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56" r:id="rId6"/>
    <p:sldId id="258" r:id="rId7"/>
    <p:sldId id="262" r:id="rId8"/>
    <p:sldId id="263" r:id="rId9"/>
  </p:sldIdLst>
  <p:sldSz cx="12192000" cy="6858000"/>
  <p:notesSz cx="6797675" cy="9926638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394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06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576BB0-F4B8-475D-B750-312C81B903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854FB72-7E6B-4679-87C2-931086BE4A1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42E0C9-3F8F-4815-B72C-8AF54FFBE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6924978-9BCF-4BCE-975C-626210F05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9C2298B-FB21-4840-AAEE-C9523B75A3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319081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EE5779-681B-4467-9E23-8D0A9334D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D8736A43-572D-41BF-8F3F-97540FB16C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152426-3B14-4AEF-A798-768B3D7C7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FACD7D5-DC92-42F4-AAEE-A52C8CA7B7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316ADC1-B6B8-41B9-9ADF-FDC6A1CC6D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48612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E556A199-EC64-4651-83BB-D0A9F409A2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DF7BE0D-D98A-4179-B7BD-9008D9151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EF0D2D-0DF6-4E78-BA41-1EDF6F86DD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5244B7-9945-4A16-9598-11A7940896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319FEC5-FA02-4F6C-9036-DECCC2846C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7580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5F90610-03D0-404A-A996-8256656B08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B5FA600-E3C2-4278-BFC7-51D3CBB5E9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4B2D288D-77CE-4610-804F-A9940A62F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C2B0CA-8ABD-42D3-B96C-DAF6C0F6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8469ABE-AA14-4143-A35C-2BAD65C42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8459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793E7D-CB0D-4ACB-9CBA-C496D2805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BC4E991-6D9F-4EFB-AC7E-705B4C9E0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51BB203-0640-4562-8A13-EEE11651D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52DA356-FCB0-46AE-ABFE-3DD8AC831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53666C3-A1E6-4330-B22D-3B3885E34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1672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57BCA53-7001-4F6A-A6D7-9B843CC6E4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66562E1-D5E6-46D5-BA74-C8E42D5B4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96CF7B5-7C80-476C-AF8A-978DA8ADE3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6F4CFAA-A8B4-43BA-92F0-F9C346587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9818D8A-C10C-49CD-9DCC-0FE6A4184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74F20B6-65CA-47E2-BA84-69313309C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8508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ED88F5-82C1-4DF1-90BA-90BBAD0B7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30DC5EB-E499-49EE-9ED8-295DCDCF3D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A87994AD-3564-4C28-B947-FFB5BC6521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632B1B99-9F11-495A-8D87-2B81AC21F7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79FB7F02-26F9-4968-9D93-1B87168B73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C568E6D-C185-42B7-B8E6-D09A177C31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94569AC-C18A-48BF-80DC-482AE9DCE3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B98C3FEC-7D6F-4AB1-B67D-B4D8F1EC58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04798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AE6652-0FC2-40D8-BBEA-56415684E4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919B87B-D478-4450-B708-A64ECEA9D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562842FD-F705-41A1-AD58-CEBB46F536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18C81272-E091-4D5F-91A6-0938DFAFC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7321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9B940F7-8E20-4250-91C9-9D483FE41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78688C6-568B-4C3C-8516-7A0B27901C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E3B84A0-A246-46EB-875F-5DD1C30EF1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03899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8AECA18-8F74-461F-AE7A-B1AC120D7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A69EF95-1E4C-487B-B1E4-94BAC435B5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88951CD1-4605-478C-80E7-BA7567057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8D0775D-CB5F-46B4-8F5D-F87A546698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362F703-983A-4082-B63D-CB7C2E5AE9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D632584D-B156-4EC9-B1CD-F63090DCBF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5618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D540B3-61FD-4266-929A-09456D956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F2052E45-096D-4D3A-ABE5-ADF636C140F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365CD251-B4E0-4793-A633-73687589EC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FA7679D-FFF7-4B8F-BEC7-B6A58D3D7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1A27FFD-5BF1-4A8A-8ABB-4C93C7023F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7963715-4746-4546-A6AA-8199E6CAF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6768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BC0895CF-F0FD-48FE-9964-2394B74975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7380DD0-00B6-4254-91E7-3DE9359A3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918E611-8D08-42AE-A814-89E8DA2F845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F2D86C-4AE2-49A9-B3E4-62F4015B4EB6}" type="datetimeFigureOut">
              <a:rPr lang="it-IT" smtClean="0"/>
              <a:t>04/11/2025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8A8F554-6122-4A40-B1A6-C26BB3D08F2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BDA5077-CF82-4489-95F9-32A5BAA7A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BB5B5-B7B8-4852-8426-72C9CB79F27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95734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learning.uniroma1.it/course/view.php?id=2010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elearning.uniroma1.it/course/view.php?id=2010" TargetMode="Externa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elearning.uniroma1.it/course/view.php?id=12674" TargetMode="External"/><Relationship Id="rId2" Type="http://schemas.openxmlformats.org/officeDocument/2006/relationships/hyperlink" Target="https://elearning.uniroma1.it/course/view.php?id=2010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57DA249-F523-49FF-9852-87D18AFD4A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58979"/>
            <a:ext cx="10515600" cy="4144731"/>
          </a:xfrm>
          <a:noFill/>
        </p:spPr>
        <p:txBody>
          <a:bodyPr/>
          <a:lstStyle/>
          <a:p>
            <a:pPr algn="ctr"/>
            <a:r>
              <a:rPr lang="it-IT" sz="3600" dirty="0">
                <a:latin typeface="Arial" panose="020B0604020202020204" pitchFamily="34" charset="0"/>
                <a:cs typeface="Arial" panose="020B0604020202020204" pitchFamily="34" charset="0"/>
              </a:rPr>
              <a:t>AA. 2025 - 2026</a:t>
            </a: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  <a:t>Strategie di programmazione ed organizzazione sanitaria (7 CFU)</a:t>
            </a:r>
            <a:br>
              <a:rPr lang="it-IT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  <a:t>Presentazione del corso</a:t>
            </a:r>
            <a:br>
              <a:rPr lang="it-IT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FF7B1F35-C372-4B91-A38D-FBE107A88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0624" y="428625"/>
            <a:ext cx="2133176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47103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D2A096-0B42-492C-A3A3-75AC01C6B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3610" y="-59929"/>
            <a:ext cx="10515600" cy="1325563"/>
          </a:xfrm>
        </p:spPr>
        <p:txBody>
          <a:bodyPr>
            <a:normAutofit/>
          </a:bodyPr>
          <a:lstStyle/>
          <a:p>
            <a:r>
              <a:rPr 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Strategie di programmazione ed organizzazione sanitaria (7 CFU)</a:t>
            </a:r>
            <a:endParaRPr lang="it-IT" sz="2400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C97B166-C40E-45D6-8CEF-64F33A9C7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5236" y="605387"/>
            <a:ext cx="10515600" cy="4351338"/>
          </a:xfrm>
        </p:spPr>
        <p:txBody>
          <a:bodyPr/>
          <a:lstStyle/>
          <a:p>
            <a:pPr algn="l"/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DOCENTI: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it-IT" sz="1800" b="1" dirty="0">
                <a:solidFill>
                  <a:srgbClr val="893943"/>
                </a:solidFill>
                <a:latin typeface="Times New Roman" panose="02020603050405020304" pitchFamily="18" charset="0"/>
              </a:rPr>
              <a:t>Prof. Paolo Villari (MED/42 – Igiene generale ed applicata) (1 CFU)</a:t>
            </a:r>
            <a:r>
              <a:rPr lang="it-IT" sz="1800" dirty="0">
                <a:solidFill>
                  <a:srgbClr val="893943"/>
                </a:solidFill>
                <a:latin typeface="Times New Roman" panose="02020603050405020304" pitchFamily="18" charset="0"/>
              </a:rPr>
              <a:t> </a:t>
            </a:r>
          </a:p>
          <a:p>
            <a:pPr algn="just"/>
            <a:r>
              <a:rPr lang="it-IT" sz="1800" b="1" i="0" u="none" strike="noStrike" baseline="0" dirty="0">
                <a:solidFill>
                  <a:srgbClr val="893943"/>
                </a:solidFill>
                <a:latin typeface="Times New Roman" panose="02020603050405020304" pitchFamily="18" charset="0"/>
              </a:rPr>
              <a:t>Prof.ssa Carolina </a:t>
            </a:r>
            <a:r>
              <a:rPr lang="it-IT" sz="1800" b="1" i="0" u="none" strike="noStrike" baseline="0" dirty="0" err="1">
                <a:solidFill>
                  <a:srgbClr val="893943"/>
                </a:solidFill>
                <a:latin typeface="Times New Roman" panose="02020603050405020304" pitchFamily="18" charset="0"/>
              </a:rPr>
              <a:t>Marzuillo</a:t>
            </a:r>
            <a:r>
              <a:rPr lang="it-IT" sz="1800" b="1" i="0" u="none" strike="noStrike" baseline="0" dirty="0">
                <a:solidFill>
                  <a:srgbClr val="893943"/>
                </a:solidFill>
                <a:latin typeface="Times New Roman" panose="02020603050405020304" pitchFamily="18" charset="0"/>
              </a:rPr>
              <a:t> (MED/42 – Igiene generale ed applicata) (1 CFU) </a:t>
            </a:r>
          </a:p>
          <a:p>
            <a:pPr algn="just"/>
            <a:r>
              <a:rPr lang="it-IT" sz="1800" b="1" i="0" u="none" strike="noStrike" baseline="0" dirty="0">
                <a:solidFill>
                  <a:srgbClr val="893943"/>
                </a:solidFill>
                <a:latin typeface="Times New Roman" panose="02020603050405020304" pitchFamily="18" charset="0"/>
              </a:rPr>
              <a:t>Prof.ssa Daniela Tufi (MED/42 – Igiene generale ed applicata) (1 CFU) </a:t>
            </a:r>
          </a:p>
          <a:p>
            <a:pPr algn="just"/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Prof. Maurizio Dal Maso (SECS-P/10 – Organizzazione aziendale) (2 CFU) </a:t>
            </a:r>
          </a:p>
          <a:p>
            <a:pPr algn="just"/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Prof. Bernardino Quattrociocchi  (SECS-P/06 – Economia aziendale) (2 CFU) </a:t>
            </a:r>
          </a:p>
        </p:txBody>
      </p:sp>
      <p:sp>
        <p:nvSpPr>
          <p:cNvPr id="4" name="Freccia a destra 3">
            <a:extLst>
              <a:ext uri="{FF2B5EF4-FFF2-40B4-BE49-F238E27FC236}">
                <a16:creationId xmlns:a16="http://schemas.microsoft.com/office/drawing/2014/main" id="{7134101C-3455-4D23-917C-E4320E02BE92}"/>
              </a:ext>
            </a:extLst>
          </p:cNvPr>
          <p:cNvSpPr/>
          <p:nvPr/>
        </p:nvSpPr>
        <p:spPr>
          <a:xfrm>
            <a:off x="8575091" y="1653244"/>
            <a:ext cx="1065320" cy="443883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BFE253B9-C354-48D8-96E9-486CE40B0F55}"/>
              </a:ext>
            </a:extLst>
          </p:cNvPr>
          <p:cNvSpPr/>
          <p:nvPr/>
        </p:nvSpPr>
        <p:spPr>
          <a:xfrm>
            <a:off x="9649288" y="1127521"/>
            <a:ext cx="2414726" cy="160685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In comune con </a:t>
            </a:r>
          </a:p>
          <a:p>
            <a:pPr algn="ctr"/>
            <a:r>
              <a:rPr lang="it-IT" i="1" dirty="0">
                <a:solidFill>
                  <a:schemeClr val="tx1"/>
                </a:solidFill>
              </a:rPr>
              <a:t>Scienze delle professioni sanitarie della prevenzione</a:t>
            </a:r>
          </a:p>
          <a:p>
            <a:pPr algn="ctr"/>
            <a:r>
              <a:rPr lang="it-IT" dirty="0">
                <a:solidFill>
                  <a:schemeClr val="tx1"/>
                </a:solidFill>
              </a:rPr>
              <a:t>II ANNO</a:t>
            </a:r>
          </a:p>
        </p:txBody>
      </p:sp>
      <p:sp>
        <p:nvSpPr>
          <p:cNvPr id="6" name="Segnaposto contenuto 2">
            <a:extLst>
              <a:ext uri="{FF2B5EF4-FFF2-40B4-BE49-F238E27FC236}">
                <a16:creationId xmlns:a16="http://schemas.microsoft.com/office/drawing/2014/main" id="{2CD76BE7-4A9D-44BC-8BCF-6EF4806696C4}"/>
              </a:ext>
            </a:extLst>
          </p:cNvPr>
          <p:cNvSpPr txBox="1">
            <a:spLocks/>
          </p:cNvSpPr>
          <p:nvPr/>
        </p:nvSpPr>
        <p:spPr>
          <a:xfrm>
            <a:off x="545236" y="3653161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it-IT" sz="1800" b="1" dirty="0">
                <a:solidFill>
                  <a:srgbClr val="000000"/>
                </a:solidFill>
                <a:latin typeface="Times New Roman" panose="02020603050405020304" pitchFamily="18" charset="0"/>
              </a:rPr>
              <a:t>OBIETTIVI FORMATIVI: </a:t>
            </a:r>
            <a:endParaRPr lang="it-IT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Sapere: </a:t>
            </a:r>
            <a:r>
              <a:rPr lang="it-I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i principi e i metodi essenziali dell’economia sanitaria; l’organizzazione del sistema sanitario in Italia; le organizzazioni sanitarie in Italia; i livelli di programmazione dell’assistenza sanitaria in Italia; i livelli essenziali di assistenza; gli strumenti per valutare l’efficacia e l’economicità degli interventi sanitari; i meccanismi di finanziamento delle aziende sanitarie ed ospedaliere; gli strumenti del controllo di gestione e del controllo di qualità in sanità.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Saper essere</a:t>
            </a:r>
            <a:r>
              <a:rPr lang="it-I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: saper adottare comportamenti professionali in linea con i principi di equità, efficacia ed economicità ed in accordo con gli obiettivi della programmazione nazionale, regionale e locale.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it-IT" sz="1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Saper fare: </a:t>
            </a:r>
            <a:r>
              <a:rPr lang="it-IT" sz="1800" dirty="0">
                <a:solidFill>
                  <a:srgbClr val="000000"/>
                </a:solidFill>
                <a:latin typeface="Times New Roman" panose="02020603050405020304" pitchFamily="18" charset="0"/>
              </a:rPr>
              <a:t>saper leggere criticamente ed utilizzare le valutazioni di efficacia, nonché le valutazioni economiche degli interventi sanitari; saper utilizzare le basi del controllo di gestione e del controllo di qualità in sanità.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55696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B13948-C827-44EA-937E-8B1AC67F1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Strategie di programmazione ed organizzazione sanitaria (7 CFU)</a:t>
            </a:r>
            <a:endParaRPr lang="it-IT" dirty="0"/>
          </a:p>
        </p:txBody>
      </p:sp>
      <p:sp>
        <p:nvSpPr>
          <p:cNvPr id="5" name="Segnaposto contenuto 4">
            <a:extLst>
              <a:ext uri="{FF2B5EF4-FFF2-40B4-BE49-F238E27FC236}">
                <a16:creationId xmlns:a16="http://schemas.microsoft.com/office/drawing/2014/main" id="{06BE9E67-1E0D-4D66-93A8-89EA3C21A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1573" y="924857"/>
            <a:ext cx="11382282" cy="5276767"/>
          </a:xfrm>
        </p:spPr>
        <p:txBody>
          <a:bodyPr>
            <a:normAutofit/>
          </a:bodyPr>
          <a:lstStyle/>
          <a:p>
            <a:pPr algn="l"/>
            <a:endParaRPr lang="it-IT" sz="1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it-IT" sz="16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CONTENUTI DEL CORSO: </a:t>
            </a:r>
            <a:endParaRPr lang="it-IT" sz="16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Modelli e tipologie di sistemi sanitari.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Evoluzione del sistema sanitario in Italia.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Principi di organizzazione sanitaria riferiti al contesto italiano. Anatomia e fisiologia del sistema sanitario nazionale. I livelli essenziali di assistenza ed il federalismo in sanità.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programmazione sanitaria. Il piano sanitario nazionale ed i piani sanitari regionali. Il piano sanitario aziendale. La determinazione delle priorità in sanità.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Strumenti e metodologie per la valutazione dell’efficacia degli interventi sanitari. Le revisioni sistematiche e la meta-analisi.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Principi di economia sanitaria ed il finanziamento dell’assistenza sanitaria.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 tecniche di valutazione economica degli interventi sanitari: analisi di minimizzazione dei costi, l’analisi costi-efficacia, l’analisi costi-utilità, l’analisi costi benefici.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sistemi di classificazione dei pazienti ospedalieri ed i meccanismi di finanziamento delle aziende sanitarie ed ospedaliere. </a:t>
            </a:r>
          </a:p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Strumenti e metodologie del controllo di gestione in sanità. </a:t>
            </a:r>
            <a:endParaRPr lang="it-IT" sz="1600" b="0" i="0" u="none" strike="noStrike" baseline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it-IT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domanda in sanità (bisogno di salute e caratteristiche della domanda dei servizi sanitari), l’offerta, il mercato e le organizzazioni in sanità (funzione di offerta, prezzo, le regole delle organizzazioni). </a:t>
            </a:r>
          </a:p>
          <a:p>
            <a:r>
              <a:rPr lang="it-IT" sz="1600" b="0" i="0" u="none" strike="noStrike" baseline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 qualità in sanità (definizione, caratteristiche, strumenti applicativi, concetto di accreditamento e certificazione della qualità). </a:t>
            </a:r>
          </a:p>
        </p:txBody>
      </p:sp>
    </p:spTree>
    <p:extLst>
      <p:ext uri="{BB962C8B-B14F-4D97-AF65-F5344CB8AC3E}">
        <p14:creationId xmlns:p14="http://schemas.microsoft.com/office/powerpoint/2010/main" val="3095113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B56F76D-6A01-4853-93EE-713CF75C98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991123"/>
            <a:ext cx="11013489" cy="54451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TESTI DI RIFERIMENTO: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Appunti del corso. Disponibili su: 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hlinkClick r:id="rId2"/>
              </a:rPr>
              <a:t>https://elearning.uniroma1.it/course/view.php?id=2010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Manzoli, Villari, Boccia. Epidemiologia e Management in Sanità. </a:t>
            </a:r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Edi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-Ermes, Milano, 2015. Acquistabile anche in formato digitale: http://www.ediermes.it/index.php/libri/1171-epidemiologia-e-management-in-sanita-edizione- </a:t>
            </a:r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digitale.html?keyword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=</a:t>
            </a:r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epidemiologia+e+man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</a:p>
          <a:p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Zanetti M. Il Medico e il Management II° Edizione. Accademia Nazionale di Medicina, Genova, 2007. </a:t>
            </a:r>
          </a:p>
          <a:p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Citoni,G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e </a:t>
            </a:r>
            <a:r>
              <a:rPr lang="it-IT" sz="1800" b="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Garofalo,G</a:t>
            </a: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. Servizi sanitari: Economia e Management, Esculapio, Bologna, 2005 e dispense del docente Slide consegnate dal docente</a:t>
            </a:r>
          </a:p>
          <a:p>
            <a:pPr marL="0" indent="0">
              <a:buNone/>
            </a:pP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METODI DIDATTICI: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Lezioni frontali ed esercitazioni (di gruppo ed individuali). </a:t>
            </a:r>
          </a:p>
          <a:p>
            <a:pPr marL="0" indent="0">
              <a:buNone/>
            </a:pP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MODALITA’ DI FREQUENZA: </a:t>
            </a:r>
            <a:endParaRPr lang="it-IT" sz="18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Obbligatoria. </a:t>
            </a:r>
            <a:endParaRPr lang="it-IT" dirty="0"/>
          </a:p>
        </p:txBody>
      </p:sp>
      <p:sp>
        <p:nvSpPr>
          <p:cNvPr id="4" name="Titolo 1">
            <a:extLst>
              <a:ext uri="{FF2B5EF4-FFF2-40B4-BE49-F238E27FC236}">
                <a16:creationId xmlns:a16="http://schemas.microsoft.com/office/drawing/2014/main" id="{27E031DA-3906-4F86-A446-B94334BCC0FF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 di programmazione ed organizzazione sanitaria (7 CFU)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97291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004B7-F4C8-44D8-9FC3-14C444F2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9885" y="-717550"/>
            <a:ext cx="9144000" cy="2387600"/>
          </a:xfrm>
        </p:spPr>
        <p:txBody>
          <a:bodyPr/>
          <a:lstStyle/>
          <a:p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Pagina </a:t>
            </a:r>
            <a:r>
              <a:rPr lang="it-IT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 SIO: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2C37FAAF-4F38-09D4-C4AC-38784D9EDAE5}"/>
              </a:ext>
            </a:extLst>
          </p:cNvPr>
          <p:cNvSpPr txBox="1"/>
          <p:nvPr/>
        </p:nvSpPr>
        <p:spPr>
          <a:xfrm>
            <a:off x="6540979" y="6232240"/>
            <a:ext cx="609456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6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https://elearning.uniroma1.it/course/view.php?id=2010</a:t>
            </a:r>
            <a:endParaRPr lang="it-IT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825139BD-3492-680C-F98F-49F25E8CF272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r="1865"/>
          <a:stretch>
            <a:fillRect/>
          </a:stretch>
        </p:blipFill>
        <p:spPr>
          <a:xfrm>
            <a:off x="1153551" y="831898"/>
            <a:ext cx="9995096" cy="5475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8034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41004B7-F4C8-44D8-9FC3-14C444F23C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09885" y="-717550"/>
            <a:ext cx="9144000" cy="2387600"/>
          </a:xfrm>
        </p:spPr>
        <p:txBody>
          <a:bodyPr/>
          <a:lstStyle/>
          <a:p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Pagina </a:t>
            </a:r>
            <a:r>
              <a:rPr lang="it-IT" sz="3600" b="1" dirty="0" err="1">
                <a:latin typeface="Arial" panose="020B0604020202020204" pitchFamily="34" charset="0"/>
                <a:cs typeface="Arial" panose="020B0604020202020204" pitchFamily="34" charset="0"/>
              </a:rPr>
              <a:t>Moodle</a:t>
            </a:r>
            <a:r>
              <a:rPr lang="it-IT" sz="3600" b="1" dirty="0">
                <a:latin typeface="Arial" panose="020B0604020202020204" pitchFamily="34" charset="0"/>
                <a:cs typeface="Arial" panose="020B0604020202020204" pitchFamily="34" charset="0"/>
              </a:rPr>
              <a:t> SPSP:</a:t>
            </a:r>
            <a:br>
              <a:rPr lang="it-IT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it-IT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CasellaDiTesto 3">
            <a:hlinkClick r:id="rId2"/>
            <a:extLst>
              <a:ext uri="{FF2B5EF4-FFF2-40B4-BE49-F238E27FC236}">
                <a16:creationId xmlns:a16="http://schemas.microsoft.com/office/drawing/2014/main" id="{A4A1105A-862D-A4C7-51AD-2BF49F8A7CC5}"/>
              </a:ext>
            </a:extLst>
          </p:cNvPr>
          <p:cNvSpPr txBox="1"/>
          <p:nvPr/>
        </p:nvSpPr>
        <p:spPr>
          <a:xfrm>
            <a:off x="6256308" y="6181628"/>
            <a:ext cx="609456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dirty="0">
                <a:hlinkClick r:id="rId3"/>
              </a:rPr>
              <a:t>https://elearning.uniroma1.it/course/view.php?id=12674</a:t>
            </a:r>
            <a:endParaRPr lang="it-IT" dirty="0"/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FF8BB961-5093-3751-2651-59AC64A728AC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r="1807"/>
          <a:stretch>
            <a:fillRect/>
          </a:stretch>
        </p:blipFill>
        <p:spPr>
          <a:xfrm>
            <a:off x="499002" y="991464"/>
            <a:ext cx="10965766" cy="511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215063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1">
            <a:extLst>
              <a:ext uri="{FF2B5EF4-FFF2-40B4-BE49-F238E27FC236}">
                <a16:creationId xmlns:a16="http://schemas.microsoft.com/office/drawing/2014/main" id="{A7E1C473-F098-4EA2-B4B7-4169C2A7B65B}"/>
              </a:ext>
            </a:extLst>
          </p:cNvPr>
          <p:cNvSpPr txBox="1">
            <a:spLocks/>
          </p:cNvSpPr>
          <p:nvPr/>
        </p:nvSpPr>
        <p:spPr>
          <a:xfrm>
            <a:off x="838200" y="0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Strategie di programmazione ed organizzazione sanitaria (7 CFU)</a:t>
            </a:r>
            <a:endParaRPr lang="it-IT" dirty="0"/>
          </a:p>
        </p:txBody>
      </p:sp>
      <p:sp>
        <p:nvSpPr>
          <p:cNvPr id="9" name="Freccia a destra 8">
            <a:extLst>
              <a:ext uri="{FF2B5EF4-FFF2-40B4-BE49-F238E27FC236}">
                <a16:creationId xmlns:a16="http://schemas.microsoft.com/office/drawing/2014/main" id="{284FE417-D929-6288-11B3-DA4231668C6C}"/>
              </a:ext>
            </a:extLst>
          </p:cNvPr>
          <p:cNvSpPr/>
          <p:nvPr/>
        </p:nvSpPr>
        <p:spPr>
          <a:xfrm>
            <a:off x="2105533" y="1224332"/>
            <a:ext cx="742384" cy="286000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dirty="0"/>
          </a:p>
        </p:txBody>
      </p:sp>
      <p:sp>
        <p:nvSpPr>
          <p:cNvPr id="14" name="Freccia a destra 13">
            <a:extLst>
              <a:ext uri="{FF2B5EF4-FFF2-40B4-BE49-F238E27FC236}">
                <a16:creationId xmlns:a16="http://schemas.microsoft.com/office/drawing/2014/main" id="{45F81F41-D6CA-AD20-DD75-90A7976DB461}"/>
              </a:ext>
            </a:extLst>
          </p:cNvPr>
          <p:cNvSpPr/>
          <p:nvPr/>
        </p:nvSpPr>
        <p:spPr>
          <a:xfrm>
            <a:off x="2150202" y="1994677"/>
            <a:ext cx="742384" cy="286000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5" name="Freccia a destra 14">
            <a:extLst>
              <a:ext uri="{FF2B5EF4-FFF2-40B4-BE49-F238E27FC236}">
                <a16:creationId xmlns:a16="http://schemas.microsoft.com/office/drawing/2014/main" id="{8AACA746-99F6-6752-9E67-60EE87252C32}"/>
              </a:ext>
            </a:extLst>
          </p:cNvPr>
          <p:cNvSpPr/>
          <p:nvPr/>
        </p:nvSpPr>
        <p:spPr>
          <a:xfrm>
            <a:off x="2150202" y="3002433"/>
            <a:ext cx="742384" cy="286000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>
            <a:extLst>
              <a:ext uri="{FF2B5EF4-FFF2-40B4-BE49-F238E27FC236}">
                <a16:creationId xmlns:a16="http://schemas.microsoft.com/office/drawing/2014/main" id="{39FC7645-0785-2232-D11C-F247A53F66EF}"/>
              </a:ext>
            </a:extLst>
          </p:cNvPr>
          <p:cNvSpPr/>
          <p:nvPr/>
        </p:nvSpPr>
        <p:spPr>
          <a:xfrm>
            <a:off x="2173813" y="4667425"/>
            <a:ext cx="742384" cy="286000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a destra 16">
            <a:extLst>
              <a:ext uri="{FF2B5EF4-FFF2-40B4-BE49-F238E27FC236}">
                <a16:creationId xmlns:a16="http://schemas.microsoft.com/office/drawing/2014/main" id="{76362DD3-C608-F15F-D0CE-47818381B5AF}"/>
              </a:ext>
            </a:extLst>
          </p:cNvPr>
          <p:cNvSpPr/>
          <p:nvPr/>
        </p:nvSpPr>
        <p:spPr>
          <a:xfrm>
            <a:off x="2173813" y="4061458"/>
            <a:ext cx="742384" cy="286000"/>
          </a:xfrm>
          <a:prstGeom prst="rightArrow">
            <a:avLst/>
          </a:prstGeom>
          <a:solidFill>
            <a:srgbClr val="893943"/>
          </a:solidFill>
          <a:ln>
            <a:solidFill>
              <a:srgbClr val="89394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A7159891-128E-3AD5-D3C4-0758A23D631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90187560"/>
              </p:ext>
            </p:extLst>
          </p:nvPr>
        </p:nvGraphicFramePr>
        <p:xfrm>
          <a:off x="2937254" y="936796"/>
          <a:ext cx="8085995" cy="5634271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754474">
                  <a:extLst>
                    <a:ext uri="{9D8B030D-6E8A-4147-A177-3AD203B41FA5}">
                      <a16:colId xmlns:a16="http://schemas.microsoft.com/office/drawing/2014/main" val="1562910873"/>
                    </a:ext>
                  </a:extLst>
                </a:gridCol>
                <a:gridCol w="1025921">
                  <a:extLst>
                    <a:ext uri="{9D8B030D-6E8A-4147-A177-3AD203B41FA5}">
                      <a16:colId xmlns:a16="http://schemas.microsoft.com/office/drawing/2014/main" val="4251420550"/>
                    </a:ext>
                  </a:extLst>
                </a:gridCol>
                <a:gridCol w="4678560">
                  <a:extLst>
                    <a:ext uri="{9D8B030D-6E8A-4147-A177-3AD203B41FA5}">
                      <a16:colId xmlns:a16="http://schemas.microsoft.com/office/drawing/2014/main" val="1418437641"/>
                    </a:ext>
                  </a:extLst>
                </a:gridCol>
                <a:gridCol w="1627040">
                  <a:extLst>
                    <a:ext uri="{9D8B030D-6E8A-4147-A177-3AD203B41FA5}">
                      <a16:colId xmlns:a16="http://schemas.microsoft.com/office/drawing/2014/main" val="4104976059"/>
                    </a:ext>
                  </a:extLst>
                </a:gridCol>
              </a:tblGrid>
              <a:tr h="295034">
                <a:tc>
                  <a:txBody>
                    <a:bodyPr/>
                    <a:lstStyle/>
                    <a:p>
                      <a:pPr marL="63500">
                        <a:lnSpc>
                          <a:spcPts val="1030"/>
                        </a:lnSpc>
                        <a:buNone/>
                      </a:pPr>
                      <a:r>
                        <a:rPr lang="en-US" sz="1050" b="1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DATA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1595">
                        <a:lnSpc>
                          <a:spcPts val="1030"/>
                        </a:lnSpc>
                        <a:buNone/>
                      </a:pPr>
                      <a:r>
                        <a:rPr lang="en-US" sz="1050" b="1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30"/>
                        </a:lnSpc>
                        <a:buNone/>
                      </a:pPr>
                      <a:r>
                        <a:rPr lang="en-US" sz="1050" b="1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ARGOMENTO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lnSpc>
                          <a:spcPts val="1030"/>
                        </a:lnSpc>
                        <a:buNone/>
                      </a:pPr>
                      <a:r>
                        <a:rPr lang="en-US" sz="1050" b="1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DOCENTE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02698152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05.11.25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10"/>
                        </a:lnSpc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Modelli</a:t>
                      </a:r>
                      <a:r>
                        <a:rPr lang="it-IT" sz="1050" spc="-2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tipologie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sistemi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sanitari.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Villari/</a:t>
                      </a:r>
                      <a:r>
                        <a:rPr lang="en-US" sz="1050" spc="-5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Tufi</a:t>
                      </a:r>
                      <a:r>
                        <a:rPr lang="en-US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en-US" sz="1050" spc="-5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Marzuillo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3086424"/>
                  </a:ext>
                </a:extLst>
              </a:tr>
              <a:tr h="458520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07.11.25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08.00</a:t>
                      </a:r>
                      <a:r>
                        <a:rPr lang="en-US" sz="1050" spc="-1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n-US" sz="1050" spc="-5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33655">
                        <a:lnSpc>
                          <a:spcPts val="101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domanda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sanità (bisogno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salute e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caratteristiche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della domanda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dei</a:t>
                      </a:r>
                      <a:r>
                        <a:rPr lang="it-IT" sz="1050" spc="1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sanitari),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l’offerta,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mercato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organizzazioniin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sanità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(funzione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</a:t>
                      </a:r>
                      <a:r>
                        <a:rPr lang="it-IT" sz="1050" spc="4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offerta,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prezzo,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regole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delle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organizzazioni)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(I)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</a:t>
                      </a:r>
                      <a:r>
                        <a:rPr lang="en-US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68931929"/>
                  </a:ext>
                </a:extLst>
              </a:tr>
              <a:tr h="285611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33655">
                        <a:lnSpc>
                          <a:spcPts val="101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Evoluzione del sistema sanitario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Italia.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Villari/Tufi/Marzuillo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2326007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08.00</a:t>
                      </a:r>
                      <a:r>
                        <a:rPr lang="en-US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63500" marR="33655">
                        <a:lnSpc>
                          <a:spcPts val="101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domanda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in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sanità (bisogno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salute e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caratteristiche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della domanda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dei</a:t>
                      </a:r>
                      <a:r>
                        <a:rPr lang="it-IT" sz="1050" spc="18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servizi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sanitari),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l’offerta,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il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mercato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organizzazioniin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sanità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(funzione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</a:t>
                      </a:r>
                      <a:r>
                        <a:rPr lang="it-IT" sz="1050" spc="4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offerta,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prezzo,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regole</a:t>
                      </a:r>
                      <a:r>
                        <a:rPr lang="it-IT" sz="1050" spc="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delle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organizzazioni) (II)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</a:t>
                      </a:r>
                      <a:r>
                        <a:rPr lang="en-US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2566019"/>
                  </a:ext>
                </a:extLst>
              </a:tr>
              <a:tr h="447989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 – 17.00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496685"/>
                  </a:ext>
                </a:extLst>
              </a:tr>
              <a:tr h="447989">
                <a:tc>
                  <a:txBody>
                    <a:bodyPr/>
                    <a:lstStyle/>
                    <a:p>
                      <a:pPr marL="6350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 marR="33655">
                        <a:lnSpc>
                          <a:spcPts val="1010"/>
                        </a:lnSpc>
                        <a:spcBef>
                          <a:spcPts val="5"/>
                        </a:spcBef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Principi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organizzazione</a:t>
                      </a:r>
                      <a:r>
                        <a:rPr lang="it-IT" sz="1050" spc="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sanitaria riferiti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al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contesto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italiano.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spcBef>
                          <a:spcPts val="45"/>
                        </a:spcBef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Villari/Tufi/Marzuillo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0858769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6350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08.00</a:t>
                      </a:r>
                      <a:r>
                        <a:rPr lang="en-US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</a:t>
                      </a: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64135">
                        <a:spcBef>
                          <a:spcPts val="55"/>
                        </a:spcBef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  </a:t>
                      </a:r>
                      <a:r>
                        <a:rPr lang="it-IT" sz="1050" spc="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qualità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it-IT" sz="1050" spc="19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 </a:t>
                      </a:r>
                      <a:r>
                        <a:rPr lang="it-IT" sz="1050" spc="19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sanità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(definizione,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caratteristiche,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strumenti</a:t>
                      </a:r>
                      <a:r>
                        <a:rPr lang="it-IT" sz="1050" spc="32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applicativi,</a:t>
                      </a:r>
                      <a:r>
                        <a:rPr lang="it-IT" sz="1050" spc="-2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concetto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-3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accreditamento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certificazione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della</a:t>
                      </a:r>
                      <a:r>
                        <a:rPr lang="it-IT" sz="1050" spc="-3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qualità)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marL="62865"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Dal</a:t>
                      </a:r>
                      <a:r>
                        <a:rPr lang="en-US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Maso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7405201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6350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28.11.25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 – 18.00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33057292"/>
                  </a:ext>
                </a:extLst>
              </a:tr>
              <a:tr h="295760">
                <a:tc>
                  <a:txBody>
                    <a:bodyPr/>
                    <a:lstStyle/>
                    <a:p>
                      <a:pPr marL="6350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03.12.25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7315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EBM,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revisioni sistematiche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metanalisi.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2865"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Villari/Tufi/Marzuillo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68111398"/>
                  </a:ext>
                </a:extLst>
              </a:tr>
              <a:tr h="295760">
                <a:tc>
                  <a:txBody>
                    <a:bodyPr/>
                    <a:lstStyle/>
                    <a:p>
                      <a:pPr marL="63500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05.12.25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7315"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Principi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economia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sanitaria 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finanziamento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dell’assistenza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sanitaria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Quattrociocchi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402908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63500">
                        <a:lnSpc>
                          <a:spcPts val="1030"/>
                        </a:lnSpc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10.12.25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1030"/>
                        </a:lnSpc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20.00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4135">
                        <a:lnSpc>
                          <a:spcPts val="1030"/>
                        </a:lnSpc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Le</a:t>
                      </a:r>
                      <a:r>
                        <a:rPr lang="it-IT" sz="1050" spc="-1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valutazioni</a:t>
                      </a:r>
                      <a:r>
                        <a:rPr lang="it-IT" sz="1050" spc="-3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economiche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</a:t>
                      </a:r>
                      <a:r>
                        <a:rPr lang="it-IT" sz="1050" spc="-2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sanità.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3500">
                        <a:lnSpc>
                          <a:spcPts val="1030"/>
                        </a:lnSpc>
                        <a:buNone/>
                      </a:pPr>
                      <a:r>
                        <a:rPr lang="en-US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Villari/Tufi/Marzuillo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3555123"/>
                  </a:ext>
                </a:extLst>
              </a:tr>
              <a:tr h="521185">
                <a:tc>
                  <a:txBody>
                    <a:bodyPr/>
                    <a:lstStyle/>
                    <a:p>
                      <a:pPr marL="70485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12.12.25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6200" algn="ctr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17.00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marR="297815">
                        <a:lnSpc>
                          <a:spcPct val="107000"/>
                        </a:lnSpc>
                        <a:spcBef>
                          <a:spcPts val="35"/>
                        </a:spcBef>
                        <a:buNone/>
                      </a:pP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050" spc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sistemi</a:t>
                      </a:r>
                      <a:r>
                        <a:rPr lang="it-IT" sz="1050" spc="3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4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classificazione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dei</a:t>
                      </a:r>
                      <a:r>
                        <a:rPr lang="it-IT" sz="1050" spc="5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pazienti</a:t>
                      </a:r>
                      <a:r>
                        <a:rPr lang="it-IT" sz="1050" spc="4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ospedalieri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meccanismi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</a:t>
                      </a:r>
                      <a:r>
                        <a:rPr lang="it-IT" sz="1050" spc="32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finanziamento delle</a:t>
                      </a:r>
                      <a:r>
                        <a:rPr lang="it-IT" sz="1050" spc="-1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aziende</a:t>
                      </a:r>
                      <a:r>
                        <a:rPr lang="it-IT" sz="1050" spc="-3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sanitarie</a:t>
                      </a:r>
                      <a:r>
                        <a:rPr lang="it-IT" sz="1050" spc="-1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</a:t>
                      </a:r>
                      <a:r>
                        <a:rPr lang="it-IT" sz="1050" spc="-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ospedaliere (I)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215">
                        <a:spcBef>
                          <a:spcPts val="45"/>
                        </a:spcBef>
                        <a:buNone/>
                      </a:pP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Quattrociocchi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1382499"/>
                  </a:ext>
                </a:extLst>
              </a:tr>
              <a:tr h="521185">
                <a:tc>
                  <a:txBody>
                    <a:bodyPr/>
                    <a:lstStyle/>
                    <a:p>
                      <a:pPr marL="70485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19.12.25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6200" algn="ctr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17.00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 marR="297815">
                        <a:lnSpc>
                          <a:spcPct val="107000"/>
                        </a:lnSpc>
                        <a:spcBef>
                          <a:spcPts val="35"/>
                        </a:spcBef>
                        <a:buNone/>
                      </a:pP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050" spc="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sistemi</a:t>
                      </a:r>
                      <a:r>
                        <a:rPr lang="it-IT" sz="1050" spc="3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</a:t>
                      </a:r>
                      <a:r>
                        <a:rPr lang="it-IT" sz="1050" spc="4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classificazione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dei</a:t>
                      </a:r>
                      <a:r>
                        <a:rPr lang="it-IT" sz="1050" spc="5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pazienti</a:t>
                      </a:r>
                      <a:r>
                        <a:rPr lang="it-IT" sz="1050" spc="4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ospedalieri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it-IT" sz="1050" spc="4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meccanismi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di</a:t>
                      </a:r>
                      <a:r>
                        <a:rPr lang="it-IT" sz="1050" spc="32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finanziamento delle</a:t>
                      </a:r>
                      <a:r>
                        <a:rPr lang="it-IT" sz="1050" spc="-1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aziende</a:t>
                      </a:r>
                      <a:r>
                        <a:rPr lang="it-IT" sz="1050" spc="-3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sanitarie</a:t>
                      </a:r>
                      <a:r>
                        <a:rPr lang="it-IT" sz="1050" spc="-1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ed</a:t>
                      </a:r>
                      <a:r>
                        <a:rPr lang="it-IT" sz="1050" spc="-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ospedaliere (II)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215">
                        <a:spcBef>
                          <a:spcPts val="45"/>
                        </a:spcBef>
                        <a:buNone/>
                      </a:pP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Quattrociocchi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2964575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70485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16.01.26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6200" algn="ctr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17.00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>
                        <a:spcBef>
                          <a:spcPts val="35"/>
                        </a:spcBef>
                        <a:buNone/>
                      </a:pP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Strumenti e metodologie del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controllo</a:t>
                      </a:r>
                      <a:r>
                        <a:rPr lang="it-IT" sz="1050" spc="-1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gestione </a:t>
                      </a:r>
                      <a:r>
                        <a:rPr lang="it-IT" sz="105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sanità (I)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215">
                        <a:spcBef>
                          <a:spcPts val="45"/>
                        </a:spcBef>
                        <a:buNone/>
                      </a:pP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Quattrociocchi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287296"/>
                  </a:ext>
                </a:extLst>
              </a:tr>
              <a:tr h="295034">
                <a:tc>
                  <a:txBody>
                    <a:bodyPr/>
                    <a:lstStyle/>
                    <a:p>
                      <a:pPr marL="70485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23.01.26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6200" algn="ctr">
                        <a:spcBef>
                          <a:spcPts val="45"/>
                        </a:spcBef>
                        <a:buNone/>
                      </a:pP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14.00</a:t>
                      </a:r>
                      <a:r>
                        <a:rPr lang="en-US" sz="1050" spc="-15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05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– 17.00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850">
                        <a:spcBef>
                          <a:spcPts val="35"/>
                        </a:spcBef>
                        <a:buNone/>
                      </a:pP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Strumenti e metodologie del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controllo</a:t>
                      </a:r>
                      <a:r>
                        <a:rPr lang="it-IT" sz="1050" spc="-1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gestione </a:t>
                      </a:r>
                      <a:r>
                        <a:rPr lang="it-IT" sz="105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 </a:t>
                      </a:r>
                      <a:r>
                        <a:rPr lang="it-IT" sz="1050" spc="-5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sanità (II)</a:t>
                      </a:r>
                      <a:endParaRPr lang="it-IT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69215">
                        <a:spcBef>
                          <a:spcPts val="45"/>
                        </a:spcBef>
                        <a:buNone/>
                      </a:pPr>
                      <a:r>
                        <a:rPr lang="it-IT" sz="1050" spc="-5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Quattrociocchi</a:t>
                      </a:r>
                      <a:endParaRPr lang="it-IT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54611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8354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3B6581A-487A-4212-A39B-F9ACC978C1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7637" y="1000186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t-IT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MODALITA’ DI ESAME: </a:t>
            </a:r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Test scritto con domande a risposta multipla (30 quesiti a risposta multipla e max </a:t>
            </a:r>
            <a:r>
              <a:rPr lang="it-IT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 punti bonus esercizio di interpretazione di una meta-analisi)</a:t>
            </a:r>
          </a:p>
          <a:p>
            <a:pPr marL="0" indent="0">
              <a:buNone/>
            </a:pPr>
            <a:r>
              <a:rPr lang="it-IT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DATE DI ESAME: </a:t>
            </a: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12/02/2026 – 04/06/2026 – 18/06/2026 - 16/07/2026 – 10/09/2026 – 14/01/2027</a:t>
            </a:r>
          </a:p>
          <a:p>
            <a:pPr marL="0" indent="0">
              <a:buNone/>
            </a:pPr>
            <a:r>
              <a:rPr lang="it-IT" sz="1600" dirty="0">
                <a:solidFill>
                  <a:srgbClr val="000000"/>
                </a:solidFill>
                <a:latin typeface="Times New Roman" panose="02020603050405020304" pitchFamily="18" charset="0"/>
              </a:rPr>
              <a:t>*Gli appelli sono già prenotabili su INFOSTUD</a:t>
            </a:r>
            <a:endParaRPr lang="it-IT" sz="2400" dirty="0"/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D9159212-1826-4B36-8901-C8CD82A1A4D0}"/>
              </a:ext>
            </a:extLst>
          </p:cNvPr>
          <p:cNvSpPr txBox="1"/>
          <p:nvPr/>
        </p:nvSpPr>
        <p:spPr>
          <a:xfrm>
            <a:off x="463856" y="3422342"/>
            <a:ext cx="105155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i="1" dirty="0">
                <a:solidFill>
                  <a:srgbClr val="893943"/>
                </a:solidFill>
              </a:rPr>
              <a:t>Scienze delle professioni sanitarie della prevenzione</a:t>
            </a:r>
          </a:p>
          <a:p>
            <a:pPr algn="ctr"/>
            <a:r>
              <a:rPr lang="it-IT" sz="2400" dirty="0">
                <a:solidFill>
                  <a:srgbClr val="893943"/>
                </a:solidFill>
              </a:rPr>
              <a:t>II ANNO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41C16205-5875-4F33-B956-E5C90A75B148}"/>
              </a:ext>
            </a:extLst>
          </p:cNvPr>
          <p:cNvSpPr txBox="1"/>
          <p:nvPr/>
        </p:nvSpPr>
        <p:spPr>
          <a:xfrm>
            <a:off x="917637" y="4259997"/>
            <a:ext cx="11317365" cy="19082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it-IT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MODALITA’ DI ESAME: </a:t>
            </a:r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b="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Test scritto con 16 domande a risposta multipla.</a:t>
            </a:r>
          </a:p>
          <a:p>
            <a:pPr marL="0" indent="0">
              <a:buNone/>
            </a:pPr>
            <a:endParaRPr lang="it-IT" sz="2000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2000" b="1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</a:rPr>
              <a:t>DATE DI ESAME: </a:t>
            </a:r>
            <a:endParaRPr lang="it-IT" sz="20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it-IT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12/02/2026 – 04/06/2026 – 18/06/2026 - 16/07/2026 – 10/09/2026 – 14/01/2027</a:t>
            </a:r>
          </a:p>
          <a:p>
            <a:pPr marL="0" indent="0">
              <a:buNone/>
            </a:pPr>
            <a:r>
              <a:rPr lang="it-IT" dirty="0">
                <a:solidFill>
                  <a:srgbClr val="000000"/>
                </a:solidFill>
                <a:latin typeface="Times New Roman" panose="02020603050405020304" pitchFamily="18" charset="0"/>
              </a:rPr>
              <a:t>I voti verranno inviati al coordinatore del corso integrato per la verbalizzazione.</a:t>
            </a:r>
            <a:endParaRPr lang="it-IT" b="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1ECA7E5-46C7-48D4-95A9-4A09B5E2151A}"/>
              </a:ext>
            </a:extLst>
          </p:cNvPr>
          <p:cNvSpPr txBox="1"/>
          <p:nvPr/>
        </p:nvSpPr>
        <p:spPr>
          <a:xfrm>
            <a:off x="536357" y="267377"/>
            <a:ext cx="1051559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2400" i="1" dirty="0">
                <a:solidFill>
                  <a:srgbClr val="893943"/>
                </a:solidFill>
              </a:rPr>
              <a:t>Scienze Infermieristiche e Ostetriche</a:t>
            </a:r>
            <a:endParaRPr lang="it-IT" sz="2400" dirty="0">
              <a:solidFill>
                <a:srgbClr val="89394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04179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376</TotalTime>
  <Words>1127</Words>
  <Application>Microsoft Office PowerPoint</Application>
  <PresentationFormat>Widescreen</PresentationFormat>
  <Paragraphs>122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Tema di Office</vt:lpstr>
      <vt:lpstr>AA. 2025 - 2026 Strategie di programmazione ed organizzazione sanitaria (7 CFU) Presentazione del corso </vt:lpstr>
      <vt:lpstr>Strategie di programmazione ed organizzazione sanitaria (7 CFU)</vt:lpstr>
      <vt:lpstr>Strategie di programmazione ed organizzazione sanitaria (7 CFU)</vt:lpstr>
      <vt:lpstr>Presentazione standard di PowerPoint</vt:lpstr>
      <vt:lpstr>Pagina Moodle SIO: </vt:lpstr>
      <vt:lpstr>Pagina Moodle SPSP: 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AA. 2021 - 22 Strategie di programmazione ed organizzazione sanitaria (7 CFU) Presentazione del corso </dc:title>
  <dc:creator>Erika Renzi</dc:creator>
  <cp:lastModifiedBy>Erika Renzi</cp:lastModifiedBy>
  <cp:revision>53</cp:revision>
  <cp:lastPrinted>2025-11-04T16:29:51Z</cp:lastPrinted>
  <dcterms:created xsi:type="dcterms:W3CDTF">2021-11-16T11:14:37Z</dcterms:created>
  <dcterms:modified xsi:type="dcterms:W3CDTF">2025-11-04T17:28:47Z</dcterms:modified>
</cp:coreProperties>
</file>