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60" r:id="rId12"/>
  </p:sldMasterIdLst>
  <p:notesMasterIdLst>
    <p:notesMasterId r:id="rId48"/>
  </p:notesMasterIdLst>
  <p:sldIdLst>
    <p:sldId id="458" r:id="rId13"/>
    <p:sldId id="463" r:id="rId14"/>
    <p:sldId id="472" r:id="rId15"/>
    <p:sldId id="474" r:id="rId16"/>
    <p:sldId id="475" r:id="rId17"/>
    <p:sldId id="476" r:id="rId18"/>
    <p:sldId id="375" r:id="rId19"/>
    <p:sldId id="915" r:id="rId20"/>
    <p:sldId id="483" r:id="rId21"/>
    <p:sldId id="461" r:id="rId22"/>
    <p:sldId id="487" r:id="rId23"/>
    <p:sldId id="378" r:id="rId24"/>
    <p:sldId id="377" r:id="rId25"/>
    <p:sldId id="382" r:id="rId26"/>
    <p:sldId id="485" r:id="rId27"/>
    <p:sldId id="486" r:id="rId28"/>
    <p:sldId id="480" r:id="rId29"/>
    <p:sldId id="509" r:id="rId30"/>
    <p:sldId id="512" r:id="rId31"/>
    <p:sldId id="513" r:id="rId32"/>
    <p:sldId id="529" r:id="rId33"/>
    <p:sldId id="530" r:id="rId34"/>
    <p:sldId id="514" r:id="rId35"/>
    <p:sldId id="519" r:id="rId36"/>
    <p:sldId id="528" r:id="rId37"/>
    <p:sldId id="520" r:id="rId38"/>
    <p:sldId id="521" r:id="rId39"/>
    <p:sldId id="522" r:id="rId40"/>
    <p:sldId id="527" r:id="rId41"/>
    <p:sldId id="523" r:id="rId42"/>
    <p:sldId id="524" r:id="rId43"/>
    <p:sldId id="525" r:id="rId44"/>
    <p:sldId id="438" r:id="rId45"/>
    <p:sldId id="531" r:id="rId46"/>
    <p:sldId id="532" r:id="rId47"/>
  </p:sldIdLst>
  <p:sldSz cx="9144000" cy="6858000" type="screen4x3"/>
  <p:notesSz cx="9932988" cy="67929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Goudy Old Style" panose="02020502050305020303" pitchFamily="18" charset="77"/>
        <a:ea typeface="ＭＳ Ｐゴシック" panose="020B0600070205080204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Goudy Old Style" panose="02020502050305020303" pitchFamily="18" charset="77"/>
        <a:ea typeface="ＭＳ Ｐゴシック" panose="020B0600070205080204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Goudy Old Style" panose="02020502050305020303" pitchFamily="18" charset="77"/>
        <a:ea typeface="ＭＳ Ｐゴシック" panose="020B0600070205080204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Goudy Old Style" panose="02020502050305020303" pitchFamily="18" charset="77"/>
        <a:ea typeface="ＭＳ Ｐゴシック" panose="020B0600070205080204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Goudy Old Style" panose="02020502050305020303" pitchFamily="18" charset="77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Goudy Old Style" panose="02020502050305020303" pitchFamily="18" charset="77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Goudy Old Style" panose="02020502050305020303" pitchFamily="18" charset="77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Goudy Old Style" panose="02020502050305020303" pitchFamily="18" charset="77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Goudy Old Style" panose="02020502050305020303" pitchFamily="18" charset="77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7"/>
  </p:normalViewPr>
  <p:slideViewPr>
    <p:cSldViewPr>
      <p:cViewPr varScale="1">
        <p:scale>
          <a:sx n="102" d="100"/>
          <a:sy n="102" d="100"/>
        </p:scale>
        <p:origin x="182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1">
            <a:extLst>
              <a:ext uri="{FF2B5EF4-FFF2-40B4-BE49-F238E27FC236}">
                <a16:creationId xmlns:a16="http://schemas.microsoft.com/office/drawing/2014/main" id="{5A05ECD6-395D-6744-2C89-5E0A6E0FD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32988" cy="67929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7FEEE95F-B6C6-672D-8214-CDB81E368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it-IT" sz="18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A5F656D-B1DE-3108-98B1-898EC5E647A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626100" y="0"/>
            <a:ext cx="4302125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8485" name="Rectangle 4">
            <a:extLst>
              <a:ext uri="{FF2B5EF4-FFF2-40B4-BE49-F238E27FC236}">
                <a16:creationId xmlns:a16="http://schemas.microsoft.com/office/drawing/2014/main" id="{E8E42CC0-BE82-18AB-AFC4-9A566252E6C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7075" y="509588"/>
            <a:ext cx="3395663" cy="25463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CFD0707C-7BD7-D36B-6103-0C8FC9B1E66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93775" y="3227388"/>
            <a:ext cx="7942263" cy="305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1F9274A4-CE75-2384-E6B7-F45C99912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430371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it-IT" sz="1800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7C647C28-CAD6-8C08-D6FA-C7EE142EC4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626100" y="6453188"/>
            <a:ext cx="4302125" cy="338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5B16895-D8A4-EA4E-ABEF-CCA858987EB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egnaposto immagine diapositiva 1">
            <a:extLst>
              <a:ext uri="{FF2B5EF4-FFF2-40B4-BE49-F238E27FC236}">
                <a16:creationId xmlns:a16="http://schemas.microsoft.com/office/drawing/2014/main" id="{448C0B3F-0FB6-75AD-249F-405DC38DF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1554" name="Segnaposto note 2">
            <a:extLst>
              <a:ext uri="{FF2B5EF4-FFF2-40B4-BE49-F238E27FC236}">
                <a16:creationId xmlns:a16="http://schemas.microsoft.com/office/drawing/2014/main" id="{ED046927-82EE-80E1-646C-697A68902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Perché partire dagli spazi? Lo spazio è sempre considerato il luogo dove </a:t>
            </a:r>
          </a:p>
        </p:txBody>
      </p:sp>
      <p:sp>
        <p:nvSpPr>
          <p:cNvPr id="151555" name="Segnaposto numero diapositiva 3">
            <a:extLst>
              <a:ext uri="{FF2B5EF4-FFF2-40B4-BE49-F238E27FC236}">
                <a16:creationId xmlns:a16="http://schemas.microsoft.com/office/drawing/2014/main" id="{3147E447-C41E-34C7-970C-3F1EA56D46A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8A22E99-E20E-344B-BCE5-BDD111E5DE9C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1">
            <a:extLst>
              <a:ext uri="{FF2B5EF4-FFF2-40B4-BE49-F238E27FC236}">
                <a16:creationId xmlns:a16="http://schemas.microsoft.com/office/drawing/2014/main" id="{AB63FB4E-FB22-6B3A-EFCA-628BB807D6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E3E9C3-3454-6942-AC5A-09C01D77D71A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43" name="Text Box 1">
            <a:extLst>
              <a:ext uri="{FF2B5EF4-FFF2-40B4-BE49-F238E27FC236}">
                <a16:creationId xmlns:a16="http://schemas.microsoft.com/office/drawing/2014/main" id="{EA5B4B5E-D3AA-DB25-5EF1-48CCEA3D36C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solidFill>
            <a:srgbClr val="FFFFFF"/>
          </a:solidFill>
          <a:ln/>
        </p:spPr>
      </p:sp>
      <p:sp>
        <p:nvSpPr>
          <p:cNvPr id="189444" name="Text Box 2">
            <a:extLst>
              <a:ext uri="{FF2B5EF4-FFF2-40B4-BE49-F238E27FC236}">
                <a16:creationId xmlns:a16="http://schemas.microsoft.com/office/drawing/2014/main" id="{4D7F922D-1948-2C00-72AC-63E43416B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3775" y="3227388"/>
            <a:ext cx="7943850" cy="311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egnaposto immagine diapositiva 1">
            <a:extLst>
              <a:ext uri="{FF2B5EF4-FFF2-40B4-BE49-F238E27FC236}">
                <a16:creationId xmlns:a16="http://schemas.microsoft.com/office/drawing/2014/main" id="{2A76F000-4B91-6303-635A-48E0B37A3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7634" name="Segnaposto note 2">
            <a:extLst>
              <a:ext uri="{FF2B5EF4-FFF2-40B4-BE49-F238E27FC236}">
                <a16:creationId xmlns:a16="http://schemas.microsoft.com/office/drawing/2014/main" id="{B5262573-4F19-507E-9F75-6AEAC009F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Goudy Old Style" panose="02020502050305020303" pitchFamily="18" charset="77"/>
                <a:ea typeface="ＭＳ Ｐゴシック" panose="020B0600070205080204" pitchFamily="34" charset="-128"/>
              </a:rPr>
              <a:t>La cultura si costruisce, si riproduce e viene socializzata entro i membri del gruppo di appartenenza secondo modalità prevalentemente implicite (come ci si saluta, come si sta a tavola, come si parla in pubblico , come si esprime rispetto,  come ci si scambiano informazioni “segrete”, etc…)</a:t>
            </a:r>
          </a:p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7635" name="Segnaposto numero diapositiva 3">
            <a:extLst>
              <a:ext uri="{FF2B5EF4-FFF2-40B4-BE49-F238E27FC236}">
                <a16:creationId xmlns:a16="http://schemas.microsoft.com/office/drawing/2014/main" id="{D0C19254-0167-45DB-3666-C4F37764E0A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25D1A6-BE2E-8241-BC4C-17FE310B6304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egnaposto immagine diapositiva 1">
            <a:extLst>
              <a:ext uri="{FF2B5EF4-FFF2-40B4-BE49-F238E27FC236}">
                <a16:creationId xmlns:a16="http://schemas.microsoft.com/office/drawing/2014/main" id="{7D2CD990-DA9D-CAB1-1016-739FB703F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9682" name="Segnaposto note 2">
            <a:extLst>
              <a:ext uri="{FF2B5EF4-FFF2-40B4-BE49-F238E27FC236}">
                <a16:creationId xmlns:a16="http://schemas.microsoft.com/office/drawing/2014/main" id="{531ECB86-9491-A526-FA31-4E7D74EB2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>
                <a:latin typeface="Goudy Old Style" panose="02020502050305020303" pitchFamily="18" charset="77"/>
                <a:ea typeface="ＭＳ Ｐゴシック" panose="020B0600070205080204" pitchFamily="34" charset="-128"/>
              </a:rPr>
              <a:t>La natura culturale e complessa delle attività è spesso data per scontata 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it-IT" altLang="it-IT" dirty="0"/>
              <a:t>sono complesse perché </a:t>
            </a:r>
          </a:p>
          <a:p>
            <a:pPr lvl="1"/>
            <a:r>
              <a:rPr lang="it-IT" altLang="it-IT" dirty="0"/>
              <a:t>costituite da tante micro-attività </a:t>
            </a:r>
          </a:p>
          <a:p>
            <a:pPr lvl="1"/>
            <a:r>
              <a:rPr lang="it-IT" altLang="it-IT" dirty="0"/>
              <a:t>poggiano su una fine organizzazione e coordinamento (la precisione di questo coordinamento viene osservata quando si producono delle “fratture”; o quando ad esempio un bambino, o un insegnante che abbia fatto nuovo ingresso in classe deve “apprenderle”</a:t>
            </a:r>
          </a:p>
          <a:p>
            <a:endParaRPr lang="it-IT" altLang="it-IT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9683" name="Segnaposto numero diapositiva 3">
            <a:extLst>
              <a:ext uri="{FF2B5EF4-FFF2-40B4-BE49-F238E27FC236}">
                <a16:creationId xmlns:a16="http://schemas.microsoft.com/office/drawing/2014/main" id="{F43E63D4-A815-E410-939D-867B55CE7C56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A4C395-3769-1741-A8E6-9A3576750B8B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E94F2-A55D-084A-8907-B1C6BA327F2E}" type="slidenum">
              <a:rPr lang="it-IT"/>
              <a:pPr/>
              <a:t>7</a:t>
            </a:fld>
            <a:endParaRPr lang="it-IT"/>
          </a:p>
        </p:txBody>
      </p:sp>
      <p:sp>
        <p:nvSpPr>
          <p:cNvPr id="377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b="1">
                <a:latin typeface="Garamond" charset="0"/>
              </a:rPr>
              <a:t>Hymes (1974) specifica la ‘situazione’ nelle due dimensioni del setting fisico, contesto materiale nel quale un evento ha luogo, e della </a:t>
            </a:r>
            <a:r>
              <a:rPr lang="it-IT" b="1" i="1">
                <a:latin typeface="Garamond" charset="0"/>
              </a:rPr>
              <a:t>scena</a:t>
            </a:r>
            <a:r>
              <a:rPr lang="it-IT" b="1">
                <a:latin typeface="Garamond" charset="0"/>
              </a:rPr>
              <a:t>, intesa come definizione e interpretazione assegnata culturale assegnata dai partecipanti al particolare luogo dove l’evento si realizza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Questi</a:t>
            </a:r>
            <a:r>
              <a:rPr lang="it-IT" baseline="0" dirty="0"/>
              <a:t> allestimenti dichiarano invece immediatamente la loro destinazione d’uso e il loro significato “Psicologico”; sociale e </a:t>
            </a:r>
            <a:r>
              <a:rPr lang="it-IT" baseline="0" dirty="0" err="1"/>
              <a:t>culyiale</a:t>
            </a:r>
            <a:r>
              <a:rPr lang="it-IT" baseline="0" dirty="0"/>
              <a:t> per i ,</a:t>
            </a:r>
            <a:r>
              <a:rPr lang="it-IT" baseline="0" dirty="0" err="1"/>
              <a:t>embri</a:t>
            </a:r>
            <a:r>
              <a:rPr lang="it-IT" baseline="0" dirty="0"/>
              <a:t> che i hanno allestiti o che ne fruiscono. E non sarebbero pertinenti per studenti universitari, mentre lo sono per i bambini, </a:t>
            </a:r>
          </a:p>
          <a:p>
            <a:r>
              <a:rPr lang="it-IT" dirty="0"/>
              <a:t>Anche i modi</a:t>
            </a:r>
            <a:r>
              <a:rPr lang="it-IT" baseline="0" dirty="0"/>
              <a:t> in cui gli arredi, oggetti fisici, sono disposti in uno </a:t>
            </a:r>
            <a:r>
              <a:rPr lang="it-IT" baseline="0" dirty="0" err="1"/>
              <a:t>soazio</a:t>
            </a:r>
            <a:r>
              <a:rPr lang="it-IT" baseline="0" dirty="0"/>
              <a:t>” dato”; comunicano di preferenze valori e </a:t>
            </a:r>
            <a:r>
              <a:rPr lang="it-IT" baseline="0" dirty="0" err="1"/>
              <a:t>uindi</a:t>
            </a:r>
            <a:r>
              <a:rPr lang="it-IT" baseline="0" dirty="0"/>
              <a:t> orientano le persone ad interpretarli in un certo modo </a:t>
            </a:r>
          </a:p>
          <a:p>
            <a:r>
              <a:rPr lang="it-IT" baseline="0" dirty="0"/>
              <a:t> Ad esempio , la disposizione dei tavoli nella prima foto in alto a </a:t>
            </a:r>
            <a:r>
              <a:rPr lang="it-IT" baseline="0" dirty="0" err="1"/>
              <a:t>sxal</a:t>
            </a:r>
            <a:r>
              <a:rPr lang="it-IT" baseline="0" dirty="0"/>
              <a:t> centro della stanza indica forse, o almeno in questo </a:t>
            </a:r>
            <a:r>
              <a:rPr lang="it-IT" baseline="0" dirty="0" err="1"/>
              <a:t>momentok</a:t>
            </a:r>
            <a:r>
              <a:rPr lang="it-IT" baseline="0" dirty="0"/>
              <a:t>, la preferenza di un’</a:t>
            </a:r>
            <a:r>
              <a:rPr lang="it-IT" baseline="0" dirty="0" err="1"/>
              <a:t>atività</a:t>
            </a:r>
            <a:r>
              <a:rPr lang="it-IT" baseline="0" dirty="0"/>
              <a:t> di scrittura o lavoro di gruppo su materiale, d’altra parte la collocazione di </a:t>
            </a:r>
            <a:r>
              <a:rPr lang="it-IT" baseline="0" dirty="0" err="1"/>
              <a:t>ogett</a:t>
            </a:r>
            <a:r>
              <a:rPr lang="it-IT" baseline="0" dirty="0"/>
              <a:t> e </a:t>
            </a:r>
            <a:r>
              <a:rPr lang="it-IT" baseline="0" dirty="0" err="1"/>
              <a:t>edcorazioni</a:t>
            </a:r>
            <a:r>
              <a:rPr lang="it-IT" baseline="0" dirty="0"/>
              <a:t> “per </a:t>
            </a:r>
            <a:r>
              <a:rPr lang="it-IT" baseline="0" dirty="0" err="1"/>
              <a:t>bambin</a:t>
            </a:r>
            <a:r>
              <a:rPr lang="it-IT" baseline="0" dirty="0"/>
              <a:t>” indica, nella nostra cultura, che lo spazio è dedicato alla fruizione da parte di bambini e non adulti, l’allestimento dello spazio con cuscini e tappeti nella foto a dx in basso , e la disponibilità di libri, appare destinato ad una lettura  confortevole, uno spazio di riposo, e di agio, che sostiene un’attività cognitiva, e dunque incorpora delle preferenze e rappresentazioni culturali di cosa </a:t>
            </a:r>
            <a:r>
              <a:rPr lang="it-IT" baseline="0" dirty="0" err="1"/>
              <a:t>signgfifchi</a:t>
            </a:r>
            <a:r>
              <a:rPr lang="it-IT" baseline="0" dirty="0"/>
              <a:t> l’apprendimento di un bambino </a:t>
            </a:r>
            <a:r>
              <a:rPr lang="it-IT" baseline="0" dirty="0" err="1"/>
              <a:t>n</a:t>
            </a:r>
            <a:r>
              <a:rPr lang="it-IT" baseline="0" dirty="0"/>
              <a:t> una scuola </a:t>
            </a:r>
            <a:r>
              <a:rPr lang="it-IT" baseline="0" dirty="0" err="1"/>
              <a:t>del’infanzia</a:t>
            </a:r>
            <a:r>
              <a:rPr lang="it-IT" baseline="0" dirty="0"/>
              <a:t> molto precise.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40750-A31A-DE43-830A-9DECDB971F8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3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egnaposto immagine diapositiva 1">
            <a:extLst>
              <a:ext uri="{FF2B5EF4-FFF2-40B4-BE49-F238E27FC236}">
                <a16:creationId xmlns:a16="http://schemas.microsoft.com/office/drawing/2014/main" id="{AF51861C-8430-D7DC-6F20-EDE3F6F26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9986" name="Segnaposto note 2">
            <a:extLst>
              <a:ext uri="{FF2B5EF4-FFF2-40B4-BE49-F238E27FC236}">
                <a16:creationId xmlns:a16="http://schemas.microsoft.com/office/drawing/2014/main" id="{BCB57834-C4A2-1B7E-850C-A0684EE9F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9987" name="Segnaposto numero diapositiva 3">
            <a:extLst>
              <a:ext uri="{FF2B5EF4-FFF2-40B4-BE49-F238E27FC236}">
                <a16:creationId xmlns:a16="http://schemas.microsoft.com/office/drawing/2014/main" id="{F0267BD9-1983-0843-2E19-A342F667302B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52E85B-8DC3-6C41-9B6F-7483719800C9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2818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it-IT" dirty="0">
                <a:cs typeface="ＭＳ Ｐゴシック" charset="0"/>
              </a:rPr>
              <a:t>Contesti</a:t>
            </a:r>
            <a:r>
              <a:rPr lang="it-IT" baseline="0" dirty="0">
                <a:cs typeface="ＭＳ Ｐゴシック" charset="0"/>
              </a:rPr>
              <a:t> di attività diversi prevedono </a:t>
            </a:r>
            <a:r>
              <a:rPr lang="it-IT" baseline="0" dirty="0" err="1">
                <a:cs typeface="ＭＳ Ｐゴシック" charset="0"/>
              </a:rPr>
              <a:t>nche</a:t>
            </a:r>
            <a:r>
              <a:rPr lang="it-IT" baseline="0" dirty="0">
                <a:cs typeface="ＭＳ Ｐゴシック" charset="0"/>
              </a:rPr>
              <a:t> ruoli diversi di </a:t>
            </a:r>
            <a:r>
              <a:rPr lang="it-IT" baseline="0" dirty="0" err="1">
                <a:cs typeface="ＭＳ Ｐゴシック" charset="0"/>
              </a:rPr>
              <a:t>prtecipazione</a:t>
            </a:r>
            <a:r>
              <a:rPr lang="it-IT" baseline="0" dirty="0">
                <a:cs typeface="ＭＳ Ｐゴシック" charset="0"/>
              </a:rPr>
              <a:t>  più </a:t>
            </a:r>
            <a:r>
              <a:rPr lang="it-IT" baseline="0" dirty="0">
                <a:latin typeface="Calibri" charset="0"/>
              </a:rPr>
              <a:t>simmetrici e </a:t>
            </a:r>
            <a:r>
              <a:rPr lang="it-IT" baseline="0" dirty="0">
                <a:cs typeface="ＭＳ Ｐゴシック" charset="0"/>
              </a:rPr>
              <a:t>variati di quelli della tradizionale lezione uno a </a:t>
            </a:r>
            <a:r>
              <a:rPr lang="it-IT" baseline="0" dirty="0" err="1">
                <a:cs typeface="ＭＳ Ｐゴシック" charset="0"/>
              </a:rPr>
              <a:t>moltim</a:t>
            </a:r>
            <a:r>
              <a:rPr lang="it-IT" baseline="0" dirty="0">
                <a:cs typeface="ＭＳ Ｐゴシック" charset="0"/>
              </a:rPr>
              <a:t> he viene a decadere </a:t>
            </a:r>
            <a:r>
              <a:rPr lang="it-IT" baseline="0" dirty="0" err="1">
                <a:cs typeface="ＭＳ Ｐゴシック" charset="0"/>
              </a:rPr>
              <a:t>einvece</a:t>
            </a:r>
            <a:r>
              <a:rPr lang="it-IT" baseline="0" dirty="0">
                <a:cs typeface="ＭＳ Ｐゴシック" charset="0"/>
              </a:rPr>
              <a:t> </a:t>
            </a:r>
            <a:r>
              <a:rPr lang="it-IT" baseline="0" dirty="0" err="1">
                <a:cs typeface="ＭＳ Ｐゴシック" charset="0"/>
              </a:rPr>
              <a:t>sostitiua</a:t>
            </a:r>
            <a:r>
              <a:rPr lang="it-IT" baseline="0" dirty="0">
                <a:cs typeface="ＭＳ Ｐゴシック" charset="0"/>
              </a:rPr>
              <a:t> da ruoli più paritari in occasione di attività pratiche  come questa qui </a:t>
            </a:r>
            <a:r>
              <a:rPr lang="it-IT" baseline="0" dirty="0" err="1">
                <a:cs typeface="ＭＳ Ｐゴシック" charset="0"/>
              </a:rPr>
              <a:t>rafigurata</a:t>
            </a:r>
            <a:r>
              <a:rPr lang="it-IT" baseline="0" dirty="0">
                <a:cs typeface="ＭＳ Ｐゴシック" charset="0"/>
              </a:rPr>
              <a:t> del giardinaggio , o anche </a:t>
            </a:r>
          </a:p>
          <a:p>
            <a:endParaRPr lang="it-IT" dirty="0">
              <a:cs typeface="ＭＳ Ｐゴシック" charset="0"/>
            </a:endParaRPr>
          </a:p>
        </p:txBody>
      </p:sp>
      <p:sp>
        <p:nvSpPr>
          <p:cNvPr id="162819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/>
            <a:fld id="{6390A22B-DFB7-C941-AA4A-A0C367AB966B}" type="slidenum">
              <a:rPr lang="it-IT" sz="1200">
                <a:solidFill>
                  <a:srgbClr val="000000"/>
                </a:solidFill>
                <a:latin typeface="Calibri" charset="0"/>
              </a:rPr>
              <a:pPr eaLnBrk="1" hangingPunct="1"/>
              <a:t>14</a:t>
            </a:fld>
            <a:endParaRPr lang="it-IT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09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egnaposto immagine diapositiva 1">
            <a:extLst>
              <a:ext uri="{FF2B5EF4-FFF2-40B4-BE49-F238E27FC236}">
                <a16:creationId xmlns:a16="http://schemas.microsoft.com/office/drawing/2014/main" id="{2BEEB364-1458-1BAE-84A2-34B42962F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7154" name="Segnaposto note 2">
            <a:extLst>
              <a:ext uri="{FF2B5EF4-FFF2-40B4-BE49-F238E27FC236}">
                <a16:creationId xmlns:a16="http://schemas.microsoft.com/office/drawing/2014/main" id="{6DD397F0-7263-7746-5DBA-F533AFAF3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Interpretazioni differenti di cosa è un bambino conducono a importanti differenze nelle modalità di osservazione,  di “descrizione” e comunicazione delle sue caratteristiche (e viceversa)</a:t>
            </a:r>
          </a:p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7155" name="Segnaposto numero diapositiva 3">
            <a:extLst>
              <a:ext uri="{FF2B5EF4-FFF2-40B4-BE49-F238E27FC236}">
                <a16:creationId xmlns:a16="http://schemas.microsoft.com/office/drawing/2014/main" id="{B86305A3-F38C-3910-A88B-C331B9D6776B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146DC40-49DD-2041-A76D-C2531704513C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8">
            <a:extLst>
              <a:ext uri="{FF2B5EF4-FFF2-40B4-BE49-F238E27FC236}">
                <a16:creationId xmlns:a16="http://schemas.microsoft.com/office/drawing/2014/main" id="{251F3EA1-045D-EDD9-E9BD-BF5C9DAD7A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61C629-CA6A-4248-860E-4A4B6CECA096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73EB4341-4AF7-1A9D-579C-AA8DBE14B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6453188"/>
            <a:ext cx="42846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469685B-CD9B-774E-A2AA-331B9A880BD9}" type="slidenum">
              <a:rPr lang="it-IT" altLang="it-IT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22</a:t>
            </a:fld>
            <a:endParaRPr lang="it-IT" altLang="it-IT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13815176-9DBE-133A-C56B-068C571F7E4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1B74EB06-92C6-0A6E-06FC-9173B06DA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59638" cy="311943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egnaposto immagine diapositiva 1">
            <a:extLst>
              <a:ext uri="{FF2B5EF4-FFF2-40B4-BE49-F238E27FC236}">
                <a16:creationId xmlns:a16="http://schemas.microsoft.com/office/drawing/2014/main" id="{C459323D-C976-CE49-6380-3D84DF596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3298" name="Segnaposto note 2">
            <a:extLst>
              <a:ext uri="{FF2B5EF4-FFF2-40B4-BE49-F238E27FC236}">
                <a16:creationId xmlns:a16="http://schemas.microsoft.com/office/drawing/2014/main" id="{AB368134-D67F-5F74-DD46-7C57E3DA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b="1">
                <a:latin typeface="Times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E</a:t>
            </a:r>
            <a:r>
              <a:rPr lang="it-IT" altLang="it-IT">
                <a:latin typeface="Times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ssere consapevoli che le nostre scelte (anche linguistiche! ) intervengono nella </a:t>
            </a:r>
            <a:r>
              <a:rPr lang="it-IT" altLang="it-IT" b="1">
                <a:latin typeface="Times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costruzione e riproduzione </a:t>
            </a:r>
            <a:r>
              <a:rPr lang="it-IT" altLang="it-IT">
                <a:latin typeface="Times" pitchFamily="2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dell’oggetto che si candidano a descrivere – rischio di reificazione e etichettamento/stigmatizzazione</a:t>
            </a:r>
            <a:endParaRPr lang="it-IT" altLang="it-IT" sz="1600">
              <a:latin typeface="Times" pitchFamily="2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3299" name="Segnaposto numero diapositiva 3">
            <a:extLst>
              <a:ext uri="{FF2B5EF4-FFF2-40B4-BE49-F238E27FC236}">
                <a16:creationId xmlns:a16="http://schemas.microsoft.com/office/drawing/2014/main" id="{8EC7C654-3A02-5F06-7F58-37F16CF80BD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360B68-BF48-3249-8CFF-FE0D92F390AD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8">
            <a:extLst>
              <a:ext uri="{FF2B5EF4-FFF2-40B4-BE49-F238E27FC236}">
                <a16:creationId xmlns:a16="http://schemas.microsoft.com/office/drawing/2014/main" id="{1C5C3F33-E660-05B6-7B45-ADD9BABC56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89AC09-FCB1-A64F-9F81-7AE8DF1B12C8}" type="slidenum">
              <a:rPr lang="it-IT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it-IT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2705" name="Text Box 1">
            <a:extLst>
              <a:ext uri="{FF2B5EF4-FFF2-40B4-BE49-F238E27FC236}">
                <a16:creationId xmlns:a16="http://schemas.microsoft.com/office/drawing/2014/main" id="{E9E4C321-818E-6EF1-B9EC-C73BA6E7B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6453188"/>
            <a:ext cx="42846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2C50353-5797-EB4A-BA2E-6F89725B68C9}" type="slidenum">
              <a:rPr lang="it-IT" altLang="it-IT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25</a:t>
            </a:fld>
            <a:endParaRPr lang="it-IT" altLang="it-IT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2706" name="Text Box 2">
            <a:extLst>
              <a:ext uri="{FF2B5EF4-FFF2-40B4-BE49-F238E27FC236}">
                <a16:creationId xmlns:a16="http://schemas.microsoft.com/office/drawing/2014/main" id="{8051D62E-49D9-C0CE-5731-5494B40D0F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267075" y="509588"/>
            <a:ext cx="3398838" cy="25479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51EC616C-98BA-79C4-2EE7-DE15DFE90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59638" cy="3113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CAE46B-097E-E29D-F1EF-9E5F5E9DC9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5588CE-AD82-6054-8BAC-693ED4E942A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0A31E-1F3C-4947-A846-6E51C96972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48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7018E1-202F-0DBE-1BD8-7AC5A841725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EC683D-4775-86CF-E7B1-798B9C90280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6468A-50E1-B543-9872-0F9DFFD2A3F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84271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D7800CC-5C26-57D2-2C1E-AAC9C7C0E5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E93DF10-1915-7E62-5F37-B5C0DF84ADF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59073-4880-FC44-A94A-BE010FCFE5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25979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D3B0A9B-F139-CF51-3F9D-E62E3D4585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EF97BB6-FEC9-8B95-E06B-97FDD9E3677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A41C8-1BAD-CF4A-ABD5-347ACAEF29C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70333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A0708E5-4031-AB2E-A4CA-487954DEEB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5559752-79D9-9971-72C8-36858B9E93E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03AE8-24C8-E141-A085-DA6FEA5004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75327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79813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735138"/>
            <a:ext cx="3579812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F1B63D1-CE33-EAD4-1B28-3D8C5CA231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6F864A0-0E96-3EF3-BCCC-AA12A7BAC21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DDAE4-006D-1C45-B159-80E1A6162D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38128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77A9E1D-424F-2AEC-A94B-6207742BE3F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F533F642-19F9-0F9C-0723-2B451252E2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F7172-70E9-DE4E-9D61-4655FA2F848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54013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E36030D-4CE1-F437-83D5-324CE85A27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F18EC4A-278C-3853-21E6-ABFEACA929E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19C2A-86AA-6F4B-9CCC-4A055CB6049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03813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07036D46-0380-63F9-5A94-8E13467BDE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E619EB1-BE54-5C62-D2EE-4AA1C384FAC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70347-2BD4-9B4B-A70F-8DD9FAAFA0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1169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1A8E694-B865-D9CE-253D-05B8DE5B61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F8DF966-147F-C61C-4AFE-D260A9978A1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A0F09-26E7-4542-8C86-1ABF0E1DDDF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39070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278876C-CEC0-2F4F-731B-522BD82ECD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DE54AE4-6895-F507-D13E-DCF3A8C96C9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62A63-CA3B-D34D-99F2-EEB299E1439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11806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B216A8F-5133-5E2F-9B86-9464547B26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7447A50-23FB-CB7F-32AF-DE6D143B6BF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63511-A6AB-A045-AA97-B13048AD6DB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607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99213" y="190500"/>
            <a:ext cx="1827212" cy="5599113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190500"/>
            <a:ext cx="5332413" cy="55991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07985-2EDD-2396-DACE-DB4F5B424B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8E590-F5FA-F2B0-AD67-3F2A9A7CF8E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D394B-17B1-924B-8BF3-77CA37A70F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0443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99213" y="190500"/>
            <a:ext cx="1827212" cy="5599113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190500"/>
            <a:ext cx="5332413" cy="55991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7326948-98C5-7DCE-975E-859A75A044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D98FA60-81A3-85DD-3C60-3A36D55C38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0F2D9-0C7D-D442-9A49-730DC61B2A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24142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BD72DFC-806C-81AC-F011-616894449CA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77BBAC19-E41F-40A8-3DDE-037C1254FF5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F27B6-989F-1C42-B30D-219A0C75FD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17058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F9C5A8E-F041-4429-5BDC-276E2F494E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0CD80AD-57C4-A06C-2772-F7EA810120F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67B69-099C-DA40-9ECC-F172E7B243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16874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4F7E145-C381-D966-F1A9-43AF4E74BD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365333E-ACB5-B92D-CD8A-9B8D526E74F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D9451-E5AB-8E45-9F32-8DB717FEBE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31855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79813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735138"/>
            <a:ext cx="3579812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04D8723-4A7E-2726-78E3-E883C4BD3C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E3ACD5E2-96B5-CFB3-962B-01525D58F5E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B0A6C-437F-354C-9AE2-CDB7426E159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33208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9205C1C-B5BF-0BD1-898C-EEF7E3EC5B1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5AECD0FB-CAF9-DC26-979C-5C8C367885E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6BE85-2899-6547-BB02-5945C7D246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84965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636DC93-3754-FA51-3E26-DD35B1C2E82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2D42B2F7-AA83-19E5-D4F9-AA193DDF4FE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78EB9-0B01-5E48-A908-9CC98CA7D99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83634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1FAF0D06-F4B9-2E35-E924-AF718BBAD67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659A17DB-D585-DBA4-B1D8-931DE7DAEE8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6FC25-A51E-EE4C-B4B0-5C734C1156C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3546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CAA509C-828D-4859-1F9E-164AED55A19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66BA4CB-1F8F-B55C-3A1E-36A650B8A37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E812F-2E8A-3544-AD63-95486587E1B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50343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44FCDA1-2844-427E-1708-1811409DBE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BFC1395-D5AD-6548-1F1B-9CE12F09C6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780A1-572A-404A-A8A7-842B0D0A688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8533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1DFE77-9E81-CBCF-4759-7B34464A65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EB225C-A6A1-881F-72EB-ABB2B1CF6B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29EC9-4A9F-E044-A5B4-C83263C4E3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4114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3EE1241-38DA-CE8E-BDE5-48E4E819D8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2E17658-DED1-6FF1-4FE1-7D734B4B32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719D6-BEF3-CF45-8192-5E44785A78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4480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99213" y="190500"/>
            <a:ext cx="1827212" cy="5599113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190500"/>
            <a:ext cx="5332413" cy="55991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01E0013-3297-D7C0-A56A-475282A291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40E78FF-597F-6DE0-BA23-4BB35FA4544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683FD-1D33-5749-A88C-0BBF2CAA8F6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79967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996152-5279-3E2E-BBA6-1037A5FADB6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7D61E3-7DA6-51A1-5016-336F68E2510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69B5C-8033-2846-A3BA-1A9ADDA0C16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32822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7A98F3-52E7-E9E7-083E-89E8CF2BE7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484CC4-F2DD-5399-4B89-2EF9DF6A54C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763D4-FB64-C84F-B627-EEAA33468F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24869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D8D378-DFFA-4F6A-C01E-9B55154382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9538D6-3157-6987-86D5-1EBCCA3553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8A232-274F-014C-B73C-4A5AF6DA07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34898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79813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735138"/>
            <a:ext cx="3579812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A43B83A-68B5-1520-C2B0-F4307FE425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16020-C964-DE0B-624F-577ED2E108E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359C0-1555-5C42-8362-07AAF9B847B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46637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6D55392-F20D-A6FF-BE59-0818302817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0E811C-133E-253C-A9B3-20C4C987EB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DC376-584C-2143-85EF-48B03FBA2B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2919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5F5C268-E4E3-FD3A-5027-C211B21C3A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6B1253-1960-8D5A-116C-32DD2CC1253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07CB9-69D5-AD48-9BDA-04AA741C2FA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92422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B4D0317-143B-D577-3492-194F2A88E5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6C65F7-E09C-3214-3819-3CA2349C5EE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56006-0702-994D-BF9C-25C2E11CD9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76040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F13FEE-76B8-4C86-880D-6B926D3E1A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8DB84C-578D-1BCC-3BDE-750239ABA5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DD1C6-9E8E-9D41-9C7D-5A39D8EE45D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4733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190FF-5B1F-FB1B-F91C-66BB5A82ED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4D3984-2D50-A738-7FA8-02D4AA0C7BE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0F223-4071-0A48-8106-86A08367464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65099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FCB56DE-5278-C11A-CFE3-B870E38E8FF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3D31E-3B5A-134D-DD43-6306BA4AC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44259-226F-FF46-8DC0-B067AABDB1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23660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8F5E9C-87C6-6E41-D35A-96E715A87D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B77BC8-BC7F-1324-146E-AF741F5CDAE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62A5-D724-934D-AA77-E8A0CC08F4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84677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99213" y="190500"/>
            <a:ext cx="1827212" cy="5599113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190500"/>
            <a:ext cx="5332413" cy="55991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5A2E53-8810-532D-24B3-AC38B10760D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F65FF-E82B-8A22-7F7E-0217451B03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F9A9F-835F-9B4A-A616-2E211AF3E9D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942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8708B5-8312-B18D-E0EC-B4AF3917BA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E7D4E2-26B7-B963-63E2-4558414D7F9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3FCA3-DAC2-2C4C-AEA4-5FEC3D3741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7695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79813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735138"/>
            <a:ext cx="3579812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5EB087A-842B-50E9-DDB6-8F660E1392F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AF0D8-67D1-FB15-8A08-0E75B3F7BF0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29D73-00AE-1246-98C5-D7FBF46A2D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500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87531D-6A36-4CEE-7D88-E1008A68E8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4C7AAE-9089-C0AA-1874-E0ABA040941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477BE-7850-1F46-AD38-247B8BF828B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5210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4B8DF36-EC43-2D8B-6E79-8F1EC2D8A6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A2C0AD-4EBC-23CA-66C2-16A205EE0B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B3371-C6B4-4648-B4D9-751FA6AE862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770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43B2685-4BA9-D717-31A6-D42CA51DC1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8DD556-29CF-3FE9-04E6-70A8A84AD34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EFCF5-0B64-924A-9FBE-71EC0A141C6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2260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0E38A1-2C73-C57E-961D-C8C090811EF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9F9271-3B61-EE02-C9A0-21D0C378036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7B5B0-B33E-7E42-8741-82B0CAEF8E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219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79B5F4-4E00-9CE7-2687-6D736842A4B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5D7D2E-2423-28F5-B734-C8B9C299A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A1B3E-20CA-8B41-82A0-613EF29E863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041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F665E07-44F3-D53E-E149-9E8B53F1A4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A8504-11F2-EB2A-102A-77CBE9F29EF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E5907-AB33-9141-9236-7ABA547C9C9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4264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838C1-A489-CA02-F574-B6AA1DEFF6C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F06A87-C588-33D0-50FC-A75AE32E309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769AB-F793-A54F-84D0-CA7DF276C1E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7668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99213" y="190500"/>
            <a:ext cx="1827212" cy="5599113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190500"/>
            <a:ext cx="5332413" cy="55991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559CE9-ADE8-A20C-428B-5A1FF247772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E6E2E9-7A05-E77C-B05C-6EC9885CA08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77295-1DFA-6F41-B497-30B7A5D8BCE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2040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D19752-9FED-3EC5-1ADB-5A68FCAF30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1F772E-BDE6-8DD4-AACF-956DFDCBCE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7455C-03D0-7747-BBEE-E49A62F4962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781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132300-F85C-A39E-F865-FEFD588CAC8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F5CEDC-3165-E563-4550-C2B7AE051CE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4C074-9362-FC46-BBE2-B55C1583046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6973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BE72A-FB1A-35FE-450E-76A5CCD62D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BAA287-FA15-BDAD-5269-453B7B1947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BFD61-75A9-2145-9D47-9938A4FC3D7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4766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79813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735138"/>
            <a:ext cx="3579812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FDC0AE-2FA7-FB2D-CC43-FB3FF7BAD4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9737D-00A4-0FE8-C83E-C4E28B3DAB2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883D3-B318-DB49-9333-CCCA4DB8B16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3207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1F3067D-7CDB-F62F-C8D9-2157D5CB7F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8D5B4E-D214-9A44-7C8A-C6AF854FCF7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6D0E6-A577-484D-AE54-7495E87CD0A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6901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96A26EA-FE28-926E-F758-9EB1D203D5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D50020-A8FA-9F32-16EE-AD53C3B65D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B6392-89C2-2649-89A1-FF28ACF01C3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0781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ECE5574-BFD1-D7A6-7648-2B9604C3696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B6A04E-2582-0522-4E12-E4D0FC32B94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41F20-35EB-4B47-8C42-402DD3BEF38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843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B73F9-AFC9-AF4C-96A1-F71A72CDB6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59518A-F7B4-B6DD-5DCC-3AB0D55E59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D4DB5-97BC-404A-96DB-F46D6A53132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513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0ECACB-CBD3-7E00-EB60-D2B6D629FA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052F0-9AC1-09F7-5421-1202296350D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F1F9E-3CF9-D140-8A77-ADD8B8E2C9F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1091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1B2F6F-71D0-6F22-A335-5D6815DD55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5F3D2-89B4-2B97-3146-E9E553B5321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ADCAE-4294-3047-8345-B8CDF522D3E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0258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97230D-E1DE-DB4C-9B9E-E5662A097C2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01C2B4-A567-CDCC-FCB4-FFA4135C84E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9971A-F479-0C4E-A339-D6D0781248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7550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99213" y="190500"/>
            <a:ext cx="1827212" cy="5599113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190500"/>
            <a:ext cx="5332413" cy="55991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49F13B-FD1D-F143-DD56-E16DC9B91B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B6223-F7AD-51BD-8E87-345847D5DB8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630C7-9F07-714C-9466-FAA4960112C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044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F59FF5-3ECD-B040-8066-F04949396B5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C410D2-30AB-B6C2-F72C-43D1502675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4D7B8-F9A4-FB49-A5E6-8B91F61163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4903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A575B7-FAD5-E1E7-72E1-FC023C3237C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8E87BA-48AA-5AD2-1B12-D3A08A4BDF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83E3E-6720-8B4F-A261-6E55A753A55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4144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5F2683-2F11-B011-5407-9D997A9C8A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0870C5-6E74-7E1B-24E4-81902367DDC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AE37A-C78A-8F42-832D-EB76894B694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9572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79813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735138"/>
            <a:ext cx="3579812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BF35C3-6908-7041-575C-21A1D29A2A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C85523-3814-0A24-FA26-20426F6DF4E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9A26D-2800-DF48-9931-D7BB1EBF02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9626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18B725E-77EE-AC4C-8175-52A8395D38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40EF35-67C0-1217-0A0B-7DE32B2D37F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D9E5C-3C1D-EA40-94F8-534C3FBB58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4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1F2BD75-388B-7432-FBD9-15487483DC3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EFB8D6-CE66-4698-9896-CCDD905EA6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D82BA-A619-A941-9D0A-7DA5C489269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99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79813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735138"/>
            <a:ext cx="3579812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BC72EA-C2EC-0B92-350E-A62D143058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3B695-596B-321A-99AB-BC3F1C8A9B6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0C801-F61F-614D-B765-3FE2990359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4819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7FA3A99-FEA8-6A7E-D9EA-8846AD4CB0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1ED53C-1726-FAF8-8BD5-9E89177AC19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4B44E-E832-A64C-BC57-E606D91A45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6507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10D317-ADCC-5D45-D5C6-8545478420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D55CD2-FDA8-F5A4-CFDF-3865D9386DB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B4186-C371-FE4A-913A-9100BAA6EE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0601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148D6A9-B1CE-6D21-F6D8-77F94EF07BE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FD1DD-F78A-33FF-96FF-A3302B15263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57CD9-2257-FD46-BEDD-97DAD006904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5340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B2504A-B22E-EF22-D222-8C6F558FA3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EDA88E-6970-C7C4-885E-19849180E5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509B8-81CA-014C-993D-5715DCE1089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8596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99213" y="190500"/>
            <a:ext cx="1827212" cy="5599113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190500"/>
            <a:ext cx="5332413" cy="55991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B17AB5-5C1E-4416-7AA5-4AF032B9C2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77E470-128F-5C16-BB7E-D1AD2C75C2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A0510-595D-F14B-BD23-57E6280C390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7361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1B2AC-313B-D10F-D167-3E6B03343A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9CAF99-8BF5-4BBE-59D3-7BB48BEE28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719BD-58E2-D64D-A327-8FAC471FDB7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5246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3D2520-BCA5-6490-F9B2-0E5B8500AB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6793C3-A2F0-7D6E-A640-459A0E4C5F9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09E37-DB2E-CC44-BBB8-A0B0F1092F7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55529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E3922-1055-4210-7959-E2B1D694BE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83EE00-0169-8592-B521-1EDE058991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D1652-30D6-944D-9B96-FD681AAA2F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1887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79813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735138"/>
            <a:ext cx="3579812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EC7EDF1-7209-8DAD-12AB-E5B9C3FB5F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5F802-E5BC-B3EA-D83F-424A811F5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7D571-D413-B04C-BD07-D1311B3338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41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BC4929-905C-1429-9284-4A6FF82B70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A0C491-1B69-EB3A-F559-E85525F2171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F4C0F-ACA8-BB41-8BEA-88B676D1C33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687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3BDE454-9C0B-B698-8BFA-B917CEFEB12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BD35CC-62B2-EC61-B2F3-67A0DA549A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5B58A-B6FD-744C-90EF-C83E88B7FA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7560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18B8FD-048B-C908-D086-2CF50D1256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1491A5-593C-4941-5FE0-B3FED1A7AF4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2445B-69C1-DB42-9BA1-E8D7BCBEC6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03060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4093840-FD8F-79D3-F300-FFD4A89273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FE03E5-880C-4838-9718-F05BC878F22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BDCF7-6346-3E40-BC36-44E50E823C8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2643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9F0D2C-38AB-90F8-38C4-5AE3304B4B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C32F6-CE60-3130-C838-5CC2807F772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F014F-3F2E-B543-A855-A1ED105EBA7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2234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EF519C-D994-F78E-39B9-5E2FCD27E2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B01C3-B3D6-FF69-2B3E-E242FE5F73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F0331-A33D-054B-B1F8-AAD9DB607F6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57970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F08EF-E548-6DB3-13FB-D913E4E3316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1CB730-5EB9-E017-F3A1-77A1563B225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5CF4D-0524-2444-9F3D-16583EBB95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2558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99213" y="190500"/>
            <a:ext cx="1827212" cy="5599113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190500"/>
            <a:ext cx="5332413" cy="55991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A53AE0-9696-1405-1F93-D4AD5A7609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08D0F5-777C-2076-E883-BE9F71CAB61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E13DE-3A1C-F944-A3E5-42FE40B92F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7473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1F269A8-5477-B4B7-C84E-736B96F47D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F8C195A-DE2F-4303-135F-C8A70B99210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7C2DA-0D68-B047-8330-DA649D98FF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9120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DE38A82-3A01-0C9E-60AF-97F9CBF9BDA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1CE8F07-E5A2-78F1-8C61-D1AB124F7CF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466AA-D11A-834B-9FD3-5D15ACCECD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4700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E6C7C5D-3E85-5DBB-64D4-10819868866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0A9CCC5-09C4-993F-0EF1-B3123141161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D02FB-4ED9-144B-A4FC-659653F0E8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17519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79813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735138"/>
            <a:ext cx="3579812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35AF2FF-92B3-F399-3F3D-6C4952D8A0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05E2A81-5C44-8040-5448-D9D83733ADE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1E181-2E82-A747-BED8-82D92B0471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792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B5CC-839F-D50A-EEBD-034F20C5D0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9D0290-EFA9-8B56-D75A-586F3048C9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AA1BD-211E-A649-8638-BDDDC590E48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47453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831224F-2501-CD15-FBB9-87F6FC0621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4149274-60D3-F7CD-1598-00584B7E73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9372E-7406-7D4F-9BEA-FA0F537FFBD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31216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EAFB8B8-B582-0B02-AFEE-EFDD7708FF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4F763DC-A18A-68A6-6A3F-B61D4FCD410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E581F-3D0F-A143-BEAE-5E8ACACF243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10101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E614DE0E-3FC4-E0F0-EEB4-1AB76CEF10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48D9016-C2CA-15B4-9F43-184252BD508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380A2-0EAB-A940-A390-4321FE22B06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9422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BDBC065-3092-5DA4-877F-4B2E3F72A9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517EA5B-D0A1-E30C-23CC-5A09EC9F02B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2F0D8-2B30-4140-A68E-0F149E73BBF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85116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ED7310D-6C9C-8D0B-FDC9-8149C23E401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332EFE3-E2A1-ABB7-369B-163419E1BFD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B19F9-9240-D245-8C39-442AC6AB552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99480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6DA6729-32C3-1619-3F5F-AA0D990FE78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238B07B-7A9B-B247-8637-41379C8C598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A57CB-F665-2840-A9EE-BDB5223822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96458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99213" y="190500"/>
            <a:ext cx="1827212" cy="5599113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190500"/>
            <a:ext cx="5332413" cy="55991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6E0521A-165B-E5CF-5A10-F4BE094445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3E6ABD7-372F-1BA8-BB38-E4FB30D5002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C552E-BEBF-EC46-B064-699732AE47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3091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F6D2261-CB39-2E87-70C3-967DDC3EF8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0A59561-DE40-4299-7D24-29DB70D5BF4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E7773-592D-2745-96F6-F3849CD8007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35550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F840DBB-4696-EF27-9E13-4632E1098F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5F70D89-B12E-8847-5EDA-05E2AA350F5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74264-E478-8D46-B002-95CE2F23677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22783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F99A92A-4251-04D5-2C15-53E214D9C9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DF19325-7D95-23C2-B9DE-9136C86197D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414F1-E2B7-9647-A01D-FEF7DD7C3BB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165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794DFDC-6637-E17F-8D25-0362855658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B09B32-27C4-0CAE-CE6A-FBD844DE9B5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7CDCC-570D-8E49-9603-A2D2A25059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21627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79813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735138"/>
            <a:ext cx="3579812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8EDCB7D-6234-3CB5-3837-7F40A179FF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4033EB0-1A81-3E22-CA01-7025A76998D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D6E9F-116E-FD42-B4E8-E1CA9ACC2BD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2245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5CB52F8-9294-F089-719E-8CB2B10806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8C29803-EBE9-DB79-2E94-A47D4E14B8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5634C-C786-5445-A90A-29127A8B86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98987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159F2FC-E164-A935-BD78-0203419B7F0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150E19F-7E56-35B5-2AEE-5242275BC8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FF709-5295-4C45-93CC-F77DCF41CA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27180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D85C8F4-C873-0151-3ACE-AA0AECAE6A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3EC5F20-FEF9-A49C-56FD-5C6872C4517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E614D-34CA-9143-B1FF-678CEBB1EF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57743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C3A7091-0165-20E8-BDD6-1A48814A00C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5048A90-6191-6689-2BC7-BFAC59902D3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E62AC-F811-EE46-BB33-5E6278CAB2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12900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CC29D5C-4B1E-3527-D245-A84FFB4B8D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8393E04-3A3D-DC67-DE34-4437823C3D9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5ECF2-CAF9-E140-B8C9-8A5AD05D72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9442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9187F6F-29F4-8688-C96C-AC8BCAA045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370437E-2358-7D37-A72E-7F972A2B4E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B7FE1-0C87-E240-A0B8-FF91269CC03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722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99213" y="190500"/>
            <a:ext cx="1827212" cy="5599113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190500"/>
            <a:ext cx="5332413" cy="55991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64ECDBF-1AE4-1B9B-7153-5D75E92CF7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5D5B7E2-1E24-C088-F56B-E42C1241810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541BB-A8B3-7A4B-9F1D-CCDD829F0B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48528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A6C671E-121F-5078-9D46-2B9DDE07C7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080B483-5EE5-DB15-8706-D3376165784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49538-4E39-E043-94D7-8FFD5BE81F9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69305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215711C-199F-F715-9CC5-8470AE9F28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DEC230C-B556-CDE5-AC28-D514FC20E1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88E0D-E689-F84E-8F59-30D7D73DF7A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49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FEA1841-A034-06EB-9632-A20EDEC1D0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9DF011-02FB-D45A-B854-F50E58BC37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1E90D-0D75-4149-99D4-E7CBCBEDBB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34895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686261E-6DBD-1292-5C1A-3CB1E51144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0B32019-A0C5-59F7-9F05-A3562923F25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E131A-A45A-1549-846B-357D1BEC7A2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44172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79813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735138"/>
            <a:ext cx="3579812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1A4CA2C-F314-D8DA-371D-DAF798641C9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EE43D30-2803-0138-88F2-0A894FEFD7B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45605-3822-C94A-8D19-0134BC1271F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84802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10DAF87-367A-4350-7F23-3A7D9C722F8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5423F01-56A0-4102-359D-1E451C50005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2C960-7695-2048-B908-4A49B49CA81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61231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D9732E5-69AD-BD5A-C783-34A2FA57C8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E7E1AC7-EAB1-6A7D-0095-E08C24A5011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DE792-E2A1-F445-A657-A5B9E8CBED2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30779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72A03A1D-4C8B-FDB5-950A-3D09CE32BBA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232E153-2715-FCFC-3E34-5B9E8CDEDE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97EF5-248F-7047-8108-C5664FF5FD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80091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ED0D74D-519B-3350-BD64-FEDA8036A55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368F35D-AFC2-EFE4-294B-C8C7CAF43E7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74502-DAAC-BF42-A0CD-CECB24BE38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27397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408E0F3-C2BC-B1CE-7220-50CAADB90C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F059D36-1AA6-211F-28AB-D5065029D1F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E418B-BEEF-E542-8175-E28F2B53936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89873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A0685D8-6F70-879A-7FF7-2C9347F3F18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691B840-C39A-68C6-AF38-DEA1CC72A88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19C48-D1D4-A041-9719-45D5F501F1F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51025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99213" y="190500"/>
            <a:ext cx="1827212" cy="5599113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190500"/>
            <a:ext cx="5332413" cy="55991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BA48A62-4C31-9BD0-9482-013A82D322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7B41687-3A52-20C2-D060-46720F7152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62374-A06A-3F41-8F40-B2392E0C10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573443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80BD648-C7D6-3F7B-588A-46307F272F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18CA93F-47FE-C06E-9527-80C80BC3501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89AE0-4D06-E24F-953A-EC23B6D0C52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188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735B5E-8CCB-F63C-05F2-5831CA29253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429CE8-21C9-2C80-85E1-20B3552FEC8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904BA-7B2C-7241-A0EC-CDDA311E12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39202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FB94DAD-672E-1EF0-E62A-0C57BE168C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5BFB11E-C55A-0E90-D92B-4B39C8B3E83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C908A-3B8C-B24C-96CA-E817818F34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0511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3056E69-63F8-5FDE-4147-80CEE7B87C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1376749-1380-1373-DE08-3F188C79038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96084-ABDF-554E-9990-791F4C2AF8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1025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79813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735138"/>
            <a:ext cx="3579812" cy="4054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4FC4A97-B650-D3EF-5703-9CD285BADC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5C586CF4-4CEC-4401-D406-87EE90E3A5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C1E5F-D6DF-DC41-8E3F-30B7BF241B9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1928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40EA4C7-156D-D46E-10B5-71075E3FF0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EDEFEC8B-7CCF-145F-4422-5FC89042DA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8863F-9C96-CC4E-A689-2CCB58BFBC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10940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A1119A2-ABA8-A64A-9B12-552C012CBD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1956CD32-FD13-89A5-424B-2E39716E082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C54D5-BC67-0544-9C05-633DDE3AE69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50029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35B4E330-DFBF-1BD0-8193-95F6A8D66C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923C2AE1-F06B-8465-7949-C2C5EC296A9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3B80B-77C3-C74E-876A-856E90BA08A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59042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BD2A9DD-035E-CB47-6A1C-9BCE64BFF4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F23CB601-C857-ACE7-B183-796F1041291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E1442-9C2F-FB4F-8469-6108A4BBFDF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6779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5769A6F-9EFB-95BE-BDF6-3D3EC9FDC2E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F16857E3-FE4B-1D0A-DD20-65D933561CA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B162-B80E-AF41-BD15-757559193D9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15816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0676076-E36A-9FD1-BD36-7F61C988A0A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214B0F6-7934-375E-C602-1C23A1B6FA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FB117-FA28-0940-964C-5E519A85227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92721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99213" y="190500"/>
            <a:ext cx="1827212" cy="5599113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190500"/>
            <a:ext cx="5332413" cy="559911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AE96502-FE8B-A01E-DF8E-61C6BCBC69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7EF8B9C9-D95C-D00B-927B-A791D3B17F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35DA4-76B4-E542-8B59-34481B1052A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893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67B92C3-CE6F-5917-E1EF-A21F5BDAC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"/>
            <a:ext cx="73120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AEFECD5-B5DE-9FD3-5A01-32EB14648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35138"/>
            <a:ext cx="73120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896C476-E841-3F4D-9328-D251E13EC25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62863" y="6264275"/>
            <a:ext cx="1293812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1D1695F0-C259-A863-1873-6827713CB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6249988"/>
            <a:ext cx="371792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it-IT" sz="18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F53C14-EF95-88CC-5F77-75997EC493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521575" y="5476875"/>
            <a:ext cx="1481138" cy="849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F9C3055C-8397-1440-A321-2A2804CF628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1">
            <a:extLst>
              <a:ext uri="{FF2B5EF4-FFF2-40B4-BE49-F238E27FC236}">
                <a16:creationId xmlns:a16="http://schemas.microsoft.com/office/drawing/2014/main" id="{C3BE7604-1417-BBFC-C379-375BF9AE2BFA}"/>
              </a:ext>
            </a:extLst>
          </p:cNvPr>
          <p:cNvGrpSpPr>
            <a:grpSpLocks/>
          </p:cNvGrpSpPr>
          <p:nvPr/>
        </p:nvGrpSpPr>
        <p:grpSpPr bwMode="auto">
          <a:xfrm>
            <a:off x="2058988" y="376238"/>
            <a:ext cx="5030787" cy="3449637"/>
            <a:chOff x="1297" y="237"/>
            <a:chExt cx="3169" cy="2173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B358EBDA-610A-A761-6B70-EBDE061C5A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367" y="337"/>
              <a:ext cx="3031" cy="1966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38184" dir="27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it-IT">
                <a:latin typeface="Goudy Old Style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11625" name="Group 3">
              <a:extLst>
                <a:ext uri="{FF2B5EF4-FFF2-40B4-BE49-F238E27FC236}">
                  <a16:creationId xmlns:a16="http://schemas.microsoft.com/office/drawing/2014/main" id="{8524A94D-A5F7-12B1-7D67-6B2C899BA4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7" y="238"/>
              <a:ext cx="3169" cy="2172"/>
              <a:chOff x="1297" y="238"/>
              <a:chExt cx="3169" cy="2172"/>
            </a:xfrm>
          </p:grpSpPr>
          <p:pic>
            <p:nvPicPr>
              <p:cNvPr id="111626" name="Picture 4">
                <a:extLst>
                  <a:ext uri="{FF2B5EF4-FFF2-40B4-BE49-F238E27FC236}">
                    <a16:creationId xmlns:a16="http://schemas.microsoft.com/office/drawing/2014/main" id="{9EEFCA66-3812-A1F5-4BEC-067233EAB8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7" y="239"/>
                <a:ext cx="3169" cy="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5" name="Text Box 5">
                <a:extLst>
                  <a:ext uri="{FF2B5EF4-FFF2-40B4-BE49-F238E27FC236}">
                    <a16:creationId xmlns:a16="http://schemas.microsoft.com/office/drawing/2014/main" id="{C811C58D-0DE0-CDB9-B9D8-952D3A7208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40000">
                <a:off x="1367" y="337"/>
                <a:ext cx="3031" cy="19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9pPr>
              </a:lstStyle>
              <a:p>
                <a:pPr eaLnBrk="1" hangingPunct="1">
                  <a:buFont typeface="Times New Roman" charset="0"/>
                  <a:buNone/>
                  <a:defRPr/>
                </a:pPr>
                <a:endParaRPr lang="it-IT" sz="1800"/>
              </a:p>
            </p:txBody>
          </p:sp>
        </p:grpSp>
      </p:grpSp>
      <p:sp>
        <p:nvSpPr>
          <p:cNvPr id="111619" name="Rectangle 6">
            <a:extLst>
              <a:ext uri="{FF2B5EF4-FFF2-40B4-BE49-F238E27FC236}">
                <a16:creationId xmlns:a16="http://schemas.microsoft.com/office/drawing/2014/main" id="{2CA7728A-5DDF-99BF-C26C-8903039DD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"/>
            <a:ext cx="73120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11620" name="Rectangle 7">
            <a:extLst>
              <a:ext uri="{FF2B5EF4-FFF2-40B4-BE49-F238E27FC236}">
                <a16:creationId xmlns:a16="http://schemas.microsoft.com/office/drawing/2014/main" id="{E4E817F7-5789-92D9-45E0-FD1BF9AE2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35138"/>
            <a:ext cx="73120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5AD05E74-36D8-EE66-3242-7B74AFC5B86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62863" y="6315075"/>
            <a:ext cx="1293812" cy="263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000000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4F86B8FF-5D18-36B8-7A2C-EB4371ABE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6303963"/>
            <a:ext cx="3717925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it-IT" sz="1800"/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BF01A0A7-560E-87DA-A5A6-93B9C4ACA0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521575" y="5221288"/>
            <a:ext cx="1481138" cy="1362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8200">
                <a:solidFill>
                  <a:srgbClr val="000000"/>
                </a:solidFill>
                <a:latin typeface="Impact" panose="020B0806030902050204" pitchFamily="34" charset="0"/>
              </a:defRPr>
            </a:lvl1pPr>
          </a:lstStyle>
          <a:p>
            <a:fld id="{EB27B792-1ECE-694B-9DE5-DB583045285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1">
            <a:extLst>
              <a:ext uri="{FF2B5EF4-FFF2-40B4-BE49-F238E27FC236}">
                <a16:creationId xmlns:a16="http://schemas.microsoft.com/office/drawing/2014/main" id="{BF6A568C-41D3-B677-E55E-E59AD737365A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115888"/>
            <a:ext cx="3967163" cy="3703637"/>
            <a:chOff x="72" y="73"/>
            <a:chExt cx="2499" cy="2333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A2C4379D-6076-54F5-C46C-98C8DEF83D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132" y="139"/>
              <a:ext cx="2379" cy="2196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38184" dir="27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it-IT">
                <a:latin typeface="Goudy Old Style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3918" name="Group 3">
              <a:extLst>
                <a:ext uri="{FF2B5EF4-FFF2-40B4-BE49-F238E27FC236}">
                  <a16:creationId xmlns:a16="http://schemas.microsoft.com/office/drawing/2014/main" id="{C2F0CE40-1C34-4B27-9567-DBDF73612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" y="73"/>
              <a:ext cx="2499" cy="2333"/>
              <a:chOff x="72" y="73"/>
              <a:chExt cx="2499" cy="2333"/>
            </a:xfrm>
          </p:grpSpPr>
          <p:pic>
            <p:nvPicPr>
              <p:cNvPr id="123919" name="Picture 4">
                <a:extLst>
                  <a:ext uri="{FF2B5EF4-FFF2-40B4-BE49-F238E27FC236}">
                    <a16:creationId xmlns:a16="http://schemas.microsoft.com/office/drawing/2014/main" id="{B84F927B-A6B8-B4C3-3EC3-61656626E1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" y="73"/>
                <a:ext cx="2499" cy="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69" name="Text Box 5">
                <a:extLst>
                  <a:ext uri="{FF2B5EF4-FFF2-40B4-BE49-F238E27FC236}">
                    <a16:creationId xmlns:a16="http://schemas.microsoft.com/office/drawing/2014/main" id="{231AF8A5-A326-A9AB-6F26-060D05DE3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20000">
                <a:off x="132" y="139"/>
                <a:ext cx="2379" cy="220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9pPr>
              </a:lstStyle>
              <a:p>
                <a:pPr eaLnBrk="1" hangingPunct="1">
                  <a:buFont typeface="Times New Roman" charset="0"/>
                  <a:buNone/>
                  <a:defRPr/>
                </a:pPr>
                <a:endParaRPr lang="it-IT" sz="1800"/>
              </a:p>
            </p:txBody>
          </p:sp>
        </p:grpSp>
      </p:grpSp>
      <p:grpSp>
        <p:nvGrpSpPr>
          <p:cNvPr id="123907" name="Group 6">
            <a:extLst>
              <a:ext uri="{FF2B5EF4-FFF2-40B4-BE49-F238E27FC236}">
                <a16:creationId xmlns:a16="http://schemas.microsoft.com/office/drawing/2014/main" id="{E023836E-333F-862B-C270-2CAFCDF68EF6}"/>
              </a:ext>
            </a:extLst>
          </p:cNvPr>
          <p:cNvGrpSpPr>
            <a:grpSpLocks/>
          </p:cNvGrpSpPr>
          <p:nvPr/>
        </p:nvGrpSpPr>
        <p:grpSpPr bwMode="auto">
          <a:xfrm>
            <a:off x="4165600" y="317500"/>
            <a:ext cx="4791075" cy="3459163"/>
            <a:chOff x="2624" y="200"/>
            <a:chExt cx="3018" cy="2179"/>
          </a:xfrm>
        </p:grpSpPr>
        <p:sp>
          <p:nvSpPr>
            <p:cNvPr id="11271" name="Rectangle 7">
              <a:extLst>
                <a:ext uri="{FF2B5EF4-FFF2-40B4-BE49-F238E27FC236}">
                  <a16:creationId xmlns:a16="http://schemas.microsoft.com/office/drawing/2014/main" id="{B2074988-C3F2-515A-91B6-BA7CCA5AF6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">
              <a:off x="2726" y="341"/>
              <a:ext cx="2815" cy="1890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38184" dir="27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it-IT">
                <a:latin typeface="Goudy Old Style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3914" name="Group 8">
              <a:extLst>
                <a:ext uri="{FF2B5EF4-FFF2-40B4-BE49-F238E27FC236}">
                  <a16:creationId xmlns:a16="http://schemas.microsoft.com/office/drawing/2014/main" id="{C45F5D87-7807-FEC1-0294-3F8B2FFC2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4" y="200"/>
              <a:ext cx="3018" cy="2179"/>
              <a:chOff x="2624" y="200"/>
              <a:chExt cx="3018" cy="2179"/>
            </a:xfrm>
          </p:grpSpPr>
          <p:pic>
            <p:nvPicPr>
              <p:cNvPr id="123915" name="Picture 9">
                <a:extLst>
                  <a:ext uri="{FF2B5EF4-FFF2-40B4-BE49-F238E27FC236}">
                    <a16:creationId xmlns:a16="http://schemas.microsoft.com/office/drawing/2014/main" id="{F77CC7F6-1BB6-1E85-1ED9-880807C9BB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4" y="204"/>
                <a:ext cx="3018" cy="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67F41F39-93F7-BE88-E619-8DEEF8F758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60000">
                <a:off x="2726" y="341"/>
                <a:ext cx="2815" cy="18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9pPr>
              </a:lstStyle>
              <a:p>
                <a:pPr eaLnBrk="1" hangingPunct="1">
                  <a:buFont typeface="Times New Roman" charset="0"/>
                  <a:buNone/>
                  <a:defRPr/>
                </a:pPr>
                <a:endParaRPr lang="it-IT" sz="1800"/>
              </a:p>
            </p:txBody>
          </p:sp>
        </p:grpSp>
      </p:grpSp>
      <p:sp>
        <p:nvSpPr>
          <p:cNvPr id="123908" name="Rectangle 11">
            <a:extLst>
              <a:ext uri="{FF2B5EF4-FFF2-40B4-BE49-F238E27FC236}">
                <a16:creationId xmlns:a16="http://schemas.microsoft.com/office/drawing/2014/main" id="{1E245151-4104-AA8F-C87C-00C825168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"/>
            <a:ext cx="73120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23909" name="Rectangle 12">
            <a:extLst>
              <a:ext uri="{FF2B5EF4-FFF2-40B4-BE49-F238E27FC236}">
                <a16:creationId xmlns:a16="http://schemas.microsoft.com/office/drawing/2014/main" id="{4E5D72C2-277D-472B-285C-118E5E04D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35138"/>
            <a:ext cx="73120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1277" name="Rectangle 13">
            <a:extLst>
              <a:ext uri="{FF2B5EF4-FFF2-40B4-BE49-F238E27FC236}">
                <a16:creationId xmlns:a16="http://schemas.microsoft.com/office/drawing/2014/main" id="{DBD1BD83-1E3B-6219-2F07-DA0A79BE7E7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62863" y="6315075"/>
            <a:ext cx="1293812" cy="263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000000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9EFB44E8-2579-27A9-79C9-4B7B514B1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6303963"/>
            <a:ext cx="3717925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it-IT" sz="1800"/>
          </a:p>
        </p:txBody>
      </p:sp>
      <p:sp>
        <p:nvSpPr>
          <p:cNvPr id="11279" name="Rectangle 15">
            <a:extLst>
              <a:ext uri="{FF2B5EF4-FFF2-40B4-BE49-F238E27FC236}">
                <a16:creationId xmlns:a16="http://schemas.microsoft.com/office/drawing/2014/main" id="{5034EA76-0A92-A702-DEFC-4E1C1FC3A6D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521575" y="5221288"/>
            <a:ext cx="1481138" cy="1362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8200">
                <a:solidFill>
                  <a:srgbClr val="000000"/>
                </a:solidFill>
                <a:latin typeface="Impact" panose="020B0806030902050204" pitchFamily="34" charset="0"/>
              </a:defRPr>
            </a:lvl1pPr>
          </a:lstStyle>
          <a:p>
            <a:fld id="{BFFB8F60-4541-7848-84CC-838A68B391F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>
            <a:extLst>
              <a:ext uri="{FF2B5EF4-FFF2-40B4-BE49-F238E27FC236}">
                <a16:creationId xmlns:a16="http://schemas.microsoft.com/office/drawing/2014/main" id="{02B85FAB-80FA-A921-9DB9-5F12706E4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"/>
            <a:ext cx="73120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40A15770-5A52-D211-03C3-83891AF60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35138"/>
            <a:ext cx="73120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9A92DD0-C832-3C79-A7EB-FB88AA3EC3C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62863" y="6315075"/>
            <a:ext cx="1293812" cy="263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000000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FD94BA4C-F24B-A311-B0FF-B1A347019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6303963"/>
            <a:ext cx="3717925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it-IT" sz="180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CAB77FFD-DA8C-7FD9-F96C-C1590E82A1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521575" y="5221288"/>
            <a:ext cx="1481138" cy="1362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8200">
                <a:solidFill>
                  <a:srgbClr val="000000"/>
                </a:solidFill>
                <a:latin typeface="Impact" panose="020B0806030902050204" pitchFamily="34" charset="0"/>
              </a:defRPr>
            </a:lvl1pPr>
          </a:lstStyle>
          <a:p>
            <a:fld id="{937E20AD-F851-8D44-8347-A612B6C5B1A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816C251E-CE63-5E89-1609-B9D05BACB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"/>
            <a:ext cx="73120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253C3B7-E89A-3918-E9B7-049ED9C97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35138"/>
            <a:ext cx="73120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F5E00F9-C22F-BF6D-83A2-2A0D315A540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00788"/>
            <a:ext cx="1982788" cy="2714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100">
                <a:solidFill>
                  <a:srgbClr val="000000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04600BC4-6ACC-55DE-869E-206375674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6300788"/>
            <a:ext cx="381317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it-IT" sz="180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F34C10E-08A8-5CB3-68CF-600AB404543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275638" y="6300788"/>
            <a:ext cx="684212" cy="2714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000000"/>
                </a:solidFill>
                <a:latin typeface="Rockwell" panose="02060603020205020403" pitchFamily="18" charset="77"/>
              </a:defRPr>
            </a:lvl1pPr>
          </a:lstStyle>
          <a:p>
            <a:fld id="{5E3AFA12-2709-BA48-A919-7F373C20E10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A62F89C1-B497-1D68-A3C0-10D182385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"/>
            <a:ext cx="73120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4CC74CB-E81E-EDB4-8267-9AAD862D9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35138"/>
            <a:ext cx="73120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FBA0836-B9EE-D8F9-90E2-2BCDD63E918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99200"/>
            <a:ext cx="1979613" cy="2714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100">
                <a:solidFill>
                  <a:srgbClr val="000000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BC98540F-6D69-4E16-590E-4E6509C1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299200"/>
            <a:ext cx="381000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it-IT" sz="180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8C9F38A-DC3C-242E-80AD-6E2711B3EC9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264525" y="6311900"/>
            <a:ext cx="684213" cy="263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000000"/>
                </a:solidFill>
                <a:latin typeface="Rockwell" panose="02060603020205020403" pitchFamily="18" charset="77"/>
              </a:defRPr>
            </a:lvl1pPr>
          </a:lstStyle>
          <a:p>
            <a:fld id="{240E714B-52A4-9841-9CC6-D2E90FC3946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7A260C94-8AB5-D6AE-DC87-1E16D2F87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"/>
            <a:ext cx="73120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8C62C34-BF49-1534-5B17-B865D0136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35138"/>
            <a:ext cx="73120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6DA6204-6C24-BC22-07A8-C48A08D8D4C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62863" y="6315075"/>
            <a:ext cx="1293812" cy="263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000000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B17B6AB0-8232-9F0C-CD1E-761B7CC7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6303963"/>
            <a:ext cx="3717925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it-IT" sz="1800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EB56D69-C176-73B1-0046-3DAD9472C21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521575" y="5221288"/>
            <a:ext cx="1481138" cy="1362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8200">
                <a:solidFill>
                  <a:srgbClr val="000000"/>
                </a:solidFill>
                <a:latin typeface="Impact" panose="020B0806030902050204" pitchFamily="34" charset="0"/>
              </a:defRPr>
            </a:lvl1pPr>
          </a:lstStyle>
          <a:p>
            <a:fld id="{7AC6F4DD-F789-4A40-9703-DFF75F5A095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75922C77-6CA8-28DD-5565-6D2A70BC7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"/>
            <a:ext cx="73120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13BD945-2768-FA94-A87F-6ED8AA06F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35138"/>
            <a:ext cx="73120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069A912-0734-2F37-AFE5-CF394186024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62863" y="6315075"/>
            <a:ext cx="1293812" cy="263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000000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98F0288F-F14B-45AC-AF40-F0499146A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6303963"/>
            <a:ext cx="3717925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it-IT" sz="180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28B7111-5CA4-BCD7-90A0-91E8838783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521575" y="5221288"/>
            <a:ext cx="1481138" cy="1362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8200">
                <a:solidFill>
                  <a:srgbClr val="000000"/>
                </a:solidFill>
                <a:latin typeface="Impact" panose="020B0806030902050204" pitchFamily="34" charset="0"/>
              </a:defRPr>
            </a:lvl1pPr>
          </a:lstStyle>
          <a:p>
            <a:fld id="{7562B2DF-4A65-F54B-B066-9349D633FD8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1">
            <a:extLst>
              <a:ext uri="{FF2B5EF4-FFF2-40B4-BE49-F238E27FC236}">
                <a16:creationId xmlns:a16="http://schemas.microsoft.com/office/drawing/2014/main" id="{EB378BC8-A0D6-8A75-EF88-8C90C8580401}"/>
              </a:ext>
            </a:extLst>
          </p:cNvPr>
          <p:cNvGrpSpPr>
            <a:grpSpLocks/>
          </p:cNvGrpSpPr>
          <p:nvPr/>
        </p:nvGrpSpPr>
        <p:grpSpPr bwMode="auto">
          <a:xfrm>
            <a:off x="654050" y="430213"/>
            <a:ext cx="5414963" cy="3659187"/>
            <a:chOff x="412" y="271"/>
            <a:chExt cx="3411" cy="2305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30D78F82-326C-FA86-EB6F-AEB86265A5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40000">
              <a:off x="517" y="434"/>
              <a:ext cx="3197" cy="1976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38184" dir="27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it-IT">
                <a:latin typeface="Goudy Old Style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62473" name="Group 3">
              <a:extLst>
                <a:ext uri="{FF2B5EF4-FFF2-40B4-BE49-F238E27FC236}">
                  <a16:creationId xmlns:a16="http://schemas.microsoft.com/office/drawing/2014/main" id="{05F07169-7681-625C-29D7-1B718D314D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" y="271"/>
              <a:ext cx="3411" cy="2305"/>
              <a:chOff x="412" y="271"/>
              <a:chExt cx="3411" cy="2305"/>
            </a:xfrm>
          </p:grpSpPr>
          <p:pic>
            <p:nvPicPr>
              <p:cNvPr id="62474" name="Picture 4">
                <a:extLst>
                  <a:ext uri="{FF2B5EF4-FFF2-40B4-BE49-F238E27FC236}">
                    <a16:creationId xmlns:a16="http://schemas.microsoft.com/office/drawing/2014/main" id="{AD9C3A9C-FFD1-1433-AA28-8DA808E13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" y="280"/>
                <a:ext cx="3411" cy="2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49" name="Text Box 5">
                <a:extLst>
                  <a:ext uri="{FF2B5EF4-FFF2-40B4-BE49-F238E27FC236}">
                    <a16:creationId xmlns:a16="http://schemas.microsoft.com/office/drawing/2014/main" id="{333014E1-2D6D-D29E-6DAB-0B61803CD3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240000">
                <a:off x="517" y="434"/>
                <a:ext cx="3197" cy="19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9pPr>
              </a:lstStyle>
              <a:p>
                <a:pPr eaLnBrk="1" hangingPunct="1">
                  <a:buFont typeface="Times New Roman" charset="0"/>
                  <a:buNone/>
                  <a:defRPr/>
                </a:pPr>
                <a:endParaRPr lang="it-IT" sz="1800"/>
              </a:p>
            </p:txBody>
          </p:sp>
        </p:grpSp>
      </p:grpSp>
      <p:sp>
        <p:nvSpPr>
          <p:cNvPr id="62467" name="Rectangle 6">
            <a:extLst>
              <a:ext uri="{FF2B5EF4-FFF2-40B4-BE49-F238E27FC236}">
                <a16:creationId xmlns:a16="http://schemas.microsoft.com/office/drawing/2014/main" id="{58C9445A-B4E6-5033-9C72-0C6E05E8F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"/>
            <a:ext cx="73120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62468" name="Rectangle 7">
            <a:extLst>
              <a:ext uri="{FF2B5EF4-FFF2-40B4-BE49-F238E27FC236}">
                <a16:creationId xmlns:a16="http://schemas.microsoft.com/office/drawing/2014/main" id="{FF6DD89D-E276-1116-C437-4A6CFEE74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35138"/>
            <a:ext cx="73120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DF958EA5-13EA-E20D-643A-8EA21D8B2AA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62863" y="6315075"/>
            <a:ext cx="1293812" cy="263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000000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49D9D036-ED4D-6041-94AE-A350BC29D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6303963"/>
            <a:ext cx="3717925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it-IT" sz="1800"/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18BB5DE1-4203-B925-B426-4FA6059699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521575" y="5221288"/>
            <a:ext cx="1481138" cy="1362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8200">
                <a:solidFill>
                  <a:srgbClr val="000000"/>
                </a:solidFill>
                <a:latin typeface="Impact" panose="020B0806030902050204" pitchFamily="34" charset="0"/>
              </a:defRPr>
            </a:lvl1pPr>
          </a:lstStyle>
          <a:p>
            <a:fld id="{208ED0AB-5FE5-D246-BE59-AC7485A6FF6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>
            <a:extLst>
              <a:ext uri="{FF2B5EF4-FFF2-40B4-BE49-F238E27FC236}">
                <a16:creationId xmlns:a16="http://schemas.microsoft.com/office/drawing/2014/main" id="{79BEBA11-7F06-0513-96E1-D8F261A9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2">
            <a:extLst>
              <a:ext uri="{FF2B5EF4-FFF2-40B4-BE49-F238E27FC236}">
                <a16:creationId xmlns:a16="http://schemas.microsoft.com/office/drawing/2014/main" id="{D1AE5043-1A2A-1257-A496-EADE30C06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3">
            <a:extLst>
              <a:ext uri="{FF2B5EF4-FFF2-40B4-BE49-F238E27FC236}">
                <a16:creationId xmlns:a16="http://schemas.microsoft.com/office/drawing/2014/main" id="{E677EA1E-0122-540E-9044-4EBCD2F8B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>
            <a:extLst>
              <a:ext uri="{FF2B5EF4-FFF2-40B4-BE49-F238E27FC236}">
                <a16:creationId xmlns:a16="http://schemas.microsoft.com/office/drawing/2014/main" id="{81EA6DEB-78BC-A364-714D-BFAD76FD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5">
            <a:extLst>
              <a:ext uri="{FF2B5EF4-FFF2-40B4-BE49-F238E27FC236}">
                <a16:creationId xmlns:a16="http://schemas.microsoft.com/office/drawing/2014/main" id="{AD056546-B3B8-CE52-6D55-37D46D11A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"/>
            <a:ext cx="73120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74759" name="Rectangle 6">
            <a:extLst>
              <a:ext uri="{FF2B5EF4-FFF2-40B4-BE49-F238E27FC236}">
                <a16:creationId xmlns:a16="http://schemas.microsoft.com/office/drawing/2014/main" id="{9AE3FA41-AEB9-6AEC-1811-2CA60458B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35138"/>
            <a:ext cx="73120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63CDC67-FA3A-A4E9-9507-E51A06722F3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62863" y="6315075"/>
            <a:ext cx="1293812" cy="263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000000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1A74125F-3C6F-5AAD-9105-BE5F95C73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6303963"/>
            <a:ext cx="3717925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it-IT" sz="1800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C447DF11-F810-CBB5-4030-53C371F540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521575" y="5221288"/>
            <a:ext cx="1481138" cy="1362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8200">
                <a:solidFill>
                  <a:srgbClr val="000000"/>
                </a:solidFill>
                <a:latin typeface="Impact" panose="020B0806030902050204" pitchFamily="34" charset="0"/>
              </a:defRPr>
            </a:lvl1pPr>
          </a:lstStyle>
          <a:p>
            <a:fld id="{2FFFCA8C-D901-0043-9342-2FE4E8EBA6D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1">
            <a:extLst>
              <a:ext uri="{FF2B5EF4-FFF2-40B4-BE49-F238E27FC236}">
                <a16:creationId xmlns:a16="http://schemas.microsoft.com/office/drawing/2014/main" id="{0C62E694-F656-369C-D8CB-40A3BEDF33C2}"/>
              </a:ext>
            </a:extLst>
          </p:cNvPr>
          <p:cNvGrpSpPr>
            <a:grpSpLocks/>
          </p:cNvGrpSpPr>
          <p:nvPr/>
        </p:nvGrpSpPr>
        <p:grpSpPr bwMode="auto">
          <a:xfrm>
            <a:off x="628650" y="506413"/>
            <a:ext cx="3851275" cy="5513387"/>
            <a:chOff x="396" y="319"/>
            <a:chExt cx="2426" cy="3473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75C230C0-4891-C59D-87A0-7E6223C1C0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482" y="382"/>
              <a:ext cx="2253" cy="3337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38184" dir="27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it-IT">
                <a:latin typeface="Goudy Old Style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87049" name="Group 3">
              <a:extLst>
                <a:ext uri="{FF2B5EF4-FFF2-40B4-BE49-F238E27FC236}">
                  <a16:creationId xmlns:a16="http://schemas.microsoft.com/office/drawing/2014/main" id="{14F1E457-B0C0-DE20-EA49-E21AEA7908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" y="319"/>
              <a:ext cx="2426" cy="3473"/>
              <a:chOff x="396" y="319"/>
              <a:chExt cx="2426" cy="3473"/>
            </a:xfrm>
          </p:grpSpPr>
          <p:pic>
            <p:nvPicPr>
              <p:cNvPr id="87050" name="Picture 4">
                <a:extLst>
                  <a:ext uri="{FF2B5EF4-FFF2-40B4-BE49-F238E27FC236}">
                    <a16:creationId xmlns:a16="http://schemas.microsoft.com/office/drawing/2014/main" id="{B029D1BA-EEF1-7462-D928-36AB3586F5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" y="319"/>
                <a:ext cx="2425" cy="3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7" name="Text Box 5">
                <a:extLst>
                  <a:ext uri="{FF2B5EF4-FFF2-40B4-BE49-F238E27FC236}">
                    <a16:creationId xmlns:a16="http://schemas.microsoft.com/office/drawing/2014/main" id="{81A94EEB-9F19-1989-BBCC-78DFDBE3E7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20000">
                <a:off x="481" y="383"/>
                <a:ext cx="2253" cy="334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9pPr>
              </a:lstStyle>
              <a:p>
                <a:pPr eaLnBrk="1" hangingPunct="1">
                  <a:buFont typeface="Times New Roman" charset="0"/>
                  <a:buNone/>
                  <a:defRPr/>
                </a:pPr>
                <a:endParaRPr lang="it-IT" sz="1800"/>
              </a:p>
            </p:txBody>
          </p:sp>
        </p:grpSp>
      </p:grpSp>
      <p:sp>
        <p:nvSpPr>
          <p:cNvPr id="87043" name="Rectangle 6">
            <a:extLst>
              <a:ext uri="{FF2B5EF4-FFF2-40B4-BE49-F238E27FC236}">
                <a16:creationId xmlns:a16="http://schemas.microsoft.com/office/drawing/2014/main" id="{3B8EBF71-E29F-9759-0BE0-19D0896877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"/>
            <a:ext cx="73120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87044" name="Rectangle 7">
            <a:extLst>
              <a:ext uri="{FF2B5EF4-FFF2-40B4-BE49-F238E27FC236}">
                <a16:creationId xmlns:a16="http://schemas.microsoft.com/office/drawing/2014/main" id="{8AF5C30F-327F-DEA2-2226-E63101783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35138"/>
            <a:ext cx="73120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18FD743-3D72-01C2-092E-3132970B9A1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62863" y="6315075"/>
            <a:ext cx="1293812" cy="263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000000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0277C60E-73CF-8B91-1B8A-75AAE7F07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6303963"/>
            <a:ext cx="3717925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it-IT" sz="1800"/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5E562B73-65D9-72C0-617B-0C0CE6C3F0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521575" y="5221288"/>
            <a:ext cx="1481138" cy="1362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8200">
                <a:solidFill>
                  <a:srgbClr val="000000"/>
                </a:solidFill>
                <a:latin typeface="Impact" panose="020B0806030902050204" pitchFamily="34" charset="0"/>
              </a:defRPr>
            </a:lvl1pPr>
          </a:lstStyle>
          <a:p>
            <a:fld id="{0D783C90-DB03-5742-AD68-2965565A644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1">
            <a:extLst>
              <a:ext uri="{FF2B5EF4-FFF2-40B4-BE49-F238E27FC236}">
                <a16:creationId xmlns:a16="http://schemas.microsoft.com/office/drawing/2014/main" id="{76B53885-14F0-CB31-3C5F-8F42A4557F32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3511550"/>
            <a:ext cx="4087812" cy="3041650"/>
            <a:chOff x="197" y="2212"/>
            <a:chExt cx="2575" cy="1916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F93FA035-41A2-9DE2-E7A5-6F18F505DA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80000">
              <a:off x="290" y="2341"/>
              <a:ext cx="2385" cy="1654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38184" dir="27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it-IT">
                <a:latin typeface="Goudy Old Style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9342" name="Group 3">
              <a:extLst>
                <a:ext uri="{FF2B5EF4-FFF2-40B4-BE49-F238E27FC236}">
                  <a16:creationId xmlns:a16="http://schemas.microsoft.com/office/drawing/2014/main" id="{D30CFD95-44EB-FEED-3148-AA85CEFE3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" y="2212"/>
              <a:ext cx="2575" cy="1916"/>
              <a:chOff x="197" y="2212"/>
              <a:chExt cx="2575" cy="1916"/>
            </a:xfrm>
          </p:grpSpPr>
          <p:pic>
            <p:nvPicPr>
              <p:cNvPr id="99343" name="Picture 4">
                <a:extLst>
                  <a:ext uri="{FF2B5EF4-FFF2-40B4-BE49-F238E27FC236}">
                    <a16:creationId xmlns:a16="http://schemas.microsoft.com/office/drawing/2014/main" id="{34C21D18-E81E-0A22-151B-421865E183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" y="2218"/>
                <a:ext cx="2575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1" name="Text Box 5">
                <a:extLst>
                  <a:ext uri="{FF2B5EF4-FFF2-40B4-BE49-F238E27FC236}">
                    <a16:creationId xmlns:a16="http://schemas.microsoft.com/office/drawing/2014/main" id="{CEABCB0C-DCF4-A0AC-4934-98E237176F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180000">
                <a:off x="290" y="2341"/>
                <a:ext cx="2385" cy="16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9pPr>
              </a:lstStyle>
              <a:p>
                <a:pPr eaLnBrk="1" hangingPunct="1">
                  <a:buFont typeface="Times New Roman" charset="0"/>
                  <a:buNone/>
                  <a:defRPr/>
                </a:pPr>
                <a:endParaRPr lang="it-IT" sz="1800"/>
              </a:p>
            </p:txBody>
          </p:sp>
        </p:grpSp>
      </p:grpSp>
      <p:grpSp>
        <p:nvGrpSpPr>
          <p:cNvPr id="99331" name="Group 6">
            <a:extLst>
              <a:ext uri="{FF2B5EF4-FFF2-40B4-BE49-F238E27FC236}">
                <a16:creationId xmlns:a16="http://schemas.microsoft.com/office/drawing/2014/main" id="{9DDBB813-C63A-7E80-BA72-85CBF568718C}"/>
              </a:ext>
            </a:extLst>
          </p:cNvPr>
          <p:cNvGrpSpPr>
            <a:grpSpLocks/>
          </p:cNvGrpSpPr>
          <p:nvPr/>
        </p:nvGrpSpPr>
        <p:grpSpPr bwMode="auto">
          <a:xfrm>
            <a:off x="169863" y="241300"/>
            <a:ext cx="4086225" cy="3024188"/>
            <a:chOff x="107" y="152"/>
            <a:chExt cx="2574" cy="1905"/>
          </a:xfrm>
        </p:grpSpPr>
        <p:sp>
          <p:nvSpPr>
            <p:cNvPr id="9223" name="Rectangle 7">
              <a:extLst>
                <a:ext uri="{FF2B5EF4-FFF2-40B4-BE49-F238E27FC236}">
                  <a16:creationId xmlns:a16="http://schemas.microsoft.com/office/drawing/2014/main" id="{A82F4B17-76F8-43E9-23E7-8FAA33267F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0000">
              <a:off x="169" y="234"/>
              <a:ext cx="2452" cy="1737"/>
            </a:xfrm>
            <a:prstGeom prst="rect">
              <a:avLst/>
            </a:prstGeom>
            <a:solidFill>
              <a:srgbClr val="FFFFFF"/>
            </a:solidFill>
            <a:ln w="1908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38184" dir="27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pPr>
                <a:buFont typeface="Times New Roman" charset="0"/>
                <a:buNone/>
                <a:defRPr/>
              </a:pPr>
              <a:endParaRPr lang="it-IT">
                <a:latin typeface="Goudy Old Style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9338" name="Group 8">
              <a:extLst>
                <a:ext uri="{FF2B5EF4-FFF2-40B4-BE49-F238E27FC236}">
                  <a16:creationId xmlns:a16="http://schemas.microsoft.com/office/drawing/2014/main" id="{CB23F42D-A83D-7C26-46D8-5921E95E3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" y="152"/>
              <a:ext cx="2574" cy="1905"/>
              <a:chOff x="107" y="152"/>
              <a:chExt cx="2574" cy="1905"/>
            </a:xfrm>
          </p:grpSpPr>
          <p:pic>
            <p:nvPicPr>
              <p:cNvPr id="99339" name="Picture 9">
                <a:extLst>
                  <a:ext uri="{FF2B5EF4-FFF2-40B4-BE49-F238E27FC236}">
                    <a16:creationId xmlns:a16="http://schemas.microsoft.com/office/drawing/2014/main" id="{FFE979DC-004D-CC95-7BF8-9EF9E93087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" y="152"/>
                <a:ext cx="2574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08A79F6E-495F-BA81-7C58-7293F8C684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40000">
                <a:off x="169" y="234"/>
                <a:ext cx="2452" cy="174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Goudy Old Style" charset="0"/>
                    <a:ea typeface="ＭＳ Ｐゴシック" charset="0"/>
                  </a:defRPr>
                </a:lvl9pPr>
              </a:lstStyle>
              <a:p>
                <a:pPr eaLnBrk="1" hangingPunct="1">
                  <a:buFont typeface="Times New Roman" charset="0"/>
                  <a:buNone/>
                  <a:defRPr/>
                </a:pPr>
                <a:endParaRPr lang="it-IT" sz="1800"/>
              </a:p>
            </p:txBody>
          </p:sp>
        </p:grpSp>
      </p:grpSp>
      <p:sp>
        <p:nvSpPr>
          <p:cNvPr id="99332" name="Rectangle 11">
            <a:extLst>
              <a:ext uri="{FF2B5EF4-FFF2-40B4-BE49-F238E27FC236}">
                <a16:creationId xmlns:a16="http://schemas.microsoft.com/office/drawing/2014/main" id="{535C76C9-7258-9672-446E-24CEAB2D9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"/>
            <a:ext cx="73120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99333" name="Rectangle 12">
            <a:extLst>
              <a:ext uri="{FF2B5EF4-FFF2-40B4-BE49-F238E27FC236}">
                <a16:creationId xmlns:a16="http://schemas.microsoft.com/office/drawing/2014/main" id="{2EEEBAB1-46E0-F4D9-BD1C-114802E7D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35138"/>
            <a:ext cx="73120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A6272ECB-3777-9A86-FD3B-B56780017B9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62863" y="6315075"/>
            <a:ext cx="1293812" cy="263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>
                <a:solidFill>
                  <a:srgbClr val="000000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773A0E8D-A9F3-6515-1A55-EF91EDEBF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6303963"/>
            <a:ext cx="3717925" cy="2619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  <a:defRPr/>
            </a:pPr>
            <a:endParaRPr lang="it-IT" sz="1800"/>
          </a:p>
        </p:txBody>
      </p:sp>
      <p:sp>
        <p:nvSpPr>
          <p:cNvPr id="9231" name="Rectangle 15">
            <a:extLst>
              <a:ext uri="{FF2B5EF4-FFF2-40B4-BE49-F238E27FC236}">
                <a16:creationId xmlns:a16="http://schemas.microsoft.com/office/drawing/2014/main" id="{E981BAD2-D661-CFA5-58E2-A5ED62E45B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521575" y="5221288"/>
            <a:ext cx="1481138" cy="1362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8200">
                <a:solidFill>
                  <a:srgbClr val="000000"/>
                </a:solidFill>
                <a:latin typeface="Impact" panose="020B0806030902050204" pitchFamily="34" charset="0"/>
              </a:defRPr>
            </a:lvl1pPr>
          </a:lstStyle>
          <a:p>
            <a:fld id="{CE246C37-33D2-7A49-B3ED-EEA5C18A6E5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000000"/>
          </a:solidFill>
          <a:latin typeface="Goudy Old Style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4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olo 1">
            <a:extLst>
              <a:ext uri="{FF2B5EF4-FFF2-40B4-BE49-F238E27FC236}">
                <a16:creationId xmlns:a16="http://schemas.microsoft.com/office/drawing/2014/main" id="{B35ACFA6-39AD-C01B-13F9-83CFCC4B4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888" y="765175"/>
            <a:ext cx="7383462" cy="2587625"/>
          </a:xfrm>
        </p:spPr>
        <p:txBody>
          <a:bodyPr/>
          <a:lstStyle/>
          <a:p>
            <a:r>
              <a:rPr lang="it-IT" altLang="it-IT" i="1"/>
              <a:t>Osservazione etnografica e </a:t>
            </a:r>
            <a:br>
              <a:rPr lang="it-IT" altLang="it-IT" i="1"/>
            </a:br>
            <a:r>
              <a:rPr lang="it-IT" altLang="it-IT" i="1"/>
              <a:t>video-osservazione: </a:t>
            </a:r>
            <a:br>
              <a:rPr lang="it-IT" altLang="it-IT" i="1"/>
            </a:br>
            <a:r>
              <a:rPr lang="it-IT" altLang="it-IT" i="1"/>
              <a:t>uno sguardo agli spazi</a:t>
            </a:r>
          </a:p>
        </p:txBody>
      </p:sp>
      <p:sp>
        <p:nvSpPr>
          <p:cNvPr id="149506" name="Sottotitolo 2">
            <a:extLst>
              <a:ext uri="{FF2B5EF4-FFF2-40B4-BE49-F238E27FC236}">
                <a16:creationId xmlns:a16="http://schemas.microsoft.com/office/drawing/2014/main" id="{64AACDAB-6F4F-FC4D-1452-25B057DA4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7163" y="5056188"/>
            <a:ext cx="7259637" cy="11747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it-IT" altLang="it-IT"/>
              <a:t>Marilena Fatigante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olo 1">
            <a:extLst>
              <a:ext uri="{FF2B5EF4-FFF2-40B4-BE49-F238E27FC236}">
                <a16:creationId xmlns:a16="http://schemas.microsoft.com/office/drawing/2014/main" id="{2502B5DB-3F79-7B7C-DEBB-3F293711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90500"/>
            <a:ext cx="7686675" cy="2085975"/>
          </a:xfrm>
        </p:spPr>
        <p:txBody>
          <a:bodyPr/>
          <a:lstStyle/>
          <a:p>
            <a:r>
              <a:rPr lang="it-IT" altLang="it-IT"/>
              <a:t>Spazi, attività e opportunità di partecipazione</a:t>
            </a:r>
          </a:p>
        </p:txBody>
      </p:sp>
      <p:sp>
        <p:nvSpPr>
          <p:cNvPr id="168962" name="Segnaposto contenuto 2">
            <a:extLst>
              <a:ext uri="{FF2B5EF4-FFF2-40B4-BE49-F238E27FC236}">
                <a16:creationId xmlns:a16="http://schemas.microsoft.com/office/drawing/2014/main" id="{524E22EB-4EB7-D40E-D22C-27EDD6913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52738"/>
            <a:ext cx="7312025" cy="2936875"/>
          </a:xfrm>
        </p:spPr>
        <p:txBody>
          <a:bodyPr/>
          <a:lstStyle/>
          <a:p>
            <a:r>
              <a:rPr lang="it-IT" altLang="it-IT" dirty="0"/>
              <a:t>Allestire gli spazi in un modo piuttosto che un altro consente di organizzare certe attività (e non altre) di orientarne la realizzazione…</a:t>
            </a:r>
          </a:p>
          <a:p>
            <a:r>
              <a:rPr lang="it-IT" altLang="it-IT" dirty="0"/>
              <a:t>Lo spazio “tra” i partecipanti conduce a opportunità di </a:t>
            </a:r>
            <a:r>
              <a:rPr lang="it-IT" altLang="it-IT" sz="3800" dirty="0"/>
              <a:t>partecipazione</a:t>
            </a:r>
            <a:r>
              <a:rPr lang="it-IT" altLang="it-IT" dirty="0"/>
              <a:t> diverse</a:t>
            </a:r>
          </a:p>
        </p:txBody>
      </p:sp>
      <p:sp>
        <p:nvSpPr>
          <p:cNvPr id="168963" name="CasellaDiTesto 1">
            <a:extLst>
              <a:ext uri="{FF2B5EF4-FFF2-40B4-BE49-F238E27FC236}">
                <a16:creationId xmlns:a16="http://schemas.microsoft.com/office/drawing/2014/main" id="{B711BE14-D65F-F1A9-6851-3EEFF0147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3954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olo 1">
            <a:extLst>
              <a:ext uri="{FF2B5EF4-FFF2-40B4-BE49-F238E27FC236}">
                <a16:creationId xmlns:a16="http://schemas.microsoft.com/office/drawing/2014/main" id="{4687D34D-7EF4-32C9-E383-BCA23911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Leggere ai bambini (1)</a:t>
            </a:r>
          </a:p>
        </p:txBody>
      </p:sp>
      <p:pic>
        <p:nvPicPr>
          <p:cNvPr id="171010" name="Segnaposto contenuto 3" descr="reading-to-children-630x417.png">
            <a:extLst>
              <a:ext uri="{FF2B5EF4-FFF2-40B4-BE49-F238E27FC236}">
                <a16:creationId xmlns:a16="http://schemas.microsoft.com/office/drawing/2014/main" id="{153CF932-4840-D6DA-7F34-2BD61FD9D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5" b="8115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06EF0-536C-0A4C-899F-1E542FA67EB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Segnaposto contenuto 3" descr="Schermata 2017-03-27 alle 17.55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>
          <a:xfrm>
            <a:off x="1601670" y="1808820"/>
            <a:ext cx="6002090" cy="3671813"/>
          </a:xfr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400" b="1" dirty="0"/>
              <a:t>Partecipanti, spazi e strutture di partecipazione </a:t>
            </a:r>
          </a:p>
        </p:txBody>
      </p:sp>
    </p:spTree>
    <p:extLst>
      <p:ext uri="{BB962C8B-B14F-4D97-AF65-F5344CB8AC3E}">
        <p14:creationId xmlns:p14="http://schemas.microsoft.com/office/powerpoint/2010/main" val="146245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egnaposto contenuto 3" descr="Schermata 2017-03-27 alle 17.55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7143" y="2251575"/>
            <a:ext cx="5149163" cy="3153863"/>
          </a:xfrm>
        </p:spPr>
      </p:pic>
      <p:cxnSp>
        <p:nvCxnSpPr>
          <p:cNvPr id="4" name="Connettore 2 3"/>
          <p:cNvCxnSpPr/>
          <p:nvPr/>
        </p:nvCxnSpPr>
        <p:spPr>
          <a:xfrm flipV="1">
            <a:off x="1828801" y="2894410"/>
            <a:ext cx="1665685" cy="7369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V="1">
            <a:off x="3302795" y="2894410"/>
            <a:ext cx="588169" cy="622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3420667" y="3032522"/>
            <a:ext cx="588169" cy="622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3907633" y="3092055"/>
            <a:ext cx="175022" cy="807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 flipV="1">
            <a:off x="4811317" y="3092053"/>
            <a:ext cx="1245394" cy="8512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845720" y="4549379"/>
            <a:ext cx="3893344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Parlante – ascoltatori o “pubblico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/>
              <a:t>Quale partecipazione è «</a:t>
            </a:r>
            <a:r>
              <a:rPr lang="it-IT" sz="2400" b="1" dirty="0" err="1"/>
              <a:t>indessicalizzata</a:t>
            </a:r>
            <a:r>
              <a:rPr lang="it-IT" sz="2400" b="1" dirty="0"/>
              <a:t>» da un simile allestimento di spazi, corpi, materiali?</a:t>
            </a:r>
          </a:p>
        </p:txBody>
      </p:sp>
    </p:spTree>
    <p:extLst>
      <p:ext uri="{BB962C8B-B14F-4D97-AF65-F5344CB8AC3E}">
        <p14:creationId xmlns:p14="http://schemas.microsoft.com/office/powerpoint/2010/main" val="63484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Immagine 7" descr="Foto 15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078851"/>
            <a:ext cx="2727722" cy="309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Immagine 8" descr="Foto 16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70838"/>
            <a:ext cx="1998222" cy="355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547664" y="935831"/>
            <a:ext cx="6002090" cy="685800"/>
          </a:xfrm>
        </p:spPr>
        <p:txBody>
          <a:bodyPr/>
          <a:lstStyle/>
          <a:p>
            <a:r>
              <a:rPr lang="it-IT" sz="2400" b="1" dirty="0"/>
              <a:t>Partecipanti, spazi e strutture di partecipazione </a:t>
            </a:r>
          </a:p>
        </p:txBody>
      </p:sp>
    </p:spTree>
    <p:extLst>
      <p:ext uri="{BB962C8B-B14F-4D97-AF65-F5344CB8AC3E}">
        <p14:creationId xmlns:p14="http://schemas.microsoft.com/office/powerpoint/2010/main" val="509470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olo 1">
            <a:extLst>
              <a:ext uri="{FF2B5EF4-FFF2-40B4-BE49-F238E27FC236}">
                <a16:creationId xmlns:a16="http://schemas.microsoft.com/office/drawing/2014/main" id="{F358440B-2F09-8765-F3C0-E72CC934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Leggere ai bambini (3)</a:t>
            </a:r>
          </a:p>
        </p:txBody>
      </p:sp>
      <p:pic>
        <p:nvPicPr>
          <p:cNvPr id="172034" name="Segnaposto contenuto 3" descr="leggere_ad_alta_voce.jpg">
            <a:extLst>
              <a:ext uri="{FF2B5EF4-FFF2-40B4-BE49-F238E27FC236}">
                <a16:creationId xmlns:a16="http://schemas.microsoft.com/office/drawing/2014/main" id="{0A83C11C-3609-A4D5-F3A4-3DEE2C317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 b="13034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olo 1">
            <a:extLst>
              <a:ext uri="{FF2B5EF4-FFF2-40B4-BE49-F238E27FC236}">
                <a16:creationId xmlns:a16="http://schemas.microsoft.com/office/drawing/2014/main" id="{3A2D2ACD-A193-897D-E35A-3293205A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Leggere ai bambini (4)</a:t>
            </a:r>
          </a:p>
        </p:txBody>
      </p:sp>
      <p:pic>
        <p:nvPicPr>
          <p:cNvPr id="173058" name="Segnaposto contenuto 3" descr="leggere ad alta voce.jpg">
            <a:extLst>
              <a:ext uri="{FF2B5EF4-FFF2-40B4-BE49-F238E27FC236}">
                <a16:creationId xmlns:a16="http://schemas.microsoft.com/office/drawing/2014/main" id="{482531CE-A019-E56D-266D-DB651F432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 b="13034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olo 1">
            <a:extLst>
              <a:ext uri="{FF2B5EF4-FFF2-40B4-BE49-F238E27FC236}">
                <a16:creationId xmlns:a16="http://schemas.microsoft.com/office/drawing/2014/main" id="{4BB61EDF-C299-D99C-8229-F3B26159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Leggere ai bambini (2)</a:t>
            </a:r>
          </a:p>
        </p:txBody>
      </p:sp>
      <p:pic>
        <p:nvPicPr>
          <p:cNvPr id="174082" name="Segnaposto contenuto 3" descr="paideia_7.jpg">
            <a:extLst>
              <a:ext uri="{FF2B5EF4-FFF2-40B4-BE49-F238E27FC236}">
                <a16:creationId xmlns:a16="http://schemas.microsoft.com/office/drawing/2014/main" id="{7355838B-5C97-5FF8-F07A-4A4212D78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 b="13034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olo 1">
            <a:extLst>
              <a:ext uri="{FF2B5EF4-FFF2-40B4-BE49-F238E27FC236}">
                <a16:creationId xmlns:a16="http://schemas.microsoft.com/office/drawing/2014/main" id="{FC7D9656-345D-31C2-0442-94903C6F01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/>
              <a:t>Cos’è l’osservazione etnografica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olo 1">
            <a:extLst>
              <a:ext uri="{FF2B5EF4-FFF2-40B4-BE49-F238E27FC236}">
                <a16:creationId xmlns:a16="http://schemas.microsoft.com/office/drawing/2014/main" id="{F4CF56A5-D6F0-C936-0436-D91D86B2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000"/>
              <a:t>L’OSSERVAZIONE ETNOGRAFICA COME OSSERVAZIONE PROFESSIONALE</a:t>
            </a:r>
          </a:p>
        </p:txBody>
      </p:sp>
      <p:sp>
        <p:nvSpPr>
          <p:cNvPr id="176130" name="Segnaposto contenuto 2">
            <a:extLst>
              <a:ext uri="{FF2B5EF4-FFF2-40B4-BE49-F238E27FC236}">
                <a16:creationId xmlns:a16="http://schemas.microsoft.com/office/drawing/2014/main" id="{0AB57E3E-3E03-C581-85BC-D5CCBA54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8775"/>
            <a:ext cx="8104188" cy="4897438"/>
          </a:xfrm>
        </p:spPr>
        <p:txBody>
          <a:bodyPr/>
          <a:lstStyle/>
          <a:p>
            <a:r>
              <a:rPr lang="it-IT" altLang="it-IT">
                <a:solidFill>
                  <a:srgbClr val="141413"/>
                </a:solidFill>
              </a:rPr>
              <a:t>Osservazione </a:t>
            </a:r>
            <a:r>
              <a:rPr lang="it-IT" altLang="it-IT" u="sng">
                <a:solidFill>
                  <a:srgbClr val="141413"/>
                </a:solidFill>
              </a:rPr>
              <a:t>non è un’ attività naturale</a:t>
            </a:r>
            <a:r>
              <a:rPr lang="it-IT" altLang="it-IT">
                <a:solidFill>
                  <a:srgbClr val="141413"/>
                </a:solidFill>
              </a:rPr>
              <a:t> ma attività </a:t>
            </a:r>
            <a:r>
              <a:rPr lang="it-IT" altLang="it-IT" u="sng">
                <a:solidFill>
                  <a:srgbClr val="141413"/>
                </a:solidFill>
              </a:rPr>
              <a:t>professionale</a:t>
            </a:r>
          </a:p>
          <a:p>
            <a:r>
              <a:rPr lang="it-IT" altLang="it-IT">
                <a:solidFill>
                  <a:srgbClr val="141413"/>
                </a:solidFill>
              </a:rPr>
              <a:t>L’osservazione  non è  mai neutra, è cioè guidata da obiettivi e da una “teoria” di cosa si osserva. Se il mio assunto di partenza è che il bambino ha un certo tratto caratteristico che influisce su tutti i contesti in cui lui agisce, io osserverò “il bambino” e non l’organizzazione dei contesti, cercando (e trovando!) conferme alla mia teoria..</a:t>
            </a:r>
          </a:p>
          <a:p>
            <a:r>
              <a:rPr lang="it-IT" altLang="it-IT">
                <a:solidFill>
                  <a:srgbClr val="141413"/>
                </a:solidFill>
              </a:rPr>
              <a:t>E’ quindi importante essere MOLTO CONSAPEVOLI dei propri assunti (impliciti) di partenza e adottare invece uno sguardo ALTRO…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olo 3">
            <a:extLst>
              <a:ext uri="{FF2B5EF4-FFF2-40B4-BE49-F238E27FC236}">
                <a16:creationId xmlns:a16="http://schemas.microsoft.com/office/drawing/2014/main" id="{8C542261-5DB3-043E-C453-C92904F5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Perché lo spazio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2CD35EF-A102-E565-578B-12BD2E24C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it-IT" altLang="it-IT"/>
              <a:t>Spazio tradizionalmente considerato il luogo – confine dove si svolgono attività; come se attività e contesto fisico fossero indipendenti </a:t>
            </a:r>
          </a:p>
          <a:p>
            <a:pPr marL="0" indent="0" algn="ctr">
              <a:buFont typeface="Times New Roman" panose="02020603050405020304" pitchFamily="18" charset="0"/>
              <a:buNone/>
            </a:pPr>
            <a:r>
              <a:rPr lang="it-IT" altLang="it-IT"/>
              <a:t>MA….  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it-IT" altLang="it-IT" b="1"/>
              <a:t>Gli spazi non sono neutri!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it-IT" altLang="it-IT"/>
              <a:t>Esistono attività che sono </a:t>
            </a:r>
            <a:r>
              <a:rPr lang="it-IT" altLang="it-IT" u="sng"/>
              <a:t>indissociabili</a:t>
            </a:r>
            <a:r>
              <a:rPr lang="it-IT" altLang="it-IT"/>
              <a:t> dagli spazi? O spazi che siano </a:t>
            </a:r>
            <a:r>
              <a:rPr lang="it-IT" altLang="it-IT" u="sng"/>
              <a:t>indissociabili</a:t>
            </a:r>
            <a:r>
              <a:rPr lang="it-IT" altLang="it-IT"/>
              <a:t> da attività?</a:t>
            </a:r>
          </a:p>
          <a:p>
            <a:pPr marL="0" indent="0">
              <a:buFont typeface="Times New Roman" panose="02020603050405020304" pitchFamily="18" charset="0"/>
              <a:buNone/>
            </a:pPr>
            <a:endParaRPr lang="it-IT" altLang="it-IT"/>
          </a:p>
          <a:p>
            <a:pPr marL="0" indent="0"/>
            <a:endParaRPr lang="it-IT" alt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olo 1">
            <a:extLst>
              <a:ext uri="{FF2B5EF4-FFF2-40B4-BE49-F238E27FC236}">
                <a16:creationId xmlns:a16="http://schemas.microsoft.com/office/drawing/2014/main" id="{2562995C-6EE8-E187-B1DC-FB079B68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000"/>
              <a:t>L’OSSERVAZIONE ETNOGRAFICA COME OSSERVAZIONE SITUATA</a:t>
            </a:r>
          </a:p>
        </p:txBody>
      </p:sp>
      <p:sp>
        <p:nvSpPr>
          <p:cNvPr id="228355" name="Segnaposto contenuto 2">
            <a:extLst>
              <a:ext uri="{FF2B5EF4-FFF2-40B4-BE49-F238E27FC236}">
                <a16:creationId xmlns:a16="http://schemas.microsoft.com/office/drawing/2014/main" id="{6389C41B-359D-395B-C973-B4B131831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/>
              <a:t>L’osservazione professionale è un’osservazione </a:t>
            </a:r>
            <a:r>
              <a:rPr lang="it-IT" altLang="it-IT" u="sng"/>
              <a:t>situata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it-IT" altLang="it-IT"/>
              <a:t>Tiene conto degli elementi del contesto (spazi, tempi, materiali, partecipazione, scopi, consegne etc) e </a:t>
            </a:r>
          </a:p>
          <a:p>
            <a:r>
              <a:rPr lang="it-IT" altLang="it-IT"/>
              <a:t>della sequenza delle attività </a:t>
            </a:r>
          </a:p>
          <a:p>
            <a:r>
              <a:rPr lang="it-IT" altLang="it-IT"/>
              <a:t>Seguire “da vicino” gli eventi ci permette di descrivere secondo il  senso più vicino a quello che hanno interpretato gli stessi partecipanti (i bambini) </a:t>
            </a:r>
          </a:p>
          <a:p>
            <a:r>
              <a:rPr lang="it-IT" altLang="it-IT"/>
              <a:t>E ci difende dal rischio di interpretazioni soggettive, a-contestuali, parziali e </a:t>
            </a:r>
            <a:r>
              <a:rPr lang="it-IT" altLang="it-IT" u="sng"/>
              <a:t>giudicanti</a:t>
            </a:r>
          </a:p>
          <a:p>
            <a:endParaRPr lang="it-IT" alt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olo 1">
            <a:extLst>
              <a:ext uri="{FF2B5EF4-FFF2-40B4-BE49-F238E27FC236}">
                <a16:creationId xmlns:a16="http://schemas.microsoft.com/office/drawing/2014/main" id="{318AA418-38E9-1F3D-448C-559B84E1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708275"/>
            <a:ext cx="7312025" cy="1493838"/>
          </a:xfrm>
        </p:spPr>
        <p:txBody>
          <a:bodyPr/>
          <a:lstStyle/>
          <a:p>
            <a:r>
              <a:rPr lang="it-IT" altLang="it-IT"/>
              <a:t>Quale unità di analisi scegliamo quando “osserviamo”?</a:t>
            </a:r>
            <a:br>
              <a:rPr lang="it-IT" altLang="it-IT"/>
            </a:br>
            <a:endParaRPr lang="it-IT" alt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BD23CF0F-BA40-F361-4F97-0A7ACA205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3550"/>
            <a:ext cx="80772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Font typeface="Times New Roman" charset="0"/>
              <a:buNone/>
              <a:defRPr/>
            </a:pPr>
            <a:r>
              <a:rPr lang="it-IT" sz="3600">
                <a:solidFill>
                  <a:srgbClr val="000000"/>
                </a:solidFill>
                <a:cs typeface="Times New Roman" charset="0"/>
              </a:rPr>
              <a:t>Caratteristiche della pratica etnografica</a:t>
            </a:r>
            <a:br>
              <a:rPr lang="it-IT" sz="3600">
                <a:solidFill>
                  <a:srgbClr val="000000"/>
                </a:solidFill>
                <a:cs typeface="Times New Roman" charset="0"/>
              </a:rPr>
            </a:br>
            <a:endParaRPr lang="it-IT" sz="36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5EDF1CDA-910B-B0A7-7703-E9DD90A85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 eaLnBrk="0" hangingPunct="0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t>parlare di pratiche  (</a:t>
            </a:r>
            <a:r>
              <a:rPr lang="it-IT" altLang="it-IT" b="1" i="1">
                <a:solidFill>
                  <a:srgbClr val="000000"/>
                </a:solidFill>
                <a:latin typeface="Times New Roman" panose="02020603050405020304" pitchFamily="18" charset="0"/>
              </a:rPr>
              <a:t>attività concrete, micro-eventi</a:t>
            </a: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t>) invece che di aspetti generali o interni (atteggiamenti, ecc.)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 typeface="Times New Roman" panose="02020603050405020304" pitchFamily="18" charset="0"/>
              <a:buChar char="•"/>
            </a:pP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t> non introdurre </a:t>
            </a:r>
            <a:r>
              <a:rPr lang="it-IT" altLang="it-IT" b="1" i="1">
                <a:solidFill>
                  <a:srgbClr val="000000"/>
                </a:solidFill>
                <a:latin typeface="Times New Roman" panose="02020603050405020304" pitchFamily="18" charset="0"/>
              </a:rPr>
              <a:t>valutazioni </a:t>
            </a:r>
            <a:r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t> (o giudizi frettolosi)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it-IT" altLang="it-IT" sz="2600">
                <a:solidFill>
                  <a:srgbClr val="000000"/>
                </a:solidFill>
                <a:latin typeface="Times New Roman" panose="02020603050405020304" pitchFamily="18" charset="0"/>
              </a:rPr>
              <a:t>° non  perdere di vista il </a:t>
            </a:r>
            <a:r>
              <a:rPr lang="it-IT" altLang="it-IT" sz="2600">
                <a:solidFill>
                  <a:srgbClr val="7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contesto materiale, spaziale e temporale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AFAFAC3-8BE8-1C39-8063-EEB569145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88" y="5562600"/>
            <a:ext cx="23272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>
              <a:latin typeface="Goudy Old Sty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olo 1">
            <a:extLst>
              <a:ext uri="{FF2B5EF4-FFF2-40B4-BE49-F238E27FC236}">
                <a16:creationId xmlns:a16="http://schemas.microsoft.com/office/drawing/2014/main" id="{07DF1488-20FC-E491-17CE-FFA2D856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90500"/>
            <a:ext cx="8748712" cy="1493838"/>
          </a:xfrm>
        </p:spPr>
        <p:txBody>
          <a:bodyPr/>
          <a:lstStyle/>
          <a:p>
            <a:r>
              <a:rPr lang="it-IT" altLang="it-IT" sz="3000"/>
              <a:t>L’OSSERVAZIONE</a:t>
            </a:r>
            <a:r>
              <a:rPr lang="it-IT" altLang="it-IT" sz="4800"/>
              <a:t> </a:t>
            </a:r>
            <a:r>
              <a:rPr lang="it-IT" altLang="it-IT" sz="3000"/>
              <a:t>ETNOGRAFICA COME OSSERVAZIONE SITUATA</a:t>
            </a:r>
            <a:endParaRPr lang="it-IT" alt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CD752E-0845-9576-EE67-82A7CF8EF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35138"/>
            <a:ext cx="7758112" cy="4054475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it-IT" altLang="it-IT" b="1"/>
              <a:t>SCELTE DA FARE</a:t>
            </a:r>
          </a:p>
          <a:p>
            <a:pPr marL="0" indent="0"/>
            <a:r>
              <a:rPr lang="it-IT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Chiedersi sempre: quando, e cosa osservo?</a:t>
            </a:r>
          </a:p>
          <a:p>
            <a:pPr marL="0" indent="0"/>
            <a:r>
              <a:rPr lang="it-IT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Per quanto tempo?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it-IT" alt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Attenzione!</a:t>
            </a:r>
            <a:r>
              <a:rPr lang="it-IT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  gli eventi sociali sono ricchissimi e anche pochi minuti di video ci danno moltissime informazioni!</a:t>
            </a:r>
          </a:p>
          <a:p>
            <a:pPr marL="0" indent="0"/>
            <a:r>
              <a:rPr lang="it-IT" alt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E’ però importante che l’osservazione venga fatta rispettando lo sviluppo dell’evento, permettendo cioè di capire quando comincia e seguendolo fino a che non finisce … </a:t>
            </a:r>
          </a:p>
          <a:p>
            <a:pPr marL="0" indent="0">
              <a:buFont typeface="Times New Roman" panose="02020603050405020304" pitchFamily="18" charset="0"/>
              <a:buNone/>
            </a:pPr>
            <a:endParaRPr lang="it-IT" alt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olo 1">
            <a:extLst>
              <a:ext uri="{FF2B5EF4-FFF2-40B4-BE49-F238E27FC236}">
                <a16:creationId xmlns:a16="http://schemas.microsoft.com/office/drawing/2014/main" id="{5F214829-4156-4B75-7082-3526A3E1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333375"/>
            <a:ext cx="8353425" cy="4389438"/>
          </a:xfrm>
        </p:spPr>
        <p:txBody>
          <a:bodyPr/>
          <a:lstStyle/>
          <a:p>
            <a:r>
              <a:rPr lang="it-IT" altLang="it-IT" sz="4000"/>
              <a:t>LA “CASSETTA DEGLI ATTREZZI” DELL’OSSERVAZIONE ETNOGRAFICA</a:t>
            </a:r>
            <a:br>
              <a:rPr lang="it-IT" altLang="it-IT" sz="4000"/>
            </a:br>
            <a:br>
              <a:rPr lang="it-IT" altLang="it-IT" sz="4800"/>
            </a:br>
            <a:endParaRPr lang="it-IT" alt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58FA1475-F970-0401-EE66-2EBC8FCFB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Font typeface="Times New Roman" charset="0"/>
              <a:buNone/>
              <a:defRPr/>
            </a:pPr>
            <a:r>
              <a:rPr lang="it-IT" sz="4400" dirty="0">
                <a:solidFill>
                  <a:srgbClr val="000000"/>
                </a:solidFill>
              </a:rPr>
              <a:t>Strumenti dell'etnografia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0AB8908F-B9FF-C3B9-05E3-25F709BC1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3850" indent="-323850" eaLnBrk="0" hangingPunct="0"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3850" algn="l"/>
                <a:tab pos="771525" algn="l"/>
                <a:tab pos="1220788" algn="l"/>
                <a:tab pos="1670050" algn="l"/>
                <a:tab pos="2119313" algn="l"/>
                <a:tab pos="2568575" algn="l"/>
                <a:tab pos="3017838" algn="l"/>
                <a:tab pos="3467100" algn="l"/>
                <a:tab pos="3916363" algn="l"/>
                <a:tab pos="4365625" algn="l"/>
                <a:tab pos="4814888" algn="l"/>
                <a:tab pos="5264150" algn="l"/>
                <a:tab pos="5713413" algn="l"/>
                <a:tab pos="6162675" algn="l"/>
                <a:tab pos="6611938" algn="l"/>
                <a:tab pos="7061200" algn="l"/>
                <a:tab pos="7510463" algn="l"/>
                <a:tab pos="7959725" algn="l"/>
                <a:tab pos="8408988" algn="l"/>
                <a:tab pos="8858250" algn="l"/>
                <a:tab pos="9307513" algn="l"/>
              </a:tabLst>
              <a:defRPr sz="2400">
                <a:solidFill>
                  <a:schemeClr val="bg1"/>
                </a:solidFill>
                <a:latin typeface="Goudy Old Style" panose="02020502050305020303" pitchFamily="18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900"/>
              </a:spcBef>
              <a:buFont typeface="Times New Roman" panose="02020603050405020304" pitchFamily="18" charset="0"/>
              <a:buChar char="•"/>
            </a:pPr>
            <a:r>
              <a:rPr lang="it-IT" altLang="it-IT"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Centrale nell’osservazione etnografica è cogliere</a:t>
            </a:r>
            <a:r>
              <a:rPr lang="it-IT" altLang="it-IT" sz="36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it-IT"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il senso degli eventi </a:t>
            </a:r>
            <a:r>
              <a:rPr lang="it-IT" altLang="it-IT" sz="3200" i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dal punto</a:t>
            </a:r>
            <a:r>
              <a:rPr lang="it-IT" altLang="it-IT"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it-IT" sz="3200" i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 vista</a:t>
            </a:r>
            <a:r>
              <a:rPr lang="it-IT" altLang="it-IT"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dei partecipanti all’interazione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olo 1">
            <a:extLst>
              <a:ext uri="{FF2B5EF4-FFF2-40B4-BE49-F238E27FC236}">
                <a16:creationId xmlns:a16="http://schemas.microsoft.com/office/drawing/2014/main" id="{3B700C60-D49B-1855-1A23-4BC3603A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413" y="190500"/>
            <a:ext cx="9937751" cy="1493838"/>
          </a:xfrm>
        </p:spPr>
        <p:txBody>
          <a:bodyPr/>
          <a:lstStyle/>
          <a:p>
            <a:r>
              <a:rPr lang="it-IT" altLang="it-IT" sz="3200" b="1"/>
              <a:t>Le “note di campo”</a:t>
            </a:r>
          </a:p>
        </p:txBody>
      </p:sp>
      <p:sp>
        <p:nvSpPr>
          <p:cNvPr id="187394" name="Segnaposto contenuto 2">
            <a:extLst>
              <a:ext uri="{FF2B5EF4-FFF2-40B4-BE49-F238E27FC236}">
                <a16:creationId xmlns:a16="http://schemas.microsoft.com/office/drawing/2014/main" id="{31EF2E2E-8E02-D50C-6462-BB3EAB9B8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565400"/>
            <a:ext cx="7312025" cy="4054475"/>
          </a:xfrm>
        </p:spPr>
        <p:txBody>
          <a:bodyPr/>
          <a:lstStyle/>
          <a:p>
            <a:r>
              <a:rPr lang="it-IT" altLang="it-IT" b="1" dirty="0">
                <a:solidFill>
                  <a:schemeClr val="tx1"/>
                </a:solidFill>
              </a:rPr>
              <a:t>Note </a:t>
            </a:r>
            <a:r>
              <a:rPr lang="it-IT" altLang="it-IT" sz="3800" b="1" dirty="0">
                <a:solidFill>
                  <a:schemeClr val="tx1"/>
                </a:solidFill>
              </a:rPr>
              <a:t>osservative</a:t>
            </a:r>
          </a:p>
          <a:p>
            <a:r>
              <a:rPr lang="it-IT" altLang="it-IT" b="1" dirty="0">
                <a:solidFill>
                  <a:schemeClr val="tx1"/>
                </a:solidFill>
              </a:rPr>
              <a:t>Note “teoriche”</a:t>
            </a:r>
          </a:p>
          <a:p>
            <a:r>
              <a:rPr lang="it-IT" altLang="it-IT" b="1" dirty="0">
                <a:solidFill>
                  <a:schemeClr val="tx1"/>
                </a:solidFill>
              </a:rPr>
              <a:t>Note </a:t>
            </a:r>
            <a:r>
              <a:rPr lang="it-IT" altLang="it-IT" sz="3800" b="1" dirty="0">
                <a:solidFill>
                  <a:schemeClr val="tx1"/>
                </a:solidFill>
              </a:rPr>
              <a:t>riflessive</a:t>
            </a:r>
          </a:p>
          <a:p>
            <a:endParaRPr lang="it-IT" altLang="it-IT" b="1" dirty="0"/>
          </a:p>
          <a:p>
            <a:endParaRPr lang="it-IT" altLang="it-IT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1">
            <a:extLst>
              <a:ext uri="{FF2B5EF4-FFF2-40B4-BE49-F238E27FC236}">
                <a16:creationId xmlns:a16="http://schemas.microsoft.com/office/drawing/2014/main" id="{75A8BA2B-F8A6-97FB-2ABB-7B48F3E7C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144587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latin typeface="TimesNewRomanPSMT" charset="0"/>
              </a:rPr>
              <a:t>Le note osservative</a:t>
            </a:r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D577000B-D4FF-BAC9-9C6D-4C37C5CF8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9413" y="1981200"/>
            <a:ext cx="8077200" cy="4114800"/>
          </a:xfrm>
        </p:spPr>
        <p:txBody>
          <a:bodyPr/>
          <a:lstStyle/>
          <a:p>
            <a:pPr marL="339725" indent="-339725">
              <a:spcBef>
                <a:spcPts val="400"/>
              </a:spcBef>
              <a:buFont typeface="TimesNewRomanPSMT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1800">
                <a:latin typeface="TimesNewRomanPSMT" charset="0"/>
              </a:rPr>
              <a:t>sono descrizioni dettagliate di eventi e azioni vissute (cioè viste o ascoltate) direttamente dal ricercatore. </a:t>
            </a:r>
          </a:p>
          <a:p>
            <a:pPr marL="339725" indent="-339725">
              <a:spcBef>
                <a:spcPts val="400"/>
              </a:spcBef>
              <a:buFont typeface="TimesNewRomanPSMT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1800">
                <a:latin typeface="TimesNewRomanPSMT" charset="0"/>
              </a:rPr>
              <a:t>Esse contengono il </a:t>
            </a:r>
            <a:r>
              <a:rPr lang="it-IT" altLang="it-IT" sz="1800" u="sng">
                <a:latin typeface="TimesNewRomanPSMT" charset="0"/>
              </a:rPr>
              <a:t>minor numero possibile di interpretazioni</a:t>
            </a:r>
            <a:r>
              <a:rPr lang="it-IT" altLang="it-IT" sz="1800">
                <a:latin typeface="TimesNewRomanPSMT" charset="0"/>
              </a:rPr>
              <a:t> dell’osservatore ricercatore</a:t>
            </a:r>
            <a:r>
              <a:rPr lang="it-IT" altLang="it-IT" sz="1800"/>
              <a:t> </a:t>
            </a:r>
            <a:r>
              <a:rPr lang="it-IT" altLang="it-IT" sz="1800">
                <a:latin typeface="TimesNewRomanPSMT" charset="0"/>
              </a:rPr>
              <a:t>, ad esempio </a:t>
            </a:r>
            <a:r>
              <a:rPr lang="it-IT" altLang="it-IT" sz="1800" u="sng">
                <a:latin typeface="TimesNewRomanPSMT" charset="0"/>
              </a:rPr>
              <a:t>tralasciando l’uso di aggettivi qualificativi</a:t>
            </a:r>
            <a:r>
              <a:rPr lang="it-IT" altLang="it-IT" sz="1800">
                <a:latin typeface="TimesNewRomanPSMT" charset="0"/>
              </a:rPr>
              <a:t>, descrizioni essenziali, definizioni astratte e generalizzanti (prive di contesto).</a:t>
            </a:r>
          </a:p>
          <a:p>
            <a:pPr marL="339725" indent="-339725">
              <a:spcBef>
                <a:spcPts val="400"/>
              </a:spcBef>
              <a:buFont typeface="TimesNewRomanPSMT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1800">
                <a:latin typeface="TimesNewRomanPSMT" charset="0"/>
              </a:rPr>
              <a:t> Inoltre è opportuno che l’osservatore stenda questo tipo di note durante l’osservazione o appena terminata la sessione osservativa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olo 1">
            <a:extLst>
              <a:ext uri="{FF2B5EF4-FFF2-40B4-BE49-F238E27FC236}">
                <a16:creationId xmlns:a16="http://schemas.microsoft.com/office/drawing/2014/main" id="{E98A72A9-C8CD-7C62-F1FA-1F4BC217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0466" name="Segnaposto contenuto 2">
            <a:extLst>
              <a:ext uri="{FF2B5EF4-FFF2-40B4-BE49-F238E27FC236}">
                <a16:creationId xmlns:a16="http://schemas.microsoft.com/office/drawing/2014/main" id="{24898A9A-A076-BE3D-6EE6-8EFA6E324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735138"/>
            <a:ext cx="7542212" cy="4573587"/>
          </a:xfrm>
        </p:spPr>
        <p:txBody>
          <a:bodyPr/>
          <a:lstStyle/>
          <a:p>
            <a:pPr marL="334963" indent="-334963" eaLnBrk="1" hangingPunct="1"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/>
              <a:t>Osservare “in profondità” significa seguire </a:t>
            </a:r>
            <a:r>
              <a:rPr lang="it-IT" altLang="it-IT" i="1"/>
              <a:t>da vicino </a:t>
            </a:r>
            <a:r>
              <a:rPr lang="it-IT" altLang="it-IT"/>
              <a:t>l’andamento nel dettaglio della </a:t>
            </a:r>
            <a:r>
              <a:rPr lang="it-IT" altLang="it-IT" b="1" u="sng"/>
              <a:t>sequenza di azioni</a:t>
            </a:r>
            <a:r>
              <a:rPr lang="it-IT" altLang="it-IT"/>
              <a:t>, tener conto delle </a:t>
            </a:r>
            <a:r>
              <a:rPr lang="it-IT" altLang="it-IT" b="1" u="sng"/>
              <a:t>risorse di mediazione</a:t>
            </a:r>
            <a:r>
              <a:rPr lang="it-IT" altLang="it-IT"/>
              <a:t> (spazio, tempi, materiali  usati, corpo, postura, sguardi, etc) e non solo dei codici più “visibili” e convenzionali (es. parole o “gesti”</a:t>
            </a:r>
            <a:r>
              <a:rPr lang="it-IT" altLang="ja-JP"/>
              <a:t>)</a:t>
            </a:r>
          </a:p>
          <a:p>
            <a:pPr marL="334963" indent="-334963" eaLnBrk="1" hangingPunct="1"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/>
              <a:t>Attenzione allo </a:t>
            </a:r>
            <a:r>
              <a:rPr lang="it-IT" altLang="it-IT" u="sng"/>
              <a:t>sviluppo</a:t>
            </a:r>
            <a:r>
              <a:rPr lang="it-IT" altLang="it-IT"/>
              <a:t> degli eventi</a:t>
            </a:r>
          </a:p>
          <a:p>
            <a:pPr marL="334963" indent="-334963" eaLnBrk="1" hangingPunct="1"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it-IT" alt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olo 1">
            <a:extLst>
              <a:ext uri="{FF2B5EF4-FFF2-40B4-BE49-F238E27FC236}">
                <a16:creationId xmlns:a16="http://schemas.microsoft.com/office/drawing/2014/main" id="{06FA2972-06B8-F9F4-A15C-DF516E9E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1490" name="Segnaposto contenuto 2">
            <a:extLst>
              <a:ext uri="{FF2B5EF4-FFF2-40B4-BE49-F238E27FC236}">
                <a16:creationId xmlns:a16="http://schemas.microsoft.com/office/drawing/2014/main" id="{354F3B5B-B53C-4FA7-B09F-A94E7998C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it-IT" altLang="it-IT" sz="2000" dirty="0"/>
              <a:t>Può essere utile, una volta descritte tutte le risorse del contesto e fatta una descrizione delle attività che vi avvengono, scegliere un evento in particolare e descrivere in dettaglio come la scena è organizzata, annotando le seguenti caratteristiche </a:t>
            </a:r>
          </a:p>
          <a:p>
            <a:pPr marL="0" indent="0">
              <a:spcBef>
                <a:spcPct val="0"/>
              </a:spcBef>
            </a:pPr>
            <a:r>
              <a:rPr lang="it-IT" altLang="it-IT" sz="2000" dirty="0"/>
              <a:t>dove si svolge </a:t>
            </a:r>
          </a:p>
          <a:p>
            <a:pPr marL="0" indent="0">
              <a:spcBef>
                <a:spcPct val="0"/>
              </a:spcBef>
            </a:pPr>
            <a:r>
              <a:rPr lang="it-IT" altLang="it-IT" sz="2000" dirty="0"/>
              <a:t>chi  partecipa </a:t>
            </a:r>
          </a:p>
          <a:p>
            <a:pPr marL="0" indent="0">
              <a:spcBef>
                <a:spcPct val="0"/>
              </a:spcBef>
            </a:pPr>
            <a:r>
              <a:rPr lang="it-IT" altLang="it-IT" sz="2000" dirty="0"/>
              <a:t>sequenza temporale delle azioni che si svolgono nell’evento </a:t>
            </a:r>
          </a:p>
          <a:p>
            <a:pPr marL="0" indent="0">
              <a:spcBef>
                <a:spcPct val="0"/>
              </a:spcBef>
            </a:pPr>
            <a:r>
              <a:rPr lang="it-IT" altLang="it-IT" sz="2000" dirty="0"/>
              <a:t>qualsiasi altro elemento che “osservate” come elemento rilevante per comprendere cosa (e come) l’evento si sviluppa </a:t>
            </a:r>
          </a:p>
          <a:p>
            <a:pPr marL="0" indent="0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it-IT" altLang="it-IT" sz="2000" dirty="0"/>
          </a:p>
          <a:p>
            <a:pPr marL="0" indent="0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it-IT" altLang="it-IT" sz="2000" dirty="0"/>
              <a:t>Guardare al contesto per capire come le persone agiscono </a:t>
            </a:r>
          </a:p>
          <a:p>
            <a:pPr marL="0" indent="0">
              <a:spcBef>
                <a:spcPct val="0"/>
              </a:spcBef>
            </a:pPr>
            <a:endParaRPr lang="it-IT" altLang="it-IT" sz="2000" dirty="0"/>
          </a:p>
          <a:p>
            <a:pPr marL="0" indent="0">
              <a:spcBef>
                <a:spcPct val="0"/>
              </a:spcBef>
            </a:pPr>
            <a:endParaRPr lang="it-IT" altLang="it-IT" sz="2000" dirty="0"/>
          </a:p>
          <a:p>
            <a:pPr marL="0" indent="0">
              <a:spcBef>
                <a:spcPct val="0"/>
              </a:spcBef>
            </a:pPr>
            <a:endParaRPr lang="it-IT" altLang="it-IT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olo 1">
            <a:extLst>
              <a:ext uri="{FF2B5EF4-FFF2-40B4-BE49-F238E27FC236}">
                <a16:creationId xmlns:a16="http://schemas.microsoft.com/office/drawing/2014/main" id="{DE773578-7AEB-CF3C-FBFA-C712B235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Questo è un giardino…</a:t>
            </a:r>
          </a:p>
        </p:txBody>
      </p:sp>
      <p:pic>
        <p:nvPicPr>
          <p:cNvPr id="152578" name="Segnaposto contenuto 3" descr="giardino1.jpg">
            <a:extLst>
              <a:ext uri="{FF2B5EF4-FFF2-40B4-BE49-F238E27FC236}">
                <a16:creationId xmlns:a16="http://schemas.microsoft.com/office/drawing/2014/main" id="{B9CBBC3A-D5F7-4D67-9FB7-EDEFC1AEE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 b="13034"/>
          <a:stretch>
            <a:fillRect/>
          </a:stretch>
        </p:blipFill>
        <p:spPr>
          <a:xfrm>
            <a:off x="1763713" y="2133600"/>
            <a:ext cx="5616575" cy="311308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tolo 1">
            <a:extLst>
              <a:ext uri="{FF2B5EF4-FFF2-40B4-BE49-F238E27FC236}">
                <a16:creationId xmlns:a16="http://schemas.microsoft.com/office/drawing/2014/main" id="{3F668B55-A19E-BEA5-1029-ECB682B6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latin typeface="TimesNewRomanPSMT" charset="0"/>
              </a:rPr>
              <a:t>Le note “teoriche”</a:t>
            </a:r>
            <a:endParaRPr lang="it-IT" altLang="it-IT"/>
          </a:p>
        </p:txBody>
      </p:sp>
      <p:sp>
        <p:nvSpPr>
          <p:cNvPr id="192514" name="Segnaposto contenuto 2">
            <a:extLst>
              <a:ext uri="{FF2B5EF4-FFF2-40B4-BE49-F238E27FC236}">
                <a16:creationId xmlns:a16="http://schemas.microsoft.com/office/drawing/2014/main" id="{73BCF66F-B277-59FC-EA17-AB4DD76DF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>
                <a:latin typeface="TimesNewRomanPSMT" charset="0"/>
              </a:rPr>
              <a:t>interrogativi o riflessioni che sorgono dall’osservazione, commenti utili al raffinamento delle osservazioni, “riflessioni a margine”  su qualcosa che avete scoperto e non immaginavate, domande nuove e inedite che l’osservazione ha permesso di porvi, sugli obiettivi dell’attività, su come migliorarli, su come migliorare aspetti organizzativi, su cosa vi è apparso problematico e perché etc. </a:t>
            </a:r>
          </a:p>
          <a:p>
            <a:endParaRPr lang="it-IT" altLang="it-IT">
              <a:latin typeface="TimesNewRomanPSMT" charset="0"/>
            </a:endParaRPr>
          </a:p>
          <a:p>
            <a:endParaRPr lang="it-IT" alt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olo 1">
            <a:extLst>
              <a:ext uri="{FF2B5EF4-FFF2-40B4-BE49-F238E27FC236}">
                <a16:creationId xmlns:a16="http://schemas.microsoft.com/office/drawing/2014/main" id="{88015B08-2935-0C58-12A6-82BA7962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Le note “riflessive”</a:t>
            </a:r>
          </a:p>
        </p:txBody>
      </p:sp>
      <p:sp>
        <p:nvSpPr>
          <p:cNvPr id="193538" name="Segnaposto contenuto 2">
            <a:extLst>
              <a:ext uri="{FF2B5EF4-FFF2-40B4-BE49-F238E27FC236}">
                <a16:creationId xmlns:a16="http://schemas.microsoft.com/office/drawing/2014/main" id="{A871A2D7-3375-F7FD-AD35-7D593EC14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/>
              <a:t>Sono annotazioni sul modo in cui l’osservatore “sta” nell’osservazione e (inavvertitamente) la condiziona</a:t>
            </a:r>
          </a:p>
          <a:p>
            <a:r>
              <a:rPr lang="it-IT" altLang="it-IT"/>
              <a:t>Possono essere note più “emotive”,  es.</a:t>
            </a:r>
            <a:r>
              <a:rPr lang="it-IT" altLang="it-IT" i="1"/>
              <a:t> Ho sentito internamente una grande difficoltà  a trattenermi dall’intervenire … o ancora: sono intervenuta troppo presto e ho interrotto l’attività di gioco dei bambini…</a:t>
            </a:r>
            <a:r>
              <a:rPr lang="it-IT" altLang="it-IT"/>
              <a:t> e riflessioni post-hoc su come  emozioni, pre-giudizi, conoscenze pregresse, esperienze biografiche dell’osservatrice hanno condizionato il suo  “sguardo”, o è entrato nelle sue  descrizioni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olo 1">
            <a:extLst>
              <a:ext uri="{FF2B5EF4-FFF2-40B4-BE49-F238E27FC236}">
                <a16:creationId xmlns:a16="http://schemas.microsoft.com/office/drawing/2014/main" id="{982364FC-C78D-FEBD-66F2-EE882AD9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62" name="Segnaposto contenuto 2">
            <a:extLst>
              <a:ext uri="{FF2B5EF4-FFF2-40B4-BE49-F238E27FC236}">
                <a16:creationId xmlns:a16="http://schemas.microsoft.com/office/drawing/2014/main" id="{4B08BD97-30E0-F6D0-DDA0-BB84723A0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700"/>
              </a:spcBef>
            </a:pPr>
            <a:r>
              <a:rPr lang="it-IT" altLang="it-IT" b="1">
                <a:latin typeface="Times" pitchFamily="2" charset="0"/>
                <a:cs typeface="Arial" panose="020B0604020202020204" pitchFamily="34" charset="0"/>
              </a:rPr>
              <a:t>E</a:t>
            </a:r>
            <a:r>
              <a:rPr lang="it-IT" altLang="it-IT">
                <a:latin typeface="Times" pitchFamily="2" charset="0"/>
                <a:cs typeface="Arial" panose="020B0604020202020204" pitchFamily="34" charset="0"/>
              </a:rPr>
              <a:t>ssere consapevoli che le nostre scelte (anche linguistiche! ) intervengono nella </a:t>
            </a:r>
            <a:r>
              <a:rPr lang="it-IT" altLang="it-IT" b="1">
                <a:latin typeface="Times" pitchFamily="2" charset="0"/>
                <a:cs typeface="Arial" panose="020B0604020202020204" pitchFamily="34" charset="0"/>
              </a:rPr>
              <a:t>costruzione e riproduzione </a:t>
            </a:r>
            <a:r>
              <a:rPr lang="it-IT" altLang="it-IT">
                <a:latin typeface="Times" pitchFamily="2" charset="0"/>
                <a:cs typeface="Arial" panose="020B0604020202020204" pitchFamily="34" charset="0"/>
              </a:rPr>
              <a:t>dell’oggetto che si candidano a descrivere – rischio di reificazione e etichettamento/stigmatizzazione</a:t>
            </a:r>
            <a:endParaRPr lang="it-IT" altLang="it-IT" sz="3200">
              <a:latin typeface="Times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it-IT" altLang="it-IT" sz="3200">
              <a:latin typeface="Times" pitchFamily="2" charset="0"/>
              <a:cs typeface="Arial" panose="020B0604020202020204" pitchFamily="34" charset="0"/>
            </a:endParaRPr>
          </a:p>
          <a:p>
            <a:endParaRPr lang="it-IT" alt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itolo 1">
            <a:extLst>
              <a:ext uri="{FF2B5EF4-FFF2-40B4-BE49-F238E27FC236}">
                <a16:creationId xmlns:a16="http://schemas.microsoft.com/office/drawing/2014/main" id="{C55279FB-98A7-A8B0-6980-19259C37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Perché l’etnografia</a:t>
            </a:r>
          </a:p>
        </p:txBody>
      </p:sp>
      <p:sp>
        <p:nvSpPr>
          <p:cNvPr id="195586" name="Segnaposto contenuto 2">
            <a:extLst>
              <a:ext uri="{FF2B5EF4-FFF2-40B4-BE49-F238E27FC236}">
                <a16:creationId xmlns:a16="http://schemas.microsoft.com/office/drawing/2014/main" id="{AEB68AC9-56EB-DB72-C84C-4CE9E537E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Times New Roman" panose="02020603050405020304" pitchFamily="18" charset="0"/>
              <a:buNone/>
            </a:pPr>
            <a:r>
              <a:rPr lang="it-IT" altLang="it-IT" sz="4600"/>
              <a:t>in contesti di socializzazione?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olo 1">
            <a:extLst>
              <a:ext uri="{FF2B5EF4-FFF2-40B4-BE49-F238E27FC236}">
                <a16:creationId xmlns:a16="http://schemas.microsoft.com/office/drawing/2014/main" id="{E8C1F178-B52F-A71D-6C56-B2AD9F12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6610" name="Segnaposto contenuto 2">
            <a:extLst>
              <a:ext uri="{FF2B5EF4-FFF2-40B4-BE49-F238E27FC236}">
                <a16:creationId xmlns:a16="http://schemas.microsoft.com/office/drawing/2014/main" id="{0C820E73-03E2-B929-49DB-F71E7CF47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/>
              <a:t>RICONOSCERE LE ATTIVITA’ CON I BAMBINI COME ATTIVITA’ RICCHE DI SIGNIFICATO CULTURALE</a:t>
            </a:r>
          </a:p>
          <a:p>
            <a:r>
              <a:rPr lang="it-IT" altLang="it-IT"/>
              <a:t>Il contesto educativo è un contesto che </a:t>
            </a:r>
            <a:r>
              <a:rPr lang="it-IT" altLang="it-IT" b="1"/>
              <a:t>produce cultura </a:t>
            </a:r>
            <a:r>
              <a:rPr lang="it-IT" altLang="it-IT"/>
              <a:t> perché contiene e genera informazioni, valori, preferenze, norme condivise da un gruppo   in maniera prevalentemente implicita e comunque nota e considerata “naturale” dai membri appartenenti a quel gruppo e non altri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Segnaposto contenuto 2">
            <a:extLst>
              <a:ext uri="{FF2B5EF4-FFF2-40B4-BE49-F238E27FC236}">
                <a16:creationId xmlns:a16="http://schemas.microsoft.com/office/drawing/2014/main" id="{3F6F27D9-C061-1BE6-2F7D-553234EC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44326"/>
            <a:ext cx="8135937" cy="63373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br>
              <a:rPr lang="it-IT" altLang="it-IT" dirty="0"/>
            </a:br>
            <a:r>
              <a:rPr lang="it-IT" altLang="it-IT" dirty="0"/>
              <a:t>Anche le più semplici attività, consuete /note , dunque “date  per scontate” poggiano su regole condivise e  su “convenzioni”, scelte che hanno una “storia” valida in quella scuola, una riconoscibilità e che sono frutto di “scelte”, esito di “programmazione”</a:t>
            </a:r>
          </a:p>
        </p:txBody>
      </p:sp>
      <p:sp>
        <p:nvSpPr>
          <p:cNvPr id="198658" name="CasellaDiTesto 1">
            <a:extLst>
              <a:ext uri="{FF2B5EF4-FFF2-40B4-BE49-F238E27FC236}">
                <a16:creationId xmlns:a16="http://schemas.microsoft.com/office/drawing/2014/main" id="{68E3A0D3-4ED9-4420-110A-A5CABAC4F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023928"/>
            <a:ext cx="86423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altLang="it-IT" sz="2000" dirty="0"/>
          </a:p>
          <a:p>
            <a:pPr algn="r"/>
            <a:r>
              <a:rPr lang="it-IT" altLang="it-IT" sz="2000" dirty="0" err="1">
                <a:solidFill>
                  <a:schemeClr val="tx1"/>
                </a:solidFill>
              </a:rPr>
              <a:t>Cf</a:t>
            </a:r>
            <a:r>
              <a:rPr lang="it-IT" altLang="it-IT" sz="2000" dirty="0">
                <a:solidFill>
                  <a:schemeClr val="tx1"/>
                </a:solidFill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</a:rPr>
              <a:t>AltriSpazi</a:t>
            </a:r>
            <a:r>
              <a:rPr lang="it-IT" altLang="it-IT" sz="2000" dirty="0">
                <a:solidFill>
                  <a:schemeClr val="tx1"/>
                </a:solidFill>
              </a:rPr>
              <a:t>, 10/2015- Un ambiente “pensato per pensare”,</a:t>
            </a:r>
          </a:p>
          <a:p>
            <a:pPr algn="r"/>
            <a:r>
              <a:rPr lang="it-IT" altLang="it-IT" sz="2000" dirty="0">
                <a:solidFill>
                  <a:schemeClr val="tx1"/>
                </a:solidFill>
              </a:rPr>
              <a:t> Manola </a:t>
            </a:r>
            <a:r>
              <a:rPr lang="it-IT" altLang="it-IT" sz="2000" dirty="0" err="1">
                <a:solidFill>
                  <a:schemeClr val="tx1"/>
                </a:solidFill>
              </a:rPr>
              <a:t>Alfredetti</a:t>
            </a:r>
            <a:r>
              <a:rPr lang="it-IT" altLang="it-IT" sz="2000" dirty="0">
                <a:solidFill>
                  <a:schemeClr val="tx1"/>
                </a:solidFill>
              </a:rPr>
              <a:t> e Daniela </a:t>
            </a:r>
            <a:r>
              <a:rPr lang="it-IT" altLang="it-IT" sz="2000" dirty="0" err="1">
                <a:solidFill>
                  <a:schemeClr val="tx1"/>
                </a:solidFill>
              </a:rPr>
              <a:t>Dalcastagnè</a:t>
            </a:r>
            <a:endParaRPr lang="it-IT" altLang="it-IT" sz="2000" u="sng" dirty="0">
              <a:solidFill>
                <a:schemeClr val="tx1"/>
              </a:solidFill>
            </a:endParaRPr>
          </a:p>
          <a:p>
            <a:endParaRPr lang="it-IT" altLang="it-IT" sz="2000" dirty="0">
              <a:solidFill>
                <a:schemeClr val="tx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513A50-24A1-2A91-2588-EDA8E1A5F906}"/>
              </a:ext>
            </a:extLst>
          </p:cNvPr>
          <p:cNvSpPr txBox="1"/>
          <p:nvPr/>
        </p:nvSpPr>
        <p:spPr>
          <a:xfrm>
            <a:off x="899592" y="3536821"/>
            <a:ext cx="7598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4800" dirty="0">
                <a:solidFill>
                  <a:schemeClr val="tx1"/>
                </a:solidFill>
              </a:rPr>
              <a:t>I contesti di socializzazione sono contesti di </a:t>
            </a:r>
            <a:r>
              <a:rPr lang="it-IT" altLang="it-IT" sz="4800" u="sng" dirty="0">
                <a:solidFill>
                  <a:schemeClr val="tx1"/>
                </a:solidFill>
              </a:rPr>
              <a:t>apprendistato  culturale</a:t>
            </a:r>
          </a:p>
          <a:p>
            <a:endParaRPr lang="it-IT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olo 1">
            <a:extLst>
              <a:ext uri="{FF2B5EF4-FFF2-40B4-BE49-F238E27FC236}">
                <a16:creationId xmlns:a16="http://schemas.microsoft.com/office/drawing/2014/main" id="{2C8F466A-0F86-4413-3D46-495348EF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Questo è un giardino…</a:t>
            </a:r>
          </a:p>
        </p:txBody>
      </p:sp>
      <p:pic>
        <p:nvPicPr>
          <p:cNvPr id="153602" name="Immagine 6" descr="giardino2.jpg">
            <a:extLst>
              <a:ext uri="{FF2B5EF4-FFF2-40B4-BE49-F238E27FC236}">
                <a16:creationId xmlns:a16="http://schemas.microsoft.com/office/drawing/2014/main" id="{5B620A4F-5B93-7B48-0DFC-97ADC235B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1595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olo 1">
            <a:extLst>
              <a:ext uri="{FF2B5EF4-FFF2-40B4-BE49-F238E27FC236}">
                <a16:creationId xmlns:a16="http://schemas.microsoft.com/office/drawing/2014/main" id="{A3D08C09-2717-7C18-ADE0-D738D84F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Anche questo è un giardino…</a:t>
            </a:r>
          </a:p>
        </p:txBody>
      </p:sp>
      <p:pic>
        <p:nvPicPr>
          <p:cNvPr id="154626" name="Immagine 5" descr="giardino3.jpg">
            <a:extLst>
              <a:ext uri="{FF2B5EF4-FFF2-40B4-BE49-F238E27FC236}">
                <a16:creationId xmlns:a16="http://schemas.microsoft.com/office/drawing/2014/main" id="{9E3AFD46-6160-3D3A-F9F9-179F5DEA5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57363"/>
            <a:ext cx="6121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olo 1">
            <a:extLst>
              <a:ext uri="{FF2B5EF4-FFF2-40B4-BE49-F238E27FC236}">
                <a16:creationId xmlns:a16="http://schemas.microsoft.com/office/drawing/2014/main" id="{09AAABF2-C106-5AEB-E5B0-523D9497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Ma non sono uguali!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16CEFC-6AA6-1C1B-9ED2-CCD708FA5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/>
              <a:t>“</a:t>
            </a:r>
            <a:r>
              <a:rPr lang="it-IT" altLang="ja-JP" b="1"/>
              <a:t>Indessicalità</a:t>
            </a:r>
            <a:r>
              <a:rPr lang="it-IT" altLang="it-IT" b="1"/>
              <a:t>”</a:t>
            </a:r>
            <a:r>
              <a:rPr lang="it-IT" altLang="ja-JP"/>
              <a:t> tra spazi e pratiche</a:t>
            </a:r>
          </a:p>
          <a:p>
            <a:r>
              <a:rPr lang="it-IT" altLang="it-IT"/>
              <a:t>Ci sono aspetti nell’allestimento degli spazi che segnalano il tipo di attività che è reso possibile  realizzare, o che è </a:t>
            </a:r>
            <a:r>
              <a:rPr lang="it-IT" altLang="it-IT" i="1"/>
              <a:t>preferito</a:t>
            </a:r>
            <a:r>
              <a:rPr lang="it-IT" altLang="it-IT"/>
              <a:t> culturalmente (anche nella cultura locale della scuola/degli educatori)</a:t>
            </a:r>
          </a:p>
          <a:p>
            <a:r>
              <a:rPr lang="it-IT" altLang="it-IT"/>
              <a:t>“Pensare” gli spazi significa </a:t>
            </a:r>
          </a:p>
          <a:p>
            <a:pPr lvl="1"/>
            <a:r>
              <a:rPr lang="it-IT" altLang="it-IT"/>
              <a:t>“pensare” processi di apprendimento </a:t>
            </a:r>
          </a:p>
          <a:p>
            <a:pPr lvl="1"/>
            <a:r>
              <a:rPr lang="it-IT" altLang="it-IT"/>
              <a:t>“pensare” un’idea di bambino</a:t>
            </a:r>
          </a:p>
          <a:p>
            <a:pPr>
              <a:buFont typeface="Times New Roman" panose="02020603050405020304" pitchFamily="18" charset="0"/>
              <a:buNone/>
            </a:pPr>
            <a:endParaRPr lang="it-IT" altLang="it-IT"/>
          </a:p>
          <a:p>
            <a:endParaRPr lang="it-IT" altLang="it-IT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3409" y="1325333"/>
            <a:ext cx="7015051" cy="740232"/>
          </a:xfrm>
          <a:solidFill>
            <a:srgbClr val="FFFFFF"/>
          </a:solidFill>
        </p:spPr>
        <p:txBody>
          <a:bodyPr/>
          <a:lstStyle/>
          <a:p>
            <a:r>
              <a:rPr lang="en-US" sz="2400" b="1" dirty="0" err="1"/>
              <a:t>Situazione</a:t>
            </a:r>
            <a:r>
              <a:rPr lang="en-US" sz="2400" b="1" dirty="0"/>
              <a:t>: Setting e </a:t>
            </a:r>
            <a:r>
              <a:rPr lang="en-US" sz="2400" b="1" dirty="0" err="1"/>
              <a:t>Scena</a:t>
            </a:r>
            <a:endParaRPr lang="en-US" dirty="0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8502" y="2186862"/>
            <a:ext cx="6002090" cy="3185759"/>
          </a:xfr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800" dirty="0"/>
              <a:t>	</a:t>
            </a:r>
            <a:r>
              <a:rPr lang="it-IT" sz="1800" dirty="0" err="1"/>
              <a:t>setting</a:t>
            </a:r>
            <a:r>
              <a:rPr lang="it-IT" sz="1800" dirty="0"/>
              <a:t> fisico, contesto materiale nel quale un evento ha luogo, e 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1800" dirty="0"/>
              <a:t>	</a:t>
            </a:r>
            <a:r>
              <a:rPr lang="it-IT" sz="1800" i="1" dirty="0"/>
              <a:t>scena</a:t>
            </a:r>
            <a:r>
              <a:rPr lang="it-IT" sz="1800" dirty="0"/>
              <a:t>, intesa come definizione e interpretazione assegnata culturale assegnata dai partecipanti al particolare luogo dove l’evento si realizza </a:t>
            </a:r>
          </a:p>
        </p:txBody>
      </p:sp>
    </p:spTree>
    <p:extLst>
      <p:ext uri="{BB962C8B-B14F-4D97-AF65-F5344CB8AC3E}">
        <p14:creationId xmlns:p14="http://schemas.microsoft.com/office/powerpoint/2010/main" val="64956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Immagine 4" descr="IMG_49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03" y="1160861"/>
            <a:ext cx="3051572" cy="22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3" name="Immagine 2" descr="Foto 5.ti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9" y="3699272"/>
            <a:ext cx="352306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6" descr="Materne-Bologn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1484785"/>
            <a:ext cx="2916324" cy="211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2" descr="Foto 8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03" y="3429001"/>
            <a:ext cx="2307431" cy="230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14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olo 1">
            <a:extLst>
              <a:ext uri="{FF2B5EF4-FFF2-40B4-BE49-F238E27FC236}">
                <a16:creationId xmlns:a16="http://schemas.microsoft.com/office/drawing/2014/main" id="{BDE25C8D-3A0B-16B7-212D-5EF6AE94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Perché è importante osservare gli spazi?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FE94F9-9851-774B-AD90-E2E5FA99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133600"/>
            <a:ext cx="7312025" cy="4054475"/>
          </a:xfrm>
        </p:spPr>
        <p:txBody>
          <a:bodyPr/>
          <a:lstStyle/>
          <a:p>
            <a:pPr marL="334963" indent="-334963" eaLnBrk="1" hangingPunct="1"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/>
              <a:t>Scopo di documentazione etnografica  (dar conto del tipo di attività previste/privilegiate entro un certo contesto)</a:t>
            </a:r>
          </a:p>
          <a:p>
            <a:pPr marL="334963" indent="-334963" eaLnBrk="1" hangingPunct="1"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/>
              <a:t>Guardare gli eventi a partire dalle “soglie” /confini materiali e simbolici in cui si realizzano, permette di spostare lo sguardo dall’individuo al contesto …</a:t>
            </a:r>
          </a:p>
          <a:p>
            <a:pPr marL="334963" indent="-334963" eaLnBrk="1" hangingPunct="1"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>
                <a:solidFill>
                  <a:schemeClr val="tx1"/>
                </a:solidFill>
              </a:rPr>
              <a:t>I bambini apprendono </a:t>
            </a:r>
            <a:r>
              <a:rPr lang="it-IT" altLang="it-IT" u="sng">
                <a:solidFill>
                  <a:schemeClr val="tx1"/>
                </a:solidFill>
              </a:rPr>
              <a:t>in contesto</a:t>
            </a:r>
            <a:r>
              <a:rPr lang="it-IT" altLang="it-IT">
                <a:solidFill>
                  <a:schemeClr val="tx1"/>
                </a:solidFill>
              </a:rPr>
              <a:t>, interagendo con gli altri, e con gli spazi e i materiali che hanno a disposizione</a:t>
            </a:r>
            <a:endParaRPr lang="it-IT" altLang="it-IT"/>
          </a:p>
          <a:p>
            <a:pPr marL="334963" indent="-334963"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it-IT" alt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oudy Old Style"/>
        <a:ea typeface="ＭＳ Ｐゴシック"/>
        <a:cs typeface="Microsoft YaHei"/>
      </a:majorFont>
      <a:minorFont>
        <a:latin typeface="Goudy Old Style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oudy Old Style"/>
        <a:ea typeface="ＭＳ Ｐゴシック"/>
        <a:cs typeface="Microsoft YaHei"/>
      </a:majorFont>
      <a:minorFont>
        <a:latin typeface="Goudy Old Style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oudy Old Style"/>
        <a:ea typeface="ＭＳ Ｐゴシック"/>
        <a:cs typeface="Microsoft YaHei"/>
      </a:majorFont>
      <a:minorFont>
        <a:latin typeface="Goudy Old Style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oudy Old Style"/>
        <a:ea typeface="ＭＳ Ｐゴシック"/>
        <a:cs typeface="Microsoft YaHei"/>
      </a:majorFont>
      <a:minorFont>
        <a:latin typeface="Goudy Old Style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oudy Old Style"/>
        <a:ea typeface="ＭＳ Ｐゴシック"/>
        <a:cs typeface="Microsoft YaHei"/>
      </a:majorFont>
      <a:minorFont>
        <a:latin typeface="Goudy Old Style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oudy Old Style"/>
        <a:ea typeface="ＭＳ Ｐゴシック"/>
        <a:cs typeface="Microsoft YaHei"/>
      </a:majorFont>
      <a:minorFont>
        <a:latin typeface="Goudy Old Style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oudy Old Style"/>
        <a:ea typeface="ＭＳ Ｐゴシック"/>
        <a:cs typeface="Microsoft YaHei"/>
      </a:majorFont>
      <a:minorFont>
        <a:latin typeface="Goudy Old Style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oudy Old Style"/>
        <a:ea typeface="ＭＳ Ｐゴシック"/>
        <a:cs typeface="Microsoft YaHei"/>
      </a:majorFont>
      <a:minorFont>
        <a:latin typeface="Goudy Old Style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oudy Old Style"/>
        <a:ea typeface="ＭＳ Ｐゴシック"/>
        <a:cs typeface="Microsoft YaHei"/>
      </a:majorFont>
      <a:minorFont>
        <a:latin typeface="Goudy Old Style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oudy Old Style"/>
        <a:ea typeface="ＭＳ Ｐゴシック"/>
        <a:cs typeface="Microsoft YaHei"/>
      </a:majorFont>
      <a:minorFont>
        <a:latin typeface="Goudy Old Style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oudy Old Style"/>
        <a:ea typeface="ＭＳ Ｐゴシック"/>
        <a:cs typeface="Microsoft YaHei"/>
      </a:majorFont>
      <a:minorFont>
        <a:latin typeface="Goudy Old Style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oudy Old Style"/>
        <a:ea typeface="ＭＳ Ｐゴシック"/>
        <a:cs typeface="Microsoft YaHei"/>
      </a:majorFont>
      <a:minorFont>
        <a:latin typeface="Goudy Old Style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oudy Old Style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12211</TotalTime>
  <Words>1770</Words>
  <Application>Microsoft Macintosh PowerPoint</Application>
  <PresentationFormat>Presentazione su schermo (4:3)</PresentationFormat>
  <Paragraphs>122</Paragraphs>
  <Slides>35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12</vt:i4>
      </vt:variant>
      <vt:variant>
        <vt:lpstr>Titoli diapositive</vt:lpstr>
      </vt:variant>
      <vt:variant>
        <vt:i4>35</vt:i4>
      </vt:variant>
    </vt:vector>
  </HeadingPairs>
  <TitlesOfParts>
    <vt:vector size="56" baseType="lpstr">
      <vt:lpstr>Arial</vt:lpstr>
      <vt:lpstr>Calibri</vt:lpstr>
      <vt:lpstr>Garamond</vt:lpstr>
      <vt:lpstr>Goudy Old Style</vt:lpstr>
      <vt:lpstr>Impact</vt:lpstr>
      <vt:lpstr>Rockwell</vt:lpstr>
      <vt:lpstr>Times</vt:lpstr>
      <vt:lpstr>Times New Roman</vt:lpstr>
      <vt:lpstr>TimesNewRomanPSMT</vt:lpstr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8_Tema di Office</vt:lpstr>
      <vt:lpstr>9_Tema di Office</vt:lpstr>
      <vt:lpstr>10_Tema di Office</vt:lpstr>
      <vt:lpstr>12_Tema di Office</vt:lpstr>
      <vt:lpstr>Osservazione etnografica e  video-osservazione:  uno sguardo agli spazi</vt:lpstr>
      <vt:lpstr>Perché lo spazio</vt:lpstr>
      <vt:lpstr>Questo è un giardino…</vt:lpstr>
      <vt:lpstr>Questo è un giardino…</vt:lpstr>
      <vt:lpstr>Anche questo è un giardino…</vt:lpstr>
      <vt:lpstr>Ma non sono uguali!</vt:lpstr>
      <vt:lpstr>Situazione: Setting e Scena</vt:lpstr>
      <vt:lpstr>Presentazione standard di PowerPoint</vt:lpstr>
      <vt:lpstr>Perché è importante osservare gli spazi?</vt:lpstr>
      <vt:lpstr>Spazi, attività e opportunità di partecipazione</vt:lpstr>
      <vt:lpstr>Leggere ai bambini (1)</vt:lpstr>
      <vt:lpstr>Partecipanti, spazi e strutture di partecipazione </vt:lpstr>
      <vt:lpstr>Quale partecipazione è «indessicalizzata» da un simile allestimento di spazi, corpi, materiali?</vt:lpstr>
      <vt:lpstr>Partecipanti, spazi e strutture di partecipazione </vt:lpstr>
      <vt:lpstr>Leggere ai bambini (3)</vt:lpstr>
      <vt:lpstr>Leggere ai bambini (4)</vt:lpstr>
      <vt:lpstr>Leggere ai bambini (2)</vt:lpstr>
      <vt:lpstr>Cos’è l’osservazione etnografica</vt:lpstr>
      <vt:lpstr>L’OSSERVAZIONE ETNOGRAFICA COME OSSERVAZIONE PROFESSIONALE</vt:lpstr>
      <vt:lpstr>L’OSSERVAZIONE ETNOGRAFICA COME OSSERVAZIONE SITUATA</vt:lpstr>
      <vt:lpstr>Quale unità di analisi scegliamo quando “osserviamo”? </vt:lpstr>
      <vt:lpstr>Presentazione standard di PowerPoint</vt:lpstr>
      <vt:lpstr>L’OSSERVAZIONE ETNOGRAFICA COME OSSERVAZIONE SITUATA</vt:lpstr>
      <vt:lpstr>LA “CASSETTA DEGLI ATTREZZI” DELL’OSSERVAZIONE ETNOGRAFICA  </vt:lpstr>
      <vt:lpstr>Presentazione standard di PowerPoint</vt:lpstr>
      <vt:lpstr>Le “note di campo”</vt:lpstr>
      <vt:lpstr>Le note osservative</vt:lpstr>
      <vt:lpstr>Presentazione standard di PowerPoint</vt:lpstr>
      <vt:lpstr>Presentazione standard di PowerPoint</vt:lpstr>
      <vt:lpstr>Le note “teoriche”</vt:lpstr>
      <vt:lpstr>Le note “riflessive”</vt:lpstr>
      <vt:lpstr>Presentazione standard di PowerPoint</vt:lpstr>
      <vt:lpstr>Perché l’etnografia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Famiglia e minore </dc:title>
  <dc:creator>Marilena Fatigante</dc:creator>
  <cp:lastModifiedBy>MARILENA FATIGANTE</cp:lastModifiedBy>
  <cp:revision>311</cp:revision>
  <cp:lastPrinted>1601-01-01T00:00:00Z</cp:lastPrinted>
  <dcterms:created xsi:type="dcterms:W3CDTF">2014-11-17T07:25:13Z</dcterms:created>
  <dcterms:modified xsi:type="dcterms:W3CDTF">2023-10-16T09:30:56Z</dcterms:modified>
</cp:coreProperties>
</file>