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4" r:id="rId1"/>
  </p:sldMasterIdLst>
  <p:notesMasterIdLst>
    <p:notesMasterId r:id="rId41"/>
  </p:notesMasterIdLst>
  <p:sldIdLst>
    <p:sldId id="286" r:id="rId2"/>
    <p:sldId id="288" r:id="rId3"/>
    <p:sldId id="289" r:id="rId4"/>
    <p:sldId id="256" r:id="rId5"/>
    <p:sldId id="270" r:id="rId6"/>
    <p:sldId id="291" r:id="rId7"/>
    <p:sldId id="292" r:id="rId8"/>
    <p:sldId id="257" r:id="rId9"/>
    <p:sldId id="272" r:id="rId10"/>
    <p:sldId id="258" r:id="rId11"/>
    <p:sldId id="269" r:id="rId12"/>
    <p:sldId id="273" r:id="rId13"/>
    <p:sldId id="293" r:id="rId14"/>
    <p:sldId id="294" r:id="rId15"/>
    <p:sldId id="259" r:id="rId16"/>
    <p:sldId id="271" r:id="rId17"/>
    <p:sldId id="260" r:id="rId18"/>
    <p:sldId id="278" r:id="rId19"/>
    <p:sldId id="284" r:id="rId20"/>
    <p:sldId id="285" r:id="rId21"/>
    <p:sldId id="261" r:id="rId22"/>
    <p:sldId id="274" r:id="rId23"/>
    <p:sldId id="287" r:id="rId24"/>
    <p:sldId id="282" r:id="rId25"/>
    <p:sldId id="283" r:id="rId26"/>
    <p:sldId id="262" r:id="rId27"/>
    <p:sldId id="263" r:id="rId28"/>
    <p:sldId id="275" r:id="rId29"/>
    <p:sldId id="277" r:id="rId30"/>
    <p:sldId id="290" r:id="rId31"/>
    <p:sldId id="264" r:id="rId32"/>
    <p:sldId id="276" r:id="rId33"/>
    <p:sldId id="265" r:id="rId34"/>
    <p:sldId id="266" r:id="rId35"/>
    <p:sldId id="279" r:id="rId36"/>
    <p:sldId id="267" r:id="rId37"/>
    <p:sldId id="268" r:id="rId38"/>
    <p:sldId id="280" r:id="rId39"/>
    <p:sldId id="28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6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AD7C9-4215-4BFB-BE4D-92CA5E362D71}" type="doc">
      <dgm:prSet loTypeId="urn:microsoft.com/office/officeart/2005/8/layout/hProcess3" loCatId="process" qsTypeId="urn:microsoft.com/office/officeart/2005/8/quickstyle/simple5" qsCatId="simple" csTypeId="urn:microsoft.com/office/officeart/2005/8/colors/accent1_2" csCatId="accent1" phldr="1"/>
      <dgm:spPr/>
    </dgm:pt>
    <dgm:pt modelId="{F5BDEFEB-7DCA-4009-BA1E-8DB48552A548}">
      <dgm:prSet phldrT="[Testo]"/>
      <dgm:spPr/>
      <dgm:t>
        <a:bodyPr/>
        <a:lstStyle/>
        <a:p>
          <a:r>
            <a:rPr lang="it-IT" dirty="0"/>
            <a:t>Ma ben presto la situazione cambia…</a:t>
          </a:r>
        </a:p>
      </dgm:t>
    </dgm:pt>
    <dgm:pt modelId="{431D93D6-24ED-4CAB-8470-20214852D0F3}" type="parTrans" cxnId="{A6AF9601-5D5A-4DF3-84EA-758EDF0D2ABD}">
      <dgm:prSet/>
      <dgm:spPr/>
      <dgm:t>
        <a:bodyPr/>
        <a:lstStyle/>
        <a:p>
          <a:endParaRPr lang="it-IT"/>
        </a:p>
      </dgm:t>
    </dgm:pt>
    <dgm:pt modelId="{E8A49750-2982-4ACC-9F86-71D87B14D53D}" type="sibTrans" cxnId="{A6AF9601-5D5A-4DF3-84EA-758EDF0D2ABD}">
      <dgm:prSet/>
      <dgm:spPr/>
      <dgm:t>
        <a:bodyPr/>
        <a:lstStyle/>
        <a:p>
          <a:endParaRPr lang="it-IT"/>
        </a:p>
      </dgm:t>
    </dgm:pt>
    <dgm:pt modelId="{8A8208B6-D79A-4A5A-BD60-973BFDF92DF0}" type="pres">
      <dgm:prSet presAssocID="{8C1AD7C9-4215-4BFB-BE4D-92CA5E362D71}" presName="Name0" presStyleCnt="0">
        <dgm:presLayoutVars>
          <dgm:dir/>
          <dgm:animLvl val="lvl"/>
          <dgm:resizeHandles val="exact"/>
        </dgm:presLayoutVars>
      </dgm:prSet>
      <dgm:spPr/>
    </dgm:pt>
    <dgm:pt modelId="{0F09987A-E20C-465E-B7A0-6CAB765D04C8}" type="pres">
      <dgm:prSet presAssocID="{8C1AD7C9-4215-4BFB-BE4D-92CA5E362D71}" presName="dummy" presStyleCnt="0"/>
      <dgm:spPr/>
    </dgm:pt>
    <dgm:pt modelId="{E00843CE-7F8F-410E-B0E7-19CAE9B572F1}" type="pres">
      <dgm:prSet presAssocID="{8C1AD7C9-4215-4BFB-BE4D-92CA5E362D71}" presName="linH" presStyleCnt="0"/>
      <dgm:spPr/>
    </dgm:pt>
    <dgm:pt modelId="{2FD1ED9D-F950-4AF4-8CF1-0A366C05D4E9}" type="pres">
      <dgm:prSet presAssocID="{8C1AD7C9-4215-4BFB-BE4D-92CA5E362D71}" presName="padding1" presStyleCnt="0"/>
      <dgm:spPr/>
    </dgm:pt>
    <dgm:pt modelId="{A54658E2-7F34-4C30-A473-2B6DD2886F80}" type="pres">
      <dgm:prSet presAssocID="{F5BDEFEB-7DCA-4009-BA1E-8DB48552A548}" presName="linV" presStyleCnt="0"/>
      <dgm:spPr/>
    </dgm:pt>
    <dgm:pt modelId="{C15A1BA8-B71B-4781-A906-323A4F389848}" type="pres">
      <dgm:prSet presAssocID="{F5BDEFEB-7DCA-4009-BA1E-8DB48552A548}" presName="spVertical1" presStyleCnt="0"/>
      <dgm:spPr/>
    </dgm:pt>
    <dgm:pt modelId="{14C9B53A-085F-46C4-BE1A-523C80B25EBD}" type="pres">
      <dgm:prSet presAssocID="{F5BDEFEB-7DCA-4009-BA1E-8DB48552A548}" presName="parTx" presStyleLbl="revTx" presStyleIdx="0" presStyleCnt="1" custScaleX="84843">
        <dgm:presLayoutVars>
          <dgm:chMax val="0"/>
          <dgm:chPref val="0"/>
          <dgm:bulletEnabled val="1"/>
        </dgm:presLayoutVars>
      </dgm:prSet>
      <dgm:spPr/>
    </dgm:pt>
    <dgm:pt modelId="{78FEF429-7DCA-42B1-B8C9-6B19C860E036}" type="pres">
      <dgm:prSet presAssocID="{F5BDEFEB-7DCA-4009-BA1E-8DB48552A548}" presName="spVertical2" presStyleCnt="0"/>
      <dgm:spPr/>
    </dgm:pt>
    <dgm:pt modelId="{20405183-BD1B-4273-9B5A-962DCB1728E3}" type="pres">
      <dgm:prSet presAssocID="{F5BDEFEB-7DCA-4009-BA1E-8DB48552A548}" presName="spVertical3" presStyleCnt="0"/>
      <dgm:spPr/>
    </dgm:pt>
    <dgm:pt modelId="{54BE01B8-690C-4CAF-8584-894C75E6F219}" type="pres">
      <dgm:prSet presAssocID="{8C1AD7C9-4215-4BFB-BE4D-92CA5E362D71}" presName="padding2" presStyleCnt="0"/>
      <dgm:spPr/>
    </dgm:pt>
    <dgm:pt modelId="{AC06C62F-BD6B-4827-84B4-7094288922F2}" type="pres">
      <dgm:prSet presAssocID="{8C1AD7C9-4215-4BFB-BE4D-92CA5E362D71}" presName="negArrow" presStyleCnt="0"/>
      <dgm:spPr/>
    </dgm:pt>
    <dgm:pt modelId="{C61B7041-7FA4-48E8-B452-40BD30F88F0B}" type="pres">
      <dgm:prSet presAssocID="{8C1AD7C9-4215-4BFB-BE4D-92CA5E362D71}" presName="backgroundArrow" presStyleLbl="node1" presStyleIdx="0" presStyleCnt="1"/>
      <dgm:spPr/>
    </dgm:pt>
  </dgm:ptLst>
  <dgm:cxnLst>
    <dgm:cxn modelId="{A6AF9601-5D5A-4DF3-84EA-758EDF0D2ABD}" srcId="{8C1AD7C9-4215-4BFB-BE4D-92CA5E362D71}" destId="{F5BDEFEB-7DCA-4009-BA1E-8DB48552A548}" srcOrd="0" destOrd="0" parTransId="{431D93D6-24ED-4CAB-8470-20214852D0F3}" sibTransId="{E8A49750-2982-4ACC-9F86-71D87B14D53D}"/>
    <dgm:cxn modelId="{558CDD08-F8D6-46AD-AE3B-3798233F3CEA}" type="presOf" srcId="{8C1AD7C9-4215-4BFB-BE4D-92CA5E362D71}" destId="{8A8208B6-D79A-4A5A-BD60-973BFDF92DF0}" srcOrd="0" destOrd="0" presId="urn:microsoft.com/office/officeart/2005/8/layout/hProcess3"/>
    <dgm:cxn modelId="{C1B6925A-4C6B-45A3-8B39-1D0D9D41BBAD}" type="presOf" srcId="{F5BDEFEB-7DCA-4009-BA1E-8DB48552A548}" destId="{14C9B53A-085F-46C4-BE1A-523C80B25EBD}" srcOrd="0" destOrd="0" presId="urn:microsoft.com/office/officeart/2005/8/layout/hProcess3"/>
    <dgm:cxn modelId="{DAB6C466-E66E-4414-9254-10F7DD08C3AD}" type="presParOf" srcId="{8A8208B6-D79A-4A5A-BD60-973BFDF92DF0}" destId="{0F09987A-E20C-465E-B7A0-6CAB765D04C8}" srcOrd="0" destOrd="0" presId="urn:microsoft.com/office/officeart/2005/8/layout/hProcess3"/>
    <dgm:cxn modelId="{FDEC63C1-22B2-4DD7-B31C-B790C71ABE29}" type="presParOf" srcId="{8A8208B6-D79A-4A5A-BD60-973BFDF92DF0}" destId="{E00843CE-7F8F-410E-B0E7-19CAE9B572F1}" srcOrd="1" destOrd="0" presId="urn:microsoft.com/office/officeart/2005/8/layout/hProcess3"/>
    <dgm:cxn modelId="{FBE41918-8146-4201-AB81-A3A08B163EA5}" type="presParOf" srcId="{E00843CE-7F8F-410E-B0E7-19CAE9B572F1}" destId="{2FD1ED9D-F950-4AF4-8CF1-0A366C05D4E9}" srcOrd="0" destOrd="0" presId="urn:microsoft.com/office/officeart/2005/8/layout/hProcess3"/>
    <dgm:cxn modelId="{394772CE-7E87-4BC7-8741-86E1E6EE4F22}" type="presParOf" srcId="{E00843CE-7F8F-410E-B0E7-19CAE9B572F1}" destId="{A54658E2-7F34-4C30-A473-2B6DD2886F80}" srcOrd="1" destOrd="0" presId="urn:microsoft.com/office/officeart/2005/8/layout/hProcess3"/>
    <dgm:cxn modelId="{9F8CE8FF-7821-415D-99A4-2DCDE98B299C}" type="presParOf" srcId="{A54658E2-7F34-4C30-A473-2B6DD2886F80}" destId="{C15A1BA8-B71B-4781-A906-323A4F389848}" srcOrd="0" destOrd="0" presId="urn:microsoft.com/office/officeart/2005/8/layout/hProcess3"/>
    <dgm:cxn modelId="{F1CAD4A1-0DF9-4646-ACDD-8C70B9944DBE}" type="presParOf" srcId="{A54658E2-7F34-4C30-A473-2B6DD2886F80}" destId="{14C9B53A-085F-46C4-BE1A-523C80B25EBD}" srcOrd="1" destOrd="0" presId="urn:microsoft.com/office/officeart/2005/8/layout/hProcess3"/>
    <dgm:cxn modelId="{08884BF1-6FC5-4B19-8DB2-960AA7CC0212}" type="presParOf" srcId="{A54658E2-7F34-4C30-A473-2B6DD2886F80}" destId="{78FEF429-7DCA-42B1-B8C9-6B19C860E036}" srcOrd="2" destOrd="0" presId="urn:microsoft.com/office/officeart/2005/8/layout/hProcess3"/>
    <dgm:cxn modelId="{BA9286AB-402B-4F3E-89CB-41BCDA3F2D83}" type="presParOf" srcId="{A54658E2-7F34-4C30-A473-2B6DD2886F80}" destId="{20405183-BD1B-4273-9B5A-962DCB1728E3}" srcOrd="3" destOrd="0" presId="urn:microsoft.com/office/officeart/2005/8/layout/hProcess3"/>
    <dgm:cxn modelId="{1336D222-FCB9-4CE3-B8B4-A05CF909D331}" type="presParOf" srcId="{E00843CE-7F8F-410E-B0E7-19CAE9B572F1}" destId="{54BE01B8-690C-4CAF-8584-894C75E6F219}" srcOrd="2" destOrd="0" presId="urn:microsoft.com/office/officeart/2005/8/layout/hProcess3"/>
    <dgm:cxn modelId="{46733F23-23AE-4DE5-9E94-16FB3A5ECD15}" type="presParOf" srcId="{E00843CE-7F8F-410E-B0E7-19CAE9B572F1}" destId="{AC06C62F-BD6B-4827-84B4-7094288922F2}" srcOrd="3" destOrd="0" presId="urn:microsoft.com/office/officeart/2005/8/layout/hProcess3"/>
    <dgm:cxn modelId="{94CF9FC8-B0E7-4D11-9D3D-8AE1D052E01B}" type="presParOf" srcId="{E00843CE-7F8F-410E-B0E7-19CAE9B572F1}" destId="{C61B7041-7FA4-48E8-B452-40BD30F88F0B}"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C2E8D-F52A-429F-9D4B-FB6DCC3F9A8B}"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it-IT"/>
        </a:p>
      </dgm:t>
    </dgm:pt>
    <dgm:pt modelId="{E61FB394-5A7D-4B0A-959A-4352836AB26C}">
      <dgm:prSet phldrT="[Testo]" custT="1"/>
      <dgm:spPr/>
      <dgm:t>
        <a:bodyPr/>
        <a:lstStyle/>
        <a:p>
          <a:pPr algn="just"/>
          <a:r>
            <a:rPr lang="it-IT" sz="2800" b="1" dirty="0"/>
            <a:t>Come la BCE immette moneta?</a:t>
          </a:r>
        </a:p>
      </dgm:t>
    </dgm:pt>
    <dgm:pt modelId="{878DC37E-4D50-45B7-A8A8-6E7FDA127FFF}" type="parTrans" cxnId="{86F043F2-A902-4078-94C7-B83C7E45AB82}">
      <dgm:prSet/>
      <dgm:spPr/>
      <dgm:t>
        <a:bodyPr/>
        <a:lstStyle/>
        <a:p>
          <a:pPr algn="just"/>
          <a:endParaRPr lang="it-IT" sz="6600"/>
        </a:p>
      </dgm:t>
    </dgm:pt>
    <dgm:pt modelId="{50EA60A8-6D6E-453A-850D-ABDC6BD92163}" type="sibTrans" cxnId="{86F043F2-A902-4078-94C7-B83C7E45AB82}">
      <dgm:prSet/>
      <dgm:spPr/>
      <dgm:t>
        <a:bodyPr/>
        <a:lstStyle/>
        <a:p>
          <a:pPr algn="just"/>
          <a:endParaRPr lang="it-IT" sz="6600"/>
        </a:p>
      </dgm:t>
    </dgm:pt>
    <dgm:pt modelId="{3F98A584-B3A7-4E48-8642-BACCB0CFBD85}">
      <dgm:prSet custT="1"/>
      <dgm:spPr/>
      <dgm:t>
        <a:bodyPr/>
        <a:lstStyle/>
        <a:p>
          <a:pPr algn="just"/>
          <a:r>
            <a:rPr lang="it-IT" sz="1800" dirty="0"/>
            <a:t>Per immettere (o drenare) moneta, la Banca centrale si rivolge alla componente più liquida (</a:t>
          </a:r>
          <a:r>
            <a:rPr lang="it-IT" sz="1800" b="1" dirty="0"/>
            <a:t>M1</a:t>
          </a:r>
          <a:r>
            <a:rPr lang="it-IT" sz="1800" dirty="0"/>
            <a:t>) attraverso quattro strumenti di politica monetaria:</a:t>
          </a:r>
        </a:p>
      </dgm:t>
    </dgm:pt>
    <dgm:pt modelId="{8D57C5C3-CCDF-48D3-BEF6-6263266277DE}" type="parTrans" cxnId="{B0679B12-7799-4270-8183-5E03F6097605}">
      <dgm:prSet/>
      <dgm:spPr/>
      <dgm:t>
        <a:bodyPr/>
        <a:lstStyle/>
        <a:p>
          <a:pPr algn="just"/>
          <a:endParaRPr lang="it-IT" sz="6600"/>
        </a:p>
      </dgm:t>
    </dgm:pt>
    <dgm:pt modelId="{ADE0F02F-F7BD-4446-BBAB-86499B1E2082}" type="sibTrans" cxnId="{B0679B12-7799-4270-8183-5E03F6097605}">
      <dgm:prSet/>
      <dgm:spPr/>
      <dgm:t>
        <a:bodyPr/>
        <a:lstStyle/>
        <a:p>
          <a:pPr algn="just"/>
          <a:endParaRPr lang="it-IT" sz="6600"/>
        </a:p>
      </dgm:t>
    </dgm:pt>
    <dgm:pt modelId="{28B953A1-E803-4570-A8E7-3DE6A22C684F}">
      <dgm:prSet custT="1"/>
      <dgm:spPr/>
      <dgm:t>
        <a:bodyPr/>
        <a:lstStyle/>
        <a:p>
          <a:pPr algn="just"/>
          <a:r>
            <a:rPr lang="it-IT" sz="1800" dirty="0"/>
            <a:t>1. Il </a:t>
          </a:r>
          <a:r>
            <a:rPr lang="it-IT" sz="1800" b="1" dirty="0"/>
            <a:t>tasso ufficiale di sconto</a:t>
          </a:r>
          <a:r>
            <a:rPr lang="it-IT" sz="1800" dirty="0"/>
            <a:t>, ovvero il tasso che la Banca centrale applica verso i prestiti e depositi che intrattiene con le normali banche: se il tasso è conveniente la normale banca è più propensa a chiedere un prestito alla Banca Centrale, mentre, nel caso quest’ultima innalza i tassi, le banche normali non richiedono prestiti, innalzano il tasso d’interesse verso i clienti debitori e sono meno propense all’erogazione dei prestiti poiché preferiscono dotarsi di riserve volontarie = in entrambi i casi, riduzione moneta in circolazione.</a:t>
          </a:r>
        </a:p>
      </dgm:t>
    </dgm:pt>
    <dgm:pt modelId="{9B7EDEB6-96DE-484C-A38A-38D3DBACBA0B}" type="parTrans" cxnId="{24205A39-4042-4C7E-9BD4-6FD891870434}">
      <dgm:prSet/>
      <dgm:spPr/>
      <dgm:t>
        <a:bodyPr/>
        <a:lstStyle/>
        <a:p>
          <a:pPr algn="just"/>
          <a:endParaRPr lang="it-IT" sz="6600"/>
        </a:p>
      </dgm:t>
    </dgm:pt>
    <dgm:pt modelId="{28FF4F76-88D9-4217-AD28-45023C172319}" type="sibTrans" cxnId="{24205A39-4042-4C7E-9BD4-6FD891870434}">
      <dgm:prSet/>
      <dgm:spPr/>
      <dgm:t>
        <a:bodyPr/>
        <a:lstStyle/>
        <a:p>
          <a:pPr algn="just"/>
          <a:endParaRPr lang="it-IT" sz="6600"/>
        </a:p>
      </dgm:t>
    </dgm:pt>
    <dgm:pt modelId="{B8800A70-561B-4779-96B6-44C7B7477CEA}">
      <dgm:prSet custT="1"/>
      <dgm:spPr/>
      <dgm:t>
        <a:bodyPr/>
        <a:lstStyle/>
        <a:p>
          <a:pPr algn="just"/>
          <a:r>
            <a:rPr lang="it-IT" sz="1800" dirty="0"/>
            <a:t>2. La </a:t>
          </a:r>
          <a:r>
            <a:rPr lang="it-IT" sz="1800" b="1" dirty="0"/>
            <a:t>riserva obbligatoria</a:t>
          </a:r>
          <a:r>
            <a:rPr lang="it-IT" sz="1800" dirty="0"/>
            <a:t>, ovvero quella riserva sui depositi dei clienti che le banche sono obbligate a depositare presso la Banca centrale (quest’ultima + riserve obbligatorie, meno denaro disponibile per i prestiti) = riduzione moneta in circolazione.</a:t>
          </a:r>
        </a:p>
      </dgm:t>
    </dgm:pt>
    <dgm:pt modelId="{CBDCA234-9473-422D-94B1-32DD81D40306}" type="parTrans" cxnId="{01E9B7B1-6B2E-4F9E-A33F-A9AA0FE8AB21}">
      <dgm:prSet/>
      <dgm:spPr/>
      <dgm:t>
        <a:bodyPr/>
        <a:lstStyle/>
        <a:p>
          <a:pPr algn="just"/>
          <a:endParaRPr lang="it-IT" sz="6600"/>
        </a:p>
      </dgm:t>
    </dgm:pt>
    <dgm:pt modelId="{CC1D90CC-4A0E-4C92-8B11-9FC4D8F4886F}" type="sibTrans" cxnId="{01E9B7B1-6B2E-4F9E-A33F-A9AA0FE8AB21}">
      <dgm:prSet/>
      <dgm:spPr/>
      <dgm:t>
        <a:bodyPr/>
        <a:lstStyle/>
        <a:p>
          <a:pPr algn="just"/>
          <a:endParaRPr lang="it-IT" sz="6600"/>
        </a:p>
      </dgm:t>
    </dgm:pt>
    <dgm:pt modelId="{2569C74A-75CF-455A-BEA2-C305EAD04373}">
      <dgm:prSet custT="1"/>
      <dgm:spPr/>
      <dgm:t>
        <a:bodyPr/>
        <a:lstStyle/>
        <a:p>
          <a:pPr algn="just"/>
          <a:r>
            <a:rPr lang="it-IT" sz="1800" dirty="0"/>
            <a:t>Ovviamente questi due strumenti (descritti sopra) possono essere utilizzati in modo opposto a quanto descritto per ottenere l’effetto contrario.</a:t>
          </a:r>
        </a:p>
      </dgm:t>
    </dgm:pt>
    <dgm:pt modelId="{76DDB869-63A1-4341-9FFE-8F19A531F2E4}" type="parTrans" cxnId="{2E1B524E-D69A-4025-A1BA-F9DA2985B51B}">
      <dgm:prSet/>
      <dgm:spPr/>
      <dgm:t>
        <a:bodyPr/>
        <a:lstStyle/>
        <a:p>
          <a:pPr algn="just"/>
          <a:endParaRPr lang="it-IT" sz="6600"/>
        </a:p>
      </dgm:t>
    </dgm:pt>
    <dgm:pt modelId="{3FF625BA-7966-413E-A25F-3536BE2A6442}" type="sibTrans" cxnId="{2E1B524E-D69A-4025-A1BA-F9DA2985B51B}">
      <dgm:prSet/>
      <dgm:spPr/>
      <dgm:t>
        <a:bodyPr/>
        <a:lstStyle/>
        <a:p>
          <a:pPr algn="just"/>
          <a:endParaRPr lang="it-IT" sz="6600"/>
        </a:p>
      </dgm:t>
    </dgm:pt>
    <dgm:pt modelId="{4D954FA3-D638-4429-BBD5-F8B050964D84}">
      <dgm:prSet custT="1"/>
      <dgm:spPr/>
      <dgm:t>
        <a:bodyPr/>
        <a:lstStyle/>
        <a:p>
          <a:pPr algn="just"/>
          <a:r>
            <a:rPr lang="it-IT" sz="1800" dirty="0"/>
            <a:t>3. L’esecuzione di </a:t>
          </a:r>
          <a:r>
            <a:rPr lang="it-IT" sz="1800" b="1" dirty="0"/>
            <a:t>operazioni di mercato aperto </a:t>
          </a:r>
          <a:r>
            <a:rPr lang="it-IT" sz="1800" dirty="0"/>
            <a:t>e operazioni di rifinanziamento e </a:t>
          </a:r>
          <a:r>
            <a:rPr lang="it-IT" sz="1800" b="1" dirty="0"/>
            <a:t>deposito</a:t>
          </a:r>
          <a:r>
            <a:rPr lang="it-IT" sz="1800" dirty="0"/>
            <a:t> marginale overnight (sono le operazioni legate al tasso ufficiale).</a:t>
          </a:r>
        </a:p>
      </dgm:t>
    </dgm:pt>
    <dgm:pt modelId="{B4A2FFB8-5806-4ACA-97CF-B37245850293}" type="parTrans" cxnId="{6371D8B8-BBD4-4477-86DF-8C68855A5045}">
      <dgm:prSet/>
      <dgm:spPr/>
      <dgm:t>
        <a:bodyPr/>
        <a:lstStyle/>
        <a:p>
          <a:pPr algn="just"/>
          <a:endParaRPr lang="it-IT" sz="6600"/>
        </a:p>
      </dgm:t>
    </dgm:pt>
    <dgm:pt modelId="{A5BA8FE3-C805-4255-BF08-B97E8147CC2B}" type="sibTrans" cxnId="{6371D8B8-BBD4-4477-86DF-8C68855A5045}">
      <dgm:prSet/>
      <dgm:spPr/>
      <dgm:t>
        <a:bodyPr/>
        <a:lstStyle/>
        <a:p>
          <a:pPr algn="just"/>
          <a:endParaRPr lang="it-IT" sz="6600"/>
        </a:p>
      </dgm:t>
    </dgm:pt>
    <dgm:pt modelId="{5EB37EBE-ADF4-4696-9C90-23A6DC162F83}">
      <dgm:prSet custT="1"/>
      <dgm:spPr/>
      <dgm:t>
        <a:bodyPr/>
        <a:lstStyle/>
        <a:p>
          <a:pPr algn="just"/>
          <a:r>
            <a:rPr lang="it-IT" sz="1800" dirty="0"/>
            <a:t>4. Gli strumenti </a:t>
          </a:r>
          <a:r>
            <a:rPr lang="it-IT" sz="1800" b="1" dirty="0"/>
            <a:t>non convenzionali</a:t>
          </a:r>
          <a:r>
            <a:rPr lang="it-IT" sz="1800" dirty="0"/>
            <a:t>, ovvero il famoso </a:t>
          </a:r>
          <a:r>
            <a:rPr lang="it-IT" sz="1800" b="1" dirty="0"/>
            <a:t>quantitative </a:t>
          </a:r>
          <a:r>
            <a:rPr lang="it-IT" sz="1800" b="1" dirty="0" err="1"/>
            <a:t>easing</a:t>
          </a:r>
          <a:r>
            <a:rPr lang="it-IT" sz="1800" dirty="0"/>
            <a:t>.</a:t>
          </a:r>
        </a:p>
      </dgm:t>
    </dgm:pt>
    <dgm:pt modelId="{34F3802B-726B-449A-BAFA-15D228E20FFD}" type="parTrans" cxnId="{27AD672F-D2F2-4A1B-8460-F774FFEF4F4C}">
      <dgm:prSet/>
      <dgm:spPr/>
      <dgm:t>
        <a:bodyPr/>
        <a:lstStyle/>
        <a:p>
          <a:pPr algn="just"/>
          <a:endParaRPr lang="it-IT" sz="6600"/>
        </a:p>
      </dgm:t>
    </dgm:pt>
    <dgm:pt modelId="{297D3118-549C-453E-B1B5-4D2C5D8BE7A5}" type="sibTrans" cxnId="{27AD672F-D2F2-4A1B-8460-F774FFEF4F4C}">
      <dgm:prSet/>
      <dgm:spPr/>
      <dgm:t>
        <a:bodyPr/>
        <a:lstStyle/>
        <a:p>
          <a:pPr algn="just"/>
          <a:endParaRPr lang="it-IT" sz="6600"/>
        </a:p>
      </dgm:t>
    </dgm:pt>
    <dgm:pt modelId="{123431A4-F5B4-4402-A01D-9C79BD842AFD}" type="pres">
      <dgm:prSet presAssocID="{FD3C2E8D-F52A-429F-9D4B-FB6DCC3F9A8B}" presName="vert0" presStyleCnt="0">
        <dgm:presLayoutVars>
          <dgm:dir/>
          <dgm:animOne val="branch"/>
          <dgm:animLvl val="lvl"/>
        </dgm:presLayoutVars>
      </dgm:prSet>
      <dgm:spPr/>
    </dgm:pt>
    <dgm:pt modelId="{A3246E7A-25C2-48E8-ADB8-7BB1AE9261C7}" type="pres">
      <dgm:prSet presAssocID="{E61FB394-5A7D-4B0A-959A-4352836AB26C}" presName="thickLine" presStyleLbl="alignNode1" presStyleIdx="0" presStyleCnt="7"/>
      <dgm:spPr/>
    </dgm:pt>
    <dgm:pt modelId="{5206F0DB-9D67-4DEA-8FF4-85EDC525D061}" type="pres">
      <dgm:prSet presAssocID="{E61FB394-5A7D-4B0A-959A-4352836AB26C}" presName="horz1" presStyleCnt="0"/>
      <dgm:spPr/>
    </dgm:pt>
    <dgm:pt modelId="{EEB1A7B0-44FB-45CA-B66F-354484107D92}" type="pres">
      <dgm:prSet presAssocID="{E61FB394-5A7D-4B0A-959A-4352836AB26C}" presName="tx1" presStyleLbl="revTx" presStyleIdx="0" presStyleCnt="7"/>
      <dgm:spPr/>
    </dgm:pt>
    <dgm:pt modelId="{72243DF6-DDDC-478C-B9D0-7DA0ED77DB19}" type="pres">
      <dgm:prSet presAssocID="{E61FB394-5A7D-4B0A-959A-4352836AB26C}" presName="vert1" presStyleCnt="0"/>
      <dgm:spPr/>
    </dgm:pt>
    <dgm:pt modelId="{79422C32-3878-482B-BB41-07CFD912FC4C}" type="pres">
      <dgm:prSet presAssocID="{3F98A584-B3A7-4E48-8642-BACCB0CFBD85}" presName="thickLine" presStyleLbl="alignNode1" presStyleIdx="1" presStyleCnt="7"/>
      <dgm:spPr/>
    </dgm:pt>
    <dgm:pt modelId="{9EE342F0-AE0D-4768-958E-2D6DAB81353E}" type="pres">
      <dgm:prSet presAssocID="{3F98A584-B3A7-4E48-8642-BACCB0CFBD85}" presName="horz1" presStyleCnt="0"/>
      <dgm:spPr/>
    </dgm:pt>
    <dgm:pt modelId="{EB1352A9-EF16-4575-939E-85D18B6A00BC}" type="pres">
      <dgm:prSet presAssocID="{3F98A584-B3A7-4E48-8642-BACCB0CFBD85}" presName="tx1" presStyleLbl="revTx" presStyleIdx="1" presStyleCnt="7" custScaleY="87614"/>
      <dgm:spPr/>
    </dgm:pt>
    <dgm:pt modelId="{BE1CEF48-1171-4FE3-8F83-F7BB028373A9}" type="pres">
      <dgm:prSet presAssocID="{3F98A584-B3A7-4E48-8642-BACCB0CFBD85}" presName="vert1" presStyleCnt="0"/>
      <dgm:spPr/>
    </dgm:pt>
    <dgm:pt modelId="{70B8E361-704F-4093-8304-4756E462BE73}" type="pres">
      <dgm:prSet presAssocID="{28B953A1-E803-4570-A8E7-3DE6A22C684F}" presName="thickLine" presStyleLbl="alignNode1" presStyleIdx="2" presStyleCnt="7"/>
      <dgm:spPr/>
    </dgm:pt>
    <dgm:pt modelId="{D63619D4-2FD9-4B02-87A2-64FDF82A1F26}" type="pres">
      <dgm:prSet presAssocID="{28B953A1-E803-4570-A8E7-3DE6A22C684F}" presName="horz1" presStyleCnt="0"/>
      <dgm:spPr/>
    </dgm:pt>
    <dgm:pt modelId="{6DD7959F-1FCE-46BC-8862-59C27E5ED4C1}" type="pres">
      <dgm:prSet presAssocID="{28B953A1-E803-4570-A8E7-3DE6A22C684F}" presName="tx1" presStyleLbl="revTx" presStyleIdx="2" presStyleCnt="7" custScaleY="224114"/>
      <dgm:spPr/>
    </dgm:pt>
    <dgm:pt modelId="{595B3354-76C8-4198-BBC8-C578E9EF0717}" type="pres">
      <dgm:prSet presAssocID="{28B953A1-E803-4570-A8E7-3DE6A22C684F}" presName="vert1" presStyleCnt="0"/>
      <dgm:spPr/>
    </dgm:pt>
    <dgm:pt modelId="{91DC538E-F89B-46CF-956A-AE2A2A2B488A}" type="pres">
      <dgm:prSet presAssocID="{B8800A70-561B-4779-96B6-44C7B7477CEA}" presName="thickLine" presStyleLbl="alignNode1" presStyleIdx="3" presStyleCnt="7"/>
      <dgm:spPr/>
    </dgm:pt>
    <dgm:pt modelId="{5470EFA6-83C2-4E43-9376-D665FA8DA419}" type="pres">
      <dgm:prSet presAssocID="{B8800A70-561B-4779-96B6-44C7B7477CEA}" presName="horz1" presStyleCnt="0"/>
      <dgm:spPr/>
    </dgm:pt>
    <dgm:pt modelId="{E0E50798-633D-48AA-9C5D-1D9BEE12716D}" type="pres">
      <dgm:prSet presAssocID="{B8800A70-561B-4779-96B6-44C7B7477CEA}" presName="tx1" presStyleLbl="revTx" presStyleIdx="3" presStyleCnt="7" custScaleY="110385"/>
      <dgm:spPr/>
    </dgm:pt>
    <dgm:pt modelId="{4B229F9A-DDD3-4D0F-B85A-F569435BEB43}" type="pres">
      <dgm:prSet presAssocID="{B8800A70-561B-4779-96B6-44C7B7477CEA}" presName="vert1" presStyleCnt="0"/>
      <dgm:spPr/>
    </dgm:pt>
    <dgm:pt modelId="{E79D68E3-7208-4B3F-ADEB-D39E7A0CEA4E}" type="pres">
      <dgm:prSet presAssocID="{2569C74A-75CF-455A-BEA2-C305EAD04373}" presName="thickLine" presStyleLbl="alignNode1" presStyleIdx="4" presStyleCnt="7"/>
      <dgm:spPr/>
    </dgm:pt>
    <dgm:pt modelId="{CA847AC0-9667-4CCB-A2ED-573241F001F8}" type="pres">
      <dgm:prSet presAssocID="{2569C74A-75CF-455A-BEA2-C305EAD04373}" presName="horz1" presStyleCnt="0"/>
      <dgm:spPr/>
    </dgm:pt>
    <dgm:pt modelId="{29D807AF-CDBA-4D74-8FA1-57147B36E78B}" type="pres">
      <dgm:prSet presAssocID="{2569C74A-75CF-455A-BEA2-C305EAD04373}" presName="tx1" presStyleLbl="revTx" presStyleIdx="4" presStyleCnt="7" custScaleY="79175"/>
      <dgm:spPr/>
    </dgm:pt>
    <dgm:pt modelId="{1E8AE0FB-6636-409A-8ADD-E548F64340A1}" type="pres">
      <dgm:prSet presAssocID="{2569C74A-75CF-455A-BEA2-C305EAD04373}" presName="vert1" presStyleCnt="0"/>
      <dgm:spPr/>
    </dgm:pt>
    <dgm:pt modelId="{B9D98F0C-D7E4-46B7-AE7C-D3A2CC2AFE8D}" type="pres">
      <dgm:prSet presAssocID="{4D954FA3-D638-4429-BBD5-F8B050964D84}" presName="thickLine" presStyleLbl="alignNode1" presStyleIdx="5" presStyleCnt="7"/>
      <dgm:spPr/>
    </dgm:pt>
    <dgm:pt modelId="{8059FA28-E800-4E7C-91ED-01C5919803EA}" type="pres">
      <dgm:prSet presAssocID="{4D954FA3-D638-4429-BBD5-F8B050964D84}" presName="horz1" presStyleCnt="0"/>
      <dgm:spPr/>
    </dgm:pt>
    <dgm:pt modelId="{1D350B2F-B9AC-44BD-8A8B-A45F3AAF3C98}" type="pres">
      <dgm:prSet presAssocID="{4D954FA3-D638-4429-BBD5-F8B050964D84}" presName="tx1" presStyleLbl="revTx" presStyleIdx="5" presStyleCnt="7" custScaleY="83933"/>
      <dgm:spPr/>
    </dgm:pt>
    <dgm:pt modelId="{BA67F82D-5031-4BB6-853C-C2FC5F39DAA7}" type="pres">
      <dgm:prSet presAssocID="{4D954FA3-D638-4429-BBD5-F8B050964D84}" presName="vert1" presStyleCnt="0"/>
      <dgm:spPr/>
    </dgm:pt>
    <dgm:pt modelId="{A7A723FD-09FD-4B48-89DB-A8F854A340AD}" type="pres">
      <dgm:prSet presAssocID="{5EB37EBE-ADF4-4696-9C90-23A6DC162F83}" presName="thickLine" presStyleLbl="alignNode1" presStyleIdx="6" presStyleCnt="7"/>
      <dgm:spPr/>
    </dgm:pt>
    <dgm:pt modelId="{0F876FB2-F343-4E2E-8D50-9CDC35D9EB82}" type="pres">
      <dgm:prSet presAssocID="{5EB37EBE-ADF4-4696-9C90-23A6DC162F83}" presName="horz1" presStyleCnt="0"/>
      <dgm:spPr/>
    </dgm:pt>
    <dgm:pt modelId="{154A3A76-F1C0-438D-AED9-609E6F62A1C5}" type="pres">
      <dgm:prSet presAssocID="{5EB37EBE-ADF4-4696-9C90-23A6DC162F83}" presName="tx1" presStyleLbl="revTx" presStyleIdx="6" presStyleCnt="7" custScaleY="52969"/>
      <dgm:spPr/>
    </dgm:pt>
    <dgm:pt modelId="{C9D3239F-AA51-4980-B11F-0EDF7D0D2F47}" type="pres">
      <dgm:prSet presAssocID="{5EB37EBE-ADF4-4696-9C90-23A6DC162F83}" presName="vert1" presStyleCnt="0"/>
      <dgm:spPr/>
    </dgm:pt>
  </dgm:ptLst>
  <dgm:cxnLst>
    <dgm:cxn modelId="{279CE208-D7B5-470A-81F9-B32CF9E10D82}" type="presOf" srcId="{5EB37EBE-ADF4-4696-9C90-23A6DC162F83}" destId="{154A3A76-F1C0-438D-AED9-609E6F62A1C5}" srcOrd="0" destOrd="0" presId="urn:microsoft.com/office/officeart/2008/layout/LinedList"/>
    <dgm:cxn modelId="{E74D5309-831F-499B-B66D-2043AFA18D78}" type="presOf" srcId="{3F98A584-B3A7-4E48-8642-BACCB0CFBD85}" destId="{EB1352A9-EF16-4575-939E-85D18B6A00BC}" srcOrd="0" destOrd="0" presId="urn:microsoft.com/office/officeart/2008/layout/LinedList"/>
    <dgm:cxn modelId="{B0679B12-7799-4270-8183-5E03F6097605}" srcId="{FD3C2E8D-F52A-429F-9D4B-FB6DCC3F9A8B}" destId="{3F98A584-B3A7-4E48-8642-BACCB0CFBD85}" srcOrd="1" destOrd="0" parTransId="{8D57C5C3-CCDF-48D3-BEF6-6263266277DE}" sibTransId="{ADE0F02F-F7BD-4446-BBAB-86499B1E2082}"/>
    <dgm:cxn modelId="{E9E9AA13-C78F-4000-9FFE-15E76DA23C13}" type="presOf" srcId="{B8800A70-561B-4779-96B6-44C7B7477CEA}" destId="{E0E50798-633D-48AA-9C5D-1D9BEE12716D}" srcOrd="0" destOrd="0" presId="urn:microsoft.com/office/officeart/2008/layout/LinedList"/>
    <dgm:cxn modelId="{BC2FDC25-BBF9-4F85-B604-4CEBF838C1BE}" type="presOf" srcId="{FD3C2E8D-F52A-429F-9D4B-FB6DCC3F9A8B}" destId="{123431A4-F5B4-4402-A01D-9C79BD842AFD}" srcOrd="0" destOrd="0" presId="urn:microsoft.com/office/officeart/2008/layout/LinedList"/>
    <dgm:cxn modelId="{27AD672F-D2F2-4A1B-8460-F774FFEF4F4C}" srcId="{FD3C2E8D-F52A-429F-9D4B-FB6DCC3F9A8B}" destId="{5EB37EBE-ADF4-4696-9C90-23A6DC162F83}" srcOrd="6" destOrd="0" parTransId="{34F3802B-726B-449A-BAFA-15D228E20FFD}" sibTransId="{297D3118-549C-453E-B1B5-4D2C5D8BE7A5}"/>
    <dgm:cxn modelId="{24205A39-4042-4C7E-9BD4-6FD891870434}" srcId="{FD3C2E8D-F52A-429F-9D4B-FB6DCC3F9A8B}" destId="{28B953A1-E803-4570-A8E7-3DE6A22C684F}" srcOrd="2" destOrd="0" parTransId="{9B7EDEB6-96DE-484C-A38A-38D3DBACBA0B}" sibTransId="{28FF4F76-88D9-4217-AD28-45023C172319}"/>
    <dgm:cxn modelId="{2E1B524E-D69A-4025-A1BA-F9DA2985B51B}" srcId="{FD3C2E8D-F52A-429F-9D4B-FB6DCC3F9A8B}" destId="{2569C74A-75CF-455A-BEA2-C305EAD04373}" srcOrd="4" destOrd="0" parTransId="{76DDB869-63A1-4341-9FFE-8F19A531F2E4}" sibTransId="{3FF625BA-7966-413E-A25F-3536BE2A6442}"/>
    <dgm:cxn modelId="{01E9B7B1-6B2E-4F9E-A33F-A9AA0FE8AB21}" srcId="{FD3C2E8D-F52A-429F-9D4B-FB6DCC3F9A8B}" destId="{B8800A70-561B-4779-96B6-44C7B7477CEA}" srcOrd="3" destOrd="0" parTransId="{CBDCA234-9473-422D-94B1-32DD81D40306}" sibTransId="{CC1D90CC-4A0E-4C92-8B11-9FC4D8F4886F}"/>
    <dgm:cxn modelId="{6371D8B8-BBD4-4477-86DF-8C68855A5045}" srcId="{FD3C2E8D-F52A-429F-9D4B-FB6DCC3F9A8B}" destId="{4D954FA3-D638-4429-BBD5-F8B050964D84}" srcOrd="5" destOrd="0" parTransId="{B4A2FFB8-5806-4ACA-97CF-B37245850293}" sibTransId="{A5BA8FE3-C805-4255-BF08-B97E8147CC2B}"/>
    <dgm:cxn modelId="{5F4779C0-58C7-495A-9BE0-B7C8C9D54A38}" type="presOf" srcId="{28B953A1-E803-4570-A8E7-3DE6A22C684F}" destId="{6DD7959F-1FCE-46BC-8862-59C27E5ED4C1}" srcOrd="0" destOrd="0" presId="urn:microsoft.com/office/officeart/2008/layout/LinedList"/>
    <dgm:cxn modelId="{B7238BC4-8CF7-4073-BC18-4462CCCE0D09}" type="presOf" srcId="{E61FB394-5A7D-4B0A-959A-4352836AB26C}" destId="{EEB1A7B0-44FB-45CA-B66F-354484107D92}" srcOrd="0" destOrd="0" presId="urn:microsoft.com/office/officeart/2008/layout/LinedList"/>
    <dgm:cxn modelId="{CE3194C4-615D-4089-A208-B4990A58573A}" type="presOf" srcId="{4D954FA3-D638-4429-BBD5-F8B050964D84}" destId="{1D350B2F-B9AC-44BD-8A8B-A45F3AAF3C98}" srcOrd="0" destOrd="0" presId="urn:microsoft.com/office/officeart/2008/layout/LinedList"/>
    <dgm:cxn modelId="{038254D7-028C-480D-BDA5-AF47BF568CEB}" type="presOf" srcId="{2569C74A-75CF-455A-BEA2-C305EAD04373}" destId="{29D807AF-CDBA-4D74-8FA1-57147B36E78B}" srcOrd="0" destOrd="0" presId="urn:microsoft.com/office/officeart/2008/layout/LinedList"/>
    <dgm:cxn modelId="{86F043F2-A902-4078-94C7-B83C7E45AB82}" srcId="{FD3C2E8D-F52A-429F-9D4B-FB6DCC3F9A8B}" destId="{E61FB394-5A7D-4B0A-959A-4352836AB26C}" srcOrd="0" destOrd="0" parTransId="{878DC37E-4D50-45B7-A8A8-6E7FDA127FFF}" sibTransId="{50EA60A8-6D6E-453A-850D-ABDC6BD92163}"/>
    <dgm:cxn modelId="{3287B820-3088-49AE-B018-2BFE02F9BB9C}" type="presParOf" srcId="{123431A4-F5B4-4402-A01D-9C79BD842AFD}" destId="{A3246E7A-25C2-48E8-ADB8-7BB1AE9261C7}" srcOrd="0" destOrd="0" presId="urn:microsoft.com/office/officeart/2008/layout/LinedList"/>
    <dgm:cxn modelId="{C2B66436-39E2-486F-A30A-AA3458C40449}" type="presParOf" srcId="{123431A4-F5B4-4402-A01D-9C79BD842AFD}" destId="{5206F0DB-9D67-4DEA-8FF4-85EDC525D061}" srcOrd="1" destOrd="0" presId="urn:microsoft.com/office/officeart/2008/layout/LinedList"/>
    <dgm:cxn modelId="{ABF78D99-59A5-4D5E-BA18-12ECF311EA47}" type="presParOf" srcId="{5206F0DB-9D67-4DEA-8FF4-85EDC525D061}" destId="{EEB1A7B0-44FB-45CA-B66F-354484107D92}" srcOrd="0" destOrd="0" presId="urn:microsoft.com/office/officeart/2008/layout/LinedList"/>
    <dgm:cxn modelId="{162DFCEA-5D14-4C1B-BE97-9E48A2658F8A}" type="presParOf" srcId="{5206F0DB-9D67-4DEA-8FF4-85EDC525D061}" destId="{72243DF6-DDDC-478C-B9D0-7DA0ED77DB19}" srcOrd="1" destOrd="0" presId="urn:microsoft.com/office/officeart/2008/layout/LinedList"/>
    <dgm:cxn modelId="{A6A2AF7B-C3AC-43E6-9176-5DBE8706CA4F}" type="presParOf" srcId="{123431A4-F5B4-4402-A01D-9C79BD842AFD}" destId="{79422C32-3878-482B-BB41-07CFD912FC4C}" srcOrd="2" destOrd="0" presId="urn:microsoft.com/office/officeart/2008/layout/LinedList"/>
    <dgm:cxn modelId="{BF9F1BFF-6D35-4794-BC02-5FFCCD425C0C}" type="presParOf" srcId="{123431A4-F5B4-4402-A01D-9C79BD842AFD}" destId="{9EE342F0-AE0D-4768-958E-2D6DAB81353E}" srcOrd="3" destOrd="0" presId="urn:microsoft.com/office/officeart/2008/layout/LinedList"/>
    <dgm:cxn modelId="{BE1FF1BF-702A-4D61-984B-9FB6F5996624}" type="presParOf" srcId="{9EE342F0-AE0D-4768-958E-2D6DAB81353E}" destId="{EB1352A9-EF16-4575-939E-85D18B6A00BC}" srcOrd="0" destOrd="0" presId="urn:microsoft.com/office/officeart/2008/layout/LinedList"/>
    <dgm:cxn modelId="{D09B00EF-72A2-4653-92CC-C5570491EFE5}" type="presParOf" srcId="{9EE342F0-AE0D-4768-958E-2D6DAB81353E}" destId="{BE1CEF48-1171-4FE3-8F83-F7BB028373A9}" srcOrd="1" destOrd="0" presId="urn:microsoft.com/office/officeart/2008/layout/LinedList"/>
    <dgm:cxn modelId="{DE1501C5-C53D-48A4-A2A2-0D5F73853B85}" type="presParOf" srcId="{123431A4-F5B4-4402-A01D-9C79BD842AFD}" destId="{70B8E361-704F-4093-8304-4756E462BE73}" srcOrd="4" destOrd="0" presId="urn:microsoft.com/office/officeart/2008/layout/LinedList"/>
    <dgm:cxn modelId="{13CB525A-F17D-4779-8AC3-7E53883C277E}" type="presParOf" srcId="{123431A4-F5B4-4402-A01D-9C79BD842AFD}" destId="{D63619D4-2FD9-4B02-87A2-64FDF82A1F26}" srcOrd="5" destOrd="0" presId="urn:microsoft.com/office/officeart/2008/layout/LinedList"/>
    <dgm:cxn modelId="{D460884F-1C69-42C4-95C9-DFC660B82548}" type="presParOf" srcId="{D63619D4-2FD9-4B02-87A2-64FDF82A1F26}" destId="{6DD7959F-1FCE-46BC-8862-59C27E5ED4C1}" srcOrd="0" destOrd="0" presId="urn:microsoft.com/office/officeart/2008/layout/LinedList"/>
    <dgm:cxn modelId="{2CAEB9D4-B5FB-401E-99FD-BEECEA0885BB}" type="presParOf" srcId="{D63619D4-2FD9-4B02-87A2-64FDF82A1F26}" destId="{595B3354-76C8-4198-BBC8-C578E9EF0717}" srcOrd="1" destOrd="0" presId="urn:microsoft.com/office/officeart/2008/layout/LinedList"/>
    <dgm:cxn modelId="{E360275B-5666-4DC6-97E3-E360951D0456}" type="presParOf" srcId="{123431A4-F5B4-4402-A01D-9C79BD842AFD}" destId="{91DC538E-F89B-46CF-956A-AE2A2A2B488A}" srcOrd="6" destOrd="0" presId="urn:microsoft.com/office/officeart/2008/layout/LinedList"/>
    <dgm:cxn modelId="{0BD884CB-940C-47FA-B7FE-4C716700A755}" type="presParOf" srcId="{123431A4-F5B4-4402-A01D-9C79BD842AFD}" destId="{5470EFA6-83C2-4E43-9376-D665FA8DA419}" srcOrd="7" destOrd="0" presId="urn:microsoft.com/office/officeart/2008/layout/LinedList"/>
    <dgm:cxn modelId="{EB73AF27-EDA2-4D65-A336-A37A9CBC72A7}" type="presParOf" srcId="{5470EFA6-83C2-4E43-9376-D665FA8DA419}" destId="{E0E50798-633D-48AA-9C5D-1D9BEE12716D}" srcOrd="0" destOrd="0" presId="urn:microsoft.com/office/officeart/2008/layout/LinedList"/>
    <dgm:cxn modelId="{9C0A4EB0-35A7-4280-B615-AA52EA11BE71}" type="presParOf" srcId="{5470EFA6-83C2-4E43-9376-D665FA8DA419}" destId="{4B229F9A-DDD3-4D0F-B85A-F569435BEB43}" srcOrd="1" destOrd="0" presId="urn:microsoft.com/office/officeart/2008/layout/LinedList"/>
    <dgm:cxn modelId="{A2D6A069-6D47-4223-AE63-D3DE3F1C9689}" type="presParOf" srcId="{123431A4-F5B4-4402-A01D-9C79BD842AFD}" destId="{E79D68E3-7208-4B3F-ADEB-D39E7A0CEA4E}" srcOrd="8" destOrd="0" presId="urn:microsoft.com/office/officeart/2008/layout/LinedList"/>
    <dgm:cxn modelId="{71023481-DB5D-429A-A13D-6F5687B1130F}" type="presParOf" srcId="{123431A4-F5B4-4402-A01D-9C79BD842AFD}" destId="{CA847AC0-9667-4CCB-A2ED-573241F001F8}" srcOrd="9" destOrd="0" presId="urn:microsoft.com/office/officeart/2008/layout/LinedList"/>
    <dgm:cxn modelId="{BDCCA725-7FF3-4CD2-8755-10D55B7061FA}" type="presParOf" srcId="{CA847AC0-9667-4CCB-A2ED-573241F001F8}" destId="{29D807AF-CDBA-4D74-8FA1-57147B36E78B}" srcOrd="0" destOrd="0" presId="urn:microsoft.com/office/officeart/2008/layout/LinedList"/>
    <dgm:cxn modelId="{58F6FFEA-5101-46BE-9750-0EAF2F7C34E5}" type="presParOf" srcId="{CA847AC0-9667-4CCB-A2ED-573241F001F8}" destId="{1E8AE0FB-6636-409A-8ADD-E548F64340A1}" srcOrd="1" destOrd="0" presId="urn:microsoft.com/office/officeart/2008/layout/LinedList"/>
    <dgm:cxn modelId="{043C6A4B-5E53-42AD-A3C0-AAD0C3C1D217}" type="presParOf" srcId="{123431A4-F5B4-4402-A01D-9C79BD842AFD}" destId="{B9D98F0C-D7E4-46B7-AE7C-D3A2CC2AFE8D}" srcOrd="10" destOrd="0" presId="urn:microsoft.com/office/officeart/2008/layout/LinedList"/>
    <dgm:cxn modelId="{51DEB065-F627-4760-A948-78280AB27219}" type="presParOf" srcId="{123431A4-F5B4-4402-A01D-9C79BD842AFD}" destId="{8059FA28-E800-4E7C-91ED-01C5919803EA}" srcOrd="11" destOrd="0" presId="urn:microsoft.com/office/officeart/2008/layout/LinedList"/>
    <dgm:cxn modelId="{D2BB6C9D-7E69-4A38-9343-2BAF704F0245}" type="presParOf" srcId="{8059FA28-E800-4E7C-91ED-01C5919803EA}" destId="{1D350B2F-B9AC-44BD-8A8B-A45F3AAF3C98}" srcOrd="0" destOrd="0" presId="urn:microsoft.com/office/officeart/2008/layout/LinedList"/>
    <dgm:cxn modelId="{E3042334-6B5E-4407-86BB-81D7847FA3D4}" type="presParOf" srcId="{8059FA28-E800-4E7C-91ED-01C5919803EA}" destId="{BA67F82D-5031-4BB6-853C-C2FC5F39DAA7}" srcOrd="1" destOrd="0" presId="urn:microsoft.com/office/officeart/2008/layout/LinedList"/>
    <dgm:cxn modelId="{B1BC3374-563A-4283-A7BC-77C6866BCCB5}" type="presParOf" srcId="{123431A4-F5B4-4402-A01D-9C79BD842AFD}" destId="{A7A723FD-09FD-4B48-89DB-A8F854A340AD}" srcOrd="12" destOrd="0" presId="urn:microsoft.com/office/officeart/2008/layout/LinedList"/>
    <dgm:cxn modelId="{A4B9BFE9-9DF7-4087-BAD5-CA17DED24ADC}" type="presParOf" srcId="{123431A4-F5B4-4402-A01D-9C79BD842AFD}" destId="{0F876FB2-F343-4E2E-8D50-9CDC35D9EB82}" srcOrd="13" destOrd="0" presId="urn:microsoft.com/office/officeart/2008/layout/LinedList"/>
    <dgm:cxn modelId="{9DFC125B-F453-4A54-BBD9-CF98BDCC4C43}" type="presParOf" srcId="{0F876FB2-F343-4E2E-8D50-9CDC35D9EB82}" destId="{154A3A76-F1C0-438D-AED9-609E6F62A1C5}" srcOrd="0" destOrd="0" presId="urn:microsoft.com/office/officeart/2008/layout/LinedList"/>
    <dgm:cxn modelId="{B40C32C7-2945-4C64-857B-2E7EBFAB637A}" type="presParOf" srcId="{0F876FB2-F343-4E2E-8D50-9CDC35D9EB82}" destId="{C9D3239F-AA51-4980-B11F-0EDF7D0D2F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034E64-CCB4-48D4-A14C-6A979A35E3E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C60F705-478D-4103-BC67-683A34E17A5D}">
      <dgm:prSet custT="1"/>
      <dgm:spPr/>
      <dgm:t>
        <a:bodyPr/>
        <a:lstStyle/>
        <a:p>
          <a:pPr algn="just"/>
          <a:r>
            <a:rPr lang="it-IT" sz="2000" b="0" i="0" dirty="0"/>
            <a:t>Altro aspetto fondamentale che occorre chiarire per comprender meglio i grafici relativi agli aggregati monetari, e l’effetto di questi sull’economia reale, è il seguente: </a:t>
          </a:r>
          <a:r>
            <a:rPr lang="it-IT" sz="2000" b="1" i="0" dirty="0"/>
            <a:t>la moneta fisicamente circolante in un sistema economico rappresenta in realtà una piccola parte del valore della moneta in circolazione</a:t>
          </a:r>
          <a:r>
            <a:rPr lang="it-IT" sz="2000" b="0" i="0" dirty="0"/>
            <a:t>. Tale parte viene definita “circolante” o “base monetaria” o anche “M0”. E’ la parte più “liquida” della moneta.</a:t>
          </a:r>
          <a:endParaRPr lang="en-US" sz="2000" dirty="0"/>
        </a:p>
      </dgm:t>
    </dgm:pt>
    <dgm:pt modelId="{587E5448-28EB-4B8E-8F83-EE93D949DDD4}" type="parTrans" cxnId="{6C910D74-42EF-4536-9043-94B87F8B5645}">
      <dgm:prSet/>
      <dgm:spPr/>
      <dgm:t>
        <a:bodyPr/>
        <a:lstStyle/>
        <a:p>
          <a:endParaRPr lang="en-US"/>
        </a:p>
      </dgm:t>
    </dgm:pt>
    <dgm:pt modelId="{BC82071A-848E-49D5-B1E7-F1E843836A12}" type="sibTrans" cxnId="{6C910D74-42EF-4536-9043-94B87F8B5645}">
      <dgm:prSet/>
      <dgm:spPr/>
      <dgm:t>
        <a:bodyPr/>
        <a:lstStyle/>
        <a:p>
          <a:endParaRPr lang="en-US"/>
        </a:p>
      </dgm:t>
    </dgm:pt>
    <dgm:pt modelId="{B307B00F-888D-4491-BD64-4508B1D45751}">
      <dgm:prSet/>
      <dgm:spPr/>
      <dgm:t>
        <a:bodyPr/>
        <a:lstStyle/>
        <a:p>
          <a:pPr algn="just"/>
          <a:r>
            <a:rPr lang="it-IT" b="0" i="0" dirty="0"/>
            <a:t>Infatti, la gran parte della moneta di un paese è in realtà creata dalle normali banche, non quelle centrali, attraverso l’effetto di </a:t>
          </a:r>
          <a:r>
            <a:rPr lang="it-IT" b="1" i="0" dirty="0"/>
            <a:t>moltiplicazione della moneta da parte del sistema bancario</a:t>
          </a:r>
          <a:r>
            <a:rPr lang="it-IT" b="0" i="0" dirty="0"/>
            <a:t>. </a:t>
          </a:r>
        </a:p>
        <a:p>
          <a:pPr algn="just"/>
          <a:r>
            <a:rPr lang="it-IT" b="0" i="1" dirty="0"/>
            <a:t>Se io deposito 10.000 euro in contanti in banca, è probabile poi che la banca, trattenuto ad esempio il 10% di riserva, presti la parte restante di quei soldi (9.000) ad un’altra persona che se li vedrà accreditati sul suo conto corrente. Già solo in questo passaggio i 10.000 euro iniziali sono diventati 19.000. Tale persona utilizzerà poi quei soldi per comprare qualcosa. Quando pagherà trasferirà i soldi sul conto corrente del proprio fornitore. La banca del fornitore poi, trattenuta la solita riserva del 10%, presterà il denaro (8.100 euro) ad un’altra persona, e così via. Dopo solo cinque passaggi i miei 10.000 euro iniziali avranno generato altra moneta per 36.856 euro</a:t>
          </a:r>
          <a:r>
            <a:rPr lang="it-IT" b="0" i="0" dirty="0"/>
            <a:t>.</a:t>
          </a:r>
          <a:endParaRPr lang="en-US" dirty="0"/>
        </a:p>
      </dgm:t>
    </dgm:pt>
    <dgm:pt modelId="{655D5F0C-3792-400E-8004-0667EA87D4F2}" type="parTrans" cxnId="{54E2E171-D8BA-44FC-8735-A47F7AFB2C5C}">
      <dgm:prSet/>
      <dgm:spPr/>
      <dgm:t>
        <a:bodyPr/>
        <a:lstStyle/>
        <a:p>
          <a:endParaRPr lang="en-US"/>
        </a:p>
      </dgm:t>
    </dgm:pt>
    <dgm:pt modelId="{2AB2A5B9-6232-46EF-9042-ECF61858EFE1}" type="sibTrans" cxnId="{54E2E171-D8BA-44FC-8735-A47F7AFB2C5C}">
      <dgm:prSet/>
      <dgm:spPr/>
      <dgm:t>
        <a:bodyPr/>
        <a:lstStyle/>
        <a:p>
          <a:endParaRPr lang="en-US"/>
        </a:p>
      </dgm:t>
    </dgm:pt>
    <dgm:pt modelId="{FC556430-1751-4AC8-96F1-643A832AB4FF}" type="pres">
      <dgm:prSet presAssocID="{BD034E64-CCB4-48D4-A14C-6A979A35E3EA}" presName="vert0" presStyleCnt="0">
        <dgm:presLayoutVars>
          <dgm:dir/>
          <dgm:animOne val="branch"/>
          <dgm:animLvl val="lvl"/>
        </dgm:presLayoutVars>
      </dgm:prSet>
      <dgm:spPr/>
    </dgm:pt>
    <dgm:pt modelId="{8B93C425-6410-423A-AAAC-54978BDC3C5E}" type="pres">
      <dgm:prSet presAssocID="{EC60F705-478D-4103-BC67-683A34E17A5D}" presName="thickLine" presStyleLbl="alignNode1" presStyleIdx="0" presStyleCnt="2"/>
      <dgm:spPr/>
    </dgm:pt>
    <dgm:pt modelId="{4D0F4432-2406-43AE-80E6-6DA28C3FEAB6}" type="pres">
      <dgm:prSet presAssocID="{EC60F705-478D-4103-BC67-683A34E17A5D}" presName="horz1" presStyleCnt="0"/>
      <dgm:spPr/>
    </dgm:pt>
    <dgm:pt modelId="{16A9DBEF-8A3F-4B71-AF6B-A0B691C47424}" type="pres">
      <dgm:prSet presAssocID="{EC60F705-478D-4103-BC67-683A34E17A5D}" presName="tx1" presStyleLbl="revTx" presStyleIdx="0" presStyleCnt="2" custScaleY="46566"/>
      <dgm:spPr/>
    </dgm:pt>
    <dgm:pt modelId="{8F01E8A4-6EF0-45D7-B02A-17F0564F62CD}" type="pres">
      <dgm:prSet presAssocID="{EC60F705-478D-4103-BC67-683A34E17A5D}" presName="vert1" presStyleCnt="0"/>
      <dgm:spPr/>
    </dgm:pt>
    <dgm:pt modelId="{44A980B1-22A1-4156-A79A-E3D02F5D0EA7}" type="pres">
      <dgm:prSet presAssocID="{B307B00F-888D-4491-BD64-4508B1D45751}" presName="thickLine" presStyleLbl="alignNode1" presStyleIdx="1" presStyleCnt="2"/>
      <dgm:spPr/>
    </dgm:pt>
    <dgm:pt modelId="{A40DC91E-3682-4D1E-8976-33EE24FD0D21}" type="pres">
      <dgm:prSet presAssocID="{B307B00F-888D-4491-BD64-4508B1D45751}" presName="horz1" presStyleCnt="0"/>
      <dgm:spPr/>
    </dgm:pt>
    <dgm:pt modelId="{AD45E5FF-1CA6-48EB-A035-630EC6595BAC}" type="pres">
      <dgm:prSet presAssocID="{B307B00F-888D-4491-BD64-4508B1D45751}" presName="tx1" presStyleLbl="revTx" presStyleIdx="1" presStyleCnt="2" custScaleY="100970"/>
      <dgm:spPr/>
    </dgm:pt>
    <dgm:pt modelId="{94309ACB-CC34-4281-B3E5-AC3314797EF7}" type="pres">
      <dgm:prSet presAssocID="{B307B00F-888D-4491-BD64-4508B1D45751}" presName="vert1" presStyleCnt="0"/>
      <dgm:spPr/>
    </dgm:pt>
  </dgm:ptLst>
  <dgm:cxnLst>
    <dgm:cxn modelId="{E81C6849-D9EF-499F-A682-64739A40038E}" type="presOf" srcId="{EC60F705-478D-4103-BC67-683A34E17A5D}" destId="{16A9DBEF-8A3F-4B71-AF6B-A0B691C47424}" srcOrd="0" destOrd="0" presId="urn:microsoft.com/office/officeart/2008/layout/LinedList"/>
    <dgm:cxn modelId="{54E2E171-D8BA-44FC-8735-A47F7AFB2C5C}" srcId="{BD034E64-CCB4-48D4-A14C-6A979A35E3EA}" destId="{B307B00F-888D-4491-BD64-4508B1D45751}" srcOrd="1" destOrd="0" parTransId="{655D5F0C-3792-400E-8004-0667EA87D4F2}" sibTransId="{2AB2A5B9-6232-46EF-9042-ECF61858EFE1}"/>
    <dgm:cxn modelId="{6C910D74-42EF-4536-9043-94B87F8B5645}" srcId="{BD034E64-CCB4-48D4-A14C-6A979A35E3EA}" destId="{EC60F705-478D-4103-BC67-683A34E17A5D}" srcOrd="0" destOrd="0" parTransId="{587E5448-28EB-4B8E-8F83-EE93D949DDD4}" sibTransId="{BC82071A-848E-49D5-B1E7-F1E843836A12}"/>
    <dgm:cxn modelId="{E3BB7674-9592-468D-93E0-F458C1CA1FE9}" type="presOf" srcId="{BD034E64-CCB4-48D4-A14C-6A979A35E3EA}" destId="{FC556430-1751-4AC8-96F1-643A832AB4FF}" srcOrd="0" destOrd="0" presId="urn:microsoft.com/office/officeart/2008/layout/LinedList"/>
    <dgm:cxn modelId="{B4AB6BE8-033C-4DA8-8CCE-1B4B17EEAA7F}" type="presOf" srcId="{B307B00F-888D-4491-BD64-4508B1D45751}" destId="{AD45E5FF-1CA6-48EB-A035-630EC6595BAC}" srcOrd="0" destOrd="0" presId="urn:microsoft.com/office/officeart/2008/layout/LinedList"/>
    <dgm:cxn modelId="{EF43042D-ED23-492A-86F6-9C004CD17B3D}" type="presParOf" srcId="{FC556430-1751-4AC8-96F1-643A832AB4FF}" destId="{8B93C425-6410-423A-AAAC-54978BDC3C5E}" srcOrd="0" destOrd="0" presId="urn:microsoft.com/office/officeart/2008/layout/LinedList"/>
    <dgm:cxn modelId="{06D30139-7208-4E7F-A986-DE042A0B7633}" type="presParOf" srcId="{FC556430-1751-4AC8-96F1-643A832AB4FF}" destId="{4D0F4432-2406-43AE-80E6-6DA28C3FEAB6}" srcOrd="1" destOrd="0" presId="urn:microsoft.com/office/officeart/2008/layout/LinedList"/>
    <dgm:cxn modelId="{254EB970-55AA-4075-BE29-7E44BF5BA259}" type="presParOf" srcId="{4D0F4432-2406-43AE-80E6-6DA28C3FEAB6}" destId="{16A9DBEF-8A3F-4B71-AF6B-A0B691C47424}" srcOrd="0" destOrd="0" presId="urn:microsoft.com/office/officeart/2008/layout/LinedList"/>
    <dgm:cxn modelId="{749F9170-96B4-47EC-B44B-8CC6172700B3}" type="presParOf" srcId="{4D0F4432-2406-43AE-80E6-6DA28C3FEAB6}" destId="{8F01E8A4-6EF0-45D7-B02A-17F0564F62CD}" srcOrd="1" destOrd="0" presId="urn:microsoft.com/office/officeart/2008/layout/LinedList"/>
    <dgm:cxn modelId="{06613202-240E-43EE-B827-98CC96BC1F4D}" type="presParOf" srcId="{FC556430-1751-4AC8-96F1-643A832AB4FF}" destId="{44A980B1-22A1-4156-A79A-E3D02F5D0EA7}" srcOrd="2" destOrd="0" presId="urn:microsoft.com/office/officeart/2008/layout/LinedList"/>
    <dgm:cxn modelId="{C8E6E050-338A-4EEA-9F0D-48AFA6FFC86F}" type="presParOf" srcId="{FC556430-1751-4AC8-96F1-643A832AB4FF}" destId="{A40DC91E-3682-4D1E-8976-33EE24FD0D21}" srcOrd="3" destOrd="0" presId="urn:microsoft.com/office/officeart/2008/layout/LinedList"/>
    <dgm:cxn modelId="{1C5766AE-D764-432F-B3CD-CCAA1F43AE63}" type="presParOf" srcId="{A40DC91E-3682-4D1E-8976-33EE24FD0D21}" destId="{AD45E5FF-1CA6-48EB-A035-630EC6595BAC}" srcOrd="0" destOrd="0" presId="urn:microsoft.com/office/officeart/2008/layout/LinedList"/>
    <dgm:cxn modelId="{1D73414E-E3E1-499C-AAEA-D21AF8827856}" type="presParOf" srcId="{A40DC91E-3682-4D1E-8976-33EE24FD0D21}" destId="{94309ACB-CC34-4281-B3E5-AC3314797E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B73AC-D4E6-4095-BF45-89E9922ECC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9DF5B757-A088-4241-B73D-9B71D2E201F8}">
      <dgm:prSet phldrT="[Testo]"/>
      <dgm:spPr/>
      <dgm:t>
        <a:bodyPr/>
        <a:lstStyle/>
        <a:p>
          <a:pPr algn="just"/>
          <a:r>
            <a:rPr lang="it-IT" b="0" i="0" dirty="0"/>
            <a:t>Per rispondere a questo interrogativo e comprendere cosa rappresentano gli aggregati monetari (M1; M2; M3) </a:t>
          </a:r>
          <a:r>
            <a:rPr lang="it-IT" b="1" i="0" dirty="0"/>
            <a:t>gioca un ruolo importante quanto il denaro tenuto presso le banche sia liquido o immobilizzato</a:t>
          </a:r>
          <a:r>
            <a:rPr lang="it-IT" b="0" i="0" dirty="0"/>
            <a:t>. Il classico conto corrente è in pratica l’equivalente bancario della moneta fisica e circolante, è lo strumento bancario più liquido. In questo caso le banche hanno ridotta capacità moltiplicativa poiché devono sempre tener conto che il cliente può spendere o ritirare in contanti una parte del denaro. Un conto deposito con particolari condizioni o vincoli per il ritiro del denaro è una forma più immobilizzata e consente alle banche di avere più possibilità di fare prestito. I depositi (M2; M3), dunque, favoriscono l’effetto moltiplicatore della moneta da parte del sistema bancario.</a:t>
          </a:r>
          <a:endParaRPr lang="it-IT" dirty="0"/>
        </a:p>
      </dgm:t>
    </dgm:pt>
    <dgm:pt modelId="{16B5E13E-A9FF-4E79-832D-C90539F49F9D}" type="parTrans" cxnId="{4A9A49B4-7CEB-4673-B971-1835D6688F5C}">
      <dgm:prSet/>
      <dgm:spPr/>
      <dgm:t>
        <a:bodyPr/>
        <a:lstStyle/>
        <a:p>
          <a:endParaRPr lang="it-IT"/>
        </a:p>
      </dgm:t>
    </dgm:pt>
    <dgm:pt modelId="{68873293-C706-470F-904D-74D31A633D87}" type="sibTrans" cxnId="{4A9A49B4-7CEB-4673-B971-1835D6688F5C}">
      <dgm:prSet/>
      <dgm:spPr/>
      <dgm:t>
        <a:bodyPr/>
        <a:lstStyle/>
        <a:p>
          <a:endParaRPr lang="it-IT"/>
        </a:p>
      </dgm:t>
    </dgm:pt>
    <dgm:pt modelId="{4BA39438-6E36-4809-8AA6-C6A5DEEAF0B2}">
      <dgm:prSet/>
      <dgm:spPr/>
      <dgm:t>
        <a:bodyPr/>
        <a:lstStyle/>
        <a:p>
          <a:endParaRPr lang="it-IT" b="0" i="0" dirty="0"/>
        </a:p>
      </dgm:t>
    </dgm:pt>
    <dgm:pt modelId="{6F37EC74-3A29-4588-BA4B-8A88F396835D}" type="parTrans" cxnId="{4A9B235E-2A64-4278-9453-ABF69F917EEF}">
      <dgm:prSet/>
      <dgm:spPr/>
      <dgm:t>
        <a:bodyPr/>
        <a:lstStyle/>
        <a:p>
          <a:endParaRPr lang="it-IT"/>
        </a:p>
      </dgm:t>
    </dgm:pt>
    <dgm:pt modelId="{DE086BAB-E745-4B97-8605-43591E166BE3}" type="sibTrans" cxnId="{4A9B235E-2A64-4278-9453-ABF69F917EEF}">
      <dgm:prSet/>
      <dgm:spPr/>
      <dgm:t>
        <a:bodyPr/>
        <a:lstStyle/>
        <a:p>
          <a:endParaRPr lang="it-IT"/>
        </a:p>
      </dgm:t>
    </dgm:pt>
    <dgm:pt modelId="{8306A70C-3CB2-4059-8401-579AE309556F}" type="pres">
      <dgm:prSet presAssocID="{CC4B73AC-D4E6-4095-BF45-89E9922ECCA6}" presName="vert0" presStyleCnt="0">
        <dgm:presLayoutVars>
          <dgm:dir/>
          <dgm:animOne val="branch"/>
          <dgm:animLvl val="lvl"/>
        </dgm:presLayoutVars>
      </dgm:prSet>
      <dgm:spPr/>
    </dgm:pt>
    <dgm:pt modelId="{34555BC0-1729-47F7-8CAA-0613AA3A6957}" type="pres">
      <dgm:prSet presAssocID="{9DF5B757-A088-4241-B73D-9B71D2E201F8}" presName="thickLine" presStyleLbl="alignNode1" presStyleIdx="0" presStyleCnt="2"/>
      <dgm:spPr/>
    </dgm:pt>
    <dgm:pt modelId="{F16313C7-D96D-4145-BC91-BF3E7D3190BC}" type="pres">
      <dgm:prSet presAssocID="{9DF5B757-A088-4241-B73D-9B71D2E201F8}" presName="horz1" presStyleCnt="0"/>
      <dgm:spPr/>
    </dgm:pt>
    <dgm:pt modelId="{73F141A2-40BA-477F-BF8B-54D57A9F16A2}" type="pres">
      <dgm:prSet presAssocID="{9DF5B757-A088-4241-B73D-9B71D2E201F8}" presName="tx1" presStyleLbl="revTx" presStyleIdx="0" presStyleCnt="2" custScaleY="87295"/>
      <dgm:spPr/>
    </dgm:pt>
    <dgm:pt modelId="{58141658-E1C9-4A41-A818-3807CBF1D709}" type="pres">
      <dgm:prSet presAssocID="{9DF5B757-A088-4241-B73D-9B71D2E201F8}" presName="vert1" presStyleCnt="0"/>
      <dgm:spPr/>
    </dgm:pt>
    <dgm:pt modelId="{3866774A-23B4-4713-B9A2-F2283915905D}" type="pres">
      <dgm:prSet presAssocID="{4BA39438-6E36-4809-8AA6-C6A5DEEAF0B2}" presName="thickLine" presStyleLbl="alignNode1" presStyleIdx="1" presStyleCnt="2"/>
      <dgm:spPr/>
    </dgm:pt>
    <dgm:pt modelId="{C73F2F1F-3241-4C4E-9418-30CF45A833B7}" type="pres">
      <dgm:prSet presAssocID="{4BA39438-6E36-4809-8AA6-C6A5DEEAF0B2}" presName="horz1" presStyleCnt="0"/>
      <dgm:spPr/>
    </dgm:pt>
    <dgm:pt modelId="{9ECA1844-5E49-4CE9-8858-2BE2CA819AC1}" type="pres">
      <dgm:prSet presAssocID="{4BA39438-6E36-4809-8AA6-C6A5DEEAF0B2}" presName="tx1" presStyleLbl="revTx" presStyleIdx="1" presStyleCnt="2" custFlipVert="1" custScaleY="932"/>
      <dgm:spPr/>
    </dgm:pt>
    <dgm:pt modelId="{1778790F-4A52-41D2-8EDA-9EDA11815F5A}" type="pres">
      <dgm:prSet presAssocID="{4BA39438-6E36-4809-8AA6-C6A5DEEAF0B2}" presName="vert1" presStyleCnt="0"/>
      <dgm:spPr/>
    </dgm:pt>
  </dgm:ptLst>
  <dgm:cxnLst>
    <dgm:cxn modelId="{2FA71A30-FF0E-47A0-87E1-6A14FE5542C2}" type="presOf" srcId="{9DF5B757-A088-4241-B73D-9B71D2E201F8}" destId="{73F141A2-40BA-477F-BF8B-54D57A9F16A2}" srcOrd="0" destOrd="0" presId="urn:microsoft.com/office/officeart/2008/layout/LinedList"/>
    <dgm:cxn modelId="{6D874331-20BD-40BE-9332-C1CA546B8E8B}" type="presOf" srcId="{CC4B73AC-D4E6-4095-BF45-89E9922ECCA6}" destId="{8306A70C-3CB2-4059-8401-579AE309556F}" srcOrd="0" destOrd="0" presId="urn:microsoft.com/office/officeart/2008/layout/LinedList"/>
    <dgm:cxn modelId="{4A9B235E-2A64-4278-9453-ABF69F917EEF}" srcId="{CC4B73AC-D4E6-4095-BF45-89E9922ECCA6}" destId="{4BA39438-6E36-4809-8AA6-C6A5DEEAF0B2}" srcOrd="1" destOrd="0" parTransId="{6F37EC74-3A29-4588-BA4B-8A88F396835D}" sibTransId="{DE086BAB-E745-4B97-8605-43591E166BE3}"/>
    <dgm:cxn modelId="{4A9A49B4-7CEB-4673-B971-1835D6688F5C}" srcId="{CC4B73AC-D4E6-4095-BF45-89E9922ECCA6}" destId="{9DF5B757-A088-4241-B73D-9B71D2E201F8}" srcOrd="0" destOrd="0" parTransId="{16B5E13E-A9FF-4E79-832D-C90539F49F9D}" sibTransId="{68873293-C706-470F-904D-74D31A633D87}"/>
    <dgm:cxn modelId="{5C8D1DEC-753B-4BD7-91E9-B59F17345417}" type="presOf" srcId="{4BA39438-6E36-4809-8AA6-C6A5DEEAF0B2}" destId="{9ECA1844-5E49-4CE9-8858-2BE2CA819AC1}" srcOrd="0" destOrd="0" presId="urn:microsoft.com/office/officeart/2008/layout/LinedList"/>
    <dgm:cxn modelId="{088F680A-C0AC-4ABB-B334-0D6047687182}" type="presParOf" srcId="{8306A70C-3CB2-4059-8401-579AE309556F}" destId="{34555BC0-1729-47F7-8CAA-0613AA3A6957}" srcOrd="0" destOrd="0" presId="urn:microsoft.com/office/officeart/2008/layout/LinedList"/>
    <dgm:cxn modelId="{C4801453-EDC4-477D-967E-596A5B59D860}" type="presParOf" srcId="{8306A70C-3CB2-4059-8401-579AE309556F}" destId="{F16313C7-D96D-4145-BC91-BF3E7D3190BC}" srcOrd="1" destOrd="0" presId="urn:microsoft.com/office/officeart/2008/layout/LinedList"/>
    <dgm:cxn modelId="{E854F8ED-BBB8-4C04-A15E-FB4DE5F84793}" type="presParOf" srcId="{F16313C7-D96D-4145-BC91-BF3E7D3190BC}" destId="{73F141A2-40BA-477F-BF8B-54D57A9F16A2}" srcOrd="0" destOrd="0" presId="urn:microsoft.com/office/officeart/2008/layout/LinedList"/>
    <dgm:cxn modelId="{097B3BEE-3F8B-4E26-8208-D043AFA5FB10}" type="presParOf" srcId="{F16313C7-D96D-4145-BC91-BF3E7D3190BC}" destId="{58141658-E1C9-4A41-A818-3807CBF1D709}" srcOrd="1" destOrd="0" presId="urn:microsoft.com/office/officeart/2008/layout/LinedList"/>
    <dgm:cxn modelId="{615BAF00-4AFC-4774-8385-05B161F1B389}" type="presParOf" srcId="{8306A70C-3CB2-4059-8401-579AE309556F}" destId="{3866774A-23B4-4713-B9A2-F2283915905D}" srcOrd="2" destOrd="0" presId="urn:microsoft.com/office/officeart/2008/layout/LinedList"/>
    <dgm:cxn modelId="{783CA17B-1091-4E56-92E5-3C39F1633AC0}" type="presParOf" srcId="{8306A70C-3CB2-4059-8401-579AE309556F}" destId="{C73F2F1F-3241-4C4E-9418-30CF45A833B7}" srcOrd="3" destOrd="0" presId="urn:microsoft.com/office/officeart/2008/layout/LinedList"/>
    <dgm:cxn modelId="{87037C10-8561-480B-BCC1-0F0DF50B128A}" type="presParOf" srcId="{C73F2F1F-3241-4C4E-9418-30CF45A833B7}" destId="{9ECA1844-5E49-4CE9-8858-2BE2CA819AC1}" srcOrd="0" destOrd="0" presId="urn:microsoft.com/office/officeart/2008/layout/LinedList"/>
    <dgm:cxn modelId="{CA3274BD-FB44-4CDD-8B1D-23A73032F2E6}" type="presParOf" srcId="{C73F2F1F-3241-4C4E-9418-30CF45A833B7}" destId="{1778790F-4A52-41D2-8EDA-9EDA11815F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4AF1E1-78FC-4A2C-815C-53267692DB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C605ED-8BE0-4A8D-B5CF-8A9D78AC57BC}">
      <dgm:prSet/>
      <dgm:spPr/>
      <dgm:t>
        <a:bodyPr/>
        <a:lstStyle/>
        <a:p>
          <a:r>
            <a:rPr lang="it-IT"/>
            <a:t>Il pacchetto fiscale irlandese offre diversi vantaggi fiscali alle multinazionali; il paese ha infatti siglato diversi accordi segreti con le maggiori multinazionali per moderare ulteriormente la percentuale di tasse da pagare e secondo un’indagine della Commissione Europea, queste società, per lo più americane, hanno effettivamente pagato solo lo 0,01% di tasse sugli utili prodotti. </a:t>
          </a:r>
          <a:endParaRPr lang="en-US"/>
        </a:p>
      </dgm:t>
    </dgm:pt>
    <dgm:pt modelId="{CE85041E-6AAF-4ABA-8FE5-ED101C7EFF73}" type="parTrans" cxnId="{AD5D3278-428C-4CA7-BAF7-2A24BF7E60A4}">
      <dgm:prSet/>
      <dgm:spPr/>
      <dgm:t>
        <a:bodyPr/>
        <a:lstStyle/>
        <a:p>
          <a:endParaRPr lang="en-US"/>
        </a:p>
      </dgm:t>
    </dgm:pt>
    <dgm:pt modelId="{A4F96773-19FE-4739-9CBC-0CB5F176B28D}" type="sibTrans" cxnId="{AD5D3278-428C-4CA7-BAF7-2A24BF7E60A4}">
      <dgm:prSet/>
      <dgm:spPr/>
      <dgm:t>
        <a:bodyPr/>
        <a:lstStyle/>
        <a:p>
          <a:endParaRPr lang="en-US"/>
        </a:p>
      </dgm:t>
    </dgm:pt>
    <dgm:pt modelId="{1C40ACCE-4C76-4CA1-985A-B0CF1FADE140}">
      <dgm:prSet/>
      <dgm:spPr/>
      <dgm:t>
        <a:bodyPr/>
        <a:lstStyle/>
        <a:p>
          <a:r>
            <a:rPr lang="it-IT"/>
            <a:t>Altro vantaggio che può offrire l'Irlanda è una strategia avanzata di transfer pricing, grazie alla quale le multinazionali trasferiscono i profitti delle controllate da giurisdizioni ad alta imposizione fiscale a paesi che hanno una politica accomodante. Questi vantaggi hanno permesso all’Irlanda di diventare uno dei più grandi paradisi fiscali europei, insieme Lussemburgo ed Olanda (non è un caso che la FIAT, proprio in quest’ultima ha stabilito la sua sede fiscale). </a:t>
          </a:r>
          <a:endParaRPr lang="en-US"/>
        </a:p>
      </dgm:t>
    </dgm:pt>
    <dgm:pt modelId="{13C16422-D54B-4EDE-AEFC-A8AF59199BCD}" type="parTrans" cxnId="{ED409CCF-1154-4200-ACBF-0417C7AC1C87}">
      <dgm:prSet/>
      <dgm:spPr/>
      <dgm:t>
        <a:bodyPr/>
        <a:lstStyle/>
        <a:p>
          <a:endParaRPr lang="en-US"/>
        </a:p>
      </dgm:t>
    </dgm:pt>
    <dgm:pt modelId="{F5506EA1-422F-403C-BC02-CB350D5ABF45}" type="sibTrans" cxnId="{ED409CCF-1154-4200-ACBF-0417C7AC1C87}">
      <dgm:prSet/>
      <dgm:spPr/>
      <dgm:t>
        <a:bodyPr/>
        <a:lstStyle/>
        <a:p>
          <a:endParaRPr lang="en-US"/>
        </a:p>
      </dgm:t>
    </dgm:pt>
    <dgm:pt modelId="{E086B46D-A84E-4278-A6E8-B940ACBDC577}" type="pres">
      <dgm:prSet presAssocID="{864AF1E1-78FC-4A2C-815C-53267692DB90}" presName="linear" presStyleCnt="0">
        <dgm:presLayoutVars>
          <dgm:animLvl val="lvl"/>
          <dgm:resizeHandles val="exact"/>
        </dgm:presLayoutVars>
      </dgm:prSet>
      <dgm:spPr/>
    </dgm:pt>
    <dgm:pt modelId="{690FE4F7-6352-4507-B720-C88ACE4C51D5}" type="pres">
      <dgm:prSet presAssocID="{6EC605ED-8BE0-4A8D-B5CF-8A9D78AC57BC}" presName="parentText" presStyleLbl="node1" presStyleIdx="0" presStyleCnt="2">
        <dgm:presLayoutVars>
          <dgm:chMax val="0"/>
          <dgm:bulletEnabled val="1"/>
        </dgm:presLayoutVars>
      </dgm:prSet>
      <dgm:spPr/>
    </dgm:pt>
    <dgm:pt modelId="{48E8BCE7-E4D9-4182-9394-AF0F3FAF5244}" type="pres">
      <dgm:prSet presAssocID="{A4F96773-19FE-4739-9CBC-0CB5F176B28D}" presName="spacer" presStyleCnt="0"/>
      <dgm:spPr/>
    </dgm:pt>
    <dgm:pt modelId="{CD4D00C0-AAE9-4E8A-BD9D-E25F8A350075}" type="pres">
      <dgm:prSet presAssocID="{1C40ACCE-4C76-4CA1-985A-B0CF1FADE140}" presName="parentText" presStyleLbl="node1" presStyleIdx="1" presStyleCnt="2">
        <dgm:presLayoutVars>
          <dgm:chMax val="0"/>
          <dgm:bulletEnabled val="1"/>
        </dgm:presLayoutVars>
      </dgm:prSet>
      <dgm:spPr/>
    </dgm:pt>
  </dgm:ptLst>
  <dgm:cxnLst>
    <dgm:cxn modelId="{3F2E9A13-12C1-460E-97E4-7D4621330940}" type="presOf" srcId="{6EC605ED-8BE0-4A8D-B5CF-8A9D78AC57BC}" destId="{690FE4F7-6352-4507-B720-C88ACE4C51D5}" srcOrd="0" destOrd="0" presId="urn:microsoft.com/office/officeart/2005/8/layout/vList2"/>
    <dgm:cxn modelId="{9FD60A3F-BEDA-470C-BAAB-3D587D57E2E5}" type="presOf" srcId="{864AF1E1-78FC-4A2C-815C-53267692DB90}" destId="{E086B46D-A84E-4278-A6E8-B940ACBDC577}" srcOrd="0" destOrd="0" presId="urn:microsoft.com/office/officeart/2005/8/layout/vList2"/>
    <dgm:cxn modelId="{AD5D3278-428C-4CA7-BAF7-2A24BF7E60A4}" srcId="{864AF1E1-78FC-4A2C-815C-53267692DB90}" destId="{6EC605ED-8BE0-4A8D-B5CF-8A9D78AC57BC}" srcOrd="0" destOrd="0" parTransId="{CE85041E-6AAF-4ABA-8FE5-ED101C7EFF73}" sibTransId="{A4F96773-19FE-4739-9CBC-0CB5F176B28D}"/>
    <dgm:cxn modelId="{F45ABFCE-0844-4CC3-97D7-FDDA0BDA5B17}" type="presOf" srcId="{1C40ACCE-4C76-4CA1-985A-B0CF1FADE140}" destId="{CD4D00C0-AAE9-4E8A-BD9D-E25F8A350075}" srcOrd="0" destOrd="0" presId="urn:microsoft.com/office/officeart/2005/8/layout/vList2"/>
    <dgm:cxn modelId="{ED409CCF-1154-4200-ACBF-0417C7AC1C87}" srcId="{864AF1E1-78FC-4A2C-815C-53267692DB90}" destId="{1C40ACCE-4C76-4CA1-985A-B0CF1FADE140}" srcOrd="1" destOrd="0" parTransId="{13C16422-D54B-4EDE-AEFC-A8AF59199BCD}" sibTransId="{F5506EA1-422F-403C-BC02-CB350D5ABF45}"/>
    <dgm:cxn modelId="{16DD0FED-546C-41B5-BAD1-60B42F0A3453}" type="presParOf" srcId="{E086B46D-A84E-4278-A6E8-B940ACBDC577}" destId="{690FE4F7-6352-4507-B720-C88ACE4C51D5}" srcOrd="0" destOrd="0" presId="urn:microsoft.com/office/officeart/2005/8/layout/vList2"/>
    <dgm:cxn modelId="{4A86AE13-89A0-4946-B0CD-41D322E8BFF0}" type="presParOf" srcId="{E086B46D-A84E-4278-A6E8-B940ACBDC577}" destId="{48E8BCE7-E4D9-4182-9394-AF0F3FAF5244}" srcOrd="1" destOrd="0" presId="urn:microsoft.com/office/officeart/2005/8/layout/vList2"/>
    <dgm:cxn modelId="{41A66B55-3F0A-4C1E-8375-233B735006F5}" type="presParOf" srcId="{E086B46D-A84E-4278-A6E8-B940ACBDC577}" destId="{CD4D00C0-AAE9-4E8A-BD9D-E25F8A35007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B7041-7FA4-48E8-B452-40BD30F88F0B}">
      <dsp:nvSpPr>
        <dsp:cNvPr id="0" name=""/>
        <dsp:cNvSpPr/>
      </dsp:nvSpPr>
      <dsp:spPr>
        <a:xfrm>
          <a:off x="0" y="1111083"/>
          <a:ext cx="8128000" cy="3196500"/>
        </a:xfrm>
        <a:prstGeom prst="rightArrow">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14C9B53A-085F-46C4-BE1A-523C80B25EBD}">
      <dsp:nvSpPr>
        <dsp:cNvPr id="0" name=""/>
        <dsp:cNvSpPr/>
      </dsp:nvSpPr>
      <dsp:spPr>
        <a:xfrm>
          <a:off x="1160332" y="1910208"/>
          <a:ext cx="5650172" cy="159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35280" rIns="0" bIns="335280" numCol="1" spcCol="1270" anchor="ctr" anchorCtr="0">
          <a:noAutofit/>
        </a:bodyPr>
        <a:lstStyle/>
        <a:p>
          <a:pPr marL="0" lvl="0" indent="0" algn="ctr" defTabSz="1466850">
            <a:lnSpc>
              <a:spcPct val="90000"/>
            </a:lnSpc>
            <a:spcBef>
              <a:spcPct val="0"/>
            </a:spcBef>
            <a:spcAft>
              <a:spcPct val="35000"/>
            </a:spcAft>
            <a:buNone/>
          </a:pPr>
          <a:r>
            <a:rPr lang="it-IT" sz="3300" kern="1200" dirty="0"/>
            <a:t>Ma ben presto la situazione cambia…</a:t>
          </a:r>
        </a:p>
      </dsp:txBody>
      <dsp:txXfrm>
        <a:off x="1160332" y="1910208"/>
        <a:ext cx="5650172" cy="1598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46E7A-25C2-48E8-ADB8-7BB1AE9261C7}">
      <dsp:nvSpPr>
        <dsp:cNvPr id="0" name=""/>
        <dsp:cNvSpPr/>
      </dsp:nvSpPr>
      <dsp:spPr>
        <a:xfrm>
          <a:off x="0" y="5086"/>
          <a:ext cx="1016377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1A7B0-44FB-45CA-B66F-354484107D92}">
      <dsp:nvSpPr>
        <dsp:cNvPr id="0" name=""/>
        <dsp:cNvSpPr/>
      </dsp:nvSpPr>
      <dsp:spPr>
        <a:xfrm>
          <a:off x="0" y="5086"/>
          <a:ext cx="10163770" cy="876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just" defTabSz="1244600">
            <a:lnSpc>
              <a:spcPct val="90000"/>
            </a:lnSpc>
            <a:spcBef>
              <a:spcPct val="0"/>
            </a:spcBef>
            <a:spcAft>
              <a:spcPct val="35000"/>
            </a:spcAft>
            <a:buNone/>
          </a:pPr>
          <a:r>
            <a:rPr lang="it-IT" sz="2800" b="1" kern="1200" dirty="0"/>
            <a:t>Come la BCE immette moneta?</a:t>
          </a:r>
        </a:p>
      </dsp:txBody>
      <dsp:txXfrm>
        <a:off x="0" y="5086"/>
        <a:ext cx="10163770" cy="876808"/>
      </dsp:txXfrm>
    </dsp:sp>
    <dsp:sp modelId="{79422C32-3878-482B-BB41-07CFD912FC4C}">
      <dsp:nvSpPr>
        <dsp:cNvPr id="0" name=""/>
        <dsp:cNvSpPr/>
      </dsp:nvSpPr>
      <dsp:spPr>
        <a:xfrm>
          <a:off x="0" y="881895"/>
          <a:ext cx="1016377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352A9-EF16-4575-939E-85D18B6A00BC}">
      <dsp:nvSpPr>
        <dsp:cNvPr id="0" name=""/>
        <dsp:cNvSpPr/>
      </dsp:nvSpPr>
      <dsp:spPr>
        <a:xfrm>
          <a:off x="0" y="881895"/>
          <a:ext cx="10163770" cy="76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Per immettere (o drenare) moneta, la Banca centrale si rivolge alla componente più liquida (</a:t>
          </a:r>
          <a:r>
            <a:rPr lang="it-IT" sz="1800" b="1" kern="1200" dirty="0"/>
            <a:t>M1</a:t>
          </a:r>
          <a:r>
            <a:rPr lang="it-IT" sz="1800" kern="1200" dirty="0"/>
            <a:t>) attraverso quattro strumenti di politica monetaria:</a:t>
          </a:r>
        </a:p>
      </dsp:txBody>
      <dsp:txXfrm>
        <a:off x="0" y="881895"/>
        <a:ext cx="10163770" cy="768207"/>
      </dsp:txXfrm>
    </dsp:sp>
    <dsp:sp modelId="{70B8E361-704F-4093-8304-4756E462BE73}">
      <dsp:nvSpPr>
        <dsp:cNvPr id="0" name=""/>
        <dsp:cNvSpPr/>
      </dsp:nvSpPr>
      <dsp:spPr>
        <a:xfrm>
          <a:off x="0" y="1650102"/>
          <a:ext cx="1016377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7959F-1FCE-46BC-8862-59C27E5ED4C1}">
      <dsp:nvSpPr>
        <dsp:cNvPr id="0" name=""/>
        <dsp:cNvSpPr/>
      </dsp:nvSpPr>
      <dsp:spPr>
        <a:xfrm>
          <a:off x="0" y="1650102"/>
          <a:ext cx="10153844" cy="1965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1. Il </a:t>
          </a:r>
          <a:r>
            <a:rPr lang="it-IT" sz="1800" b="1" kern="1200" dirty="0"/>
            <a:t>tasso ufficiale di sconto</a:t>
          </a:r>
          <a:r>
            <a:rPr lang="it-IT" sz="1800" kern="1200" dirty="0"/>
            <a:t>, ovvero il tasso che la Banca centrale applica verso i prestiti e depositi che intrattiene con le normali banche: se il tasso è conveniente la normale banca è più propensa a chiedere un prestito alla Banca Centrale, mentre, nel caso quest’ultima innalza i tassi, le banche normali non richiedono prestiti, innalzano il tasso d’interesse verso i clienti debitori e sono meno propense all’erogazione dei prestiti poiché preferiscono dotarsi di riserve volontarie = in entrambi i casi, riduzione moneta in circolazione.</a:t>
          </a:r>
        </a:p>
      </dsp:txBody>
      <dsp:txXfrm>
        <a:off x="0" y="1650102"/>
        <a:ext cx="10153844" cy="1965051"/>
      </dsp:txXfrm>
    </dsp:sp>
    <dsp:sp modelId="{91DC538E-F89B-46CF-956A-AE2A2A2B488A}">
      <dsp:nvSpPr>
        <dsp:cNvPr id="0" name=""/>
        <dsp:cNvSpPr/>
      </dsp:nvSpPr>
      <dsp:spPr>
        <a:xfrm>
          <a:off x="0" y="3615153"/>
          <a:ext cx="1016377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E50798-633D-48AA-9C5D-1D9BEE12716D}">
      <dsp:nvSpPr>
        <dsp:cNvPr id="0" name=""/>
        <dsp:cNvSpPr/>
      </dsp:nvSpPr>
      <dsp:spPr>
        <a:xfrm>
          <a:off x="0" y="3615153"/>
          <a:ext cx="10153844" cy="967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2. La </a:t>
          </a:r>
          <a:r>
            <a:rPr lang="it-IT" sz="1800" b="1" kern="1200" dirty="0"/>
            <a:t>riserva obbligatoria</a:t>
          </a:r>
          <a:r>
            <a:rPr lang="it-IT" sz="1800" kern="1200" dirty="0"/>
            <a:t>, ovvero quella riserva sui depositi dei clienti che le banche sono obbligate a depositare presso la Banca centrale (quest’ultima + riserve obbligatorie, meno denaro disponibile per i prestiti) = riduzione moneta in circolazione.</a:t>
          </a:r>
        </a:p>
      </dsp:txBody>
      <dsp:txXfrm>
        <a:off x="0" y="3615153"/>
        <a:ext cx="10153844" cy="967865"/>
      </dsp:txXfrm>
    </dsp:sp>
    <dsp:sp modelId="{E79D68E3-7208-4B3F-ADEB-D39E7A0CEA4E}">
      <dsp:nvSpPr>
        <dsp:cNvPr id="0" name=""/>
        <dsp:cNvSpPr/>
      </dsp:nvSpPr>
      <dsp:spPr>
        <a:xfrm>
          <a:off x="0" y="4583018"/>
          <a:ext cx="1016377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807AF-CDBA-4D74-8FA1-57147B36E78B}">
      <dsp:nvSpPr>
        <dsp:cNvPr id="0" name=""/>
        <dsp:cNvSpPr/>
      </dsp:nvSpPr>
      <dsp:spPr>
        <a:xfrm>
          <a:off x="0" y="4583018"/>
          <a:ext cx="10163770" cy="694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Ovviamente questi due strumenti (descritti sopra) possono essere utilizzati in modo opposto a quanto descritto per ottenere l’effetto contrario.</a:t>
          </a:r>
        </a:p>
      </dsp:txBody>
      <dsp:txXfrm>
        <a:off x="0" y="4583018"/>
        <a:ext cx="10163770" cy="694213"/>
      </dsp:txXfrm>
    </dsp:sp>
    <dsp:sp modelId="{B9D98F0C-D7E4-46B7-AE7C-D3A2CC2AFE8D}">
      <dsp:nvSpPr>
        <dsp:cNvPr id="0" name=""/>
        <dsp:cNvSpPr/>
      </dsp:nvSpPr>
      <dsp:spPr>
        <a:xfrm>
          <a:off x="0" y="5277232"/>
          <a:ext cx="1016377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350B2F-B9AC-44BD-8A8B-A45F3AAF3C98}">
      <dsp:nvSpPr>
        <dsp:cNvPr id="0" name=""/>
        <dsp:cNvSpPr/>
      </dsp:nvSpPr>
      <dsp:spPr>
        <a:xfrm>
          <a:off x="0" y="5277232"/>
          <a:ext cx="10163770" cy="735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3. L’esecuzione di </a:t>
          </a:r>
          <a:r>
            <a:rPr lang="it-IT" sz="1800" b="1" kern="1200" dirty="0"/>
            <a:t>operazioni di mercato aperto </a:t>
          </a:r>
          <a:r>
            <a:rPr lang="it-IT" sz="1800" kern="1200" dirty="0"/>
            <a:t>e operazioni di rifinanziamento e </a:t>
          </a:r>
          <a:r>
            <a:rPr lang="it-IT" sz="1800" b="1" kern="1200" dirty="0"/>
            <a:t>deposito</a:t>
          </a:r>
          <a:r>
            <a:rPr lang="it-IT" sz="1800" kern="1200" dirty="0"/>
            <a:t> marginale overnight (sono le operazioni legate al tasso ufficiale).</a:t>
          </a:r>
        </a:p>
      </dsp:txBody>
      <dsp:txXfrm>
        <a:off x="0" y="5277232"/>
        <a:ext cx="10163770" cy="735931"/>
      </dsp:txXfrm>
    </dsp:sp>
    <dsp:sp modelId="{A7A723FD-09FD-4B48-89DB-A8F854A340AD}">
      <dsp:nvSpPr>
        <dsp:cNvPr id="0" name=""/>
        <dsp:cNvSpPr/>
      </dsp:nvSpPr>
      <dsp:spPr>
        <a:xfrm>
          <a:off x="0" y="6013163"/>
          <a:ext cx="1016377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A3A76-F1C0-438D-AED9-609E6F62A1C5}">
      <dsp:nvSpPr>
        <dsp:cNvPr id="0" name=""/>
        <dsp:cNvSpPr/>
      </dsp:nvSpPr>
      <dsp:spPr>
        <a:xfrm>
          <a:off x="0" y="6013163"/>
          <a:ext cx="10163770" cy="46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it-IT" sz="1800" kern="1200" dirty="0"/>
            <a:t>4. Gli strumenti </a:t>
          </a:r>
          <a:r>
            <a:rPr lang="it-IT" sz="1800" b="1" kern="1200" dirty="0"/>
            <a:t>non convenzionali</a:t>
          </a:r>
          <a:r>
            <a:rPr lang="it-IT" sz="1800" kern="1200" dirty="0"/>
            <a:t>, ovvero il famoso </a:t>
          </a:r>
          <a:r>
            <a:rPr lang="it-IT" sz="1800" b="1" kern="1200" dirty="0"/>
            <a:t>quantitative </a:t>
          </a:r>
          <a:r>
            <a:rPr lang="it-IT" sz="1800" b="1" kern="1200" dirty="0" err="1"/>
            <a:t>easing</a:t>
          </a:r>
          <a:r>
            <a:rPr lang="it-IT" sz="1800" kern="1200" dirty="0"/>
            <a:t>.</a:t>
          </a:r>
        </a:p>
      </dsp:txBody>
      <dsp:txXfrm>
        <a:off x="0" y="6013163"/>
        <a:ext cx="10163770" cy="464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3C425-6410-423A-AAAC-54978BDC3C5E}">
      <dsp:nvSpPr>
        <dsp:cNvPr id="0" name=""/>
        <dsp:cNvSpPr/>
      </dsp:nvSpPr>
      <dsp:spPr>
        <a:xfrm>
          <a:off x="0" y="300"/>
          <a:ext cx="1001745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9DBEF-8A3F-4B71-AF6B-A0B691C47424}">
      <dsp:nvSpPr>
        <dsp:cNvPr id="0" name=""/>
        <dsp:cNvSpPr/>
      </dsp:nvSpPr>
      <dsp:spPr>
        <a:xfrm>
          <a:off x="0" y="300"/>
          <a:ext cx="10017458" cy="1940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it-IT" sz="2000" b="0" i="0" kern="1200" dirty="0"/>
            <a:t>Altro aspetto fondamentale che occorre chiarire per comprender meglio i grafici relativi agli aggregati monetari, e l’effetto di questi sull’economia reale, è il seguente: </a:t>
          </a:r>
          <a:r>
            <a:rPr lang="it-IT" sz="2000" b="1" i="0" kern="1200" dirty="0"/>
            <a:t>la moneta fisicamente circolante in un sistema economico rappresenta in realtà una piccola parte del valore della moneta in circolazione</a:t>
          </a:r>
          <a:r>
            <a:rPr lang="it-IT" sz="2000" b="0" i="0" kern="1200" dirty="0"/>
            <a:t>. Tale parte viene definita “circolante” o “base monetaria” o anche “M0”. E’ la parte più “liquida” della moneta.</a:t>
          </a:r>
          <a:endParaRPr lang="en-US" sz="2000" kern="1200" dirty="0"/>
        </a:p>
      </dsp:txBody>
      <dsp:txXfrm>
        <a:off x="0" y="300"/>
        <a:ext cx="10017458" cy="1940104"/>
      </dsp:txXfrm>
    </dsp:sp>
    <dsp:sp modelId="{44A980B1-22A1-4156-A79A-E3D02F5D0EA7}">
      <dsp:nvSpPr>
        <dsp:cNvPr id="0" name=""/>
        <dsp:cNvSpPr/>
      </dsp:nvSpPr>
      <dsp:spPr>
        <a:xfrm>
          <a:off x="0" y="1940405"/>
          <a:ext cx="1001745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5E5FF-1CA6-48EB-A035-630EC6595BAC}">
      <dsp:nvSpPr>
        <dsp:cNvPr id="0" name=""/>
        <dsp:cNvSpPr/>
      </dsp:nvSpPr>
      <dsp:spPr>
        <a:xfrm>
          <a:off x="0" y="1940405"/>
          <a:ext cx="10007675" cy="420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it-IT" sz="2100" b="0" i="0" kern="1200" dirty="0"/>
            <a:t>Infatti, la gran parte della moneta di un paese è in realtà creata dalle normali banche, non quelle centrali, attraverso l’effetto di </a:t>
          </a:r>
          <a:r>
            <a:rPr lang="it-IT" sz="2100" b="1" i="0" kern="1200" dirty="0"/>
            <a:t>moltiplicazione della moneta da parte del sistema bancario</a:t>
          </a:r>
          <a:r>
            <a:rPr lang="it-IT" sz="2100" b="0" i="0" kern="1200" dirty="0"/>
            <a:t>. </a:t>
          </a:r>
        </a:p>
        <a:p>
          <a:pPr marL="0" lvl="0" indent="0" algn="just" defTabSz="933450">
            <a:lnSpc>
              <a:spcPct val="90000"/>
            </a:lnSpc>
            <a:spcBef>
              <a:spcPct val="0"/>
            </a:spcBef>
            <a:spcAft>
              <a:spcPct val="35000"/>
            </a:spcAft>
            <a:buNone/>
          </a:pPr>
          <a:r>
            <a:rPr lang="it-IT" sz="2100" b="0" i="1" kern="1200" dirty="0"/>
            <a:t>Se io deposito 10.000 euro in contanti in banca, è probabile poi che la banca, trattenuto ad esempio il 10% di riserva, presti la parte restante di quei soldi (9.000) ad un’altra persona che se li vedrà accreditati sul suo conto corrente. Già solo in questo passaggio i 10.000 euro iniziali sono diventati 19.000. Tale persona utilizzerà poi quei soldi per comprare qualcosa. Quando pagherà trasferirà i soldi sul conto corrente del proprio fornitore. La banca del fornitore poi, trattenuta la solita riserva del 10%, presterà il denaro (8.100 euro) ad un’altra persona, e così via. Dopo solo cinque passaggi i miei 10.000 euro iniziali avranno generato altra moneta per 36.856 euro</a:t>
          </a:r>
          <a:r>
            <a:rPr lang="it-IT" sz="2100" b="0" i="0" kern="1200" dirty="0"/>
            <a:t>.</a:t>
          </a:r>
          <a:endParaRPr lang="en-US" sz="2100" kern="1200" dirty="0"/>
        </a:p>
      </dsp:txBody>
      <dsp:txXfrm>
        <a:off x="0" y="1940405"/>
        <a:ext cx="10007675" cy="4206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55BC0-1729-47F7-8CAA-0613AA3A6957}">
      <dsp:nvSpPr>
        <dsp:cNvPr id="0" name=""/>
        <dsp:cNvSpPr/>
      </dsp:nvSpPr>
      <dsp:spPr>
        <a:xfrm>
          <a:off x="0" y="297445"/>
          <a:ext cx="988749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F141A2-40BA-477F-BF8B-54D57A9F16A2}">
      <dsp:nvSpPr>
        <dsp:cNvPr id="0" name=""/>
        <dsp:cNvSpPr/>
      </dsp:nvSpPr>
      <dsp:spPr>
        <a:xfrm>
          <a:off x="0" y="297445"/>
          <a:ext cx="9887496" cy="441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just" defTabSz="1022350">
            <a:lnSpc>
              <a:spcPct val="90000"/>
            </a:lnSpc>
            <a:spcBef>
              <a:spcPct val="0"/>
            </a:spcBef>
            <a:spcAft>
              <a:spcPct val="35000"/>
            </a:spcAft>
            <a:buNone/>
          </a:pPr>
          <a:r>
            <a:rPr lang="it-IT" sz="2300" b="0" i="0" kern="1200" dirty="0"/>
            <a:t>Per rispondere a questo interrogativo e comprendere cosa rappresentano gli aggregati monetari (M1; M2; M3) </a:t>
          </a:r>
          <a:r>
            <a:rPr lang="it-IT" sz="2300" b="1" i="0" kern="1200" dirty="0"/>
            <a:t>gioca un ruolo importante quanto il denaro tenuto presso le banche sia liquido o immobilizzato</a:t>
          </a:r>
          <a:r>
            <a:rPr lang="it-IT" sz="2300" b="0" i="0" kern="1200" dirty="0"/>
            <a:t>. Il classico conto corrente è in pratica l’equivalente bancario della moneta fisica e circolante, è lo strumento bancario più liquido. In questo caso le banche hanno ridotta capacità moltiplicativa poiché devono sempre tener conto che il cliente può spendere o ritirare in contanti una parte del denaro. Un conto deposito con particolari condizioni o vincoli per il ritiro del denaro è una forma più immobilizzata e consente alle banche di avere più possibilità di fare prestito. I depositi (M2; M3), dunque, favoriscono l’effetto moltiplicatore della moneta da parte del sistema bancario.</a:t>
          </a:r>
          <a:endParaRPr lang="it-IT" sz="2300" kern="1200" dirty="0"/>
        </a:p>
      </dsp:txBody>
      <dsp:txXfrm>
        <a:off x="0" y="297445"/>
        <a:ext cx="9887496" cy="4411022"/>
      </dsp:txXfrm>
    </dsp:sp>
    <dsp:sp modelId="{3866774A-23B4-4713-B9A2-F2283915905D}">
      <dsp:nvSpPr>
        <dsp:cNvPr id="0" name=""/>
        <dsp:cNvSpPr/>
      </dsp:nvSpPr>
      <dsp:spPr>
        <a:xfrm>
          <a:off x="0" y="4708467"/>
          <a:ext cx="988749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CA1844-5E49-4CE9-8858-2BE2CA819AC1}">
      <dsp:nvSpPr>
        <dsp:cNvPr id="0" name=""/>
        <dsp:cNvSpPr/>
      </dsp:nvSpPr>
      <dsp:spPr>
        <a:xfrm flipV="1">
          <a:off x="0" y="4708467"/>
          <a:ext cx="9887496" cy="47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it-IT" sz="500" b="0" i="0" kern="1200" dirty="0"/>
        </a:p>
      </dsp:txBody>
      <dsp:txXfrm rot="10800000">
        <a:off x="0" y="4708467"/>
        <a:ext cx="9887496" cy="47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FE4F7-6352-4507-B720-C88ACE4C51D5}">
      <dsp:nvSpPr>
        <dsp:cNvPr id="0" name=""/>
        <dsp:cNvSpPr/>
      </dsp:nvSpPr>
      <dsp:spPr>
        <a:xfrm>
          <a:off x="0" y="343661"/>
          <a:ext cx="9608025" cy="2625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Il pacchetto fiscale irlandese offre diversi vantaggi fiscali alle multinazionali; il paese ha infatti siglato diversi accordi segreti con le maggiori multinazionali per moderare ulteriormente la percentuale di tasse da pagare e secondo un’indagine della Commissione Europea, queste società, per lo più americane, hanno effettivamente pagato solo lo 0,01% di tasse sugli utili prodotti. </a:t>
          </a:r>
          <a:endParaRPr lang="en-US" sz="2200" kern="1200"/>
        </a:p>
      </dsp:txBody>
      <dsp:txXfrm>
        <a:off x="128165" y="471826"/>
        <a:ext cx="9351695" cy="2369150"/>
      </dsp:txXfrm>
    </dsp:sp>
    <dsp:sp modelId="{CD4D00C0-AAE9-4E8A-BD9D-E25F8A350075}">
      <dsp:nvSpPr>
        <dsp:cNvPr id="0" name=""/>
        <dsp:cNvSpPr/>
      </dsp:nvSpPr>
      <dsp:spPr>
        <a:xfrm>
          <a:off x="0" y="3032501"/>
          <a:ext cx="9608025" cy="26254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Altro vantaggio che può offrire l'Irlanda è una strategia avanzata di transfer pricing, grazie alla quale le multinazionali trasferiscono i profitti delle controllate da giurisdizioni ad alta imposizione fiscale a paesi che hanno una politica accomodante. Questi vantaggi hanno permesso all’Irlanda di diventare uno dei più grandi paradisi fiscali europei, insieme Lussemburgo ed Olanda (non è un caso che la FIAT, proprio in quest’ultima ha stabilito la sua sede fiscale). </a:t>
          </a:r>
          <a:endParaRPr lang="en-US" sz="2200" kern="1200"/>
        </a:p>
      </dsp:txBody>
      <dsp:txXfrm>
        <a:off x="128165" y="3160666"/>
        <a:ext cx="9351695" cy="23691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537ED-B555-499E-83F8-5F2F1F652A70}" type="datetimeFigureOut">
              <a:rPr lang="it-IT" smtClean="0"/>
              <a:t>06/05/2025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A334-FB5B-4417-AD5F-6FC59B86E015}" type="slidenum">
              <a:rPr lang="it-IT" smtClean="0"/>
              <a:t>‹N›</a:t>
            </a:fld>
            <a:endParaRPr lang="it-IT"/>
          </a:p>
        </p:txBody>
      </p:sp>
    </p:spTree>
    <p:extLst>
      <p:ext uri="{BB962C8B-B14F-4D97-AF65-F5344CB8AC3E}">
        <p14:creationId xmlns:p14="http://schemas.microsoft.com/office/powerpoint/2010/main" val="155437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793D41C-775C-455B-8E3F-63865BD7CCDA}" type="datetime1">
              <a:rPr lang="it-IT" smtClean="0"/>
              <a:t>06/05/2025</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4238791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5431B23-A363-4420-A7F8-85FEC8C3C043}" type="datetime1">
              <a:rPr lang="it-IT" smtClean="0"/>
              <a:t>06/05/2025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134117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CC07804-0A8E-4A1E-8225-EA33A21296A9}" type="datetime1">
              <a:rPr lang="it-IT" smtClean="0"/>
              <a:t>06/05/2025</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5755D-EFE4-461C-9FCA-851881A648FA}"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7685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E9D714DD-6BE7-4855-871A-5CBE27297A77}" type="datetime1">
              <a:rPr lang="it-IT" smtClean="0"/>
              <a:t>06/05/2025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178996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83E5F8A-AB2B-4747-8F3A-505C72C0FF40}" type="datetime1">
              <a:rPr lang="it-IT" smtClean="0"/>
              <a:t>06/05/2025</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5755D-EFE4-461C-9FCA-851881A648FA}"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89497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82E6EE8C-F358-4120-97D7-32488EB80288}" type="datetime1">
              <a:rPr lang="it-IT" smtClean="0"/>
              <a:t>06/05/2025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1598612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F8630EB-95B7-4EB8-945B-2573C2BA0185}" type="datetime1">
              <a:rPr lang="it-IT" smtClean="0"/>
              <a:t>06/05/2025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3486233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B35619-4082-45E6-B7C1-4D0660DB2394}" type="datetime1">
              <a:rPr lang="it-IT" smtClean="0"/>
              <a:t>06/05/2025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257726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65B0428-66E8-40D6-A17B-F9846BDDA04A}" type="datetime1">
              <a:rPr lang="it-IT" smtClean="0"/>
              <a:t>06/05/2025</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416133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4AA1AA4-1A27-49CC-B0E3-29F59126894E}" type="datetime1">
              <a:rPr lang="it-IT" smtClean="0"/>
              <a:t>06/05/2025</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5082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18AE03B-EA55-451C-818D-A7D138BE163F}" type="datetime1">
              <a:rPr lang="it-IT" smtClean="0"/>
              <a:t>06/05/2025</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34390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664EDB-F775-46CB-BFA3-D82FF4C2B97A}" type="datetime1">
              <a:rPr lang="it-IT" smtClean="0"/>
              <a:t>06/05/2025</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373549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2A7845A-28A3-4C9D-BAD6-2ABED99B4DB8}" type="datetime1">
              <a:rPr lang="it-IT" smtClean="0"/>
              <a:t>06/05/2025</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57983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1D03A-2638-4978-9AED-9FDFFD3C927A}" type="datetime1">
              <a:rPr lang="it-IT" smtClean="0"/>
              <a:t>06/05/2025</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257380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C7A201B-1245-4026-93DB-74FCEC907985}" type="datetime1">
              <a:rPr lang="it-IT" smtClean="0"/>
              <a:t>06/05/2025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82605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9164EB1-F201-4A05-957B-4BAB4E2F381E}" type="datetime1">
              <a:rPr lang="it-IT" smtClean="0"/>
              <a:t>06/05/2025</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5755D-EFE4-461C-9FCA-851881A648FA}" type="slidenum">
              <a:rPr lang="it-IT" smtClean="0"/>
              <a:t>‹N›</a:t>
            </a:fld>
            <a:endParaRPr lang="it-IT"/>
          </a:p>
        </p:txBody>
      </p:sp>
    </p:spTree>
    <p:extLst>
      <p:ext uri="{BB962C8B-B14F-4D97-AF65-F5344CB8AC3E}">
        <p14:creationId xmlns:p14="http://schemas.microsoft.com/office/powerpoint/2010/main" val="221846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2E9BFBB-9B37-476C-BA66-CD6B68853335}" type="datetime1">
              <a:rPr lang="it-IT" smtClean="0"/>
              <a:t>06/05/2025</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55755D-EFE4-461C-9FCA-851881A648FA}" type="slidenum">
              <a:rPr lang="it-IT" smtClean="0"/>
              <a:t>‹N›</a:t>
            </a:fld>
            <a:endParaRPr lang="it-IT"/>
          </a:p>
        </p:txBody>
      </p:sp>
    </p:spTree>
    <p:extLst>
      <p:ext uri="{BB962C8B-B14F-4D97-AF65-F5344CB8AC3E}">
        <p14:creationId xmlns:p14="http://schemas.microsoft.com/office/powerpoint/2010/main" val="289992631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ata.imf.org/?sk=E6A5F467-C14B-4AA8-9F6D-5A09EC4E62A4&amp;sId=140820264705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grafici.altervista.org/aggregati-monetari-m1-e-m2-al-netto-del-circolante-in-italia/"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hyperlink" Target="https://grafici.altervista.org/aggregati-monetari-m1-e-m2-al-netto-del-circolante-in-italia/"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tradingeconomics.com/united-kingdom/gdp"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nbc.com/2015/12/02/who-loses-when-the-renminbi-joins-the-imf-basket.htm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C0C1671-309F-43C7-882C-28A91F4DF168}"/>
              </a:ext>
            </a:extLst>
          </p:cNvPr>
          <p:cNvSpPr>
            <a:spLocks noGrp="1"/>
          </p:cNvSpPr>
          <p:nvPr>
            <p:ph type="sldNum" sz="quarter" idx="12"/>
          </p:nvPr>
        </p:nvSpPr>
        <p:spPr/>
        <p:txBody>
          <a:bodyPr/>
          <a:lstStyle/>
          <a:p>
            <a:fld id="{1155755D-EFE4-461C-9FCA-851881A648FA}" type="slidenum">
              <a:rPr lang="it-IT" smtClean="0"/>
              <a:t>1</a:t>
            </a:fld>
            <a:endParaRPr lang="it-IT"/>
          </a:p>
        </p:txBody>
      </p:sp>
      <p:grpSp>
        <p:nvGrpSpPr>
          <p:cNvPr id="3" name="Gruppo 2">
            <a:extLst>
              <a:ext uri="{FF2B5EF4-FFF2-40B4-BE49-F238E27FC236}">
                <a16:creationId xmlns:a16="http://schemas.microsoft.com/office/drawing/2014/main" id="{5318A87E-96FF-4297-BCCB-94EBB179F4C6}"/>
              </a:ext>
            </a:extLst>
          </p:cNvPr>
          <p:cNvGrpSpPr/>
          <p:nvPr/>
        </p:nvGrpSpPr>
        <p:grpSpPr>
          <a:xfrm>
            <a:off x="5261458" y="787782"/>
            <a:ext cx="6161718" cy="3875964"/>
            <a:chOff x="5875607" y="464025"/>
            <a:chExt cx="6161718" cy="3875964"/>
          </a:xfrm>
        </p:grpSpPr>
        <p:sp>
          <p:nvSpPr>
            <p:cNvPr id="4" name="Rettangolo 3">
              <a:extLst>
                <a:ext uri="{FF2B5EF4-FFF2-40B4-BE49-F238E27FC236}">
                  <a16:creationId xmlns:a16="http://schemas.microsoft.com/office/drawing/2014/main" id="{3A6918A8-9485-4B15-A176-4C451E94A1A4}"/>
                </a:ext>
              </a:extLst>
            </p:cNvPr>
            <p:cNvSpPr/>
            <p:nvPr/>
          </p:nvSpPr>
          <p:spPr>
            <a:xfrm>
              <a:off x="5875607" y="464025"/>
              <a:ext cx="6161718" cy="38759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308BC50A-459D-4BBF-AEBB-5434AEA6F758}"/>
                </a:ext>
              </a:extLst>
            </p:cNvPr>
            <p:cNvSpPr/>
            <p:nvPr/>
          </p:nvSpPr>
          <p:spPr>
            <a:xfrm>
              <a:off x="6096000" y="668740"/>
              <a:ext cx="5777552" cy="3480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87FFD119-E000-4FCD-A65A-AE754AA1E1E8}"/>
                </a:ext>
              </a:extLst>
            </p:cNvPr>
            <p:cNvSpPr/>
            <p:nvPr/>
          </p:nvSpPr>
          <p:spPr>
            <a:xfrm>
              <a:off x="6316394" y="816722"/>
              <a:ext cx="5343794" cy="3151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03406DE4-85C8-4E06-AB6E-20F8ACBA903E}"/>
                </a:ext>
              </a:extLst>
            </p:cNvPr>
            <p:cNvSpPr txBox="1"/>
            <p:nvPr/>
          </p:nvSpPr>
          <p:spPr>
            <a:xfrm>
              <a:off x="6471088" y="1285444"/>
              <a:ext cx="5027376" cy="2246769"/>
            </a:xfrm>
            <a:prstGeom prst="rect">
              <a:avLst/>
            </a:prstGeom>
            <a:noFill/>
          </p:spPr>
          <p:txBody>
            <a:bodyPr wrap="square" rtlCol="0">
              <a:spAutoFit/>
            </a:bodyPr>
            <a:lstStyle/>
            <a:p>
              <a:r>
                <a:rPr lang="it-IT" sz="3500" dirty="0"/>
                <a:t>COMPETIZIONE DELLE VALUTE GLOBALI: VECCHIE EGEMONIE E NUOVI ATTORI</a:t>
              </a:r>
            </a:p>
          </p:txBody>
        </p:sp>
      </p:grpSp>
    </p:spTree>
    <p:extLst>
      <p:ext uri="{BB962C8B-B14F-4D97-AF65-F5344CB8AC3E}">
        <p14:creationId xmlns:p14="http://schemas.microsoft.com/office/powerpoint/2010/main" val="352374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1"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2"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3"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4"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5"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6"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7"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8"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9"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0"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1"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33" name="Group 32">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34"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5"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6"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7"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8"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9"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40"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41"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42"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43"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4"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5"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7" name="Rectangle 46">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9"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51" name="Rectangle 50">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a:extLst>
              <a:ext uri="{FF2B5EF4-FFF2-40B4-BE49-F238E27FC236}">
                <a16:creationId xmlns:a16="http://schemas.microsoft.com/office/drawing/2014/main" id="{CC37EA43-591A-4AD8-9419-88ACBE7EBA5C}"/>
              </a:ext>
            </a:extLst>
          </p:cNvPr>
          <p:cNvSpPr txBox="1"/>
          <p:nvPr/>
        </p:nvSpPr>
        <p:spPr>
          <a:xfrm>
            <a:off x="642259" y="276283"/>
            <a:ext cx="8631253" cy="125989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800" b="1" dirty="0">
                <a:solidFill>
                  <a:schemeClr val="tx1">
                    <a:lumMod val="85000"/>
                    <a:lumOff val="15000"/>
                  </a:schemeClr>
                </a:solidFill>
                <a:effectLst/>
                <a:latin typeface="+mj-lt"/>
                <a:ea typeface="+mj-ea"/>
                <a:cs typeface="+mj-cs"/>
              </a:rPr>
              <a:t>Graf. 3 </a:t>
            </a:r>
            <a:r>
              <a:rPr lang="en-US" sz="2800" b="1" dirty="0" err="1">
                <a:solidFill>
                  <a:schemeClr val="tx1">
                    <a:lumMod val="85000"/>
                    <a:lumOff val="15000"/>
                  </a:schemeClr>
                </a:solidFill>
                <a:effectLst/>
                <a:latin typeface="+mj-lt"/>
                <a:ea typeface="+mj-ea"/>
                <a:cs typeface="+mj-cs"/>
              </a:rPr>
              <a:t>Riserve</a:t>
            </a:r>
            <a:r>
              <a:rPr lang="en-US" sz="2800" b="1" dirty="0">
                <a:solidFill>
                  <a:schemeClr val="tx1">
                    <a:lumMod val="85000"/>
                    <a:lumOff val="15000"/>
                  </a:schemeClr>
                </a:solidFill>
                <a:effectLst/>
                <a:latin typeface="+mj-lt"/>
                <a:ea typeface="+mj-ea"/>
                <a:cs typeface="+mj-cs"/>
              </a:rPr>
              <a:t> </a:t>
            </a:r>
            <a:r>
              <a:rPr lang="en-US" sz="2800" b="1" dirty="0" err="1">
                <a:solidFill>
                  <a:schemeClr val="tx1">
                    <a:lumMod val="85000"/>
                    <a:lumOff val="15000"/>
                  </a:schemeClr>
                </a:solidFill>
                <a:effectLst/>
                <a:latin typeface="+mj-lt"/>
                <a:ea typeface="+mj-ea"/>
                <a:cs typeface="+mj-cs"/>
              </a:rPr>
              <a:t>ufficiali</a:t>
            </a:r>
            <a:r>
              <a:rPr lang="en-US" sz="2800" b="1" dirty="0">
                <a:solidFill>
                  <a:schemeClr val="tx1">
                    <a:lumMod val="85000"/>
                    <a:lumOff val="15000"/>
                  </a:schemeClr>
                </a:solidFill>
                <a:effectLst/>
                <a:latin typeface="+mj-lt"/>
                <a:ea typeface="+mj-ea"/>
                <a:cs typeface="+mj-cs"/>
              </a:rPr>
              <a:t> </a:t>
            </a:r>
            <a:r>
              <a:rPr lang="en-US" sz="2800" b="1" dirty="0" err="1">
                <a:solidFill>
                  <a:schemeClr val="tx1">
                    <a:lumMod val="85000"/>
                    <a:lumOff val="15000"/>
                  </a:schemeClr>
                </a:solidFill>
                <a:effectLst/>
                <a:latin typeface="+mj-lt"/>
                <a:ea typeface="+mj-ea"/>
                <a:cs typeface="+mj-cs"/>
              </a:rPr>
              <a:t>mondiali</a:t>
            </a:r>
            <a:r>
              <a:rPr lang="en-US" sz="2800" b="1" dirty="0">
                <a:solidFill>
                  <a:schemeClr val="tx1">
                    <a:lumMod val="85000"/>
                    <a:lumOff val="15000"/>
                  </a:schemeClr>
                </a:solidFill>
                <a:effectLst/>
                <a:latin typeface="+mj-lt"/>
                <a:ea typeface="+mj-ea"/>
                <a:cs typeface="+mj-cs"/>
              </a:rPr>
              <a:t> per valuta 2020-2024</a:t>
            </a:r>
          </a:p>
        </p:txBody>
      </p:sp>
      <p:sp>
        <p:nvSpPr>
          <p:cNvPr id="53" name="Rectangle 52">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4" name="CasellaDiTesto 13">
            <a:extLst>
              <a:ext uri="{FF2B5EF4-FFF2-40B4-BE49-F238E27FC236}">
                <a16:creationId xmlns:a16="http://schemas.microsoft.com/office/drawing/2014/main" id="{A46A919B-6921-4FE7-8F11-98E6B109A2F3}"/>
              </a:ext>
            </a:extLst>
          </p:cNvPr>
          <p:cNvSpPr txBox="1"/>
          <p:nvPr/>
        </p:nvSpPr>
        <p:spPr>
          <a:xfrm>
            <a:off x="1583965" y="6227582"/>
            <a:ext cx="8631253" cy="759292"/>
          </a:xfrm>
          <a:prstGeom prst="rect">
            <a:avLst/>
          </a:prstGeom>
        </p:spPr>
        <p:txBody>
          <a:bodyPr vert="horz" lIns="91440" tIns="45720" rIns="91440" bIns="45720" rtlCol="0">
            <a:normAutofit/>
          </a:bodyPr>
          <a:lstStyle/>
          <a:p>
            <a:pPr marL="0" marR="0" lvl="0" indent="0" fontAlgn="auto">
              <a:spcBef>
                <a:spcPts val="1000"/>
              </a:spcBef>
              <a:buClr>
                <a:schemeClr val="accent1"/>
              </a:buClr>
              <a:buSzTx/>
              <a:buFont typeface="Wingdings 3" charset="2"/>
              <a:buChar char=""/>
              <a:tabLst/>
              <a:defRPr/>
            </a:pPr>
            <a:r>
              <a:rPr kumimoji="0" lang="en-US" sz="1050" b="0" i="0" u="none" strike="noStrike" cap="none" spc="0" normalizeH="0" baseline="0" noProof="0" dirty="0">
                <a:ln>
                  <a:noFill/>
                </a:ln>
                <a:solidFill>
                  <a:schemeClr val="tx1">
                    <a:lumMod val="75000"/>
                    <a:lumOff val="25000"/>
                  </a:schemeClr>
                </a:solidFill>
                <a:effectLst/>
                <a:uLnTx/>
                <a:uFillTx/>
              </a:rPr>
              <a:t>Fonte FMI</a:t>
            </a:r>
          </a:p>
          <a:p>
            <a:pPr marL="0" marR="0" lvl="0" indent="0" fontAlgn="auto">
              <a:spcBef>
                <a:spcPts val="1000"/>
              </a:spcBef>
              <a:buClr>
                <a:schemeClr val="accent1"/>
              </a:buClr>
              <a:buSzTx/>
              <a:buFont typeface="Wingdings 3" charset="2"/>
              <a:buChar char=""/>
              <a:tabLst/>
              <a:defRPr/>
            </a:pPr>
            <a:r>
              <a:rPr kumimoji="0" lang="en-US" sz="1050" b="0" i="0" u="none" strike="noStrike" cap="none" spc="0" normalizeH="0" baseline="0" noProof="0" dirty="0">
                <a:ln>
                  <a:noFill/>
                </a:ln>
                <a:solidFill>
                  <a:schemeClr val="tx1">
                    <a:lumMod val="75000"/>
                    <a:lumOff val="25000"/>
                  </a:schemeClr>
                </a:solidFill>
                <a:effectLst/>
                <a:uLnTx/>
                <a:uFillTx/>
              </a:rPr>
              <a:t>FMI (2021), Currency composition of official foreign Exchanges </a:t>
            </a:r>
            <a:r>
              <a:rPr kumimoji="0" lang="en-US" sz="1050" b="0" i="0" u="none" strike="noStrike" cap="none" spc="0" normalizeH="0" baseline="0" noProof="0" dirty="0" err="1">
                <a:ln>
                  <a:noFill/>
                </a:ln>
                <a:solidFill>
                  <a:schemeClr val="tx1">
                    <a:lumMod val="75000"/>
                    <a:lumOff val="25000"/>
                  </a:schemeClr>
                </a:solidFill>
                <a:effectLst/>
                <a:uLnTx/>
                <a:uFillTx/>
              </a:rPr>
              <a:t>reverves</a:t>
            </a:r>
            <a:r>
              <a:rPr kumimoji="0" lang="en-US" sz="1050" b="0" i="0" u="none" strike="noStrike" cap="none" spc="0" normalizeH="0" baseline="0" noProof="0" dirty="0">
                <a:ln>
                  <a:noFill/>
                </a:ln>
                <a:solidFill>
                  <a:schemeClr val="tx1">
                    <a:lumMod val="75000"/>
                    <a:lumOff val="25000"/>
                  </a:schemeClr>
                </a:solidFill>
                <a:effectLst/>
                <a:uLnTx/>
                <a:uFillTx/>
              </a:rPr>
              <a:t> https://data.imf.org/?sk=E6A5F467-C14B-4AA8-9F6D-5A09EC4E62A4&amp;sId=1408202647052</a:t>
            </a:r>
          </a:p>
        </p:txBody>
      </p:sp>
      <p:sp>
        <p:nvSpPr>
          <p:cNvPr id="55"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numero diapositiva 2">
            <a:extLst>
              <a:ext uri="{FF2B5EF4-FFF2-40B4-BE49-F238E27FC236}">
                <a16:creationId xmlns:a16="http://schemas.microsoft.com/office/drawing/2014/main" id="{5971D337-FB69-488E-A1E4-4F39A6C24061}"/>
              </a:ext>
            </a:extLst>
          </p:cNvPr>
          <p:cNvSpPr>
            <a:spLocks noGrp="1"/>
          </p:cNvSpPr>
          <p:nvPr>
            <p:ph type="sldNum" sz="quarter" idx="12"/>
          </p:nvPr>
        </p:nvSpPr>
        <p:spPr/>
        <p:txBody>
          <a:bodyPr/>
          <a:lstStyle/>
          <a:p>
            <a:fld id="{1155755D-EFE4-461C-9FCA-851881A648FA}" type="slidenum">
              <a:rPr lang="it-IT" smtClean="0"/>
              <a:t>10</a:t>
            </a:fld>
            <a:endParaRPr lang="it-IT"/>
          </a:p>
        </p:txBody>
      </p:sp>
      <p:pic>
        <p:nvPicPr>
          <p:cNvPr id="5" name="Immagine 4">
            <a:extLst>
              <a:ext uri="{FF2B5EF4-FFF2-40B4-BE49-F238E27FC236}">
                <a16:creationId xmlns:a16="http://schemas.microsoft.com/office/drawing/2014/main" id="{92A40612-2BDB-34D0-298A-2816F8346E52}"/>
              </a:ext>
            </a:extLst>
          </p:cNvPr>
          <p:cNvPicPr>
            <a:picLocks noChangeAspect="1"/>
          </p:cNvPicPr>
          <p:nvPr/>
        </p:nvPicPr>
        <p:blipFill>
          <a:blip r:embed="rId2"/>
          <a:srcRect t="37542" r="3838" b="15489"/>
          <a:stretch/>
        </p:blipFill>
        <p:spPr>
          <a:xfrm>
            <a:off x="283531" y="1525637"/>
            <a:ext cx="11724097" cy="3219580"/>
          </a:xfrm>
          <a:prstGeom prst="rect">
            <a:avLst/>
          </a:prstGeom>
        </p:spPr>
      </p:pic>
    </p:spTree>
    <p:extLst>
      <p:ext uri="{BB962C8B-B14F-4D97-AF65-F5344CB8AC3E}">
        <p14:creationId xmlns:p14="http://schemas.microsoft.com/office/powerpoint/2010/main" val="71079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EF7F95-7CF3-42AD-8D2C-4F7BD70028C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3" name="Rectangle 3">
            <a:extLst>
              <a:ext uri="{FF2B5EF4-FFF2-40B4-BE49-F238E27FC236}">
                <a16:creationId xmlns:a16="http://schemas.microsoft.com/office/drawing/2014/main" id="{371F045B-A335-45E2-A35D-EDDDB880E49D}"/>
              </a:ext>
            </a:extLst>
          </p:cNvPr>
          <p:cNvSpPr>
            <a:spLocks noChangeArrowheads="1"/>
          </p:cNvSpPr>
          <p:nvPr/>
        </p:nvSpPr>
        <p:spPr bwMode="auto">
          <a:xfrm>
            <a:off x="-191935" y="6343972"/>
            <a:ext cx="101761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it-IT" altLang="it-IT" sz="11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Fonte FMI </a:t>
            </a:r>
            <a:r>
              <a:rPr kumimoji="0" lang="en-US"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 Currency composition of official foreign Exchanges reserves </a:t>
            </a:r>
            <a:r>
              <a:rPr kumimoji="0" lang="en-US"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https://data.imf.org/?sk=E6A5F467-C14B-4AA8-9F6D-5A09EC4E62A4&amp;sId=1408202647052</a:t>
            </a:r>
            <a:r>
              <a:rPr kumimoji="0" lang="en-US" altLang="it-IT"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6" name="CasellaDiTesto 5">
            <a:extLst>
              <a:ext uri="{FF2B5EF4-FFF2-40B4-BE49-F238E27FC236}">
                <a16:creationId xmlns:a16="http://schemas.microsoft.com/office/drawing/2014/main" id="{5CD29F06-898A-4BA6-9176-FF5B7A35BBF8}"/>
              </a:ext>
            </a:extLst>
          </p:cNvPr>
          <p:cNvSpPr txBox="1"/>
          <p:nvPr/>
        </p:nvSpPr>
        <p:spPr>
          <a:xfrm>
            <a:off x="863221" y="160085"/>
            <a:ext cx="858103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Graf. 4 Riserve allocate ufficiali mondiali per valuta 2024 </a:t>
            </a:r>
            <a:endParaRPr kumimoji="0" lang="it-IT" altLang="it-IT" sz="14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p:txBody>
      </p:sp>
      <p:sp>
        <p:nvSpPr>
          <p:cNvPr id="4" name="Segnaposto numero diapositiva 3">
            <a:extLst>
              <a:ext uri="{FF2B5EF4-FFF2-40B4-BE49-F238E27FC236}">
                <a16:creationId xmlns:a16="http://schemas.microsoft.com/office/drawing/2014/main" id="{D1302016-28AC-4AB5-B87D-05F24F5899C6}"/>
              </a:ext>
            </a:extLst>
          </p:cNvPr>
          <p:cNvSpPr>
            <a:spLocks noGrp="1"/>
          </p:cNvSpPr>
          <p:nvPr>
            <p:ph type="sldNum" sz="quarter" idx="12"/>
          </p:nvPr>
        </p:nvSpPr>
        <p:spPr/>
        <p:txBody>
          <a:bodyPr/>
          <a:lstStyle/>
          <a:p>
            <a:fld id="{1155755D-EFE4-461C-9FCA-851881A648FA}" type="slidenum">
              <a:rPr lang="it-IT" smtClean="0"/>
              <a:t>11</a:t>
            </a:fld>
            <a:endParaRPr lang="it-IT"/>
          </a:p>
        </p:txBody>
      </p:sp>
      <p:pic>
        <p:nvPicPr>
          <p:cNvPr id="7" name="Immagine 6">
            <a:extLst>
              <a:ext uri="{FF2B5EF4-FFF2-40B4-BE49-F238E27FC236}">
                <a16:creationId xmlns:a16="http://schemas.microsoft.com/office/drawing/2014/main" id="{2EACB711-0883-B775-447E-DAA6FA997BB9}"/>
              </a:ext>
            </a:extLst>
          </p:cNvPr>
          <p:cNvPicPr>
            <a:picLocks noChangeAspect="1"/>
          </p:cNvPicPr>
          <p:nvPr/>
        </p:nvPicPr>
        <p:blipFill>
          <a:blip r:embed="rId3"/>
          <a:srcRect l="15159" t="16795" b="33041"/>
          <a:stretch/>
        </p:blipFill>
        <p:spPr>
          <a:xfrm>
            <a:off x="531812" y="1333458"/>
            <a:ext cx="11322267" cy="3763836"/>
          </a:xfrm>
          <a:prstGeom prst="rect">
            <a:avLst/>
          </a:prstGeom>
        </p:spPr>
      </p:pic>
    </p:spTree>
    <p:extLst>
      <p:ext uri="{BB962C8B-B14F-4D97-AF65-F5344CB8AC3E}">
        <p14:creationId xmlns:p14="http://schemas.microsoft.com/office/powerpoint/2010/main" val="382792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0"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1"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2"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3"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4"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5"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6"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7"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8"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19"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2" name="Group 21">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3"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4"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5"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6"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7"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8"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9"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0"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1"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2"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3"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4"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6" name="Rectangle 35">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8" name="Freeform 11">
            <a:extLst>
              <a:ext uri="{FF2B5EF4-FFF2-40B4-BE49-F238E27FC236}">
                <a16:creationId xmlns:a16="http://schemas.microsoft.com/office/drawing/2014/main" id="{172B28B0-DC63-419A-B658-966AC66AD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228600"/>
            <a:ext cx="2969842"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8"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3" name="CasellaDiTesto 2">
            <a:extLst>
              <a:ext uri="{FF2B5EF4-FFF2-40B4-BE49-F238E27FC236}">
                <a16:creationId xmlns:a16="http://schemas.microsoft.com/office/drawing/2014/main" id="{D999FAEF-F50D-4195-9A34-59E8AC7EBBEC}"/>
              </a:ext>
            </a:extLst>
          </p:cNvPr>
          <p:cNvSpPr txBox="1"/>
          <p:nvPr/>
        </p:nvSpPr>
        <p:spPr>
          <a:xfrm>
            <a:off x="3190187" y="1050877"/>
            <a:ext cx="8314425" cy="5802373"/>
          </a:xfrm>
          <a:prstGeom prst="rect">
            <a:avLst/>
          </a:prstGeom>
        </p:spPr>
        <p:txBody>
          <a:bodyPr vert="horz" lIns="91440" tIns="45720" rIns="91440" bIns="45720" rtlCol="0">
            <a:normAutofit fontScale="92500"/>
          </a:bodyPr>
          <a:lstStyle/>
          <a:p>
            <a:pPr algn="just">
              <a:spcBef>
                <a:spcPts val="1000"/>
              </a:spcBef>
              <a:buClr>
                <a:schemeClr val="accent1"/>
              </a:buClr>
              <a:buFont typeface="Wingdings 3" charset="2"/>
              <a:buChar char=""/>
            </a:pPr>
            <a:r>
              <a:rPr lang="en-US" sz="2800" dirty="0">
                <a:solidFill>
                  <a:schemeClr val="tx1">
                    <a:lumMod val="75000"/>
                    <a:lumOff val="25000"/>
                  </a:schemeClr>
                </a:solidFill>
              </a:rPr>
              <a:t>I </a:t>
            </a:r>
            <a:r>
              <a:rPr lang="en-US" sz="2800" dirty="0" err="1">
                <a:solidFill>
                  <a:schemeClr val="tx1">
                    <a:lumMod val="75000"/>
                    <a:lumOff val="25000"/>
                  </a:schemeClr>
                </a:solidFill>
              </a:rPr>
              <a:t>grafici</a:t>
            </a:r>
            <a:r>
              <a:rPr lang="en-US" sz="2800" dirty="0">
                <a:solidFill>
                  <a:schemeClr val="tx1">
                    <a:lumMod val="75000"/>
                    <a:lumOff val="25000"/>
                  </a:schemeClr>
                </a:solidFill>
              </a:rPr>
              <a:t> </a:t>
            </a:r>
            <a:r>
              <a:rPr lang="en-US" sz="2800" dirty="0" err="1">
                <a:solidFill>
                  <a:schemeClr val="tx1">
                    <a:lumMod val="75000"/>
                    <a:lumOff val="25000"/>
                  </a:schemeClr>
                </a:solidFill>
              </a:rPr>
              <a:t>precedenti</a:t>
            </a:r>
            <a:r>
              <a:rPr lang="en-US" sz="2800" dirty="0">
                <a:solidFill>
                  <a:schemeClr val="tx1">
                    <a:lumMod val="75000"/>
                    <a:lumOff val="25000"/>
                  </a:schemeClr>
                </a:solidFill>
              </a:rPr>
              <a:t> </a:t>
            </a:r>
            <a:r>
              <a:rPr lang="en-US" sz="2800" dirty="0" err="1">
                <a:solidFill>
                  <a:schemeClr val="tx1">
                    <a:lumMod val="75000"/>
                    <a:lumOff val="25000"/>
                  </a:schemeClr>
                </a:solidFill>
              </a:rPr>
              <a:t>mostrano</a:t>
            </a:r>
            <a:r>
              <a:rPr lang="en-US" sz="2800" dirty="0">
                <a:solidFill>
                  <a:schemeClr val="tx1">
                    <a:lumMod val="75000"/>
                    <a:lumOff val="25000"/>
                  </a:schemeClr>
                </a:solidFill>
              </a:rPr>
              <a:t> la </a:t>
            </a:r>
            <a:r>
              <a:rPr lang="en-US" sz="2800" dirty="0" err="1">
                <a:solidFill>
                  <a:schemeClr val="tx1">
                    <a:lumMod val="75000"/>
                    <a:lumOff val="25000"/>
                  </a:schemeClr>
                </a:solidFill>
              </a:rPr>
              <a:t>divisione</a:t>
            </a:r>
            <a:r>
              <a:rPr lang="en-US" sz="2800" dirty="0">
                <a:solidFill>
                  <a:schemeClr val="tx1">
                    <a:lumMod val="75000"/>
                    <a:lumOff val="25000"/>
                  </a:schemeClr>
                </a:solidFill>
              </a:rPr>
              <a:t> </a:t>
            </a:r>
            <a:r>
              <a:rPr lang="en-US" sz="2800" dirty="0" err="1">
                <a:solidFill>
                  <a:schemeClr val="tx1">
                    <a:lumMod val="75000"/>
                    <a:lumOff val="25000"/>
                  </a:schemeClr>
                </a:solidFill>
              </a:rPr>
              <a:t>delle</a:t>
            </a:r>
            <a:r>
              <a:rPr lang="en-US" sz="2800" dirty="0">
                <a:solidFill>
                  <a:schemeClr val="tx1">
                    <a:lumMod val="75000"/>
                    <a:lumOff val="25000"/>
                  </a:schemeClr>
                </a:solidFill>
              </a:rPr>
              <a:t> </a:t>
            </a:r>
            <a:r>
              <a:rPr lang="en-US" sz="2800" dirty="0" err="1">
                <a:solidFill>
                  <a:schemeClr val="tx1">
                    <a:lumMod val="75000"/>
                    <a:lumOff val="25000"/>
                  </a:schemeClr>
                </a:solidFill>
              </a:rPr>
              <a:t>riserve</a:t>
            </a:r>
            <a:r>
              <a:rPr lang="en-US" sz="2800" dirty="0">
                <a:solidFill>
                  <a:schemeClr val="tx1">
                    <a:lumMod val="75000"/>
                    <a:lumOff val="25000"/>
                  </a:schemeClr>
                </a:solidFill>
              </a:rPr>
              <a:t> </a:t>
            </a:r>
            <a:r>
              <a:rPr lang="en-US" sz="2800" dirty="0" err="1">
                <a:solidFill>
                  <a:schemeClr val="tx1">
                    <a:lumMod val="75000"/>
                    <a:lumOff val="25000"/>
                  </a:schemeClr>
                </a:solidFill>
              </a:rPr>
              <a:t>valutarie</a:t>
            </a:r>
            <a:r>
              <a:rPr lang="en-US" sz="2800" dirty="0">
                <a:solidFill>
                  <a:schemeClr val="tx1">
                    <a:lumMod val="75000"/>
                    <a:lumOff val="25000"/>
                  </a:schemeClr>
                </a:solidFill>
              </a:rPr>
              <a:t> </a:t>
            </a:r>
            <a:r>
              <a:rPr lang="en-US" sz="2800" dirty="0" err="1">
                <a:solidFill>
                  <a:schemeClr val="tx1">
                    <a:lumMod val="75000"/>
                    <a:lumOff val="25000"/>
                  </a:schemeClr>
                </a:solidFill>
              </a:rPr>
              <a:t>mondiali</a:t>
            </a:r>
            <a:r>
              <a:rPr lang="en-US" sz="2800" dirty="0">
                <a:solidFill>
                  <a:schemeClr val="tx1">
                    <a:lumMod val="75000"/>
                    <a:lumOff val="25000"/>
                  </a:schemeClr>
                </a:solidFill>
              </a:rPr>
              <a:t> </a:t>
            </a:r>
            <a:r>
              <a:rPr lang="en-US" sz="2800" dirty="0" err="1">
                <a:solidFill>
                  <a:schemeClr val="tx1">
                    <a:lumMod val="75000"/>
                    <a:lumOff val="25000"/>
                  </a:schemeClr>
                </a:solidFill>
              </a:rPr>
              <a:t>più</a:t>
            </a:r>
            <a:r>
              <a:rPr lang="en-US" sz="2800" dirty="0">
                <a:solidFill>
                  <a:schemeClr val="tx1">
                    <a:lumMod val="75000"/>
                    <a:lumOff val="25000"/>
                  </a:schemeClr>
                </a:solidFill>
              </a:rPr>
              <a:t> </a:t>
            </a:r>
            <a:r>
              <a:rPr lang="en-US" sz="2800" dirty="0" err="1">
                <a:solidFill>
                  <a:schemeClr val="tx1">
                    <a:lumMod val="75000"/>
                    <a:lumOff val="25000"/>
                  </a:schemeClr>
                </a:solidFill>
              </a:rPr>
              <a:t>nello</a:t>
            </a:r>
            <a:r>
              <a:rPr lang="en-US" sz="2800" dirty="0">
                <a:solidFill>
                  <a:schemeClr val="tx1">
                    <a:lumMod val="75000"/>
                    <a:lumOff val="25000"/>
                  </a:schemeClr>
                </a:solidFill>
              </a:rPr>
              <a:t> </a:t>
            </a:r>
            <a:r>
              <a:rPr lang="en-US" sz="2800" dirty="0" err="1">
                <a:solidFill>
                  <a:schemeClr val="tx1">
                    <a:lumMod val="75000"/>
                    <a:lumOff val="25000"/>
                  </a:schemeClr>
                </a:solidFill>
              </a:rPr>
              <a:t>specifico</a:t>
            </a:r>
            <a:r>
              <a:rPr lang="en-US" sz="2800" dirty="0">
                <a:solidFill>
                  <a:schemeClr val="tx1">
                    <a:lumMod val="75000"/>
                    <a:lumOff val="25000"/>
                  </a:schemeClr>
                </a:solidFill>
              </a:rPr>
              <a:t> e come </a:t>
            </a:r>
            <a:r>
              <a:rPr lang="en-US" sz="2800" dirty="0" err="1">
                <a:solidFill>
                  <a:schemeClr val="tx1">
                    <a:lumMod val="75000"/>
                    <a:lumOff val="25000"/>
                  </a:schemeClr>
                </a:solidFill>
              </a:rPr>
              <a:t>attualmente</a:t>
            </a:r>
            <a:r>
              <a:rPr lang="en-US" sz="2800" dirty="0">
                <a:solidFill>
                  <a:schemeClr val="tx1">
                    <a:lumMod val="75000"/>
                    <a:lumOff val="25000"/>
                  </a:schemeClr>
                </a:solidFill>
              </a:rPr>
              <a:t> (2020-2024) </a:t>
            </a:r>
            <a:r>
              <a:rPr lang="en-US" sz="2800" dirty="0" err="1">
                <a:solidFill>
                  <a:schemeClr val="tx1">
                    <a:lumMod val="75000"/>
                    <a:lumOff val="25000"/>
                  </a:schemeClr>
                </a:solidFill>
              </a:rPr>
              <a:t>si</a:t>
            </a:r>
            <a:r>
              <a:rPr lang="en-US" sz="2800" dirty="0">
                <a:solidFill>
                  <a:schemeClr val="tx1">
                    <a:lumMod val="75000"/>
                    <a:lumOff val="25000"/>
                  </a:schemeClr>
                </a:solidFill>
              </a:rPr>
              <a:t> </a:t>
            </a:r>
            <a:r>
              <a:rPr lang="en-US" sz="2800" dirty="0" err="1">
                <a:solidFill>
                  <a:schemeClr val="tx1">
                    <a:lumMod val="75000"/>
                    <a:lumOff val="25000"/>
                  </a:schemeClr>
                </a:solidFill>
              </a:rPr>
              <a:t>dividono</a:t>
            </a:r>
            <a:r>
              <a:rPr lang="en-US" sz="2800" dirty="0">
                <a:solidFill>
                  <a:schemeClr val="tx1">
                    <a:lumMod val="75000"/>
                    <a:lumOff val="25000"/>
                  </a:schemeClr>
                </a:solidFill>
              </a:rPr>
              <a:t>.</a:t>
            </a:r>
          </a:p>
          <a:p>
            <a:pPr algn="just">
              <a:spcBef>
                <a:spcPts val="1000"/>
              </a:spcBef>
              <a:buClr>
                <a:schemeClr val="accent1"/>
              </a:buClr>
            </a:pPr>
            <a:endParaRPr lang="en-US" sz="2800" dirty="0">
              <a:solidFill>
                <a:schemeClr val="tx1">
                  <a:lumMod val="75000"/>
                  <a:lumOff val="25000"/>
                </a:schemeClr>
              </a:solidFill>
              <a:effectLst/>
            </a:endParaRPr>
          </a:p>
          <a:p>
            <a:pPr algn="just">
              <a:spcBef>
                <a:spcPts val="1000"/>
              </a:spcBef>
              <a:buClr>
                <a:schemeClr val="accent1"/>
              </a:buClr>
              <a:buFont typeface="Wingdings 3" charset="2"/>
              <a:buChar char=""/>
            </a:pPr>
            <a:r>
              <a:rPr lang="en-US" sz="2000" i="1" dirty="0">
                <a:solidFill>
                  <a:schemeClr val="tx1">
                    <a:lumMod val="75000"/>
                    <a:lumOff val="25000"/>
                  </a:schemeClr>
                </a:solidFill>
                <a:effectLst/>
              </a:rPr>
              <a:t>«Il 63% di </a:t>
            </a:r>
            <a:r>
              <a:rPr lang="en-US" sz="2000" i="1" dirty="0" err="1">
                <a:solidFill>
                  <a:schemeClr val="tx1">
                    <a:lumMod val="75000"/>
                    <a:lumOff val="25000"/>
                  </a:schemeClr>
                </a:solidFill>
                <a:effectLst/>
              </a:rPr>
              <a:t>tutte</a:t>
            </a:r>
            <a:r>
              <a:rPr lang="en-US" sz="2000" i="1" dirty="0">
                <a:solidFill>
                  <a:schemeClr val="tx1">
                    <a:lumMod val="75000"/>
                    <a:lumOff val="25000"/>
                  </a:schemeClr>
                </a:solidFill>
                <a:effectLst/>
              </a:rPr>
              <a:t> le </a:t>
            </a:r>
            <a:r>
              <a:rPr lang="en-US" sz="2000" i="1" dirty="0" err="1">
                <a:solidFill>
                  <a:schemeClr val="tx1">
                    <a:lumMod val="75000"/>
                    <a:lumOff val="25000"/>
                  </a:schemeClr>
                </a:solidFill>
                <a:effectLst/>
              </a:rPr>
              <a:t>riserve</a:t>
            </a:r>
            <a:r>
              <a:rPr lang="en-US" sz="2000" i="1" dirty="0">
                <a:solidFill>
                  <a:schemeClr val="tx1">
                    <a:lumMod val="75000"/>
                    <a:lumOff val="25000"/>
                  </a:schemeClr>
                </a:solidFill>
                <a:effectLst/>
              </a:rPr>
              <a:t> è </a:t>
            </a:r>
            <a:r>
              <a:rPr lang="en-US" sz="2000" i="1" dirty="0" err="1">
                <a:solidFill>
                  <a:schemeClr val="tx1">
                    <a:lumMod val="75000"/>
                    <a:lumOff val="25000"/>
                  </a:schemeClr>
                </a:solidFill>
                <a:effectLst/>
              </a:rPr>
              <a:t>infatti</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denominato</a:t>
            </a:r>
            <a:r>
              <a:rPr lang="en-US" sz="2000" i="1" dirty="0">
                <a:solidFill>
                  <a:schemeClr val="tx1">
                    <a:lumMod val="75000"/>
                    <a:lumOff val="25000"/>
                  </a:schemeClr>
                </a:solidFill>
                <a:effectLst/>
              </a:rPr>
              <a:t> in </a:t>
            </a:r>
            <a:r>
              <a:rPr lang="en-US" sz="2000" i="1" dirty="0" err="1">
                <a:solidFill>
                  <a:schemeClr val="tx1">
                    <a:lumMod val="75000"/>
                    <a:lumOff val="25000"/>
                  </a:schemeClr>
                </a:solidFill>
                <a:effectLst/>
              </a:rPr>
              <a:t>dollari</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lasciando</a:t>
            </a:r>
            <a:r>
              <a:rPr lang="en-US" sz="2000" i="1" dirty="0">
                <a:solidFill>
                  <a:schemeClr val="tx1">
                    <a:lumMod val="75000"/>
                    <a:lumOff val="25000"/>
                  </a:schemeClr>
                </a:solidFill>
                <a:effectLst/>
              </a:rPr>
              <a:t> un 20% </a:t>
            </a:r>
            <a:r>
              <a:rPr lang="en-US" sz="2000" i="1" dirty="0" err="1">
                <a:solidFill>
                  <a:schemeClr val="tx1">
                    <a:lumMod val="75000"/>
                    <a:lumOff val="25000"/>
                  </a:schemeClr>
                </a:solidFill>
                <a:effectLst/>
              </a:rPr>
              <a:t>all’euro</a:t>
            </a:r>
            <a:r>
              <a:rPr lang="en-US" sz="2000" i="1" dirty="0">
                <a:solidFill>
                  <a:schemeClr val="tx1">
                    <a:lumMod val="75000"/>
                    <a:lumOff val="25000"/>
                  </a:schemeClr>
                </a:solidFill>
                <a:effectLst/>
              </a:rPr>
              <a:t> e </a:t>
            </a:r>
            <a:r>
              <a:rPr lang="en-US" sz="2000" i="1" dirty="0" err="1">
                <a:solidFill>
                  <a:schemeClr val="tx1">
                    <a:lumMod val="75000"/>
                    <a:lumOff val="25000"/>
                  </a:schemeClr>
                </a:solidFill>
                <a:effectLst/>
              </a:rPr>
              <a:t>gli</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spiccioli</a:t>
            </a:r>
            <a:r>
              <a:rPr lang="en-US" sz="2000" i="1" dirty="0">
                <a:solidFill>
                  <a:schemeClr val="tx1">
                    <a:lumMod val="75000"/>
                    <a:lumOff val="25000"/>
                  </a:schemeClr>
                </a:solidFill>
                <a:effectLst/>
              </a:rPr>
              <a:t> ad </a:t>
            </a:r>
            <a:r>
              <a:rPr lang="en-US" sz="2000" i="1" dirty="0" err="1">
                <a:solidFill>
                  <a:schemeClr val="tx1">
                    <a:lumMod val="75000"/>
                    <a:lumOff val="25000"/>
                  </a:schemeClr>
                </a:solidFill>
                <a:effectLst/>
              </a:rPr>
              <a:t>altre</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valute</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un’allocazione</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che</a:t>
            </a:r>
            <a:r>
              <a:rPr lang="en-US" sz="2000" i="1" dirty="0">
                <a:solidFill>
                  <a:schemeClr val="tx1">
                    <a:lumMod val="75000"/>
                    <a:lumOff val="25000"/>
                  </a:schemeClr>
                </a:solidFill>
                <a:effectLst/>
              </a:rPr>
              <a:t> stride con una </a:t>
            </a:r>
            <a:r>
              <a:rPr lang="en-US" sz="2000" i="1" dirty="0" err="1">
                <a:solidFill>
                  <a:schemeClr val="tx1">
                    <a:lumMod val="75000"/>
                    <a:lumOff val="25000"/>
                  </a:schemeClr>
                </a:solidFill>
                <a:effectLst/>
              </a:rPr>
              <a:t>realtà</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economica</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che</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vede</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invece</a:t>
            </a:r>
            <a:r>
              <a:rPr lang="en-US" sz="2000" i="1" dirty="0">
                <a:solidFill>
                  <a:schemeClr val="tx1">
                    <a:lumMod val="75000"/>
                    <a:lumOff val="25000"/>
                  </a:schemeClr>
                </a:solidFill>
                <a:effectLst/>
              </a:rPr>
              <a:t> la </a:t>
            </a:r>
            <a:r>
              <a:rPr lang="en-US" sz="2000" i="1" dirty="0" err="1">
                <a:solidFill>
                  <a:schemeClr val="tx1">
                    <a:lumMod val="75000"/>
                    <a:lumOff val="25000"/>
                  </a:schemeClr>
                </a:solidFill>
                <a:effectLst/>
              </a:rPr>
              <a:t>Cina</a:t>
            </a:r>
            <a:r>
              <a:rPr lang="en-US" sz="2000" i="1" dirty="0">
                <a:solidFill>
                  <a:schemeClr val="tx1">
                    <a:lumMod val="75000"/>
                    <a:lumOff val="25000"/>
                  </a:schemeClr>
                </a:solidFill>
                <a:effectLst/>
              </a:rPr>
              <a:t> al primo </a:t>
            </a:r>
            <a:r>
              <a:rPr lang="en-US" sz="2000" i="1" dirty="0" err="1">
                <a:solidFill>
                  <a:schemeClr val="tx1">
                    <a:lumMod val="75000"/>
                    <a:lumOff val="25000"/>
                  </a:schemeClr>
                </a:solidFill>
                <a:effectLst/>
              </a:rPr>
              <a:t>posto</a:t>
            </a:r>
            <a:r>
              <a:rPr lang="en-US" sz="2000" i="1" dirty="0">
                <a:solidFill>
                  <a:schemeClr val="tx1">
                    <a:lumMod val="75000"/>
                    <a:lumOff val="25000"/>
                  </a:schemeClr>
                </a:solidFill>
                <a:effectLst/>
              </a:rPr>
              <a:t> in termini di PIL espresso in </a:t>
            </a:r>
            <a:r>
              <a:rPr lang="en-US" sz="2000" i="1" dirty="0" err="1">
                <a:solidFill>
                  <a:schemeClr val="tx1">
                    <a:lumMod val="75000"/>
                    <a:lumOff val="25000"/>
                  </a:schemeClr>
                </a:solidFill>
                <a:effectLst/>
              </a:rPr>
              <a:t>potere</a:t>
            </a:r>
            <a:r>
              <a:rPr lang="en-US" sz="2000" i="1" dirty="0">
                <a:solidFill>
                  <a:schemeClr val="tx1">
                    <a:lumMod val="75000"/>
                    <a:lumOff val="25000"/>
                  </a:schemeClr>
                </a:solidFill>
                <a:effectLst/>
              </a:rPr>
              <a:t> di </a:t>
            </a:r>
            <a:r>
              <a:rPr lang="en-US" sz="2000" i="1" dirty="0" err="1">
                <a:solidFill>
                  <a:schemeClr val="tx1">
                    <a:lumMod val="75000"/>
                    <a:lumOff val="25000"/>
                  </a:schemeClr>
                </a:solidFill>
                <a:effectLst/>
              </a:rPr>
              <a:t>acquisto</a:t>
            </a:r>
            <a:r>
              <a:rPr lang="en-US" sz="2000" i="1" dirty="0">
                <a:solidFill>
                  <a:schemeClr val="tx1">
                    <a:lumMod val="75000"/>
                    <a:lumOff val="25000"/>
                  </a:schemeClr>
                </a:solidFill>
                <a:effectLst/>
              </a:rPr>
              <a:t> in </a:t>
            </a:r>
            <a:r>
              <a:rPr lang="en-US" sz="2000" i="1" dirty="0" err="1">
                <a:solidFill>
                  <a:schemeClr val="tx1">
                    <a:lumMod val="75000"/>
                    <a:lumOff val="25000"/>
                  </a:schemeClr>
                </a:solidFill>
                <a:effectLst/>
              </a:rPr>
              <a:t>dollari</a:t>
            </a:r>
            <a:r>
              <a:rPr lang="en-US" sz="2000" i="1" dirty="0">
                <a:solidFill>
                  <a:schemeClr val="tx1">
                    <a:lumMod val="75000"/>
                    <a:lumOff val="25000"/>
                  </a:schemeClr>
                </a:solidFill>
                <a:effectLst/>
              </a:rPr>
              <a:t> (19% del PIL </a:t>
            </a:r>
            <a:r>
              <a:rPr lang="en-US" sz="2000" i="1" dirty="0" err="1">
                <a:solidFill>
                  <a:schemeClr val="tx1">
                    <a:lumMod val="75000"/>
                    <a:lumOff val="25000"/>
                  </a:schemeClr>
                </a:solidFill>
                <a:effectLst/>
              </a:rPr>
              <a:t>mondiale</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contro</a:t>
            </a:r>
            <a:r>
              <a:rPr lang="en-US" sz="2000" i="1" dirty="0">
                <a:solidFill>
                  <a:schemeClr val="tx1">
                    <a:lumMod val="75000"/>
                    <a:lumOff val="25000"/>
                  </a:schemeClr>
                </a:solidFill>
                <a:effectLst/>
              </a:rPr>
              <a:t> il 15% </a:t>
            </a:r>
            <a:r>
              <a:rPr lang="en-US" sz="2000" i="1" dirty="0" err="1">
                <a:solidFill>
                  <a:schemeClr val="tx1">
                    <a:lumMod val="75000"/>
                    <a:lumOff val="25000"/>
                  </a:schemeClr>
                </a:solidFill>
                <a:effectLst/>
              </a:rPr>
              <a:t>degli</a:t>
            </a:r>
            <a:r>
              <a:rPr lang="en-US" sz="2000" i="1" dirty="0">
                <a:solidFill>
                  <a:schemeClr val="tx1">
                    <a:lumMod val="75000"/>
                    <a:lumOff val="25000"/>
                  </a:schemeClr>
                </a:solidFill>
                <a:effectLst/>
              </a:rPr>
              <a:t> </a:t>
            </a:r>
            <a:r>
              <a:rPr lang="en-US" sz="2000" i="1" dirty="0" err="1">
                <a:solidFill>
                  <a:schemeClr val="tx1">
                    <a:lumMod val="75000"/>
                    <a:lumOff val="25000"/>
                  </a:schemeClr>
                </a:solidFill>
                <a:effectLst/>
              </a:rPr>
              <a:t>Usa</a:t>
            </a:r>
            <a:r>
              <a:rPr lang="en-US" sz="2000" i="1" dirty="0">
                <a:solidFill>
                  <a:schemeClr val="tx1">
                    <a:lumMod val="75000"/>
                    <a:lumOff val="25000"/>
                  </a:schemeClr>
                </a:solidFill>
                <a:effectLst/>
              </a:rPr>
              <a:t>)»</a:t>
            </a:r>
            <a:r>
              <a:rPr lang="en-US" sz="2000" dirty="0">
                <a:solidFill>
                  <a:schemeClr val="tx1">
                    <a:lumMod val="75000"/>
                    <a:lumOff val="25000"/>
                  </a:schemeClr>
                </a:solidFill>
                <a:effectLst/>
              </a:rPr>
              <a:t>. </a:t>
            </a:r>
          </a:p>
          <a:p>
            <a:pPr algn="just">
              <a:spcBef>
                <a:spcPts val="1000"/>
              </a:spcBef>
              <a:buClr>
                <a:schemeClr val="accent1"/>
              </a:buClr>
              <a:buFont typeface="Wingdings 3" charset="2"/>
              <a:buChar char=""/>
            </a:pPr>
            <a:endParaRPr lang="en-US" sz="2000" dirty="0">
              <a:solidFill>
                <a:schemeClr val="tx1">
                  <a:lumMod val="75000"/>
                  <a:lumOff val="25000"/>
                </a:schemeClr>
              </a:solidFill>
              <a:effectLst/>
            </a:endParaRPr>
          </a:p>
          <a:p>
            <a:pPr algn="just">
              <a:spcBef>
                <a:spcPts val="1000"/>
              </a:spcBef>
              <a:buClr>
                <a:schemeClr val="accent1"/>
              </a:buClr>
              <a:buFont typeface="Wingdings 3" charset="2"/>
              <a:buChar char=""/>
            </a:pPr>
            <a:endParaRPr lang="en-US" sz="2000" dirty="0">
              <a:solidFill>
                <a:schemeClr val="tx1">
                  <a:lumMod val="75000"/>
                  <a:lumOff val="25000"/>
                </a:schemeClr>
              </a:solidFill>
              <a:effectLst/>
            </a:endParaRPr>
          </a:p>
          <a:p>
            <a:pPr algn="just">
              <a:spcBef>
                <a:spcPts val="1000"/>
              </a:spcBef>
              <a:buClr>
                <a:schemeClr val="accent1"/>
              </a:buClr>
              <a:buFont typeface="Wingdings 3" charset="2"/>
              <a:buChar char=""/>
            </a:pPr>
            <a:endParaRPr lang="en-US" sz="2000" dirty="0">
              <a:solidFill>
                <a:schemeClr val="tx1">
                  <a:lumMod val="75000"/>
                  <a:lumOff val="25000"/>
                </a:schemeClr>
              </a:solidFill>
              <a:effectLst/>
            </a:endParaRPr>
          </a:p>
          <a:p>
            <a:pPr algn="just">
              <a:spcBef>
                <a:spcPts val="1000"/>
              </a:spcBef>
              <a:buClr>
                <a:schemeClr val="accent1"/>
              </a:buClr>
              <a:buFont typeface="Wingdings 3" charset="2"/>
              <a:buChar char=""/>
            </a:pPr>
            <a:endParaRPr lang="en-US" sz="2000" dirty="0">
              <a:solidFill>
                <a:schemeClr val="tx1">
                  <a:lumMod val="75000"/>
                  <a:lumOff val="25000"/>
                </a:schemeClr>
              </a:solidFill>
            </a:endParaRPr>
          </a:p>
          <a:p>
            <a:pPr algn="just">
              <a:spcBef>
                <a:spcPts val="1000"/>
              </a:spcBef>
              <a:buClr>
                <a:schemeClr val="accent1"/>
              </a:buClr>
            </a:pPr>
            <a:endParaRPr lang="en-US" sz="2000" dirty="0">
              <a:solidFill>
                <a:schemeClr val="tx1">
                  <a:lumMod val="75000"/>
                  <a:lumOff val="25000"/>
                </a:schemeClr>
              </a:solidFill>
            </a:endParaRPr>
          </a:p>
          <a:p>
            <a:pPr algn="just">
              <a:spcBef>
                <a:spcPts val="1000"/>
              </a:spcBef>
              <a:buClr>
                <a:schemeClr val="accent1"/>
              </a:buClr>
            </a:pPr>
            <a:r>
              <a:rPr lang="it-IT" sz="1200" dirty="0">
                <a:solidFill>
                  <a:schemeClr val="tx1">
                    <a:lumMod val="75000"/>
                    <a:lumOff val="25000"/>
                  </a:schemeClr>
                </a:solidFill>
                <a:effectLst/>
              </a:rPr>
              <a:t>DE PASCUALE A. (2020), RCEP, cos’è e che impatto avrà l’accordo di libero scambio in Asia, Treccani.</a:t>
            </a:r>
            <a:endParaRPr lang="en-US" sz="1200" dirty="0">
              <a:solidFill>
                <a:schemeClr val="tx1">
                  <a:lumMod val="75000"/>
                  <a:lumOff val="25000"/>
                </a:schemeClr>
              </a:solidFill>
              <a:effectLst/>
            </a:endParaRPr>
          </a:p>
        </p:txBody>
      </p:sp>
      <p:sp>
        <p:nvSpPr>
          <p:cNvPr id="2" name="Segnaposto numero diapositiva 1">
            <a:extLst>
              <a:ext uri="{FF2B5EF4-FFF2-40B4-BE49-F238E27FC236}">
                <a16:creationId xmlns:a16="http://schemas.microsoft.com/office/drawing/2014/main" id="{D4CA8B14-C531-4BF9-9874-105730F65A7C}"/>
              </a:ext>
            </a:extLst>
          </p:cNvPr>
          <p:cNvSpPr>
            <a:spLocks noGrp="1"/>
          </p:cNvSpPr>
          <p:nvPr>
            <p:ph type="sldNum" sz="quarter" idx="12"/>
          </p:nvPr>
        </p:nvSpPr>
        <p:spPr/>
        <p:txBody>
          <a:bodyPr/>
          <a:lstStyle/>
          <a:p>
            <a:fld id="{1155755D-EFE4-461C-9FCA-851881A648FA}" type="slidenum">
              <a:rPr lang="it-IT" smtClean="0"/>
              <a:t>12</a:t>
            </a:fld>
            <a:endParaRPr lang="it-IT"/>
          </a:p>
        </p:txBody>
      </p:sp>
    </p:spTree>
    <p:extLst>
      <p:ext uri="{BB962C8B-B14F-4D97-AF65-F5344CB8AC3E}">
        <p14:creationId xmlns:p14="http://schemas.microsoft.com/office/powerpoint/2010/main" val="426172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62" name="Group 2061">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63"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064"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065"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066"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067"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068"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069"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070"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071"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72"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73"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074"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076" name="Group 2075">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077"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078"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079"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080"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081"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082"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2083"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2084"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2085"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2086"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2087"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2088"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2090" name="Rectangle 2089">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092"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2094" name="Rectangle 2093">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Rectangle 2095">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CasellaDiTesto 2">
            <a:extLst>
              <a:ext uri="{FF2B5EF4-FFF2-40B4-BE49-F238E27FC236}">
                <a16:creationId xmlns:a16="http://schemas.microsoft.com/office/drawing/2014/main" id="{6D645F19-7F6A-ADE4-6F30-0674B5B52FDB}"/>
              </a:ext>
            </a:extLst>
          </p:cNvPr>
          <p:cNvSpPr txBox="1"/>
          <p:nvPr/>
        </p:nvSpPr>
        <p:spPr>
          <a:xfrm>
            <a:off x="649225" y="2133600"/>
            <a:ext cx="3650278" cy="3759253"/>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a:solidFill>
                  <a:schemeClr val="tx1">
                    <a:lumMod val="75000"/>
                    <a:lumOff val="25000"/>
                  </a:schemeClr>
                </a:solidFill>
              </a:rPr>
              <a:t>Andamento delle riserve in euro e dollari</a:t>
            </a:r>
          </a:p>
        </p:txBody>
      </p:sp>
      <p:pic>
        <p:nvPicPr>
          <p:cNvPr id="2050" name="Picture 2">
            <a:extLst>
              <a:ext uri="{FF2B5EF4-FFF2-40B4-BE49-F238E27FC236}">
                <a16:creationId xmlns:a16="http://schemas.microsoft.com/office/drawing/2014/main" id="{F5EE0AE6-59CA-CAD1-7056-A609FB1DA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213"/>
          <a:stretch/>
        </p:blipFill>
        <p:spPr bwMode="auto">
          <a:xfrm>
            <a:off x="4619543" y="640080"/>
            <a:ext cx="6953577" cy="5252773"/>
          </a:xfrm>
          <a:prstGeom prst="rect">
            <a:avLst/>
          </a:prstGeom>
          <a:noFill/>
          <a:extLst>
            <a:ext uri="{909E8E84-426E-40DD-AFC4-6F175D3DCCD1}">
              <a14:hiddenFill xmlns:a14="http://schemas.microsoft.com/office/drawing/2010/main">
                <a:solidFill>
                  <a:srgbClr val="FFFFFF"/>
                </a:solidFill>
              </a14:hiddenFill>
            </a:ext>
          </a:extLst>
        </p:spPr>
      </p:pic>
      <p:sp>
        <p:nvSpPr>
          <p:cNvPr id="2098"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a:extLst>
              <a:ext uri="{FF2B5EF4-FFF2-40B4-BE49-F238E27FC236}">
                <a16:creationId xmlns:a16="http://schemas.microsoft.com/office/drawing/2014/main" id="{6B4C09C9-A8C1-DF04-BB35-6D98CA644A93}"/>
              </a:ext>
            </a:extLst>
          </p:cNvPr>
          <p:cNvSpPr>
            <a:spLocks noGrp="1"/>
          </p:cNvSpPr>
          <p:nvPr>
            <p:ph type="sldNum" sz="quarter" idx="12"/>
          </p:nvPr>
        </p:nvSpPr>
        <p:spPr>
          <a:xfrm>
            <a:off x="121514" y="6133610"/>
            <a:ext cx="779767" cy="365125"/>
          </a:xfrm>
        </p:spPr>
        <p:txBody>
          <a:bodyPr vert="horz" lIns="91440" tIns="45720" rIns="91440" bIns="45720" rtlCol="0" anchor="ctr">
            <a:normAutofit/>
          </a:bodyPr>
          <a:lstStyle/>
          <a:p>
            <a:pPr defTabSz="914400">
              <a:lnSpc>
                <a:spcPct val="90000"/>
              </a:lnSpc>
              <a:spcAft>
                <a:spcPts val="600"/>
              </a:spcAft>
            </a:pPr>
            <a:fld id="{1155755D-EFE4-461C-9FCA-851881A648FA}" type="slidenum">
              <a:rPr lang="en-US" sz="1900" smtClean="0"/>
              <a:pPr defTabSz="914400">
                <a:lnSpc>
                  <a:spcPct val="90000"/>
                </a:lnSpc>
                <a:spcAft>
                  <a:spcPts val="600"/>
                </a:spcAft>
              </a:pPr>
              <a:t>13</a:t>
            </a:fld>
            <a:endParaRPr lang="en-US" sz="1900"/>
          </a:p>
        </p:txBody>
      </p:sp>
    </p:spTree>
    <p:extLst>
      <p:ext uri="{BB962C8B-B14F-4D97-AF65-F5344CB8AC3E}">
        <p14:creationId xmlns:p14="http://schemas.microsoft.com/office/powerpoint/2010/main" val="297561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0A78D72-A105-3856-3AA4-CE33C240A225}"/>
              </a:ext>
            </a:extLst>
          </p:cNvPr>
          <p:cNvSpPr>
            <a:spLocks noGrp="1"/>
          </p:cNvSpPr>
          <p:nvPr>
            <p:ph type="sldNum" sz="quarter" idx="12"/>
          </p:nvPr>
        </p:nvSpPr>
        <p:spPr/>
        <p:txBody>
          <a:bodyPr/>
          <a:lstStyle/>
          <a:p>
            <a:fld id="{1155755D-EFE4-461C-9FCA-851881A648FA}" type="slidenum">
              <a:rPr lang="it-IT" smtClean="0"/>
              <a:t>14</a:t>
            </a:fld>
            <a:endParaRPr lang="it-IT"/>
          </a:p>
        </p:txBody>
      </p:sp>
      <p:sp>
        <p:nvSpPr>
          <p:cNvPr id="4" name="CasellaDiTesto 3">
            <a:extLst>
              <a:ext uri="{FF2B5EF4-FFF2-40B4-BE49-F238E27FC236}">
                <a16:creationId xmlns:a16="http://schemas.microsoft.com/office/drawing/2014/main" id="{B96AEEAB-8623-7F1F-AAA8-A51859151754}"/>
              </a:ext>
            </a:extLst>
          </p:cNvPr>
          <p:cNvSpPr txBox="1"/>
          <p:nvPr/>
        </p:nvSpPr>
        <p:spPr>
          <a:xfrm>
            <a:off x="531812" y="1367138"/>
            <a:ext cx="11252149" cy="5490862"/>
          </a:xfrm>
          <a:prstGeom prst="rect">
            <a:avLst/>
          </a:prstGeom>
          <a:noFill/>
        </p:spPr>
        <p:txBody>
          <a:bodyPr wrap="square">
            <a:spAutoFit/>
          </a:bodyPr>
          <a:lstStyle/>
          <a:p>
            <a:pPr algn="just">
              <a:lnSpc>
                <a:spcPct val="107000"/>
              </a:lnSpc>
              <a:spcAft>
                <a:spcPts val="800"/>
              </a:spcAft>
              <a:buNone/>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Il declino graduale ma significativo del dollaro statunitense come valuta di riserva globale. Secondo i dati del FMI, alla fine del 2024 la quota del dollaro nelle riserve valutarie mondiali è scesa al 57,8%, il livello più basso dal 1994. Questo rappresenta una diminuzione di 7,3 punti percentuali rispetto a dieci anni fa, segnalando una tendenza costante da parte delle banche centrali a diversificare le proprie riserve.</a:t>
            </a:r>
          </a:p>
          <a:p>
            <a:pPr algn="just">
              <a:lnSpc>
                <a:spcPct val="107000"/>
              </a:lnSpc>
              <a:spcAft>
                <a:spcPts val="800"/>
              </a:spcAft>
              <a:buNone/>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Contrariamente a quanto ci si potrebbe aspettare, il calo della quota del dollaro non ha favorito l'euro, la seconda valuta di riserva più importante, la cui quota è rimasta relativamente stabile intorno al 20%. Invece, le banche centrali stanno aumentando le loro partecipazioni in valute "non tradizionali" come il dollaro australiano, il dollaro canadese e il won sudcoreano. Queste valute offrono vantaggi in termini di diversificazione e sono sostenute da economie solide e stabili.</a:t>
            </a:r>
          </a:p>
          <a:p>
            <a:pPr algn="just">
              <a:lnSpc>
                <a:spcPct val="107000"/>
              </a:lnSpc>
              <a:spcAft>
                <a:spcPts val="800"/>
              </a:spcAft>
              <a:buNone/>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Il renminbi cinese, nonostante l'economia cinese sia la seconda più grande al mondo, ha visto una diminuzione della sua quota nelle riserve globali. Le restrizioni sui movimenti di capitale e la limitata convertibilità della valuta cinese rendono il renminbi meno attraente per le banche centrali.</a:t>
            </a:r>
          </a:p>
          <a:p>
            <a:pPr algn="just">
              <a:lnSpc>
                <a:spcPct val="107000"/>
              </a:lnSpc>
              <a:spcAft>
                <a:spcPts val="800"/>
              </a:spcAft>
              <a:buNone/>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Parallelamente, l'oro sta guadagnando importanza come asset di riserva. Molte banche centrali stanno aumentando le loro riserve auree, considerandolo un bene rifugio "politicamente neutrale" che può proteggere contro i rischi geopolitici e le sanzioni economiche. Secondo il World Gold </a:t>
            </a:r>
            <a:r>
              <a:rPr lang="it-IT" sz="1600" kern="100" dirty="0" err="1">
                <a:effectLst/>
                <a:latin typeface="Times New Roman" panose="02020603050405020304" pitchFamily="18" charset="0"/>
                <a:ea typeface="Calibri" panose="020F0502020204030204" pitchFamily="34" charset="0"/>
                <a:cs typeface="Times New Roman" panose="02020603050405020304" pitchFamily="18" charset="0"/>
              </a:rPr>
              <a:t>Council</a:t>
            </a: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 nel primo trimestre del 2025 le banche centrali hanno acquistato 290 tonnellate di oro, il più alto livello mai registrato in un trimestre.</a:t>
            </a:r>
          </a:p>
          <a:p>
            <a:pPr algn="just">
              <a:lnSpc>
                <a:spcPct val="107000"/>
              </a:lnSpc>
              <a:spcAft>
                <a:spcPts val="800"/>
              </a:spcAft>
            </a:pPr>
            <a:r>
              <a:rPr lang="it-IT" sz="1600" b="1" kern="100" dirty="0">
                <a:effectLst/>
                <a:latin typeface="Times New Roman" panose="02020603050405020304" pitchFamily="18" charset="0"/>
                <a:ea typeface="Calibri" panose="020F0502020204030204" pitchFamily="34" charset="0"/>
                <a:cs typeface="Times New Roman" panose="02020603050405020304" pitchFamily="18" charset="0"/>
              </a:rPr>
              <a:t>Mentre il dollaro mantiene ancora una posizione dominante, la sua quota nelle riserve globali sta diminuendo a favore di valute alternative e dell'oro. Questa tendenza riflette un cambiamento nell'ordine finanziario globale, con le banche centrali che cercano di ridurre la dipendenza dal dollaro e di mitigare i rischi associati a eventi geopolitici e politiche economiche unilaterali.</a:t>
            </a:r>
          </a:p>
        </p:txBody>
      </p:sp>
    </p:spTree>
    <p:extLst>
      <p:ext uri="{BB962C8B-B14F-4D97-AF65-F5344CB8AC3E}">
        <p14:creationId xmlns:p14="http://schemas.microsoft.com/office/powerpoint/2010/main" val="1381985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45E4B546-9F83-47C1-8B4B-1DF40F4B2BC6}"/>
              </a:ext>
            </a:extLst>
          </p:cNvPr>
          <p:cNvSpPr txBox="1"/>
          <p:nvPr/>
        </p:nvSpPr>
        <p:spPr>
          <a:xfrm>
            <a:off x="273054" y="6302360"/>
            <a:ext cx="11918946" cy="557717"/>
          </a:xfrm>
          <a:prstGeom prst="rect">
            <a:avLst/>
          </a:prstGeom>
          <a:noFill/>
        </p:spPr>
        <p:txBody>
          <a:bodyPr wrap="square">
            <a:spAutoFit/>
          </a:bodyPr>
          <a:lstStyle/>
          <a:p>
            <a:pPr algn="just">
              <a:lnSpc>
                <a:spcPct val="107000"/>
              </a:lnSpc>
              <a:spcAft>
                <a:spcPts val="800"/>
              </a:spcAft>
            </a:pPr>
            <a:r>
              <a:rPr lang="it-IT" sz="1200" dirty="0">
                <a:effectLst/>
                <a:latin typeface="Calibri" panose="020F0502020204030204" pitchFamily="34" charset="0"/>
                <a:ea typeface="Calibri" panose="020F0502020204030204" pitchFamily="34" charset="0"/>
                <a:cs typeface="Times New Roman" panose="02020603050405020304" pitchFamily="18" charset="0"/>
              </a:rPr>
              <a:t>Fonte Nexus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Newsfeed</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050" dirty="0">
                <a:effectLst/>
                <a:latin typeface="Calibri" panose="020F0502020204030204" pitchFamily="34" charset="0"/>
                <a:ea typeface="Calibri" panose="020F0502020204030204" pitchFamily="34" charset="0"/>
                <a:cs typeface="Times New Roman" panose="02020603050405020304" pitchFamily="18" charset="0"/>
              </a:rPr>
              <a:t>DURDEN T. (2018), </a:t>
            </a:r>
            <a:r>
              <a:rPr lang="it-IT" sz="1050" i="1" dirty="0">
                <a:effectLst/>
                <a:latin typeface="Calibri" panose="020F0502020204030204" pitchFamily="34" charset="0"/>
                <a:ea typeface="Calibri" panose="020F0502020204030204" pitchFamily="34" charset="0"/>
                <a:cs typeface="Times New Roman" panose="02020603050405020304" pitchFamily="18" charset="0"/>
              </a:rPr>
              <a:t>China plans to </a:t>
            </a:r>
            <a:r>
              <a:rPr lang="it-IT" sz="1050" i="1" dirty="0" err="1">
                <a:effectLst/>
                <a:latin typeface="Calibri" panose="020F0502020204030204" pitchFamily="34" charset="0"/>
                <a:ea typeface="Calibri" panose="020F0502020204030204" pitchFamily="34" charset="0"/>
                <a:cs typeface="Times New Roman" panose="02020603050405020304" pitchFamily="18" charset="0"/>
              </a:rPr>
              <a:t>pay</a:t>
            </a:r>
            <a:r>
              <a:rPr lang="it-IT" sz="1050" i="1" dirty="0">
                <a:effectLst/>
                <a:latin typeface="Calibri" panose="020F0502020204030204" pitchFamily="34" charset="0"/>
                <a:ea typeface="Calibri" panose="020F0502020204030204" pitchFamily="34" charset="0"/>
                <a:cs typeface="Times New Roman" panose="02020603050405020304" pitchFamily="18" charset="0"/>
              </a:rPr>
              <a:t> for oil imports with Yuan </a:t>
            </a:r>
            <a:r>
              <a:rPr lang="it-IT" sz="1050" i="1" dirty="0" err="1">
                <a:effectLst/>
                <a:latin typeface="Calibri" panose="020F0502020204030204" pitchFamily="34" charset="0"/>
                <a:ea typeface="Calibri" panose="020F0502020204030204" pitchFamily="34" charset="0"/>
                <a:cs typeface="Times New Roman" panose="02020603050405020304" pitchFamily="18" charset="0"/>
              </a:rPr>
              <a:t>instead</a:t>
            </a:r>
            <a:r>
              <a:rPr lang="it-IT" sz="1050" i="1" dirty="0">
                <a:effectLst/>
                <a:latin typeface="Calibri" panose="020F0502020204030204" pitchFamily="34" charset="0"/>
                <a:ea typeface="Calibri" panose="020F0502020204030204" pitchFamily="34" charset="0"/>
                <a:cs typeface="Times New Roman" panose="02020603050405020304" pitchFamily="18" charset="0"/>
              </a:rPr>
              <a:t> of </a:t>
            </a:r>
            <a:r>
              <a:rPr lang="it-IT" sz="1050" i="1" dirty="0" err="1">
                <a:effectLst/>
                <a:latin typeface="Calibri" panose="020F0502020204030204" pitchFamily="34" charset="0"/>
                <a:ea typeface="Calibri" panose="020F0502020204030204" pitchFamily="34" charset="0"/>
                <a:cs typeface="Times New Roman" panose="02020603050405020304" pitchFamily="18" charset="0"/>
              </a:rPr>
              <a:t>dollars</a:t>
            </a:r>
            <a:r>
              <a:rPr lang="it-IT" sz="1050" i="1" dirty="0">
                <a:effectLst/>
                <a:latin typeface="Calibri" panose="020F0502020204030204" pitchFamily="34" charset="0"/>
                <a:ea typeface="Calibri" panose="020F0502020204030204" pitchFamily="34" charset="0"/>
                <a:cs typeface="Times New Roman" panose="02020603050405020304" pitchFamily="18" charset="0"/>
              </a:rPr>
              <a:t>, </a:t>
            </a:r>
            <a:r>
              <a:rPr lang="it-IT" sz="1050" dirty="0">
                <a:effectLst/>
                <a:latin typeface="Calibri" panose="020F0502020204030204" pitchFamily="34" charset="0"/>
                <a:ea typeface="Calibri" panose="020F0502020204030204" pitchFamily="34" charset="0"/>
                <a:cs typeface="Times New Roman" panose="02020603050405020304" pitchFamily="18" charset="0"/>
              </a:rPr>
              <a:t>Nexus </a:t>
            </a:r>
            <a:r>
              <a:rPr lang="it-IT" sz="1050" dirty="0" err="1">
                <a:effectLst/>
                <a:latin typeface="Calibri" panose="020F0502020204030204" pitchFamily="34" charset="0"/>
                <a:ea typeface="Calibri" panose="020F0502020204030204" pitchFamily="34" charset="0"/>
                <a:cs typeface="Times New Roman" panose="02020603050405020304" pitchFamily="18" charset="0"/>
              </a:rPr>
              <a:t>Newsfeed</a:t>
            </a:r>
            <a:r>
              <a:rPr lang="it-IT" sz="1050" dirty="0">
                <a:effectLst/>
                <a:latin typeface="Calibri" panose="020F0502020204030204" pitchFamily="34" charset="0"/>
                <a:ea typeface="Calibri" panose="020F0502020204030204" pitchFamily="34" charset="0"/>
                <a:cs typeface="Times New Roman" panose="02020603050405020304" pitchFamily="18" charset="0"/>
              </a:rPr>
              <a:t>, https://nexusnewsfeed.com/article/geopolitics/china-plans-to-pay-for-oil-imports-with-yuan-instead-of-dollars/</a:t>
            </a:r>
          </a:p>
        </p:txBody>
      </p:sp>
      <p:sp>
        <p:nvSpPr>
          <p:cNvPr id="3" name="Segnaposto numero diapositiva 2">
            <a:extLst>
              <a:ext uri="{FF2B5EF4-FFF2-40B4-BE49-F238E27FC236}">
                <a16:creationId xmlns:a16="http://schemas.microsoft.com/office/drawing/2014/main" id="{0C02AFEB-3C40-4081-BFBB-21E1F44FFD08}"/>
              </a:ext>
            </a:extLst>
          </p:cNvPr>
          <p:cNvSpPr>
            <a:spLocks noGrp="1"/>
          </p:cNvSpPr>
          <p:nvPr>
            <p:ph type="sldNum" sz="quarter" idx="12"/>
          </p:nvPr>
        </p:nvSpPr>
        <p:spPr/>
        <p:txBody>
          <a:bodyPr/>
          <a:lstStyle/>
          <a:p>
            <a:fld id="{1155755D-EFE4-461C-9FCA-851881A648FA}" type="slidenum">
              <a:rPr lang="it-IT" smtClean="0"/>
              <a:t>15</a:t>
            </a:fld>
            <a:endParaRPr lang="it-IT"/>
          </a:p>
        </p:txBody>
      </p:sp>
      <p:pic>
        <p:nvPicPr>
          <p:cNvPr id="3074" name="Picture 2" descr="This graphic ranks the top ten countries by the change in gold reserves from 2013 to 2023.">
            <a:extLst>
              <a:ext uri="{FF2B5EF4-FFF2-40B4-BE49-F238E27FC236}">
                <a16:creationId xmlns:a16="http://schemas.microsoft.com/office/drawing/2014/main" id="{AB4C15E6-CD1F-6659-778E-97E4AC40F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0"/>
            <a:ext cx="4933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2FB2B892-FA8B-336F-1AA9-CEFD6D0ACE79}"/>
              </a:ext>
            </a:extLst>
          </p:cNvPr>
          <p:cNvPicPr>
            <a:picLocks noChangeAspect="1"/>
          </p:cNvPicPr>
          <p:nvPr/>
        </p:nvPicPr>
        <p:blipFill>
          <a:blip r:embed="rId3"/>
          <a:srcRect l="6543" t="20695" r="36010"/>
          <a:stretch/>
        </p:blipFill>
        <p:spPr>
          <a:xfrm>
            <a:off x="5774073" y="1158427"/>
            <a:ext cx="5850858" cy="4541143"/>
          </a:xfrm>
          <a:prstGeom prst="rect">
            <a:avLst/>
          </a:prstGeom>
        </p:spPr>
      </p:pic>
    </p:spTree>
    <p:extLst>
      <p:ext uri="{BB962C8B-B14F-4D97-AF65-F5344CB8AC3E}">
        <p14:creationId xmlns:p14="http://schemas.microsoft.com/office/powerpoint/2010/main" val="35695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F51BBF13-B779-4E16-B606-BEBEF14EA6B7}"/>
              </a:ext>
            </a:extLst>
          </p:cNvPr>
          <p:cNvSpPr>
            <a:spLocks noGrp="1"/>
          </p:cNvSpPr>
          <p:nvPr>
            <p:ph type="sldNum" sz="quarter" idx="12"/>
          </p:nvPr>
        </p:nvSpPr>
        <p:spPr/>
        <p:txBody>
          <a:bodyPr/>
          <a:lstStyle/>
          <a:p>
            <a:fld id="{1155755D-EFE4-461C-9FCA-851881A648FA}" type="slidenum">
              <a:rPr lang="it-IT" smtClean="0"/>
              <a:t>16</a:t>
            </a:fld>
            <a:endParaRPr lang="it-IT"/>
          </a:p>
        </p:txBody>
      </p:sp>
      <p:sp>
        <p:nvSpPr>
          <p:cNvPr id="5" name="CasellaDiTesto 4">
            <a:extLst>
              <a:ext uri="{FF2B5EF4-FFF2-40B4-BE49-F238E27FC236}">
                <a16:creationId xmlns:a16="http://schemas.microsoft.com/office/drawing/2014/main" id="{4563809D-7AA5-151F-8CF0-761513C64C9A}"/>
              </a:ext>
            </a:extLst>
          </p:cNvPr>
          <p:cNvSpPr txBox="1"/>
          <p:nvPr/>
        </p:nvSpPr>
        <p:spPr>
          <a:xfrm>
            <a:off x="1311578" y="1174217"/>
            <a:ext cx="11106563" cy="2862322"/>
          </a:xfrm>
          <a:prstGeom prst="rect">
            <a:avLst/>
          </a:prstGeom>
          <a:noFill/>
        </p:spPr>
        <p:txBody>
          <a:bodyPr wrap="square">
            <a:spAutoFit/>
          </a:bodyPr>
          <a:lstStyle/>
          <a:p>
            <a:pPr>
              <a:buNone/>
            </a:pPr>
            <a:r>
              <a:rPr lang="it-IT" b="1" dirty="0"/>
              <a:t>Fattori che hanno spinto il prezzo dell'oro:</a:t>
            </a:r>
            <a:endParaRPr lang="it-IT" dirty="0"/>
          </a:p>
          <a:p>
            <a:pPr>
              <a:buFont typeface="Arial" panose="020B0604020202020204" pitchFamily="34" charset="0"/>
              <a:buChar char="•"/>
            </a:pPr>
            <a:r>
              <a:rPr lang="it-IT" b="1" dirty="0"/>
              <a:t>Incertezza geopolitica:</a:t>
            </a:r>
            <a:r>
              <a:rPr lang="it-IT" dirty="0"/>
              <a:t> Le tensioni internazionali e i conflitti in diverse aree del mondo hanno aumentato la domanda di asset considerati sicuri, come l'oro.</a:t>
            </a:r>
          </a:p>
          <a:p>
            <a:pPr>
              <a:buFont typeface="Arial" panose="020B0604020202020204" pitchFamily="34" charset="0"/>
              <a:buChar char="•"/>
            </a:pPr>
            <a:r>
              <a:rPr lang="it-IT" b="1" dirty="0"/>
              <a:t>Politiche monetarie espansive:</a:t>
            </a:r>
            <a:r>
              <a:rPr lang="it-IT" dirty="0"/>
              <a:t> Le banche centrali, in risposta a rallentamenti economici, hanno adottato politiche monetarie accomodanti, mantenendo bassi i tassi d'interesse e aumentando la liquidità, favorendo così l'investimento in oro.</a:t>
            </a:r>
          </a:p>
          <a:p>
            <a:pPr>
              <a:buFont typeface="Arial" panose="020B0604020202020204" pitchFamily="34" charset="0"/>
              <a:buChar char="•"/>
            </a:pPr>
            <a:r>
              <a:rPr lang="it-IT" b="1" dirty="0"/>
              <a:t>Inflazione persistente:</a:t>
            </a:r>
            <a:r>
              <a:rPr lang="it-IT" dirty="0"/>
              <a:t> L'aumento dei prezzi a livello globale ha spinto gli investitori a cercare protezione contro l'inflazione, trovandola nell'oro.</a:t>
            </a:r>
          </a:p>
          <a:p>
            <a:pPr>
              <a:buFont typeface="Arial" panose="020B0604020202020204" pitchFamily="34" charset="0"/>
              <a:buChar char="•"/>
            </a:pPr>
            <a:r>
              <a:rPr lang="it-IT" b="1" dirty="0"/>
              <a:t>Domanda delle banche centrali:</a:t>
            </a:r>
            <a:r>
              <a:rPr lang="it-IT" dirty="0"/>
              <a:t> Molte banche centrali hanno aumentato le loro riserve auree, contribuendo alla crescita della domanda e, di conseguenza, al rialzo dei prezzi.</a:t>
            </a:r>
          </a:p>
        </p:txBody>
      </p:sp>
    </p:spTree>
    <p:extLst>
      <p:ext uri="{BB962C8B-B14F-4D97-AF65-F5344CB8AC3E}">
        <p14:creationId xmlns:p14="http://schemas.microsoft.com/office/powerpoint/2010/main" val="337460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3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3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35" name="Group 3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3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4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4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4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4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4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4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9" name="Rectangle 4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51"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14" name="CasellaDiTesto 13">
            <a:extLst>
              <a:ext uri="{FF2B5EF4-FFF2-40B4-BE49-F238E27FC236}">
                <a16:creationId xmlns:a16="http://schemas.microsoft.com/office/drawing/2014/main" id="{0B0712F6-8CD6-48E7-9E2F-41260C066BC6}"/>
              </a:ext>
            </a:extLst>
          </p:cNvPr>
          <p:cNvSpPr txBox="1"/>
          <p:nvPr/>
        </p:nvSpPr>
        <p:spPr>
          <a:xfrm>
            <a:off x="1546689" y="228601"/>
            <a:ext cx="10177407" cy="6624650"/>
          </a:xfrm>
          <a:prstGeom prst="rect">
            <a:avLst/>
          </a:prstGeom>
        </p:spPr>
        <p:txBody>
          <a:bodyPr vert="horz" lIns="91440" tIns="45720" rIns="91440" bIns="45720" rtlCol="0">
            <a:normAutofit lnSpcReduction="10000"/>
          </a:bodyPr>
          <a:lstStyle/>
          <a:p>
            <a:pPr>
              <a:spcBef>
                <a:spcPts val="1000"/>
              </a:spcBef>
              <a:buClr>
                <a:schemeClr val="accent1"/>
              </a:buClr>
              <a:buFont typeface="Wingdings 3" charset="2"/>
              <a:buChar char=""/>
            </a:pPr>
            <a:r>
              <a:rPr lang="en-US" sz="2000" b="1" dirty="0">
                <a:solidFill>
                  <a:srgbClr val="000000"/>
                </a:solidFill>
                <a:effectLst/>
              </a:rPr>
              <a:t>Graf. 6 </a:t>
            </a:r>
            <a:r>
              <a:rPr lang="en-US" sz="2000" b="1" dirty="0" err="1">
                <a:solidFill>
                  <a:srgbClr val="000000"/>
                </a:solidFill>
                <a:effectLst/>
              </a:rPr>
              <a:t>Andamento</a:t>
            </a:r>
            <a:r>
              <a:rPr lang="en-US" sz="2000" b="1" dirty="0">
                <a:solidFill>
                  <a:srgbClr val="000000"/>
                </a:solidFill>
                <a:effectLst/>
              </a:rPr>
              <a:t> </a:t>
            </a:r>
            <a:r>
              <a:rPr lang="en-US" sz="2000" b="1" dirty="0" err="1">
                <a:solidFill>
                  <a:srgbClr val="000000"/>
                </a:solidFill>
                <a:effectLst/>
              </a:rPr>
              <a:t>delle</a:t>
            </a:r>
            <a:r>
              <a:rPr lang="en-US" sz="2000" b="1" dirty="0">
                <a:solidFill>
                  <a:srgbClr val="000000"/>
                </a:solidFill>
                <a:effectLst/>
              </a:rPr>
              <a:t> quote </a:t>
            </a:r>
            <a:r>
              <a:rPr lang="en-US" sz="2000" b="1" dirty="0" err="1">
                <a:solidFill>
                  <a:srgbClr val="000000"/>
                </a:solidFill>
                <a:effectLst/>
              </a:rPr>
              <a:t>dell’euro</a:t>
            </a:r>
            <a:r>
              <a:rPr lang="en-US" sz="2000" b="1" dirty="0">
                <a:solidFill>
                  <a:srgbClr val="000000"/>
                </a:solidFill>
                <a:effectLst/>
              </a:rPr>
              <a:t> e del </a:t>
            </a:r>
            <a:r>
              <a:rPr lang="en-US" sz="2000" b="1" dirty="0" err="1">
                <a:solidFill>
                  <a:srgbClr val="000000"/>
                </a:solidFill>
                <a:effectLst/>
              </a:rPr>
              <a:t>dollaro</a:t>
            </a:r>
            <a:r>
              <a:rPr lang="en-US" sz="2000" b="1" dirty="0">
                <a:solidFill>
                  <a:srgbClr val="000000"/>
                </a:solidFill>
                <a:effectLst/>
              </a:rPr>
              <a:t> </a:t>
            </a:r>
            <a:r>
              <a:rPr lang="en-US" sz="2000" b="1" dirty="0" err="1">
                <a:solidFill>
                  <a:srgbClr val="000000"/>
                </a:solidFill>
                <a:effectLst/>
              </a:rPr>
              <a:t>nelle</a:t>
            </a:r>
            <a:r>
              <a:rPr lang="en-US" sz="2000" b="1" dirty="0">
                <a:solidFill>
                  <a:srgbClr val="000000"/>
                </a:solidFill>
                <a:effectLst/>
              </a:rPr>
              <a:t> </a:t>
            </a:r>
            <a:r>
              <a:rPr lang="en-US" sz="2000" b="1" dirty="0" err="1">
                <a:solidFill>
                  <a:srgbClr val="000000"/>
                </a:solidFill>
                <a:effectLst/>
              </a:rPr>
              <a:t>riserve</a:t>
            </a:r>
            <a:r>
              <a:rPr lang="en-US" sz="2000" b="1" dirty="0">
                <a:solidFill>
                  <a:srgbClr val="000000"/>
                </a:solidFill>
                <a:effectLst/>
              </a:rPr>
              <a:t> </a:t>
            </a:r>
            <a:r>
              <a:rPr lang="en-US" sz="2000" b="1" dirty="0" err="1">
                <a:solidFill>
                  <a:srgbClr val="000000"/>
                </a:solidFill>
                <a:effectLst/>
              </a:rPr>
              <a:t>valutarie</a:t>
            </a:r>
            <a:r>
              <a:rPr lang="en-US" sz="2000" b="1" dirty="0">
                <a:solidFill>
                  <a:srgbClr val="000000"/>
                </a:solidFill>
                <a:effectLst/>
              </a:rPr>
              <a:t> </a:t>
            </a:r>
            <a:r>
              <a:rPr lang="en-US" sz="2000" b="1" dirty="0" err="1">
                <a:solidFill>
                  <a:srgbClr val="000000"/>
                </a:solidFill>
                <a:effectLst/>
              </a:rPr>
              <a:t>globali</a:t>
            </a:r>
            <a:endParaRPr lang="en-US" sz="2000" b="1" dirty="0">
              <a:solidFill>
                <a:srgbClr val="000000"/>
              </a:solidFill>
              <a:effectLst/>
            </a:endParaRPr>
          </a:p>
          <a:p>
            <a:pPr>
              <a:spcBef>
                <a:spcPts val="1000"/>
              </a:spcBef>
              <a:buClr>
                <a:schemeClr val="accent1"/>
              </a:buClr>
              <a:buFont typeface="Wingdings 3" charset="2"/>
              <a:buChar char=""/>
            </a:pPr>
            <a:endParaRPr lang="en-US" sz="1600" dirty="0">
              <a:solidFill>
                <a:srgbClr val="000000"/>
              </a:solidFill>
              <a:effectLst/>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buFont typeface="Wingdings 3" charset="2"/>
              <a:buChar char=""/>
            </a:pPr>
            <a:endParaRPr lang="en-US" sz="1600" dirty="0">
              <a:solidFill>
                <a:srgbClr val="000000"/>
              </a:solidFill>
              <a:effectLst/>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pPr>
            <a:endParaRPr lang="en-US" sz="1600" dirty="0">
              <a:solidFill>
                <a:srgbClr val="000000"/>
              </a:solidFill>
            </a:endParaRPr>
          </a:p>
          <a:p>
            <a:pPr>
              <a:spcBef>
                <a:spcPts val="1000"/>
              </a:spcBef>
              <a:buClr>
                <a:schemeClr val="accent1"/>
              </a:buClr>
              <a:buFont typeface="Wingdings 3" charset="2"/>
              <a:buChar char=""/>
            </a:pPr>
            <a:r>
              <a:rPr lang="en-US" sz="1050" dirty="0">
                <a:solidFill>
                  <a:srgbClr val="000000"/>
                </a:solidFill>
              </a:rPr>
              <a:t>Fonte Banca Centrale </a:t>
            </a:r>
            <a:r>
              <a:rPr lang="en-US" sz="1050" dirty="0" err="1">
                <a:solidFill>
                  <a:srgbClr val="000000"/>
                </a:solidFill>
              </a:rPr>
              <a:t>Europea</a:t>
            </a:r>
            <a:r>
              <a:rPr lang="en-US" sz="1050" dirty="0">
                <a:solidFill>
                  <a:srgbClr val="000000"/>
                </a:solidFill>
              </a:rPr>
              <a:t> </a:t>
            </a:r>
          </a:p>
          <a:p>
            <a:pPr>
              <a:spcBef>
                <a:spcPts val="1000"/>
              </a:spcBef>
              <a:buClr>
                <a:schemeClr val="accent1"/>
              </a:buClr>
              <a:buFont typeface="Wingdings 3" charset="2"/>
              <a:buChar char=""/>
            </a:pPr>
            <a:r>
              <a:rPr lang="en-US" sz="1050" dirty="0">
                <a:solidFill>
                  <a:srgbClr val="000000"/>
                </a:solidFill>
              </a:rPr>
              <a:t>BCE (2019), The euro’s global role in a changing world: a monetary policy perspective, https://www.ecb.europa.eu/press/key/date/2019/html/ecb.sp190215~15c89d887b.en.html</a:t>
            </a:r>
          </a:p>
          <a:p>
            <a:pPr>
              <a:spcBef>
                <a:spcPts val="1000"/>
              </a:spcBef>
              <a:buClr>
                <a:schemeClr val="accent1"/>
              </a:buClr>
            </a:pPr>
            <a:endParaRPr lang="en-US" sz="1600" dirty="0">
              <a:solidFill>
                <a:srgbClr val="000000"/>
              </a:solidFill>
              <a:effectLst/>
            </a:endParaRPr>
          </a:p>
        </p:txBody>
      </p:sp>
      <p:pic>
        <p:nvPicPr>
          <p:cNvPr id="16" name="Immagine 15">
            <a:extLst>
              <a:ext uri="{FF2B5EF4-FFF2-40B4-BE49-F238E27FC236}">
                <a16:creationId xmlns:a16="http://schemas.microsoft.com/office/drawing/2014/main" id="{10617947-580D-4481-8D60-B3EB96562B79}"/>
              </a:ext>
            </a:extLst>
          </p:cNvPr>
          <p:cNvPicPr>
            <a:picLocks noChangeAspect="1"/>
          </p:cNvPicPr>
          <p:nvPr/>
        </p:nvPicPr>
        <p:blipFill rotWithShape="1">
          <a:blip r:embed="rId2">
            <a:extLst>
              <a:ext uri="{28A0092B-C50C-407E-A947-70E740481C1C}">
                <a14:useLocalDpi xmlns:a14="http://schemas.microsoft.com/office/drawing/2010/main" val="0"/>
              </a:ext>
            </a:extLst>
          </a:blip>
          <a:srcRect l="2280" r="5263" b="1"/>
          <a:stretch/>
        </p:blipFill>
        <p:spPr bwMode="auto">
          <a:xfrm>
            <a:off x="2729552" y="645106"/>
            <a:ext cx="8813991" cy="5247747"/>
          </a:xfrm>
          <a:prstGeom prst="rect">
            <a:avLst/>
          </a:prstGeom>
          <a:noFill/>
        </p:spPr>
      </p:pic>
      <p:sp>
        <p:nvSpPr>
          <p:cNvPr id="2" name="Segnaposto numero diapositiva 1">
            <a:extLst>
              <a:ext uri="{FF2B5EF4-FFF2-40B4-BE49-F238E27FC236}">
                <a16:creationId xmlns:a16="http://schemas.microsoft.com/office/drawing/2014/main" id="{9CC3A303-5EBC-4A6B-9592-91234DE9BF95}"/>
              </a:ext>
            </a:extLst>
          </p:cNvPr>
          <p:cNvSpPr>
            <a:spLocks noGrp="1"/>
          </p:cNvSpPr>
          <p:nvPr>
            <p:ph type="sldNum" sz="quarter" idx="12"/>
          </p:nvPr>
        </p:nvSpPr>
        <p:spPr/>
        <p:txBody>
          <a:bodyPr/>
          <a:lstStyle/>
          <a:p>
            <a:fld id="{1155755D-EFE4-461C-9FCA-851881A648FA}" type="slidenum">
              <a:rPr lang="it-IT" smtClean="0"/>
              <a:t>17</a:t>
            </a:fld>
            <a:endParaRPr lang="it-IT"/>
          </a:p>
        </p:txBody>
      </p:sp>
    </p:spTree>
    <p:extLst>
      <p:ext uri="{BB962C8B-B14F-4D97-AF65-F5344CB8AC3E}">
        <p14:creationId xmlns:p14="http://schemas.microsoft.com/office/powerpoint/2010/main" val="2618897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CF58B53-FB85-4DFB-8BD4-AFBCC958E3DD}"/>
              </a:ext>
            </a:extLst>
          </p:cNvPr>
          <p:cNvSpPr txBox="1"/>
          <p:nvPr/>
        </p:nvSpPr>
        <p:spPr>
          <a:xfrm>
            <a:off x="1820152" y="970344"/>
            <a:ext cx="9840036" cy="5262979"/>
          </a:xfrm>
          <a:prstGeom prst="rect">
            <a:avLst/>
          </a:prstGeom>
          <a:noFill/>
        </p:spPr>
        <p:txBody>
          <a:bodyPr wrap="square">
            <a:spAutoFit/>
          </a:bodyPr>
          <a:lstStyle/>
          <a:p>
            <a:pPr algn="just"/>
            <a:r>
              <a:rPr lang="it-IT" sz="2800" dirty="0"/>
              <a:t>Il dollaro e gli USA insieme all’Unione Europea, dal canto loro, attuano politiche neoliberiste cercando di prolungare nel tempo quella posizione di vantaggio ereditata dalla seconda rivoluzione industriale/Seconda guerra mondiale,  attraverso il  controllo globale della finanza e della valuta mondiale, mentre si affacciano altre valute molto forti come rublo e yuan cinese che producono un corposo calo di influenza delle maggiori valute globali, come giustifica il precedente grafico (</a:t>
            </a:r>
            <a:r>
              <a:rPr lang="it-IT" sz="2800" b="1" dirty="0" err="1"/>
              <a:t>graf</a:t>
            </a:r>
            <a:r>
              <a:rPr lang="it-IT" sz="2800" b="1" dirty="0"/>
              <a:t>. 6</a:t>
            </a:r>
            <a:r>
              <a:rPr lang="it-IT" sz="2800" dirty="0"/>
              <a:t>) che vede la graduale diminuzione delle quote globali di riserve valutarie relative all’euro e al dollaro. </a:t>
            </a:r>
          </a:p>
        </p:txBody>
      </p:sp>
      <p:sp>
        <p:nvSpPr>
          <p:cNvPr id="2" name="Segnaposto numero diapositiva 1">
            <a:extLst>
              <a:ext uri="{FF2B5EF4-FFF2-40B4-BE49-F238E27FC236}">
                <a16:creationId xmlns:a16="http://schemas.microsoft.com/office/drawing/2014/main" id="{545D2D2D-1FF1-4768-BF5D-EC29522C29FD}"/>
              </a:ext>
            </a:extLst>
          </p:cNvPr>
          <p:cNvSpPr>
            <a:spLocks noGrp="1"/>
          </p:cNvSpPr>
          <p:nvPr>
            <p:ph type="sldNum" sz="quarter" idx="12"/>
          </p:nvPr>
        </p:nvSpPr>
        <p:spPr/>
        <p:txBody>
          <a:bodyPr/>
          <a:lstStyle/>
          <a:p>
            <a:fld id="{1155755D-EFE4-461C-9FCA-851881A648FA}" type="slidenum">
              <a:rPr lang="it-IT" smtClean="0"/>
              <a:t>18</a:t>
            </a:fld>
            <a:endParaRPr lang="it-IT"/>
          </a:p>
        </p:txBody>
      </p:sp>
    </p:spTree>
    <p:extLst>
      <p:ext uri="{BB962C8B-B14F-4D97-AF65-F5344CB8AC3E}">
        <p14:creationId xmlns:p14="http://schemas.microsoft.com/office/powerpoint/2010/main" val="2409796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68DE3EB-FAF0-4C96-A045-9D5E579BA55E}"/>
              </a:ext>
            </a:extLst>
          </p:cNvPr>
          <p:cNvSpPr>
            <a:spLocks noGrp="1"/>
          </p:cNvSpPr>
          <p:nvPr>
            <p:ph type="sldNum" sz="quarter" idx="12"/>
          </p:nvPr>
        </p:nvSpPr>
        <p:spPr/>
        <p:txBody>
          <a:bodyPr/>
          <a:lstStyle/>
          <a:p>
            <a:fld id="{1155755D-EFE4-461C-9FCA-851881A648FA}" type="slidenum">
              <a:rPr lang="it-IT" smtClean="0"/>
              <a:t>19</a:t>
            </a:fld>
            <a:endParaRPr lang="it-IT"/>
          </a:p>
        </p:txBody>
      </p:sp>
      <p:grpSp>
        <p:nvGrpSpPr>
          <p:cNvPr id="7" name="Gruppo 6">
            <a:extLst>
              <a:ext uri="{FF2B5EF4-FFF2-40B4-BE49-F238E27FC236}">
                <a16:creationId xmlns:a16="http://schemas.microsoft.com/office/drawing/2014/main" id="{81BC85D3-5980-4812-99C5-381E08C81023}"/>
              </a:ext>
            </a:extLst>
          </p:cNvPr>
          <p:cNvGrpSpPr/>
          <p:nvPr/>
        </p:nvGrpSpPr>
        <p:grpSpPr>
          <a:xfrm>
            <a:off x="5261458" y="787782"/>
            <a:ext cx="6161718" cy="3875964"/>
            <a:chOff x="5875607" y="464025"/>
            <a:chExt cx="6161718" cy="3875964"/>
          </a:xfrm>
        </p:grpSpPr>
        <p:sp>
          <p:nvSpPr>
            <p:cNvPr id="5" name="Rettangolo 4">
              <a:extLst>
                <a:ext uri="{FF2B5EF4-FFF2-40B4-BE49-F238E27FC236}">
                  <a16:creationId xmlns:a16="http://schemas.microsoft.com/office/drawing/2014/main" id="{BAE54291-A53E-44FB-997C-D8A5D63FD80A}"/>
                </a:ext>
              </a:extLst>
            </p:cNvPr>
            <p:cNvSpPr/>
            <p:nvPr/>
          </p:nvSpPr>
          <p:spPr>
            <a:xfrm>
              <a:off x="5875607" y="464025"/>
              <a:ext cx="6161718" cy="38759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95DE5432-632A-4803-9C70-98D3CD211B6E}"/>
                </a:ext>
              </a:extLst>
            </p:cNvPr>
            <p:cNvSpPr/>
            <p:nvPr/>
          </p:nvSpPr>
          <p:spPr>
            <a:xfrm>
              <a:off x="6096000" y="668740"/>
              <a:ext cx="5777552" cy="34801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4CD62E03-2D54-4F2C-8488-5806451FF264}"/>
                </a:ext>
              </a:extLst>
            </p:cNvPr>
            <p:cNvSpPr/>
            <p:nvPr/>
          </p:nvSpPr>
          <p:spPr>
            <a:xfrm>
              <a:off x="6316394" y="816722"/>
              <a:ext cx="5343794" cy="3151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90555C9E-0B59-480D-9AFE-15A845CAE5FB}"/>
                </a:ext>
              </a:extLst>
            </p:cNvPr>
            <p:cNvSpPr txBox="1"/>
            <p:nvPr/>
          </p:nvSpPr>
          <p:spPr>
            <a:xfrm>
              <a:off x="6632813" y="1269242"/>
              <a:ext cx="5027376" cy="2246769"/>
            </a:xfrm>
            <a:prstGeom prst="rect">
              <a:avLst/>
            </a:prstGeom>
            <a:noFill/>
          </p:spPr>
          <p:txBody>
            <a:bodyPr wrap="square" rtlCol="0">
              <a:spAutoFit/>
            </a:bodyPr>
            <a:lstStyle/>
            <a:p>
              <a:r>
                <a:rPr lang="it-IT" sz="3500" dirty="0"/>
                <a:t>L’UNIONE MONETARIA EUROPEA,</a:t>
              </a:r>
            </a:p>
            <a:p>
              <a:r>
                <a:rPr lang="it-IT" sz="3500" dirty="0"/>
                <a:t>BCE E POLITICHE MONETARIE</a:t>
              </a:r>
            </a:p>
          </p:txBody>
        </p:sp>
      </p:grpSp>
    </p:spTree>
    <p:extLst>
      <p:ext uri="{BB962C8B-B14F-4D97-AF65-F5344CB8AC3E}">
        <p14:creationId xmlns:p14="http://schemas.microsoft.com/office/powerpoint/2010/main" val="414010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B74B3B-7377-4333-8588-0F7EFF86FE7E}"/>
              </a:ext>
            </a:extLst>
          </p:cNvPr>
          <p:cNvSpPr>
            <a:spLocks noGrp="1"/>
          </p:cNvSpPr>
          <p:nvPr>
            <p:ph type="sldNum" sz="quarter" idx="12"/>
          </p:nvPr>
        </p:nvSpPr>
        <p:spPr/>
        <p:txBody>
          <a:bodyPr/>
          <a:lstStyle/>
          <a:p>
            <a:fld id="{1155755D-EFE4-461C-9FCA-851881A648FA}" type="slidenum">
              <a:rPr lang="it-IT" smtClean="0"/>
              <a:t>2</a:t>
            </a:fld>
            <a:endParaRPr lang="it-IT"/>
          </a:p>
        </p:txBody>
      </p:sp>
      <p:sp>
        <p:nvSpPr>
          <p:cNvPr id="4" name="CasellaDiTesto 3">
            <a:extLst>
              <a:ext uri="{FF2B5EF4-FFF2-40B4-BE49-F238E27FC236}">
                <a16:creationId xmlns:a16="http://schemas.microsoft.com/office/drawing/2014/main" id="{EA5420E6-C79B-4B68-BED8-A3761FBD7180}"/>
              </a:ext>
            </a:extLst>
          </p:cNvPr>
          <p:cNvSpPr txBox="1"/>
          <p:nvPr/>
        </p:nvSpPr>
        <p:spPr>
          <a:xfrm>
            <a:off x="1655929" y="384689"/>
            <a:ext cx="10631606" cy="6461897"/>
          </a:xfrm>
          <a:prstGeom prst="rect">
            <a:avLst/>
          </a:prstGeom>
          <a:noFill/>
        </p:spPr>
        <p:txBody>
          <a:bodyPr wrap="square">
            <a:spAutoFit/>
          </a:bodyPr>
          <a:lstStyle/>
          <a:p>
            <a:pPr algn="just">
              <a:lnSpc>
                <a:spcPct val="107000"/>
              </a:lnSpc>
              <a:spcAft>
                <a:spcPts val="800"/>
              </a:spcAft>
            </a:pPr>
            <a:r>
              <a:rPr lang="it-IT" sz="1800" dirty="0">
                <a:effectLst/>
                <a:ea typeface="Calibri" panose="020F0502020204030204" pitchFamily="34" charset="0"/>
                <a:cs typeface="Times New Roman" panose="02020603050405020304" pitchFamily="18" charset="0"/>
              </a:rPr>
              <a:t>Prima di addentrarci nelle questioni relative alla competizione valutaria mondiale che caratterizza l’attuale contesto geopolitico, ci appare opportuno ripercorrere le principali tappe temporali che hanno contraddistinto il contesto internazionale monetario:</a:t>
            </a:r>
          </a:p>
          <a:p>
            <a:pPr marL="342900" lvl="0" indent="-342900" algn="just">
              <a:lnSpc>
                <a:spcPct val="107000"/>
              </a:lnSpc>
              <a:buFont typeface="+mj-lt"/>
              <a:buAutoNum type="arabicPeriod"/>
            </a:pPr>
            <a:r>
              <a:rPr lang="it-IT" sz="1800" dirty="0">
                <a:effectLst/>
                <a:ea typeface="Calibri" panose="020F0502020204030204" pitchFamily="34" charset="0"/>
                <a:cs typeface="Times New Roman" panose="02020603050405020304" pitchFamily="18" charset="0"/>
              </a:rPr>
              <a:t>Dal 1948 al 1971 vi era un sistema di commercio basato sullo scambio attraverso una moneta </a:t>
            </a:r>
            <a:r>
              <a:rPr lang="it-IT" dirty="0">
                <a:ea typeface="Calibri" panose="020F0502020204030204" pitchFamily="34" charset="0"/>
                <a:cs typeface="Times New Roman" panose="02020603050405020304" pitchFamily="18" charset="0"/>
              </a:rPr>
              <a:t>garantita dalla convertibilità in oro detenuto nelle riserve nazionali</a:t>
            </a:r>
            <a:r>
              <a:rPr lang="it-IT" sz="1800" dirty="0">
                <a:effectLst/>
                <a:ea typeface="Calibri" panose="020F0502020204030204" pitchFamily="34" charset="0"/>
                <a:cs typeface="Times New Roman" panose="02020603050405020304" pitchFamily="18" charset="0"/>
              </a:rPr>
              <a:t> fino al momento in cui gli USA riescono a garantire convertibilità attraverso un rapporto di proporzionalità tra riserve in oro e riserve in dollari internazionali.</a:t>
            </a:r>
          </a:p>
          <a:p>
            <a:pPr marL="342900" lvl="0" indent="-342900" algn="just">
              <a:lnSpc>
                <a:spcPct val="107000"/>
              </a:lnSpc>
              <a:buFont typeface="+mj-lt"/>
              <a:buAutoNum type="arabicPeriod"/>
            </a:pPr>
            <a:r>
              <a:rPr lang="it-IT" sz="1800" dirty="0">
                <a:effectLst/>
                <a:ea typeface="Calibri" panose="020F0502020204030204" pitchFamily="34" charset="0"/>
                <a:cs typeface="Times New Roman" panose="02020603050405020304" pitchFamily="18" charset="0"/>
              </a:rPr>
              <a:t>1971-1985 vengono a verificarsi dei cambiamenti strutturali: negli USA compaiono forti disavanzi nelle partite correnti, evidenziando una forte fase deficitaria, decidendo di non ritirare le loro valute dal mercato, ma forti dell’egemonia acquisita dalla Seconda guerra mondiale, chiudono gli accordi di Bretton Woods. Questa dichiarazione, nell’effetto immediato trasforma le quantità di dollaro delle riserve delle banche centrali, in titoli di debito nei confronti dell’economia statunitense, senza alcun tipo di garanzia relativa al valore reale della valuta statunitense. </a:t>
            </a:r>
          </a:p>
          <a:p>
            <a:pPr marL="342900" lvl="0" indent="-342900" algn="just">
              <a:lnSpc>
                <a:spcPct val="107000"/>
              </a:lnSpc>
              <a:spcAft>
                <a:spcPts val="800"/>
              </a:spcAft>
              <a:buFont typeface="+mj-lt"/>
              <a:buAutoNum type="arabicPeriod"/>
            </a:pPr>
            <a:r>
              <a:rPr lang="it-IT" sz="1800" dirty="0">
                <a:effectLst/>
                <a:ea typeface="Calibri" panose="020F0502020204030204" pitchFamily="34" charset="0"/>
                <a:cs typeface="Times New Roman" panose="02020603050405020304" pitchFamily="18" charset="0"/>
              </a:rPr>
              <a:t>1985 ad oggi si registrano forti fluttuazioni inflazionistiche, e accade che l’accumulazione internazionale di dollari si traduce in una emissione di liquidità interna che incontra delle resistenze da parte delle banche centrali che auspicano per un sistema di regolamentazione dei debiti internazionali del mercato bancario.</a:t>
            </a:r>
          </a:p>
          <a:p>
            <a:pPr lvl="0" algn="just">
              <a:lnSpc>
                <a:spcPct val="107000"/>
              </a:lnSpc>
              <a:spcAft>
                <a:spcPts val="800"/>
              </a:spcAft>
            </a:pPr>
            <a:r>
              <a:rPr lang="it-IT" sz="1800" dirty="0">
                <a:effectLst/>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400" dirty="0">
                <a:effectLst/>
                <a:latin typeface="Calibri" panose="020F0502020204030204" pitchFamily="34" charset="0"/>
                <a:ea typeface="Calibri" panose="020F0502020204030204" pitchFamily="34" charset="0"/>
                <a:cs typeface="Times New Roman" panose="02020603050405020304" pitchFamily="18" charset="0"/>
              </a:rPr>
              <a:t>VASAPOLLO L., con ARIOLLA J., MARTUFI R. (2020), </a:t>
            </a:r>
            <a:r>
              <a:rPr lang="it-IT" sz="1400" i="1" dirty="0">
                <a:effectLst/>
                <a:latin typeface="Calibri" panose="020F0502020204030204" pitchFamily="34" charset="0"/>
                <a:ea typeface="Calibri" panose="020F0502020204030204" pitchFamily="34" charset="0"/>
                <a:cs typeface="Times New Roman" panose="02020603050405020304" pitchFamily="18" charset="0"/>
              </a:rPr>
              <a:t>Volta la carta... nel nuovo sistema economico- monetario. Dal mondo pluripolare alle transizioni al socialismo</a:t>
            </a:r>
            <a:r>
              <a:rPr lang="it-IT" sz="1400" dirty="0">
                <a:effectLst/>
                <a:latin typeface="Calibri" panose="020F0502020204030204" pitchFamily="34" charset="0"/>
                <a:ea typeface="Calibri" panose="020F0502020204030204" pitchFamily="34" charset="0"/>
                <a:cs typeface="Times New Roman" panose="02020603050405020304" pitchFamily="18" charset="0"/>
              </a:rPr>
              <a:t>, Edizioni Efesto, Roma.</a:t>
            </a:r>
          </a:p>
        </p:txBody>
      </p:sp>
    </p:spTree>
    <p:extLst>
      <p:ext uri="{BB962C8B-B14F-4D97-AF65-F5344CB8AC3E}">
        <p14:creationId xmlns:p14="http://schemas.microsoft.com/office/powerpoint/2010/main" val="273677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BC81BA3-AA79-4791-867E-FA65092B8613}"/>
              </a:ext>
            </a:extLst>
          </p:cNvPr>
          <p:cNvSpPr>
            <a:spLocks noGrp="1"/>
          </p:cNvSpPr>
          <p:nvPr>
            <p:ph type="sldNum" sz="quarter" idx="12"/>
          </p:nvPr>
        </p:nvSpPr>
        <p:spPr/>
        <p:txBody>
          <a:bodyPr/>
          <a:lstStyle/>
          <a:p>
            <a:fld id="{1155755D-EFE4-461C-9FCA-851881A648FA}" type="slidenum">
              <a:rPr lang="it-IT" smtClean="0"/>
              <a:t>20</a:t>
            </a:fld>
            <a:endParaRPr lang="it-IT"/>
          </a:p>
        </p:txBody>
      </p:sp>
      <p:graphicFrame>
        <p:nvGraphicFramePr>
          <p:cNvPr id="4" name="Diagramma 3">
            <a:extLst>
              <a:ext uri="{FF2B5EF4-FFF2-40B4-BE49-F238E27FC236}">
                <a16:creationId xmlns:a16="http://schemas.microsoft.com/office/drawing/2014/main" id="{97C23AE0-1CFE-483C-8E6D-9EBBF90A0194}"/>
              </a:ext>
            </a:extLst>
          </p:cNvPr>
          <p:cNvGraphicFramePr/>
          <p:nvPr>
            <p:extLst>
              <p:ext uri="{D42A27DB-BD31-4B8C-83A1-F6EECF244321}">
                <p14:modId xmlns:p14="http://schemas.microsoft.com/office/powerpoint/2010/main" val="4062269447"/>
              </p:ext>
            </p:extLst>
          </p:nvPr>
        </p:nvGraphicFramePr>
        <p:xfrm>
          <a:off x="1709782" y="204716"/>
          <a:ext cx="10163770" cy="648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253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0B78FD5-A005-4EA4-ACE8-B6EBC989B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678168" y="643467"/>
            <a:ext cx="6835663" cy="5571065"/>
          </a:xfrm>
          <a:prstGeom prst="rect">
            <a:avLst/>
          </a:prstGeom>
          <a:noFill/>
          <a:ln>
            <a:noFill/>
          </a:ln>
        </p:spPr>
      </p:pic>
      <p:sp>
        <p:nvSpPr>
          <p:cNvPr id="12" name="CasellaDiTesto 11">
            <a:extLst>
              <a:ext uri="{FF2B5EF4-FFF2-40B4-BE49-F238E27FC236}">
                <a16:creationId xmlns:a16="http://schemas.microsoft.com/office/drawing/2014/main" id="{7CA13B9D-61D9-4519-9691-CEDA9A852CD0}"/>
              </a:ext>
            </a:extLst>
          </p:cNvPr>
          <p:cNvSpPr txBox="1"/>
          <p:nvPr/>
        </p:nvSpPr>
        <p:spPr>
          <a:xfrm>
            <a:off x="4060738" y="5781945"/>
            <a:ext cx="7813342" cy="865173"/>
          </a:xfrm>
          <a:prstGeom prst="rect">
            <a:avLst/>
          </a:prstGeom>
          <a:noFill/>
        </p:spPr>
        <p:txBody>
          <a:bodyPr wrap="square">
            <a:spAutoFit/>
          </a:bodyPr>
          <a:lstStyle/>
          <a:p>
            <a:pPr algn="r">
              <a:lnSpc>
                <a:spcPct val="107000"/>
              </a:lnSpc>
            </a:pPr>
            <a:r>
              <a:rPr lang="it-IT" sz="2400" b="1" dirty="0">
                <a:effectLst/>
                <a:latin typeface="Calibri" panose="020F0502020204030204" pitchFamily="34" charset="0"/>
                <a:cs typeface="Times New Roman" panose="02020603050405020304" pitchFamily="18" charset="0"/>
              </a:rPr>
              <a:t>Graf. 7 Quantitative </a:t>
            </a:r>
            <a:r>
              <a:rPr lang="it-IT" sz="2400" b="1" dirty="0" err="1">
                <a:effectLst/>
                <a:latin typeface="Calibri" panose="020F0502020204030204" pitchFamily="34" charset="0"/>
                <a:cs typeface="Times New Roman" panose="02020603050405020304" pitchFamily="18" charset="0"/>
              </a:rPr>
              <a:t>Easing</a:t>
            </a:r>
            <a:endParaRPr lang="it-IT" sz="2400" b="1" dirty="0">
              <a:effectLst/>
              <a:latin typeface="Calibri" panose="020F0502020204030204" pitchFamily="34" charset="0"/>
              <a:cs typeface="Times New Roman" panose="02020603050405020304" pitchFamily="18" charset="0"/>
            </a:endParaRPr>
          </a:p>
          <a:p>
            <a:pPr algn="r">
              <a:lnSpc>
                <a:spcPct val="107000"/>
              </a:lnSpc>
              <a:spcAft>
                <a:spcPts val="800"/>
              </a:spcAft>
            </a:pPr>
            <a:r>
              <a:rPr lang="it-IT" sz="2400" dirty="0">
                <a:effectLst/>
                <a:latin typeface="Calibri" panose="020F0502020204030204" pitchFamily="34" charset="0"/>
                <a:ea typeface="Calibri" panose="020F0502020204030204" pitchFamily="34" charset="0"/>
                <a:cs typeface="Times New Roman" panose="02020603050405020304" pitchFamily="18" charset="0"/>
              </a:rPr>
              <a:t>Fonte Elaborazioni proprie</a:t>
            </a:r>
          </a:p>
        </p:txBody>
      </p:sp>
      <p:sp>
        <p:nvSpPr>
          <p:cNvPr id="3" name="Segnaposto numero diapositiva 2">
            <a:extLst>
              <a:ext uri="{FF2B5EF4-FFF2-40B4-BE49-F238E27FC236}">
                <a16:creationId xmlns:a16="http://schemas.microsoft.com/office/drawing/2014/main" id="{2382E3B7-41E0-4CD0-A172-21E2FFF3BC28}"/>
              </a:ext>
            </a:extLst>
          </p:cNvPr>
          <p:cNvSpPr>
            <a:spLocks noGrp="1"/>
          </p:cNvSpPr>
          <p:nvPr>
            <p:ph type="sldNum" sz="quarter" idx="12"/>
          </p:nvPr>
        </p:nvSpPr>
        <p:spPr/>
        <p:txBody>
          <a:bodyPr/>
          <a:lstStyle/>
          <a:p>
            <a:fld id="{1155755D-EFE4-461C-9FCA-851881A648FA}" type="slidenum">
              <a:rPr lang="it-IT" smtClean="0"/>
              <a:t>21</a:t>
            </a:fld>
            <a:endParaRPr lang="it-IT"/>
          </a:p>
        </p:txBody>
      </p:sp>
    </p:spTree>
    <p:extLst>
      <p:ext uri="{BB962C8B-B14F-4D97-AF65-F5344CB8AC3E}">
        <p14:creationId xmlns:p14="http://schemas.microsoft.com/office/powerpoint/2010/main" val="409983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42E3C35-C9F4-4F44-83E6-FDFC22F55F38}"/>
              </a:ext>
            </a:extLst>
          </p:cNvPr>
          <p:cNvSpPr txBox="1"/>
          <p:nvPr/>
        </p:nvSpPr>
        <p:spPr>
          <a:xfrm>
            <a:off x="1560395" y="122830"/>
            <a:ext cx="10549719" cy="6999608"/>
          </a:xfrm>
          <a:prstGeom prst="rect">
            <a:avLst/>
          </a:prstGeom>
          <a:noFill/>
        </p:spPr>
        <p:txBody>
          <a:bodyPr wrap="square" rtlCol="0">
            <a:spAutoFit/>
          </a:bodyPr>
          <a:lstStyle/>
          <a:p>
            <a:pPr algn="just">
              <a:lnSpc>
                <a:spcPct val="107000"/>
              </a:lnSpc>
              <a:spcAft>
                <a:spcPts val="800"/>
              </a:spcAft>
            </a:pPr>
            <a:r>
              <a:rPr lang="it-IT" sz="2300" dirty="0">
                <a:effectLst/>
                <a:ea typeface="Calibri" panose="020F0502020204030204" pitchFamily="34" charset="0"/>
                <a:cs typeface="Times New Roman" panose="02020603050405020304" pitchFamily="18" charset="0"/>
              </a:rPr>
              <a:t>La finanza ha quindi potuto rigenerarsi attraverso questo strumento a differenza della produzione </a:t>
            </a:r>
            <a:r>
              <a:rPr lang="it-IT" sz="2300" dirty="0">
                <a:ea typeface="Calibri" panose="020F0502020204030204" pitchFamily="34" charset="0"/>
                <a:cs typeface="Times New Roman" panose="02020603050405020304" pitchFamily="18" charset="0"/>
              </a:rPr>
              <a:t>di ricchezza reale</a:t>
            </a:r>
            <a:r>
              <a:rPr lang="it-IT" sz="2300" dirty="0">
                <a:effectLst/>
                <a:ea typeface="Calibri" panose="020F0502020204030204" pitchFamily="34" charset="0"/>
                <a:cs typeface="Times New Roman" panose="02020603050405020304" pitchFamily="18" charset="0"/>
              </a:rPr>
              <a:t>, ora interessata anche dalla famigerata transizione ecologica e dall’inganno della </a:t>
            </a:r>
            <a:r>
              <a:rPr lang="it-IT" sz="2300" i="1" dirty="0">
                <a:effectLst/>
                <a:ea typeface="Calibri" panose="020F0502020204030204" pitchFamily="34" charset="0"/>
                <a:cs typeface="Times New Roman" panose="02020603050405020304" pitchFamily="18" charset="0"/>
              </a:rPr>
              <a:t>green economy</a:t>
            </a:r>
            <a:r>
              <a:rPr lang="it-IT" sz="2300" dirty="0">
                <a:effectLst/>
                <a:ea typeface="Calibri" panose="020F0502020204030204" pitchFamily="34" charset="0"/>
                <a:cs typeface="Times New Roman" panose="02020603050405020304" pitchFamily="18" charset="0"/>
              </a:rPr>
              <a:t>. Ma per ottenere investimenti a basso costo e rallentare l’inflazione (che ha ripreso i normali ritmi grazie all’immissione di liquidità) servirebbe alzarne il costo attraverso i tassi d’interesse. Il Presidente della Federal Reserve, Jerome Powell, ha recentemente annunciato la riduzione di acquisti di titoli, seppur in maniera graduale vista l’incertezza riferita al periodo pandemico che colpisce il contesto dei paesi. Anche la BCE viene sollecitata a sciogliere i nodi riguardo alla riduzione degli stimoli monetari in modo da poter permettere agli investitori una programmazione delle attività future.</a:t>
            </a:r>
          </a:p>
          <a:p>
            <a:pPr marL="449580" algn="just">
              <a:lnSpc>
                <a:spcPct val="107000"/>
              </a:lnSpc>
              <a:spcAft>
                <a:spcPts val="800"/>
              </a:spcAft>
            </a:pPr>
            <a:r>
              <a:rPr lang="it-IT" sz="1800" i="1" dirty="0">
                <a:effectLst/>
                <a:ea typeface="Calibri" panose="020F0502020204030204" pitchFamily="34" charset="0"/>
                <a:cs typeface="Times New Roman" panose="02020603050405020304" pitchFamily="18" charset="0"/>
              </a:rPr>
              <a:t>«Ma tra i due lati dell’Atlantico ci sono situazioni – e strumenti – assai diversi. Negli Usa c’è in ballo un piano di investimenti pubblici da 4.000 miliardi di dollari (con ostacoli al Congresso, ma sulla quantità complessiva, non sulla necessità di fare investimenti), mentre nell’Unione Europea c’è la miseria dei 750 miliardi del Recovery Fund, per di più in cinque anni e vincolati alla realizzazione di “riforme” sanguinose, più che “efficientiste”»</a:t>
            </a:r>
            <a:r>
              <a:rPr lang="it-IT" sz="1800" dirty="0">
                <a:effectLst/>
                <a:ea typeface="Calibri" panose="020F0502020204030204" pitchFamily="34" charset="0"/>
                <a:cs typeface="Times New Roman" panose="02020603050405020304" pitchFamily="18" charset="0"/>
              </a:rPr>
              <a:t>.</a:t>
            </a:r>
          </a:p>
          <a:p>
            <a:pPr marL="449580" algn="just">
              <a:lnSpc>
                <a:spcPct val="107000"/>
              </a:lnSpc>
              <a:spcAft>
                <a:spcPts val="800"/>
              </a:spcAft>
            </a:pPr>
            <a:r>
              <a:rPr lang="it-IT" sz="900" dirty="0">
                <a:effectLst/>
                <a:ea typeface="Calibri" panose="020F0502020204030204" pitchFamily="34" charset="0"/>
                <a:cs typeface="Times New Roman" panose="02020603050405020304" pitchFamily="18" charset="0"/>
              </a:rPr>
              <a:t>CONTI C. (2021), </a:t>
            </a:r>
            <a:r>
              <a:rPr lang="it-IT" sz="900" i="1" dirty="0">
                <a:effectLst/>
                <a:ea typeface="Calibri" panose="020F0502020204030204" pitchFamily="34" charset="0"/>
                <a:cs typeface="Times New Roman" panose="02020603050405020304" pitchFamily="18" charset="0"/>
              </a:rPr>
              <a:t>Banchieri centrali sull’orlo di una crisi di nervi, </a:t>
            </a:r>
            <a:r>
              <a:rPr lang="it-IT" sz="900" dirty="0">
                <a:effectLst/>
                <a:ea typeface="Calibri" panose="020F0502020204030204" pitchFamily="34" charset="0"/>
                <a:cs typeface="Times New Roman" panose="02020603050405020304" pitchFamily="18" charset="0"/>
              </a:rPr>
              <a:t>Contropiano, 04 novembre, https://contropiano.org/news/news-economia/2021/11/04/banchieri-centrali-sullorlo-di-una-crisi-di-nervi-0143639</a:t>
            </a:r>
          </a:p>
          <a:p>
            <a:endParaRPr lang="it-IT" dirty="0"/>
          </a:p>
        </p:txBody>
      </p:sp>
      <p:sp>
        <p:nvSpPr>
          <p:cNvPr id="2" name="Segnaposto numero diapositiva 1">
            <a:extLst>
              <a:ext uri="{FF2B5EF4-FFF2-40B4-BE49-F238E27FC236}">
                <a16:creationId xmlns:a16="http://schemas.microsoft.com/office/drawing/2014/main" id="{33D3A103-5623-45B4-944F-93C295A3E5BE}"/>
              </a:ext>
            </a:extLst>
          </p:cNvPr>
          <p:cNvSpPr>
            <a:spLocks noGrp="1"/>
          </p:cNvSpPr>
          <p:nvPr>
            <p:ph type="sldNum" sz="quarter" idx="12"/>
          </p:nvPr>
        </p:nvSpPr>
        <p:spPr/>
        <p:txBody>
          <a:bodyPr/>
          <a:lstStyle/>
          <a:p>
            <a:fld id="{1155755D-EFE4-461C-9FCA-851881A648FA}" type="slidenum">
              <a:rPr lang="it-IT" smtClean="0"/>
              <a:t>22</a:t>
            </a:fld>
            <a:endParaRPr lang="it-IT"/>
          </a:p>
        </p:txBody>
      </p:sp>
    </p:spTree>
    <p:extLst>
      <p:ext uri="{BB962C8B-B14F-4D97-AF65-F5344CB8AC3E}">
        <p14:creationId xmlns:p14="http://schemas.microsoft.com/office/powerpoint/2010/main" val="136466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500FCD0-A974-4BCD-8F5F-8C85A86A3297}"/>
              </a:ext>
            </a:extLst>
          </p:cNvPr>
          <p:cNvSpPr>
            <a:spLocks noGrp="1"/>
          </p:cNvSpPr>
          <p:nvPr>
            <p:ph type="sldNum" sz="quarter" idx="12"/>
          </p:nvPr>
        </p:nvSpPr>
        <p:spPr/>
        <p:txBody>
          <a:bodyPr/>
          <a:lstStyle/>
          <a:p>
            <a:fld id="{1155755D-EFE4-461C-9FCA-851881A648FA}" type="slidenum">
              <a:rPr lang="it-IT" smtClean="0"/>
              <a:t>23</a:t>
            </a:fld>
            <a:endParaRPr lang="it-IT"/>
          </a:p>
        </p:txBody>
      </p:sp>
      <p:sp>
        <p:nvSpPr>
          <p:cNvPr id="3" name="CasellaDiTesto 2">
            <a:extLst>
              <a:ext uri="{FF2B5EF4-FFF2-40B4-BE49-F238E27FC236}">
                <a16:creationId xmlns:a16="http://schemas.microsoft.com/office/drawing/2014/main" id="{E1301131-74F2-4AAA-BFC7-60823A76E736}"/>
              </a:ext>
            </a:extLst>
          </p:cNvPr>
          <p:cNvSpPr txBox="1"/>
          <p:nvPr/>
        </p:nvSpPr>
        <p:spPr>
          <a:xfrm>
            <a:off x="2033516" y="682388"/>
            <a:ext cx="9198591" cy="954107"/>
          </a:xfrm>
          <a:prstGeom prst="rect">
            <a:avLst/>
          </a:prstGeom>
          <a:noFill/>
        </p:spPr>
        <p:txBody>
          <a:bodyPr wrap="square" rtlCol="0">
            <a:spAutoFit/>
          </a:bodyPr>
          <a:lstStyle/>
          <a:p>
            <a:r>
              <a:rPr lang="it-IT" sz="2800" b="1" dirty="0"/>
              <a:t>Capire gli aggregati monetari, o massa monetaria circolante in un paese</a:t>
            </a:r>
          </a:p>
        </p:txBody>
      </p:sp>
      <p:sp>
        <p:nvSpPr>
          <p:cNvPr id="5" name="CasellaDiTesto 4">
            <a:extLst>
              <a:ext uri="{FF2B5EF4-FFF2-40B4-BE49-F238E27FC236}">
                <a16:creationId xmlns:a16="http://schemas.microsoft.com/office/drawing/2014/main" id="{8FAF5B54-EB0E-4B43-8DE1-EF623F3D3A3C}"/>
              </a:ext>
            </a:extLst>
          </p:cNvPr>
          <p:cNvSpPr txBox="1"/>
          <p:nvPr/>
        </p:nvSpPr>
        <p:spPr>
          <a:xfrm>
            <a:off x="2033516" y="2096086"/>
            <a:ext cx="8816454" cy="3416320"/>
          </a:xfrm>
          <a:prstGeom prst="rect">
            <a:avLst/>
          </a:prstGeom>
          <a:noFill/>
        </p:spPr>
        <p:txBody>
          <a:bodyPr wrap="square" rtlCol="0">
            <a:spAutoFit/>
          </a:bodyPr>
          <a:lstStyle/>
          <a:p>
            <a:pPr algn="just"/>
            <a:r>
              <a:rPr lang="it-IT" sz="2400" dirty="0"/>
              <a:t>In ambito europeo, gli aggregati monetari presentano queste caratteristiche a fine della rilevazione statistica:</a:t>
            </a:r>
          </a:p>
          <a:p>
            <a:pPr algn="just"/>
            <a:endParaRPr lang="it-IT" sz="2400" dirty="0"/>
          </a:p>
          <a:p>
            <a:pPr algn="just"/>
            <a:r>
              <a:rPr lang="it-IT" sz="2400" dirty="0"/>
              <a:t>•	M0: banconote e monete circolanti (base monetaria); </a:t>
            </a:r>
          </a:p>
          <a:p>
            <a:pPr algn="just"/>
            <a:r>
              <a:rPr lang="it-IT" sz="2400" dirty="0"/>
              <a:t>•	M1: M0 + Conti correnti; </a:t>
            </a:r>
          </a:p>
          <a:p>
            <a:pPr algn="just"/>
            <a:r>
              <a:rPr lang="it-IT" sz="2400" dirty="0"/>
              <a:t>•	M2: M1 + depositi con durata prestabilita fino a due anni, depositi rimborsabili con preavviso fino a tre mesi; </a:t>
            </a:r>
          </a:p>
          <a:p>
            <a:pPr algn="just"/>
            <a:r>
              <a:rPr lang="it-IT" sz="2400" dirty="0"/>
              <a:t>•	M3: M2 + pronti contro termine, quote di fondi comuni monetari e obbligazioni con scadenza fino a due anni. </a:t>
            </a:r>
            <a:endParaRPr lang="it-IT" dirty="0"/>
          </a:p>
        </p:txBody>
      </p:sp>
    </p:spTree>
    <p:extLst>
      <p:ext uri="{BB962C8B-B14F-4D97-AF65-F5344CB8AC3E}">
        <p14:creationId xmlns:p14="http://schemas.microsoft.com/office/powerpoint/2010/main" val="352447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4EAD6A6-0AD6-4443-BE5E-9E69732CFD7F}"/>
              </a:ext>
            </a:extLst>
          </p:cNvPr>
          <p:cNvSpPr>
            <a:spLocks noGrp="1"/>
          </p:cNvSpPr>
          <p:nvPr>
            <p:ph type="sldNum" sz="quarter" idx="12"/>
          </p:nvPr>
        </p:nvSpPr>
        <p:spPr/>
        <p:txBody>
          <a:bodyPr/>
          <a:lstStyle/>
          <a:p>
            <a:fld id="{1155755D-EFE4-461C-9FCA-851881A648FA}" type="slidenum">
              <a:rPr lang="it-IT" smtClean="0"/>
              <a:t>24</a:t>
            </a:fld>
            <a:endParaRPr lang="it-IT"/>
          </a:p>
        </p:txBody>
      </p:sp>
      <p:graphicFrame>
        <p:nvGraphicFramePr>
          <p:cNvPr id="5" name="CasellaDiTesto 2">
            <a:extLst>
              <a:ext uri="{FF2B5EF4-FFF2-40B4-BE49-F238E27FC236}">
                <a16:creationId xmlns:a16="http://schemas.microsoft.com/office/drawing/2014/main" id="{55BB7B40-816D-4D7F-946C-6F1DE1C79BFC}"/>
              </a:ext>
            </a:extLst>
          </p:cNvPr>
          <p:cNvGraphicFramePr/>
          <p:nvPr>
            <p:extLst>
              <p:ext uri="{D42A27DB-BD31-4B8C-83A1-F6EECF244321}">
                <p14:modId xmlns:p14="http://schemas.microsoft.com/office/powerpoint/2010/main" val="710509174"/>
              </p:ext>
            </p:extLst>
          </p:nvPr>
        </p:nvGraphicFramePr>
        <p:xfrm>
          <a:off x="1514902" y="341194"/>
          <a:ext cx="10017458" cy="6147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F8070181-DB9F-4EE0-8A6D-B4BFF603AC0F}"/>
              </a:ext>
            </a:extLst>
          </p:cNvPr>
          <p:cNvSpPr txBox="1"/>
          <p:nvPr/>
        </p:nvSpPr>
        <p:spPr>
          <a:xfrm>
            <a:off x="272955" y="6488668"/>
            <a:ext cx="11259404" cy="461665"/>
          </a:xfrm>
          <a:prstGeom prst="rect">
            <a:avLst/>
          </a:prstGeom>
          <a:noFill/>
        </p:spPr>
        <p:txBody>
          <a:bodyPr wrap="square" rtlCol="0">
            <a:spAutoFit/>
          </a:bodyPr>
          <a:lstStyle/>
          <a:p>
            <a:pPr algn="just"/>
            <a:r>
              <a:rPr lang="it-IT" sz="1200">
                <a:effectLst/>
                <a:latin typeface="Calibri" panose="020F0502020204030204" pitchFamily="34" charset="0"/>
                <a:ea typeface="Calibri" panose="020F0502020204030204" pitchFamily="34" charset="0"/>
                <a:cs typeface="Times New Roman" panose="02020603050405020304" pitchFamily="18" charset="0"/>
              </a:rPr>
              <a:t>ALTERVISTA (2021), Aggregati monetari M1 e M2 al netto del circolante in Italia (1960-2020), Altervista, </a:t>
            </a:r>
            <a:r>
              <a:rPr lang="it-IT" sz="12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https://grafici.altervista.org/aggregati-monetari-m1-e-m2-al-netto-del-circolante-in-italia/</a:t>
            </a:r>
            <a:r>
              <a:rPr lang="it-IT" sz="1200">
                <a:effectLst/>
                <a:latin typeface="Calibri" panose="020F0502020204030204" pitchFamily="34" charset="0"/>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12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7F74854-1C2D-4F41-94DC-85F982F62A67}"/>
              </a:ext>
            </a:extLst>
          </p:cNvPr>
          <p:cNvSpPr>
            <a:spLocks noGrp="1"/>
          </p:cNvSpPr>
          <p:nvPr>
            <p:ph type="sldNum" sz="quarter" idx="12"/>
          </p:nvPr>
        </p:nvSpPr>
        <p:spPr/>
        <p:txBody>
          <a:bodyPr vert="horz" lIns="91440" tIns="45720" rIns="91440" bIns="45720" rtlCol="0" anchor="ctr">
            <a:normAutofit/>
          </a:bodyPr>
          <a:lstStyle/>
          <a:p>
            <a:pPr>
              <a:lnSpc>
                <a:spcPct val="90000"/>
              </a:lnSpc>
              <a:spcAft>
                <a:spcPts val="600"/>
              </a:spcAft>
            </a:pPr>
            <a:fld id="{1155755D-EFE4-461C-9FCA-851881A648FA}" type="slidenum">
              <a:rPr lang="en-US" sz="1900"/>
              <a:pPr>
                <a:lnSpc>
                  <a:spcPct val="90000"/>
                </a:lnSpc>
                <a:spcAft>
                  <a:spcPts val="600"/>
                </a:spcAft>
              </a:pPr>
              <a:t>25</a:t>
            </a:fld>
            <a:endParaRPr lang="en-US" sz="1900"/>
          </a:p>
        </p:txBody>
      </p:sp>
      <p:graphicFrame>
        <p:nvGraphicFramePr>
          <p:cNvPr id="4" name="Diagramma 3">
            <a:extLst>
              <a:ext uri="{FF2B5EF4-FFF2-40B4-BE49-F238E27FC236}">
                <a16:creationId xmlns:a16="http://schemas.microsoft.com/office/drawing/2014/main" id="{316CCC39-1BD8-4D77-9CF9-FB88139FE92E}"/>
              </a:ext>
            </a:extLst>
          </p:cNvPr>
          <p:cNvGraphicFramePr/>
          <p:nvPr>
            <p:extLst>
              <p:ext uri="{D42A27DB-BD31-4B8C-83A1-F6EECF244321}">
                <p14:modId xmlns:p14="http://schemas.microsoft.com/office/powerpoint/2010/main" val="149605494"/>
              </p:ext>
            </p:extLst>
          </p:nvPr>
        </p:nvGraphicFramePr>
        <p:xfrm>
          <a:off x="1772692" y="1804993"/>
          <a:ext cx="9887496" cy="5053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B3779CE6-D16B-470B-8308-50A0E779EDB8}"/>
              </a:ext>
            </a:extLst>
          </p:cNvPr>
          <p:cNvSpPr txBox="1"/>
          <p:nvPr/>
        </p:nvSpPr>
        <p:spPr>
          <a:xfrm>
            <a:off x="1772692" y="460409"/>
            <a:ext cx="9749051" cy="1384995"/>
          </a:xfrm>
          <a:prstGeom prst="rect">
            <a:avLst/>
          </a:prstGeom>
          <a:noFill/>
        </p:spPr>
        <p:txBody>
          <a:bodyPr wrap="square" rtlCol="0">
            <a:spAutoFit/>
          </a:bodyPr>
          <a:lstStyle/>
          <a:p>
            <a:r>
              <a:rPr lang="it-IT" sz="2800" b="1" dirty="0"/>
              <a:t>Quale aggregato monetario favorisce l’effetto di moltiplicazione della moneta da parte del sistema bancario?</a:t>
            </a:r>
          </a:p>
        </p:txBody>
      </p:sp>
    </p:spTree>
    <p:extLst>
      <p:ext uri="{BB962C8B-B14F-4D97-AF65-F5344CB8AC3E}">
        <p14:creationId xmlns:p14="http://schemas.microsoft.com/office/powerpoint/2010/main" val="212661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D3DD0DE-6F28-4FD6-A1A4-CE07BE628471}"/>
              </a:ext>
            </a:extLst>
          </p:cNvPr>
          <p:cNvPicPr>
            <a:picLocks noChangeAspect="1"/>
          </p:cNvPicPr>
          <p:nvPr/>
        </p:nvPicPr>
        <p:blipFill rotWithShape="1">
          <a:blip r:embed="rId2">
            <a:extLst>
              <a:ext uri="{28A0092B-C50C-407E-A947-70E740481C1C}">
                <a14:useLocalDpi xmlns:a14="http://schemas.microsoft.com/office/drawing/2010/main" val="0"/>
              </a:ext>
            </a:extLst>
          </a:blip>
          <a:srcRect r="1" b="10766"/>
          <a:stretch/>
        </p:blipFill>
        <p:spPr bwMode="auto">
          <a:xfrm>
            <a:off x="643467" y="643467"/>
            <a:ext cx="10905066" cy="5571065"/>
          </a:xfrm>
          <a:prstGeom prst="rect">
            <a:avLst/>
          </a:prstGeom>
          <a:noFill/>
          <a:ln>
            <a:noFill/>
          </a:ln>
        </p:spPr>
      </p:pic>
      <p:sp>
        <p:nvSpPr>
          <p:cNvPr id="12" name="CasellaDiTesto 11">
            <a:extLst>
              <a:ext uri="{FF2B5EF4-FFF2-40B4-BE49-F238E27FC236}">
                <a16:creationId xmlns:a16="http://schemas.microsoft.com/office/drawing/2014/main" id="{9542BC6A-DD9B-435E-A6C4-F1AF377D60C4}"/>
              </a:ext>
            </a:extLst>
          </p:cNvPr>
          <p:cNvSpPr txBox="1"/>
          <p:nvPr/>
        </p:nvSpPr>
        <p:spPr>
          <a:xfrm>
            <a:off x="570131" y="6453143"/>
            <a:ext cx="11918946" cy="344069"/>
          </a:xfrm>
          <a:prstGeom prst="rect">
            <a:avLst/>
          </a:prstGeom>
          <a:noFill/>
        </p:spPr>
        <p:txBody>
          <a:bodyPr wrap="square">
            <a:spAutoFit/>
          </a:bodyPr>
          <a:lstStyle/>
          <a:p>
            <a:pPr algn="just">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Fonte </a:t>
            </a:r>
            <a:r>
              <a:rPr lang="it-IT" sz="1200" dirty="0">
                <a:effectLst/>
                <a:latin typeface="Calibri" panose="020F0502020204030204" pitchFamily="34" charset="0"/>
                <a:ea typeface="Calibri" panose="020F0502020204030204" pitchFamily="34" charset="0"/>
                <a:cs typeface="Times New Roman" panose="02020603050405020304" pitchFamily="18" charset="0"/>
              </a:rPr>
              <a:t>YARDENI E., JOHNSON D. (2021), </a:t>
            </a:r>
            <a:r>
              <a:rPr lang="it-IT" sz="1200" i="1" dirty="0">
                <a:effectLst/>
                <a:latin typeface="Calibri" panose="020F0502020204030204" pitchFamily="34" charset="0"/>
                <a:ea typeface="Calibri" panose="020F0502020204030204" pitchFamily="34" charset="0"/>
                <a:cs typeface="Times New Roman" panose="02020603050405020304" pitchFamily="18" charset="0"/>
              </a:rPr>
              <a:t>Global Economic Briefing: Global </a:t>
            </a:r>
            <a:r>
              <a:rPr lang="it-IT" sz="1200" i="1" dirty="0" err="1">
                <a:effectLst/>
                <a:latin typeface="Calibri" panose="020F0502020204030204" pitchFamily="34" charset="0"/>
                <a:ea typeface="Calibri" panose="020F0502020204030204" pitchFamily="34" charset="0"/>
                <a:cs typeface="Times New Roman" panose="02020603050405020304" pitchFamily="18" charset="0"/>
              </a:rPr>
              <a:t>Monetary</a:t>
            </a:r>
            <a:r>
              <a:rPr lang="it-IT" sz="1200" i="1" dirty="0">
                <a:effectLst/>
                <a:latin typeface="Calibri" panose="020F0502020204030204" pitchFamily="34" charset="0"/>
                <a:ea typeface="Calibri" panose="020F0502020204030204" pitchFamily="34" charset="0"/>
                <a:cs typeface="Times New Roman" panose="02020603050405020304" pitchFamily="18" charset="0"/>
              </a:rPr>
              <a:t> </a:t>
            </a:r>
            <a:r>
              <a:rPr lang="it-IT" sz="1200" i="1" dirty="0" err="1">
                <a:effectLst/>
                <a:latin typeface="Calibri" panose="020F0502020204030204" pitchFamily="34" charset="0"/>
                <a:ea typeface="Calibri" panose="020F0502020204030204" pitchFamily="34" charset="0"/>
                <a:cs typeface="Times New Roman" panose="02020603050405020304" pitchFamily="18" charset="0"/>
              </a:rPr>
              <a:t>Aggregates</a:t>
            </a:r>
            <a:r>
              <a:rPr lang="it-IT" sz="1200" i="1" dirty="0">
                <a:effectLst/>
                <a:latin typeface="Calibri" panose="020F0502020204030204" pitchFamily="34" charset="0"/>
                <a:ea typeface="Calibri" panose="020F0502020204030204" pitchFamily="34" charset="0"/>
                <a:cs typeface="Times New Roman" panose="02020603050405020304" pitchFamily="18" charset="0"/>
              </a:rPr>
              <a:t>,</a:t>
            </a:r>
            <a:r>
              <a:rPr lang="it-IT" sz="1200" dirty="0">
                <a:effectLst/>
                <a:latin typeface="Calibri" panose="020F0502020204030204" pitchFamily="34" charset="0"/>
                <a:ea typeface="Calibri" panose="020F0502020204030204" pitchFamily="34" charset="0"/>
                <a:cs typeface="Times New Roman" panose="02020603050405020304" pitchFamily="18" charset="0"/>
              </a:rPr>
              <a:t> https://www.yardeni.com/pub/gms.pdf</a:t>
            </a:r>
          </a:p>
        </p:txBody>
      </p:sp>
      <p:sp>
        <p:nvSpPr>
          <p:cNvPr id="14" name="CasellaDiTesto 13">
            <a:extLst>
              <a:ext uri="{FF2B5EF4-FFF2-40B4-BE49-F238E27FC236}">
                <a16:creationId xmlns:a16="http://schemas.microsoft.com/office/drawing/2014/main" id="{12D35AA2-5C41-407D-8098-5216A724A60B}"/>
              </a:ext>
            </a:extLst>
          </p:cNvPr>
          <p:cNvSpPr txBox="1"/>
          <p:nvPr/>
        </p:nvSpPr>
        <p:spPr>
          <a:xfrm>
            <a:off x="643467" y="217080"/>
            <a:ext cx="6121020" cy="407035"/>
          </a:xfrm>
          <a:prstGeom prst="rect">
            <a:avLst/>
          </a:prstGeom>
          <a:noFill/>
        </p:spPr>
        <p:txBody>
          <a:bodyPr wrap="square">
            <a:spAutoFit/>
          </a:bodyPr>
          <a:lstStyle/>
          <a:p>
            <a:pPr algn="just">
              <a:lnSpc>
                <a:spcPct val="107000"/>
              </a:lnSpc>
            </a:pPr>
            <a:r>
              <a:rPr lang="it-IT" sz="2000" b="1" dirty="0">
                <a:effectLst/>
                <a:latin typeface="Calibri" panose="020F0502020204030204" pitchFamily="34" charset="0"/>
                <a:cs typeface="Times New Roman" panose="02020603050405020304" pitchFamily="18" charset="0"/>
              </a:rPr>
              <a:t>Graf. 8 Massa monetaria (M2) dei Paesi dell’Eurozona</a:t>
            </a:r>
          </a:p>
        </p:txBody>
      </p:sp>
      <p:sp>
        <p:nvSpPr>
          <p:cNvPr id="3" name="Segnaposto numero diapositiva 2">
            <a:extLst>
              <a:ext uri="{FF2B5EF4-FFF2-40B4-BE49-F238E27FC236}">
                <a16:creationId xmlns:a16="http://schemas.microsoft.com/office/drawing/2014/main" id="{8B5C14E4-5913-4925-9335-D1A66130A467}"/>
              </a:ext>
            </a:extLst>
          </p:cNvPr>
          <p:cNvSpPr>
            <a:spLocks noGrp="1"/>
          </p:cNvSpPr>
          <p:nvPr>
            <p:ph type="sldNum" sz="quarter" idx="12"/>
          </p:nvPr>
        </p:nvSpPr>
        <p:spPr/>
        <p:txBody>
          <a:bodyPr/>
          <a:lstStyle/>
          <a:p>
            <a:fld id="{1155755D-EFE4-461C-9FCA-851881A648FA}" type="slidenum">
              <a:rPr lang="it-IT" smtClean="0"/>
              <a:t>26</a:t>
            </a:fld>
            <a:endParaRPr lang="it-IT"/>
          </a:p>
        </p:txBody>
      </p:sp>
    </p:spTree>
    <p:extLst>
      <p:ext uri="{BB962C8B-B14F-4D97-AF65-F5344CB8AC3E}">
        <p14:creationId xmlns:p14="http://schemas.microsoft.com/office/powerpoint/2010/main" val="2548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91FAEDE-9A12-4E28-B88F-06E8B4C4C296}"/>
              </a:ext>
            </a:extLst>
          </p:cNvPr>
          <p:cNvPicPr>
            <a:picLocks noChangeAspect="1"/>
          </p:cNvPicPr>
          <p:nvPr/>
        </p:nvPicPr>
        <p:blipFill rotWithShape="1">
          <a:blip r:embed="rId2">
            <a:extLst>
              <a:ext uri="{28A0092B-C50C-407E-A947-70E740481C1C}">
                <a14:useLocalDpi xmlns:a14="http://schemas.microsoft.com/office/drawing/2010/main" val="0"/>
              </a:ext>
            </a:extLst>
          </a:blip>
          <a:srcRect t="6042" r="1" b="4724"/>
          <a:stretch/>
        </p:blipFill>
        <p:spPr bwMode="auto">
          <a:xfrm>
            <a:off x="643467" y="643467"/>
            <a:ext cx="10905066" cy="5571065"/>
          </a:xfrm>
          <a:prstGeom prst="rect">
            <a:avLst/>
          </a:prstGeom>
          <a:noFill/>
          <a:ln>
            <a:noFill/>
          </a:ln>
        </p:spPr>
      </p:pic>
      <p:sp>
        <p:nvSpPr>
          <p:cNvPr id="12" name="CasellaDiTesto 11">
            <a:extLst>
              <a:ext uri="{FF2B5EF4-FFF2-40B4-BE49-F238E27FC236}">
                <a16:creationId xmlns:a16="http://schemas.microsoft.com/office/drawing/2014/main" id="{52CEF7FF-D5EC-4364-93C8-B8306CD740CD}"/>
              </a:ext>
            </a:extLst>
          </p:cNvPr>
          <p:cNvSpPr txBox="1"/>
          <p:nvPr/>
        </p:nvSpPr>
        <p:spPr>
          <a:xfrm>
            <a:off x="643467" y="6145034"/>
            <a:ext cx="11736976" cy="706732"/>
          </a:xfrm>
          <a:prstGeom prst="rect">
            <a:avLst/>
          </a:prstGeom>
          <a:noFill/>
        </p:spPr>
        <p:txBody>
          <a:bodyPr wrap="square">
            <a:spAutoFit/>
          </a:bodyPr>
          <a:lstStyle/>
          <a:p>
            <a:pPr algn="just">
              <a:lnSpc>
                <a:spcPct val="107000"/>
              </a:lnSpc>
              <a:spcAft>
                <a:spcPts val="800"/>
              </a:spcAft>
            </a:pPr>
            <a:r>
              <a:rPr lang="it-IT" dirty="0">
                <a:effectLst/>
                <a:latin typeface="Calibri" panose="020F0502020204030204" pitchFamily="34" charset="0"/>
                <a:ea typeface="Calibri" panose="020F0502020204030204" pitchFamily="34" charset="0"/>
                <a:cs typeface="Times New Roman" panose="02020603050405020304" pitchFamily="18" charset="0"/>
              </a:rPr>
              <a:t>Fonte</a:t>
            </a:r>
          </a:p>
          <a:p>
            <a:pPr algn="just"/>
            <a:r>
              <a:rPr lang="it-IT" sz="1400" dirty="0">
                <a:effectLst/>
                <a:latin typeface="Calibri" panose="020F0502020204030204" pitchFamily="34" charset="0"/>
                <a:ea typeface="Calibri" panose="020F0502020204030204" pitchFamily="34" charset="0"/>
                <a:cs typeface="Times New Roman" panose="02020603050405020304" pitchFamily="18" charset="0"/>
              </a:rPr>
              <a:t>YARDENI E., JOHNSON D. (2021), </a:t>
            </a:r>
            <a:r>
              <a:rPr lang="it-IT" sz="1400" i="1" dirty="0">
                <a:effectLst/>
                <a:latin typeface="Calibri" panose="020F0502020204030204" pitchFamily="34" charset="0"/>
                <a:ea typeface="Calibri" panose="020F0502020204030204" pitchFamily="34" charset="0"/>
                <a:cs typeface="Times New Roman" panose="02020603050405020304" pitchFamily="18" charset="0"/>
              </a:rPr>
              <a:t>Global Economic Briefing: Global </a:t>
            </a:r>
            <a:r>
              <a:rPr lang="it-IT" sz="1400" i="1" dirty="0" err="1">
                <a:effectLst/>
                <a:latin typeface="Calibri" panose="020F0502020204030204" pitchFamily="34" charset="0"/>
                <a:ea typeface="Calibri" panose="020F0502020204030204" pitchFamily="34" charset="0"/>
                <a:cs typeface="Times New Roman" panose="02020603050405020304" pitchFamily="18" charset="0"/>
              </a:rPr>
              <a:t>Monetary</a:t>
            </a:r>
            <a:r>
              <a:rPr lang="it-IT" sz="1400" i="1" dirty="0">
                <a:effectLst/>
                <a:latin typeface="Calibri" panose="020F0502020204030204" pitchFamily="34" charset="0"/>
                <a:ea typeface="Calibri" panose="020F0502020204030204" pitchFamily="34" charset="0"/>
                <a:cs typeface="Times New Roman" panose="02020603050405020304" pitchFamily="18" charset="0"/>
              </a:rPr>
              <a:t> </a:t>
            </a:r>
            <a:r>
              <a:rPr lang="it-IT" sz="1400" i="1" dirty="0" err="1">
                <a:effectLst/>
                <a:latin typeface="Calibri" panose="020F0502020204030204" pitchFamily="34" charset="0"/>
                <a:ea typeface="Calibri" panose="020F0502020204030204" pitchFamily="34" charset="0"/>
                <a:cs typeface="Times New Roman" panose="02020603050405020304" pitchFamily="18" charset="0"/>
              </a:rPr>
              <a:t>Aggregates</a:t>
            </a:r>
            <a:r>
              <a:rPr lang="it-IT" sz="1400" i="1" dirty="0">
                <a:effectLst/>
                <a:latin typeface="Calibri" panose="020F0502020204030204" pitchFamily="34" charset="0"/>
                <a:ea typeface="Calibri" panose="020F0502020204030204" pitchFamily="34" charset="0"/>
                <a:cs typeface="Times New Roman" panose="02020603050405020304" pitchFamily="18" charset="0"/>
              </a:rPr>
              <a:t>,</a:t>
            </a:r>
            <a:r>
              <a:rPr lang="it-IT" sz="1400" dirty="0">
                <a:effectLst/>
                <a:latin typeface="Calibri" panose="020F0502020204030204" pitchFamily="34" charset="0"/>
                <a:ea typeface="Calibri" panose="020F0502020204030204" pitchFamily="34" charset="0"/>
                <a:cs typeface="Times New Roman" panose="02020603050405020304" pitchFamily="18" charset="0"/>
              </a:rPr>
              <a:t> https://www.yardeni.com/pub/gms.pdf</a:t>
            </a:r>
          </a:p>
        </p:txBody>
      </p:sp>
      <p:sp>
        <p:nvSpPr>
          <p:cNvPr id="14" name="CasellaDiTesto 13">
            <a:extLst>
              <a:ext uri="{FF2B5EF4-FFF2-40B4-BE49-F238E27FC236}">
                <a16:creationId xmlns:a16="http://schemas.microsoft.com/office/drawing/2014/main" id="{8A848E6E-7E27-4B98-B855-406BC8138321}"/>
              </a:ext>
            </a:extLst>
          </p:cNvPr>
          <p:cNvSpPr txBox="1"/>
          <p:nvPr/>
        </p:nvSpPr>
        <p:spPr>
          <a:xfrm>
            <a:off x="643467" y="106600"/>
            <a:ext cx="6189258" cy="407035"/>
          </a:xfrm>
          <a:prstGeom prst="rect">
            <a:avLst/>
          </a:prstGeom>
          <a:noFill/>
        </p:spPr>
        <p:txBody>
          <a:bodyPr wrap="square">
            <a:spAutoFit/>
          </a:bodyPr>
          <a:lstStyle/>
          <a:p>
            <a:pPr algn="just">
              <a:lnSpc>
                <a:spcPct val="107000"/>
              </a:lnSpc>
            </a:pPr>
            <a:r>
              <a:rPr lang="it-IT" sz="2000" b="1" dirty="0">
                <a:effectLst/>
                <a:latin typeface="Calibri" panose="020F0502020204030204" pitchFamily="34" charset="0"/>
                <a:cs typeface="Times New Roman" panose="02020603050405020304" pitchFamily="18" charset="0"/>
              </a:rPr>
              <a:t>Graf. 9 Massa monetaria (M3) dei Paesi dell’Eurozona</a:t>
            </a:r>
          </a:p>
        </p:txBody>
      </p:sp>
      <p:sp>
        <p:nvSpPr>
          <p:cNvPr id="3" name="Segnaposto numero diapositiva 2">
            <a:extLst>
              <a:ext uri="{FF2B5EF4-FFF2-40B4-BE49-F238E27FC236}">
                <a16:creationId xmlns:a16="http://schemas.microsoft.com/office/drawing/2014/main" id="{BCB7FEC7-AEA5-46C4-87D8-392BC5B9ADE2}"/>
              </a:ext>
            </a:extLst>
          </p:cNvPr>
          <p:cNvSpPr>
            <a:spLocks noGrp="1"/>
          </p:cNvSpPr>
          <p:nvPr>
            <p:ph type="sldNum" sz="quarter" idx="12"/>
          </p:nvPr>
        </p:nvSpPr>
        <p:spPr/>
        <p:txBody>
          <a:bodyPr/>
          <a:lstStyle/>
          <a:p>
            <a:fld id="{1155755D-EFE4-461C-9FCA-851881A648FA}" type="slidenum">
              <a:rPr lang="it-IT" smtClean="0"/>
              <a:t>27</a:t>
            </a:fld>
            <a:endParaRPr lang="it-IT"/>
          </a:p>
        </p:txBody>
      </p:sp>
    </p:spTree>
    <p:extLst>
      <p:ext uri="{BB962C8B-B14F-4D97-AF65-F5344CB8AC3E}">
        <p14:creationId xmlns:p14="http://schemas.microsoft.com/office/powerpoint/2010/main" val="319161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4" name="Group 2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8" name="Rectangle 3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0" name="Freeform 11">
            <a:extLst>
              <a:ext uri="{FF2B5EF4-FFF2-40B4-BE49-F238E27FC236}">
                <a16:creationId xmlns:a16="http://schemas.microsoft.com/office/drawing/2014/main" id="{172B28B0-DC63-419A-B658-966AC66AD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2" name="Rectangle 41">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Segnaposto numero diapositiva 1">
            <a:extLst>
              <a:ext uri="{FF2B5EF4-FFF2-40B4-BE49-F238E27FC236}">
                <a16:creationId xmlns:a16="http://schemas.microsoft.com/office/drawing/2014/main" id="{D57298E1-44C7-4A71-937E-D26E9D94E481}"/>
              </a:ext>
            </a:extLst>
          </p:cNvPr>
          <p:cNvSpPr>
            <a:spLocks noGrp="1"/>
          </p:cNvSpPr>
          <p:nvPr>
            <p:ph type="sldNum" sz="quarter" idx="12"/>
          </p:nvPr>
        </p:nvSpPr>
        <p:spPr>
          <a:xfrm>
            <a:off x="151790" y="3246438"/>
            <a:ext cx="596886" cy="365125"/>
          </a:xfrm>
        </p:spPr>
        <p:txBody>
          <a:bodyPr vert="horz" lIns="91440" tIns="45720" rIns="91440" bIns="45720" rtlCol="0" anchor="ctr">
            <a:normAutofit/>
          </a:bodyPr>
          <a:lstStyle/>
          <a:p>
            <a:pPr>
              <a:lnSpc>
                <a:spcPct val="90000"/>
              </a:lnSpc>
              <a:spcAft>
                <a:spcPts val="600"/>
              </a:spcAft>
            </a:pPr>
            <a:fld id="{1155755D-EFE4-461C-9FCA-851881A648FA}" type="slidenum">
              <a:rPr lang="en-US" sz="1900">
                <a:solidFill>
                  <a:schemeClr val="accent1"/>
                </a:solidFill>
              </a:rPr>
              <a:pPr>
                <a:lnSpc>
                  <a:spcPct val="90000"/>
                </a:lnSpc>
                <a:spcAft>
                  <a:spcPts val="600"/>
                </a:spcAft>
              </a:pPr>
              <a:t>28</a:t>
            </a:fld>
            <a:endParaRPr lang="en-US" sz="1900">
              <a:solidFill>
                <a:schemeClr val="accent1"/>
              </a:solidFill>
            </a:endParaRPr>
          </a:p>
        </p:txBody>
      </p:sp>
      <p:cxnSp>
        <p:nvCxnSpPr>
          <p:cNvPr id="46" name="Straight Connector 45">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49"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50"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51"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52"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3"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4"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5"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6"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7"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8"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59"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60"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5" name="CasellaDiTesto 4">
            <a:extLst>
              <a:ext uri="{FF2B5EF4-FFF2-40B4-BE49-F238E27FC236}">
                <a16:creationId xmlns:a16="http://schemas.microsoft.com/office/drawing/2014/main" id="{6576D5EB-825B-4F51-8BA0-0523B7D87427}"/>
              </a:ext>
            </a:extLst>
          </p:cNvPr>
          <p:cNvSpPr txBox="1"/>
          <p:nvPr/>
        </p:nvSpPr>
        <p:spPr>
          <a:xfrm>
            <a:off x="5049062" y="942108"/>
            <a:ext cx="6455549" cy="4969114"/>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sz="2800" dirty="0">
                <a:solidFill>
                  <a:schemeClr val="tx2">
                    <a:lumMod val="75000"/>
                  </a:schemeClr>
                </a:solidFill>
              </a:rPr>
              <a:t>Dal </a:t>
            </a:r>
            <a:r>
              <a:rPr lang="en-US" sz="2800" dirty="0" err="1">
                <a:solidFill>
                  <a:schemeClr val="tx2">
                    <a:lumMod val="75000"/>
                  </a:schemeClr>
                </a:solidFill>
              </a:rPr>
              <a:t>confronto</a:t>
            </a:r>
            <a:r>
              <a:rPr lang="en-US" sz="2800" dirty="0">
                <a:solidFill>
                  <a:schemeClr val="tx2">
                    <a:lumMod val="75000"/>
                  </a:schemeClr>
                </a:solidFill>
              </a:rPr>
              <a:t> </a:t>
            </a:r>
            <a:r>
              <a:rPr lang="en-US" sz="2800" dirty="0" err="1">
                <a:solidFill>
                  <a:schemeClr val="tx2">
                    <a:lumMod val="75000"/>
                  </a:schemeClr>
                </a:solidFill>
              </a:rPr>
              <a:t>dei</a:t>
            </a:r>
            <a:r>
              <a:rPr lang="en-US" sz="2800" dirty="0">
                <a:solidFill>
                  <a:schemeClr val="tx2">
                    <a:lumMod val="75000"/>
                  </a:schemeClr>
                </a:solidFill>
              </a:rPr>
              <a:t> due </a:t>
            </a:r>
            <a:r>
              <a:rPr lang="en-US" sz="2800" dirty="0" err="1">
                <a:solidFill>
                  <a:schemeClr val="tx2">
                    <a:lumMod val="75000"/>
                  </a:schemeClr>
                </a:solidFill>
              </a:rPr>
              <a:t>grafici</a:t>
            </a:r>
            <a:r>
              <a:rPr lang="en-US" sz="2800" dirty="0">
                <a:solidFill>
                  <a:schemeClr val="tx2">
                    <a:lumMod val="75000"/>
                  </a:schemeClr>
                </a:solidFill>
              </a:rPr>
              <a:t> </a:t>
            </a:r>
            <a:r>
              <a:rPr lang="en-US" sz="2800" dirty="0" err="1">
                <a:solidFill>
                  <a:schemeClr val="tx2">
                    <a:lumMod val="75000"/>
                  </a:schemeClr>
                </a:solidFill>
              </a:rPr>
              <a:t>possiamo</a:t>
            </a:r>
            <a:r>
              <a:rPr lang="en-US" sz="2800" dirty="0">
                <a:solidFill>
                  <a:schemeClr val="tx2">
                    <a:lumMod val="75000"/>
                  </a:schemeClr>
                </a:solidFill>
              </a:rPr>
              <a:t> </a:t>
            </a:r>
            <a:r>
              <a:rPr lang="en-US" sz="2800" dirty="0" err="1">
                <a:solidFill>
                  <a:schemeClr val="tx2">
                    <a:lumMod val="75000"/>
                  </a:schemeClr>
                </a:solidFill>
              </a:rPr>
              <a:t>capire</a:t>
            </a:r>
            <a:r>
              <a:rPr lang="en-US" sz="2800" dirty="0">
                <a:solidFill>
                  <a:schemeClr val="tx2">
                    <a:lumMod val="75000"/>
                  </a:schemeClr>
                </a:solidFill>
              </a:rPr>
              <a:t> </a:t>
            </a:r>
            <a:r>
              <a:rPr lang="en-US" sz="2800" dirty="0" err="1">
                <a:solidFill>
                  <a:schemeClr val="tx2">
                    <a:lumMod val="75000"/>
                  </a:schemeClr>
                </a:solidFill>
              </a:rPr>
              <a:t>l’immissione</a:t>
            </a:r>
            <a:r>
              <a:rPr lang="en-US" sz="2800" dirty="0">
                <a:solidFill>
                  <a:schemeClr val="tx2">
                    <a:lumMod val="75000"/>
                  </a:schemeClr>
                </a:solidFill>
              </a:rPr>
              <a:t> di </a:t>
            </a:r>
            <a:r>
              <a:rPr lang="en-US" sz="2800" dirty="0" err="1">
                <a:solidFill>
                  <a:schemeClr val="tx2">
                    <a:lumMod val="75000"/>
                  </a:schemeClr>
                </a:solidFill>
              </a:rPr>
              <a:t>liquidità</a:t>
            </a:r>
            <a:r>
              <a:rPr lang="en-US" sz="2800" dirty="0">
                <a:solidFill>
                  <a:schemeClr val="tx2">
                    <a:lumMod val="75000"/>
                  </a:schemeClr>
                </a:solidFill>
              </a:rPr>
              <a:t> </a:t>
            </a:r>
            <a:r>
              <a:rPr lang="en-US" sz="2800" dirty="0" err="1">
                <a:solidFill>
                  <a:schemeClr val="tx2">
                    <a:lumMod val="75000"/>
                  </a:schemeClr>
                </a:solidFill>
              </a:rPr>
              <a:t>avvenuta</a:t>
            </a:r>
            <a:r>
              <a:rPr lang="en-US" sz="2800" dirty="0">
                <a:solidFill>
                  <a:schemeClr val="tx2">
                    <a:lumMod val="75000"/>
                  </a:schemeClr>
                </a:solidFill>
              </a:rPr>
              <a:t> </a:t>
            </a:r>
            <a:r>
              <a:rPr lang="en-US" sz="2800" dirty="0" err="1">
                <a:solidFill>
                  <a:schemeClr val="tx2">
                    <a:lumMod val="75000"/>
                  </a:schemeClr>
                </a:solidFill>
              </a:rPr>
              <a:t>all’interno</a:t>
            </a:r>
            <a:r>
              <a:rPr lang="en-US" sz="2800" dirty="0">
                <a:solidFill>
                  <a:schemeClr val="tx2">
                    <a:lumMod val="75000"/>
                  </a:schemeClr>
                </a:solidFill>
              </a:rPr>
              <a:t> </a:t>
            </a:r>
            <a:r>
              <a:rPr lang="en-US" sz="2800" dirty="0" err="1">
                <a:solidFill>
                  <a:schemeClr val="tx2">
                    <a:lumMod val="75000"/>
                  </a:schemeClr>
                </a:solidFill>
              </a:rPr>
              <a:t>dell’Eurozona</a:t>
            </a:r>
            <a:r>
              <a:rPr lang="en-US" sz="2800" dirty="0">
                <a:solidFill>
                  <a:schemeClr val="tx2">
                    <a:lumMod val="75000"/>
                  </a:schemeClr>
                </a:solidFill>
              </a:rPr>
              <a:t> </a:t>
            </a:r>
            <a:r>
              <a:rPr lang="en-US" sz="2800" dirty="0" err="1">
                <a:solidFill>
                  <a:schemeClr val="tx2">
                    <a:lumMod val="75000"/>
                  </a:schemeClr>
                </a:solidFill>
              </a:rPr>
              <a:t>attraverso</a:t>
            </a:r>
            <a:r>
              <a:rPr lang="en-US" sz="2800" dirty="0">
                <a:solidFill>
                  <a:schemeClr val="tx2">
                    <a:lumMod val="75000"/>
                  </a:schemeClr>
                </a:solidFill>
              </a:rPr>
              <a:t> il Quantitative Easing visto </a:t>
            </a:r>
            <a:r>
              <a:rPr lang="en-US" sz="2800" dirty="0" err="1">
                <a:solidFill>
                  <a:schemeClr val="tx2">
                    <a:lumMod val="75000"/>
                  </a:schemeClr>
                </a:solidFill>
              </a:rPr>
              <a:t>l’innalzamento</a:t>
            </a:r>
            <a:r>
              <a:rPr lang="en-US" sz="2800" dirty="0">
                <a:solidFill>
                  <a:schemeClr val="tx2">
                    <a:lumMod val="75000"/>
                  </a:schemeClr>
                </a:solidFill>
              </a:rPr>
              <a:t> </a:t>
            </a:r>
            <a:r>
              <a:rPr lang="en-US" sz="2800" dirty="0" err="1">
                <a:solidFill>
                  <a:schemeClr val="tx2">
                    <a:lumMod val="75000"/>
                  </a:schemeClr>
                </a:solidFill>
              </a:rPr>
              <a:t>degli</a:t>
            </a:r>
            <a:r>
              <a:rPr lang="en-US" sz="2800" dirty="0">
                <a:solidFill>
                  <a:schemeClr val="tx2">
                    <a:lumMod val="75000"/>
                  </a:schemeClr>
                </a:solidFill>
              </a:rPr>
              <a:t> </a:t>
            </a:r>
            <a:r>
              <a:rPr lang="en-US" sz="2800" dirty="0" err="1">
                <a:solidFill>
                  <a:schemeClr val="tx2">
                    <a:lumMod val="75000"/>
                  </a:schemeClr>
                </a:solidFill>
              </a:rPr>
              <a:t>aggregati</a:t>
            </a:r>
            <a:r>
              <a:rPr lang="en-US" sz="2800" dirty="0">
                <a:solidFill>
                  <a:schemeClr val="tx2">
                    <a:lumMod val="75000"/>
                  </a:schemeClr>
                </a:solidFill>
              </a:rPr>
              <a:t> </a:t>
            </a:r>
            <a:r>
              <a:rPr lang="en-US" sz="2800" dirty="0" err="1">
                <a:solidFill>
                  <a:schemeClr val="tx2">
                    <a:lumMod val="75000"/>
                  </a:schemeClr>
                </a:solidFill>
              </a:rPr>
              <a:t>monetari</a:t>
            </a:r>
            <a:r>
              <a:rPr lang="en-US" sz="2800" dirty="0">
                <a:solidFill>
                  <a:schemeClr val="tx2">
                    <a:lumMod val="75000"/>
                  </a:schemeClr>
                </a:solidFill>
              </a:rPr>
              <a:t> in </a:t>
            </a:r>
            <a:r>
              <a:rPr lang="en-US" sz="2800" dirty="0" err="1">
                <a:solidFill>
                  <a:schemeClr val="tx2">
                    <a:lumMod val="75000"/>
                  </a:schemeClr>
                </a:solidFill>
              </a:rPr>
              <a:t>corrispondenza</a:t>
            </a:r>
            <a:r>
              <a:rPr lang="en-US" sz="2800" dirty="0">
                <a:solidFill>
                  <a:schemeClr val="tx2">
                    <a:lumMod val="75000"/>
                  </a:schemeClr>
                </a:solidFill>
              </a:rPr>
              <a:t> </a:t>
            </a:r>
            <a:r>
              <a:rPr lang="en-US" sz="2800" dirty="0" err="1">
                <a:solidFill>
                  <a:schemeClr val="tx2">
                    <a:lumMod val="75000"/>
                  </a:schemeClr>
                </a:solidFill>
              </a:rPr>
              <a:t>degli</a:t>
            </a:r>
            <a:r>
              <a:rPr lang="en-US" sz="2800" dirty="0">
                <a:solidFill>
                  <a:schemeClr val="tx2">
                    <a:lumMod val="75000"/>
                  </a:schemeClr>
                </a:solidFill>
              </a:rPr>
              <a:t> anni </a:t>
            </a:r>
            <a:r>
              <a:rPr lang="en-US" sz="2800" dirty="0" err="1">
                <a:solidFill>
                  <a:schemeClr val="tx2">
                    <a:lumMod val="75000"/>
                  </a:schemeClr>
                </a:solidFill>
              </a:rPr>
              <a:t>interessati</a:t>
            </a:r>
            <a:r>
              <a:rPr lang="en-US" sz="2800" dirty="0">
                <a:solidFill>
                  <a:schemeClr val="tx2">
                    <a:lumMod val="75000"/>
                  </a:schemeClr>
                </a:solidFill>
              </a:rPr>
              <a:t> </a:t>
            </a:r>
            <a:r>
              <a:rPr lang="en-US" sz="2800" dirty="0" err="1">
                <a:solidFill>
                  <a:schemeClr val="tx2">
                    <a:lumMod val="75000"/>
                  </a:schemeClr>
                </a:solidFill>
              </a:rPr>
              <a:t>dalla</a:t>
            </a:r>
            <a:r>
              <a:rPr lang="en-US" sz="2800" dirty="0">
                <a:solidFill>
                  <a:schemeClr val="tx2">
                    <a:lumMod val="75000"/>
                  </a:schemeClr>
                </a:solidFill>
              </a:rPr>
              <a:t> </a:t>
            </a:r>
            <a:r>
              <a:rPr lang="en-US" sz="2800" dirty="0" err="1">
                <a:solidFill>
                  <a:schemeClr val="tx2">
                    <a:lumMod val="75000"/>
                  </a:schemeClr>
                </a:solidFill>
              </a:rPr>
              <a:t>crisi</a:t>
            </a:r>
            <a:r>
              <a:rPr lang="en-US" sz="2800" dirty="0">
                <a:solidFill>
                  <a:schemeClr val="tx2">
                    <a:lumMod val="75000"/>
                  </a:schemeClr>
                </a:solidFill>
              </a:rPr>
              <a:t> </a:t>
            </a:r>
            <a:r>
              <a:rPr lang="en-US" sz="2800" dirty="0" err="1">
                <a:solidFill>
                  <a:schemeClr val="tx2">
                    <a:lumMod val="75000"/>
                  </a:schemeClr>
                </a:solidFill>
              </a:rPr>
              <a:t>pandemica</a:t>
            </a:r>
            <a:r>
              <a:rPr lang="en-US" sz="2800" dirty="0">
                <a:solidFill>
                  <a:schemeClr val="tx2">
                    <a:lumMod val="75000"/>
                  </a:schemeClr>
                </a:solidFill>
              </a:rPr>
              <a:t>. Ma </a:t>
            </a:r>
            <a:r>
              <a:rPr lang="en-US" sz="2800" dirty="0" err="1">
                <a:solidFill>
                  <a:schemeClr val="tx2">
                    <a:lumMod val="75000"/>
                  </a:schemeClr>
                </a:solidFill>
              </a:rPr>
              <a:t>analizziamo</a:t>
            </a:r>
            <a:r>
              <a:rPr lang="en-US" sz="2800" dirty="0">
                <a:solidFill>
                  <a:schemeClr val="tx2">
                    <a:lumMod val="75000"/>
                  </a:schemeClr>
                </a:solidFill>
              </a:rPr>
              <a:t> </a:t>
            </a:r>
            <a:r>
              <a:rPr lang="en-US" sz="2800" dirty="0" err="1">
                <a:solidFill>
                  <a:schemeClr val="tx2">
                    <a:lumMod val="75000"/>
                  </a:schemeClr>
                </a:solidFill>
              </a:rPr>
              <a:t>meglio</a:t>
            </a:r>
            <a:r>
              <a:rPr lang="en-US" sz="2800" dirty="0">
                <a:solidFill>
                  <a:schemeClr val="tx2">
                    <a:lumMod val="75000"/>
                  </a:schemeClr>
                </a:solidFill>
              </a:rPr>
              <a:t> </a:t>
            </a:r>
            <a:r>
              <a:rPr lang="en-US" sz="2800" dirty="0" err="1">
                <a:solidFill>
                  <a:schemeClr val="tx2">
                    <a:lumMod val="75000"/>
                  </a:schemeClr>
                </a:solidFill>
              </a:rPr>
              <a:t>i</a:t>
            </a:r>
            <a:r>
              <a:rPr lang="en-US" sz="2800" dirty="0">
                <a:solidFill>
                  <a:schemeClr val="tx2">
                    <a:lumMod val="75000"/>
                  </a:schemeClr>
                </a:solidFill>
              </a:rPr>
              <a:t> </a:t>
            </a:r>
            <a:r>
              <a:rPr lang="en-US" sz="2800" dirty="0" err="1">
                <a:solidFill>
                  <a:schemeClr val="tx2">
                    <a:lumMod val="75000"/>
                  </a:schemeClr>
                </a:solidFill>
              </a:rPr>
              <a:t>grafici</a:t>
            </a:r>
            <a:r>
              <a:rPr lang="en-US" sz="2800" dirty="0">
                <a:solidFill>
                  <a:schemeClr val="tx2">
                    <a:lumMod val="75000"/>
                  </a:schemeClr>
                </a:solidFill>
              </a:rPr>
              <a:t> </a:t>
            </a:r>
            <a:r>
              <a:rPr lang="en-US" sz="2800" dirty="0" err="1">
                <a:solidFill>
                  <a:schemeClr val="tx2">
                    <a:lumMod val="75000"/>
                  </a:schemeClr>
                </a:solidFill>
              </a:rPr>
              <a:t>precedenti</a:t>
            </a:r>
            <a:r>
              <a:rPr lang="en-US" sz="2800" dirty="0">
                <a:solidFill>
                  <a:schemeClr val="tx2">
                    <a:lumMod val="75000"/>
                  </a:schemeClr>
                </a:solidFill>
              </a:rPr>
              <a:t> e </a:t>
            </a:r>
            <a:r>
              <a:rPr lang="en-US" sz="2800" dirty="0" err="1">
                <a:solidFill>
                  <a:schemeClr val="tx2">
                    <a:lumMod val="75000"/>
                  </a:schemeClr>
                </a:solidFill>
              </a:rPr>
              <a:t>cerchiamo</a:t>
            </a:r>
            <a:r>
              <a:rPr lang="en-US" sz="2800" dirty="0">
                <a:solidFill>
                  <a:schemeClr val="tx2">
                    <a:lumMod val="75000"/>
                  </a:schemeClr>
                </a:solidFill>
              </a:rPr>
              <a:t> di </a:t>
            </a:r>
            <a:r>
              <a:rPr lang="en-US" sz="2800" dirty="0" err="1">
                <a:solidFill>
                  <a:schemeClr val="tx2">
                    <a:lumMod val="75000"/>
                  </a:schemeClr>
                </a:solidFill>
              </a:rPr>
              <a:t>capirli</a:t>
            </a:r>
            <a:r>
              <a:rPr lang="en-US" sz="2800" dirty="0">
                <a:solidFill>
                  <a:schemeClr val="tx2">
                    <a:lumMod val="75000"/>
                  </a:schemeClr>
                </a:solidFill>
              </a:rPr>
              <a:t> </a:t>
            </a:r>
            <a:r>
              <a:rPr lang="en-US" sz="2800" dirty="0" err="1">
                <a:solidFill>
                  <a:schemeClr val="tx2">
                    <a:lumMod val="75000"/>
                  </a:schemeClr>
                </a:solidFill>
              </a:rPr>
              <a:t>meglio</a:t>
            </a:r>
            <a:r>
              <a:rPr lang="en-US" sz="2800" dirty="0">
                <a:solidFill>
                  <a:schemeClr val="tx2">
                    <a:lumMod val="75000"/>
                  </a:schemeClr>
                </a:solidFill>
              </a:rPr>
              <a:t>. </a:t>
            </a:r>
          </a:p>
          <a:p>
            <a:pPr>
              <a:spcBef>
                <a:spcPts val="1000"/>
              </a:spcBef>
              <a:buClr>
                <a:schemeClr val="accent1"/>
              </a:buClr>
              <a:buFont typeface="Wingdings 3" charset="2"/>
              <a:buChar char=""/>
            </a:pPr>
            <a:endParaRPr lang="en-US" dirty="0">
              <a:solidFill>
                <a:schemeClr val="tx2">
                  <a:lumMod val="75000"/>
                </a:schemeClr>
              </a:solidFill>
            </a:endParaRPr>
          </a:p>
        </p:txBody>
      </p:sp>
    </p:spTree>
    <p:extLst>
      <p:ext uri="{BB962C8B-B14F-4D97-AF65-F5344CB8AC3E}">
        <p14:creationId xmlns:p14="http://schemas.microsoft.com/office/powerpoint/2010/main" val="3921826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E7726E9-31F4-46CA-B0D7-439AE3E679B6}"/>
              </a:ext>
            </a:extLst>
          </p:cNvPr>
          <p:cNvSpPr txBox="1"/>
          <p:nvPr/>
        </p:nvSpPr>
        <p:spPr>
          <a:xfrm>
            <a:off x="1629083" y="267012"/>
            <a:ext cx="9935571" cy="6426567"/>
          </a:xfrm>
          <a:prstGeom prst="rect">
            <a:avLst/>
          </a:prstGeom>
          <a:noFill/>
        </p:spPr>
        <p:txBody>
          <a:bodyPr wrap="square">
            <a:spAutoFit/>
          </a:bodyPr>
          <a:lstStyle/>
          <a:p>
            <a:pPr algn="just">
              <a:lnSpc>
                <a:spcPct val="107000"/>
              </a:lnSpc>
              <a:spcAft>
                <a:spcPts val="800"/>
              </a:spcAft>
            </a:pPr>
            <a:r>
              <a:rPr lang="it-IT" sz="2000" dirty="0">
                <a:effectLst/>
                <a:ea typeface="Calibri" panose="020F0502020204030204" pitchFamily="34" charset="0"/>
                <a:cs typeface="Times New Roman" panose="02020603050405020304" pitchFamily="18" charset="0"/>
              </a:rPr>
              <a:t>La banca centrale gestisce e immette moneta sicuramente negli aggregati “liquidi” come i conti correnti (M1) attraverso l’erogazione di prestiti dalle banche investite di nuova liquidità. Nella realtà, commentando il funzionamento del </a:t>
            </a:r>
            <a:r>
              <a:rPr lang="it-IT" sz="2000" b="1" dirty="0">
                <a:effectLst/>
                <a:ea typeface="Calibri" panose="020F0502020204030204" pitchFamily="34" charset="0"/>
                <a:cs typeface="Times New Roman" panose="02020603050405020304" pitchFamily="18" charset="0"/>
              </a:rPr>
              <a:t>quantitative </a:t>
            </a:r>
            <a:r>
              <a:rPr lang="it-IT" sz="2000" b="1" dirty="0" err="1">
                <a:effectLst/>
                <a:ea typeface="Calibri" panose="020F0502020204030204" pitchFamily="34" charset="0"/>
                <a:cs typeface="Times New Roman" panose="02020603050405020304" pitchFamily="18" charset="0"/>
              </a:rPr>
              <a:t>easing</a:t>
            </a:r>
            <a:r>
              <a:rPr lang="it-IT" sz="2000" b="1" dirty="0">
                <a:effectLst/>
                <a:ea typeface="Calibri" panose="020F0502020204030204" pitchFamily="34" charset="0"/>
                <a:cs typeface="Times New Roman" panose="02020603050405020304" pitchFamily="18" charset="0"/>
              </a:rPr>
              <a:t> </a:t>
            </a:r>
            <a:r>
              <a:rPr lang="it-IT" sz="2000" dirty="0">
                <a:effectLst/>
                <a:ea typeface="Calibri" panose="020F0502020204030204" pitchFamily="34" charset="0"/>
                <a:cs typeface="Times New Roman" panose="02020603050405020304" pitchFamily="18" charset="0"/>
              </a:rPr>
              <a:t>abbiamo sottolineato come l’immissione di </a:t>
            </a:r>
            <a:r>
              <a:rPr lang="it-IT" sz="2000" b="1" dirty="0">
                <a:effectLst/>
                <a:ea typeface="Calibri" panose="020F0502020204030204" pitchFamily="34" charset="0"/>
                <a:cs typeface="Times New Roman" panose="02020603050405020304" pitchFamily="18" charset="0"/>
              </a:rPr>
              <a:t>liquidità è confluita a favore, </a:t>
            </a:r>
            <a:r>
              <a:rPr lang="it-IT" sz="2000" dirty="0">
                <a:effectLst/>
                <a:ea typeface="Calibri" panose="020F0502020204030204" pitchFamily="34" charset="0"/>
                <a:cs typeface="Times New Roman" panose="02020603050405020304" pitchFamily="18" charset="0"/>
              </a:rPr>
              <a:t>per la maggior parte dei casi</a:t>
            </a:r>
            <a:r>
              <a:rPr lang="it-IT" sz="2000" b="1" dirty="0">
                <a:effectLst/>
                <a:ea typeface="Calibri" panose="020F0502020204030204" pitchFamily="34" charset="0"/>
                <a:cs typeface="Times New Roman" panose="02020603050405020304" pitchFamily="18" charset="0"/>
              </a:rPr>
              <a:t>, </a:t>
            </a:r>
            <a:r>
              <a:rPr lang="it-IT" sz="2000" b="1" dirty="0">
                <a:ea typeface="Calibri" panose="020F0502020204030204" pitchFamily="34" charset="0"/>
                <a:cs typeface="Times New Roman" panose="02020603050405020304" pitchFamily="18" charset="0"/>
              </a:rPr>
              <a:t>d</a:t>
            </a:r>
            <a:r>
              <a:rPr lang="it-IT" sz="2000" b="1" dirty="0">
                <a:effectLst/>
                <a:ea typeface="Calibri" panose="020F0502020204030204" pitchFamily="34" charset="0"/>
                <a:cs typeface="Times New Roman" panose="02020603050405020304" pitchFamily="18" charset="0"/>
              </a:rPr>
              <a:t>elle banche presenti sul mercato secondario</a:t>
            </a:r>
            <a:r>
              <a:rPr lang="it-IT" sz="2000" dirty="0">
                <a:effectLst/>
                <a:ea typeface="Calibri" panose="020F0502020204030204" pitchFamily="34" charset="0"/>
                <a:cs typeface="Times New Roman" panose="02020603050405020304" pitchFamily="18" charset="0"/>
              </a:rPr>
              <a:t>. I crediti concessi alle aziende o ai lavoratori risultano esigui poiché, seppur è presente un'immissione di liquidità monetaria, questa non va a prospettare un incremento delle politiche sociali che permettono un miglioramento delle condizioni economico-sociali degli eventuali contraenti del debito. Per questo </a:t>
            </a:r>
            <a:r>
              <a:rPr lang="it-IT" sz="2000" b="1" dirty="0">
                <a:effectLst/>
                <a:ea typeface="Calibri" panose="020F0502020204030204" pitchFamily="34" charset="0"/>
                <a:cs typeface="Times New Roman" panose="02020603050405020304" pitchFamily="18" charset="0"/>
              </a:rPr>
              <a:t>le banche trovano più sicuro e nonché più redditizio avviare dei depositi che possono poi costituire la base dell'effetto moltiplicatore della moneta da parte del sistema bancario</a:t>
            </a:r>
            <a:r>
              <a:rPr lang="it-IT" sz="2000" dirty="0">
                <a:effectLst/>
                <a:ea typeface="Calibri" panose="020F0502020204030204" pitchFamily="34" charset="0"/>
                <a:cs typeface="Times New Roman" panose="02020603050405020304" pitchFamily="18" charset="0"/>
              </a:rPr>
              <a:t>. I depositi confluiscono negli aggregati M2 e M3. </a:t>
            </a:r>
          </a:p>
          <a:p>
            <a:pPr algn="just">
              <a:lnSpc>
                <a:spcPct val="107000"/>
              </a:lnSpc>
              <a:spcAft>
                <a:spcPts val="800"/>
              </a:spcAft>
            </a:pPr>
            <a:r>
              <a:rPr lang="it-IT" sz="2000" dirty="0">
                <a:effectLst/>
                <a:ea typeface="Calibri" panose="020F0502020204030204" pitchFamily="34" charset="0"/>
                <a:cs typeface="Times New Roman" panose="02020603050405020304" pitchFamily="18" charset="0"/>
              </a:rPr>
              <a:t>In seguito a queste doverose precisazioni, il confronto dei grafici fa emergere come molti depositi (M3) siano confluiti maggiormente In Irlanda (</a:t>
            </a:r>
            <a:r>
              <a:rPr lang="it-IT" sz="2000" b="1" dirty="0" err="1">
                <a:effectLst/>
                <a:ea typeface="Calibri" panose="020F0502020204030204" pitchFamily="34" charset="0"/>
                <a:cs typeface="Times New Roman" panose="02020603050405020304" pitchFamily="18" charset="0"/>
              </a:rPr>
              <a:t>graf</a:t>
            </a:r>
            <a:r>
              <a:rPr lang="it-IT" sz="2000" b="1" dirty="0">
                <a:effectLst/>
                <a:ea typeface="Calibri" panose="020F0502020204030204" pitchFamily="34" charset="0"/>
                <a:cs typeface="Times New Roman" panose="02020603050405020304" pitchFamily="18" charset="0"/>
              </a:rPr>
              <a:t>. 9</a:t>
            </a:r>
            <a:r>
              <a:rPr lang="it-IT" sz="2000" dirty="0">
                <a:effectLst/>
                <a:ea typeface="Calibri" panose="020F0502020204030204" pitchFamily="34" charset="0"/>
                <a:cs typeface="Times New Roman" panose="02020603050405020304" pitchFamily="18" charset="0"/>
              </a:rPr>
              <a:t>), paese oggetto del salvataggio della Troika nel 2015 e va dunque a costituire un porto sicuro per i depositi bancari che continuano ad alimentare la creazione fittizia di denaro e la speculazione finanziaria, senza alcun tipo di riflesso positivo all'interno dell'economia reale.</a:t>
            </a:r>
          </a:p>
        </p:txBody>
      </p:sp>
      <p:sp>
        <p:nvSpPr>
          <p:cNvPr id="2" name="Segnaposto numero diapositiva 1">
            <a:extLst>
              <a:ext uri="{FF2B5EF4-FFF2-40B4-BE49-F238E27FC236}">
                <a16:creationId xmlns:a16="http://schemas.microsoft.com/office/drawing/2014/main" id="{867B8C8D-21B2-4E8C-A5CD-5FCF626BF50D}"/>
              </a:ext>
            </a:extLst>
          </p:cNvPr>
          <p:cNvSpPr>
            <a:spLocks noGrp="1"/>
          </p:cNvSpPr>
          <p:nvPr>
            <p:ph type="sldNum" sz="quarter" idx="12"/>
          </p:nvPr>
        </p:nvSpPr>
        <p:spPr/>
        <p:txBody>
          <a:bodyPr/>
          <a:lstStyle/>
          <a:p>
            <a:fld id="{1155755D-EFE4-461C-9FCA-851881A648FA}" type="slidenum">
              <a:rPr lang="it-IT" smtClean="0"/>
              <a:t>29</a:t>
            </a:fld>
            <a:endParaRPr lang="it-IT"/>
          </a:p>
        </p:txBody>
      </p:sp>
      <p:sp>
        <p:nvSpPr>
          <p:cNvPr id="4" name="Freccia a destra 3">
            <a:extLst>
              <a:ext uri="{FF2B5EF4-FFF2-40B4-BE49-F238E27FC236}">
                <a16:creationId xmlns:a16="http://schemas.microsoft.com/office/drawing/2014/main" id="{AFA49BBF-4036-4E7C-BBF1-DDC23A6EBB20}"/>
              </a:ext>
            </a:extLst>
          </p:cNvPr>
          <p:cNvSpPr/>
          <p:nvPr/>
        </p:nvSpPr>
        <p:spPr>
          <a:xfrm>
            <a:off x="0" y="4541245"/>
            <a:ext cx="1311579" cy="532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9795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7852AC8-7BA8-4CBA-A46A-BF4AA86F7D5D}"/>
              </a:ext>
            </a:extLst>
          </p:cNvPr>
          <p:cNvSpPr>
            <a:spLocks noGrp="1"/>
          </p:cNvSpPr>
          <p:nvPr>
            <p:ph type="sldNum" sz="quarter" idx="12"/>
          </p:nvPr>
        </p:nvSpPr>
        <p:spPr/>
        <p:txBody>
          <a:bodyPr/>
          <a:lstStyle/>
          <a:p>
            <a:fld id="{1155755D-EFE4-461C-9FCA-851881A648FA}" type="slidenum">
              <a:rPr lang="it-IT" smtClean="0"/>
              <a:t>3</a:t>
            </a:fld>
            <a:endParaRPr lang="it-IT"/>
          </a:p>
        </p:txBody>
      </p:sp>
      <p:graphicFrame>
        <p:nvGraphicFramePr>
          <p:cNvPr id="3" name="Diagramma 2">
            <a:extLst>
              <a:ext uri="{FF2B5EF4-FFF2-40B4-BE49-F238E27FC236}">
                <a16:creationId xmlns:a16="http://schemas.microsoft.com/office/drawing/2014/main" id="{CCB89A73-FD41-4A64-870C-7E74D8719E94}"/>
              </a:ext>
            </a:extLst>
          </p:cNvPr>
          <p:cNvGraphicFramePr/>
          <p:nvPr>
            <p:extLst>
              <p:ext uri="{D42A27DB-BD31-4B8C-83A1-F6EECF244321}">
                <p14:modId xmlns:p14="http://schemas.microsoft.com/office/powerpoint/2010/main" val="2058971245"/>
              </p:ext>
            </p:extLst>
          </p:nvPr>
        </p:nvGraphicFramePr>
        <p:xfrm>
          <a:off x="3369481" y="22072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132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FB989DD-AA25-41AA-9429-451CA8AB57D0}"/>
              </a:ext>
            </a:extLst>
          </p:cNvPr>
          <p:cNvSpPr>
            <a:spLocks noGrp="1"/>
          </p:cNvSpPr>
          <p:nvPr>
            <p:ph type="sldNum" sz="quarter" idx="12"/>
          </p:nvPr>
        </p:nvSpPr>
        <p:spPr/>
        <p:txBody>
          <a:bodyPr/>
          <a:lstStyle/>
          <a:p>
            <a:fld id="{1155755D-EFE4-461C-9FCA-851881A648FA}" type="slidenum">
              <a:rPr lang="it-IT" smtClean="0"/>
              <a:t>30</a:t>
            </a:fld>
            <a:endParaRPr lang="it-IT"/>
          </a:p>
        </p:txBody>
      </p:sp>
      <p:graphicFrame>
        <p:nvGraphicFramePr>
          <p:cNvPr id="8" name="CasellaDiTesto 5">
            <a:extLst>
              <a:ext uri="{FF2B5EF4-FFF2-40B4-BE49-F238E27FC236}">
                <a16:creationId xmlns:a16="http://schemas.microsoft.com/office/drawing/2014/main" id="{2EE77659-2BEE-43ED-A9F0-2E7D04EB46EF}"/>
              </a:ext>
            </a:extLst>
          </p:cNvPr>
          <p:cNvGraphicFramePr/>
          <p:nvPr/>
        </p:nvGraphicFramePr>
        <p:xfrm>
          <a:off x="1787856" y="354842"/>
          <a:ext cx="9608025" cy="600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 name="CasellaDiTesto 64">
            <a:extLst>
              <a:ext uri="{FF2B5EF4-FFF2-40B4-BE49-F238E27FC236}">
                <a16:creationId xmlns:a16="http://schemas.microsoft.com/office/drawing/2014/main" id="{350729D4-42B9-4983-BC0E-0813EACAAA1C}"/>
              </a:ext>
            </a:extLst>
          </p:cNvPr>
          <p:cNvSpPr txBox="1"/>
          <p:nvPr/>
        </p:nvSpPr>
        <p:spPr>
          <a:xfrm>
            <a:off x="332095" y="6596390"/>
            <a:ext cx="12519546" cy="261610"/>
          </a:xfrm>
          <a:prstGeom prst="rect">
            <a:avLst/>
          </a:prstGeom>
          <a:noFill/>
        </p:spPr>
        <p:txBody>
          <a:bodyPr wrap="square">
            <a:spAutoFit/>
          </a:bodyPr>
          <a:lstStyle/>
          <a:p>
            <a:r>
              <a:rPr lang="it-IT" sz="1100" dirty="0"/>
              <a:t>PACIONE DI BELLO G. (2018), L’Irlanda è diventato il primo paradiso fiscale, Italia Oggi, https://www.italiaoggi.it/news/l-irlanda-e-diventato-il-primo-paradiso-fiscale-2287568</a:t>
            </a:r>
          </a:p>
        </p:txBody>
      </p:sp>
    </p:spTree>
    <p:extLst>
      <p:ext uri="{BB962C8B-B14F-4D97-AF65-F5344CB8AC3E}">
        <p14:creationId xmlns:p14="http://schemas.microsoft.com/office/powerpoint/2010/main" val="3079242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287A34F-2CE9-4528-A28C-66FC439D2334}"/>
              </a:ext>
            </a:extLst>
          </p:cNvPr>
          <p:cNvPicPr>
            <a:picLocks noChangeAspect="1"/>
          </p:cNvPicPr>
          <p:nvPr/>
        </p:nvPicPr>
        <p:blipFill rotWithShape="1">
          <a:blip r:embed="rId2">
            <a:extLst>
              <a:ext uri="{28A0092B-C50C-407E-A947-70E740481C1C}">
                <a14:useLocalDpi xmlns:a14="http://schemas.microsoft.com/office/drawing/2010/main" val="0"/>
              </a:ext>
            </a:extLst>
          </a:blip>
          <a:srcRect t="13342" r="1" b="10693"/>
          <a:stretch/>
        </p:blipFill>
        <p:spPr>
          <a:xfrm>
            <a:off x="643467" y="643467"/>
            <a:ext cx="10905066" cy="5571065"/>
          </a:xfrm>
          <a:prstGeom prst="rect">
            <a:avLst/>
          </a:prstGeom>
          <a:ln>
            <a:noFill/>
          </a:ln>
        </p:spPr>
      </p:pic>
      <p:sp>
        <p:nvSpPr>
          <p:cNvPr id="12" name="CasellaDiTesto 11">
            <a:extLst>
              <a:ext uri="{FF2B5EF4-FFF2-40B4-BE49-F238E27FC236}">
                <a16:creationId xmlns:a16="http://schemas.microsoft.com/office/drawing/2014/main" id="{A14CC391-9585-4E12-B0DE-3E15D88B14B9}"/>
              </a:ext>
            </a:extLst>
          </p:cNvPr>
          <p:cNvSpPr txBox="1"/>
          <p:nvPr/>
        </p:nvSpPr>
        <p:spPr>
          <a:xfrm>
            <a:off x="159224" y="6115501"/>
            <a:ext cx="11873552" cy="827727"/>
          </a:xfrm>
          <a:prstGeom prst="rect">
            <a:avLst/>
          </a:prstGeom>
          <a:noFill/>
        </p:spPr>
        <p:txBody>
          <a:bodyPr wrap="square">
            <a:spAutoFit/>
          </a:bodyPr>
          <a:lstStyle/>
          <a:p>
            <a:pPr algn="just">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Fonte Banca d’Italia</a:t>
            </a:r>
          </a:p>
          <a:p>
            <a:pPr algn="just"/>
            <a:r>
              <a:rPr lang="it-IT" sz="1200" dirty="0">
                <a:effectLst/>
                <a:latin typeface="Calibri" panose="020F0502020204030204" pitchFamily="34" charset="0"/>
                <a:ea typeface="Calibri" panose="020F0502020204030204" pitchFamily="34" charset="0"/>
                <a:cs typeface="Times New Roman" panose="02020603050405020304" pitchFamily="18" charset="0"/>
              </a:rPr>
              <a:t>ALTERVISTA (2021), Aggregati monetari M1 e M2 al netto del circolante in Italia (1960-2020), </a:t>
            </a:r>
            <a:r>
              <a:rPr lang="it-IT" sz="1200" dirty="0" err="1">
                <a:effectLst/>
                <a:latin typeface="Calibri" panose="020F0502020204030204" pitchFamily="34" charset="0"/>
                <a:ea typeface="Calibri" panose="020F0502020204030204" pitchFamily="34" charset="0"/>
                <a:cs typeface="Times New Roman" panose="02020603050405020304" pitchFamily="18" charset="0"/>
              </a:rPr>
              <a:t>Altervista</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r>
              <a:rPr lang="it-IT"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https://grafici.altervista.org/aggregati-monetari-m1-e-m2-al-netto-del-circolante-in-italia/</a:t>
            </a:r>
            <a:r>
              <a:rPr lang="it-IT" sz="1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CasellaDiTesto 13">
            <a:extLst>
              <a:ext uri="{FF2B5EF4-FFF2-40B4-BE49-F238E27FC236}">
                <a16:creationId xmlns:a16="http://schemas.microsoft.com/office/drawing/2014/main" id="{DCE04D55-56D8-4A49-BE84-834FE13ABA0F}"/>
              </a:ext>
            </a:extLst>
          </p:cNvPr>
          <p:cNvSpPr txBox="1"/>
          <p:nvPr/>
        </p:nvSpPr>
        <p:spPr>
          <a:xfrm>
            <a:off x="273054" y="130019"/>
            <a:ext cx="9336882" cy="407035"/>
          </a:xfrm>
          <a:prstGeom prst="rect">
            <a:avLst/>
          </a:prstGeom>
          <a:noFill/>
        </p:spPr>
        <p:txBody>
          <a:bodyPr wrap="square">
            <a:spAutoFit/>
          </a:bodyPr>
          <a:lstStyle/>
          <a:p>
            <a:pPr algn="just">
              <a:lnSpc>
                <a:spcPct val="107000"/>
              </a:lnSpc>
            </a:pPr>
            <a:r>
              <a:rPr lang="it-IT" sz="2000" b="1" dirty="0">
                <a:effectLst/>
                <a:latin typeface="Calibri" panose="020F0502020204030204" pitchFamily="34" charset="0"/>
                <a:cs typeface="Times New Roman" panose="02020603050405020304" pitchFamily="18" charset="0"/>
              </a:rPr>
              <a:t>Graf. 10 Aggregati monetari M1 e M2 al netto del circolante in Italia</a:t>
            </a:r>
          </a:p>
        </p:txBody>
      </p:sp>
      <p:sp>
        <p:nvSpPr>
          <p:cNvPr id="3" name="Segnaposto numero diapositiva 2">
            <a:extLst>
              <a:ext uri="{FF2B5EF4-FFF2-40B4-BE49-F238E27FC236}">
                <a16:creationId xmlns:a16="http://schemas.microsoft.com/office/drawing/2014/main" id="{A979B224-2386-466D-8A1E-4585DCE15DCD}"/>
              </a:ext>
            </a:extLst>
          </p:cNvPr>
          <p:cNvSpPr>
            <a:spLocks noGrp="1"/>
          </p:cNvSpPr>
          <p:nvPr>
            <p:ph type="sldNum" sz="quarter" idx="12"/>
          </p:nvPr>
        </p:nvSpPr>
        <p:spPr/>
        <p:txBody>
          <a:bodyPr/>
          <a:lstStyle/>
          <a:p>
            <a:fld id="{1155755D-EFE4-461C-9FCA-851881A648FA}" type="slidenum">
              <a:rPr lang="it-IT" smtClean="0"/>
              <a:t>31</a:t>
            </a:fld>
            <a:endParaRPr lang="it-IT"/>
          </a:p>
        </p:txBody>
      </p:sp>
    </p:spTree>
    <p:extLst>
      <p:ext uri="{BB962C8B-B14F-4D97-AF65-F5344CB8AC3E}">
        <p14:creationId xmlns:p14="http://schemas.microsoft.com/office/powerpoint/2010/main" val="3405632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A0D0F76-2F5B-4189-8A55-DB846625D049}"/>
              </a:ext>
            </a:extLst>
          </p:cNvPr>
          <p:cNvSpPr txBox="1"/>
          <p:nvPr/>
        </p:nvSpPr>
        <p:spPr>
          <a:xfrm>
            <a:off x="1615437" y="375081"/>
            <a:ext cx="10044751" cy="6585393"/>
          </a:xfrm>
          <a:prstGeom prst="rect">
            <a:avLst/>
          </a:prstGeom>
          <a:noFill/>
        </p:spPr>
        <p:txBody>
          <a:bodyPr wrap="square">
            <a:spAutoFit/>
          </a:bodyPr>
          <a:lstStyle/>
          <a:p>
            <a:pPr algn="just">
              <a:lnSpc>
                <a:spcPct val="107000"/>
              </a:lnSpc>
              <a:spcAft>
                <a:spcPts val="800"/>
              </a:spcAft>
            </a:pPr>
            <a:r>
              <a:rPr lang="it-IT" sz="2200" dirty="0">
                <a:effectLst/>
                <a:ea typeface="Calibri" panose="020F0502020204030204" pitchFamily="34" charset="0"/>
                <a:cs typeface="Times New Roman" panose="02020603050405020304" pitchFamily="18" charset="0"/>
              </a:rPr>
              <a:t>Il confronto tra aggregati monetari e PIL fa mergere, invece, la tendenza alle speculazioni all'interno del mercato finanziario, </a:t>
            </a:r>
            <a:r>
              <a:rPr lang="it-IT" sz="2200" b="1" dirty="0">
                <a:effectLst/>
                <a:ea typeface="Calibri" panose="020F0502020204030204" pitchFamily="34" charset="0"/>
                <a:cs typeface="Times New Roman" panose="02020603050405020304" pitchFamily="18" charset="0"/>
              </a:rPr>
              <a:t>quando gli aggregati superano l'andamento del PIL</a:t>
            </a:r>
            <a:r>
              <a:rPr lang="it-IT" sz="2200" dirty="0">
                <a:effectLst/>
                <a:ea typeface="Calibri" panose="020F0502020204030204" pitchFamily="34" charset="0"/>
                <a:cs typeface="Times New Roman" panose="02020603050405020304" pitchFamily="18" charset="0"/>
              </a:rPr>
              <a:t>. Infatti, la mancata correlazione degli aggregati monetari con la produzione di ricchezza di un paese, con una quota maggiore dei primi sul secondo fattore, fa dedurre come la ricchezza in circolazione sia assai superiore a quella prodotta dall’economia reale. Suddetta situazione fa presumere come </a:t>
            </a:r>
            <a:r>
              <a:rPr lang="it-IT" sz="2200" b="1" dirty="0">
                <a:effectLst/>
                <a:ea typeface="Calibri" panose="020F0502020204030204" pitchFamily="34" charset="0"/>
                <a:cs typeface="Times New Roman" panose="02020603050405020304" pitchFamily="18" charset="0"/>
              </a:rPr>
              <a:t>la produzione di ricchezza fittizia sia in larga parte deregolamentata</a:t>
            </a:r>
            <a:r>
              <a:rPr lang="it-IT" sz="2200" dirty="0">
                <a:effectLst/>
                <a:ea typeface="Calibri" panose="020F0502020204030204" pitchFamily="34" charset="0"/>
                <a:cs typeface="Times New Roman" panose="02020603050405020304" pitchFamily="18" charset="0"/>
              </a:rPr>
              <a:t>, lasciata volutamente indipendente e senza che questa apporti alcun beneficio alla creazione di ricchezza reale. In relazione al grafico sovrastante (</a:t>
            </a:r>
            <a:r>
              <a:rPr lang="it-IT" sz="2200" b="1" dirty="0" err="1">
                <a:effectLst/>
                <a:ea typeface="Calibri" panose="020F0502020204030204" pitchFamily="34" charset="0"/>
                <a:cs typeface="Times New Roman" panose="02020603050405020304" pitchFamily="18" charset="0"/>
              </a:rPr>
              <a:t>graf</a:t>
            </a:r>
            <a:r>
              <a:rPr lang="it-IT" sz="2200" b="1" dirty="0">
                <a:effectLst/>
                <a:ea typeface="Calibri" panose="020F0502020204030204" pitchFamily="34" charset="0"/>
                <a:cs typeface="Times New Roman" panose="02020603050405020304" pitchFamily="18" charset="0"/>
              </a:rPr>
              <a:t>. 10</a:t>
            </a:r>
            <a:r>
              <a:rPr lang="it-IT" sz="2200" dirty="0">
                <a:effectLst/>
                <a:ea typeface="Calibri" panose="020F0502020204030204" pitchFamily="34" charset="0"/>
                <a:cs typeface="Times New Roman" panose="02020603050405020304" pitchFamily="18" charset="0"/>
              </a:rPr>
              <a:t>) dobbiamo considerare che si presenta al netto del circolante nella situazione italiana mentre i successivi due grafici (</a:t>
            </a:r>
            <a:r>
              <a:rPr lang="it-IT" sz="2200" b="1" dirty="0" err="1">
                <a:effectLst/>
                <a:ea typeface="Calibri" panose="020F0502020204030204" pitchFamily="34" charset="0"/>
                <a:cs typeface="Times New Roman" panose="02020603050405020304" pitchFamily="18" charset="0"/>
              </a:rPr>
              <a:t>graf</a:t>
            </a:r>
            <a:r>
              <a:rPr lang="it-IT" sz="2200" b="1" dirty="0">
                <a:effectLst/>
                <a:ea typeface="Calibri" panose="020F0502020204030204" pitchFamily="34" charset="0"/>
                <a:cs typeface="Times New Roman" panose="02020603050405020304" pitchFamily="18" charset="0"/>
              </a:rPr>
              <a:t>. 11 e 12</a:t>
            </a:r>
            <a:r>
              <a:rPr lang="it-IT" sz="2200" dirty="0">
                <a:effectLst/>
                <a:ea typeface="Calibri" panose="020F0502020204030204" pitchFamily="34" charset="0"/>
                <a:cs typeface="Times New Roman" panose="02020603050405020304" pitchFamily="18" charset="0"/>
              </a:rPr>
              <a:t>)evidenziano come l'offerta monetaria con l'aggregato M3 dell'Eurozona sia del tutto indipendente agli squilibri che invece risentono le produzioni di ricchezza reale della medesima area, avvalorando l’ipotesi </a:t>
            </a:r>
            <a:r>
              <a:rPr lang="it-IT" sz="2200" dirty="0">
                <a:ea typeface="Calibri" panose="020F0502020204030204" pitchFamily="34" charset="0"/>
                <a:cs typeface="Times New Roman" panose="02020603050405020304" pitchFamily="18" charset="0"/>
              </a:rPr>
              <a:t>sopra riportata </a:t>
            </a:r>
            <a:r>
              <a:rPr lang="it-IT" sz="2200" dirty="0">
                <a:effectLst/>
                <a:ea typeface="Calibri" panose="020F0502020204030204" pitchFamily="34" charset="0"/>
                <a:cs typeface="Times New Roman" panose="02020603050405020304" pitchFamily="18" charset="0"/>
              </a:rPr>
              <a:t>di deregolamentazione e crescita di un mercato finanziario fittizio, piuttosto che una crescita a favore di quello reale.</a:t>
            </a:r>
          </a:p>
        </p:txBody>
      </p:sp>
      <p:sp>
        <p:nvSpPr>
          <p:cNvPr id="2" name="Segnaposto numero diapositiva 1">
            <a:extLst>
              <a:ext uri="{FF2B5EF4-FFF2-40B4-BE49-F238E27FC236}">
                <a16:creationId xmlns:a16="http://schemas.microsoft.com/office/drawing/2014/main" id="{C471E35A-2847-4AF4-AFBD-45EC88C6C46F}"/>
              </a:ext>
            </a:extLst>
          </p:cNvPr>
          <p:cNvSpPr>
            <a:spLocks noGrp="1"/>
          </p:cNvSpPr>
          <p:nvPr>
            <p:ph type="sldNum" sz="quarter" idx="12"/>
          </p:nvPr>
        </p:nvSpPr>
        <p:spPr/>
        <p:txBody>
          <a:bodyPr/>
          <a:lstStyle/>
          <a:p>
            <a:fld id="{1155755D-EFE4-461C-9FCA-851881A648FA}" type="slidenum">
              <a:rPr lang="it-IT" smtClean="0"/>
              <a:t>32</a:t>
            </a:fld>
            <a:endParaRPr lang="it-IT"/>
          </a:p>
        </p:txBody>
      </p:sp>
    </p:spTree>
    <p:extLst>
      <p:ext uri="{BB962C8B-B14F-4D97-AF65-F5344CB8AC3E}">
        <p14:creationId xmlns:p14="http://schemas.microsoft.com/office/powerpoint/2010/main" val="1687368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EA6A11B-8C6C-436F-A543-3D537A9C5753}"/>
              </a:ext>
            </a:extLst>
          </p:cNvPr>
          <p:cNvPicPr>
            <a:picLocks noChangeAspect="1"/>
          </p:cNvPicPr>
          <p:nvPr/>
        </p:nvPicPr>
        <p:blipFill rotWithShape="1">
          <a:blip r:embed="rId2">
            <a:extLst>
              <a:ext uri="{28A0092B-C50C-407E-A947-70E740481C1C}">
                <a14:useLocalDpi xmlns:a14="http://schemas.microsoft.com/office/drawing/2010/main" val="0"/>
              </a:ext>
            </a:extLst>
          </a:blip>
          <a:srcRect t="2226" r="1" b="1"/>
          <a:stretch/>
        </p:blipFill>
        <p:spPr bwMode="auto">
          <a:xfrm>
            <a:off x="643467" y="643467"/>
            <a:ext cx="10905066" cy="5571065"/>
          </a:xfrm>
          <a:prstGeom prst="rect">
            <a:avLst/>
          </a:prstGeom>
          <a:noFill/>
          <a:ln>
            <a:noFill/>
          </a:ln>
        </p:spPr>
      </p:pic>
      <p:sp>
        <p:nvSpPr>
          <p:cNvPr id="11" name="CasellaDiTesto 10">
            <a:extLst>
              <a:ext uri="{FF2B5EF4-FFF2-40B4-BE49-F238E27FC236}">
                <a16:creationId xmlns:a16="http://schemas.microsoft.com/office/drawing/2014/main" id="{331BEB80-9600-4F1F-8040-1DAFCC68605A}"/>
              </a:ext>
            </a:extLst>
          </p:cNvPr>
          <p:cNvSpPr txBox="1"/>
          <p:nvPr/>
        </p:nvSpPr>
        <p:spPr>
          <a:xfrm>
            <a:off x="480498" y="35546"/>
            <a:ext cx="8686799" cy="704873"/>
          </a:xfrm>
          <a:prstGeom prst="rect">
            <a:avLst/>
          </a:prstGeom>
          <a:noFill/>
        </p:spPr>
        <p:txBody>
          <a:bodyPr wrap="square">
            <a:spAutoFit/>
          </a:bodyPr>
          <a:lstStyle/>
          <a:p>
            <a:pPr algn="just">
              <a:lnSpc>
                <a:spcPct val="107000"/>
              </a:lnSpc>
            </a:pPr>
            <a:r>
              <a:rPr lang="it-IT" sz="2000" b="1" dirty="0">
                <a:effectLst/>
                <a:latin typeface="Calibri" panose="020F0502020204030204" pitchFamily="34" charset="0"/>
                <a:cs typeface="Times New Roman" panose="02020603050405020304" pitchFamily="18" charset="0"/>
              </a:rPr>
              <a:t>Graf. 11 Andamento aggregati monetari (M3) Eurozona</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Fonte OECD</a:t>
            </a:r>
          </a:p>
        </p:txBody>
      </p:sp>
      <p:sp>
        <p:nvSpPr>
          <p:cNvPr id="3" name="Segnaposto numero diapositiva 2">
            <a:extLst>
              <a:ext uri="{FF2B5EF4-FFF2-40B4-BE49-F238E27FC236}">
                <a16:creationId xmlns:a16="http://schemas.microsoft.com/office/drawing/2014/main" id="{94EE607F-FE68-4C8D-A467-C04688743DD4}"/>
              </a:ext>
            </a:extLst>
          </p:cNvPr>
          <p:cNvSpPr>
            <a:spLocks noGrp="1"/>
          </p:cNvSpPr>
          <p:nvPr>
            <p:ph type="sldNum" sz="quarter" idx="12"/>
          </p:nvPr>
        </p:nvSpPr>
        <p:spPr/>
        <p:txBody>
          <a:bodyPr/>
          <a:lstStyle/>
          <a:p>
            <a:fld id="{1155755D-EFE4-461C-9FCA-851881A648FA}" type="slidenum">
              <a:rPr lang="it-IT" smtClean="0"/>
              <a:t>33</a:t>
            </a:fld>
            <a:endParaRPr lang="it-IT"/>
          </a:p>
        </p:txBody>
      </p:sp>
    </p:spTree>
    <p:extLst>
      <p:ext uri="{BB962C8B-B14F-4D97-AF65-F5344CB8AC3E}">
        <p14:creationId xmlns:p14="http://schemas.microsoft.com/office/powerpoint/2010/main" val="3462632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0171170-9FDD-4F35-9E11-BAE76DBD1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672015"/>
            <a:ext cx="10905066" cy="5513969"/>
          </a:xfrm>
          <a:prstGeom prst="rect">
            <a:avLst/>
          </a:prstGeom>
          <a:noFill/>
          <a:ln>
            <a:noFill/>
          </a:ln>
        </p:spPr>
      </p:pic>
      <p:sp>
        <p:nvSpPr>
          <p:cNvPr id="12" name="CasellaDiTesto 11">
            <a:extLst>
              <a:ext uri="{FF2B5EF4-FFF2-40B4-BE49-F238E27FC236}">
                <a16:creationId xmlns:a16="http://schemas.microsoft.com/office/drawing/2014/main" id="{8221DE79-D2EC-4D96-91DE-6DF8847F0F80}"/>
              </a:ext>
            </a:extLst>
          </p:cNvPr>
          <p:cNvSpPr txBox="1"/>
          <p:nvPr/>
        </p:nvSpPr>
        <p:spPr>
          <a:xfrm>
            <a:off x="643467" y="68503"/>
            <a:ext cx="6100548" cy="671915"/>
          </a:xfrm>
          <a:prstGeom prst="rect">
            <a:avLst/>
          </a:prstGeom>
          <a:noFill/>
        </p:spPr>
        <p:txBody>
          <a:bodyPr wrap="square">
            <a:spAutoFit/>
          </a:bodyPr>
          <a:lstStyle/>
          <a:p>
            <a:pPr algn="just">
              <a:lnSpc>
                <a:spcPct val="107000"/>
              </a:lnSpc>
            </a:pPr>
            <a:r>
              <a:rPr lang="it-IT" sz="1800" b="1" dirty="0">
                <a:effectLst/>
                <a:latin typeface="Calibri" panose="020F0502020204030204" pitchFamily="34" charset="0"/>
                <a:cs typeface="Times New Roman" panose="02020603050405020304" pitchFamily="18" charset="0"/>
              </a:rPr>
              <a:t>Graf. 12 Andamento PIL Eurozona</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Fonte Eurostat</a:t>
            </a:r>
          </a:p>
        </p:txBody>
      </p:sp>
      <p:sp>
        <p:nvSpPr>
          <p:cNvPr id="3" name="Segnaposto numero diapositiva 2">
            <a:extLst>
              <a:ext uri="{FF2B5EF4-FFF2-40B4-BE49-F238E27FC236}">
                <a16:creationId xmlns:a16="http://schemas.microsoft.com/office/drawing/2014/main" id="{EE7CC546-50D4-44AC-BBEA-532704292E19}"/>
              </a:ext>
            </a:extLst>
          </p:cNvPr>
          <p:cNvSpPr>
            <a:spLocks noGrp="1"/>
          </p:cNvSpPr>
          <p:nvPr>
            <p:ph type="sldNum" sz="quarter" idx="12"/>
          </p:nvPr>
        </p:nvSpPr>
        <p:spPr/>
        <p:txBody>
          <a:bodyPr/>
          <a:lstStyle/>
          <a:p>
            <a:fld id="{1155755D-EFE4-461C-9FCA-851881A648FA}" type="slidenum">
              <a:rPr lang="it-IT" smtClean="0"/>
              <a:t>34</a:t>
            </a:fld>
            <a:endParaRPr lang="it-IT"/>
          </a:p>
        </p:txBody>
      </p:sp>
    </p:spTree>
    <p:extLst>
      <p:ext uri="{BB962C8B-B14F-4D97-AF65-F5344CB8AC3E}">
        <p14:creationId xmlns:p14="http://schemas.microsoft.com/office/powerpoint/2010/main" val="3548115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963B597-DCD6-4AB4-93EE-F5C7B69378BD}"/>
              </a:ext>
            </a:extLst>
          </p:cNvPr>
          <p:cNvSpPr txBox="1"/>
          <p:nvPr/>
        </p:nvSpPr>
        <p:spPr>
          <a:xfrm>
            <a:off x="1514900" y="40749"/>
            <a:ext cx="10358651" cy="6817251"/>
          </a:xfrm>
          <a:prstGeom prst="rect">
            <a:avLst/>
          </a:prstGeom>
          <a:noFill/>
        </p:spPr>
        <p:txBody>
          <a:bodyPr wrap="square">
            <a:spAutoFit/>
          </a:bodyPr>
          <a:lstStyle/>
          <a:p>
            <a:pPr algn="just"/>
            <a:r>
              <a:rPr lang="it-IT" sz="2300" dirty="0">
                <a:effectLst/>
                <a:ea typeface="Calibri" panose="020F0502020204030204" pitchFamily="34" charset="0"/>
                <a:cs typeface="Times New Roman" panose="02020603050405020304" pitchFamily="18" charset="0"/>
              </a:rPr>
              <a:t>Dai grafici in evidenza dell’</a:t>
            </a:r>
            <a:r>
              <a:rPr lang="it-IT" sz="2300" b="1" dirty="0">
                <a:effectLst/>
                <a:ea typeface="Calibri" panose="020F0502020204030204" pitchFamily="34" charset="0"/>
                <a:cs typeface="Times New Roman" panose="02020603050405020304" pitchFamily="18" charset="0"/>
              </a:rPr>
              <a:t>andamento del PIL e degli aggregati monetari </a:t>
            </a:r>
            <a:r>
              <a:rPr lang="it-IT" sz="2300" b="1" dirty="0">
                <a:ea typeface="Calibri" panose="020F0502020204030204" pitchFamily="34" charset="0"/>
                <a:cs typeface="Times New Roman" panose="02020603050405020304" pitchFamily="18" charset="0"/>
              </a:rPr>
              <a:t>nell’</a:t>
            </a:r>
            <a:r>
              <a:rPr lang="it-IT" sz="2300" b="1" dirty="0">
                <a:effectLst/>
                <a:ea typeface="Calibri" panose="020F0502020204030204" pitchFamily="34" charset="0"/>
                <a:cs typeface="Times New Roman" panose="02020603050405020304" pitchFamily="18" charset="0"/>
              </a:rPr>
              <a:t>Eurozona</a:t>
            </a:r>
            <a:r>
              <a:rPr lang="it-IT" sz="2300" dirty="0">
                <a:effectLst/>
                <a:ea typeface="Calibri" panose="020F0502020204030204" pitchFamily="34" charset="0"/>
                <a:cs typeface="Times New Roman" panose="02020603050405020304" pitchFamily="18" charset="0"/>
              </a:rPr>
              <a:t> possiamo notare come questi non abbiamo una specifica correlazione nel loro andamento, che appare autonomo; diversa situazione appare invece in considerazione del PIL e degli aggregati monetari al di fuori dell’Eurozona, ad esempio prendendo in esame il caso inglese più avanti analizzato. Da questo punto di vista, emergono due questioni: </a:t>
            </a:r>
            <a:r>
              <a:rPr lang="it-IT" sz="2300" dirty="0">
                <a:ea typeface="Calibri" panose="020F0502020204030204" pitchFamily="34" charset="0"/>
                <a:cs typeface="Times New Roman" panose="02020603050405020304" pitchFamily="18" charset="0"/>
              </a:rPr>
              <a:t>a) </a:t>
            </a:r>
            <a:r>
              <a:rPr lang="it-IT" sz="2300" dirty="0">
                <a:effectLst/>
                <a:ea typeface="Calibri" panose="020F0502020204030204" pitchFamily="34" charset="0"/>
                <a:cs typeface="Times New Roman" panose="02020603050405020304" pitchFamily="18" charset="0"/>
              </a:rPr>
              <a:t>da un lato, il rapporto controverso dell’integrazione monetaria dell'Unione Europea, infatti essa rappresenta una dimensione più ampia, che riguarda il mercato finanziario in termini generali e che tuttavia ha reso problematico il rapporto con il processo di integrazione poiché, in termini quantitativi, ha rappresentato una frazione minima e non ampia del mercato finanziario internazionale; b) un'altra questione evidenzia invece come l'integrazione monetaria che si è realizzata nell'ambito europeo, è un'integrazione con un carattere molto particolare, molto diversa rispetto alle scelte di politica monetaria che può svolgere una banca centrale come la Federal Reserve che non ha solo l'obiettivo della stabilità dei prezzi ma si occupa anche direttamente di politiche sociali come quelle legate all'occupazione. </a:t>
            </a:r>
            <a:endParaRPr lang="it-IT" sz="2300" dirty="0"/>
          </a:p>
        </p:txBody>
      </p:sp>
      <p:sp>
        <p:nvSpPr>
          <p:cNvPr id="2" name="Segnaposto numero diapositiva 1">
            <a:extLst>
              <a:ext uri="{FF2B5EF4-FFF2-40B4-BE49-F238E27FC236}">
                <a16:creationId xmlns:a16="http://schemas.microsoft.com/office/drawing/2014/main" id="{09F16D11-81A5-4E72-B2E5-CE9C959B059B}"/>
              </a:ext>
            </a:extLst>
          </p:cNvPr>
          <p:cNvSpPr>
            <a:spLocks noGrp="1"/>
          </p:cNvSpPr>
          <p:nvPr>
            <p:ph type="sldNum" sz="quarter" idx="12"/>
          </p:nvPr>
        </p:nvSpPr>
        <p:spPr/>
        <p:txBody>
          <a:bodyPr/>
          <a:lstStyle/>
          <a:p>
            <a:fld id="{1155755D-EFE4-461C-9FCA-851881A648FA}" type="slidenum">
              <a:rPr lang="it-IT" smtClean="0"/>
              <a:t>35</a:t>
            </a:fld>
            <a:endParaRPr lang="it-IT"/>
          </a:p>
        </p:txBody>
      </p:sp>
    </p:spTree>
    <p:extLst>
      <p:ext uri="{BB962C8B-B14F-4D97-AF65-F5344CB8AC3E}">
        <p14:creationId xmlns:p14="http://schemas.microsoft.com/office/powerpoint/2010/main" val="368166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EE27869-27DE-4054-8F5C-AB8B6129F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3467" y="770890"/>
            <a:ext cx="10905066" cy="5316218"/>
          </a:xfrm>
          <a:prstGeom prst="rect">
            <a:avLst/>
          </a:prstGeom>
          <a:noFill/>
          <a:ln>
            <a:noFill/>
          </a:ln>
        </p:spPr>
      </p:pic>
      <p:sp>
        <p:nvSpPr>
          <p:cNvPr id="12" name="CasellaDiTesto 11">
            <a:extLst>
              <a:ext uri="{FF2B5EF4-FFF2-40B4-BE49-F238E27FC236}">
                <a16:creationId xmlns:a16="http://schemas.microsoft.com/office/drawing/2014/main" id="{EB2775DF-9C72-4453-8A73-1C121D4C1647}"/>
              </a:ext>
            </a:extLst>
          </p:cNvPr>
          <p:cNvSpPr txBox="1"/>
          <p:nvPr/>
        </p:nvSpPr>
        <p:spPr>
          <a:xfrm>
            <a:off x="354842" y="5859803"/>
            <a:ext cx="12050973" cy="1012393"/>
          </a:xfrm>
          <a:prstGeom prst="rect">
            <a:avLst/>
          </a:prstGeom>
          <a:noFill/>
        </p:spPr>
        <p:txBody>
          <a:bodyPr wrap="square">
            <a:spAutoFit/>
          </a:bodyPr>
          <a:lstStyle/>
          <a:p>
            <a:pPr algn="just">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Fonte </a:t>
            </a:r>
            <a:r>
              <a:rPr lang="it-IT" sz="1600" dirty="0" err="1">
                <a:effectLst/>
                <a:latin typeface="Calibri" panose="020F0502020204030204" pitchFamily="34" charset="0"/>
                <a:ea typeface="Calibri" panose="020F0502020204030204" pitchFamily="34" charset="0"/>
                <a:cs typeface="Times New Roman" panose="02020603050405020304" pitchFamily="18" charset="0"/>
              </a:rPr>
              <a:t>Tradingeconomics</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it-IT" sz="1200" dirty="0">
                <a:effectLst/>
                <a:latin typeface="Calibri" panose="020F0502020204030204" pitchFamily="34" charset="0"/>
                <a:ea typeface="Calibri" panose="020F0502020204030204" pitchFamily="34" charset="0"/>
                <a:cs typeface="Times New Roman" panose="02020603050405020304" pitchFamily="18" charset="0"/>
              </a:rPr>
              <a:t>TRADINGECONOMICS (2020), United Kingdom GDP, </a:t>
            </a:r>
            <a:r>
              <a:rPr lang="it-IT"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https://tradingeconomics.com/united-kingdom/gdp</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it-IT"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4" name="CasellaDiTesto 13">
            <a:extLst>
              <a:ext uri="{FF2B5EF4-FFF2-40B4-BE49-F238E27FC236}">
                <a16:creationId xmlns:a16="http://schemas.microsoft.com/office/drawing/2014/main" id="{F6FD3721-67E3-4F4D-844E-80363F5FFA09}"/>
              </a:ext>
            </a:extLst>
          </p:cNvPr>
          <p:cNvSpPr txBox="1"/>
          <p:nvPr/>
        </p:nvSpPr>
        <p:spPr>
          <a:xfrm>
            <a:off x="1214325" y="264919"/>
            <a:ext cx="6209730" cy="470000"/>
          </a:xfrm>
          <a:prstGeom prst="rect">
            <a:avLst/>
          </a:prstGeom>
          <a:noFill/>
        </p:spPr>
        <p:txBody>
          <a:bodyPr wrap="square">
            <a:spAutoFit/>
          </a:bodyPr>
          <a:lstStyle/>
          <a:p>
            <a:pPr algn="just">
              <a:lnSpc>
                <a:spcPct val="107000"/>
              </a:lnSpc>
            </a:pPr>
            <a:r>
              <a:rPr lang="it-IT" sz="2400" b="1" dirty="0">
                <a:effectLst/>
                <a:latin typeface="Calibri" panose="020F0502020204030204" pitchFamily="34" charset="0"/>
                <a:cs typeface="Times New Roman" panose="02020603050405020304" pitchFamily="18" charset="0"/>
              </a:rPr>
              <a:t>Graf. 13 Andamento PIL Gran Bretagna</a:t>
            </a:r>
          </a:p>
        </p:txBody>
      </p:sp>
      <p:sp>
        <p:nvSpPr>
          <p:cNvPr id="3" name="Segnaposto numero diapositiva 2">
            <a:extLst>
              <a:ext uri="{FF2B5EF4-FFF2-40B4-BE49-F238E27FC236}">
                <a16:creationId xmlns:a16="http://schemas.microsoft.com/office/drawing/2014/main" id="{441F9E65-FEBB-497B-BC04-29A24D9E5F68}"/>
              </a:ext>
            </a:extLst>
          </p:cNvPr>
          <p:cNvSpPr>
            <a:spLocks noGrp="1"/>
          </p:cNvSpPr>
          <p:nvPr>
            <p:ph type="sldNum" sz="quarter" idx="12"/>
          </p:nvPr>
        </p:nvSpPr>
        <p:spPr/>
        <p:txBody>
          <a:bodyPr/>
          <a:lstStyle/>
          <a:p>
            <a:fld id="{1155755D-EFE4-461C-9FCA-851881A648FA}" type="slidenum">
              <a:rPr lang="it-IT" smtClean="0"/>
              <a:t>36</a:t>
            </a:fld>
            <a:endParaRPr lang="it-IT"/>
          </a:p>
        </p:txBody>
      </p:sp>
    </p:spTree>
    <p:extLst>
      <p:ext uri="{BB962C8B-B14F-4D97-AF65-F5344CB8AC3E}">
        <p14:creationId xmlns:p14="http://schemas.microsoft.com/office/powerpoint/2010/main" val="3091871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A0F02B8-DADC-4632-A74D-2B127240D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43942" y="643467"/>
            <a:ext cx="9904116" cy="5571065"/>
          </a:xfrm>
          <a:prstGeom prst="rect">
            <a:avLst/>
          </a:prstGeom>
          <a:noFill/>
          <a:ln>
            <a:noFill/>
          </a:ln>
        </p:spPr>
      </p:pic>
      <p:sp>
        <p:nvSpPr>
          <p:cNvPr id="12" name="CasellaDiTesto 11">
            <a:extLst>
              <a:ext uri="{FF2B5EF4-FFF2-40B4-BE49-F238E27FC236}">
                <a16:creationId xmlns:a16="http://schemas.microsoft.com/office/drawing/2014/main" id="{181FBD70-BDD6-4585-A9A4-DDB6DF417857}"/>
              </a:ext>
            </a:extLst>
          </p:cNvPr>
          <p:cNvSpPr txBox="1"/>
          <p:nvPr/>
        </p:nvSpPr>
        <p:spPr>
          <a:xfrm>
            <a:off x="740390" y="173467"/>
            <a:ext cx="8485495" cy="470000"/>
          </a:xfrm>
          <a:prstGeom prst="rect">
            <a:avLst/>
          </a:prstGeom>
          <a:noFill/>
        </p:spPr>
        <p:txBody>
          <a:bodyPr wrap="square">
            <a:spAutoFit/>
          </a:bodyPr>
          <a:lstStyle/>
          <a:p>
            <a:pPr algn="just">
              <a:lnSpc>
                <a:spcPct val="107000"/>
              </a:lnSpc>
            </a:pPr>
            <a:r>
              <a:rPr lang="it-IT" sz="2400" b="1" dirty="0">
                <a:effectLst/>
                <a:latin typeface="Calibri" panose="020F0502020204030204" pitchFamily="34" charset="0"/>
                <a:cs typeface="Times New Roman" panose="02020603050405020304" pitchFamily="18" charset="0"/>
              </a:rPr>
              <a:t>Graf. 14 Massa monetaria (M1; M2; M3) della Gran Bretagna</a:t>
            </a:r>
          </a:p>
        </p:txBody>
      </p:sp>
      <p:sp>
        <p:nvSpPr>
          <p:cNvPr id="14" name="CasellaDiTesto 13">
            <a:extLst>
              <a:ext uri="{FF2B5EF4-FFF2-40B4-BE49-F238E27FC236}">
                <a16:creationId xmlns:a16="http://schemas.microsoft.com/office/drawing/2014/main" id="{FEFAF5BD-B3BE-49DC-9337-A3FA5E24F4C5}"/>
              </a:ext>
            </a:extLst>
          </p:cNvPr>
          <p:cNvSpPr txBox="1"/>
          <p:nvPr/>
        </p:nvSpPr>
        <p:spPr>
          <a:xfrm>
            <a:off x="1277257" y="6214532"/>
            <a:ext cx="10377714" cy="643061"/>
          </a:xfrm>
          <a:prstGeom prst="rect">
            <a:avLst/>
          </a:prstGeom>
          <a:noFill/>
        </p:spPr>
        <p:txBody>
          <a:bodyPr wrap="square">
            <a:spAutoFit/>
          </a:bodyPr>
          <a:lstStyle/>
          <a:p>
            <a:pPr algn="just">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Fonte</a:t>
            </a:r>
          </a:p>
          <a:p>
            <a:pPr algn="just"/>
            <a:r>
              <a:rPr lang="it-IT" sz="1200" dirty="0">
                <a:effectLst/>
                <a:latin typeface="Calibri" panose="020F0502020204030204" pitchFamily="34" charset="0"/>
                <a:ea typeface="Calibri" panose="020F0502020204030204" pitchFamily="34" charset="0"/>
                <a:cs typeface="Times New Roman" panose="02020603050405020304" pitchFamily="18" charset="0"/>
              </a:rPr>
              <a:t>YARDENI E., JOHNSON D. (2021), </a:t>
            </a:r>
            <a:r>
              <a:rPr lang="it-IT" sz="1200" i="1" dirty="0">
                <a:effectLst/>
                <a:latin typeface="Calibri" panose="020F0502020204030204" pitchFamily="34" charset="0"/>
                <a:ea typeface="Calibri" panose="020F0502020204030204" pitchFamily="34" charset="0"/>
                <a:cs typeface="Times New Roman" panose="02020603050405020304" pitchFamily="18" charset="0"/>
              </a:rPr>
              <a:t>Global Economic Briefing: Global </a:t>
            </a:r>
            <a:r>
              <a:rPr lang="it-IT" sz="1200" i="1" dirty="0" err="1">
                <a:effectLst/>
                <a:latin typeface="Calibri" panose="020F0502020204030204" pitchFamily="34" charset="0"/>
                <a:ea typeface="Calibri" panose="020F0502020204030204" pitchFamily="34" charset="0"/>
                <a:cs typeface="Times New Roman" panose="02020603050405020304" pitchFamily="18" charset="0"/>
              </a:rPr>
              <a:t>Monetary</a:t>
            </a:r>
            <a:r>
              <a:rPr lang="it-IT" sz="1200" i="1" dirty="0">
                <a:effectLst/>
                <a:latin typeface="Calibri" panose="020F0502020204030204" pitchFamily="34" charset="0"/>
                <a:ea typeface="Calibri" panose="020F0502020204030204" pitchFamily="34" charset="0"/>
                <a:cs typeface="Times New Roman" panose="02020603050405020304" pitchFamily="18" charset="0"/>
              </a:rPr>
              <a:t> </a:t>
            </a:r>
            <a:r>
              <a:rPr lang="it-IT" sz="1200" i="1" dirty="0" err="1">
                <a:effectLst/>
                <a:latin typeface="Calibri" panose="020F0502020204030204" pitchFamily="34" charset="0"/>
                <a:ea typeface="Calibri" panose="020F0502020204030204" pitchFamily="34" charset="0"/>
                <a:cs typeface="Times New Roman" panose="02020603050405020304" pitchFamily="18" charset="0"/>
              </a:rPr>
              <a:t>Aggregates</a:t>
            </a:r>
            <a:r>
              <a:rPr lang="it-IT" sz="1200" i="1" dirty="0">
                <a:effectLst/>
                <a:latin typeface="Calibri" panose="020F0502020204030204" pitchFamily="34" charset="0"/>
                <a:ea typeface="Calibri" panose="020F0502020204030204" pitchFamily="34" charset="0"/>
                <a:cs typeface="Times New Roman" panose="02020603050405020304" pitchFamily="18" charset="0"/>
              </a:rPr>
              <a:t>,</a:t>
            </a:r>
            <a:r>
              <a:rPr lang="it-IT" sz="1200" dirty="0">
                <a:effectLst/>
                <a:latin typeface="Calibri" panose="020F0502020204030204" pitchFamily="34" charset="0"/>
                <a:ea typeface="Calibri" panose="020F0502020204030204" pitchFamily="34" charset="0"/>
                <a:cs typeface="Times New Roman" panose="02020603050405020304" pitchFamily="18" charset="0"/>
              </a:rPr>
              <a:t> https://www.yardeni.com/pub/gms.pdf</a:t>
            </a:r>
          </a:p>
        </p:txBody>
      </p:sp>
      <p:sp>
        <p:nvSpPr>
          <p:cNvPr id="3" name="Segnaposto numero diapositiva 2">
            <a:extLst>
              <a:ext uri="{FF2B5EF4-FFF2-40B4-BE49-F238E27FC236}">
                <a16:creationId xmlns:a16="http://schemas.microsoft.com/office/drawing/2014/main" id="{870ED67C-113F-4BC9-AD65-55A77536AC82}"/>
              </a:ext>
            </a:extLst>
          </p:cNvPr>
          <p:cNvSpPr>
            <a:spLocks noGrp="1"/>
          </p:cNvSpPr>
          <p:nvPr>
            <p:ph type="sldNum" sz="quarter" idx="12"/>
          </p:nvPr>
        </p:nvSpPr>
        <p:spPr/>
        <p:txBody>
          <a:bodyPr/>
          <a:lstStyle/>
          <a:p>
            <a:fld id="{1155755D-EFE4-461C-9FCA-851881A648FA}" type="slidenum">
              <a:rPr lang="it-IT" smtClean="0"/>
              <a:t>37</a:t>
            </a:fld>
            <a:endParaRPr lang="it-IT"/>
          </a:p>
        </p:txBody>
      </p:sp>
    </p:spTree>
    <p:extLst>
      <p:ext uri="{BB962C8B-B14F-4D97-AF65-F5344CB8AC3E}">
        <p14:creationId xmlns:p14="http://schemas.microsoft.com/office/powerpoint/2010/main" val="267504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0596E5D-AE9C-411C-9D17-2BFAE82C8C47}"/>
              </a:ext>
            </a:extLst>
          </p:cNvPr>
          <p:cNvSpPr txBox="1"/>
          <p:nvPr/>
        </p:nvSpPr>
        <p:spPr>
          <a:xfrm>
            <a:off x="1601788" y="96672"/>
            <a:ext cx="10408242" cy="6584303"/>
          </a:xfrm>
          <a:prstGeom prst="rect">
            <a:avLst/>
          </a:prstGeom>
          <a:noFill/>
        </p:spPr>
        <p:txBody>
          <a:bodyPr wrap="square">
            <a:spAutoFit/>
          </a:bodyPr>
          <a:lstStyle/>
          <a:p>
            <a:pPr algn="just">
              <a:lnSpc>
                <a:spcPct val="107000"/>
              </a:lnSpc>
              <a:spcAft>
                <a:spcPts val="800"/>
              </a:spcAft>
            </a:pPr>
            <a:r>
              <a:rPr lang="it-IT" sz="2200" dirty="0">
                <a:effectLst/>
                <a:ea typeface="Calibri" panose="020F0502020204030204" pitchFamily="34" charset="0"/>
                <a:cs typeface="Times New Roman" panose="02020603050405020304" pitchFamily="18" charset="0"/>
              </a:rPr>
              <a:t>Prendendo in considerazione i grafici sovrastanti analizziamo la peculiare situazione inglese mettendo in relazione gli </a:t>
            </a:r>
            <a:r>
              <a:rPr lang="it-IT" sz="2200" b="1" dirty="0">
                <a:effectLst/>
                <a:ea typeface="Calibri" panose="020F0502020204030204" pitchFamily="34" charset="0"/>
                <a:cs typeface="Times New Roman" panose="02020603050405020304" pitchFamily="18" charset="0"/>
              </a:rPr>
              <a:t>aggregati di massa monetaria e il PIL</a:t>
            </a:r>
            <a:r>
              <a:rPr lang="it-IT" sz="2200" dirty="0">
                <a:effectLst/>
                <a:ea typeface="Calibri" panose="020F0502020204030204" pitchFamily="34" charset="0"/>
                <a:cs typeface="Times New Roman" panose="02020603050405020304" pitchFamily="18" charset="0"/>
              </a:rPr>
              <a:t>: notiamo come il periodo che va dal 2008 al 2020 vi è una </a:t>
            </a:r>
            <a:r>
              <a:rPr lang="it-IT" sz="2200" b="1" dirty="0">
                <a:effectLst/>
                <a:ea typeface="Calibri" panose="020F0502020204030204" pitchFamily="34" charset="0"/>
                <a:cs typeface="Times New Roman" panose="02020603050405020304" pitchFamily="18" charset="0"/>
              </a:rPr>
              <a:t>maggiore correlazione tra la produzione di ricchezza reale e il circolo di liquidità all'interno dell'economia </a:t>
            </a:r>
            <a:r>
              <a:rPr lang="it-IT" sz="2200" dirty="0">
                <a:effectLst/>
                <a:ea typeface="Calibri" panose="020F0502020204030204" pitchFamily="34" charset="0"/>
                <a:cs typeface="Times New Roman" panose="02020603050405020304" pitchFamily="18" charset="0"/>
              </a:rPr>
              <a:t>a differenza dell’andamento completamente indipendente dei due dati, registrato nell’Eurozona precedentemente esposto. Dobbiamo seppur sempre considerare che il 2020 per il territorio inglese non è solo l'anno della pandemia ma anche l'anno in cui viene formalizzata l'uscita dall'Unione Europea. Questa situazione </a:t>
            </a:r>
            <a:r>
              <a:rPr lang="it-IT" sz="2200" dirty="0">
                <a:ea typeface="Calibri" panose="020F0502020204030204" pitchFamily="34" charset="0"/>
                <a:cs typeface="Times New Roman" panose="02020603050405020304" pitchFamily="18" charset="0"/>
              </a:rPr>
              <a:t>emersa nel</a:t>
            </a:r>
            <a:r>
              <a:rPr lang="it-IT" sz="2200" dirty="0">
                <a:effectLst/>
                <a:ea typeface="Calibri" panose="020F0502020204030204" pitchFamily="34" charset="0"/>
                <a:cs typeface="Times New Roman" panose="02020603050405020304" pitchFamily="18" charset="0"/>
              </a:rPr>
              <a:t> 2020 non ha prodotto, o perlomeno è difficile da dedurre vista la concomitanza con il periodo pandemico, squilibri rilevanti, ma il dato che ne emerge negli anni precedenti è il medesimo, questo perché il territorio inglese non è mai entrato all'interno dell'Eurozona, mantenendo dunque la sua autonomia monetaria ancorata alla sterlina; questa circostanza fa dedurre come la marginalità del paese alla moneta e alle politiche monetarie europee sia stata una condizione che ha permesso di mostrare quel </a:t>
            </a:r>
            <a:r>
              <a:rPr lang="it-IT" sz="2200" b="1" dirty="0">
                <a:effectLst/>
                <a:ea typeface="Calibri" panose="020F0502020204030204" pitchFamily="34" charset="0"/>
                <a:cs typeface="Times New Roman" panose="02020603050405020304" pitchFamily="18" charset="0"/>
              </a:rPr>
              <a:t>filo di connessione coerente tra ricchezza monetaria all’interno dello Stato e produzione di ricchezza reale (PIL). </a:t>
            </a:r>
          </a:p>
        </p:txBody>
      </p:sp>
      <p:sp>
        <p:nvSpPr>
          <p:cNvPr id="2" name="Segnaposto numero diapositiva 1">
            <a:extLst>
              <a:ext uri="{FF2B5EF4-FFF2-40B4-BE49-F238E27FC236}">
                <a16:creationId xmlns:a16="http://schemas.microsoft.com/office/drawing/2014/main" id="{6FC3249D-85C5-4156-AB66-7EA616FB14AC}"/>
              </a:ext>
            </a:extLst>
          </p:cNvPr>
          <p:cNvSpPr>
            <a:spLocks noGrp="1"/>
          </p:cNvSpPr>
          <p:nvPr>
            <p:ph type="sldNum" sz="quarter" idx="12"/>
          </p:nvPr>
        </p:nvSpPr>
        <p:spPr/>
        <p:txBody>
          <a:bodyPr/>
          <a:lstStyle/>
          <a:p>
            <a:fld id="{1155755D-EFE4-461C-9FCA-851881A648FA}" type="slidenum">
              <a:rPr lang="it-IT" smtClean="0"/>
              <a:t>38</a:t>
            </a:fld>
            <a:endParaRPr lang="it-IT"/>
          </a:p>
        </p:txBody>
      </p:sp>
    </p:spTree>
    <p:extLst>
      <p:ext uri="{BB962C8B-B14F-4D97-AF65-F5344CB8AC3E}">
        <p14:creationId xmlns:p14="http://schemas.microsoft.com/office/powerpoint/2010/main" val="761119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08CBACE-F7F5-4A0E-A58B-4C5C294804CE}"/>
              </a:ext>
            </a:extLst>
          </p:cNvPr>
          <p:cNvSpPr txBox="1"/>
          <p:nvPr/>
        </p:nvSpPr>
        <p:spPr>
          <a:xfrm>
            <a:off x="1542197" y="100206"/>
            <a:ext cx="10331355" cy="6779805"/>
          </a:xfrm>
          <a:prstGeom prst="rect">
            <a:avLst/>
          </a:prstGeom>
          <a:noFill/>
        </p:spPr>
        <p:txBody>
          <a:bodyPr wrap="square">
            <a:spAutoFit/>
          </a:bodyPr>
          <a:lstStyle/>
          <a:p>
            <a:pPr algn="just">
              <a:lnSpc>
                <a:spcPct val="107000"/>
              </a:lnSpc>
              <a:spcAft>
                <a:spcPts val="800"/>
              </a:spcAft>
            </a:pPr>
            <a:r>
              <a:rPr lang="it-IT" sz="2400" dirty="0">
                <a:effectLst/>
                <a:ea typeface="Calibri" panose="020F0502020204030204" pitchFamily="34" charset="0"/>
                <a:cs typeface="Times New Roman" panose="02020603050405020304" pitchFamily="18" charset="0"/>
              </a:rPr>
              <a:t>In correlazione ai nostri studi questa situazione fa emergere come l'indipendenza dall'unione monetaria europea, non corrisponde necessariamente alla produzione di squilibri maggiori rispetto ad un'area definita “forte” come quella dell'Eurozona. Ciò evidenzia come la proposta di un'area indipendente sia in termini economici che monetari come quella dell'ALBA euro-afro-mediterranea, tendenzialmente possa inserirsi come un'alleanza tra paesi con economie affini e con una nuova moneta di compensazione prettamente usata nell'area di riferimento. Le considerazioni precedentemente esposte sulla questione inglese solidificano i presupposti come un’eventuale uscita dall'Unione Europea possa compensare agli squilibri sia del periodo di eventuale transizione che quelli accumulati durante i vent'anni dell'adesione all'unione monetaria europea e, in particolar modo, una ripresa dal confinamento dell'economia dei PIGS ai margini della produzione reale di ricchezza, ad oggi, come da sempre, conforme allo sviluppo dell'economia mercantilista del modello tedesco.</a:t>
            </a:r>
          </a:p>
        </p:txBody>
      </p:sp>
      <p:sp>
        <p:nvSpPr>
          <p:cNvPr id="2" name="Segnaposto numero diapositiva 1">
            <a:extLst>
              <a:ext uri="{FF2B5EF4-FFF2-40B4-BE49-F238E27FC236}">
                <a16:creationId xmlns:a16="http://schemas.microsoft.com/office/drawing/2014/main" id="{16543688-AF53-4D2C-8B4C-73AE42F76DEE}"/>
              </a:ext>
            </a:extLst>
          </p:cNvPr>
          <p:cNvSpPr>
            <a:spLocks noGrp="1"/>
          </p:cNvSpPr>
          <p:nvPr>
            <p:ph type="sldNum" sz="quarter" idx="12"/>
          </p:nvPr>
        </p:nvSpPr>
        <p:spPr/>
        <p:txBody>
          <a:bodyPr/>
          <a:lstStyle/>
          <a:p>
            <a:fld id="{1155755D-EFE4-461C-9FCA-851881A648FA}" type="slidenum">
              <a:rPr lang="it-IT" smtClean="0"/>
              <a:t>39</a:t>
            </a:fld>
            <a:endParaRPr lang="it-IT"/>
          </a:p>
        </p:txBody>
      </p:sp>
    </p:spTree>
    <p:extLst>
      <p:ext uri="{BB962C8B-B14F-4D97-AF65-F5344CB8AC3E}">
        <p14:creationId xmlns:p14="http://schemas.microsoft.com/office/powerpoint/2010/main" val="23859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17E3A11-CE17-4534-AFBB-BD1CD9E70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665" y="88190"/>
            <a:ext cx="8947288" cy="5571065"/>
          </a:xfrm>
          <a:prstGeom prst="rect">
            <a:avLst/>
          </a:prstGeom>
          <a:ln>
            <a:noFill/>
          </a:ln>
        </p:spPr>
      </p:pic>
      <p:sp>
        <p:nvSpPr>
          <p:cNvPr id="13" name="CasellaDiTesto 12">
            <a:extLst>
              <a:ext uri="{FF2B5EF4-FFF2-40B4-BE49-F238E27FC236}">
                <a16:creationId xmlns:a16="http://schemas.microsoft.com/office/drawing/2014/main" id="{62A79547-86F7-4853-A31C-B5F66A925ABA}"/>
              </a:ext>
            </a:extLst>
          </p:cNvPr>
          <p:cNvSpPr txBox="1"/>
          <p:nvPr/>
        </p:nvSpPr>
        <p:spPr>
          <a:xfrm>
            <a:off x="0" y="5556297"/>
            <a:ext cx="12192000" cy="1301703"/>
          </a:xfrm>
          <a:prstGeom prst="rect">
            <a:avLst/>
          </a:prstGeom>
          <a:noFill/>
        </p:spPr>
        <p:txBody>
          <a:bodyPr wrap="square">
            <a:spAutoFit/>
          </a:bodyPr>
          <a:lstStyle/>
          <a:p>
            <a:pPr algn="just">
              <a:lnSpc>
                <a:spcPct val="107000"/>
              </a:lnSpc>
            </a:pPr>
            <a:r>
              <a:rPr lang="it-IT" sz="2000" b="1" dirty="0">
                <a:effectLst/>
                <a:latin typeface="Calibri" panose="020F0502020204030204" pitchFamily="34" charset="0"/>
                <a:cs typeface="Times New Roman" panose="02020603050405020304" pitchFamily="18" charset="0"/>
              </a:rPr>
              <a:t>Graf. 1 Andamento storico della composizione dei DSP (Diritti Speciali di Prelievo) (</a:t>
            </a:r>
            <a:r>
              <a:rPr lang="it-IT" sz="2000" b="1" dirty="0" err="1">
                <a:effectLst/>
                <a:latin typeface="Calibri" panose="020F0502020204030204" pitchFamily="34" charset="0"/>
                <a:cs typeface="Times New Roman" panose="02020603050405020304" pitchFamily="18" charset="0"/>
              </a:rPr>
              <a:t>n.d.a.</a:t>
            </a:r>
            <a:r>
              <a:rPr lang="it-IT" sz="2000" b="1" dirty="0">
                <a:effectLst/>
                <a:latin typeface="Calibri" panose="020F0502020204030204" pitchFamily="34" charset="0"/>
                <a:cs typeface="Times New Roman" panose="02020603050405020304" pitchFamily="18" charset="0"/>
              </a:rPr>
              <a:t> SDR, sigla inglese) del FMI</a:t>
            </a:r>
          </a:p>
          <a:p>
            <a:pPr algn="just">
              <a:lnSpc>
                <a:spcPct val="107000"/>
              </a:lnSpc>
              <a:spcAft>
                <a:spcPts val="800"/>
              </a:spcAft>
            </a:pPr>
            <a:r>
              <a:rPr lang="it-IT" sz="1600" dirty="0">
                <a:effectLst/>
                <a:latin typeface="Calibri" panose="020F0502020204030204" pitchFamily="34" charset="0"/>
                <a:ea typeface="Calibri" panose="020F0502020204030204" pitchFamily="34" charset="0"/>
                <a:cs typeface="Times New Roman" panose="02020603050405020304" pitchFamily="18" charset="0"/>
              </a:rPr>
              <a:t>Fonte CNBC</a:t>
            </a:r>
          </a:p>
          <a:p>
            <a:pPr algn="just"/>
            <a:r>
              <a:rPr lang="it-IT" sz="1200" dirty="0">
                <a:effectLst/>
                <a:latin typeface="Calibri" panose="020F0502020204030204" pitchFamily="34" charset="0"/>
                <a:ea typeface="Calibri" panose="020F0502020204030204" pitchFamily="34" charset="0"/>
                <a:cs typeface="Times New Roman" panose="02020603050405020304" pitchFamily="18" charset="0"/>
              </a:rPr>
              <a:t>CNBC (2015), </a:t>
            </a:r>
            <a:r>
              <a:rPr lang="it-IT" sz="1200" i="1" dirty="0">
                <a:effectLst/>
                <a:latin typeface="Calibri" panose="020F0502020204030204" pitchFamily="34" charset="0"/>
                <a:ea typeface="Calibri" panose="020F0502020204030204" pitchFamily="34" charset="0"/>
                <a:cs typeface="Times New Roman" panose="02020603050405020304" pitchFamily="18" charset="0"/>
              </a:rPr>
              <a:t>Charts: Who </a:t>
            </a:r>
            <a:r>
              <a:rPr lang="it-IT" sz="1200" i="1" dirty="0" err="1">
                <a:effectLst/>
                <a:latin typeface="Calibri" panose="020F0502020204030204" pitchFamily="34" charset="0"/>
                <a:ea typeface="Calibri" panose="020F0502020204030204" pitchFamily="34" charset="0"/>
                <a:cs typeface="Times New Roman" panose="02020603050405020304" pitchFamily="18" charset="0"/>
              </a:rPr>
              <a:t>loses</a:t>
            </a:r>
            <a:r>
              <a:rPr lang="it-IT" sz="1200" i="1" dirty="0">
                <a:effectLst/>
                <a:latin typeface="Calibri" panose="020F0502020204030204" pitchFamily="34" charset="0"/>
                <a:ea typeface="Calibri" panose="020F0502020204030204" pitchFamily="34" charset="0"/>
                <a:cs typeface="Times New Roman" panose="02020603050405020304" pitchFamily="18" charset="0"/>
              </a:rPr>
              <a:t> </a:t>
            </a:r>
            <a:r>
              <a:rPr lang="it-IT" sz="1200" i="1" dirty="0" err="1">
                <a:effectLst/>
                <a:latin typeface="Calibri" panose="020F0502020204030204" pitchFamily="34" charset="0"/>
                <a:ea typeface="Calibri" panose="020F0502020204030204" pitchFamily="34" charset="0"/>
                <a:cs typeface="Times New Roman" panose="02020603050405020304" pitchFamily="18" charset="0"/>
              </a:rPr>
              <a:t>when</a:t>
            </a:r>
            <a:r>
              <a:rPr lang="it-IT" sz="1200" i="1" dirty="0">
                <a:effectLst/>
                <a:latin typeface="Calibri" panose="020F0502020204030204" pitchFamily="34" charset="0"/>
                <a:ea typeface="Calibri" panose="020F0502020204030204" pitchFamily="34" charset="0"/>
                <a:cs typeface="Times New Roman" panose="02020603050405020304" pitchFamily="18" charset="0"/>
              </a:rPr>
              <a:t> the renminbi joins the IMF basket?, </a:t>
            </a:r>
            <a:r>
              <a:rPr lang="it-IT" sz="12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https://www.cnbc.com/2015/12/02/who-loses-when-the-renminbi-joins-the-imf-basket.html</a:t>
            </a:r>
            <a:r>
              <a:rPr lang="it-IT"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a:extLst>
              <a:ext uri="{FF2B5EF4-FFF2-40B4-BE49-F238E27FC236}">
                <a16:creationId xmlns:a16="http://schemas.microsoft.com/office/drawing/2014/main" id="{838C0B78-8B6F-4D93-8082-D1590291B33C}"/>
              </a:ext>
            </a:extLst>
          </p:cNvPr>
          <p:cNvSpPr>
            <a:spLocks noGrp="1"/>
          </p:cNvSpPr>
          <p:nvPr>
            <p:ph type="sldNum" sz="quarter" idx="12"/>
          </p:nvPr>
        </p:nvSpPr>
        <p:spPr/>
        <p:txBody>
          <a:bodyPr/>
          <a:lstStyle/>
          <a:p>
            <a:fld id="{1155755D-EFE4-461C-9FCA-851881A648FA}" type="slidenum">
              <a:rPr lang="it-IT" smtClean="0"/>
              <a:t>4</a:t>
            </a:fld>
            <a:endParaRPr lang="it-IT"/>
          </a:p>
        </p:txBody>
      </p:sp>
    </p:spTree>
    <p:extLst>
      <p:ext uri="{BB962C8B-B14F-4D97-AF65-F5344CB8AC3E}">
        <p14:creationId xmlns:p14="http://schemas.microsoft.com/office/powerpoint/2010/main" val="411458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1"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2"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3"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4"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5"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6"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7"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8"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19"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0"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1"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23" name="Group 22">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4"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5"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6"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7"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8"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29"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0"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1"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2"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3"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4"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5"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37" name="Rectangle 36">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9" name="Freeform 11">
            <a:extLst>
              <a:ext uri="{FF2B5EF4-FFF2-40B4-BE49-F238E27FC236}">
                <a16:creationId xmlns:a16="http://schemas.microsoft.com/office/drawing/2014/main" id="{172B28B0-DC63-419A-B658-966AC66AD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41" name="Rectangle 4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228600"/>
            <a:ext cx="2969842" cy="6638625"/>
            <a:chOff x="2487613" y="285750"/>
            <a:chExt cx="2428875" cy="5654676"/>
          </a:xfrm>
          <a:solidFill>
            <a:schemeClr val="tx2">
              <a:lumMod val="60000"/>
              <a:lumOff val="40000"/>
              <a:alpha val="40000"/>
            </a:schemeClr>
          </a:solidFill>
        </p:grpSpPr>
        <p:sp>
          <p:nvSpPr>
            <p:cNvPr id="4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it-IT"/>
            </a:p>
          </p:txBody>
        </p:sp>
        <p:sp>
          <p:nvSpPr>
            <p:cNvPr id="4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it-IT"/>
            </a:p>
          </p:txBody>
        </p:sp>
        <p:sp>
          <p:nvSpPr>
            <p:cNvPr id="4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it-IT"/>
            </a:p>
          </p:txBody>
        </p:sp>
        <p:sp>
          <p:nvSpPr>
            <p:cNvPr id="4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it-IT"/>
            </a:p>
          </p:txBody>
        </p:sp>
        <p:sp>
          <p:nvSpPr>
            <p:cNvPr id="5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it-IT"/>
            </a:p>
          </p:txBody>
        </p:sp>
        <p:sp>
          <p:nvSpPr>
            <p:cNvPr id="5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it-IT"/>
            </a:p>
          </p:txBody>
        </p:sp>
        <p:sp>
          <p:nvSpPr>
            <p:cNvPr id="5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it-IT"/>
            </a:p>
          </p:txBody>
        </p:sp>
        <p:sp>
          <p:nvSpPr>
            <p:cNvPr id="5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it-IT"/>
            </a:p>
          </p:txBody>
        </p:sp>
        <p:sp>
          <p:nvSpPr>
            <p:cNvPr id="5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it-IT"/>
            </a:p>
          </p:txBody>
        </p:sp>
        <p:sp>
          <p:nvSpPr>
            <p:cNvPr id="5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it-IT"/>
            </a:p>
          </p:txBody>
        </p:sp>
        <p:sp>
          <p:nvSpPr>
            <p:cNvPr id="6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it-IT"/>
            </a:p>
          </p:txBody>
        </p:sp>
        <p:sp>
          <p:nvSpPr>
            <p:cNvPr id="6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it-IT"/>
            </a:p>
          </p:txBody>
        </p:sp>
      </p:grpSp>
      <p:sp>
        <p:nvSpPr>
          <p:cNvPr id="68"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it-IT"/>
          </a:p>
        </p:txBody>
      </p:sp>
      <p:sp>
        <p:nvSpPr>
          <p:cNvPr id="4" name="CasellaDiTesto 3">
            <a:extLst>
              <a:ext uri="{FF2B5EF4-FFF2-40B4-BE49-F238E27FC236}">
                <a16:creationId xmlns:a16="http://schemas.microsoft.com/office/drawing/2014/main" id="{61AE7A80-9523-42C9-AFDD-6B9247AA0123}"/>
              </a:ext>
            </a:extLst>
          </p:cNvPr>
          <p:cNvSpPr txBox="1"/>
          <p:nvPr/>
        </p:nvSpPr>
        <p:spPr>
          <a:xfrm>
            <a:off x="3169617" y="884406"/>
            <a:ext cx="8704281" cy="5715933"/>
          </a:xfrm>
          <a:prstGeom prst="rect">
            <a:avLst/>
          </a:prstGeom>
        </p:spPr>
        <p:txBody>
          <a:bodyPr vert="horz" lIns="91440" tIns="45720" rIns="91440" bIns="45720" rtlCol="0">
            <a:normAutofit fontScale="92500" lnSpcReduction="10000"/>
          </a:bodyPr>
          <a:lstStyle/>
          <a:p>
            <a:pPr algn="just">
              <a:lnSpc>
                <a:spcPct val="90000"/>
              </a:lnSpc>
              <a:spcBef>
                <a:spcPts val="1000"/>
              </a:spcBef>
              <a:buClr>
                <a:schemeClr val="accent1"/>
              </a:buClr>
              <a:buFont typeface="Wingdings 3" charset="2"/>
              <a:buChar char=""/>
            </a:pPr>
            <a:r>
              <a:rPr lang="en-US" sz="2400" b="1" dirty="0">
                <a:solidFill>
                  <a:schemeClr val="tx1">
                    <a:lumMod val="75000"/>
                    <a:lumOff val="25000"/>
                  </a:schemeClr>
                </a:solidFill>
                <a:effectLst/>
              </a:rPr>
              <a:t>Come </a:t>
            </a:r>
            <a:r>
              <a:rPr lang="en-US" sz="2400" b="1" dirty="0" err="1">
                <a:solidFill>
                  <a:schemeClr val="tx1">
                    <a:lumMod val="75000"/>
                    <a:lumOff val="25000"/>
                  </a:schemeClr>
                </a:solidFill>
                <a:effectLst/>
              </a:rPr>
              <a:t>descrive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l’andamento</a:t>
            </a:r>
            <a:r>
              <a:rPr lang="en-US" sz="2400" b="1" dirty="0">
                <a:solidFill>
                  <a:schemeClr val="tx1">
                    <a:lumMod val="75000"/>
                    <a:lumOff val="25000"/>
                  </a:schemeClr>
                </a:solidFill>
                <a:effectLst/>
              </a:rPr>
              <a:t> del </a:t>
            </a:r>
            <a:r>
              <a:rPr lang="en-US" sz="2400" b="1" dirty="0" err="1">
                <a:solidFill>
                  <a:schemeClr val="tx1">
                    <a:lumMod val="75000"/>
                    <a:lumOff val="25000"/>
                  </a:schemeClr>
                </a:solidFill>
                <a:effectLst/>
              </a:rPr>
              <a:t>graf</a:t>
            </a:r>
            <a:r>
              <a:rPr lang="en-US" sz="2400" b="1" dirty="0">
                <a:solidFill>
                  <a:schemeClr val="tx1">
                    <a:lumMod val="75000"/>
                    <a:lumOff val="25000"/>
                  </a:schemeClr>
                </a:solidFill>
                <a:effectLst/>
              </a:rPr>
              <a:t>. 1 con </a:t>
            </a:r>
            <a:r>
              <a:rPr lang="en-US" sz="2400" b="1" dirty="0" err="1">
                <a:solidFill>
                  <a:schemeClr val="tx1">
                    <a:lumMod val="75000"/>
                    <a:lumOff val="25000"/>
                  </a:schemeClr>
                </a:solidFill>
                <a:effectLst/>
              </a:rPr>
              <a:t>l’avanzata</a:t>
            </a:r>
            <a:r>
              <a:rPr lang="en-US" sz="2400" b="1" dirty="0">
                <a:solidFill>
                  <a:schemeClr val="tx1">
                    <a:lumMod val="75000"/>
                    <a:lumOff val="25000"/>
                  </a:schemeClr>
                </a:solidFill>
                <a:effectLst/>
              </a:rPr>
              <a:t> del </a:t>
            </a:r>
            <a:r>
              <a:rPr lang="en-US" sz="2400" b="1" dirty="0" err="1">
                <a:solidFill>
                  <a:schemeClr val="tx1">
                    <a:lumMod val="75000"/>
                    <a:lumOff val="25000"/>
                  </a:schemeClr>
                </a:solidFill>
                <a:effectLst/>
              </a:rPr>
              <a:t>processo</a:t>
            </a:r>
            <a:r>
              <a:rPr lang="en-US" sz="2400" b="1" dirty="0">
                <a:solidFill>
                  <a:schemeClr val="tx1">
                    <a:lumMod val="75000"/>
                    <a:lumOff val="25000"/>
                  </a:schemeClr>
                </a:solidFill>
                <a:effectLst/>
              </a:rPr>
              <a:t> di </a:t>
            </a:r>
            <a:r>
              <a:rPr lang="en-US" sz="2400" b="1" dirty="0" err="1">
                <a:solidFill>
                  <a:schemeClr val="tx1">
                    <a:lumMod val="75000"/>
                    <a:lumOff val="25000"/>
                  </a:schemeClr>
                </a:solidFill>
                <a:effectLst/>
              </a:rPr>
              <a:t>integrazione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europeo</a:t>
            </a:r>
            <a:r>
              <a:rPr lang="en-US" sz="2400" b="1" dirty="0">
                <a:solidFill>
                  <a:schemeClr val="tx1">
                    <a:lumMod val="75000"/>
                    <a:lumOff val="25000"/>
                  </a:schemeClr>
                </a:solidFill>
                <a:effectLst/>
              </a:rPr>
              <a:t> e </a:t>
            </a:r>
            <a:r>
              <a:rPr lang="en-US" sz="2400" b="1" dirty="0" err="1">
                <a:solidFill>
                  <a:schemeClr val="tx1">
                    <a:lumMod val="75000"/>
                    <a:lumOff val="25000"/>
                  </a:schemeClr>
                </a:solidFill>
                <a:effectLst/>
              </a:rPr>
              <a:t>l’affacciarsi</a:t>
            </a:r>
            <a:r>
              <a:rPr lang="en-US" sz="2400" b="1" dirty="0">
                <a:solidFill>
                  <a:schemeClr val="tx1">
                    <a:lumMod val="75000"/>
                    <a:lumOff val="25000"/>
                  </a:schemeClr>
                </a:solidFill>
                <a:effectLst/>
              </a:rPr>
              <a:t> di </a:t>
            </a:r>
            <a:r>
              <a:rPr lang="en-US" sz="2400" b="1" dirty="0" err="1">
                <a:solidFill>
                  <a:schemeClr val="tx1">
                    <a:lumMod val="75000"/>
                    <a:lumOff val="25000"/>
                  </a:schemeClr>
                </a:solidFill>
                <a:effectLst/>
              </a:rPr>
              <a:t>nuovi</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attori</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geopolitici</a:t>
            </a:r>
            <a:r>
              <a:rPr lang="en-US" sz="2400" b="1" dirty="0">
                <a:solidFill>
                  <a:schemeClr val="tx1">
                    <a:lumMod val="75000"/>
                    <a:lumOff val="25000"/>
                  </a:schemeClr>
                </a:solidFill>
                <a:effectLst/>
              </a:rPr>
              <a:t>, il </a:t>
            </a:r>
            <a:r>
              <a:rPr lang="en-US" sz="2400" b="1" dirty="0" err="1">
                <a:solidFill>
                  <a:schemeClr val="tx1">
                    <a:lumMod val="75000"/>
                    <a:lumOff val="25000"/>
                  </a:schemeClr>
                </a:solidFill>
                <a:effectLst/>
              </a:rPr>
              <a:t>dollaro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registra</a:t>
            </a:r>
            <a:r>
              <a:rPr lang="en-US" sz="2400" b="1" dirty="0">
                <a:solidFill>
                  <a:schemeClr val="tx1">
                    <a:lumMod val="75000"/>
                    <a:lumOff val="25000"/>
                  </a:schemeClr>
                </a:solidFill>
                <a:effectLst/>
              </a:rPr>
              <a:t> una </a:t>
            </a:r>
            <a:r>
              <a:rPr lang="en-US" sz="2400" b="1" dirty="0" err="1">
                <a:solidFill>
                  <a:schemeClr val="tx1">
                    <a:lumMod val="75000"/>
                    <a:lumOff val="25000"/>
                  </a:schemeClr>
                </a:solidFill>
                <a:effectLst/>
              </a:rPr>
              <a:t>graduale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perdita</a:t>
            </a:r>
            <a:r>
              <a:rPr lang="en-US" sz="2400" b="1" dirty="0">
                <a:solidFill>
                  <a:schemeClr val="tx1">
                    <a:lumMod val="75000"/>
                    <a:lumOff val="25000"/>
                  </a:schemeClr>
                </a:solidFill>
                <a:effectLst/>
              </a:rPr>
              <a:t> di </a:t>
            </a:r>
            <a:r>
              <a:rPr lang="en-US" sz="2400" b="1" dirty="0" err="1">
                <a:solidFill>
                  <a:schemeClr val="tx1">
                    <a:lumMod val="75000"/>
                    <a:lumOff val="25000"/>
                  </a:schemeClr>
                </a:solidFill>
                <a:effectLst/>
              </a:rPr>
              <a:t>dominio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vedendo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sfumare</a:t>
            </a:r>
            <a:r>
              <a:rPr lang="en-US" sz="2400" b="1" dirty="0">
                <a:solidFill>
                  <a:schemeClr val="tx1">
                    <a:lumMod val="75000"/>
                    <a:lumOff val="25000"/>
                  </a:schemeClr>
                </a:solidFill>
                <a:effectLst/>
              </a:rPr>
              <a:t> la propria </a:t>
            </a:r>
            <a:r>
              <a:rPr lang="en-US" sz="2400" b="1" dirty="0" err="1">
                <a:solidFill>
                  <a:schemeClr val="tx1">
                    <a:lumMod val="75000"/>
                    <a:lumOff val="25000"/>
                  </a:schemeClr>
                </a:solidFill>
                <a:effectLst/>
              </a:rPr>
              <a:t>guida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unipolare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dapprima</a:t>
            </a:r>
            <a:r>
              <a:rPr lang="en-US" sz="2400" b="1" dirty="0">
                <a:solidFill>
                  <a:schemeClr val="tx1">
                    <a:lumMod val="75000"/>
                    <a:lumOff val="25000"/>
                  </a:schemeClr>
                </a:solidFill>
                <a:effectLst/>
              </a:rPr>
              <a:t> in </a:t>
            </a:r>
            <a:r>
              <a:rPr lang="en-US" sz="2400" b="1" dirty="0" err="1">
                <a:solidFill>
                  <a:schemeClr val="tx1">
                    <a:lumMod val="75000"/>
                    <a:lumOff val="25000"/>
                  </a:schemeClr>
                </a:solidFill>
                <a:effectLst/>
              </a:rPr>
              <a:t>favore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dell’euro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infatti</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l’entrata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della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moneta</a:t>
            </a:r>
            <a:r>
              <a:rPr lang="en-US" sz="2400" b="1" dirty="0">
                <a:solidFill>
                  <a:schemeClr val="tx1">
                    <a:lumMod val="75000"/>
                    <a:lumOff val="25000"/>
                  </a:schemeClr>
                </a:solidFill>
                <a:effectLst/>
              </a:rPr>
              <a:t> unica </a:t>
            </a:r>
            <a:r>
              <a:rPr lang="en-US" sz="2400" b="1" dirty="0" err="1">
                <a:solidFill>
                  <a:schemeClr val="tx1">
                    <a:lumMod val="75000"/>
                    <a:lumOff val="25000"/>
                  </a:schemeClr>
                </a:solidFill>
                <a:effectLst/>
              </a:rPr>
              <a:t>europea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sottrae</a:t>
            </a:r>
            <a:r>
              <a:rPr lang="en-US" sz="2400" b="1" dirty="0">
                <a:solidFill>
                  <a:schemeClr val="tx1">
                    <a:lumMod val="75000"/>
                    <a:lumOff val="25000"/>
                  </a:schemeClr>
                </a:solidFill>
                <a:effectLst/>
              </a:rPr>
              <a:t> una </a:t>
            </a:r>
            <a:r>
              <a:rPr lang="en-US" sz="2400" b="1" dirty="0" err="1">
                <a:solidFill>
                  <a:schemeClr val="tx1">
                    <a:lumMod val="75000"/>
                    <a:lumOff val="25000"/>
                  </a:schemeClr>
                </a:solidFill>
                <a:effectLst/>
              </a:rPr>
              <a:t>sostanziale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porzione</a:t>
            </a:r>
            <a:r>
              <a:rPr lang="en-US" sz="2400" b="1" dirty="0">
                <a:solidFill>
                  <a:schemeClr val="tx1">
                    <a:lumMod val="75000"/>
                    <a:lumOff val="25000"/>
                  </a:schemeClr>
                </a:solidFill>
                <a:effectLst/>
              </a:rPr>
              <a:t> di </a:t>
            </a:r>
            <a:r>
              <a:rPr lang="en-US" sz="2400" b="1" dirty="0" err="1">
                <a:solidFill>
                  <a:schemeClr val="tx1">
                    <a:lumMod val="75000"/>
                    <a:lumOff val="25000"/>
                  </a:schemeClr>
                </a:solidFill>
                <a:effectLst/>
              </a:rPr>
              <a:t>mercato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monetario</a:t>
            </a:r>
            <a:r>
              <a:rPr lang="en-US" sz="2400" b="1" dirty="0">
                <a:solidFill>
                  <a:schemeClr val="tx1">
                    <a:lumMod val="75000"/>
                    <a:lumOff val="25000"/>
                  </a:schemeClr>
                </a:solidFill>
                <a:effectLst/>
              </a:rPr>
              <a:t> al </a:t>
            </a:r>
            <a:r>
              <a:rPr lang="en-US" sz="2400" b="1" dirty="0" err="1">
                <a:solidFill>
                  <a:schemeClr val="tx1">
                    <a:lumMod val="75000"/>
                    <a:lumOff val="25000"/>
                  </a:schemeClr>
                </a:solidFill>
                <a:effectLst/>
              </a:rPr>
              <a:t>dominio</a:t>
            </a:r>
            <a:r>
              <a:rPr lang="en-US" sz="2400" b="1" dirty="0">
                <a:solidFill>
                  <a:schemeClr val="tx1">
                    <a:lumMod val="75000"/>
                    <a:lumOff val="25000"/>
                  </a:schemeClr>
                </a:solidFill>
                <a:effectLst/>
              </a:rPr>
              <a:t> del </a:t>
            </a:r>
            <a:r>
              <a:rPr lang="en-US" sz="2400" b="1" dirty="0" err="1">
                <a:solidFill>
                  <a:schemeClr val="tx1">
                    <a:lumMod val="75000"/>
                    <a:lumOff val="25000"/>
                  </a:schemeClr>
                </a:solidFill>
                <a:effectLst/>
              </a:rPr>
              <a:t>dollaro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L’euro</a:t>
            </a:r>
            <a:r>
              <a:rPr lang="en-US" sz="2400" b="1" dirty="0">
                <a:solidFill>
                  <a:schemeClr val="tx1">
                    <a:lumMod val="75000"/>
                    <a:lumOff val="25000"/>
                  </a:schemeClr>
                </a:solidFill>
                <a:effectLst/>
              </a:rPr>
              <a:t>, a </a:t>
            </a:r>
            <a:r>
              <a:rPr lang="en-US" sz="2400" b="1" dirty="0" err="1">
                <a:solidFill>
                  <a:schemeClr val="tx1">
                    <a:lumMod val="75000"/>
                    <a:lumOff val="25000"/>
                  </a:schemeClr>
                </a:solidFill>
                <a:effectLst/>
              </a:rPr>
              <a:t>sua</a:t>
            </a:r>
            <a:r>
              <a:rPr lang="en-US" sz="2400" b="1" dirty="0">
                <a:solidFill>
                  <a:schemeClr val="tx1">
                    <a:lumMod val="75000"/>
                    <a:lumOff val="25000"/>
                  </a:schemeClr>
                </a:solidFill>
                <a:effectLst/>
              </a:rPr>
              <a:t> volta, ha una </a:t>
            </a:r>
            <a:r>
              <a:rPr lang="en-US" sz="2400" b="1" dirty="0" err="1">
                <a:solidFill>
                  <a:schemeClr val="tx1">
                    <a:lumMod val="75000"/>
                    <a:lumOff val="25000"/>
                  </a:schemeClr>
                </a:solidFill>
                <a:effectLst/>
              </a:rPr>
              <a:t>contrazione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che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registrano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tutte</a:t>
            </a:r>
            <a:r>
              <a:rPr lang="en-US" sz="2400" b="1" dirty="0">
                <a:solidFill>
                  <a:schemeClr val="tx1">
                    <a:lumMod val="75000"/>
                    <a:lumOff val="25000"/>
                  </a:schemeClr>
                </a:solidFill>
                <a:effectLst/>
              </a:rPr>
              <a:t> le </a:t>
            </a:r>
            <a:r>
              <a:rPr lang="en-US" sz="2400" b="1" dirty="0" err="1">
                <a:solidFill>
                  <a:schemeClr val="tx1">
                    <a:lumMod val="75000"/>
                    <a:lumOff val="25000"/>
                  </a:schemeClr>
                </a:solidFill>
                <a:effectLst/>
              </a:rPr>
              <a:t>valute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nel</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momento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dell’entrata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della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moneta</a:t>
            </a:r>
            <a:r>
              <a:rPr lang="en-US" sz="2400" b="1" dirty="0">
                <a:solidFill>
                  <a:schemeClr val="tx1">
                    <a:lumMod val="75000"/>
                    <a:lumOff val="25000"/>
                  </a:schemeClr>
                </a:solidFill>
                <a:effectLst/>
              </a:rPr>
              <a:t> di </a:t>
            </a:r>
            <a:r>
              <a:rPr lang="en-US" sz="2400" b="1" dirty="0" err="1">
                <a:solidFill>
                  <a:schemeClr val="tx1">
                    <a:lumMod val="75000"/>
                    <a:lumOff val="25000"/>
                  </a:schemeClr>
                </a:solidFill>
                <a:effectLst/>
              </a:rPr>
              <a:t>riserva</a:t>
            </a:r>
            <a:r>
              <a:rPr lang="en-US" sz="2400" b="1" dirty="0">
                <a:solidFill>
                  <a:schemeClr val="tx1">
                    <a:lumMod val="75000"/>
                    <a:lumOff val="25000"/>
                  </a:schemeClr>
                </a:solidFill>
                <a:effectLst/>
              </a:rPr>
              <a:t> Renminbi/Yuan (</a:t>
            </a:r>
            <a:r>
              <a:rPr lang="en-US" sz="2400" b="1" dirty="0" err="1">
                <a:solidFill>
                  <a:schemeClr val="tx1">
                    <a:lumMod val="75000"/>
                    <a:lumOff val="25000"/>
                  </a:schemeClr>
                </a:solidFill>
                <a:effectLst/>
              </a:rPr>
              <a:t>nel</a:t>
            </a:r>
            <a:r>
              <a:rPr lang="en-US" sz="2400" b="1" dirty="0">
                <a:solidFill>
                  <a:schemeClr val="tx1">
                    <a:lumMod val="75000"/>
                    <a:lumOff val="25000"/>
                  </a:schemeClr>
                </a:solidFill>
                <a:effectLst/>
              </a:rPr>
              <a:t> 2016). </a:t>
            </a:r>
            <a:r>
              <a:rPr lang="en-US" sz="2400" b="1" dirty="0" err="1">
                <a:solidFill>
                  <a:schemeClr val="tx1">
                    <a:lumMod val="75000"/>
                    <a:lumOff val="25000"/>
                  </a:schemeClr>
                </a:solidFill>
                <a:effectLst/>
              </a:rPr>
              <a:t>Pertanto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abbiamo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tre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fasi</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dollaro</a:t>
            </a:r>
            <a:r>
              <a:rPr lang="en-US" sz="2400" b="1" dirty="0">
                <a:solidFill>
                  <a:schemeClr val="tx1">
                    <a:lumMod val="75000"/>
                    <a:lumOff val="25000"/>
                  </a:schemeClr>
                </a:solidFill>
                <a:effectLst/>
              </a:rPr>
              <a:t> in </a:t>
            </a:r>
            <a:r>
              <a:rPr lang="en-US" sz="2400" b="1" dirty="0" err="1">
                <a:solidFill>
                  <a:schemeClr val="tx1">
                    <a:lumMod val="75000"/>
                    <a:lumOff val="25000"/>
                  </a:schemeClr>
                </a:solidFill>
                <a:effectLst/>
              </a:rPr>
              <a:t>espansione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dollaro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che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si</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contrae</a:t>
            </a:r>
            <a:r>
              <a:rPr lang="en-US" sz="2400" b="1" dirty="0">
                <a:solidFill>
                  <a:schemeClr val="tx1">
                    <a:lumMod val="75000"/>
                    <a:lumOff val="25000"/>
                  </a:schemeClr>
                </a:solidFill>
                <a:effectLst/>
              </a:rPr>
              <a:t> poi con </a:t>
            </a:r>
            <a:r>
              <a:rPr lang="en-US" sz="2400" b="1" dirty="0" err="1">
                <a:solidFill>
                  <a:schemeClr val="tx1">
                    <a:lumMod val="75000"/>
                    <a:lumOff val="25000"/>
                  </a:schemeClr>
                </a:solidFill>
                <a:effectLst/>
              </a:rPr>
              <a:t>l’entrata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dell’euro</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entrambe</a:t>
            </a:r>
            <a:r>
              <a:rPr lang="en-US" sz="2400" b="1" dirty="0">
                <a:solidFill>
                  <a:schemeClr val="tx1">
                    <a:lumMod val="75000"/>
                    <a:lumOff val="25000"/>
                  </a:schemeClr>
                </a:solidFill>
                <a:effectLst/>
              </a:rPr>
              <a:t> le </a:t>
            </a:r>
            <a:r>
              <a:rPr lang="en-US" sz="2400" b="1" dirty="0" err="1">
                <a:solidFill>
                  <a:schemeClr val="tx1">
                    <a:lumMod val="75000"/>
                    <a:lumOff val="25000"/>
                  </a:schemeClr>
                </a:solidFill>
                <a:effectLst/>
              </a:rPr>
              <a:t>valute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imperialiste</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subiscono</a:t>
            </a:r>
            <a:r>
              <a:rPr lang="en-US" sz="2400" b="1" dirty="0">
                <a:solidFill>
                  <a:schemeClr val="tx1">
                    <a:lumMod val="75000"/>
                    <a:lumOff val="25000"/>
                  </a:schemeClr>
                </a:solidFill>
                <a:effectLst/>
              </a:rPr>
              <a:t> una </a:t>
            </a:r>
            <a:r>
              <a:rPr lang="en-US" sz="2400" b="1" dirty="0" err="1">
                <a:solidFill>
                  <a:schemeClr val="tx1">
                    <a:lumMod val="75000"/>
                    <a:lumOff val="25000"/>
                  </a:schemeClr>
                </a:solidFill>
                <a:effectLst/>
              </a:rPr>
              <a:t>contrazione</a:t>
            </a:r>
            <a:r>
              <a:rPr lang="en-US" sz="2400" b="1" dirty="0">
                <a:solidFill>
                  <a:schemeClr val="tx1">
                    <a:lumMod val="75000"/>
                    <a:lumOff val="25000"/>
                  </a:schemeClr>
                </a:solidFill>
                <a:effectLst/>
              </a:rPr>
              <a:t> con </a:t>
            </a:r>
            <a:r>
              <a:rPr lang="en-US" sz="2400" b="1" dirty="0" err="1">
                <a:solidFill>
                  <a:schemeClr val="tx1">
                    <a:lumMod val="75000"/>
                    <a:lumOff val="25000"/>
                  </a:schemeClr>
                </a:solidFill>
                <a:effectLst/>
              </a:rPr>
              <a:t>l’entrata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della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moneta</a:t>
            </a:r>
            <a:r>
              <a:rPr lang="en-US" sz="2400" b="1" dirty="0">
                <a:solidFill>
                  <a:schemeClr val="tx1">
                    <a:lumMod val="75000"/>
                    <a:lumOff val="25000"/>
                  </a:schemeClr>
                </a:solidFill>
                <a:effectLst/>
              </a:rPr>
              <a:t> </a:t>
            </a:r>
            <a:r>
              <a:rPr lang="en-US" sz="2400" b="1" dirty="0" err="1">
                <a:solidFill>
                  <a:schemeClr val="tx1">
                    <a:lumMod val="75000"/>
                    <a:lumOff val="25000"/>
                  </a:schemeClr>
                </a:solidFill>
                <a:effectLst/>
              </a:rPr>
              <a:t>cinese</a:t>
            </a:r>
            <a:r>
              <a:rPr lang="en-US" sz="2400" b="1" dirty="0">
                <a:solidFill>
                  <a:schemeClr val="tx1">
                    <a:lumMod val="75000"/>
                    <a:lumOff val="25000"/>
                  </a:schemeClr>
                </a:solidFill>
                <a:effectLst/>
              </a:rPr>
              <a:t>. </a:t>
            </a:r>
            <a:endParaRPr lang="en-US" sz="2400" b="1" dirty="0">
              <a:solidFill>
                <a:schemeClr val="tx1">
                  <a:lumMod val="75000"/>
                  <a:lumOff val="25000"/>
                </a:schemeClr>
              </a:solidFill>
            </a:endParaRPr>
          </a:p>
          <a:p>
            <a:pPr algn="just">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algn="just">
              <a:lnSpc>
                <a:spcPct val="90000"/>
              </a:lnSpc>
              <a:spcBef>
                <a:spcPts val="1000"/>
              </a:spcBef>
              <a:buClr>
                <a:schemeClr val="accent1"/>
              </a:buClr>
              <a:buFont typeface="Wingdings 3" charset="2"/>
              <a:buChar char=""/>
            </a:pPr>
            <a:endParaRPr lang="en-US" dirty="0">
              <a:solidFill>
                <a:schemeClr val="tx1">
                  <a:lumMod val="75000"/>
                  <a:lumOff val="25000"/>
                </a:schemeClr>
              </a:solidFill>
            </a:endParaRPr>
          </a:p>
          <a:p>
            <a:pPr algn="just">
              <a:lnSpc>
                <a:spcPct val="90000"/>
              </a:lnSpc>
              <a:spcBef>
                <a:spcPts val="1000"/>
              </a:spcBef>
              <a:buClr>
                <a:schemeClr val="accent1"/>
              </a:buClr>
              <a:buFont typeface="Wingdings 3" charset="2"/>
              <a:buChar char=""/>
            </a:pPr>
            <a:r>
              <a:rPr lang="en-US" b="1" dirty="0">
                <a:solidFill>
                  <a:schemeClr val="tx1">
                    <a:lumMod val="75000"/>
                    <a:lumOff val="25000"/>
                  </a:schemeClr>
                </a:solidFill>
              </a:rPr>
              <a:t>Cosa </a:t>
            </a:r>
            <a:r>
              <a:rPr lang="en-US" b="1" dirty="0" err="1">
                <a:solidFill>
                  <a:schemeClr val="tx1">
                    <a:lumMod val="75000"/>
                    <a:lumOff val="25000"/>
                  </a:schemeClr>
                </a:solidFill>
              </a:rPr>
              <a:t>sono</a:t>
            </a:r>
            <a:r>
              <a:rPr lang="en-US" b="1" dirty="0">
                <a:solidFill>
                  <a:schemeClr val="tx1">
                    <a:lumMod val="75000"/>
                    <a:lumOff val="25000"/>
                  </a:schemeClr>
                </a:solidFill>
              </a:rPr>
              <a:t> </a:t>
            </a:r>
            <a:r>
              <a:rPr lang="en-US" b="1" dirty="0" err="1">
                <a:solidFill>
                  <a:schemeClr val="tx1">
                    <a:lumMod val="75000"/>
                    <a:lumOff val="25000"/>
                  </a:schemeClr>
                </a:solidFill>
              </a:rPr>
              <a:t>i</a:t>
            </a:r>
            <a:r>
              <a:rPr lang="en-US" b="1" dirty="0">
                <a:solidFill>
                  <a:schemeClr val="tx1">
                    <a:lumMod val="75000"/>
                    <a:lumOff val="25000"/>
                  </a:schemeClr>
                </a:solidFill>
              </a:rPr>
              <a:t> DSP?</a:t>
            </a:r>
          </a:p>
          <a:p>
            <a:pPr algn="just">
              <a:lnSpc>
                <a:spcPct val="90000"/>
              </a:lnSpc>
              <a:spcBef>
                <a:spcPts val="1000"/>
              </a:spcBef>
              <a:buClr>
                <a:schemeClr val="accent1"/>
              </a:buClr>
              <a:buFont typeface="Wingdings 3" charset="2"/>
              <a:buChar char=""/>
            </a:pPr>
            <a:r>
              <a:rPr lang="en-US" dirty="0">
                <a:solidFill>
                  <a:schemeClr val="tx1">
                    <a:lumMod val="75000"/>
                    <a:lumOff val="25000"/>
                  </a:schemeClr>
                </a:solidFill>
                <a:effectLst/>
              </a:rPr>
              <a:t>I DSP </a:t>
            </a:r>
            <a:r>
              <a:rPr lang="en-US" dirty="0" err="1">
                <a:solidFill>
                  <a:schemeClr val="tx1">
                    <a:lumMod val="75000"/>
                    <a:lumOff val="25000"/>
                  </a:schemeClr>
                </a:solidFill>
                <a:effectLst/>
              </a:rPr>
              <a:t>sono</a:t>
            </a:r>
            <a:r>
              <a:rPr lang="en-US" dirty="0">
                <a:solidFill>
                  <a:schemeClr val="tx1">
                    <a:lumMod val="75000"/>
                    <a:lumOff val="25000"/>
                  </a:schemeClr>
                </a:solidFill>
                <a:effectLst/>
              </a:rPr>
              <a:t> </a:t>
            </a:r>
            <a:r>
              <a:rPr lang="en-US" dirty="0" err="1">
                <a:solidFill>
                  <a:schemeClr val="tx1">
                    <a:lumMod val="75000"/>
                    <a:lumOff val="25000"/>
                  </a:schemeClr>
                </a:solidFill>
                <a:effectLst/>
              </a:rPr>
              <a:t>stati</a:t>
            </a:r>
            <a:r>
              <a:rPr lang="en-US" dirty="0">
                <a:solidFill>
                  <a:schemeClr val="tx1">
                    <a:lumMod val="75000"/>
                    <a:lumOff val="25000"/>
                  </a:schemeClr>
                </a:solidFill>
                <a:effectLst/>
              </a:rPr>
              <a:t> </a:t>
            </a:r>
            <a:r>
              <a:rPr lang="en-US" dirty="0" err="1">
                <a:solidFill>
                  <a:schemeClr val="tx1">
                    <a:lumMod val="75000"/>
                    <a:lumOff val="25000"/>
                  </a:schemeClr>
                </a:solidFill>
                <a:effectLst/>
              </a:rPr>
              <a:t>creati</a:t>
            </a:r>
            <a:r>
              <a:rPr lang="en-US" dirty="0">
                <a:solidFill>
                  <a:schemeClr val="tx1">
                    <a:lumMod val="75000"/>
                    <a:lumOff val="25000"/>
                  </a:schemeClr>
                </a:solidFill>
                <a:effectLst/>
              </a:rPr>
              <a:t> come </a:t>
            </a:r>
            <a:r>
              <a:rPr lang="en-US" dirty="0" err="1">
                <a:solidFill>
                  <a:schemeClr val="tx1">
                    <a:lumMod val="75000"/>
                    <a:lumOff val="25000"/>
                  </a:schemeClr>
                </a:solidFill>
                <a:effectLst/>
              </a:rPr>
              <a:t>attività</a:t>
            </a:r>
            <a:r>
              <a:rPr lang="en-US" dirty="0">
                <a:solidFill>
                  <a:schemeClr val="tx1">
                    <a:lumMod val="75000"/>
                    <a:lumOff val="25000"/>
                  </a:schemeClr>
                </a:solidFill>
                <a:effectLst/>
              </a:rPr>
              <a:t> di </a:t>
            </a:r>
            <a:r>
              <a:rPr lang="en-US" dirty="0" err="1">
                <a:solidFill>
                  <a:schemeClr val="tx1">
                    <a:lumMod val="75000"/>
                    <a:lumOff val="25000"/>
                  </a:schemeClr>
                </a:solidFill>
                <a:effectLst/>
              </a:rPr>
              <a:t>riserva</a:t>
            </a:r>
            <a:r>
              <a:rPr lang="en-US" dirty="0">
                <a:solidFill>
                  <a:schemeClr val="tx1">
                    <a:lumMod val="75000"/>
                    <a:lumOff val="25000"/>
                  </a:schemeClr>
                </a:solidFill>
                <a:effectLst/>
              </a:rPr>
              <a:t> </a:t>
            </a:r>
            <a:r>
              <a:rPr lang="en-US" dirty="0" err="1">
                <a:solidFill>
                  <a:schemeClr val="tx1">
                    <a:lumMod val="75000"/>
                    <a:lumOff val="25000"/>
                  </a:schemeClr>
                </a:solidFill>
                <a:effectLst/>
              </a:rPr>
              <a:t>internazionale</a:t>
            </a:r>
            <a:r>
              <a:rPr lang="en-US" dirty="0">
                <a:solidFill>
                  <a:schemeClr val="tx1">
                    <a:lumMod val="75000"/>
                    <a:lumOff val="25000"/>
                  </a:schemeClr>
                </a:solidFill>
                <a:effectLst/>
              </a:rPr>
              <a:t> </a:t>
            </a:r>
            <a:r>
              <a:rPr lang="en-US" dirty="0" err="1">
                <a:solidFill>
                  <a:schemeClr val="tx1">
                    <a:lumMod val="75000"/>
                    <a:lumOff val="25000"/>
                  </a:schemeClr>
                </a:solidFill>
                <a:effectLst/>
              </a:rPr>
              <a:t>supplementare</a:t>
            </a:r>
            <a:r>
              <a:rPr lang="en-US" dirty="0">
                <a:solidFill>
                  <a:schemeClr val="tx1">
                    <a:lumMod val="75000"/>
                    <a:lumOff val="25000"/>
                  </a:schemeClr>
                </a:solidFill>
                <a:effectLst/>
              </a:rPr>
              <a:t> </a:t>
            </a:r>
            <a:r>
              <a:rPr lang="en-US" dirty="0" err="1">
                <a:solidFill>
                  <a:schemeClr val="tx1">
                    <a:lumMod val="75000"/>
                    <a:lumOff val="25000"/>
                  </a:schemeClr>
                </a:solidFill>
                <a:effectLst/>
              </a:rPr>
              <a:t>nel</a:t>
            </a:r>
            <a:r>
              <a:rPr lang="en-US" dirty="0">
                <a:solidFill>
                  <a:schemeClr val="tx1">
                    <a:lumMod val="75000"/>
                    <a:lumOff val="25000"/>
                  </a:schemeClr>
                </a:solidFill>
                <a:effectLst/>
              </a:rPr>
              <a:t> </a:t>
            </a:r>
            <a:r>
              <a:rPr lang="en-US" dirty="0" err="1">
                <a:solidFill>
                  <a:schemeClr val="tx1">
                    <a:lumMod val="75000"/>
                    <a:lumOff val="25000"/>
                  </a:schemeClr>
                </a:solidFill>
                <a:effectLst/>
              </a:rPr>
              <a:t>contesto</a:t>
            </a:r>
            <a:r>
              <a:rPr lang="en-US" dirty="0">
                <a:solidFill>
                  <a:schemeClr val="tx1">
                    <a:lumMod val="75000"/>
                    <a:lumOff val="25000"/>
                  </a:schemeClr>
                </a:solidFill>
                <a:effectLst/>
              </a:rPr>
              <a:t> del </a:t>
            </a:r>
            <a:r>
              <a:rPr lang="en-US" dirty="0" err="1">
                <a:solidFill>
                  <a:schemeClr val="tx1">
                    <a:lumMod val="75000"/>
                    <a:lumOff val="25000"/>
                  </a:schemeClr>
                </a:solidFill>
                <a:effectLst/>
              </a:rPr>
              <a:t>sistema</a:t>
            </a:r>
            <a:r>
              <a:rPr lang="en-US" dirty="0">
                <a:solidFill>
                  <a:schemeClr val="tx1">
                    <a:lumMod val="75000"/>
                    <a:lumOff val="25000"/>
                  </a:schemeClr>
                </a:solidFill>
                <a:effectLst/>
              </a:rPr>
              <a:t> di </a:t>
            </a:r>
            <a:r>
              <a:rPr lang="en-US" dirty="0" err="1">
                <a:solidFill>
                  <a:schemeClr val="tx1">
                    <a:lumMod val="75000"/>
                    <a:lumOff val="25000"/>
                  </a:schemeClr>
                </a:solidFill>
                <a:effectLst/>
              </a:rPr>
              <a:t>tassi</a:t>
            </a:r>
            <a:r>
              <a:rPr lang="en-US" dirty="0">
                <a:solidFill>
                  <a:schemeClr val="tx1">
                    <a:lumMod val="75000"/>
                    <a:lumOff val="25000"/>
                  </a:schemeClr>
                </a:solidFill>
                <a:effectLst/>
              </a:rPr>
              <a:t> di </a:t>
            </a:r>
            <a:r>
              <a:rPr lang="en-US" dirty="0" err="1">
                <a:solidFill>
                  <a:schemeClr val="tx1">
                    <a:lumMod val="75000"/>
                    <a:lumOff val="25000"/>
                  </a:schemeClr>
                </a:solidFill>
                <a:effectLst/>
              </a:rPr>
              <a:t>cambio</a:t>
            </a:r>
            <a:r>
              <a:rPr lang="en-US" dirty="0">
                <a:solidFill>
                  <a:schemeClr val="tx1">
                    <a:lumMod val="75000"/>
                    <a:lumOff val="25000"/>
                  </a:schemeClr>
                </a:solidFill>
                <a:effectLst/>
              </a:rPr>
              <a:t> </a:t>
            </a:r>
            <a:r>
              <a:rPr lang="en-US" dirty="0" err="1">
                <a:solidFill>
                  <a:schemeClr val="tx1">
                    <a:lumMod val="75000"/>
                    <a:lumOff val="25000"/>
                  </a:schemeClr>
                </a:solidFill>
                <a:effectLst/>
              </a:rPr>
              <a:t>fissi</a:t>
            </a:r>
            <a:r>
              <a:rPr lang="en-US" dirty="0">
                <a:solidFill>
                  <a:schemeClr val="tx1">
                    <a:lumMod val="75000"/>
                    <a:lumOff val="25000"/>
                  </a:schemeClr>
                </a:solidFill>
                <a:effectLst/>
              </a:rPr>
              <a:t> di Bretton Woods. Il </a:t>
            </a:r>
            <a:r>
              <a:rPr lang="en-US" dirty="0" err="1">
                <a:solidFill>
                  <a:schemeClr val="tx1">
                    <a:lumMod val="75000"/>
                    <a:lumOff val="25000"/>
                  </a:schemeClr>
                </a:solidFill>
                <a:effectLst/>
              </a:rPr>
              <a:t>crollo</a:t>
            </a:r>
            <a:r>
              <a:rPr lang="en-US" dirty="0">
                <a:solidFill>
                  <a:schemeClr val="tx1">
                    <a:lumMod val="75000"/>
                    <a:lumOff val="25000"/>
                  </a:schemeClr>
                </a:solidFill>
                <a:effectLst/>
              </a:rPr>
              <a:t> del </a:t>
            </a:r>
            <a:r>
              <a:rPr lang="en-US" dirty="0" err="1">
                <a:solidFill>
                  <a:schemeClr val="tx1">
                    <a:lumMod val="75000"/>
                    <a:lumOff val="25000"/>
                  </a:schemeClr>
                </a:solidFill>
                <a:effectLst/>
              </a:rPr>
              <a:t>sistema</a:t>
            </a:r>
            <a:r>
              <a:rPr lang="en-US" dirty="0">
                <a:solidFill>
                  <a:schemeClr val="tx1">
                    <a:lumMod val="75000"/>
                    <a:lumOff val="25000"/>
                  </a:schemeClr>
                </a:solidFill>
                <a:effectLst/>
              </a:rPr>
              <a:t> di Bretton Woods </a:t>
            </a:r>
            <a:r>
              <a:rPr lang="en-US" dirty="0" err="1">
                <a:solidFill>
                  <a:schemeClr val="tx1">
                    <a:lumMod val="75000"/>
                    <a:lumOff val="25000"/>
                  </a:schemeClr>
                </a:solidFill>
                <a:effectLst/>
              </a:rPr>
              <a:t>nel</a:t>
            </a:r>
            <a:r>
              <a:rPr lang="en-US" dirty="0">
                <a:solidFill>
                  <a:schemeClr val="tx1">
                    <a:lumMod val="75000"/>
                    <a:lumOff val="25000"/>
                  </a:schemeClr>
                </a:solidFill>
                <a:effectLst/>
              </a:rPr>
              <a:t> 1973 e il passaggio </a:t>
            </a:r>
            <a:r>
              <a:rPr lang="en-US" dirty="0" err="1">
                <a:solidFill>
                  <a:schemeClr val="tx1">
                    <a:lumMod val="75000"/>
                    <a:lumOff val="25000"/>
                  </a:schemeClr>
                </a:solidFill>
                <a:effectLst/>
              </a:rPr>
              <a:t>delle</a:t>
            </a:r>
            <a:r>
              <a:rPr lang="en-US" dirty="0">
                <a:solidFill>
                  <a:schemeClr val="tx1">
                    <a:lumMod val="75000"/>
                    <a:lumOff val="25000"/>
                  </a:schemeClr>
                </a:solidFill>
                <a:effectLst/>
              </a:rPr>
              <a:t> </a:t>
            </a:r>
            <a:r>
              <a:rPr lang="en-US" dirty="0" err="1">
                <a:solidFill>
                  <a:schemeClr val="tx1">
                    <a:lumMod val="75000"/>
                    <a:lumOff val="25000"/>
                  </a:schemeClr>
                </a:solidFill>
                <a:effectLst/>
              </a:rPr>
              <a:t>principali</a:t>
            </a:r>
            <a:r>
              <a:rPr lang="en-US" dirty="0">
                <a:solidFill>
                  <a:schemeClr val="tx1">
                    <a:lumMod val="75000"/>
                    <a:lumOff val="25000"/>
                  </a:schemeClr>
                </a:solidFill>
                <a:effectLst/>
              </a:rPr>
              <a:t> </a:t>
            </a:r>
            <a:r>
              <a:rPr lang="en-US" dirty="0" err="1">
                <a:solidFill>
                  <a:schemeClr val="tx1">
                    <a:lumMod val="75000"/>
                    <a:lumOff val="25000"/>
                  </a:schemeClr>
                </a:solidFill>
                <a:effectLst/>
              </a:rPr>
              <a:t>valute</a:t>
            </a:r>
            <a:r>
              <a:rPr lang="en-US" dirty="0">
                <a:solidFill>
                  <a:schemeClr val="tx1">
                    <a:lumMod val="75000"/>
                    <a:lumOff val="25000"/>
                  </a:schemeClr>
                </a:solidFill>
                <a:effectLst/>
              </a:rPr>
              <a:t> a </a:t>
            </a:r>
            <a:r>
              <a:rPr lang="en-US" dirty="0" err="1">
                <a:solidFill>
                  <a:schemeClr val="tx1">
                    <a:lumMod val="75000"/>
                    <a:lumOff val="25000"/>
                  </a:schemeClr>
                </a:solidFill>
                <a:effectLst/>
              </a:rPr>
              <a:t>regimi</a:t>
            </a:r>
            <a:r>
              <a:rPr lang="en-US" dirty="0">
                <a:solidFill>
                  <a:schemeClr val="tx1">
                    <a:lumMod val="75000"/>
                    <a:lumOff val="25000"/>
                  </a:schemeClr>
                </a:solidFill>
                <a:effectLst/>
              </a:rPr>
              <a:t> di </a:t>
            </a:r>
            <a:r>
              <a:rPr lang="en-US" dirty="0" err="1">
                <a:solidFill>
                  <a:schemeClr val="tx1">
                    <a:lumMod val="75000"/>
                    <a:lumOff val="25000"/>
                  </a:schemeClr>
                </a:solidFill>
                <a:effectLst/>
              </a:rPr>
              <a:t>cambio</a:t>
            </a:r>
            <a:r>
              <a:rPr lang="en-US" dirty="0">
                <a:solidFill>
                  <a:schemeClr val="tx1">
                    <a:lumMod val="75000"/>
                    <a:lumOff val="25000"/>
                  </a:schemeClr>
                </a:solidFill>
                <a:effectLst/>
              </a:rPr>
              <a:t> </a:t>
            </a:r>
            <a:r>
              <a:rPr lang="en-US" dirty="0" err="1">
                <a:solidFill>
                  <a:schemeClr val="tx1">
                    <a:lumMod val="75000"/>
                    <a:lumOff val="25000"/>
                  </a:schemeClr>
                </a:solidFill>
                <a:effectLst/>
              </a:rPr>
              <a:t>fluttuanti</a:t>
            </a:r>
            <a:r>
              <a:rPr lang="en-US" dirty="0">
                <a:solidFill>
                  <a:schemeClr val="tx1">
                    <a:lumMod val="75000"/>
                    <a:lumOff val="25000"/>
                  </a:schemeClr>
                </a:solidFill>
                <a:effectLst/>
              </a:rPr>
              <a:t> </a:t>
            </a:r>
            <a:r>
              <a:rPr lang="en-US" dirty="0" err="1">
                <a:solidFill>
                  <a:schemeClr val="tx1">
                    <a:lumMod val="75000"/>
                    <a:lumOff val="25000"/>
                  </a:schemeClr>
                </a:solidFill>
                <a:effectLst/>
              </a:rPr>
              <a:t>hanno</a:t>
            </a:r>
            <a:r>
              <a:rPr lang="en-US" dirty="0">
                <a:solidFill>
                  <a:schemeClr val="tx1">
                    <a:lumMod val="75000"/>
                    <a:lumOff val="25000"/>
                  </a:schemeClr>
                </a:solidFill>
                <a:effectLst/>
              </a:rPr>
              <a:t> ridotto la </a:t>
            </a:r>
            <a:r>
              <a:rPr lang="en-US" dirty="0" err="1">
                <a:solidFill>
                  <a:schemeClr val="tx1">
                    <a:lumMod val="75000"/>
                    <a:lumOff val="25000"/>
                  </a:schemeClr>
                </a:solidFill>
                <a:effectLst/>
              </a:rPr>
              <a:t>dipendenza</a:t>
            </a:r>
            <a:r>
              <a:rPr lang="en-US" dirty="0">
                <a:solidFill>
                  <a:schemeClr val="tx1">
                    <a:lumMod val="75000"/>
                    <a:lumOff val="25000"/>
                  </a:schemeClr>
                </a:solidFill>
                <a:effectLst/>
              </a:rPr>
              <a:t> </a:t>
            </a:r>
            <a:r>
              <a:rPr lang="en-US" dirty="0" err="1">
                <a:solidFill>
                  <a:schemeClr val="tx1">
                    <a:lumMod val="75000"/>
                    <a:lumOff val="25000"/>
                  </a:schemeClr>
                </a:solidFill>
                <a:effectLst/>
              </a:rPr>
              <a:t>dai</a:t>
            </a:r>
            <a:r>
              <a:rPr lang="en-US" dirty="0">
                <a:solidFill>
                  <a:schemeClr val="tx1">
                    <a:lumMod val="75000"/>
                    <a:lumOff val="25000"/>
                  </a:schemeClr>
                </a:solidFill>
                <a:effectLst/>
              </a:rPr>
              <a:t> DSP come </a:t>
            </a:r>
            <a:r>
              <a:rPr lang="en-US" dirty="0" err="1">
                <a:solidFill>
                  <a:schemeClr val="tx1">
                    <a:lumMod val="75000"/>
                    <a:lumOff val="25000"/>
                  </a:schemeClr>
                </a:solidFill>
                <a:effectLst/>
              </a:rPr>
              <a:t>attività</a:t>
            </a:r>
            <a:r>
              <a:rPr lang="en-US" dirty="0">
                <a:solidFill>
                  <a:schemeClr val="tx1">
                    <a:lumMod val="75000"/>
                    <a:lumOff val="25000"/>
                  </a:schemeClr>
                </a:solidFill>
                <a:effectLst/>
              </a:rPr>
              <a:t> di </a:t>
            </a:r>
            <a:r>
              <a:rPr lang="en-US" dirty="0" err="1">
                <a:solidFill>
                  <a:schemeClr val="tx1">
                    <a:lumMod val="75000"/>
                    <a:lumOff val="25000"/>
                  </a:schemeClr>
                </a:solidFill>
                <a:effectLst/>
              </a:rPr>
              <a:t>riserva</a:t>
            </a:r>
            <a:r>
              <a:rPr lang="en-US" dirty="0">
                <a:solidFill>
                  <a:schemeClr val="tx1">
                    <a:lumMod val="75000"/>
                    <a:lumOff val="25000"/>
                  </a:schemeClr>
                </a:solidFill>
                <a:effectLst/>
              </a:rPr>
              <a:t> </a:t>
            </a:r>
            <a:r>
              <a:rPr lang="en-US" dirty="0" err="1">
                <a:solidFill>
                  <a:schemeClr val="tx1">
                    <a:lumMod val="75000"/>
                    <a:lumOff val="25000"/>
                  </a:schemeClr>
                </a:solidFill>
                <a:effectLst/>
              </a:rPr>
              <a:t>globale</a:t>
            </a:r>
            <a:r>
              <a:rPr lang="en-US" dirty="0">
                <a:solidFill>
                  <a:schemeClr val="tx1">
                    <a:lumMod val="75000"/>
                    <a:lumOff val="25000"/>
                  </a:schemeClr>
                </a:solidFill>
                <a:effectLst/>
              </a:rPr>
              <a:t>. </a:t>
            </a:r>
            <a:r>
              <a:rPr lang="en-US" dirty="0" err="1">
                <a:solidFill>
                  <a:schemeClr val="tx1">
                    <a:lumMod val="75000"/>
                    <a:lumOff val="25000"/>
                  </a:schemeClr>
                </a:solidFill>
                <a:effectLst/>
              </a:rPr>
              <a:t>Tuttavia</a:t>
            </a:r>
            <a:r>
              <a:rPr lang="en-US" dirty="0">
                <a:solidFill>
                  <a:schemeClr val="tx1">
                    <a:lumMod val="75000"/>
                    <a:lumOff val="25000"/>
                  </a:schemeClr>
                </a:solidFill>
                <a:effectLst/>
              </a:rPr>
              <a:t>, le </a:t>
            </a:r>
            <a:r>
              <a:rPr lang="en-US" dirty="0" err="1">
                <a:solidFill>
                  <a:schemeClr val="tx1">
                    <a:lumMod val="75000"/>
                    <a:lumOff val="25000"/>
                  </a:schemeClr>
                </a:solidFill>
                <a:effectLst/>
              </a:rPr>
              <a:t>assegnazioni</a:t>
            </a:r>
            <a:r>
              <a:rPr lang="en-US" dirty="0">
                <a:solidFill>
                  <a:schemeClr val="tx1">
                    <a:lumMod val="75000"/>
                    <a:lumOff val="25000"/>
                  </a:schemeClr>
                </a:solidFill>
                <a:effectLst/>
              </a:rPr>
              <a:t> di DSP </a:t>
            </a:r>
            <a:r>
              <a:rPr lang="en-US" dirty="0" err="1">
                <a:solidFill>
                  <a:schemeClr val="tx1">
                    <a:lumMod val="75000"/>
                    <a:lumOff val="25000"/>
                  </a:schemeClr>
                </a:solidFill>
                <a:effectLst/>
              </a:rPr>
              <a:t>possono</a:t>
            </a:r>
            <a:r>
              <a:rPr lang="en-US" dirty="0">
                <a:solidFill>
                  <a:schemeClr val="tx1">
                    <a:lumMod val="75000"/>
                    <a:lumOff val="25000"/>
                  </a:schemeClr>
                </a:solidFill>
                <a:effectLst/>
              </a:rPr>
              <a:t> </a:t>
            </a:r>
            <a:r>
              <a:rPr lang="en-US" dirty="0" err="1">
                <a:solidFill>
                  <a:schemeClr val="tx1">
                    <a:lumMod val="75000"/>
                    <a:lumOff val="25000"/>
                  </a:schemeClr>
                </a:solidFill>
                <a:effectLst/>
              </a:rPr>
              <a:t>svolgere</a:t>
            </a:r>
            <a:r>
              <a:rPr lang="en-US" dirty="0">
                <a:solidFill>
                  <a:schemeClr val="tx1">
                    <a:lumMod val="75000"/>
                    <a:lumOff val="25000"/>
                  </a:schemeClr>
                </a:solidFill>
                <a:effectLst/>
              </a:rPr>
              <a:t> un </a:t>
            </a:r>
            <a:r>
              <a:rPr lang="en-US" dirty="0" err="1">
                <a:solidFill>
                  <a:schemeClr val="tx1">
                    <a:lumMod val="75000"/>
                    <a:lumOff val="25000"/>
                  </a:schemeClr>
                </a:solidFill>
                <a:effectLst/>
              </a:rPr>
              <a:t>ruolo</a:t>
            </a:r>
            <a:r>
              <a:rPr lang="en-US" dirty="0">
                <a:solidFill>
                  <a:schemeClr val="tx1">
                    <a:lumMod val="75000"/>
                    <a:lumOff val="25000"/>
                  </a:schemeClr>
                </a:solidFill>
                <a:effectLst/>
              </a:rPr>
              <a:t> </a:t>
            </a:r>
            <a:r>
              <a:rPr lang="en-US" dirty="0" err="1">
                <a:solidFill>
                  <a:schemeClr val="tx1">
                    <a:lumMod val="75000"/>
                    <a:lumOff val="25000"/>
                  </a:schemeClr>
                </a:solidFill>
                <a:effectLst/>
              </a:rPr>
              <a:t>nel</a:t>
            </a:r>
            <a:r>
              <a:rPr lang="en-US" dirty="0">
                <a:solidFill>
                  <a:schemeClr val="tx1">
                    <a:lumMod val="75000"/>
                    <a:lumOff val="25000"/>
                  </a:schemeClr>
                </a:solidFill>
                <a:effectLst/>
              </a:rPr>
              <a:t> </a:t>
            </a:r>
            <a:r>
              <a:rPr lang="en-US" dirty="0" err="1">
                <a:solidFill>
                  <a:schemeClr val="tx1">
                    <a:lumMod val="75000"/>
                    <a:lumOff val="25000"/>
                  </a:schemeClr>
                </a:solidFill>
                <a:effectLst/>
              </a:rPr>
              <a:t>fornire</a:t>
            </a:r>
            <a:r>
              <a:rPr lang="en-US" dirty="0">
                <a:solidFill>
                  <a:schemeClr val="tx1">
                    <a:lumMod val="75000"/>
                    <a:lumOff val="25000"/>
                  </a:schemeClr>
                </a:solidFill>
                <a:effectLst/>
              </a:rPr>
              <a:t> </a:t>
            </a:r>
            <a:r>
              <a:rPr lang="en-US" dirty="0" err="1">
                <a:solidFill>
                  <a:schemeClr val="tx1">
                    <a:lumMod val="75000"/>
                    <a:lumOff val="25000"/>
                  </a:schemeClr>
                </a:solidFill>
                <a:effectLst/>
              </a:rPr>
              <a:t>liquidità</a:t>
            </a:r>
            <a:r>
              <a:rPr lang="en-US" dirty="0">
                <a:solidFill>
                  <a:schemeClr val="tx1">
                    <a:lumMod val="75000"/>
                    <a:lumOff val="25000"/>
                  </a:schemeClr>
                </a:solidFill>
                <a:effectLst/>
              </a:rPr>
              <a:t> e </a:t>
            </a:r>
            <a:r>
              <a:rPr lang="en-US" dirty="0" err="1">
                <a:solidFill>
                  <a:schemeClr val="tx1">
                    <a:lumMod val="75000"/>
                    <a:lumOff val="25000"/>
                  </a:schemeClr>
                </a:solidFill>
                <a:effectLst/>
              </a:rPr>
              <a:t>integrare</a:t>
            </a:r>
            <a:r>
              <a:rPr lang="en-US" dirty="0">
                <a:solidFill>
                  <a:schemeClr val="tx1">
                    <a:lumMod val="75000"/>
                    <a:lumOff val="25000"/>
                  </a:schemeClr>
                </a:solidFill>
                <a:effectLst/>
              </a:rPr>
              <a:t> le </a:t>
            </a:r>
            <a:r>
              <a:rPr lang="en-US" dirty="0" err="1">
                <a:solidFill>
                  <a:schemeClr val="tx1">
                    <a:lumMod val="75000"/>
                    <a:lumOff val="25000"/>
                  </a:schemeClr>
                </a:solidFill>
                <a:effectLst/>
              </a:rPr>
              <a:t>riserve</a:t>
            </a:r>
            <a:r>
              <a:rPr lang="en-US" dirty="0">
                <a:solidFill>
                  <a:schemeClr val="tx1">
                    <a:lumMod val="75000"/>
                    <a:lumOff val="25000"/>
                  </a:schemeClr>
                </a:solidFill>
                <a:effectLst/>
              </a:rPr>
              <a:t> </a:t>
            </a:r>
            <a:r>
              <a:rPr lang="en-US" dirty="0" err="1">
                <a:solidFill>
                  <a:schemeClr val="tx1">
                    <a:lumMod val="75000"/>
                    <a:lumOff val="25000"/>
                  </a:schemeClr>
                </a:solidFill>
                <a:effectLst/>
              </a:rPr>
              <a:t>ufficiali</a:t>
            </a:r>
            <a:r>
              <a:rPr lang="en-US" dirty="0">
                <a:solidFill>
                  <a:schemeClr val="tx1">
                    <a:lumMod val="75000"/>
                    <a:lumOff val="25000"/>
                  </a:schemeClr>
                </a:solidFill>
                <a:effectLst/>
              </a:rPr>
              <a:t> </a:t>
            </a:r>
            <a:r>
              <a:rPr lang="en-US" dirty="0" err="1">
                <a:solidFill>
                  <a:schemeClr val="tx1">
                    <a:lumMod val="75000"/>
                    <a:lumOff val="25000"/>
                  </a:schemeClr>
                </a:solidFill>
                <a:effectLst/>
              </a:rPr>
              <a:t>dei</a:t>
            </a:r>
            <a:r>
              <a:rPr lang="en-US" dirty="0">
                <a:solidFill>
                  <a:schemeClr val="tx1">
                    <a:lumMod val="75000"/>
                    <a:lumOff val="25000"/>
                  </a:schemeClr>
                </a:solidFill>
                <a:effectLst/>
              </a:rPr>
              <a:t> </a:t>
            </a:r>
            <a:r>
              <a:rPr lang="en-US" dirty="0" err="1">
                <a:solidFill>
                  <a:schemeClr val="tx1">
                    <a:lumMod val="75000"/>
                    <a:lumOff val="25000"/>
                  </a:schemeClr>
                </a:solidFill>
                <a:effectLst/>
              </a:rPr>
              <a:t>paesi</a:t>
            </a:r>
            <a:r>
              <a:rPr lang="en-US" dirty="0">
                <a:solidFill>
                  <a:schemeClr val="tx1">
                    <a:lumMod val="75000"/>
                    <a:lumOff val="25000"/>
                  </a:schemeClr>
                </a:solidFill>
                <a:effectLst/>
              </a:rPr>
              <a:t> </a:t>
            </a:r>
            <a:r>
              <a:rPr lang="en-US" dirty="0" err="1">
                <a:solidFill>
                  <a:schemeClr val="tx1">
                    <a:lumMod val="75000"/>
                    <a:lumOff val="25000"/>
                  </a:schemeClr>
                </a:solidFill>
                <a:effectLst/>
              </a:rPr>
              <a:t>membri</a:t>
            </a:r>
            <a:r>
              <a:rPr lang="en-US" dirty="0">
                <a:solidFill>
                  <a:schemeClr val="tx1">
                    <a:lumMod val="75000"/>
                    <a:lumOff val="25000"/>
                  </a:schemeClr>
                </a:solidFill>
                <a:effectLst/>
              </a:rPr>
              <a:t>.</a:t>
            </a:r>
            <a:endParaRPr lang="en-US" dirty="0">
              <a:solidFill>
                <a:schemeClr val="tx1">
                  <a:lumMod val="75000"/>
                  <a:lumOff val="25000"/>
                </a:schemeClr>
              </a:solidFill>
            </a:endParaRPr>
          </a:p>
        </p:txBody>
      </p:sp>
      <p:sp>
        <p:nvSpPr>
          <p:cNvPr id="2" name="Segnaposto numero diapositiva 1">
            <a:extLst>
              <a:ext uri="{FF2B5EF4-FFF2-40B4-BE49-F238E27FC236}">
                <a16:creationId xmlns:a16="http://schemas.microsoft.com/office/drawing/2014/main" id="{ED2A4F1B-40EE-40DA-BD8E-EF4259DA8574}"/>
              </a:ext>
            </a:extLst>
          </p:cNvPr>
          <p:cNvSpPr>
            <a:spLocks noGrp="1"/>
          </p:cNvSpPr>
          <p:nvPr>
            <p:ph type="sldNum" sz="quarter" idx="12"/>
          </p:nvPr>
        </p:nvSpPr>
        <p:spPr/>
        <p:txBody>
          <a:bodyPr/>
          <a:lstStyle/>
          <a:p>
            <a:fld id="{1155755D-EFE4-461C-9FCA-851881A648FA}" type="slidenum">
              <a:rPr lang="it-IT" smtClean="0"/>
              <a:t>5</a:t>
            </a:fld>
            <a:endParaRPr lang="it-IT"/>
          </a:p>
        </p:txBody>
      </p:sp>
    </p:spTree>
    <p:extLst>
      <p:ext uri="{BB962C8B-B14F-4D97-AF65-F5344CB8AC3E}">
        <p14:creationId xmlns:p14="http://schemas.microsoft.com/office/powerpoint/2010/main" val="400380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072F350-C05B-2D9A-F503-597BFD441206}"/>
              </a:ext>
            </a:extLst>
          </p:cNvPr>
          <p:cNvSpPr>
            <a:spLocks noGrp="1"/>
          </p:cNvSpPr>
          <p:nvPr>
            <p:ph type="sldNum" sz="quarter" idx="12"/>
          </p:nvPr>
        </p:nvSpPr>
        <p:spPr/>
        <p:txBody>
          <a:bodyPr/>
          <a:lstStyle/>
          <a:p>
            <a:fld id="{1155755D-EFE4-461C-9FCA-851881A648FA}" type="slidenum">
              <a:rPr lang="it-IT" smtClean="0"/>
              <a:t>6</a:t>
            </a:fld>
            <a:endParaRPr lang="it-IT"/>
          </a:p>
        </p:txBody>
      </p:sp>
      <p:pic>
        <p:nvPicPr>
          <p:cNvPr id="1026" name="Picture 2" descr="Ponderazioni valutarie nel paniere DSP del FMI dal 2000 al 2022.Grafico:GT">
            <a:extLst>
              <a:ext uri="{FF2B5EF4-FFF2-40B4-BE49-F238E27FC236}">
                <a16:creationId xmlns:a16="http://schemas.microsoft.com/office/drawing/2014/main" id="{12A273AB-D2DE-A764-EB05-5D3BCBFC1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963" y="0"/>
            <a:ext cx="7966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9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360D5AB-6CDF-882D-4D21-32A570387074}"/>
              </a:ext>
            </a:extLst>
          </p:cNvPr>
          <p:cNvSpPr>
            <a:spLocks noGrp="1"/>
          </p:cNvSpPr>
          <p:nvPr>
            <p:ph type="sldNum" sz="quarter" idx="12"/>
          </p:nvPr>
        </p:nvSpPr>
        <p:spPr/>
        <p:txBody>
          <a:bodyPr/>
          <a:lstStyle/>
          <a:p>
            <a:fld id="{1155755D-EFE4-461C-9FCA-851881A648FA}" type="slidenum">
              <a:rPr lang="it-IT" smtClean="0"/>
              <a:t>7</a:t>
            </a:fld>
            <a:endParaRPr lang="it-IT"/>
          </a:p>
        </p:txBody>
      </p:sp>
      <p:sp>
        <p:nvSpPr>
          <p:cNvPr id="4" name="CasellaDiTesto 3">
            <a:extLst>
              <a:ext uri="{FF2B5EF4-FFF2-40B4-BE49-F238E27FC236}">
                <a16:creationId xmlns:a16="http://schemas.microsoft.com/office/drawing/2014/main" id="{CD91ABB3-ADE2-7258-E3AB-05950997707A}"/>
              </a:ext>
            </a:extLst>
          </p:cNvPr>
          <p:cNvSpPr txBox="1"/>
          <p:nvPr/>
        </p:nvSpPr>
        <p:spPr>
          <a:xfrm>
            <a:off x="1637071" y="516916"/>
            <a:ext cx="9542208" cy="6178679"/>
          </a:xfrm>
          <a:prstGeom prst="rect">
            <a:avLst/>
          </a:prstGeom>
          <a:noFill/>
        </p:spPr>
        <p:txBody>
          <a:bodyPr wrap="square">
            <a:spAutoFit/>
          </a:bodyPr>
          <a:lstStyle/>
          <a:p>
            <a:pPr algn="just">
              <a:lnSpc>
                <a:spcPct val="107000"/>
              </a:lnSpc>
              <a:spcAft>
                <a:spcPts val="800"/>
              </a:spcAft>
              <a:buNone/>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Nel 2022 il Fondo Monetario Internazionale (FMI) ha aumentato la quota dello yuan cinese nel paniere dei Diritti Speciali di Prelievo (DSP) dal 10,92% al 12,28%, segnando un riconoscimento significativo della crescente influenza economica e finanziaria della Cina a livello globale. Questa revisione, la prima dal 2016, riflette l'importanza crescente dello yuan nei pagamenti internazionali, nelle riserve valutarie e nelle transazioni finanziarie globali. </a:t>
            </a:r>
          </a:p>
          <a:p>
            <a:pPr algn="just">
              <a:lnSpc>
                <a:spcPct val="107000"/>
              </a:lnSpc>
              <a:spcAft>
                <a:spcPts val="800"/>
              </a:spcAft>
              <a:buNone/>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Il paniere dei DSP, creato nel 1969, è uno strumento di riserva internazionale composto dalle principali valute mondiali. L'aggiornamento delle quote, che entrerà in vigore il 1° agosto 2022, ha visto anche un aumento della quota del dollaro statunitense al 43,38%, mentre le quote dell'euro, della sterlina britannica e dello yen giapponese sono state leggermente ridotte. Il FMI ha riconosciuto i progressi della Cina nelle riforme del mercato finanziario, pur sottolineando la necessità di ulteriori aperture e una maggiore trasparenza dei dati. In risposta, la Banca Popolare Cinese ha dichiarato l'intenzione di continuare a promuovere la riforma e l'apertura dei mercati finanziari del paese, semplificando le procedure per gli investitori stranieri e migliorando l'ambiente imprenditoriale.</a:t>
            </a:r>
          </a:p>
          <a:p>
            <a:pPr algn="just">
              <a:lnSpc>
                <a:spcPct val="107000"/>
              </a:lnSpc>
              <a:spcAft>
                <a:spcPts val="800"/>
              </a:spcAft>
              <a:buNone/>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Esperti cinesi prevedono che lo yuan giocherà un ruolo sempre più centrale nei mercati globali, grazie alla sua crescente utilizzazione nei pagamenti internazionali e come valuta di riserva. Secondo Dong </a:t>
            </a:r>
            <a:r>
              <a:rPr lang="it-IT" sz="1600" kern="100" dirty="0" err="1">
                <a:effectLst/>
                <a:latin typeface="Times New Roman" panose="02020603050405020304" pitchFamily="18" charset="0"/>
                <a:ea typeface="Calibri" panose="020F0502020204030204" pitchFamily="34" charset="0"/>
                <a:cs typeface="Times New Roman" panose="02020603050405020304" pitchFamily="18" charset="0"/>
              </a:rPr>
              <a:t>Dengxin</a:t>
            </a: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 direttore dell'Istituto di Finanza e Titoli dell'Università di Scienza e Tecnologia di Wuhan, la quota dello yuan nel paniere dei DSP ha ancora margini di crescita, in linea con l'espansione del suo utilizzo globale. </a:t>
            </a:r>
          </a:p>
          <a:p>
            <a:pPr algn="just">
              <a:lnSpc>
                <a:spcPct val="107000"/>
              </a:lnSpc>
              <a:spcAft>
                <a:spcPts val="800"/>
              </a:spcAft>
            </a:pPr>
            <a:r>
              <a:rPr lang="it-IT" sz="1600" kern="100" dirty="0">
                <a:effectLst/>
                <a:latin typeface="Times New Roman" panose="02020603050405020304" pitchFamily="18" charset="0"/>
                <a:ea typeface="Calibri" panose="020F0502020204030204" pitchFamily="34" charset="0"/>
                <a:cs typeface="Times New Roman" panose="02020603050405020304" pitchFamily="18" charset="0"/>
              </a:rPr>
              <a:t>Guan Tao, capo economista globale presso BOC International (China) Co, ha attribuito l'aumento della quota dello yuan all'incremento delle esportazioni cinesi e all'aumento delle riserve valutarie denominate in yuan. Nel 2021, la Cina ha superato per la prima volta i 6 trilioni di dollari in commercio totale, consolidando la sua posizione come attore chiave nel commercio globale. L'inclusione e l'aumento della quota dello yuan nel paniere dei DSP rappresentano un passo importante verso l'internazionalizzazione della valuta cinese e il rafforzamento della sua posizione nel sistema finanziario globale.</a:t>
            </a:r>
          </a:p>
        </p:txBody>
      </p:sp>
    </p:spTree>
    <p:extLst>
      <p:ext uri="{BB962C8B-B14F-4D97-AF65-F5344CB8AC3E}">
        <p14:creationId xmlns:p14="http://schemas.microsoft.com/office/powerpoint/2010/main" val="2267408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21"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22"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23"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24"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25"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26"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27"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28"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9"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30"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31"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33" name="Group 32">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34"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35"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36"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37"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38"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9"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40"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41"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42"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43"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44"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45"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47" name="Rectangle 46">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9" name="Freeform 11">
            <a:extLst>
              <a:ext uri="{FF2B5EF4-FFF2-40B4-BE49-F238E27FC236}">
                <a16:creationId xmlns:a16="http://schemas.microsoft.com/office/drawing/2014/main" id="{12852FF2-F486-4EEC-8C4F-38380F3F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51" name="Rectangle 50">
            <a:extLst>
              <a:ext uri="{FF2B5EF4-FFF2-40B4-BE49-F238E27FC236}">
                <a16:creationId xmlns:a16="http://schemas.microsoft.com/office/drawing/2014/main" id="{FC7F5C53-48A1-417A-B81C-E2D682CFA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1B47D7B-FBC1-451A-9EB3-ADA2ABB96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2" name="CasellaDiTesto 11">
            <a:extLst>
              <a:ext uri="{FF2B5EF4-FFF2-40B4-BE49-F238E27FC236}">
                <a16:creationId xmlns:a16="http://schemas.microsoft.com/office/drawing/2014/main" id="{D0E7D1F6-DC2F-4F03-A528-C6AA0BAAB9D8}"/>
              </a:ext>
            </a:extLst>
          </p:cNvPr>
          <p:cNvSpPr txBox="1"/>
          <p:nvPr/>
        </p:nvSpPr>
        <p:spPr>
          <a:xfrm>
            <a:off x="1061580" y="6147780"/>
            <a:ext cx="6990352" cy="1866951"/>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1050" dirty="0">
                <a:solidFill>
                  <a:schemeClr val="tx1">
                    <a:lumMod val="75000"/>
                    <a:lumOff val="25000"/>
                  </a:schemeClr>
                </a:solidFill>
                <a:effectLst/>
              </a:rPr>
              <a:t>Fonte Banca Centrale </a:t>
            </a:r>
            <a:r>
              <a:rPr lang="en-US" sz="1050" dirty="0" err="1">
                <a:solidFill>
                  <a:schemeClr val="tx1">
                    <a:lumMod val="75000"/>
                    <a:lumOff val="25000"/>
                  </a:schemeClr>
                </a:solidFill>
                <a:effectLst/>
              </a:rPr>
              <a:t>Europea</a:t>
            </a:r>
            <a:r>
              <a:rPr lang="en-US" sz="1050" dirty="0">
                <a:solidFill>
                  <a:schemeClr val="tx1">
                    <a:lumMod val="75000"/>
                    <a:lumOff val="25000"/>
                  </a:schemeClr>
                </a:solidFill>
                <a:effectLst/>
              </a:rPr>
              <a:t> </a:t>
            </a:r>
          </a:p>
          <a:p>
            <a:pPr>
              <a:spcBef>
                <a:spcPts val="1000"/>
              </a:spcBef>
              <a:buClr>
                <a:schemeClr val="accent1"/>
              </a:buClr>
              <a:buFont typeface="Wingdings 3" charset="2"/>
              <a:buChar char=""/>
            </a:pPr>
            <a:r>
              <a:rPr lang="en-US" sz="1050" dirty="0">
                <a:solidFill>
                  <a:schemeClr val="tx1">
                    <a:lumMod val="75000"/>
                    <a:lumOff val="25000"/>
                  </a:schemeClr>
                </a:solidFill>
                <a:effectLst/>
              </a:rPr>
              <a:t>BCE (2019), The euro’s global role in a changing world: a monetary policy perspective, https://www.ecb.europa.eu/press/key/date/2019/html/ecb.sp190215~15c89d887b.en.html</a:t>
            </a:r>
          </a:p>
        </p:txBody>
      </p:sp>
      <p:pic>
        <p:nvPicPr>
          <p:cNvPr id="5" name="Immagine 4">
            <a:extLst>
              <a:ext uri="{FF2B5EF4-FFF2-40B4-BE49-F238E27FC236}">
                <a16:creationId xmlns:a16="http://schemas.microsoft.com/office/drawing/2014/main" id="{F7ABBE49-BEDC-49DD-A758-C2566DDDD53C}"/>
              </a:ext>
            </a:extLst>
          </p:cNvPr>
          <p:cNvPicPr>
            <a:picLocks noChangeAspect="1"/>
          </p:cNvPicPr>
          <p:nvPr/>
        </p:nvPicPr>
        <p:blipFill rotWithShape="1">
          <a:blip r:embed="rId2">
            <a:extLst>
              <a:ext uri="{28A0092B-C50C-407E-A947-70E740481C1C}">
                <a14:useLocalDpi xmlns:a14="http://schemas.microsoft.com/office/drawing/2010/main" val="0"/>
              </a:ext>
            </a:extLst>
          </a:blip>
          <a:srcRect r="10400" b="1"/>
          <a:stretch/>
        </p:blipFill>
        <p:spPr bwMode="auto">
          <a:xfrm>
            <a:off x="3049931" y="521928"/>
            <a:ext cx="8168343" cy="5247747"/>
          </a:xfrm>
          <a:prstGeom prst="rect">
            <a:avLst/>
          </a:prstGeom>
          <a:noFill/>
        </p:spPr>
      </p:pic>
      <p:sp>
        <p:nvSpPr>
          <p:cNvPr id="55" name="Freeform 12">
            <a:extLst>
              <a:ext uri="{FF2B5EF4-FFF2-40B4-BE49-F238E27FC236}">
                <a16:creationId xmlns:a16="http://schemas.microsoft.com/office/drawing/2014/main" id="{D290F82B-4A61-479E-9EDF-E52FA9D9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egnaposto numero diapositiva 1">
            <a:extLst>
              <a:ext uri="{FF2B5EF4-FFF2-40B4-BE49-F238E27FC236}">
                <a16:creationId xmlns:a16="http://schemas.microsoft.com/office/drawing/2014/main" id="{52420FC5-E91F-4875-96B0-62F683DB6EC9}"/>
              </a:ext>
            </a:extLst>
          </p:cNvPr>
          <p:cNvSpPr>
            <a:spLocks noGrp="1"/>
          </p:cNvSpPr>
          <p:nvPr>
            <p:ph type="sldNum" sz="quarter" idx="12"/>
          </p:nvPr>
        </p:nvSpPr>
        <p:spPr/>
        <p:txBody>
          <a:bodyPr/>
          <a:lstStyle/>
          <a:p>
            <a:fld id="{1155755D-EFE4-461C-9FCA-851881A648FA}" type="slidenum">
              <a:rPr lang="it-IT" smtClean="0"/>
              <a:t>8</a:t>
            </a:fld>
            <a:endParaRPr lang="it-IT"/>
          </a:p>
        </p:txBody>
      </p:sp>
    </p:spTree>
    <p:extLst>
      <p:ext uri="{BB962C8B-B14F-4D97-AF65-F5344CB8AC3E}">
        <p14:creationId xmlns:p14="http://schemas.microsoft.com/office/powerpoint/2010/main" val="407221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0" name="Group 9">
            <a:extLst>
              <a:ext uri="{FF2B5EF4-FFF2-40B4-BE49-F238E27FC236}">
                <a16:creationId xmlns:a16="http://schemas.microsoft.com/office/drawing/2014/main" id="{013C2CBB-FBA9-4601-A756-927997BF9E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471AD1B6-2D6A-41A3-AAFA-548C3C82B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it-IT"/>
            </a:p>
          </p:txBody>
        </p:sp>
        <p:sp>
          <p:nvSpPr>
            <p:cNvPr id="12" name="Freeform 12">
              <a:extLst>
                <a:ext uri="{FF2B5EF4-FFF2-40B4-BE49-F238E27FC236}">
                  <a16:creationId xmlns:a16="http://schemas.microsoft.com/office/drawing/2014/main" id="{008B2D67-18BC-46CD-B558-71B0C027A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it-IT"/>
            </a:p>
          </p:txBody>
        </p:sp>
        <p:sp>
          <p:nvSpPr>
            <p:cNvPr id="13" name="Freeform 13">
              <a:extLst>
                <a:ext uri="{FF2B5EF4-FFF2-40B4-BE49-F238E27FC236}">
                  <a16:creationId xmlns:a16="http://schemas.microsoft.com/office/drawing/2014/main" id="{02349D49-844A-4732-B74F-A633E4F90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it-IT"/>
            </a:p>
          </p:txBody>
        </p:sp>
        <p:sp>
          <p:nvSpPr>
            <p:cNvPr id="14" name="Freeform 14">
              <a:extLst>
                <a:ext uri="{FF2B5EF4-FFF2-40B4-BE49-F238E27FC236}">
                  <a16:creationId xmlns:a16="http://schemas.microsoft.com/office/drawing/2014/main" id="{C6B70679-34C8-45DA-A982-7C94DB2A8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it-IT"/>
            </a:p>
          </p:txBody>
        </p:sp>
        <p:sp>
          <p:nvSpPr>
            <p:cNvPr id="15" name="Freeform 15">
              <a:extLst>
                <a:ext uri="{FF2B5EF4-FFF2-40B4-BE49-F238E27FC236}">
                  <a16:creationId xmlns:a16="http://schemas.microsoft.com/office/drawing/2014/main" id="{058DE69F-ECB5-46CD-B0CD-526CB7A7D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it-IT"/>
            </a:p>
          </p:txBody>
        </p:sp>
        <p:sp>
          <p:nvSpPr>
            <p:cNvPr id="16" name="Freeform 16">
              <a:extLst>
                <a:ext uri="{FF2B5EF4-FFF2-40B4-BE49-F238E27FC236}">
                  <a16:creationId xmlns:a16="http://schemas.microsoft.com/office/drawing/2014/main" id="{5A106322-670F-4CE5-96C6-5779E42C3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it-IT"/>
            </a:p>
          </p:txBody>
        </p:sp>
        <p:sp>
          <p:nvSpPr>
            <p:cNvPr id="17" name="Freeform 17">
              <a:extLst>
                <a:ext uri="{FF2B5EF4-FFF2-40B4-BE49-F238E27FC236}">
                  <a16:creationId xmlns:a16="http://schemas.microsoft.com/office/drawing/2014/main" id="{841566A8-C662-4164-8DAC-4ECE012DD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it-IT"/>
            </a:p>
          </p:txBody>
        </p:sp>
        <p:sp>
          <p:nvSpPr>
            <p:cNvPr id="18" name="Freeform 18">
              <a:extLst>
                <a:ext uri="{FF2B5EF4-FFF2-40B4-BE49-F238E27FC236}">
                  <a16:creationId xmlns:a16="http://schemas.microsoft.com/office/drawing/2014/main" id="{8AA41139-9478-4631-83AC-CACF510E2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it-IT"/>
            </a:p>
          </p:txBody>
        </p:sp>
        <p:sp>
          <p:nvSpPr>
            <p:cNvPr id="19" name="Freeform 19">
              <a:extLst>
                <a:ext uri="{FF2B5EF4-FFF2-40B4-BE49-F238E27FC236}">
                  <a16:creationId xmlns:a16="http://schemas.microsoft.com/office/drawing/2014/main" id="{2757AEA2-47D3-4F15-8965-CF5ACB9FBB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it-IT"/>
            </a:p>
          </p:txBody>
        </p:sp>
        <p:sp>
          <p:nvSpPr>
            <p:cNvPr id="20" name="Freeform 20">
              <a:extLst>
                <a:ext uri="{FF2B5EF4-FFF2-40B4-BE49-F238E27FC236}">
                  <a16:creationId xmlns:a16="http://schemas.microsoft.com/office/drawing/2014/main" id="{9A724763-FC28-428A-8C6C-22C1D04F2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it-IT"/>
            </a:p>
          </p:txBody>
        </p:sp>
        <p:sp>
          <p:nvSpPr>
            <p:cNvPr id="21" name="Freeform 21">
              <a:extLst>
                <a:ext uri="{FF2B5EF4-FFF2-40B4-BE49-F238E27FC236}">
                  <a16:creationId xmlns:a16="http://schemas.microsoft.com/office/drawing/2014/main" id="{5A6B8103-BF34-4758-A663-1060D0D05A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it-IT"/>
            </a:p>
          </p:txBody>
        </p:sp>
        <p:sp>
          <p:nvSpPr>
            <p:cNvPr id="22" name="Freeform 22">
              <a:extLst>
                <a:ext uri="{FF2B5EF4-FFF2-40B4-BE49-F238E27FC236}">
                  <a16:creationId xmlns:a16="http://schemas.microsoft.com/office/drawing/2014/main" id="{BCE9E2B0-1FB5-4D63-ABD1-0C645BFDD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it-IT"/>
            </a:p>
          </p:txBody>
        </p:sp>
      </p:grpSp>
      <p:grpSp>
        <p:nvGrpSpPr>
          <p:cNvPr id="61" name="Group 23">
            <a:extLst>
              <a:ext uri="{FF2B5EF4-FFF2-40B4-BE49-F238E27FC236}">
                <a16:creationId xmlns:a16="http://schemas.microsoft.com/office/drawing/2014/main" id="{1A54B10D-23ED-48C3-B878-DB4D22D70C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5" name="Freeform 27">
              <a:extLst>
                <a:ext uri="{FF2B5EF4-FFF2-40B4-BE49-F238E27FC236}">
                  <a16:creationId xmlns:a16="http://schemas.microsoft.com/office/drawing/2014/main" id="{427FE77E-63C3-43BF-91DD-60C1C11D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it-IT"/>
            </a:p>
          </p:txBody>
        </p:sp>
        <p:sp>
          <p:nvSpPr>
            <p:cNvPr id="26" name="Freeform 28">
              <a:extLst>
                <a:ext uri="{FF2B5EF4-FFF2-40B4-BE49-F238E27FC236}">
                  <a16:creationId xmlns:a16="http://schemas.microsoft.com/office/drawing/2014/main" id="{904C998C-3D2D-42D6-B78F-9ABE6D4AA4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it-IT"/>
            </a:p>
          </p:txBody>
        </p:sp>
        <p:sp>
          <p:nvSpPr>
            <p:cNvPr id="27" name="Freeform 29">
              <a:extLst>
                <a:ext uri="{FF2B5EF4-FFF2-40B4-BE49-F238E27FC236}">
                  <a16:creationId xmlns:a16="http://schemas.microsoft.com/office/drawing/2014/main" id="{23E5FB0C-0803-42A2-8F72-7BADB103F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it-IT"/>
            </a:p>
          </p:txBody>
        </p:sp>
        <p:sp>
          <p:nvSpPr>
            <p:cNvPr id="28" name="Freeform 30">
              <a:extLst>
                <a:ext uri="{FF2B5EF4-FFF2-40B4-BE49-F238E27FC236}">
                  <a16:creationId xmlns:a16="http://schemas.microsoft.com/office/drawing/2014/main" id="{62E2BC20-5586-4EAB-B00A-9D8A4C1DC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it-IT"/>
            </a:p>
          </p:txBody>
        </p:sp>
        <p:sp>
          <p:nvSpPr>
            <p:cNvPr id="29" name="Freeform 31">
              <a:extLst>
                <a:ext uri="{FF2B5EF4-FFF2-40B4-BE49-F238E27FC236}">
                  <a16:creationId xmlns:a16="http://schemas.microsoft.com/office/drawing/2014/main" id="{8D072118-6DC0-4325-84D1-9A091A947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it-IT"/>
            </a:p>
          </p:txBody>
        </p:sp>
        <p:sp>
          <p:nvSpPr>
            <p:cNvPr id="30" name="Freeform 32">
              <a:extLst>
                <a:ext uri="{FF2B5EF4-FFF2-40B4-BE49-F238E27FC236}">
                  <a16:creationId xmlns:a16="http://schemas.microsoft.com/office/drawing/2014/main" id="{B301CE86-EB1F-4CCB-A241-E55CEC25E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it-IT"/>
            </a:p>
          </p:txBody>
        </p:sp>
        <p:sp>
          <p:nvSpPr>
            <p:cNvPr id="31" name="Freeform 33">
              <a:extLst>
                <a:ext uri="{FF2B5EF4-FFF2-40B4-BE49-F238E27FC236}">
                  <a16:creationId xmlns:a16="http://schemas.microsoft.com/office/drawing/2014/main" id="{BC6F83ED-79B1-4B8A-859B-688CBBD36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it-IT"/>
            </a:p>
          </p:txBody>
        </p:sp>
        <p:sp>
          <p:nvSpPr>
            <p:cNvPr id="32" name="Freeform 34">
              <a:extLst>
                <a:ext uri="{FF2B5EF4-FFF2-40B4-BE49-F238E27FC236}">
                  <a16:creationId xmlns:a16="http://schemas.microsoft.com/office/drawing/2014/main" id="{25AF9289-F5D5-458E-9690-F41146DE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it-IT"/>
            </a:p>
          </p:txBody>
        </p:sp>
        <p:sp>
          <p:nvSpPr>
            <p:cNvPr id="33" name="Freeform 35">
              <a:extLst>
                <a:ext uri="{FF2B5EF4-FFF2-40B4-BE49-F238E27FC236}">
                  <a16:creationId xmlns:a16="http://schemas.microsoft.com/office/drawing/2014/main" id="{A36A93EA-AE44-4149-90F1-741509CC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it-IT"/>
            </a:p>
          </p:txBody>
        </p:sp>
        <p:sp>
          <p:nvSpPr>
            <p:cNvPr id="34" name="Freeform 36">
              <a:extLst>
                <a:ext uri="{FF2B5EF4-FFF2-40B4-BE49-F238E27FC236}">
                  <a16:creationId xmlns:a16="http://schemas.microsoft.com/office/drawing/2014/main" id="{99944D26-7135-409D-9254-8A82B14BD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it-IT"/>
            </a:p>
          </p:txBody>
        </p:sp>
        <p:sp>
          <p:nvSpPr>
            <p:cNvPr id="35" name="Freeform 37">
              <a:extLst>
                <a:ext uri="{FF2B5EF4-FFF2-40B4-BE49-F238E27FC236}">
                  <a16:creationId xmlns:a16="http://schemas.microsoft.com/office/drawing/2014/main" id="{98086B18-EF68-4DCB-94D7-3E3928D40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it-IT"/>
            </a:p>
          </p:txBody>
        </p:sp>
        <p:sp>
          <p:nvSpPr>
            <p:cNvPr id="36" name="Freeform 38">
              <a:extLst>
                <a:ext uri="{FF2B5EF4-FFF2-40B4-BE49-F238E27FC236}">
                  <a16:creationId xmlns:a16="http://schemas.microsoft.com/office/drawing/2014/main" id="{B8EF7AB5-060E-4C7D-BB79-E2A671C52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it-IT"/>
            </a:p>
          </p:txBody>
        </p:sp>
      </p:grpSp>
      <p:sp>
        <p:nvSpPr>
          <p:cNvPr id="62" name="Rectangle 37">
            <a:extLst>
              <a:ext uri="{FF2B5EF4-FFF2-40B4-BE49-F238E27FC236}">
                <a16:creationId xmlns:a16="http://schemas.microsoft.com/office/drawing/2014/main" id="{72EA7E7A-2786-4974-974E-596DF241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63" name="Freeform 11">
            <a:extLst>
              <a:ext uri="{FF2B5EF4-FFF2-40B4-BE49-F238E27FC236}">
                <a16:creationId xmlns:a16="http://schemas.microsoft.com/office/drawing/2014/main" id="{172B28B0-DC63-419A-B658-966AC66AD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useBgFill="1">
        <p:nvSpPr>
          <p:cNvPr id="64" name="Rectangle 41">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3">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46"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it-IT"/>
          </a:p>
        </p:txBody>
      </p:sp>
      <p:sp>
        <p:nvSpPr>
          <p:cNvPr id="5" name="CasellaDiTesto 4">
            <a:extLst>
              <a:ext uri="{FF2B5EF4-FFF2-40B4-BE49-F238E27FC236}">
                <a16:creationId xmlns:a16="http://schemas.microsoft.com/office/drawing/2014/main" id="{8A0C77AD-A8E4-46F7-8790-407443565991}"/>
              </a:ext>
            </a:extLst>
          </p:cNvPr>
          <p:cNvSpPr txBox="1"/>
          <p:nvPr/>
        </p:nvSpPr>
        <p:spPr>
          <a:xfrm>
            <a:off x="904289" y="2484049"/>
            <a:ext cx="10819807" cy="3949293"/>
          </a:xfrm>
          <a:prstGeom prst="rect">
            <a:avLst/>
          </a:prstGeom>
        </p:spPr>
        <p:txBody>
          <a:bodyPr vert="horz" lIns="91440" tIns="45720" rIns="91440" bIns="45720" rtlCol="0">
            <a:normAutofit fontScale="92500"/>
          </a:bodyPr>
          <a:lstStyle/>
          <a:p>
            <a:pPr>
              <a:spcBef>
                <a:spcPts val="1000"/>
              </a:spcBef>
              <a:buClr>
                <a:schemeClr val="accent1"/>
              </a:buClr>
              <a:buFont typeface="Wingdings 3" charset="2"/>
              <a:buChar char=""/>
            </a:pPr>
            <a:r>
              <a:rPr lang="en-US" sz="2400" dirty="0">
                <a:solidFill>
                  <a:schemeClr val="tx1">
                    <a:lumMod val="75000"/>
                    <a:lumOff val="25000"/>
                  </a:schemeClr>
                </a:solidFill>
              </a:rPr>
              <a:t>Dal </a:t>
            </a:r>
            <a:r>
              <a:rPr lang="en-US" sz="2400" dirty="0" err="1">
                <a:solidFill>
                  <a:schemeClr val="tx1">
                    <a:lumMod val="75000"/>
                    <a:lumOff val="25000"/>
                  </a:schemeClr>
                </a:solidFill>
              </a:rPr>
              <a:t>grafico</a:t>
            </a:r>
            <a:r>
              <a:rPr lang="en-US" sz="2400" dirty="0">
                <a:solidFill>
                  <a:schemeClr val="tx1">
                    <a:lumMod val="75000"/>
                    <a:lumOff val="25000"/>
                  </a:schemeClr>
                </a:solidFill>
              </a:rPr>
              <a:t> </a:t>
            </a:r>
            <a:r>
              <a:rPr lang="en-US" sz="2400" dirty="0" err="1">
                <a:solidFill>
                  <a:schemeClr val="tx1">
                    <a:lumMod val="75000"/>
                    <a:lumOff val="25000"/>
                  </a:schemeClr>
                </a:solidFill>
              </a:rPr>
              <a:t>precedente</a:t>
            </a:r>
            <a:r>
              <a:rPr lang="en-US" sz="2400" dirty="0">
                <a:solidFill>
                  <a:schemeClr val="tx1">
                    <a:lumMod val="75000"/>
                    <a:lumOff val="25000"/>
                  </a:schemeClr>
                </a:solidFill>
              </a:rPr>
              <a:t> </a:t>
            </a:r>
            <a:r>
              <a:rPr lang="en-US" sz="2400" dirty="0" err="1">
                <a:solidFill>
                  <a:schemeClr val="tx1">
                    <a:lumMod val="75000"/>
                    <a:lumOff val="25000"/>
                  </a:schemeClr>
                </a:solidFill>
              </a:rPr>
              <a:t>notiamo</a:t>
            </a:r>
            <a:r>
              <a:rPr lang="en-US" sz="2400" dirty="0">
                <a:solidFill>
                  <a:schemeClr val="tx1">
                    <a:lumMod val="75000"/>
                    <a:lumOff val="25000"/>
                  </a:schemeClr>
                </a:solidFill>
              </a:rPr>
              <a:t> come </a:t>
            </a:r>
            <a:r>
              <a:rPr lang="en-US" sz="2400" dirty="0" err="1">
                <a:solidFill>
                  <a:schemeClr val="tx1">
                    <a:lumMod val="75000"/>
                    <a:lumOff val="25000"/>
                  </a:schemeClr>
                </a:solidFill>
              </a:rPr>
              <a:t>l'euro</a:t>
            </a:r>
            <a:r>
              <a:rPr lang="en-US" sz="2400" dirty="0">
                <a:solidFill>
                  <a:schemeClr val="tx1">
                    <a:lumMod val="75000"/>
                    <a:lumOff val="25000"/>
                  </a:schemeClr>
                </a:solidFill>
              </a:rPr>
              <a:t>, </a:t>
            </a:r>
            <a:r>
              <a:rPr lang="en-US" sz="2400" dirty="0" err="1">
                <a:solidFill>
                  <a:schemeClr val="tx1">
                    <a:lumMod val="75000"/>
                    <a:lumOff val="25000"/>
                  </a:schemeClr>
                </a:solidFill>
              </a:rPr>
              <a:t>nel</a:t>
            </a:r>
            <a:r>
              <a:rPr lang="en-US" sz="2400" dirty="0">
                <a:solidFill>
                  <a:schemeClr val="tx1">
                    <a:lumMod val="75000"/>
                    <a:lumOff val="25000"/>
                  </a:schemeClr>
                </a:solidFill>
              </a:rPr>
              <a:t> </a:t>
            </a:r>
            <a:r>
              <a:rPr lang="en-US" sz="2400" dirty="0" err="1">
                <a:solidFill>
                  <a:schemeClr val="tx1">
                    <a:lumMod val="75000"/>
                    <a:lumOff val="25000"/>
                  </a:schemeClr>
                </a:solidFill>
              </a:rPr>
              <a:t>contesto</a:t>
            </a:r>
            <a:r>
              <a:rPr lang="en-US" sz="2400" dirty="0">
                <a:solidFill>
                  <a:schemeClr val="tx1">
                    <a:lumMod val="75000"/>
                    <a:lumOff val="25000"/>
                  </a:schemeClr>
                </a:solidFill>
              </a:rPr>
              <a:t> del </a:t>
            </a:r>
            <a:r>
              <a:rPr lang="en-US" sz="2400" dirty="0" err="1">
                <a:solidFill>
                  <a:schemeClr val="tx1">
                    <a:lumMod val="75000"/>
                    <a:lumOff val="25000"/>
                  </a:schemeClr>
                </a:solidFill>
              </a:rPr>
              <a:t>sistema</a:t>
            </a:r>
            <a:r>
              <a:rPr lang="en-US" sz="2400" dirty="0">
                <a:solidFill>
                  <a:schemeClr val="tx1">
                    <a:lumMod val="75000"/>
                    <a:lumOff val="25000"/>
                  </a:schemeClr>
                </a:solidFill>
              </a:rPr>
              <a:t> </a:t>
            </a:r>
            <a:r>
              <a:rPr lang="en-US" sz="2400" dirty="0" err="1">
                <a:solidFill>
                  <a:schemeClr val="tx1">
                    <a:lumMod val="75000"/>
                    <a:lumOff val="25000"/>
                  </a:schemeClr>
                </a:solidFill>
              </a:rPr>
              <a:t>monetario</a:t>
            </a:r>
            <a:r>
              <a:rPr lang="en-US" sz="2400" dirty="0">
                <a:solidFill>
                  <a:schemeClr val="tx1">
                    <a:lumMod val="75000"/>
                    <a:lumOff val="25000"/>
                  </a:schemeClr>
                </a:solidFill>
              </a:rPr>
              <a:t> </a:t>
            </a:r>
            <a:r>
              <a:rPr lang="en-US" sz="2400" dirty="0" err="1">
                <a:solidFill>
                  <a:schemeClr val="tx1">
                    <a:lumMod val="75000"/>
                    <a:lumOff val="25000"/>
                  </a:schemeClr>
                </a:solidFill>
              </a:rPr>
              <a:t>internazionale</a:t>
            </a:r>
            <a:r>
              <a:rPr lang="en-US" sz="2400" dirty="0">
                <a:solidFill>
                  <a:schemeClr val="tx1">
                    <a:lumMod val="75000"/>
                    <a:lumOff val="25000"/>
                  </a:schemeClr>
                </a:solidFill>
              </a:rPr>
              <a:t>, </a:t>
            </a:r>
            <a:r>
              <a:rPr lang="en-US" sz="2400" dirty="0" err="1">
                <a:solidFill>
                  <a:schemeClr val="tx1">
                    <a:lumMod val="75000"/>
                    <a:lumOff val="25000"/>
                  </a:schemeClr>
                </a:solidFill>
              </a:rPr>
              <a:t>riesce</a:t>
            </a:r>
            <a:r>
              <a:rPr lang="en-US" sz="2400" dirty="0">
                <a:solidFill>
                  <a:schemeClr val="tx1">
                    <a:lumMod val="75000"/>
                    <a:lumOff val="25000"/>
                  </a:schemeClr>
                </a:solidFill>
              </a:rPr>
              <a:t>, </a:t>
            </a:r>
            <a:r>
              <a:rPr lang="en-US" sz="2400" dirty="0" err="1">
                <a:solidFill>
                  <a:schemeClr val="tx1">
                    <a:lumMod val="75000"/>
                    <a:lumOff val="25000"/>
                  </a:schemeClr>
                </a:solidFill>
              </a:rPr>
              <a:t>tendenzialmente</a:t>
            </a:r>
            <a:r>
              <a:rPr lang="en-US" sz="2400" dirty="0">
                <a:solidFill>
                  <a:schemeClr val="tx1">
                    <a:lumMod val="75000"/>
                    <a:lumOff val="25000"/>
                  </a:schemeClr>
                </a:solidFill>
              </a:rPr>
              <a:t>, a </a:t>
            </a:r>
            <a:r>
              <a:rPr lang="en-US" sz="2400" dirty="0" err="1">
                <a:solidFill>
                  <a:schemeClr val="tx1">
                    <a:lumMod val="75000"/>
                    <a:lumOff val="25000"/>
                  </a:schemeClr>
                </a:solidFill>
              </a:rPr>
              <a:t>competere</a:t>
            </a:r>
            <a:r>
              <a:rPr lang="en-US" sz="2400" dirty="0">
                <a:solidFill>
                  <a:schemeClr val="tx1">
                    <a:lumMod val="75000"/>
                    <a:lumOff val="25000"/>
                  </a:schemeClr>
                </a:solidFill>
              </a:rPr>
              <a:t> </a:t>
            </a:r>
            <a:r>
              <a:rPr lang="en-US" sz="2400" dirty="0" err="1">
                <a:solidFill>
                  <a:schemeClr val="tx1">
                    <a:lumMod val="75000"/>
                    <a:lumOff val="25000"/>
                  </a:schemeClr>
                </a:solidFill>
              </a:rPr>
              <a:t>fino</a:t>
            </a:r>
            <a:r>
              <a:rPr lang="en-US" sz="2400" dirty="0">
                <a:solidFill>
                  <a:schemeClr val="tx1">
                    <a:lumMod val="75000"/>
                    <a:lumOff val="25000"/>
                  </a:schemeClr>
                </a:solidFill>
              </a:rPr>
              <a:t> a </a:t>
            </a:r>
            <a:r>
              <a:rPr lang="en-US" sz="2400" dirty="0" err="1">
                <a:solidFill>
                  <a:schemeClr val="tx1">
                    <a:lumMod val="75000"/>
                    <a:lumOff val="25000"/>
                  </a:schemeClr>
                </a:solidFill>
              </a:rPr>
              <a:t>divenire</a:t>
            </a:r>
            <a:r>
              <a:rPr lang="en-US" sz="2400" dirty="0">
                <a:solidFill>
                  <a:schemeClr val="tx1">
                    <a:lumMod val="75000"/>
                    <a:lumOff val="25000"/>
                  </a:schemeClr>
                </a:solidFill>
              </a:rPr>
              <a:t> una </a:t>
            </a:r>
            <a:r>
              <a:rPr lang="en-US" sz="2400" dirty="0" err="1">
                <a:solidFill>
                  <a:schemeClr val="tx1">
                    <a:lumMod val="75000"/>
                    <a:lumOff val="25000"/>
                  </a:schemeClr>
                </a:solidFill>
              </a:rPr>
              <a:t>minaccia</a:t>
            </a:r>
            <a:r>
              <a:rPr lang="en-US" sz="2400" dirty="0">
                <a:solidFill>
                  <a:schemeClr val="tx1">
                    <a:lumMod val="75000"/>
                    <a:lumOff val="25000"/>
                  </a:schemeClr>
                </a:solidFill>
              </a:rPr>
              <a:t> per il </a:t>
            </a:r>
            <a:r>
              <a:rPr lang="en-US" sz="2400" dirty="0" err="1">
                <a:solidFill>
                  <a:schemeClr val="tx1">
                    <a:lumMod val="75000"/>
                    <a:lumOff val="25000"/>
                  </a:schemeClr>
                </a:solidFill>
              </a:rPr>
              <a:t>dollaro</a:t>
            </a:r>
            <a:r>
              <a:rPr lang="en-US" sz="2400" dirty="0">
                <a:solidFill>
                  <a:schemeClr val="tx1">
                    <a:lumMod val="75000"/>
                    <a:lumOff val="25000"/>
                  </a:schemeClr>
                </a:solidFill>
              </a:rPr>
              <a:t>, </a:t>
            </a:r>
            <a:r>
              <a:rPr lang="en-US" sz="2400" dirty="0" err="1">
                <a:solidFill>
                  <a:schemeClr val="tx1">
                    <a:lumMod val="75000"/>
                    <a:lumOff val="25000"/>
                  </a:schemeClr>
                </a:solidFill>
              </a:rPr>
              <a:t>nell'ambito</a:t>
            </a:r>
            <a:r>
              <a:rPr lang="en-US" sz="2400" dirty="0">
                <a:solidFill>
                  <a:schemeClr val="tx1">
                    <a:lumMod val="75000"/>
                    <a:lumOff val="25000"/>
                  </a:schemeClr>
                </a:solidFill>
              </a:rPr>
              <a:t> del </a:t>
            </a:r>
            <a:r>
              <a:rPr lang="en-US" sz="2400" dirty="0" err="1">
                <a:solidFill>
                  <a:schemeClr val="tx1">
                    <a:lumMod val="75000"/>
                    <a:lumOff val="25000"/>
                  </a:schemeClr>
                </a:solidFill>
              </a:rPr>
              <a:t>commercio</a:t>
            </a:r>
            <a:r>
              <a:rPr lang="en-US" sz="2400" dirty="0">
                <a:solidFill>
                  <a:schemeClr val="tx1">
                    <a:lumMod val="75000"/>
                    <a:lumOff val="25000"/>
                  </a:schemeClr>
                </a:solidFill>
              </a:rPr>
              <a:t> </a:t>
            </a:r>
            <a:r>
              <a:rPr lang="en-US" sz="2400" dirty="0" err="1">
                <a:solidFill>
                  <a:schemeClr val="tx1">
                    <a:lumMod val="75000"/>
                    <a:lumOff val="25000"/>
                  </a:schemeClr>
                </a:solidFill>
              </a:rPr>
              <a:t>globale</a:t>
            </a:r>
            <a:r>
              <a:rPr lang="en-US" sz="2400" dirty="0">
                <a:solidFill>
                  <a:schemeClr val="tx1">
                    <a:lumMod val="75000"/>
                    <a:lumOff val="25000"/>
                  </a:schemeClr>
                </a:solidFill>
              </a:rPr>
              <a:t> (Global trade invoicing,). </a:t>
            </a:r>
            <a:r>
              <a:rPr lang="en-US" sz="2400" dirty="0" err="1">
                <a:solidFill>
                  <a:schemeClr val="tx1">
                    <a:lumMod val="75000"/>
                    <a:lumOff val="25000"/>
                  </a:schemeClr>
                </a:solidFill>
              </a:rPr>
              <a:t>L'Europa</a:t>
            </a:r>
            <a:r>
              <a:rPr lang="en-US" sz="2400" dirty="0">
                <a:solidFill>
                  <a:schemeClr val="tx1">
                    <a:lumMod val="75000"/>
                    <a:lumOff val="25000"/>
                  </a:schemeClr>
                </a:solidFill>
              </a:rPr>
              <a:t> e la </a:t>
            </a:r>
            <a:r>
              <a:rPr lang="en-US" sz="2400" dirty="0" err="1">
                <a:solidFill>
                  <a:schemeClr val="tx1">
                    <a:lumMod val="75000"/>
                    <a:lumOff val="25000"/>
                  </a:schemeClr>
                </a:solidFill>
              </a:rPr>
              <a:t>sua</a:t>
            </a:r>
            <a:r>
              <a:rPr lang="en-US" sz="2400" dirty="0">
                <a:solidFill>
                  <a:schemeClr val="tx1">
                    <a:lumMod val="75000"/>
                    <a:lumOff val="25000"/>
                  </a:schemeClr>
                </a:solidFill>
              </a:rPr>
              <a:t> </a:t>
            </a:r>
            <a:r>
              <a:rPr lang="en-US" sz="2400" dirty="0" err="1">
                <a:solidFill>
                  <a:schemeClr val="tx1">
                    <a:lumMod val="75000"/>
                    <a:lumOff val="25000"/>
                  </a:schemeClr>
                </a:solidFill>
              </a:rPr>
              <a:t>posizione</a:t>
            </a:r>
            <a:r>
              <a:rPr lang="en-US" sz="2400" dirty="0">
                <a:solidFill>
                  <a:schemeClr val="tx1">
                    <a:lumMod val="75000"/>
                    <a:lumOff val="25000"/>
                  </a:schemeClr>
                </a:solidFill>
              </a:rPr>
              <a:t> </a:t>
            </a:r>
            <a:r>
              <a:rPr lang="en-US" sz="2400" dirty="0" err="1">
                <a:solidFill>
                  <a:schemeClr val="tx1">
                    <a:lumMod val="75000"/>
                    <a:lumOff val="25000"/>
                  </a:schemeClr>
                </a:solidFill>
              </a:rPr>
              <a:t>strategica</a:t>
            </a:r>
            <a:r>
              <a:rPr lang="en-US" sz="2400" dirty="0">
                <a:solidFill>
                  <a:schemeClr val="tx1">
                    <a:lumMod val="75000"/>
                    <a:lumOff val="25000"/>
                  </a:schemeClr>
                </a:solidFill>
              </a:rPr>
              <a:t> di </a:t>
            </a:r>
            <a:r>
              <a:rPr lang="en-US" sz="2400" dirty="0" err="1">
                <a:solidFill>
                  <a:schemeClr val="tx1">
                    <a:lumMod val="75000"/>
                    <a:lumOff val="25000"/>
                  </a:schemeClr>
                </a:solidFill>
              </a:rPr>
              <a:t>incontro</a:t>
            </a:r>
            <a:r>
              <a:rPr lang="en-US" sz="2400" dirty="0">
                <a:solidFill>
                  <a:schemeClr val="tx1">
                    <a:lumMod val="75000"/>
                    <a:lumOff val="25000"/>
                  </a:schemeClr>
                </a:solidFill>
              </a:rPr>
              <a:t> </a:t>
            </a:r>
            <a:r>
              <a:rPr lang="en-US" sz="2400" dirty="0" err="1">
                <a:solidFill>
                  <a:schemeClr val="tx1">
                    <a:lumMod val="75000"/>
                    <a:lumOff val="25000"/>
                  </a:schemeClr>
                </a:solidFill>
              </a:rPr>
              <a:t>tra</a:t>
            </a:r>
            <a:r>
              <a:rPr lang="en-US" sz="2400" dirty="0">
                <a:solidFill>
                  <a:schemeClr val="tx1">
                    <a:lumMod val="75000"/>
                    <a:lumOff val="25000"/>
                  </a:schemeClr>
                </a:solidFill>
              </a:rPr>
              <a:t> </a:t>
            </a:r>
            <a:r>
              <a:rPr lang="en-US" sz="2400" dirty="0" err="1">
                <a:solidFill>
                  <a:schemeClr val="tx1">
                    <a:lumMod val="75000"/>
                    <a:lumOff val="25000"/>
                  </a:schemeClr>
                </a:solidFill>
              </a:rPr>
              <a:t>tre</a:t>
            </a:r>
            <a:r>
              <a:rPr lang="en-US" sz="2400" dirty="0">
                <a:solidFill>
                  <a:schemeClr val="tx1">
                    <a:lumMod val="75000"/>
                    <a:lumOff val="25000"/>
                  </a:schemeClr>
                </a:solidFill>
              </a:rPr>
              <a:t> </a:t>
            </a:r>
            <a:r>
              <a:rPr lang="en-US" sz="2400" dirty="0" err="1">
                <a:solidFill>
                  <a:schemeClr val="tx1">
                    <a:lumMod val="75000"/>
                    <a:lumOff val="25000"/>
                  </a:schemeClr>
                </a:solidFill>
              </a:rPr>
              <a:t>continenti</a:t>
            </a:r>
            <a:r>
              <a:rPr lang="en-US" sz="2400" dirty="0">
                <a:solidFill>
                  <a:schemeClr val="tx1">
                    <a:lumMod val="75000"/>
                    <a:lumOff val="25000"/>
                  </a:schemeClr>
                </a:solidFill>
              </a:rPr>
              <a:t> (Asia, Francia, Europa) e di </a:t>
            </a:r>
            <a:r>
              <a:rPr lang="en-US" sz="2400" dirty="0" err="1">
                <a:solidFill>
                  <a:schemeClr val="tx1">
                    <a:lumMod val="75000"/>
                    <a:lumOff val="25000"/>
                  </a:schemeClr>
                </a:solidFill>
              </a:rPr>
              <a:t>aree</a:t>
            </a:r>
            <a:r>
              <a:rPr lang="en-US" sz="2400" dirty="0">
                <a:solidFill>
                  <a:schemeClr val="tx1">
                    <a:lumMod val="75000"/>
                    <a:lumOff val="25000"/>
                  </a:schemeClr>
                </a:solidFill>
              </a:rPr>
              <a:t> </a:t>
            </a:r>
            <a:r>
              <a:rPr lang="en-US" sz="2400" dirty="0" err="1">
                <a:solidFill>
                  <a:schemeClr val="tx1">
                    <a:lumMod val="75000"/>
                    <a:lumOff val="25000"/>
                  </a:schemeClr>
                </a:solidFill>
              </a:rPr>
              <a:t>commercialmente</a:t>
            </a:r>
            <a:r>
              <a:rPr lang="en-US" sz="2400" dirty="0">
                <a:solidFill>
                  <a:schemeClr val="tx1">
                    <a:lumMod val="75000"/>
                    <a:lumOff val="25000"/>
                  </a:schemeClr>
                </a:solidFill>
              </a:rPr>
              <a:t> </a:t>
            </a:r>
            <a:r>
              <a:rPr lang="en-US" sz="2400" dirty="0" err="1">
                <a:solidFill>
                  <a:schemeClr val="tx1">
                    <a:lumMod val="75000"/>
                    <a:lumOff val="25000"/>
                  </a:schemeClr>
                </a:solidFill>
              </a:rPr>
              <a:t>attive</a:t>
            </a:r>
            <a:r>
              <a:rPr lang="en-US" sz="2400" dirty="0">
                <a:solidFill>
                  <a:schemeClr val="tx1">
                    <a:lumMod val="75000"/>
                    <a:lumOff val="25000"/>
                  </a:schemeClr>
                </a:solidFill>
              </a:rPr>
              <a:t> come </a:t>
            </a:r>
            <a:r>
              <a:rPr lang="en-US" sz="2400" dirty="0" err="1">
                <a:solidFill>
                  <a:schemeClr val="tx1">
                    <a:lumMod val="75000"/>
                    <a:lumOff val="25000"/>
                  </a:schemeClr>
                </a:solidFill>
              </a:rPr>
              <a:t>quella</a:t>
            </a:r>
            <a:r>
              <a:rPr lang="en-US" sz="2400" dirty="0">
                <a:solidFill>
                  <a:schemeClr val="tx1">
                    <a:lumMod val="75000"/>
                    <a:lumOff val="25000"/>
                  </a:schemeClr>
                </a:solidFill>
              </a:rPr>
              <a:t> </a:t>
            </a:r>
            <a:r>
              <a:rPr lang="en-US" sz="2400" dirty="0" err="1">
                <a:solidFill>
                  <a:schemeClr val="tx1">
                    <a:lumMod val="75000"/>
                    <a:lumOff val="25000"/>
                  </a:schemeClr>
                </a:solidFill>
              </a:rPr>
              <a:t>mediterranea</a:t>
            </a:r>
            <a:r>
              <a:rPr lang="en-US" sz="2400" dirty="0">
                <a:solidFill>
                  <a:schemeClr val="tx1">
                    <a:lumMod val="75000"/>
                    <a:lumOff val="25000"/>
                  </a:schemeClr>
                </a:solidFill>
              </a:rPr>
              <a:t> e </a:t>
            </a:r>
            <a:r>
              <a:rPr lang="en-US" sz="2400" dirty="0" err="1">
                <a:solidFill>
                  <a:schemeClr val="tx1">
                    <a:lumMod val="75000"/>
                    <a:lumOff val="25000"/>
                  </a:schemeClr>
                </a:solidFill>
              </a:rPr>
              <a:t>quella</a:t>
            </a:r>
            <a:r>
              <a:rPr lang="en-US" sz="2400" dirty="0">
                <a:solidFill>
                  <a:schemeClr val="tx1">
                    <a:lumMod val="75000"/>
                    <a:lumOff val="25000"/>
                  </a:schemeClr>
                </a:solidFill>
              </a:rPr>
              <a:t> </a:t>
            </a:r>
            <a:r>
              <a:rPr lang="en-US" sz="2400" dirty="0" err="1">
                <a:solidFill>
                  <a:schemeClr val="tx1">
                    <a:lumMod val="75000"/>
                    <a:lumOff val="25000"/>
                  </a:schemeClr>
                </a:solidFill>
              </a:rPr>
              <a:t>nord</a:t>
            </a:r>
            <a:r>
              <a:rPr lang="en-US" sz="2400" dirty="0">
                <a:solidFill>
                  <a:schemeClr val="tx1">
                    <a:lumMod val="75000"/>
                    <a:lumOff val="25000"/>
                  </a:schemeClr>
                </a:solidFill>
              </a:rPr>
              <a:t> </a:t>
            </a:r>
            <a:r>
              <a:rPr lang="en-US" sz="2400" dirty="0" err="1">
                <a:solidFill>
                  <a:schemeClr val="tx1">
                    <a:lumMod val="75000"/>
                    <a:lumOff val="25000"/>
                  </a:schemeClr>
                </a:solidFill>
              </a:rPr>
              <a:t>europea</a:t>
            </a:r>
            <a:r>
              <a:rPr lang="en-US" sz="2400" dirty="0">
                <a:solidFill>
                  <a:schemeClr val="tx1">
                    <a:lumMod val="75000"/>
                    <a:lumOff val="25000"/>
                  </a:schemeClr>
                </a:solidFill>
              </a:rPr>
              <a:t>, </a:t>
            </a:r>
            <a:r>
              <a:rPr lang="en-US" sz="2400" dirty="0" err="1">
                <a:solidFill>
                  <a:schemeClr val="tx1">
                    <a:lumMod val="75000"/>
                    <a:lumOff val="25000"/>
                  </a:schemeClr>
                </a:solidFill>
              </a:rPr>
              <a:t>riesce</a:t>
            </a:r>
            <a:r>
              <a:rPr lang="en-US" sz="2400" dirty="0">
                <a:solidFill>
                  <a:schemeClr val="tx1">
                    <a:lumMod val="75000"/>
                    <a:lumOff val="25000"/>
                  </a:schemeClr>
                </a:solidFill>
              </a:rPr>
              <a:t> a </a:t>
            </a:r>
            <a:r>
              <a:rPr lang="en-US" sz="2400" dirty="0" err="1">
                <a:solidFill>
                  <a:schemeClr val="tx1">
                    <a:lumMod val="75000"/>
                    <a:lumOff val="25000"/>
                  </a:schemeClr>
                </a:solidFill>
              </a:rPr>
              <a:t>imporre</a:t>
            </a:r>
            <a:r>
              <a:rPr lang="en-US" sz="2400" dirty="0">
                <a:solidFill>
                  <a:schemeClr val="tx1">
                    <a:lumMod val="75000"/>
                    <a:lumOff val="25000"/>
                  </a:schemeClr>
                </a:solidFill>
              </a:rPr>
              <a:t> la propria valuta </a:t>
            </a:r>
            <a:r>
              <a:rPr lang="en-US" sz="2400" dirty="0" err="1">
                <a:solidFill>
                  <a:schemeClr val="tx1">
                    <a:lumMod val="75000"/>
                    <a:lumOff val="25000"/>
                  </a:schemeClr>
                </a:solidFill>
              </a:rPr>
              <a:t>all'interno</a:t>
            </a:r>
            <a:r>
              <a:rPr lang="en-US" sz="2400" dirty="0">
                <a:solidFill>
                  <a:schemeClr val="tx1">
                    <a:lumMod val="75000"/>
                    <a:lumOff val="25000"/>
                  </a:schemeClr>
                </a:solidFill>
              </a:rPr>
              <a:t> </a:t>
            </a:r>
            <a:r>
              <a:rPr lang="en-US" sz="2400" dirty="0" err="1">
                <a:solidFill>
                  <a:schemeClr val="tx1">
                    <a:lumMod val="75000"/>
                    <a:lumOff val="25000"/>
                  </a:schemeClr>
                </a:solidFill>
              </a:rPr>
              <a:t>degli</a:t>
            </a:r>
            <a:r>
              <a:rPr lang="en-US" sz="2400" dirty="0">
                <a:solidFill>
                  <a:schemeClr val="tx1">
                    <a:lumMod val="75000"/>
                    <a:lumOff val="25000"/>
                  </a:schemeClr>
                </a:solidFill>
              </a:rPr>
              <a:t> </a:t>
            </a:r>
            <a:r>
              <a:rPr lang="en-US" sz="2400" dirty="0" err="1">
                <a:solidFill>
                  <a:schemeClr val="tx1">
                    <a:lumMod val="75000"/>
                    <a:lumOff val="25000"/>
                  </a:schemeClr>
                </a:solidFill>
              </a:rPr>
              <a:t>scambi</a:t>
            </a:r>
            <a:r>
              <a:rPr lang="en-US" sz="2400" dirty="0">
                <a:solidFill>
                  <a:schemeClr val="tx1">
                    <a:lumMod val="75000"/>
                    <a:lumOff val="25000"/>
                  </a:schemeClr>
                </a:solidFill>
              </a:rPr>
              <a:t> </a:t>
            </a:r>
            <a:r>
              <a:rPr lang="en-US" sz="2400" dirty="0" err="1">
                <a:solidFill>
                  <a:schemeClr val="tx1">
                    <a:lumMod val="75000"/>
                    <a:lumOff val="25000"/>
                  </a:schemeClr>
                </a:solidFill>
              </a:rPr>
              <a:t>considerevoli</a:t>
            </a:r>
            <a:r>
              <a:rPr lang="en-US" sz="2400" dirty="0">
                <a:solidFill>
                  <a:schemeClr val="tx1">
                    <a:lumMod val="75000"/>
                    <a:lumOff val="25000"/>
                  </a:schemeClr>
                </a:solidFill>
              </a:rPr>
              <a:t> </a:t>
            </a:r>
            <a:r>
              <a:rPr lang="en-US" sz="2400" dirty="0" err="1">
                <a:solidFill>
                  <a:schemeClr val="tx1">
                    <a:lumMod val="75000"/>
                    <a:lumOff val="25000"/>
                  </a:schemeClr>
                </a:solidFill>
              </a:rPr>
              <a:t>che</a:t>
            </a:r>
            <a:r>
              <a:rPr lang="en-US" sz="2400" dirty="0">
                <a:solidFill>
                  <a:schemeClr val="tx1">
                    <a:lumMod val="75000"/>
                    <a:lumOff val="25000"/>
                  </a:schemeClr>
                </a:solidFill>
              </a:rPr>
              <a:t> </a:t>
            </a:r>
            <a:r>
              <a:rPr lang="en-US" sz="2400" dirty="0" err="1">
                <a:solidFill>
                  <a:schemeClr val="tx1">
                    <a:lumMod val="75000"/>
                    <a:lumOff val="25000"/>
                  </a:schemeClr>
                </a:solidFill>
              </a:rPr>
              <a:t>interessano</a:t>
            </a:r>
            <a:r>
              <a:rPr lang="en-US" sz="2400" dirty="0">
                <a:solidFill>
                  <a:schemeClr val="tx1">
                    <a:lumMod val="75000"/>
                    <a:lumOff val="25000"/>
                  </a:schemeClr>
                </a:solidFill>
              </a:rPr>
              <a:t> il </a:t>
            </a:r>
            <a:r>
              <a:rPr lang="en-US" sz="2400" dirty="0" err="1">
                <a:solidFill>
                  <a:schemeClr val="tx1">
                    <a:lumMod val="75000"/>
                    <a:lumOff val="25000"/>
                  </a:schemeClr>
                </a:solidFill>
              </a:rPr>
              <a:t>commercio</a:t>
            </a:r>
            <a:r>
              <a:rPr lang="en-US" sz="2400" dirty="0">
                <a:solidFill>
                  <a:schemeClr val="tx1">
                    <a:lumMod val="75000"/>
                    <a:lumOff val="25000"/>
                  </a:schemeClr>
                </a:solidFill>
              </a:rPr>
              <a:t> </a:t>
            </a:r>
            <a:r>
              <a:rPr lang="en-US" sz="2400" dirty="0" err="1">
                <a:solidFill>
                  <a:schemeClr val="tx1">
                    <a:lumMod val="75000"/>
                    <a:lumOff val="25000"/>
                  </a:schemeClr>
                </a:solidFill>
              </a:rPr>
              <a:t>globale</a:t>
            </a:r>
            <a:r>
              <a:rPr lang="en-US" sz="2400" dirty="0">
                <a:solidFill>
                  <a:schemeClr val="tx1">
                    <a:lumMod val="75000"/>
                    <a:lumOff val="25000"/>
                  </a:schemeClr>
                </a:solidFill>
              </a:rPr>
              <a:t>. </a:t>
            </a:r>
            <a:r>
              <a:rPr lang="en-US" sz="2400" dirty="0" err="1">
                <a:solidFill>
                  <a:schemeClr val="tx1">
                    <a:lumMod val="75000"/>
                    <a:lumOff val="25000"/>
                  </a:schemeClr>
                </a:solidFill>
              </a:rPr>
              <a:t>L'importanza</a:t>
            </a:r>
            <a:r>
              <a:rPr lang="en-US" sz="2400" dirty="0">
                <a:solidFill>
                  <a:schemeClr val="tx1">
                    <a:lumMod val="75000"/>
                    <a:lumOff val="25000"/>
                  </a:schemeClr>
                </a:solidFill>
              </a:rPr>
              <a:t> di </a:t>
            </a:r>
            <a:r>
              <a:rPr lang="en-US" sz="2400" dirty="0" err="1">
                <a:solidFill>
                  <a:schemeClr val="tx1">
                    <a:lumMod val="75000"/>
                    <a:lumOff val="25000"/>
                  </a:schemeClr>
                </a:solidFill>
              </a:rPr>
              <a:t>queste</a:t>
            </a:r>
            <a:r>
              <a:rPr lang="en-US" sz="2400" dirty="0">
                <a:solidFill>
                  <a:schemeClr val="tx1">
                    <a:lumMod val="75000"/>
                    <a:lumOff val="25000"/>
                  </a:schemeClr>
                </a:solidFill>
              </a:rPr>
              <a:t> </a:t>
            </a:r>
            <a:r>
              <a:rPr lang="en-US" sz="2400" dirty="0" err="1">
                <a:solidFill>
                  <a:schemeClr val="tx1">
                    <a:lumMod val="75000"/>
                    <a:lumOff val="25000"/>
                  </a:schemeClr>
                </a:solidFill>
              </a:rPr>
              <a:t>aree</a:t>
            </a:r>
            <a:r>
              <a:rPr lang="en-US" sz="2400" dirty="0">
                <a:solidFill>
                  <a:schemeClr val="tx1">
                    <a:lumMod val="75000"/>
                    <a:lumOff val="25000"/>
                  </a:schemeClr>
                </a:solidFill>
              </a:rPr>
              <a:t> è </a:t>
            </a:r>
            <a:r>
              <a:rPr lang="en-US" sz="2400" dirty="0" err="1">
                <a:solidFill>
                  <a:schemeClr val="tx1">
                    <a:lumMod val="75000"/>
                    <a:lumOff val="25000"/>
                  </a:schemeClr>
                </a:solidFill>
              </a:rPr>
              <a:t>stata</a:t>
            </a:r>
            <a:r>
              <a:rPr lang="en-US" sz="2400" dirty="0">
                <a:solidFill>
                  <a:schemeClr val="tx1">
                    <a:lumMod val="75000"/>
                    <a:lumOff val="25000"/>
                  </a:schemeClr>
                </a:solidFill>
              </a:rPr>
              <a:t> </a:t>
            </a:r>
            <a:r>
              <a:rPr lang="en-US" sz="2400" dirty="0" err="1">
                <a:solidFill>
                  <a:schemeClr val="tx1">
                    <a:lumMod val="75000"/>
                    <a:lumOff val="25000"/>
                  </a:schemeClr>
                </a:solidFill>
              </a:rPr>
              <a:t>inoltre</a:t>
            </a:r>
            <a:r>
              <a:rPr lang="en-US" sz="2400" dirty="0">
                <a:solidFill>
                  <a:schemeClr val="tx1">
                    <a:lumMod val="75000"/>
                    <a:lumOff val="25000"/>
                  </a:schemeClr>
                </a:solidFill>
              </a:rPr>
              <a:t> </a:t>
            </a:r>
            <a:r>
              <a:rPr lang="en-US" sz="2400" dirty="0" err="1">
                <a:solidFill>
                  <a:schemeClr val="tx1">
                    <a:lumMod val="75000"/>
                    <a:lumOff val="25000"/>
                  </a:schemeClr>
                </a:solidFill>
              </a:rPr>
              <a:t>positivamente</a:t>
            </a:r>
            <a:r>
              <a:rPr lang="en-US" sz="2400" dirty="0">
                <a:solidFill>
                  <a:schemeClr val="tx1">
                    <a:lumMod val="75000"/>
                    <a:lumOff val="25000"/>
                  </a:schemeClr>
                </a:solidFill>
              </a:rPr>
              <a:t> </a:t>
            </a:r>
            <a:r>
              <a:rPr lang="en-US" sz="2400" dirty="0" err="1">
                <a:solidFill>
                  <a:schemeClr val="tx1">
                    <a:lumMod val="75000"/>
                    <a:lumOff val="25000"/>
                  </a:schemeClr>
                </a:solidFill>
              </a:rPr>
              <a:t>valutata</a:t>
            </a:r>
            <a:r>
              <a:rPr lang="en-US" sz="2400" dirty="0">
                <a:solidFill>
                  <a:schemeClr val="tx1">
                    <a:lumMod val="75000"/>
                    <a:lumOff val="25000"/>
                  </a:schemeClr>
                </a:solidFill>
              </a:rPr>
              <a:t> dal nuovo </a:t>
            </a:r>
            <a:r>
              <a:rPr lang="en-US" sz="2400" dirty="0" err="1">
                <a:solidFill>
                  <a:schemeClr val="tx1">
                    <a:lumMod val="75000"/>
                    <a:lumOff val="25000"/>
                  </a:schemeClr>
                </a:solidFill>
              </a:rPr>
              <a:t>attore</a:t>
            </a:r>
            <a:r>
              <a:rPr lang="en-US" sz="2400" dirty="0">
                <a:solidFill>
                  <a:schemeClr val="tx1">
                    <a:lumMod val="75000"/>
                    <a:lumOff val="25000"/>
                  </a:schemeClr>
                </a:solidFill>
              </a:rPr>
              <a:t> </a:t>
            </a:r>
            <a:r>
              <a:rPr lang="en-US" sz="2400" dirty="0" err="1">
                <a:solidFill>
                  <a:schemeClr val="tx1">
                    <a:lumMod val="75000"/>
                    <a:lumOff val="25000"/>
                  </a:schemeClr>
                </a:solidFill>
              </a:rPr>
              <a:t>geopolitico</a:t>
            </a:r>
            <a:r>
              <a:rPr lang="en-US" sz="2400" dirty="0">
                <a:solidFill>
                  <a:schemeClr val="tx1">
                    <a:lumMod val="75000"/>
                    <a:lumOff val="25000"/>
                  </a:schemeClr>
                </a:solidFill>
              </a:rPr>
              <a:t> </a:t>
            </a:r>
            <a:r>
              <a:rPr lang="en-US" sz="2400" dirty="0" err="1">
                <a:solidFill>
                  <a:schemeClr val="tx1">
                    <a:lumMod val="75000"/>
                    <a:lumOff val="25000"/>
                  </a:schemeClr>
                </a:solidFill>
              </a:rPr>
              <a:t>mondiale</a:t>
            </a:r>
            <a:r>
              <a:rPr lang="en-US" sz="2400" dirty="0">
                <a:solidFill>
                  <a:schemeClr val="tx1">
                    <a:lumMod val="75000"/>
                    <a:lumOff val="25000"/>
                  </a:schemeClr>
                </a:solidFill>
              </a:rPr>
              <a:t>: la </a:t>
            </a:r>
            <a:r>
              <a:rPr lang="en-US" sz="2400" dirty="0" err="1">
                <a:solidFill>
                  <a:schemeClr val="tx1">
                    <a:lumMod val="75000"/>
                    <a:lumOff val="25000"/>
                  </a:schemeClr>
                </a:solidFill>
              </a:rPr>
              <a:t>Cina</a:t>
            </a:r>
            <a:r>
              <a:rPr lang="en-US" sz="2400" dirty="0">
                <a:solidFill>
                  <a:schemeClr val="tx1">
                    <a:lumMod val="75000"/>
                    <a:lumOff val="25000"/>
                  </a:schemeClr>
                </a:solidFill>
              </a:rPr>
              <a:t>, con il </a:t>
            </a:r>
            <a:r>
              <a:rPr lang="en-US" sz="2400" dirty="0" err="1">
                <a:solidFill>
                  <a:schemeClr val="tx1">
                    <a:lumMod val="75000"/>
                    <a:lumOff val="25000"/>
                  </a:schemeClr>
                </a:solidFill>
              </a:rPr>
              <a:t>suo</a:t>
            </a:r>
            <a:r>
              <a:rPr lang="en-US" sz="2400" dirty="0">
                <a:solidFill>
                  <a:schemeClr val="tx1">
                    <a:lumMod val="75000"/>
                    <a:lumOff val="25000"/>
                  </a:schemeClr>
                </a:solidFill>
              </a:rPr>
              <a:t> </a:t>
            </a:r>
            <a:r>
              <a:rPr lang="en-US" sz="2400" dirty="0" err="1">
                <a:solidFill>
                  <a:schemeClr val="tx1">
                    <a:lumMod val="75000"/>
                    <a:lumOff val="25000"/>
                  </a:schemeClr>
                </a:solidFill>
              </a:rPr>
              <a:t>progetto</a:t>
            </a:r>
            <a:r>
              <a:rPr lang="en-US" sz="2400" dirty="0">
                <a:solidFill>
                  <a:schemeClr val="tx1">
                    <a:lumMod val="75000"/>
                    <a:lumOff val="25000"/>
                  </a:schemeClr>
                </a:solidFill>
              </a:rPr>
              <a:t> </a:t>
            </a:r>
            <a:r>
              <a:rPr lang="en-US" sz="2400" dirty="0" err="1">
                <a:solidFill>
                  <a:schemeClr val="tx1">
                    <a:lumMod val="75000"/>
                    <a:lumOff val="25000"/>
                  </a:schemeClr>
                </a:solidFill>
              </a:rPr>
              <a:t>della</a:t>
            </a:r>
            <a:r>
              <a:rPr lang="en-US" sz="2400" dirty="0">
                <a:solidFill>
                  <a:schemeClr val="tx1">
                    <a:lumMod val="75000"/>
                    <a:lumOff val="25000"/>
                  </a:schemeClr>
                </a:solidFill>
              </a:rPr>
              <a:t> Nuova Via Della Seta, </a:t>
            </a:r>
            <a:r>
              <a:rPr lang="en-US" sz="2400" dirty="0" err="1">
                <a:solidFill>
                  <a:schemeClr val="tx1">
                    <a:lumMod val="75000"/>
                    <a:lumOff val="25000"/>
                  </a:schemeClr>
                </a:solidFill>
              </a:rPr>
              <a:t>stabilisce</a:t>
            </a:r>
            <a:r>
              <a:rPr lang="en-US" sz="2400" dirty="0">
                <a:solidFill>
                  <a:schemeClr val="tx1">
                    <a:lumMod val="75000"/>
                    <a:lumOff val="25000"/>
                  </a:schemeClr>
                </a:solidFill>
              </a:rPr>
              <a:t> </a:t>
            </a:r>
            <a:r>
              <a:rPr lang="en-US" sz="2400" dirty="0" err="1">
                <a:solidFill>
                  <a:schemeClr val="tx1">
                    <a:lumMod val="75000"/>
                    <a:lumOff val="25000"/>
                  </a:schemeClr>
                </a:solidFill>
              </a:rPr>
              <a:t>cooperazioni</a:t>
            </a:r>
            <a:r>
              <a:rPr lang="en-US" sz="2400" dirty="0">
                <a:solidFill>
                  <a:schemeClr val="tx1">
                    <a:lumMod val="75000"/>
                    <a:lumOff val="25000"/>
                  </a:schemeClr>
                </a:solidFill>
              </a:rPr>
              <a:t> </a:t>
            </a:r>
            <a:r>
              <a:rPr lang="en-US" sz="2400" dirty="0" err="1">
                <a:solidFill>
                  <a:schemeClr val="tx1">
                    <a:lumMod val="75000"/>
                    <a:lumOff val="25000"/>
                  </a:schemeClr>
                </a:solidFill>
              </a:rPr>
              <a:t>economico-commerciali</a:t>
            </a:r>
            <a:r>
              <a:rPr lang="en-US" sz="2400" dirty="0">
                <a:solidFill>
                  <a:schemeClr val="tx1">
                    <a:lumMod val="75000"/>
                    <a:lumOff val="25000"/>
                  </a:schemeClr>
                </a:solidFill>
              </a:rPr>
              <a:t> con </a:t>
            </a:r>
            <a:r>
              <a:rPr lang="en-US" sz="2400" dirty="0" err="1">
                <a:solidFill>
                  <a:schemeClr val="tx1">
                    <a:lumMod val="75000"/>
                    <a:lumOff val="25000"/>
                  </a:schemeClr>
                </a:solidFill>
              </a:rPr>
              <a:t>importanti</a:t>
            </a:r>
            <a:r>
              <a:rPr lang="en-US" sz="2400" dirty="0">
                <a:solidFill>
                  <a:schemeClr val="tx1">
                    <a:lumMod val="75000"/>
                    <a:lumOff val="25000"/>
                  </a:schemeClr>
                </a:solidFill>
              </a:rPr>
              <a:t> </a:t>
            </a:r>
            <a:r>
              <a:rPr lang="en-US" sz="2400" dirty="0" err="1">
                <a:solidFill>
                  <a:schemeClr val="tx1">
                    <a:lumMod val="75000"/>
                    <a:lumOff val="25000"/>
                  </a:schemeClr>
                </a:solidFill>
              </a:rPr>
              <a:t>attori</a:t>
            </a:r>
            <a:r>
              <a:rPr lang="en-US" sz="2400" dirty="0">
                <a:solidFill>
                  <a:schemeClr val="tx1">
                    <a:lumMod val="75000"/>
                    <a:lumOff val="25000"/>
                  </a:schemeClr>
                </a:solidFill>
              </a:rPr>
              <a:t> </a:t>
            </a:r>
            <a:r>
              <a:rPr lang="en-US" sz="2400" dirty="0" err="1">
                <a:solidFill>
                  <a:schemeClr val="tx1">
                    <a:lumMod val="75000"/>
                    <a:lumOff val="25000"/>
                  </a:schemeClr>
                </a:solidFill>
              </a:rPr>
              <a:t>europei</a:t>
            </a:r>
            <a:r>
              <a:rPr lang="en-US" sz="2400" dirty="0">
                <a:solidFill>
                  <a:schemeClr val="tx1">
                    <a:lumMod val="75000"/>
                    <a:lumOff val="25000"/>
                  </a:schemeClr>
                </a:solidFill>
              </a:rPr>
              <a:t> come </a:t>
            </a:r>
            <a:r>
              <a:rPr lang="en-US" sz="2400" dirty="0" err="1">
                <a:solidFill>
                  <a:schemeClr val="tx1">
                    <a:lumMod val="75000"/>
                    <a:lumOff val="25000"/>
                  </a:schemeClr>
                </a:solidFill>
              </a:rPr>
              <a:t>quelli</a:t>
            </a:r>
            <a:r>
              <a:rPr lang="en-US" sz="2400" dirty="0">
                <a:solidFill>
                  <a:schemeClr val="tx1">
                    <a:lumMod val="75000"/>
                    <a:lumOff val="25000"/>
                  </a:schemeClr>
                </a:solidFill>
              </a:rPr>
              <a:t> </a:t>
            </a:r>
            <a:r>
              <a:rPr lang="en-US" sz="2400" dirty="0" err="1">
                <a:solidFill>
                  <a:schemeClr val="tx1">
                    <a:lumMod val="75000"/>
                    <a:lumOff val="25000"/>
                  </a:schemeClr>
                </a:solidFill>
              </a:rPr>
              <a:t>che</a:t>
            </a:r>
            <a:r>
              <a:rPr lang="en-US" sz="2400" dirty="0">
                <a:solidFill>
                  <a:schemeClr val="tx1">
                    <a:lumMod val="75000"/>
                    <a:lumOff val="25000"/>
                  </a:schemeClr>
                </a:solidFill>
              </a:rPr>
              <a:t> </a:t>
            </a:r>
            <a:r>
              <a:rPr lang="en-US" sz="2400" dirty="0" err="1">
                <a:solidFill>
                  <a:schemeClr val="tx1">
                    <a:lumMod val="75000"/>
                    <a:lumOff val="25000"/>
                  </a:schemeClr>
                </a:solidFill>
              </a:rPr>
              <a:t>si</a:t>
            </a:r>
            <a:r>
              <a:rPr lang="en-US" sz="2400" dirty="0">
                <a:solidFill>
                  <a:schemeClr val="tx1">
                    <a:lumMod val="75000"/>
                    <a:lumOff val="25000"/>
                  </a:schemeClr>
                </a:solidFill>
              </a:rPr>
              <a:t> </a:t>
            </a:r>
            <a:r>
              <a:rPr lang="en-US" sz="2400" dirty="0" err="1">
                <a:solidFill>
                  <a:schemeClr val="tx1">
                    <a:lumMod val="75000"/>
                    <a:lumOff val="25000"/>
                  </a:schemeClr>
                </a:solidFill>
              </a:rPr>
              <a:t>affacciano</a:t>
            </a:r>
            <a:r>
              <a:rPr lang="en-US" sz="2400" dirty="0">
                <a:solidFill>
                  <a:schemeClr val="tx1">
                    <a:lumMod val="75000"/>
                    <a:lumOff val="25000"/>
                  </a:schemeClr>
                </a:solidFill>
              </a:rPr>
              <a:t> </a:t>
            </a:r>
            <a:r>
              <a:rPr lang="en-US" sz="2400" dirty="0" err="1">
                <a:solidFill>
                  <a:schemeClr val="tx1">
                    <a:lumMod val="75000"/>
                    <a:lumOff val="25000"/>
                  </a:schemeClr>
                </a:solidFill>
              </a:rPr>
              <a:t>sul</a:t>
            </a:r>
            <a:r>
              <a:rPr lang="en-US" sz="2400" dirty="0">
                <a:solidFill>
                  <a:schemeClr val="tx1">
                    <a:lumMod val="75000"/>
                    <a:lumOff val="25000"/>
                  </a:schemeClr>
                </a:solidFill>
              </a:rPr>
              <a:t> </a:t>
            </a:r>
            <a:r>
              <a:rPr lang="en-US" sz="2400" dirty="0" err="1">
                <a:solidFill>
                  <a:schemeClr val="tx1">
                    <a:lumMod val="75000"/>
                    <a:lumOff val="25000"/>
                  </a:schemeClr>
                </a:solidFill>
              </a:rPr>
              <a:t>bacino</a:t>
            </a:r>
            <a:r>
              <a:rPr lang="en-US" sz="2400" dirty="0">
                <a:solidFill>
                  <a:schemeClr val="tx1">
                    <a:lumMod val="75000"/>
                    <a:lumOff val="25000"/>
                  </a:schemeClr>
                </a:solidFill>
              </a:rPr>
              <a:t> del </a:t>
            </a:r>
            <a:r>
              <a:rPr lang="en-US" sz="2400" dirty="0" err="1">
                <a:solidFill>
                  <a:schemeClr val="tx1">
                    <a:lumMod val="75000"/>
                    <a:lumOff val="25000"/>
                  </a:schemeClr>
                </a:solidFill>
              </a:rPr>
              <a:t>Mediterraneo</a:t>
            </a:r>
            <a:r>
              <a:rPr lang="en-US" sz="2400" dirty="0">
                <a:solidFill>
                  <a:schemeClr val="tx1">
                    <a:lumMod val="75000"/>
                    <a:lumOff val="25000"/>
                  </a:schemeClr>
                </a:solidFill>
              </a:rPr>
              <a:t>. </a:t>
            </a:r>
          </a:p>
        </p:txBody>
      </p:sp>
      <p:sp>
        <p:nvSpPr>
          <p:cNvPr id="2" name="Segnaposto numero diapositiva 1">
            <a:extLst>
              <a:ext uri="{FF2B5EF4-FFF2-40B4-BE49-F238E27FC236}">
                <a16:creationId xmlns:a16="http://schemas.microsoft.com/office/drawing/2014/main" id="{2A9BB124-5FC2-44F5-8133-AE4806E760B7}"/>
              </a:ext>
            </a:extLst>
          </p:cNvPr>
          <p:cNvSpPr>
            <a:spLocks noGrp="1"/>
          </p:cNvSpPr>
          <p:nvPr>
            <p:ph type="sldNum" sz="quarter" idx="12"/>
          </p:nvPr>
        </p:nvSpPr>
        <p:spPr/>
        <p:txBody>
          <a:bodyPr/>
          <a:lstStyle/>
          <a:p>
            <a:fld id="{1155755D-EFE4-461C-9FCA-851881A648FA}" type="slidenum">
              <a:rPr lang="it-IT" smtClean="0"/>
              <a:t>9</a:t>
            </a:fld>
            <a:endParaRPr lang="it-IT"/>
          </a:p>
        </p:txBody>
      </p:sp>
    </p:spTree>
    <p:extLst>
      <p:ext uri="{BB962C8B-B14F-4D97-AF65-F5344CB8AC3E}">
        <p14:creationId xmlns:p14="http://schemas.microsoft.com/office/powerpoint/2010/main" val="3105001141"/>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Filo</Template>
  <TotalTime>977</TotalTime>
  <Words>4360</Words>
  <Application>Microsoft Office PowerPoint</Application>
  <PresentationFormat>Widescreen</PresentationFormat>
  <Paragraphs>165</Paragraphs>
  <Slides>39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39</vt:i4>
      </vt:variant>
    </vt:vector>
  </HeadingPairs>
  <TitlesOfParts>
    <vt:vector size="45" baseType="lpstr">
      <vt:lpstr>Arial</vt:lpstr>
      <vt:lpstr>Calibri</vt:lpstr>
      <vt:lpstr>Century Gothic</vt:lpstr>
      <vt:lpstr>Times New Roman</vt:lpstr>
      <vt:lpstr>Wingdings 3</vt:lpstr>
      <vt:lpstr>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Mirella Madafferi</dc:creator>
  <cp:lastModifiedBy>Mirella Madafferi</cp:lastModifiedBy>
  <cp:revision>26</cp:revision>
  <dcterms:created xsi:type="dcterms:W3CDTF">2021-11-18T21:25:38Z</dcterms:created>
  <dcterms:modified xsi:type="dcterms:W3CDTF">2025-05-06T10:41:24Z</dcterms:modified>
</cp:coreProperties>
</file>