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1"/>
  </p:notesMasterIdLst>
  <p:handoutMasterIdLst>
    <p:handoutMasterId r:id="rId22"/>
  </p:handoutMasterIdLst>
  <p:sldIdLst>
    <p:sldId id="291" r:id="rId2"/>
    <p:sldId id="292" r:id="rId3"/>
    <p:sldId id="293" r:id="rId4"/>
    <p:sldId id="312" r:id="rId5"/>
    <p:sldId id="314" r:id="rId6"/>
    <p:sldId id="313" r:id="rId7"/>
    <p:sldId id="315" r:id="rId8"/>
    <p:sldId id="317" r:id="rId9"/>
    <p:sldId id="316" r:id="rId10"/>
    <p:sldId id="319" r:id="rId11"/>
    <p:sldId id="318" r:id="rId12"/>
    <p:sldId id="320" r:id="rId13"/>
    <p:sldId id="321" r:id="rId14"/>
    <p:sldId id="322" r:id="rId15"/>
    <p:sldId id="323" r:id="rId16"/>
    <p:sldId id="324" r:id="rId17"/>
    <p:sldId id="326" r:id="rId18"/>
    <p:sldId id="327" r:id="rId19"/>
    <p:sldId id="310" r:id="rId20"/>
  </p:sldIdLst>
  <p:sldSz cx="9144000" cy="6858000" type="screen4x3"/>
  <p:notesSz cx="6858000" cy="9144000"/>
  <p:custDataLst>
    <p:tags r:id="rId23"/>
  </p:custDataLst>
  <p:defaultTextStyle>
    <a:defPPr>
      <a:defRPr lang="it-IT"/>
    </a:defPPr>
    <a:lvl1pPr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789">
          <p15:clr>
            <a:srgbClr val="A4A3A4"/>
          </p15:clr>
        </p15:guide>
        <p15:guide id="2" orient="horz" pos="1956">
          <p15:clr>
            <a:srgbClr val="A4A3A4"/>
          </p15:clr>
        </p15:guide>
        <p15:guide id="3" orient="horz" pos="3929">
          <p15:clr>
            <a:srgbClr val="A4A3A4"/>
          </p15:clr>
        </p15:guide>
        <p15:guide id="4" pos="5396">
          <p15:clr>
            <a:srgbClr val="A4A3A4"/>
          </p15:clr>
        </p15:guide>
        <p15:guide id="5">
          <p15:clr>
            <a:srgbClr val="A4A3A4"/>
          </p15:clr>
        </p15:guide>
        <p15:guide id="6" pos="3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A00"/>
    <a:srgbClr val="002060"/>
    <a:srgbClr val="822433"/>
    <a:srgbClr val="464990"/>
    <a:srgbClr val="009984"/>
    <a:srgbClr val="C1BAA4"/>
    <a:srgbClr val="009FE3"/>
    <a:srgbClr val="00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1416" y="84"/>
      </p:cViewPr>
      <p:guideLst>
        <p:guide orient="horz" pos="789"/>
        <p:guide orient="horz" pos="1956"/>
        <p:guide orient="horz" pos="3929"/>
        <p:guide pos="5396"/>
        <p:guide/>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599414-F0EC-4F98-8F21-7102DFE5925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ヒラギノ角ゴ Pro W3" charset="0"/>
                <a:cs typeface="ヒラギノ角ゴ Pro W3" charset="0"/>
              </a:defRPr>
            </a:lvl1pPr>
          </a:lstStyle>
          <a:p>
            <a:pPr>
              <a:defRPr/>
            </a:pPr>
            <a:endParaRPr lang="en-US"/>
          </a:p>
        </p:txBody>
      </p:sp>
      <p:sp>
        <p:nvSpPr>
          <p:cNvPr id="3" name="Date Placeholder 2">
            <a:extLst>
              <a:ext uri="{FF2B5EF4-FFF2-40B4-BE49-F238E27FC236}">
                <a16:creationId xmlns:a16="http://schemas.microsoft.com/office/drawing/2014/main" id="{0E43EF7B-9C0C-4D8B-A8FE-42209AE72ED9}"/>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D896B9-6260-443B-9EE1-168CE238B874}" type="datetimeFigureOut">
              <a:rPr lang="en-US" altLang="it-IT"/>
              <a:pPr>
                <a:defRPr/>
              </a:pPr>
              <a:t>2/9/2018</a:t>
            </a:fld>
            <a:endParaRPr lang="en-US" altLang="it-IT"/>
          </a:p>
        </p:txBody>
      </p:sp>
      <p:sp>
        <p:nvSpPr>
          <p:cNvPr id="4" name="Footer Placeholder 3">
            <a:extLst>
              <a:ext uri="{FF2B5EF4-FFF2-40B4-BE49-F238E27FC236}">
                <a16:creationId xmlns:a16="http://schemas.microsoft.com/office/drawing/2014/main" id="{A8A52AE1-D47C-4FB6-8000-0237A9049816}"/>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ヒラギノ角ゴ Pro W3" charset="0"/>
                <a:cs typeface="ヒラギノ角ゴ Pro W3" charset="0"/>
              </a:defRPr>
            </a:lvl1pPr>
          </a:lstStyle>
          <a:p>
            <a:pPr>
              <a:defRPr/>
            </a:pPr>
            <a:endParaRPr lang="en-US"/>
          </a:p>
        </p:txBody>
      </p:sp>
      <p:sp>
        <p:nvSpPr>
          <p:cNvPr id="5" name="Slide Number Placeholder 4">
            <a:extLst>
              <a:ext uri="{FF2B5EF4-FFF2-40B4-BE49-F238E27FC236}">
                <a16:creationId xmlns:a16="http://schemas.microsoft.com/office/drawing/2014/main" id="{27D6CADE-C773-4BF0-A3C9-5E43A6B11F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FBE3E38-793C-4ABA-8453-41C4E9765644}" type="slidenum">
              <a:rPr lang="en-US" altLang="it-IT"/>
              <a:pPr/>
              <a:t>‹N›</a:t>
            </a:fld>
            <a:endParaRPr lang="en-US" alt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8D3B4F4-1F8B-4118-A838-82547013B45A}"/>
              </a:ext>
            </a:extLst>
          </p:cNvPr>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A3236326-7653-43BF-94AB-F47AB8F77E0D}"/>
              </a:ext>
            </a:extLst>
          </p:cNvPr>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a:extLst>
              <a:ext uri="{FF2B5EF4-FFF2-40B4-BE49-F238E27FC236}">
                <a16:creationId xmlns:a16="http://schemas.microsoft.com/office/drawing/2014/main" id="{59E0E146-2C24-48BF-96B5-F24B9D7CEFDE}"/>
              </a:ext>
            </a:extLst>
          </p:cNvPr>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FBE530F0-4266-432C-942A-2AE805C83469}"/>
              </a:ext>
            </a:extLst>
          </p:cNvPr>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BFB733DC-0353-4B6F-8C5F-51B475426989}"/>
              </a:ext>
            </a:extLst>
          </p:cNvPr>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6D9610C0-1565-4467-A368-7B9709ACC895}"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miter lim="800000"/>
            <a:headEnd/>
            <a:tailEnd/>
          </a:ln>
        </p:spPr>
        <p:txBody>
          <a:bodyPr/>
          <a:lstStyle/>
          <a:p>
            <a:fld id="{F28B4F4C-5885-4AAF-AD03-6775D9DAFA9E}" type="slidenum">
              <a:rPr lang="it-IT" altLang="it-IT"/>
              <a:pPr/>
              <a:t>1</a:t>
            </a:fld>
            <a:endParaRPr lang="it-IT" altLang="it-IT"/>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it-IT">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it-IT" altLang="it-IT">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cover.jpg"/>
          <p:cNvPicPr>
            <a:picLocks noChangeAspect="1"/>
          </p:cNvPicPr>
          <p:nvPr userDrawn="1"/>
        </p:nvPicPr>
        <p:blipFill>
          <a:blip r:embed="rId2"/>
          <a:srcRect/>
          <a:stretch>
            <a:fillRect/>
          </a:stretch>
        </p:blipFill>
        <p:spPr bwMode="auto">
          <a:xfrm>
            <a:off x="0" y="9525"/>
            <a:ext cx="9144000" cy="7019925"/>
          </a:xfrm>
          <a:prstGeom prst="rect">
            <a:avLst/>
          </a:prstGeom>
          <a:noFill/>
          <a:ln w="9525">
            <a:noFill/>
            <a:miter lim="800000"/>
            <a:headEnd/>
            <a:tailEnd/>
          </a:ln>
        </p:spPr>
      </p:pic>
      <p:sp>
        <p:nvSpPr>
          <p:cNvPr id="3074" name="Rectangle 2"/>
          <p:cNvSpPr>
            <a:spLocks noGrp="1" noChangeArrowheads="1"/>
          </p:cNvSpPr>
          <p:nvPr>
            <p:ph type="ctrTitle"/>
          </p:nvPr>
        </p:nvSpPr>
        <p:spPr>
          <a:xfrm>
            <a:off x="1458987" y="3878560"/>
            <a:ext cx="6929437" cy="990600"/>
          </a:xfrm>
        </p:spPr>
        <p:txBody>
          <a:bodyPr/>
          <a:lstStyle>
            <a:lvl1pPr>
              <a:lnSpc>
                <a:spcPts val="2200"/>
              </a:lnSpc>
              <a:defRPr b="1">
                <a:solidFill>
                  <a:schemeClr val="bg1"/>
                </a:solidFill>
                <a:latin typeface="Franklin Gothic Medium"/>
                <a:cs typeface="Franklin Gothic Medium"/>
              </a:defRPr>
            </a:lvl1pPr>
          </a:lstStyle>
          <a:p>
            <a:pPr lvl="0"/>
            <a:r>
              <a:rPr lang="it-IT" noProof="0" dirty="0"/>
              <a:t>Click to </a:t>
            </a:r>
            <a:r>
              <a:rPr lang="it-IT" noProof="0" dirty="0" err="1"/>
              <a:t>edit</a:t>
            </a:r>
            <a:r>
              <a:rPr lang="it-IT" noProof="0" dirty="0"/>
              <a:t> Master </a:t>
            </a:r>
            <a:r>
              <a:rPr lang="it-IT" noProof="0" dirty="0" err="1"/>
              <a:t>title</a:t>
            </a:r>
            <a:r>
              <a:rPr lang="it-IT" noProof="0" dirty="0"/>
              <a:t> style</a:t>
            </a:r>
          </a:p>
        </p:txBody>
      </p:sp>
      <p:sp>
        <p:nvSpPr>
          <p:cNvPr id="3075" name="Rectangle 3"/>
          <p:cNvSpPr>
            <a:spLocks noGrp="1" noChangeArrowheads="1"/>
          </p:cNvSpPr>
          <p:nvPr>
            <p:ph type="subTitle" idx="1"/>
          </p:nvPr>
        </p:nvSpPr>
        <p:spPr>
          <a:xfrm>
            <a:off x="1458987" y="5106888"/>
            <a:ext cx="6929437" cy="914400"/>
          </a:xfrm>
          <a:prstGeom prst="rect">
            <a:avLst/>
          </a:prstGeom>
        </p:spPr>
        <p:txBody>
          <a:bodyPr/>
          <a:lstStyle>
            <a:lvl1pPr marL="0" indent="0">
              <a:defRPr sz="2200" b="0" i="0">
                <a:solidFill>
                  <a:schemeClr val="bg1"/>
                </a:solidFill>
                <a:latin typeface="Franklin Gothic Book"/>
                <a:cs typeface="Franklin Gothic Book"/>
              </a:defRPr>
            </a:lvl1pPr>
          </a:lstStyle>
          <a:p>
            <a:pPr lvl="0"/>
            <a:r>
              <a:rPr lang="it-IT" noProof="0" dirty="0"/>
              <a:t>Fare clic per modificare lo stile del sottotitolo dello schema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2BA5969D-898E-4188-B098-219DC3B259D9}"/>
              </a:ext>
            </a:extLst>
          </p:cNvPr>
          <p:cNvSpPr txBox="1">
            <a:spLocks noChangeArrowheads="1"/>
          </p:cNvSpPr>
          <p:nvPr userDrawn="1"/>
        </p:nvSpPr>
        <p:spPr bwMode="auto">
          <a:xfrm>
            <a:off x="539750" y="1019175"/>
            <a:ext cx="8002588" cy="46038"/>
          </a:xfrm>
          <a:prstGeom prst="rect">
            <a:avLst/>
          </a:prstGeom>
          <a:solidFill>
            <a:srgbClr val="464990"/>
          </a:solidFill>
          <a:ln>
            <a:noFill/>
          </a:ln>
          <a:extLst/>
        </p:spPr>
        <p:txBody>
          <a:bodyPr tIns="0" bIns="0" anchor="ct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ctr">
              <a:defRPr/>
            </a:pPr>
            <a:endParaRPr lang="it-IT" sz="1800" dirty="0">
              <a:solidFill>
                <a:schemeClr val="bg1"/>
              </a:solidFill>
              <a:latin typeface="Franklin Gothic Book" pitchFamily="34" charset="0"/>
            </a:endParaRPr>
          </a:p>
        </p:txBody>
      </p:sp>
      <p:pic>
        <p:nvPicPr>
          <p:cNvPr id="4" name="Immagine 8"/>
          <p:cNvPicPr>
            <a:picLocks noChangeAspect="1"/>
          </p:cNvPicPr>
          <p:nvPr userDrawn="1"/>
        </p:nvPicPr>
        <p:blipFill>
          <a:blip r:embed="rId2"/>
          <a:srcRect/>
          <a:stretch>
            <a:fillRect/>
          </a:stretch>
        </p:blipFill>
        <p:spPr bwMode="auto">
          <a:xfrm>
            <a:off x="5076825" y="466725"/>
            <a:ext cx="1487488" cy="528638"/>
          </a:xfrm>
          <a:prstGeom prst="rect">
            <a:avLst/>
          </a:prstGeom>
          <a:noFill/>
          <a:ln w="9525">
            <a:noFill/>
            <a:miter lim="800000"/>
            <a:headEnd/>
            <a:tailEnd/>
          </a:ln>
        </p:spPr>
      </p:pic>
      <p:pic>
        <p:nvPicPr>
          <p:cNvPr id="5" name="Picture 3" descr="C:\Users\Menna\Desktop\logo.jpg"/>
          <p:cNvPicPr>
            <a:picLocks noChangeAspect="1" noChangeArrowheads="1"/>
          </p:cNvPicPr>
          <p:nvPr userDrawn="1"/>
        </p:nvPicPr>
        <p:blipFill>
          <a:blip r:embed="rId3"/>
          <a:srcRect/>
          <a:stretch>
            <a:fillRect/>
          </a:stretch>
        </p:blipFill>
        <p:spPr bwMode="auto">
          <a:xfrm>
            <a:off x="6732588" y="403225"/>
            <a:ext cx="1884362" cy="592138"/>
          </a:xfrm>
          <a:prstGeom prst="rect">
            <a:avLst/>
          </a:prstGeom>
          <a:noFill/>
          <a:ln w="9525">
            <a:noFill/>
            <a:miter lim="800000"/>
            <a:headEnd/>
            <a:tailEnd/>
          </a:ln>
        </p:spPr>
      </p:pic>
      <p:sp>
        <p:nvSpPr>
          <p:cNvPr id="11" name="Rectangle 2"/>
          <p:cNvSpPr>
            <a:spLocks noGrp="1" noChangeArrowheads="1"/>
          </p:cNvSpPr>
          <p:nvPr>
            <p:ph type="title"/>
          </p:nvPr>
        </p:nvSpPr>
        <p:spPr bwMode="auto">
          <a:xfrm>
            <a:off x="539552" y="104775"/>
            <a:ext cx="8002786" cy="914400"/>
          </a:xfrm>
          <a:prstGeom prst="rect">
            <a:avLst/>
          </a:prstGeom>
          <a:noFill/>
          <a:ln>
            <a:noFill/>
          </a:ln>
          <a:extLst/>
        </p:spPr>
        <p:txBody>
          <a:bodyPr/>
          <a:lstStyle/>
          <a:p>
            <a:pPr lvl="0"/>
            <a:r>
              <a:rPr lang="it-IT" dirty="0"/>
              <a:t>Fare clic per modificare stile</a:t>
            </a:r>
          </a:p>
        </p:txBody>
      </p:sp>
      <p:sp>
        <p:nvSpPr>
          <p:cNvPr id="6" name="Rectangle 6">
            <a:extLst>
              <a:ext uri="{FF2B5EF4-FFF2-40B4-BE49-F238E27FC236}">
                <a16:creationId xmlns:a16="http://schemas.microsoft.com/office/drawing/2014/main" id="{263AAC4D-0D25-4069-9527-7A81937406D8}"/>
              </a:ext>
            </a:extLst>
          </p:cNvPr>
          <p:cNvSpPr>
            <a:spLocks noGrp="1" noChangeArrowheads="1"/>
          </p:cNvSpPr>
          <p:nvPr>
            <p:ph type="sldNum" sz="quarter" idx="10"/>
          </p:nvPr>
        </p:nvSpPr>
        <p:spPr/>
        <p:txBody>
          <a:bodyPr/>
          <a:lstStyle>
            <a:lvl1pPr>
              <a:defRPr>
                <a:solidFill>
                  <a:srgbClr val="FFFFFF"/>
                </a:solidFill>
              </a:defRPr>
            </a:lvl1pPr>
          </a:lstStyle>
          <a:p>
            <a:fld id="{970286DE-FBA0-481A-BE24-AB03BDA8CD43}" type="slidenum">
              <a:rPr lang="it-IT" altLang="it-IT"/>
              <a:pPr/>
              <a:t>‹N›</a:t>
            </a:fld>
            <a:endParaRPr lang="it-IT"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624CC6-C1C9-46A3-82A9-B7471E881AAF}"/>
              </a:ext>
            </a:extLst>
          </p:cNvPr>
          <p:cNvSpPr>
            <a:spLocks noGrp="1" noChangeArrowheads="1"/>
          </p:cNvSpPr>
          <p:nvPr>
            <p:ph type="dt" sz="half" idx="10"/>
          </p:nvPr>
        </p:nvSpPr>
        <p:spPr>
          <a:xfrm>
            <a:off x="4343400" y="6146800"/>
            <a:ext cx="1905000" cy="457200"/>
          </a:xfrm>
          <a:prstGeom prst="rect">
            <a:avLst/>
          </a:prstGeom>
          <a:ln/>
        </p:spPr>
        <p:txBody>
          <a:bodyPr/>
          <a:lstStyle>
            <a:lvl1pPr>
              <a:defRPr/>
            </a:lvl1pPr>
          </a:lstStyle>
          <a:p>
            <a:pPr>
              <a:defRPr/>
            </a:pPr>
            <a:fld id="{8EA35108-0418-4485-9537-11C6EC302FC4}" type="datetime1">
              <a:rPr lang="it-IT"/>
              <a:pPr>
                <a:defRPr/>
              </a:pPr>
              <a:t>09/02/2018</a:t>
            </a:fld>
            <a:endParaRPr lang="it-IT"/>
          </a:p>
        </p:txBody>
      </p:sp>
      <p:sp>
        <p:nvSpPr>
          <p:cNvPr id="3" name="Rectangle 5">
            <a:extLst>
              <a:ext uri="{FF2B5EF4-FFF2-40B4-BE49-F238E27FC236}">
                <a16:creationId xmlns:a16="http://schemas.microsoft.com/office/drawing/2014/main" id="{C0EE765B-B61F-4DEF-9FA3-5DD3F0F84D32}"/>
              </a:ext>
            </a:extLst>
          </p:cNvPr>
          <p:cNvSpPr>
            <a:spLocks noGrp="1" noChangeArrowheads="1"/>
          </p:cNvSpPr>
          <p:nvPr>
            <p:ph type="ftr" sz="quarter" idx="11"/>
          </p:nvPr>
        </p:nvSpPr>
        <p:spPr>
          <a:xfrm>
            <a:off x="1219200" y="6146800"/>
            <a:ext cx="2895600" cy="457200"/>
          </a:xfrm>
          <a:prstGeom prst="rect">
            <a:avLst/>
          </a:prstGeom>
          <a:ln/>
        </p:spPr>
        <p:txBody>
          <a:bodyPr/>
          <a:lstStyle>
            <a:lvl1pPr>
              <a:defRPr/>
            </a:lvl1pPr>
          </a:lstStyle>
          <a:p>
            <a:pPr>
              <a:defRPr/>
            </a:pPr>
            <a:r>
              <a:rPr lang="it-IT"/>
              <a:t>L’educazione musicale nella scuola secondaria di primo grado</a:t>
            </a:r>
          </a:p>
        </p:txBody>
      </p:sp>
      <p:sp>
        <p:nvSpPr>
          <p:cNvPr id="4" name="Rectangle 6">
            <a:extLst>
              <a:ext uri="{FF2B5EF4-FFF2-40B4-BE49-F238E27FC236}">
                <a16:creationId xmlns:a16="http://schemas.microsoft.com/office/drawing/2014/main" id="{92CAD38F-C309-4327-BEFA-D4C9948911EC}"/>
              </a:ext>
            </a:extLst>
          </p:cNvPr>
          <p:cNvSpPr>
            <a:spLocks noGrp="1" noChangeArrowheads="1"/>
          </p:cNvSpPr>
          <p:nvPr>
            <p:ph type="sldNum" sz="quarter" idx="12"/>
          </p:nvPr>
        </p:nvSpPr>
        <p:spPr>
          <a:ln/>
        </p:spPr>
        <p:txBody>
          <a:bodyPr/>
          <a:lstStyle>
            <a:lvl1pPr>
              <a:defRPr/>
            </a:lvl1pPr>
          </a:lstStyle>
          <a:p>
            <a:r>
              <a:rPr lang="it-IT"/>
              <a:t>Pagina </a:t>
            </a:r>
            <a:fld id="{90AE915B-4374-4373-9E3E-96D6AD5F1024}"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76200"/>
            <a:ext cx="8007350" cy="914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it-IT" altLang="it-IT"/>
              <a:t>Fare clic per modificare stile</a:t>
            </a:r>
          </a:p>
        </p:txBody>
      </p:sp>
      <p:pic>
        <p:nvPicPr>
          <p:cNvPr id="1027" name="Picture 2" descr="piede.jpg"/>
          <p:cNvPicPr>
            <a:picLocks noChangeAspect="1"/>
          </p:cNvPicPr>
          <p:nvPr userDrawn="1"/>
        </p:nvPicPr>
        <p:blipFill>
          <a:blip r:embed="rId5"/>
          <a:srcRect/>
          <a:stretch>
            <a:fillRect/>
          </a:stretch>
        </p:blipFill>
        <p:spPr bwMode="auto">
          <a:xfrm>
            <a:off x="7570788" y="6450013"/>
            <a:ext cx="1573212" cy="407987"/>
          </a:xfrm>
          <a:prstGeom prst="rect">
            <a:avLst/>
          </a:prstGeom>
          <a:noFill/>
          <a:ln w="9525">
            <a:noFill/>
            <a:miter lim="800000"/>
            <a:headEnd/>
            <a:tailEnd/>
          </a:ln>
        </p:spPr>
      </p:pic>
      <p:cxnSp>
        <p:nvCxnSpPr>
          <p:cNvPr id="1028" name="Straight Connector 4"/>
          <p:cNvCxnSpPr>
            <a:cxnSpLocks noChangeShapeType="1"/>
          </p:cNvCxnSpPr>
          <p:nvPr userDrawn="1"/>
        </p:nvCxnSpPr>
        <p:spPr bwMode="auto">
          <a:xfrm>
            <a:off x="539750" y="1052513"/>
            <a:ext cx="5603875" cy="0"/>
          </a:xfrm>
          <a:prstGeom prst="line">
            <a:avLst/>
          </a:prstGeom>
          <a:noFill/>
          <a:ln w="19050">
            <a:solidFill>
              <a:srgbClr val="822433"/>
            </a:solidFill>
            <a:round/>
            <a:headEnd/>
            <a:tailEnd/>
          </a:ln>
        </p:spPr>
      </p:cxnSp>
      <p:sp>
        <p:nvSpPr>
          <p:cNvPr id="1030" name="Rectangle 6">
            <a:extLst>
              <a:ext uri="{FF2B5EF4-FFF2-40B4-BE49-F238E27FC236}">
                <a16:creationId xmlns:a16="http://schemas.microsoft.com/office/drawing/2014/main" id="{6569213B-A7C7-43FB-95C8-D2FF8F4A891B}"/>
              </a:ext>
            </a:extLst>
          </p:cNvPr>
          <p:cNvSpPr>
            <a:spLocks noGrp="1" noChangeArrowheads="1"/>
          </p:cNvSpPr>
          <p:nvPr>
            <p:ph type="sldNum" sz="quarter" idx="4"/>
          </p:nvPr>
        </p:nvSpPr>
        <p:spPr bwMode="auto">
          <a:xfrm>
            <a:off x="8520113" y="6597650"/>
            <a:ext cx="609600" cy="214313"/>
          </a:xfrm>
          <a:prstGeom prst="rect">
            <a:avLst/>
          </a:prstGeom>
          <a:noFill/>
          <a:ln>
            <a:noFill/>
          </a:ln>
          <a:extLst/>
        </p:spPr>
        <p:txBody>
          <a:bodyPr vert="horz" wrap="square" lIns="0" tIns="0" rIns="0" bIns="0" numCol="1" anchor="t" anchorCtr="0" compatLnSpc="1">
            <a:prstTxWarp prst="textNoShape">
              <a:avLst/>
            </a:prstTxWarp>
          </a:bodyPr>
          <a:lstStyle>
            <a:lvl1pPr>
              <a:lnSpc>
                <a:spcPts val="900"/>
              </a:lnSpc>
              <a:defRPr sz="800">
                <a:solidFill>
                  <a:schemeClr val="bg1"/>
                </a:solidFill>
                <a:latin typeface="Franklin Gothic Book" pitchFamily="34" charset="0"/>
              </a:defRPr>
            </a:lvl1pPr>
          </a:lstStyle>
          <a:p>
            <a:fld id="{F650A987-2681-445C-9EED-FEFF6B64B87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Lst>
  <p:hf hdr="0" ftr="0" dt="0"/>
  <p:txStyles>
    <p:titleStyle>
      <a:lvl1pPr algn="l" rtl="0" eaLnBrk="0" fontAlgn="base" hangingPunct="0">
        <a:spcBef>
          <a:spcPct val="0"/>
        </a:spcBef>
        <a:spcAft>
          <a:spcPct val="0"/>
        </a:spcAft>
        <a:defRPr sz="2400">
          <a:solidFill>
            <a:srgbClr val="881E33"/>
          </a:solidFill>
          <a:latin typeface="Franklin Gothic Medium"/>
          <a:ea typeface="+mj-ea"/>
          <a:cs typeface="Franklin Gothic Medium"/>
        </a:defRPr>
      </a:lvl1pPr>
      <a:lvl2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2pPr>
      <a:lvl3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3pPr>
      <a:lvl4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4pPr>
      <a:lvl5pPr algn="l" rtl="0" eaLnBrk="0" fontAlgn="base" hangingPunct="0">
        <a:spcBef>
          <a:spcPct val="0"/>
        </a:spcBef>
        <a:spcAft>
          <a:spcPct val="0"/>
        </a:spcAft>
        <a:defRPr sz="2400">
          <a:solidFill>
            <a:srgbClr val="881E33"/>
          </a:solidFill>
          <a:latin typeface="Franklin Gothic Medium" charset="0"/>
          <a:ea typeface="ヒラギノ角ゴ Pro W3" charset="0"/>
          <a:cs typeface="Franklin Gothic Medium" pitchFamily="34" charset="0"/>
        </a:defRPr>
      </a:lvl5pPr>
      <a:lvl6pPr marL="457200" algn="l" rtl="0" fontAlgn="base">
        <a:spcBef>
          <a:spcPct val="0"/>
        </a:spcBef>
        <a:spcAft>
          <a:spcPct val="0"/>
        </a:spcAft>
        <a:defRPr sz="2400">
          <a:solidFill>
            <a:srgbClr val="A30050"/>
          </a:solidFill>
          <a:latin typeface="Verdana" charset="0"/>
          <a:ea typeface="ヒラギノ角ゴ Pro W3" charset="0"/>
          <a:cs typeface="ヒラギノ角ゴ Pro W3" charset="0"/>
        </a:defRPr>
      </a:lvl6pPr>
      <a:lvl7pPr marL="914400" algn="l" rtl="0" fontAlgn="base">
        <a:spcBef>
          <a:spcPct val="0"/>
        </a:spcBef>
        <a:spcAft>
          <a:spcPct val="0"/>
        </a:spcAft>
        <a:defRPr sz="2400">
          <a:solidFill>
            <a:srgbClr val="A30050"/>
          </a:solidFill>
          <a:latin typeface="Verdana" charset="0"/>
          <a:ea typeface="ヒラギノ角ゴ Pro W3" charset="0"/>
          <a:cs typeface="ヒラギノ角ゴ Pro W3" charset="0"/>
        </a:defRPr>
      </a:lvl7pPr>
      <a:lvl8pPr marL="1371600" algn="l" rtl="0" fontAlgn="base">
        <a:spcBef>
          <a:spcPct val="0"/>
        </a:spcBef>
        <a:spcAft>
          <a:spcPct val="0"/>
        </a:spcAft>
        <a:defRPr sz="2400">
          <a:solidFill>
            <a:srgbClr val="A30050"/>
          </a:solidFill>
          <a:latin typeface="Verdana" charset="0"/>
          <a:ea typeface="ヒラギノ角ゴ Pro W3" charset="0"/>
          <a:cs typeface="ヒラギノ角ゴ Pro W3" charset="0"/>
        </a:defRPr>
      </a:lvl8pPr>
      <a:lvl9pPr marL="1828800" algn="l" rtl="0" fontAlgn="base">
        <a:spcBef>
          <a:spcPct val="0"/>
        </a:spcBef>
        <a:spcAft>
          <a:spcPct val="0"/>
        </a:spcAft>
        <a:defRPr sz="2400">
          <a:solidFill>
            <a:srgbClr val="A30050"/>
          </a:solidFill>
          <a:latin typeface="Verdana" charset="0"/>
          <a:ea typeface="ヒラギノ角ゴ Pro W3" charset="0"/>
          <a:cs typeface="ヒラギノ角ゴ Pro W3" charset="0"/>
        </a:defRPr>
      </a:lvl9pPr>
    </p:titleStyle>
    <p:bodyStyle>
      <a:lvl1pPr marL="342900" indent="-342900" algn="l" rtl="0" eaLnBrk="0" fontAlgn="base" hangingPunct="0">
        <a:lnSpc>
          <a:spcPts val="2200"/>
        </a:lnSpc>
        <a:spcBef>
          <a:spcPct val="20000"/>
        </a:spcBef>
        <a:spcAft>
          <a:spcPct val="0"/>
        </a:spcAft>
        <a:defRPr sz="1600">
          <a:solidFill>
            <a:schemeClr val="tx1"/>
          </a:solidFill>
          <a:latin typeface="Franklin Gothic Book"/>
          <a:ea typeface="+mn-ea"/>
          <a:cs typeface="Franklin Gothic Book"/>
        </a:defRPr>
      </a:lvl1pPr>
      <a:lvl2pPr marL="479425" indent="-285750" algn="l" rtl="0" eaLnBrk="0" fontAlgn="base" hangingPunct="0">
        <a:lnSpc>
          <a:spcPts val="2200"/>
        </a:lnSpc>
        <a:spcBef>
          <a:spcPct val="20000"/>
        </a:spcBef>
        <a:spcAft>
          <a:spcPct val="0"/>
        </a:spcAft>
        <a:buClr>
          <a:srgbClr val="822433"/>
        </a:buClr>
        <a:buSzPct val="100000"/>
        <a:buFont typeface="Arial" pitchFamily="34" charset="0"/>
        <a:buChar char="•"/>
        <a:defRPr sz="1400">
          <a:solidFill>
            <a:schemeClr val="tx1"/>
          </a:solidFill>
          <a:latin typeface="Franklin Gothic Book"/>
          <a:ea typeface="+mn-ea"/>
          <a:cs typeface="Franklin Gothic Book"/>
        </a:defRPr>
      </a:lvl2pPr>
      <a:lvl3pPr marL="1638300" indent="-304800" algn="l" rtl="0" eaLnBrk="0" fontAlgn="base" hangingPunct="0">
        <a:lnSpc>
          <a:spcPts val="2200"/>
        </a:lnSpc>
        <a:spcBef>
          <a:spcPct val="20000"/>
        </a:spcBef>
        <a:spcAft>
          <a:spcPct val="0"/>
        </a:spcAft>
        <a:buClr>
          <a:srgbClr val="822433"/>
        </a:buClr>
        <a:buSzPct val="100000"/>
        <a:buFont typeface="Arial" pitchFamily="34" charset="0"/>
        <a:buChar char="•"/>
        <a:defRPr sz="1200">
          <a:solidFill>
            <a:schemeClr val="tx1"/>
          </a:solidFill>
          <a:latin typeface="Franklin Gothic Book"/>
          <a:ea typeface="+mn-ea"/>
          <a:cs typeface="Franklin Gothic Book"/>
        </a:defRPr>
      </a:lvl3pPr>
      <a:lvl4pPr marL="2095500" indent="-266700" algn="l" rtl="0" eaLnBrk="0" fontAlgn="base" hangingPunct="0">
        <a:lnSpc>
          <a:spcPts val="2200"/>
        </a:lnSpc>
        <a:spcBef>
          <a:spcPct val="20000"/>
        </a:spcBef>
        <a:spcAft>
          <a:spcPct val="0"/>
        </a:spcAft>
        <a:buClr>
          <a:srgbClr val="822433"/>
        </a:buClr>
        <a:buSzPct val="100000"/>
        <a:buFont typeface="Arial" pitchFamily="34" charset="0"/>
        <a:buChar char="•"/>
        <a:defRPr sz="1000">
          <a:solidFill>
            <a:schemeClr val="tx1"/>
          </a:solidFill>
          <a:latin typeface="Franklin Gothic Book"/>
          <a:ea typeface="+mn-ea"/>
          <a:cs typeface="Franklin Gothic Book"/>
        </a:defRPr>
      </a:lvl4pPr>
      <a:lvl5pPr marL="2552700" indent="-266700" algn="l" rtl="0" eaLnBrk="0" fontAlgn="base" hangingPunct="0">
        <a:lnSpc>
          <a:spcPts val="2200"/>
        </a:lnSpc>
        <a:spcBef>
          <a:spcPct val="20000"/>
        </a:spcBef>
        <a:spcAft>
          <a:spcPct val="0"/>
        </a:spcAft>
        <a:buFont typeface="Arial" pitchFamily="34" charset="0"/>
        <a:defRPr sz="1600">
          <a:solidFill>
            <a:schemeClr val="tx1"/>
          </a:solidFill>
          <a:latin typeface="Franklin Gothic Book"/>
          <a:ea typeface="+mn-ea"/>
          <a:cs typeface="Franklin Gothic Book"/>
        </a:defRPr>
      </a:lvl5pPr>
      <a:lvl6pPr marL="30099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6pPr>
      <a:lvl7pPr marL="34671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7pPr>
      <a:lvl8pPr marL="39243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8pPr>
      <a:lvl9pPr marL="4381500" indent="-266700" algn="l" rtl="0" fontAlgn="base">
        <a:lnSpc>
          <a:spcPts val="2200"/>
        </a:lnSpc>
        <a:spcBef>
          <a:spcPct val="20000"/>
        </a:spcBef>
        <a:spcAft>
          <a:spcPct val="0"/>
        </a:spcAft>
        <a:buFont typeface="Arial" charset="0"/>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458913" y="3878263"/>
            <a:ext cx="6929437" cy="990600"/>
          </a:xfrm>
        </p:spPr>
        <p:txBody>
          <a:bodyPr/>
          <a:lstStyle/>
          <a:p>
            <a:pPr eaLnBrk="1" hangingPunct="1"/>
            <a:r>
              <a:rPr lang="en-US" altLang="it-IT" b="0" dirty="0" err="1">
                <a:latin typeface="Franklin Gothic Medium" pitchFamily="34" charset="0"/>
                <a:cs typeface="Franklin Gothic Medium" pitchFamily="34" charset="0"/>
              </a:rPr>
              <a:t>Pedagogia</a:t>
            </a:r>
            <a:r>
              <a:rPr lang="en-US" altLang="it-IT" b="0" dirty="0">
                <a:latin typeface="Franklin Gothic Medium" pitchFamily="34" charset="0"/>
                <a:cs typeface="Franklin Gothic Medium" pitchFamily="34" charset="0"/>
              </a:rPr>
              <a:t> </a:t>
            </a:r>
            <a:r>
              <a:rPr lang="en-US" altLang="it-IT" b="0" dirty="0" err="1">
                <a:latin typeface="Franklin Gothic Medium" pitchFamily="34" charset="0"/>
                <a:cs typeface="Franklin Gothic Medium" pitchFamily="34" charset="0"/>
              </a:rPr>
              <a:t>sperimentale</a:t>
            </a:r>
            <a:br>
              <a:rPr lang="en-US" altLang="it-IT" b="0" dirty="0">
                <a:latin typeface="Franklin Gothic Medium" pitchFamily="34" charset="0"/>
                <a:cs typeface="Franklin Gothic Medium" pitchFamily="34" charset="0"/>
              </a:rPr>
            </a:br>
            <a:br>
              <a:rPr lang="en-US" altLang="it-IT" b="0" dirty="0">
                <a:latin typeface="Franklin Gothic Medium" pitchFamily="34" charset="0"/>
                <a:cs typeface="Franklin Gothic Medium" pitchFamily="34" charset="0"/>
              </a:rPr>
            </a:br>
            <a:r>
              <a:rPr lang="en-US" altLang="it-IT" b="0" dirty="0" err="1">
                <a:latin typeface="Franklin Gothic Medium" pitchFamily="34" charset="0"/>
                <a:cs typeface="Franklin Gothic Medium" pitchFamily="34" charset="0"/>
              </a:rPr>
              <a:t>Pietro</a:t>
            </a:r>
            <a:r>
              <a:rPr lang="en-US" altLang="it-IT" b="0" dirty="0">
                <a:latin typeface="Franklin Gothic Medium" pitchFamily="34" charset="0"/>
                <a:cs typeface="Franklin Gothic Medium" pitchFamily="34" charset="0"/>
              </a:rPr>
              <a:t> </a:t>
            </a:r>
            <a:r>
              <a:rPr lang="en-US" altLang="it-IT" b="0" dirty="0" err="1">
                <a:latin typeface="Franklin Gothic Medium" pitchFamily="34" charset="0"/>
                <a:cs typeface="Franklin Gothic Medium" pitchFamily="34" charset="0"/>
              </a:rPr>
              <a:t>Lucisano</a:t>
            </a:r>
            <a:endParaRPr lang="en-US" altLang="it-IT" b="0" dirty="0">
              <a:latin typeface="Franklin Gothic Medium" pitchFamily="34" charset="0"/>
              <a:cs typeface="Franklin Gothic Medium" pitchFamily="34" charset="0"/>
            </a:endParaRPr>
          </a:p>
        </p:txBody>
      </p:sp>
      <p:sp>
        <p:nvSpPr>
          <p:cNvPr id="6147" name="Rectangle 3"/>
          <p:cNvSpPr>
            <a:spLocks noGrp="1" noChangeArrowheads="1"/>
          </p:cNvSpPr>
          <p:nvPr>
            <p:ph type="subTitle" idx="1"/>
          </p:nvPr>
        </p:nvSpPr>
        <p:spPr bwMode="auto">
          <a:xfrm>
            <a:off x="1458913" y="5035550"/>
            <a:ext cx="6929437"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it-IT" dirty="0" err="1">
                <a:latin typeface="Franklin Gothic Book" pitchFamily="34" charset="0"/>
                <a:cs typeface="Franklin Gothic Book" pitchFamily="34" charset="0"/>
              </a:rPr>
              <a:t>Esperienza</a:t>
            </a:r>
            <a:r>
              <a:rPr lang="en-US" altLang="it-IT" dirty="0">
                <a:latin typeface="Franklin Gothic Book" pitchFamily="34" charset="0"/>
                <a:cs typeface="Franklin Gothic Book" pitchFamily="34" charset="0"/>
              </a:rPr>
              <a:t> e </a:t>
            </a:r>
            <a:r>
              <a:rPr lang="en-US" altLang="it-IT" dirty="0" err="1">
                <a:latin typeface="Franklin Gothic Book" pitchFamily="34" charset="0"/>
                <a:cs typeface="Franklin Gothic Book" pitchFamily="34" charset="0"/>
              </a:rPr>
              <a:t>educazione</a:t>
            </a:r>
            <a:r>
              <a:rPr lang="en-US" altLang="it-IT" dirty="0">
                <a:latin typeface="Franklin Gothic Book" pitchFamily="34" charset="0"/>
                <a:cs typeface="Franklin Gothic Book" pitchFamily="34" charset="0"/>
              </a:rPr>
              <a:t> I</a:t>
            </a:r>
          </a:p>
        </p:txBody>
      </p:sp>
      <p:pic>
        <p:nvPicPr>
          <p:cNvPr id="6148" name="Picture 5" descr="C:\Users\Menna\Desktop\logo.jpg"/>
          <p:cNvPicPr>
            <a:picLocks noChangeAspect="1" noChangeArrowheads="1"/>
          </p:cNvPicPr>
          <p:nvPr/>
        </p:nvPicPr>
        <p:blipFill>
          <a:blip r:embed="rId3"/>
          <a:srcRect/>
          <a:stretch>
            <a:fillRect/>
          </a:stretch>
        </p:blipFill>
        <p:spPr bwMode="auto">
          <a:xfrm>
            <a:off x="5795963" y="2492375"/>
            <a:ext cx="2447925" cy="7699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10</a:t>
            </a:fld>
            <a:endParaRPr lang="it-IT" altLang="it-IT"/>
          </a:p>
        </p:txBody>
      </p:sp>
      <p:sp>
        <p:nvSpPr>
          <p:cNvPr id="4" name="Rectangle 10">
            <a:extLst>
              <a:ext uri="{FF2B5EF4-FFF2-40B4-BE49-F238E27FC236}">
                <a16:creationId xmlns:a16="http://schemas.microsoft.com/office/drawing/2014/main" id="{BB5CBA9A-D3E2-4DDD-BEB9-C17F80743290}"/>
              </a:ext>
            </a:extLst>
          </p:cNvPr>
          <p:cNvSpPr>
            <a:spLocks noChangeArrowheads="1"/>
          </p:cNvSpPr>
          <p:nvPr/>
        </p:nvSpPr>
        <p:spPr bwMode="auto">
          <a:xfrm>
            <a:off x="539552" y="1196752"/>
            <a:ext cx="5328592"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defRPr/>
            </a:pPr>
            <a:r>
              <a:rPr lang="it-IT" sz="1800" dirty="0">
                <a:solidFill>
                  <a:srgbClr val="002060"/>
                </a:solidFill>
                <a:latin typeface="Arial Narrow" panose="020B0606020202030204" pitchFamily="34" charset="0"/>
              </a:rPr>
              <a:t>Il sorgere di modelli di nuova educazione e scuole progressive è di per sé un effetto del disagio che suscita l'educazione tradizionale. </a:t>
            </a:r>
          </a:p>
          <a:p>
            <a:pPr>
              <a:defRPr/>
            </a:pPr>
            <a:endParaRPr lang="it-IT" sz="1800" dirty="0">
              <a:solidFill>
                <a:srgbClr val="002060"/>
              </a:solidFill>
              <a:latin typeface="Arial Narrow" panose="020B0606020202030204" pitchFamily="34" charset="0"/>
            </a:endParaRPr>
          </a:p>
          <a:p>
            <a:pPr>
              <a:defRPr/>
            </a:pPr>
            <a:r>
              <a:rPr lang="it-IT" sz="1800" dirty="0">
                <a:solidFill>
                  <a:srgbClr val="002060"/>
                </a:solidFill>
                <a:latin typeface="Arial Narrow" panose="020B0606020202030204" pitchFamily="34" charset="0"/>
              </a:rPr>
              <a:t>Nasce da una critica che possiamo così riassumere: </a:t>
            </a:r>
          </a:p>
          <a:p>
            <a:pPr>
              <a:defRPr/>
            </a:pPr>
            <a:r>
              <a:rPr lang="it-IT" sz="1800" dirty="0">
                <a:solidFill>
                  <a:srgbClr val="002060"/>
                </a:solidFill>
                <a:latin typeface="Arial Narrow" panose="020B0606020202030204" pitchFamily="34" charset="0"/>
              </a:rPr>
              <a:t>il sistema tradizionale consiste in un'imposizione dall'alto e dal di fuori, impone norme, programmi e metodi di adulti a individui che si avviano solo lentamente alla maturità. </a:t>
            </a:r>
          </a:p>
          <a:p>
            <a:pPr>
              <a:defRPr/>
            </a:pPr>
            <a:endParaRPr lang="it-IT" sz="1800" dirty="0">
              <a:solidFill>
                <a:srgbClr val="002060"/>
              </a:solidFill>
              <a:latin typeface="Arial Narrow" panose="020B0606020202030204" pitchFamily="34" charset="0"/>
            </a:endParaRPr>
          </a:p>
          <a:p>
            <a:pPr>
              <a:defRPr/>
            </a:pPr>
            <a:r>
              <a:rPr lang="it-IT" sz="1800" dirty="0">
                <a:solidFill>
                  <a:srgbClr val="002060"/>
                </a:solidFill>
                <a:latin typeface="Arial Narrow" panose="020B0606020202030204" pitchFamily="34" charset="0"/>
              </a:rPr>
              <a:t>Il distacco è così grande che il programma e i metodi di apprendere e di comportarsi, che si esigono, rimangono estranei alle capacità effettive dell'alunno. </a:t>
            </a:r>
          </a:p>
          <a:p>
            <a:pPr>
              <a:defRPr/>
            </a:pPr>
            <a:r>
              <a:rPr lang="it-IT" sz="1800" dirty="0">
                <a:solidFill>
                  <a:srgbClr val="002060"/>
                </a:solidFill>
                <a:latin typeface="Arial Narrow" panose="020B0606020202030204" pitchFamily="34" charset="0"/>
              </a:rPr>
              <a:t>Essi vanno al di là dell'esperienza ch'egli possiede. </a:t>
            </a:r>
          </a:p>
          <a:p>
            <a:pPr>
              <a:defRPr/>
            </a:pPr>
            <a:endParaRPr lang="it-IT" sz="1800" dirty="0">
              <a:solidFill>
                <a:srgbClr val="002060"/>
              </a:solidFill>
              <a:latin typeface="Arial Narrow" panose="020B0606020202030204" pitchFamily="34" charset="0"/>
            </a:endParaRPr>
          </a:p>
          <a:p>
            <a:pPr>
              <a:defRPr/>
            </a:pPr>
            <a:r>
              <a:rPr lang="it-IT" sz="1800" dirty="0">
                <a:solidFill>
                  <a:srgbClr val="002060"/>
                </a:solidFill>
                <a:latin typeface="Arial Narrow" panose="020B0606020202030204" pitchFamily="34" charset="0"/>
              </a:rPr>
              <a:t>Gli devono dunque essere imposti, anche quando buoni insegnanti sanno con arte mascherare l'imposizione e addolcire i tratti brutali. </a:t>
            </a:r>
          </a:p>
        </p:txBody>
      </p:sp>
      <p:sp>
        <p:nvSpPr>
          <p:cNvPr id="57346" name="AutoShape 2"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48" name="AutoShape 4"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7350" name="AutoShape 6"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7352" name="Picture 8" descr="Risultati immagini per contestazione studentesca"/>
          <p:cNvPicPr>
            <a:picLocks noChangeAspect="1" noChangeArrowheads="1"/>
          </p:cNvPicPr>
          <p:nvPr/>
        </p:nvPicPr>
        <p:blipFill>
          <a:blip r:embed="rId2"/>
          <a:srcRect/>
          <a:stretch>
            <a:fillRect/>
          </a:stretch>
        </p:blipFill>
        <p:spPr bwMode="auto">
          <a:xfrm>
            <a:off x="5508104" y="1268760"/>
            <a:ext cx="3498397" cy="2342677"/>
          </a:xfrm>
          <a:prstGeom prst="rect">
            <a:avLst/>
          </a:prstGeom>
          <a:noFill/>
        </p:spPr>
      </p:pic>
      <p:sp>
        <p:nvSpPr>
          <p:cNvPr id="57354" name="AutoShape 10" descr="Risultati immagini per contestazione studentesc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7356" name="Picture 12" descr="Risultati immagini per contestazione studentesca"/>
          <p:cNvPicPr>
            <a:picLocks noChangeAspect="1" noChangeArrowheads="1"/>
          </p:cNvPicPr>
          <p:nvPr/>
        </p:nvPicPr>
        <p:blipFill>
          <a:blip r:embed="rId3"/>
          <a:srcRect/>
          <a:stretch>
            <a:fillRect/>
          </a:stretch>
        </p:blipFill>
        <p:spPr bwMode="auto">
          <a:xfrm>
            <a:off x="5508104" y="3717031"/>
            <a:ext cx="3528392" cy="236906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11</a:t>
            </a:fld>
            <a:endParaRPr lang="it-IT" altLang="it-IT"/>
          </a:p>
        </p:txBody>
      </p:sp>
      <p:sp>
        <p:nvSpPr>
          <p:cNvPr id="4" name="Rettangolo 3"/>
          <p:cNvSpPr/>
          <p:nvPr/>
        </p:nvSpPr>
        <p:spPr>
          <a:xfrm>
            <a:off x="539552" y="1225689"/>
            <a:ext cx="4572000" cy="5355312"/>
          </a:xfrm>
          <a:prstGeom prst="rect">
            <a:avLst/>
          </a:prstGeom>
        </p:spPr>
        <p:txBody>
          <a:bodyPr>
            <a:spAutoFit/>
          </a:bodyPr>
          <a:lstStyle/>
          <a:p>
            <a:pPr>
              <a:defRPr/>
            </a:pPr>
            <a:r>
              <a:rPr lang="it-IT" sz="1800" dirty="0">
                <a:solidFill>
                  <a:srgbClr val="002060"/>
                </a:solidFill>
                <a:latin typeface="Arial Narrow" panose="020B0606020202030204" pitchFamily="34" charset="0"/>
              </a:rPr>
              <a:t>Ma l'abisso tra i prodotti dell'adulto e le esperienze o abilità del ragazzo è così grande che di fatto impedisce una attiva partecipazione degli alunni a ciò che vien loro insegnato. </a:t>
            </a:r>
          </a:p>
          <a:p>
            <a:pPr>
              <a:defRPr/>
            </a:pPr>
            <a:endParaRPr lang="it-IT" sz="1800" dirty="0">
              <a:solidFill>
                <a:srgbClr val="002060"/>
              </a:solidFill>
              <a:latin typeface="Arial Narrow" panose="020B0606020202030204" pitchFamily="34" charset="0"/>
            </a:endParaRPr>
          </a:p>
          <a:p>
            <a:pPr>
              <a:defRPr/>
            </a:pPr>
            <a:r>
              <a:rPr lang="it-IT" sz="1800" dirty="0">
                <a:solidFill>
                  <a:srgbClr val="002060"/>
                </a:solidFill>
                <a:latin typeface="Arial Narrow" panose="020B0606020202030204" pitchFamily="34" charset="0"/>
              </a:rPr>
              <a:t>Tocca loro di apprendere come ai Seicento della "Brigata leggera" toccava di morire. </a:t>
            </a:r>
          </a:p>
          <a:p>
            <a:pPr>
              <a:defRPr/>
            </a:pPr>
            <a:endParaRPr lang="it-IT" sz="1800" dirty="0">
              <a:solidFill>
                <a:srgbClr val="002060"/>
              </a:solidFill>
              <a:latin typeface="Arial Narrow" panose="020B0606020202030204" pitchFamily="34" charset="0"/>
            </a:endParaRPr>
          </a:p>
          <a:p>
            <a:pPr>
              <a:defRPr/>
            </a:pPr>
            <a:r>
              <a:rPr lang="it-IT" sz="1800" dirty="0">
                <a:solidFill>
                  <a:srgbClr val="002060"/>
                </a:solidFill>
                <a:latin typeface="Arial Narrow" panose="020B0606020202030204" pitchFamily="34" charset="0"/>
              </a:rPr>
              <a:t>Imparare nella scuola tradizionale  significa acquisire ciò che è scritto nei libri e nelle teste degli insegnanti. </a:t>
            </a:r>
          </a:p>
          <a:p>
            <a:pPr>
              <a:defRPr/>
            </a:pPr>
            <a:r>
              <a:rPr lang="it-IT" sz="1800" dirty="0">
                <a:solidFill>
                  <a:srgbClr val="002060"/>
                </a:solidFill>
                <a:latin typeface="Arial Narrow" panose="020B0606020202030204" pitchFamily="34" charset="0"/>
              </a:rPr>
              <a:t>Inoltre ciò che è insegnato è pensato come statico,  </a:t>
            </a:r>
          </a:p>
          <a:p>
            <a:pPr>
              <a:defRPr/>
            </a:pPr>
            <a:r>
              <a:rPr lang="it-IT" sz="1800" dirty="0">
                <a:solidFill>
                  <a:srgbClr val="002060"/>
                </a:solidFill>
                <a:latin typeface="Arial Narrow" panose="020B0606020202030204" pitchFamily="34" charset="0"/>
              </a:rPr>
              <a:t>come un prodotto finito, senza curarsi della sua origine e dei cambiamenti che subirà certamente in avvenire. </a:t>
            </a:r>
          </a:p>
          <a:p>
            <a:pPr>
              <a:defRPr/>
            </a:pPr>
            <a:r>
              <a:rPr lang="it-IT" sz="1800" dirty="0">
                <a:solidFill>
                  <a:srgbClr val="002060"/>
                </a:solidFill>
                <a:latin typeface="Arial Narrow" panose="020B0606020202030204" pitchFamily="34" charset="0"/>
              </a:rPr>
              <a:t>Pur essendo il prodotto di società che ritenevano che il futuro sarebbe stato come il passato, viene proposto come materia di studio in una società in cui il cambiamento è la regola.</a:t>
            </a:r>
          </a:p>
        </p:txBody>
      </p:sp>
      <p:sp>
        <p:nvSpPr>
          <p:cNvPr id="58370" name="AutoShape 2"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58372" name="AutoShape 4" descr="Risultati immagini per seicento della brigata leggera"/>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58374" name="Picture 6" descr="balaklava-le-storie-bonelli-45-giugno.jpeg"/>
          <p:cNvPicPr>
            <a:picLocks noChangeAspect="1" noChangeArrowheads="1"/>
          </p:cNvPicPr>
          <p:nvPr/>
        </p:nvPicPr>
        <p:blipFill>
          <a:blip r:embed="rId2"/>
          <a:srcRect/>
          <a:stretch>
            <a:fillRect/>
          </a:stretch>
        </p:blipFill>
        <p:spPr bwMode="auto">
          <a:xfrm>
            <a:off x="5076056" y="2132856"/>
            <a:ext cx="3756248" cy="3116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12</a:t>
            </a:fld>
            <a:endParaRPr lang="it-IT" altLang="it-IT"/>
          </a:p>
        </p:txBody>
      </p:sp>
      <p:sp>
        <p:nvSpPr>
          <p:cNvPr id="5" name="Rectangle 49">
            <a:extLst>
              <a:ext uri="{FF2B5EF4-FFF2-40B4-BE49-F238E27FC236}">
                <a16:creationId xmlns:a16="http://schemas.microsoft.com/office/drawing/2014/main" id="{968CB4C2-360F-4FBD-987A-E36FEBCD2A8C}"/>
              </a:ext>
            </a:extLst>
          </p:cNvPr>
          <p:cNvSpPr>
            <a:spLocks noChangeArrowheads="1"/>
          </p:cNvSpPr>
          <p:nvPr/>
        </p:nvSpPr>
        <p:spPr bwMode="auto">
          <a:xfrm>
            <a:off x="467545" y="1208525"/>
            <a:ext cx="568863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defRPr/>
            </a:pPr>
            <a:r>
              <a:rPr lang="it-IT" sz="1800" b="1" dirty="0">
                <a:solidFill>
                  <a:srgbClr val="002060"/>
                </a:solidFill>
                <a:latin typeface="Arial Narrow" panose="020B0606020202030204" pitchFamily="34" charset="0"/>
              </a:rPr>
              <a:t>Nelle scuole progressive</a:t>
            </a:r>
            <a:r>
              <a:rPr lang="it-IT" sz="1800" dirty="0">
                <a:solidFill>
                  <a:srgbClr val="002060"/>
                </a:solidFill>
                <a:latin typeface="Arial Narrow" panose="020B0606020202030204" pitchFamily="34" charset="0"/>
              </a:rPr>
              <a:t>:</a:t>
            </a:r>
          </a:p>
          <a:p>
            <a:pPr>
              <a:defRPr/>
            </a:pPr>
            <a:endParaRPr lang="it-IT" sz="1800" dirty="0">
              <a:solidFill>
                <a:srgbClr val="002060"/>
              </a:solidFill>
              <a:latin typeface="Arial Narrow" panose="020B0606020202030204" pitchFamily="34" charset="0"/>
            </a:endParaRPr>
          </a:p>
          <a:p>
            <a:pPr>
              <a:buFontTx/>
              <a:buChar char="•"/>
              <a:defRPr/>
            </a:pPr>
            <a:r>
              <a:rPr lang="it-IT" sz="1800" dirty="0">
                <a:solidFill>
                  <a:srgbClr val="002060"/>
                </a:solidFill>
                <a:latin typeface="Arial Narrow" panose="020B0606020202030204" pitchFamily="34" charset="0"/>
              </a:rPr>
              <a:t> all'imposizione dall'alto si oppongono l'espressione e la cultura dell'individualità; </a:t>
            </a:r>
          </a:p>
          <a:p>
            <a:pPr>
              <a:buFontTx/>
              <a:buChar char="•"/>
              <a:defRPr/>
            </a:pPr>
            <a:endParaRPr lang="it-IT" sz="1800" dirty="0">
              <a:solidFill>
                <a:srgbClr val="002060"/>
              </a:solidFill>
              <a:latin typeface="Arial Narrow" panose="020B0606020202030204" pitchFamily="34" charset="0"/>
            </a:endParaRPr>
          </a:p>
          <a:p>
            <a:pPr>
              <a:buFontTx/>
              <a:buChar char="•"/>
              <a:defRPr/>
            </a:pPr>
            <a:r>
              <a:rPr lang="it-IT" sz="1800" dirty="0">
                <a:solidFill>
                  <a:srgbClr val="002060"/>
                </a:solidFill>
                <a:latin typeface="Arial Narrow" panose="020B0606020202030204" pitchFamily="34" charset="0"/>
              </a:rPr>
              <a:t> alla disciplina esterna la libera attività; all'imparare dai libri e dai maestri, l'apprendere attraverso l'esperienza; </a:t>
            </a:r>
          </a:p>
          <a:p>
            <a:pPr>
              <a:buFontTx/>
              <a:buChar char="•"/>
              <a:defRPr/>
            </a:pPr>
            <a:endParaRPr lang="it-IT" sz="1800" dirty="0">
              <a:solidFill>
                <a:srgbClr val="002060"/>
              </a:solidFill>
              <a:latin typeface="Arial Narrow" panose="020B0606020202030204" pitchFamily="34" charset="0"/>
            </a:endParaRPr>
          </a:p>
          <a:p>
            <a:pPr>
              <a:buFontTx/>
              <a:buChar char="•"/>
              <a:defRPr/>
            </a:pPr>
            <a:r>
              <a:rPr lang="it-IT" sz="1800" dirty="0">
                <a:solidFill>
                  <a:srgbClr val="002060"/>
                </a:solidFill>
                <a:latin typeface="Arial Narrow" panose="020B0606020202030204" pitchFamily="34" charset="0"/>
              </a:rPr>
              <a:t> all'acquisto di abilità e di tecniche isolate attraverso l'esercizio si oppone in conseguimento di esse come mezzi per ottenere fini che rispondono a esigenze vitali; </a:t>
            </a:r>
          </a:p>
          <a:p>
            <a:pPr>
              <a:buFontTx/>
              <a:buChar char="•"/>
              <a:defRPr/>
            </a:pPr>
            <a:endParaRPr lang="it-IT" sz="1800" dirty="0">
              <a:solidFill>
                <a:srgbClr val="002060"/>
              </a:solidFill>
              <a:latin typeface="Arial Narrow" panose="020B0606020202030204" pitchFamily="34" charset="0"/>
            </a:endParaRPr>
          </a:p>
          <a:p>
            <a:pPr>
              <a:buFontTx/>
              <a:buChar char="•"/>
              <a:defRPr/>
            </a:pPr>
            <a:r>
              <a:rPr lang="it-IT" sz="1800" dirty="0">
                <a:solidFill>
                  <a:srgbClr val="002060"/>
                </a:solidFill>
                <a:latin typeface="Arial Narrow" panose="020B0606020202030204" pitchFamily="34" charset="0"/>
              </a:rPr>
              <a:t> alla preparazione per un futuro più o meno remoto si oppone il massimo sfruttamento delle possibilità della vita presente; </a:t>
            </a:r>
          </a:p>
          <a:p>
            <a:pPr>
              <a:buFontTx/>
              <a:buChar char="•"/>
              <a:defRPr/>
            </a:pPr>
            <a:endParaRPr lang="it-IT" sz="1800" dirty="0">
              <a:solidFill>
                <a:srgbClr val="002060"/>
              </a:solidFill>
              <a:latin typeface="Arial Narrow" panose="020B0606020202030204" pitchFamily="34" charset="0"/>
            </a:endParaRPr>
          </a:p>
          <a:p>
            <a:pPr>
              <a:buFontTx/>
              <a:buChar char="•"/>
              <a:defRPr/>
            </a:pPr>
            <a:r>
              <a:rPr lang="it-IT" sz="1800" dirty="0">
                <a:solidFill>
                  <a:srgbClr val="002060"/>
                </a:solidFill>
                <a:latin typeface="Arial Narrow" panose="020B0606020202030204" pitchFamily="34" charset="0"/>
              </a:rPr>
              <a:t> ai fini ed ai materiali statici è opposta la </a:t>
            </a:r>
            <a:r>
              <a:rPr lang="it-IT" sz="1800" dirty="0" err="1">
                <a:solidFill>
                  <a:srgbClr val="002060"/>
                </a:solidFill>
                <a:latin typeface="Arial Narrow" panose="020B0606020202030204" pitchFamily="34" charset="0"/>
              </a:rPr>
              <a:t>familiarizzazione</a:t>
            </a:r>
            <a:r>
              <a:rPr lang="it-IT" sz="1800" dirty="0">
                <a:solidFill>
                  <a:srgbClr val="002060"/>
                </a:solidFill>
                <a:latin typeface="Arial Narrow" panose="020B0606020202030204" pitchFamily="34" charset="0"/>
              </a:rPr>
              <a:t> con un mondo in movimento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noChangeArrowheads="1"/>
          </p:cNvSpPr>
          <p:nvPr>
            <p:ph type="title"/>
          </p:nvPr>
        </p:nvSpPr>
        <p:spPr>
          <a:xfrm>
            <a:off x="539750" y="104775"/>
            <a:ext cx="8002588" cy="914400"/>
          </a:xfrm>
        </p:spPr>
        <p:txBody>
          <a:bodyPr/>
          <a:lstStyle/>
          <a:p>
            <a:endParaRPr lang="it-IT" altLang="it-IT">
              <a:latin typeface="Franklin Gothic Medium" pitchFamily="34" charset="0"/>
              <a:cs typeface="Franklin Gothic Medium" pitchFamily="34" charset="0"/>
            </a:endParaRPr>
          </a:p>
        </p:txBody>
      </p:sp>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13</a:t>
            </a:fld>
            <a:endParaRPr lang="it-IT" altLang="it-IT"/>
          </a:p>
        </p:txBody>
      </p:sp>
      <p:sp>
        <p:nvSpPr>
          <p:cNvPr id="7" name="AutoShape 19">
            <a:extLst>
              <a:ext uri="{FF2B5EF4-FFF2-40B4-BE49-F238E27FC236}">
                <a16:creationId xmlns:a16="http://schemas.microsoft.com/office/drawing/2014/main" id="{D006AF1E-7F19-4641-8B57-44F3FAB6BB38}"/>
              </a:ext>
            </a:extLst>
          </p:cNvPr>
          <p:cNvSpPr>
            <a:spLocks noChangeArrowheads="1"/>
          </p:cNvSpPr>
          <p:nvPr/>
        </p:nvSpPr>
        <p:spPr bwMode="auto">
          <a:xfrm>
            <a:off x="323528" y="1484784"/>
            <a:ext cx="3600400" cy="1224136"/>
          </a:xfrm>
          <a:prstGeom prst="wedgeRoundRectCallout">
            <a:avLst>
              <a:gd name="adj1" fmla="val 21343"/>
              <a:gd name="adj2" fmla="val 90904"/>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just">
              <a:defRPr/>
            </a:pPr>
            <a:r>
              <a:rPr lang="it-IT" sz="1800">
                <a:solidFill>
                  <a:srgbClr val="003E48"/>
                </a:solidFill>
                <a:latin typeface="Arial Narrow" pitchFamily="34" charset="0"/>
              </a:rPr>
              <a:t>Ora, tutti i principi per se stessi sono astratti. Essi si fanno concreti soltanto nelle conseguenze della loro applicazione.</a:t>
            </a:r>
          </a:p>
        </p:txBody>
      </p:sp>
      <p:sp>
        <p:nvSpPr>
          <p:cNvPr id="8" name="AutoShape 20">
            <a:extLst>
              <a:ext uri="{FF2B5EF4-FFF2-40B4-BE49-F238E27FC236}">
                <a16:creationId xmlns:a16="http://schemas.microsoft.com/office/drawing/2014/main" id="{696D59E1-F715-4A84-AB78-DF7BF3F3E7B9}"/>
              </a:ext>
            </a:extLst>
          </p:cNvPr>
          <p:cNvSpPr>
            <a:spLocks noChangeArrowheads="1"/>
          </p:cNvSpPr>
          <p:nvPr/>
        </p:nvSpPr>
        <p:spPr bwMode="auto">
          <a:xfrm>
            <a:off x="179512" y="3212976"/>
            <a:ext cx="3672408" cy="3286762"/>
          </a:xfrm>
          <a:prstGeom prst="wedgeRoundRectCallout">
            <a:avLst>
              <a:gd name="adj1" fmla="val 15624"/>
              <a:gd name="adj2" fmla="val -65285"/>
              <a:gd name="adj3" fmla="val 166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r>
              <a:rPr lang="it-IT" sz="1800" dirty="0">
                <a:solidFill>
                  <a:srgbClr val="003E48"/>
                </a:solidFill>
                <a:latin typeface="Arial Narrow" pitchFamily="34" charset="0"/>
              </a:rPr>
              <a:t>I principi dipendono poi dal modo in cui si applicano nella scuola e in casa. </a:t>
            </a:r>
          </a:p>
          <a:p>
            <a:pPr>
              <a:defRPr/>
            </a:pPr>
            <a:endParaRPr lang="it-IT" sz="1800" dirty="0">
              <a:solidFill>
                <a:srgbClr val="003E48"/>
              </a:solidFill>
              <a:latin typeface="Arial Narrow" pitchFamily="34" charset="0"/>
            </a:endParaRPr>
          </a:p>
          <a:p>
            <a:pPr>
              <a:defRPr/>
            </a:pPr>
            <a:r>
              <a:rPr lang="it-IT" sz="1800" dirty="0">
                <a:solidFill>
                  <a:srgbClr val="003E48"/>
                </a:solidFill>
                <a:latin typeface="Arial Narrow" pitchFamily="34" charset="0"/>
              </a:rPr>
              <a:t>La filosofia generale della nuova educazione può essere eccellente, e tuttavia la differenza nei principi astratti può non indicarne la via per tradurre in pratica la preferenza morale e intellettuale che essa implica</a:t>
            </a:r>
            <a:endParaRPr lang="it-IT" sz="1800" dirty="0">
              <a:solidFill>
                <a:srgbClr val="006778"/>
              </a:solidFill>
              <a:latin typeface="Arial Narrow" pitchFamily="34" charset="0"/>
            </a:endParaRPr>
          </a:p>
          <a:p>
            <a:pPr>
              <a:buFontTx/>
              <a:buChar char="-"/>
              <a:defRPr/>
            </a:pPr>
            <a:endParaRPr lang="it-IT" sz="1800" dirty="0">
              <a:solidFill>
                <a:srgbClr val="006778"/>
              </a:solidFill>
              <a:latin typeface="Arial Narrow"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14</a:t>
            </a:fld>
            <a:endParaRPr lang="it-IT" altLang="it-IT"/>
          </a:p>
        </p:txBody>
      </p:sp>
      <p:sp>
        <p:nvSpPr>
          <p:cNvPr id="6" name="Rectangle 35">
            <a:extLst>
              <a:ext uri="{FF2B5EF4-FFF2-40B4-BE49-F238E27FC236}">
                <a16:creationId xmlns:a16="http://schemas.microsoft.com/office/drawing/2014/main" id="{AEA99437-B4F5-4CA7-9C35-6B8CFBD846BE}"/>
              </a:ext>
            </a:extLst>
          </p:cNvPr>
          <p:cNvSpPr>
            <a:spLocks noChangeArrowheads="1"/>
          </p:cNvSpPr>
          <p:nvPr/>
        </p:nvSpPr>
        <p:spPr bwMode="auto">
          <a:xfrm>
            <a:off x="395536" y="1452370"/>
            <a:ext cx="590465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nchor="ctr">
            <a:spAutoFit/>
          </a:bodyPr>
          <a:lstStyle/>
          <a:p>
            <a:pPr>
              <a:defRPr/>
            </a:pPr>
            <a:r>
              <a:rPr lang="it-IT" sz="1800" dirty="0">
                <a:solidFill>
                  <a:srgbClr val="002060"/>
                </a:solidFill>
                <a:latin typeface="Arial" panose="020B0604020202020204" pitchFamily="34" charset="0"/>
              </a:rPr>
              <a:t>Nella filosofia delle scuole progressive si propone una stretta relazione fra il processo dell'esperienza effettiva, e l'educazione. </a:t>
            </a:r>
          </a:p>
          <a:p>
            <a:pPr>
              <a:defRPr/>
            </a:pPr>
            <a:r>
              <a:rPr lang="it-IT" sz="1800" dirty="0">
                <a:solidFill>
                  <a:srgbClr val="002060"/>
                </a:solidFill>
                <a:latin typeface="Arial" panose="020B0604020202020204" pitchFamily="34" charset="0"/>
              </a:rPr>
              <a:t>Dobbiamo dunque avere un’idea esatta dell'esperienza. </a:t>
            </a:r>
          </a:p>
          <a:p>
            <a:pPr>
              <a:defRPr/>
            </a:pPr>
            <a:r>
              <a:rPr lang="it-IT" sz="1800" dirty="0">
                <a:solidFill>
                  <a:srgbClr val="002060"/>
                </a:solidFill>
                <a:latin typeface="Arial" panose="020B0604020202020204" pitchFamily="34" charset="0"/>
              </a:rPr>
              <a:t>Per l'educazione progressiva i problemi sono: </a:t>
            </a:r>
          </a:p>
          <a:p>
            <a:pPr>
              <a:defRPr/>
            </a:pPr>
            <a:endParaRPr lang="it-IT" sz="1800" dirty="0">
              <a:solidFill>
                <a:srgbClr val="002060"/>
              </a:solidFill>
              <a:latin typeface="Arial" panose="020B0604020202020204" pitchFamily="34" charset="0"/>
            </a:endParaRPr>
          </a:p>
          <a:p>
            <a:pPr>
              <a:buFontTx/>
              <a:buChar char="•"/>
              <a:defRPr/>
            </a:pPr>
            <a:r>
              <a:rPr lang="it-IT" sz="1800" dirty="0">
                <a:solidFill>
                  <a:srgbClr val="002060"/>
                </a:solidFill>
                <a:latin typeface="Arial" panose="020B0604020202020204" pitchFamily="34" charset="0"/>
              </a:rPr>
              <a:t> quale è il posto e il significato della materia di studio e dell'organizzazione dentro l'esperienza? </a:t>
            </a:r>
          </a:p>
          <a:p>
            <a:pPr>
              <a:buFontTx/>
              <a:buChar char="•"/>
              <a:defRPr/>
            </a:pPr>
            <a:endParaRPr lang="it-IT" sz="1800" dirty="0">
              <a:solidFill>
                <a:srgbClr val="002060"/>
              </a:solidFill>
              <a:latin typeface="Arial" panose="020B0604020202020204" pitchFamily="34" charset="0"/>
            </a:endParaRPr>
          </a:p>
          <a:p>
            <a:pPr>
              <a:buFontTx/>
              <a:buChar char="•"/>
              <a:defRPr/>
            </a:pPr>
            <a:r>
              <a:rPr lang="it-IT" sz="1800" dirty="0">
                <a:solidFill>
                  <a:srgbClr val="002060"/>
                </a:solidFill>
                <a:latin typeface="Arial" panose="020B0604020202020204" pitchFamily="34" charset="0"/>
              </a:rPr>
              <a:t> come funziona la materia di studio? </a:t>
            </a:r>
          </a:p>
          <a:p>
            <a:pPr>
              <a:buFontTx/>
              <a:buChar char="•"/>
              <a:defRPr/>
            </a:pPr>
            <a:endParaRPr lang="it-IT" sz="1800" dirty="0">
              <a:solidFill>
                <a:srgbClr val="002060"/>
              </a:solidFill>
              <a:latin typeface="Arial" panose="020B0604020202020204" pitchFamily="34" charset="0"/>
            </a:endParaRPr>
          </a:p>
          <a:p>
            <a:pPr>
              <a:buFontTx/>
              <a:buChar char="•"/>
              <a:defRPr/>
            </a:pPr>
            <a:r>
              <a:rPr lang="it-IT" sz="1800" dirty="0">
                <a:solidFill>
                  <a:srgbClr val="002060"/>
                </a:solidFill>
                <a:latin typeface="Arial" panose="020B0604020202020204" pitchFamily="34" charset="0"/>
              </a:rPr>
              <a:t> c'è nell'esperienza qualcosa che tende alla progressiva organizzazione dei suoi contenuti? </a:t>
            </a:r>
          </a:p>
          <a:p>
            <a:pPr>
              <a:buFontTx/>
              <a:buChar char="•"/>
              <a:defRPr/>
            </a:pPr>
            <a:endParaRPr lang="it-IT" sz="1800" dirty="0">
              <a:solidFill>
                <a:srgbClr val="002060"/>
              </a:solidFill>
              <a:latin typeface="Arial" panose="020B0604020202020204" pitchFamily="34" charset="0"/>
            </a:endParaRPr>
          </a:p>
          <a:p>
            <a:pPr>
              <a:buFontTx/>
              <a:buChar char="•"/>
              <a:defRPr/>
            </a:pPr>
            <a:r>
              <a:rPr lang="it-IT" sz="1800" dirty="0">
                <a:solidFill>
                  <a:srgbClr val="002060"/>
                </a:solidFill>
                <a:latin typeface="Arial" panose="020B0604020202020204" pitchFamily="34" charset="0"/>
              </a:rPr>
              <a:t> quali risultati si hanno quando i materiali dell'esperienza non sono organizzati progressivamente?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15</a:t>
            </a:fld>
            <a:endParaRPr lang="it-IT" altLang="it-IT"/>
          </a:p>
        </p:txBody>
      </p:sp>
      <p:sp>
        <p:nvSpPr>
          <p:cNvPr id="4" name="Rectangle 33">
            <a:extLst>
              <a:ext uri="{FF2B5EF4-FFF2-40B4-BE49-F238E27FC236}">
                <a16:creationId xmlns:a16="http://schemas.microsoft.com/office/drawing/2014/main" id="{B9BE3C05-4644-45D5-8589-0E6BA19DDA7D}"/>
              </a:ext>
            </a:extLst>
          </p:cNvPr>
          <p:cNvSpPr>
            <a:spLocks noChangeArrowheads="1"/>
          </p:cNvSpPr>
          <p:nvPr/>
        </p:nvSpPr>
        <p:spPr bwMode="auto">
          <a:xfrm>
            <a:off x="611560" y="1340769"/>
            <a:ext cx="5757863"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it-IT" sz="1800" dirty="0">
                <a:solidFill>
                  <a:srgbClr val="002060"/>
                </a:solidFill>
                <a:latin typeface="Arial Narrow" pitchFamily="34" charset="0"/>
              </a:rPr>
              <a:t>Il rischio è pensare che, siccome la vecchia educazione si fondava su un'organizzazione rigida, basti respingere ogni forma di organizzazione, mentre bisogna scoprire che quale è il ruolo dell’organizzazione all’interno dell’esperienza.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Il ripudiare ogni autorità esterna non significa ripudiare qualsiasi autorità, ma cercare una più effettiva fonte di autorità.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Per il fatto che l'educazione di un tempo imponeva agli studenti la conoscenza, i metodi e le norme degli adulti, non ne segue, che la conoscenza e l'abilità degli adulti non possano servire di guida.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Basare l'educazione sull'esperienza personale richiede più autentici contatti fra il maturo e l'immaturo il che  accresce il ruolo di guida. </a:t>
            </a:r>
          </a:p>
          <a:p>
            <a:pPr algn="just">
              <a:defRPr/>
            </a:pPr>
            <a:r>
              <a:rPr lang="it-IT" sz="1800" dirty="0">
                <a:solidFill>
                  <a:srgbClr val="002060"/>
                </a:solidFill>
                <a:latin typeface="Arial Narrow" pitchFamily="34" charset="0"/>
              </a:rPr>
              <a:t>Il problema è: come si possono insegnare senza violare il principio dell'imparare mediante l'esperienza? </a:t>
            </a:r>
          </a:p>
          <a:p>
            <a:pPr algn="just">
              <a:defRPr/>
            </a:pPr>
            <a:r>
              <a:rPr lang="it-IT" sz="1800" dirty="0">
                <a:solidFill>
                  <a:srgbClr val="002060"/>
                </a:solidFill>
                <a:latin typeface="Arial Narrow" pitchFamily="34" charset="0"/>
              </a:rPr>
              <a:t>Per questo è necessario comprendere le caratteristiche dell'esperienza individuale.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16</a:t>
            </a:fld>
            <a:endParaRPr lang="it-IT" altLang="it-IT"/>
          </a:p>
        </p:txBody>
      </p:sp>
      <p:sp>
        <p:nvSpPr>
          <p:cNvPr id="4" name="Rectangle 7">
            <a:extLst>
              <a:ext uri="{FF2B5EF4-FFF2-40B4-BE49-F238E27FC236}">
                <a16:creationId xmlns:a16="http://schemas.microsoft.com/office/drawing/2014/main" id="{E5E6A304-7F09-448E-9806-5906E951A2EA}"/>
              </a:ext>
            </a:extLst>
          </p:cNvPr>
          <p:cNvSpPr>
            <a:spLocks noChangeArrowheads="1"/>
          </p:cNvSpPr>
          <p:nvPr/>
        </p:nvSpPr>
        <p:spPr bwMode="auto">
          <a:xfrm>
            <a:off x="467544" y="1484784"/>
            <a:ext cx="575786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it-IT" sz="1800" dirty="0">
                <a:solidFill>
                  <a:srgbClr val="002060"/>
                </a:solidFill>
                <a:latin typeface="Arial Narrow" pitchFamily="34" charset="0"/>
              </a:rPr>
              <a:t>I principi generali della nuova educazione non possono risolvere di per sé nessuno dei problemi della gestione pratica delle scuole progressive.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Serve una nuova filosofia dell'esperienza.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Molte delle scuole nuove tendono a dare un peso minimo o nullo alla materia di studio organizzata; a comportarsi come se qualsiasi forma di direzione o di guida da parte degli adulti fosse un'usurpazione della libertà individuale; e come se l'idea che l'educazione deve riguardare il presente e l'avvenire implichi che il passato non ha posto nella educazione.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Questi difetti fanno capire i rischi di una teoria e di una pratica di educazione che procedano per reazione a ciò avviene nella scuola, invece di sviluppare fini, metodi e programmi sulla base di una teoria dell'esperienza e delle sue possibilità educative.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17</a:t>
            </a:fld>
            <a:endParaRPr lang="it-IT" altLang="it-IT"/>
          </a:p>
        </p:txBody>
      </p:sp>
      <p:sp>
        <p:nvSpPr>
          <p:cNvPr id="5" name="Rectangle 7">
            <a:extLst>
              <a:ext uri="{FF2B5EF4-FFF2-40B4-BE49-F238E27FC236}">
                <a16:creationId xmlns:a16="http://schemas.microsoft.com/office/drawing/2014/main" id="{30F44186-98DB-4BFF-9DC4-363618E83555}"/>
              </a:ext>
            </a:extLst>
          </p:cNvPr>
          <p:cNvSpPr>
            <a:spLocks noChangeArrowheads="1"/>
          </p:cNvSpPr>
          <p:nvPr/>
        </p:nvSpPr>
        <p:spPr bwMode="auto">
          <a:xfrm>
            <a:off x="539552" y="1196752"/>
            <a:ext cx="5757863"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it-IT" sz="1800" dirty="0">
                <a:solidFill>
                  <a:srgbClr val="002060"/>
                </a:solidFill>
                <a:latin typeface="Arial Narrow" pitchFamily="34" charset="0"/>
              </a:rPr>
              <a:t>Una filosofia dell'educazione che professi di essere fondata nell'idea della libertà può diventare altrettanto dogmatica quanto l'educazione alla quale reagisce.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Qualsiasi teoria è dogmatica quando non è basata su un esame critico dei propri fondamenti. </a:t>
            </a:r>
          </a:p>
          <a:p>
            <a:pPr algn="just">
              <a:defRPr/>
            </a:pPr>
            <a:r>
              <a:rPr lang="it-IT" sz="1800" dirty="0">
                <a:solidFill>
                  <a:srgbClr val="002060"/>
                </a:solidFill>
                <a:latin typeface="Arial Narrow" pitchFamily="34" charset="0"/>
              </a:rPr>
              <a:t>La nuova educazione pone l'accento sulla libertà dell'allievo: il problema è che significa libertà e quali sono le condizioni sotto le quali essa si realizza?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L'imposizione esteriore della scuola tradizionale limita piuttosto che promuovere il progresso intellettuale e morale del ragazzo, allora  quale è la funzione del maestro e dei libri nel promuovere lo sviluppo educativo dell'immaturo?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L'educazione tradizionale usava come materia studio fatti e idee del passato poco utili per i problemi del presente e del futuro: il problema è scoprire il nesso che esiste </a:t>
            </a:r>
            <a:r>
              <a:rPr lang="it-IT" sz="1800" i="1" dirty="0">
                <a:solidFill>
                  <a:srgbClr val="002060"/>
                </a:solidFill>
                <a:latin typeface="Arial Narrow" pitchFamily="34" charset="0"/>
              </a:rPr>
              <a:t>dentro</a:t>
            </a:r>
            <a:r>
              <a:rPr lang="it-IT" sz="1800" dirty="0">
                <a:solidFill>
                  <a:srgbClr val="002060"/>
                </a:solidFill>
                <a:latin typeface="Arial Narrow" pitchFamily="34" charset="0"/>
              </a:rPr>
              <a:t> l'esperienza fra i risultati del passato e i problemi del presente.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18</a:t>
            </a:fld>
            <a:endParaRPr lang="it-IT" altLang="it-IT"/>
          </a:p>
        </p:txBody>
      </p:sp>
      <p:sp>
        <p:nvSpPr>
          <p:cNvPr id="4" name="Rectangle 7">
            <a:extLst>
              <a:ext uri="{FF2B5EF4-FFF2-40B4-BE49-F238E27FC236}">
                <a16:creationId xmlns:a16="http://schemas.microsoft.com/office/drawing/2014/main" id="{113AEB02-B1C1-4399-B659-2AD22D4D8648}"/>
              </a:ext>
            </a:extLst>
          </p:cNvPr>
          <p:cNvSpPr>
            <a:spLocks noChangeArrowheads="1"/>
          </p:cNvSpPr>
          <p:nvPr/>
        </p:nvSpPr>
        <p:spPr bwMode="auto">
          <a:xfrm>
            <a:off x="467544" y="1572384"/>
            <a:ext cx="575786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it-IT" sz="1800" dirty="0">
                <a:solidFill>
                  <a:srgbClr val="002060"/>
                </a:solidFill>
                <a:latin typeface="Arial Narrow" panose="020B0606020202030204" pitchFamily="34" charset="0"/>
              </a:rPr>
              <a:t>Ci tocca di accertare in che modo la conoscenza del passato può essere trasformata in un potente strumento per agire effettivamente sul futuro. Quanto più dobbiamo rifiutare la conoscenza del passato come </a:t>
            </a:r>
            <a:r>
              <a:rPr lang="it-IT" sz="1800" i="1" dirty="0">
                <a:solidFill>
                  <a:srgbClr val="002060"/>
                </a:solidFill>
                <a:latin typeface="Arial Narrow" panose="020B0606020202030204" pitchFamily="34" charset="0"/>
              </a:rPr>
              <a:t>fine</a:t>
            </a:r>
            <a:r>
              <a:rPr lang="it-IT" sz="1800" dirty="0">
                <a:solidFill>
                  <a:srgbClr val="002060"/>
                </a:solidFill>
                <a:latin typeface="Arial Narrow" panose="020B0606020202030204" pitchFamily="34" charset="0"/>
              </a:rPr>
              <a:t> dell'educazione, tanto più dobbiamo insistere sull'importanza di essa come </a:t>
            </a:r>
            <a:r>
              <a:rPr lang="it-IT" sz="1800" i="1" dirty="0">
                <a:solidFill>
                  <a:srgbClr val="002060"/>
                </a:solidFill>
                <a:latin typeface="Arial Narrow" panose="020B0606020202030204" pitchFamily="34" charset="0"/>
              </a:rPr>
              <a:t>mezzo</a:t>
            </a:r>
            <a:r>
              <a:rPr lang="it-IT" sz="1800" dirty="0">
                <a:solidFill>
                  <a:srgbClr val="002060"/>
                </a:solidFill>
                <a:latin typeface="Arial Narrow" panose="020B0606020202030204" pitchFamily="34" charset="0"/>
              </a:rPr>
              <a:t>.</a:t>
            </a:r>
          </a:p>
          <a:p>
            <a:pPr algn="just">
              <a:defRPr/>
            </a:pPr>
            <a:endParaRPr lang="it-IT" sz="1800" dirty="0">
              <a:solidFill>
                <a:srgbClr val="002060"/>
              </a:solidFill>
              <a:latin typeface="Arial Narrow" panose="020B0606020202030204" pitchFamily="34" charset="0"/>
            </a:endParaRPr>
          </a:p>
          <a:p>
            <a:pPr algn="just">
              <a:defRPr/>
            </a:pPr>
            <a:r>
              <a:rPr lang="it-IT" sz="1800" dirty="0">
                <a:solidFill>
                  <a:srgbClr val="002060"/>
                </a:solidFill>
                <a:latin typeface="Arial Narrow" panose="020B0606020202030204" pitchFamily="34" charset="0"/>
              </a:rPr>
              <a:t> Abbiamo dunque da fare con un problema nuovo nella storia dell'educazione: in che modo il ragazzo deve imparare a conoscere il passato per fare di questa conoscenza un potente ausilio per giudicare la vita presente</a:t>
            </a:r>
            <a:r>
              <a:rPr lang="it-IT" dirty="0">
                <a:solidFill>
                  <a:srgbClr val="002060"/>
                </a:solidFill>
                <a:latin typeface="Arial Narrow" panose="020B0606020202030204" pitchFamily="34"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olo 1"/>
          <p:cNvSpPr>
            <a:spLocks/>
          </p:cNvSpPr>
          <p:nvPr/>
        </p:nvSpPr>
        <p:spPr bwMode="auto">
          <a:xfrm>
            <a:off x="0" y="0"/>
            <a:ext cx="7772400" cy="504825"/>
          </a:xfrm>
          <a:prstGeom prst="rect">
            <a:avLst/>
          </a:prstGeom>
          <a:noFill/>
          <a:ln w="9525">
            <a:noFill/>
            <a:miter lim="800000"/>
            <a:headEnd/>
            <a:tailEnd/>
          </a:ln>
        </p:spPr>
        <p:txBody>
          <a:bodyPr anchor="ctr"/>
          <a:lstStyle/>
          <a:p>
            <a:pPr eaLnBrk="1" hangingPunct="1"/>
            <a:endParaRPr lang="it-IT" altLang="it-IT" sz="2400" b="1">
              <a:solidFill>
                <a:schemeClr val="tx1"/>
              </a:solidFill>
            </a:endParaRPr>
          </a:p>
        </p:txBody>
      </p:sp>
      <p:sp>
        <p:nvSpPr>
          <p:cNvPr id="38917" name="Segnaposto numero diapositiva 3"/>
          <p:cNvSpPr txBox="1">
            <a:spLocks noGrp="1"/>
          </p:cNvSpPr>
          <p:nvPr/>
        </p:nvSpPr>
        <p:spPr bwMode="auto">
          <a:xfrm>
            <a:off x="6948264" y="6597352"/>
            <a:ext cx="1905000" cy="457200"/>
          </a:xfrm>
          <a:prstGeom prst="rect">
            <a:avLst/>
          </a:prstGeom>
          <a:noFill/>
          <a:ln w="9525">
            <a:noFill/>
            <a:miter lim="800000"/>
            <a:headEnd/>
            <a:tailEnd/>
          </a:ln>
        </p:spPr>
        <p:txBody>
          <a:bodyPr/>
          <a:lstStyle/>
          <a:p>
            <a:pPr algn="r"/>
            <a:r>
              <a:rPr lang="it-IT" altLang="it-IT" sz="1100" dirty="0">
                <a:solidFill>
                  <a:schemeClr val="bg1"/>
                </a:solidFill>
              </a:rPr>
              <a:t>Pagina </a:t>
            </a:r>
            <a:fld id="{6251354C-4D75-4F4A-A951-AAAA091C4036}" type="slidenum">
              <a:rPr lang="it-IT" altLang="it-IT" sz="1100">
                <a:solidFill>
                  <a:schemeClr val="bg1"/>
                </a:solidFill>
              </a:rPr>
              <a:pPr algn="r"/>
              <a:t>19</a:t>
            </a:fld>
            <a:endParaRPr lang="it-IT" altLang="it-IT" sz="1100" dirty="0">
              <a:solidFill>
                <a:schemeClr val="bg1"/>
              </a:solidFill>
            </a:endParaRPr>
          </a:p>
        </p:txBody>
      </p:sp>
      <p:sp>
        <p:nvSpPr>
          <p:cNvPr id="135175" name="Rectangle 7">
            <a:extLst>
              <a:ext uri="{FF2B5EF4-FFF2-40B4-BE49-F238E27FC236}">
                <a16:creationId xmlns:a16="http://schemas.microsoft.com/office/drawing/2014/main" id="{113AEB02-B1C1-4399-B659-2AD22D4D8648}"/>
              </a:ext>
            </a:extLst>
          </p:cNvPr>
          <p:cNvSpPr>
            <a:spLocks noChangeArrowheads="1"/>
          </p:cNvSpPr>
          <p:nvPr/>
        </p:nvSpPr>
        <p:spPr bwMode="auto">
          <a:xfrm>
            <a:off x="467544" y="1340768"/>
            <a:ext cx="5757863"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p>
            <a:pPr algn="just">
              <a:defRPr/>
            </a:pPr>
            <a:r>
              <a:rPr lang="it-IT" sz="1800" dirty="0">
                <a:solidFill>
                  <a:srgbClr val="002060"/>
                </a:solidFill>
                <a:latin typeface="Arial Narrow" pitchFamily="34" charset="0"/>
              </a:rPr>
              <a:t>Dobbiamo capire come la conoscenza del passato può essere trasformata in un potente strumento per agire effettivamente sul futuro. </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Quanto più dobbiamo rifiutare la conoscenza del passato come </a:t>
            </a:r>
            <a:r>
              <a:rPr lang="it-IT" sz="1800" i="1" dirty="0">
                <a:solidFill>
                  <a:srgbClr val="002060"/>
                </a:solidFill>
                <a:latin typeface="Arial Narrow" pitchFamily="34" charset="0"/>
              </a:rPr>
              <a:t>fine</a:t>
            </a:r>
            <a:r>
              <a:rPr lang="it-IT" sz="1800" dirty="0">
                <a:solidFill>
                  <a:srgbClr val="002060"/>
                </a:solidFill>
                <a:latin typeface="Arial Narrow" pitchFamily="34" charset="0"/>
              </a:rPr>
              <a:t> dell'educazione, tanto più dobbiamo insistere sull'importanza di essa come </a:t>
            </a:r>
            <a:r>
              <a:rPr lang="it-IT" sz="1800" i="1" dirty="0">
                <a:solidFill>
                  <a:srgbClr val="002060"/>
                </a:solidFill>
                <a:latin typeface="Arial Narrow" pitchFamily="34" charset="0"/>
              </a:rPr>
              <a:t>mezzo</a:t>
            </a:r>
            <a:r>
              <a:rPr lang="it-IT" sz="1800" dirty="0">
                <a:solidFill>
                  <a:srgbClr val="002060"/>
                </a:solidFill>
                <a:latin typeface="Arial Narrow" pitchFamily="34" charset="0"/>
              </a:rPr>
              <a:t>.</a:t>
            </a:r>
          </a:p>
          <a:p>
            <a:pPr algn="just">
              <a:defRPr/>
            </a:pPr>
            <a:endParaRPr lang="it-IT" sz="1800" dirty="0">
              <a:solidFill>
                <a:srgbClr val="002060"/>
              </a:solidFill>
              <a:latin typeface="Arial Narrow" pitchFamily="34" charset="0"/>
            </a:endParaRPr>
          </a:p>
          <a:p>
            <a:pPr algn="just">
              <a:defRPr/>
            </a:pPr>
            <a:r>
              <a:rPr lang="it-IT" sz="1800" dirty="0">
                <a:solidFill>
                  <a:srgbClr val="002060"/>
                </a:solidFill>
                <a:latin typeface="Arial Narrow" pitchFamily="34" charset="0"/>
              </a:rPr>
              <a:t> Abbiamo dunque da fare con un problema nuovo nella storia dell'educazione: in che modo il ragazzo deve imparare a conoscere il passato per fare di questa conoscenza un potente ausilio per comprendere e giudicare la vita presente</a:t>
            </a:r>
            <a:r>
              <a:rPr lang="it-IT" dirty="0">
                <a:solidFill>
                  <a:srgbClr val="002060"/>
                </a:solidFill>
                <a:latin typeface="Arial Narrow" pitchFamily="34" charset="0"/>
              </a:rPr>
              <a:t>?</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egnaposto numero diapositiva 3"/>
          <p:cNvSpPr>
            <a:spLocks noGrp="1"/>
          </p:cNvSpPr>
          <p:nvPr>
            <p:ph type="sldNum" sz="quarter" idx="10"/>
          </p:nvPr>
        </p:nvSpPr>
        <p:spPr>
          <a:noFill/>
          <a:ln>
            <a:miter lim="800000"/>
            <a:headEnd/>
            <a:tailEnd/>
          </a:ln>
        </p:spPr>
        <p:txBody>
          <a:bodyPr/>
          <a:lstStyle/>
          <a:p>
            <a:fld id="{BA225EE8-3C98-4545-BBD5-ED56F24BBBE8}" type="slidenum">
              <a:rPr lang="it-IT" altLang="it-IT"/>
              <a:pPr/>
              <a:t>2</a:t>
            </a:fld>
            <a:endParaRPr lang="it-IT" altLang="it-IT" dirty="0"/>
          </a:p>
        </p:txBody>
      </p:sp>
      <p:graphicFrame>
        <p:nvGraphicFramePr>
          <p:cNvPr id="4" name="Tabella 3"/>
          <p:cNvGraphicFramePr>
            <a:graphicFrameLocks noGrp="1"/>
          </p:cNvGraphicFramePr>
          <p:nvPr>
            <p:extLst>
              <p:ext uri="{D42A27DB-BD31-4B8C-83A1-F6EECF244321}">
                <p14:modId xmlns:p14="http://schemas.microsoft.com/office/powerpoint/2010/main" val="854561457"/>
              </p:ext>
            </p:extLst>
          </p:nvPr>
        </p:nvGraphicFramePr>
        <p:xfrm>
          <a:off x="539552" y="2060848"/>
          <a:ext cx="7524750" cy="4064000"/>
        </p:xfrm>
        <a:graphic>
          <a:graphicData uri="http://schemas.openxmlformats.org/drawingml/2006/table">
            <a:tbl>
              <a:tblPr/>
              <a:tblGrid>
                <a:gridCol w="6696075">
                  <a:extLst>
                    <a:ext uri="{9D8B030D-6E8A-4147-A177-3AD203B41FA5}">
                      <a16:colId xmlns:a16="http://schemas.microsoft.com/office/drawing/2014/main" val="20000"/>
                    </a:ext>
                  </a:extLst>
                </a:gridCol>
                <a:gridCol w="828675">
                  <a:extLst>
                    <a:ext uri="{9D8B030D-6E8A-4147-A177-3AD203B41FA5}">
                      <a16:colId xmlns:a16="http://schemas.microsoft.com/office/drawing/2014/main" val="20001"/>
                    </a:ext>
                  </a:extLst>
                </a:gridCol>
              </a:tblGrid>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1600" b="1" i="1" u="none" strike="noStrike" cap="none" normalizeH="0" baseline="0" dirty="0">
                          <a:ln>
                            <a:noFill/>
                          </a:ln>
                          <a:solidFill>
                            <a:srgbClr val="002126"/>
                          </a:solidFill>
                          <a:effectLst/>
                          <a:latin typeface="Arial" panose="020B0604020202020204" pitchFamily="34" charset="0"/>
                          <a:ea typeface="ＭＳ Ｐゴシック" panose="020B0600070205080204" pitchFamily="34" charset="-128"/>
                        </a:rPr>
                        <a:t>PREFAZIONE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dirty="0">
                          <a:ln>
                            <a:noFill/>
                          </a:ln>
                          <a:solidFill>
                            <a:srgbClr val="002126"/>
                          </a:solidFill>
                          <a:effectLst/>
                          <a:latin typeface="Arial Narrow" panose="020B0606020202030204" pitchFamily="34" charset="0"/>
                          <a:ea typeface="ＭＳ Ｐゴシック" panose="020B0600070205080204" pitchFamily="34" charset="-128"/>
                        </a:rPr>
                        <a:t>1. Educazione tradizionale - educazione progressiva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A00"/>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BA00"/>
                    </a:solidFill>
                  </a:tcPr>
                </a:tc>
                <a:extLst>
                  <a:ext uri="{0D108BD9-81ED-4DB2-BD59-A6C34878D82A}">
                    <a16:rowId xmlns:a16="http://schemas.microsoft.com/office/drawing/2014/main" val="10001"/>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2. La necessità di una teoria dell'esperienza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3. Criteri dell'esperienza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4. Controllo sociale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5. La natura della liberta'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6. Il significato del proposito</a:t>
                      </a:r>
                      <a:r>
                        <a:rPr kumimoji="0" lang="it-IT" sz="2000" b="0"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7.  Organizzazione progressiva della materia di studio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r>
                        <a:rPr kumimoji="0" lang="it-IT" sz="2000" b="1"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8. L’esperienza mezzo e fine dell'educazione</a:t>
                      </a:r>
                      <a:r>
                        <a:rPr kumimoji="0" lang="it-IT" sz="2000" b="0" i="0" u="none" strike="noStrike" cap="none" normalizeH="0" baseline="0">
                          <a:ln>
                            <a:noFill/>
                          </a:ln>
                          <a:solidFill>
                            <a:srgbClr val="002126"/>
                          </a:solidFill>
                          <a:effectLst/>
                          <a:latin typeface="Arial Narrow" panose="020B0606020202030204" pitchFamily="34" charset="0"/>
                          <a:ea typeface="ＭＳ Ｐゴシック" panose="020B0600070205080204"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r>
                        <a:rPr kumimoji="0" lang="it-IT" sz="16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
                          <a:srgbClr val="822433"/>
                        </a:buClr>
                        <a:buSzTx/>
                        <a:buFontTx/>
                        <a:buNone/>
                        <a:tabLst/>
                      </a:pPr>
                      <a:endParaRPr kumimoji="0" lang="it-IT" sz="2000" b="0" i="0" u="none" strike="noStrike" cap="none" normalizeH="0" baseline="0" dirty="0">
                        <a:ln>
                          <a:noFill/>
                        </a:ln>
                        <a:solidFill>
                          <a:srgbClr val="002126"/>
                        </a:solidFill>
                        <a:effectLst/>
                        <a:latin typeface="Arial" panose="020B0604020202020204" pitchFamily="34" charset="0"/>
                        <a:ea typeface="ＭＳ Ｐゴシック"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buClr>
                          <a:srgbClr val="822433"/>
                        </a:buClr>
                        <a:defRPr sz="2000">
                          <a:solidFill>
                            <a:srgbClr val="000000"/>
                          </a:solidFill>
                          <a:latin typeface="Arial" panose="020B0604020202020204" pitchFamily="34" charset="0"/>
                          <a:ea typeface="ＭＳ Ｐゴシック" panose="020B0600070205080204" pitchFamily="34" charset="-128"/>
                        </a:defRPr>
                      </a:lvl1pPr>
                      <a:lvl2pPr>
                        <a:spcBef>
                          <a:spcPct val="20000"/>
                        </a:spcBef>
                        <a:defRPr>
                          <a:solidFill>
                            <a:srgbClr val="000000"/>
                          </a:solidFill>
                          <a:latin typeface="Arial" panose="020B0604020202020204" pitchFamily="34" charset="0"/>
                          <a:ea typeface="ＭＳ Ｐゴシック" panose="020B0600070205080204" pitchFamily="34" charset="-128"/>
                        </a:defRPr>
                      </a:lvl2pPr>
                      <a:lvl3pPr>
                        <a:spcBef>
                          <a:spcPct val="20000"/>
                        </a:spcBef>
                        <a:defRPr sz="1400">
                          <a:solidFill>
                            <a:srgbClr val="000000"/>
                          </a:solidFill>
                          <a:latin typeface="Arial" panose="020B0604020202020204" pitchFamily="34" charset="0"/>
                          <a:ea typeface="ＭＳ Ｐゴシック" panose="020B0600070205080204" pitchFamily="34" charset="-128"/>
                        </a:defRPr>
                      </a:lvl3pPr>
                      <a:lvl4pPr marL="1333500">
                        <a:spcBef>
                          <a:spcPct val="20000"/>
                        </a:spcBef>
                        <a:defRPr sz="1200">
                          <a:solidFill>
                            <a:srgbClr val="000000"/>
                          </a:solidFill>
                          <a:latin typeface="Arial" panose="020B0604020202020204" pitchFamily="34" charset="0"/>
                          <a:ea typeface="ＭＳ Ｐゴシック" panose="020B0600070205080204" pitchFamily="34" charset="-128"/>
                        </a:defRPr>
                      </a:lvl4pPr>
                      <a:lvl5pPr marL="1752600">
                        <a:spcBef>
                          <a:spcPct val="20000"/>
                        </a:spcBef>
                        <a:defRPr sz="1000">
                          <a:solidFill>
                            <a:srgbClr val="000000"/>
                          </a:solidFill>
                          <a:latin typeface="Arial" panose="020B0604020202020204" pitchFamily="34" charset="0"/>
                          <a:ea typeface="ＭＳ Ｐゴシック" panose="020B0600070205080204" pitchFamily="34" charset="-128"/>
                        </a:defRPr>
                      </a:lvl5pPr>
                      <a:lvl6pPr marL="22098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6pPr>
                      <a:lvl7pPr marL="26670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7pPr>
                      <a:lvl8pPr marL="31242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8pPr>
                      <a:lvl9pPr marL="3581400" eaLnBrk="0" fontAlgn="base" hangingPunct="0">
                        <a:spcBef>
                          <a:spcPct val="20000"/>
                        </a:spcBef>
                        <a:spcAft>
                          <a:spcPct val="0"/>
                        </a:spcAft>
                        <a:defRPr sz="1000">
                          <a:solidFill>
                            <a:srgbClr val="000000"/>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20000"/>
                        </a:spcBef>
                        <a:spcAft>
                          <a:spcPct val="0"/>
                        </a:spcAft>
                        <a:buClr>
                          <a:srgbClr val="822433"/>
                        </a:buClr>
                        <a:buSzTx/>
                        <a:buFontTx/>
                        <a:buNone/>
                        <a:tabLst/>
                      </a:pPr>
                      <a:endParaRPr kumimoji="0" lang="it-IT" sz="2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Rettangolo 4"/>
          <p:cNvSpPr/>
          <p:nvPr/>
        </p:nvSpPr>
        <p:spPr bwMode="auto">
          <a:xfrm>
            <a:off x="539552" y="1052736"/>
            <a:ext cx="2736304"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bg1"/>
                </a:solidFill>
                <a:effectLst/>
                <a:latin typeface="Arial Narrow" pitchFamily="34" charset="0"/>
                <a:ea typeface="ヒラギノ角ゴ Pro W3" charset="0"/>
                <a:cs typeface="ヒラギノ角ゴ Pro W3" charset="0"/>
              </a:rPr>
              <a:t>Esperienza e educazione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noChangeArrowheads="1"/>
          </p:cNvSpPr>
          <p:nvPr>
            <p:ph type="title"/>
          </p:nvPr>
        </p:nvSpPr>
        <p:spPr>
          <a:xfrm>
            <a:off x="539750" y="104775"/>
            <a:ext cx="8002588" cy="914400"/>
          </a:xfrm>
        </p:spPr>
        <p:txBody>
          <a:bodyPr/>
          <a:lstStyle/>
          <a:p>
            <a:endParaRPr lang="it-IT" altLang="it-IT">
              <a:latin typeface="Franklin Gothic Medium" pitchFamily="34" charset="0"/>
              <a:cs typeface="Franklin Gothic Medium" pitchFamily="34" charset="0"/>
            </a:endParaRPr>
          </a:p>
        </p:txBody>
      </p:sp>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3</a:t>
            </a:fld>
            <a:endParaRPr lang="it-IT" altLang="it-IT"/>
          </a:p>
        </p:txBody>
      </p:sp>
      <p:sp>
        <p:nvSpPr>
          <p:cNvPr id="4" name="Rectangle 6"/>
          <p:cNvSpPr>
            <a:spLocks noChangeArrowheads="1"/>
          </p:cNvSpPr>
          <p:nvPr/>
        </p:nvSpPr>
        <p:spPr bwMode="auto">
          <a:xfrm>
            <a:off x="2411760" y="1700808"/>
            <a:ext cx="5759450" cy="4524315"/>
          </a:xfrm>
          <a:prstGeom prst="rect">
            <a:avLst/>
          </a:prstGeom>
          <a:noFill/>
          <a:ln w="9525">
            <a:noFill/>
            <a:miter lim="800000"/>
            <a:headEnd/>
            <a:tailEnd/>
          </a:ln>
          <a:effectLst/>
        </p:spPr>
        <p:txBody>
          <a:bodyPr>
            <a:spAutoFit/>
          </a:bodyPr>
          <a:lstStyle/>
          <a:p>
            <a:pPr eaLnBrk="1" hangingPunct="1"/>
            <a:r>
              <a:rPr lang="it-IT" altLang="it-IT" sz="1800" dirty="0">
                <a:solidFill>
                  <a:srgbClr val="002060"/>
                </a:solidFill>
                <a:latin typeface="Arial Narrow" pitchFamily="34" charset="0"/>
              </a:rPr>
              <a:t>Tutti i movimenti sociali comportano conflitti che si riflettono in controversie intellettuali. </a:t>
            </a:r>
          </a:p>
          <a:p>
            <a:pPr eaLnBrk="1" hangingPunct="1"/>
            <a:r>
              <a:rPr lang="it-IT" altLang="it-IT" sz="1800" dirty="0">
                <a:solidFill>
                  <a:srgbClr val="002060"/>
                </a:solidFill>
                <a:latin typeface="Arial Narrow" pitchFamily="34" charset="0"/>
              </a:rPr>
              <a:t>Se un interesse sociale del peso dell'educazione non fosse dunque un campo di lotte, pratiche e teoriche, non sarebbe segno di salute. </a:t>
            </a:r>
          </a:p>
          <a:p>
            <a:pPr eaLnBrk="1" hangingPunct="1"/>
            <a:endParaRPr lang="it-IT" altLang="it-IT" sz="1800" dirty="0">
              <a:solidFill>
                <a:srgbClr val="002060"/>
              </a:solidFill>
              <a:latin typeface="Arial Narrow" pitchFamily="34" charset="0"/>
            </a:endParaRPr>
          </a:p>
          <a:p>
            <a:pPr eaLnBrk="1" hangingPunct="1"/>
            <a:r>
              <a:rPr lang="it-IT" altLang="it-IT" sz="1800" dirty="0">
                <a:solidFill>
                  <a:srgbClr val="002060"/>
                </a:solidFill>
                <a:latin typeface="Arial Narrow" pitchFamily="34" charset="0"/>
              </a:rPr>
              <a:t>Ma per la teoria, per lo meno per la teoria che costituisce una filosofia dell'educazione, i conflitti pratici e le controversie sollevate al livello di questi conflitti, pongono unicamente un problema.</a:t>
            </a:r>
          </a:p>
          <a:p>
            <a:pPr eaLnBrk="1" hangingPunct="1"/>
            <a:endParaRPr lang="it-IT" altLang="it-IT" sz="1800" dirty="0">
              <a:solidFill>
                <a:srgbClr val="002060"/>
              </a:solidFill>
              <a:latin typeface="Arial Narrow" pitchFamily="34" charset="0"/>
            </a:endParaRPr>
          </a:p>
          <a:p>
            <a:pPr eaLnBrk="1" hangingPunct="1"/>
            <a:r>
              <a:rPr lang="it-IT" altLang="it-IT" sz="1800" dirty="0">
                <a:solidFill>
                  <a:srgbClr val="002060"/>
                </a:solidFill>
                <a:latin typeface="Arial Narrow" pitchFamily="34" charset="0"/>
              </a:rPr>
              <a:t> Compito di una intelligente teoria dell'educazione è quello di discernere le cause dei conflitti esistenti e poi, invece di prendere parte per gli uni o per gli altri, di indicare un piano di operazioni che proceda da un livello più profondo e più comprensivo di quello rappresentato dalle pratiche e dalle parti che si contendono la vittoria.</a:t>
            </a:r>
          </a:p>
        </p:txBody>
      </p:sp>
      <p:sp>
        <p:nvSpPr>
          <p:cNvPr id="5" name="Rettangolo 4"/>
          <p:cNvSpPr/>
          <p:nvPr/>
        </p:nvSpPr>
        <p:spPr bwMode="auto">
          <a:xfrm>
            <a:off x="539552" y="1052736"/>
            <a:ext cx="1800200"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bg1"/>
                </a:solidFill>
                <a:effectLst/>
                <a:latin typeface="Arial Narrow" pitchFamily="34" charset="0"/>
                <a:ea typeface="ヒラギノ角ゴ Pro W3" charset="0"/>
                <a:cs typeface="ヒラギノ角ゴ Pro W3" charset="0"/>
              </a:rPr>
              <a:t>Prefazione</a:t>
            </a:r>
          </a:p>
        </p:txBody>
      </p:sp>
      <p:sp>
        <p:nvSpPr>
          <p:cNvPr id="9221" name="AutoShape 5"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3" name="AutoShape 7"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225" name="AutoShape 9" descr="Risultati immagini per john Dewey"/>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9227" name="Picture 11" descr="Immagine correlata"/>
          <p:cNvPicPr>
            <a:picLocks noChangeAspect="1" noChangeArrowheads="1"/>
          </p:cNvPicPr>
          <p:nvPr/>
        </p:nvPicPr>
        <p:blipFill>
          <a:blip r:embed="rId2"/>
          <a:srcRect/>
          <a:stretch>
            <a:fillRect/>
          </a:stretch>
        </p:blipFill>
        <p:spPr bwMode="auto">
          <a:xfrm>
            <a:off x="251520" y="1700808"/>
            <a:ext cx="2143125"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up)">
                                      <p:cBhvr>
                                        <p:cTn id="22"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4</a:t>
            </a:fld>
            <a:endParaRPr lang="it-IT" altLang="it-IT"/>
          </a:p>
        </p:txBody>
      </p:sp>
      <p:sp>
        <p:nvSpPr>
          <p:cNvPr id="5" name="Rectangle 54"/>
          <p:cNvSpPr>
            <a:spLocks noChangeArrowheads="1"/>
          </p:cNvSpPr>
          <p:nvPr/>
        </p:nvSpPr>
        <p:spPr bwMode="auto">
          <a:xfrm>
            <a:off x="467544" y="1628800"/>
            <a:ext cx="5760640" cy="4093428"/>
          </a:xfrm>
          <a:prstGeom prst="rect">
            <a:avLst/>
          </a:prstGeom>
          <a:noFill/>
          <a:ln w="9525">
            <a:noFill/>
            <a:miter lim="800000"/>
            <a:headEnd/>
            <a:tailEnd/>
          </a:ln>
          <a:effectLst/>
        </p:spPr>
        <p:txBody>
          <a:bodyPr wrap="square">
            <a:spAutoFit/>
          </a:bodyPr>
          <a:lstStyle/>
          <a:p>
            <a:pPr eaLnBrk="1" hangingPunct="1"/>
            <a:r>
              <a:rPr lang="it-IT" altLang="it-IT" sz="2000" dirty="0">
                <a:solidFill>
                  <a:srgbClr val="002060"/>
                </a:solidFill>
                <a:latin typeface="Arial Narrow" pitchFamily="34" charset="0"/>
              </a:rPr>
              <a:t>Non dobbiamo cercare un compromesso fra opposte scuole di pensiero, e neppure una combinazione di elementi presi qua e là da tutte le scuole. </a:t>
            </a:r>
          </a:p>
          <a:p>
            <a:pPr eaLnBrk="1" hangingPunct="1"/>
            <a:endParaRPr lang="it-IT" altLang="it-IT" sz="2000" dirty="0">
              <a:solidFill>
                <a:srgbClr val="002060"/>
              </a:solidFill>
              <a:latin typeface="Arial Narrow" pitchFamily="34" charset="0"/>
            </a:endParaRPr>
          </a:p>
          <a:p>
            <a:pPr eaLnBrk="1" hangingPunct="1"/>
            <a:r>
              <a:rPr lang="it-IT" altLang="it-IT" sz="2000" dirty="0">
                <a:solidFill>
                  <a:srgbClr val="002060"/>
                </a:solidFill>
                <a:latin typeface="Arial Narrow" pitchFamily="34" charset="0"/>
              </a:rPr>
              <a:t>Significa che dobbiamo cercare un nuovo ordine di idee che guidi nuovi modi di pratica. </a:t>
            </a:r>
          </a:p>
          <a:p>
            <a:pPr eaLnBrk="1" hangingPunct="1"/>
            <a:endParaRPr lang="it-IT" altLang="it-IT" sz="2000" dirty="0">
              <a:solidFill>
                <a:srgbClr val="002060"/>
              </a:solidFill>
              <a:latin typeface="Arial Narrow" pitchFamily="34" charset="0"/>
            </a:endParaRPr>
          </a:p>
          <a:p>
            <a:pPr eaLnBrk="1" hangingPunct="1"/>
            <a:r>
              <a:rPr lang="it-IT" altLang="it-IT" sz="2000" dirty="0">
                <a:solidFill>
                  <a:srgbClr val="002060"/>
                </a:solidFill>
                <a:latin typeface="Arial Narrow" pitchFamily="34" charset="0"/>
              </a:rPr>
              <a:t>Per questa ragione cercare di introdurre un nuovo ordine di idee, è molto più difficile che seguire il sentiero battuto. </a:t>
            </a:r>
          </a:p>
          <a:p>
            <a:pPr eaLnBrk="1" hangingPunct="1"/>
            <a:endParaRPr lang="it-IT" altLang="it-IT" sz="2000" dirty="0">
              <a:solidFill>
                <a:srgbClr val="002060"/>
              </a:solidFill>
              <a:latin typeface="Arial Narrow" pitchFamily="34" charset="0"/>
            </a:endParaRPr>
          </a:p>
          <a:p>
            <a:pPr eaLnBrk="1" hangingPunct="1"/>
            <a:r>
              <a:rPr lang="it-IT" altLang="it-IT" sz="2000" dirty="0">
                <a:solidFill>
                  <a:srgbClr val="002060"/>
                </a:solidFill>
                <a:latin typeface="Arial Narrow" pitchFamily="34" charset="0"/>
              </a:rPr>
              <a:t>Ogni movimento verso un nuovo ordine di idee rischia di provocare, prima o poi, un ritorno a quelle che sembrano le idee e le pratiche più semplici e fondamentali del passato. </a:t>
            </a:r>
          </a:p>
        </p:txBody>
      </p:sp>
      <p:pic>
        <p:nvPicPr>
          <p:cNvPr id="15364" name="Picture 4" descr="Risultati immagini per doisneau"/>
          <p:cNvPicPr>
            <a:picLocks noChangeAspect="1" noChangeArrowheads="1"/>
          </p:cNvPicPr>
          <p:nvPr/>
        </p:nvPicPr>
        <p:blipFill>
          <a:blip r:embed="rId2"/>
          <a:srcRect/>
          <a:stretch>
            <a:fillRect/>
          </a:stretch>
        </p:blipFill>
        <p:spPr bwMode="auto">
          <a:xfrm>
            <a:off x="6156176" y="2772810"/>
            <a:ext cx="2987824" cy="30027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up)">
                                      <p:cBhvr>
                                        <p:cTn id="11" dur="1000"/>
                                        <p:tgtEl>
                                          <p:spTgt spid="5">
                                            <p:txEl>
                                              <p:pRg st="2" end="2"/>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up)">
                                      <p:cBhvr>
                                        <p:cTn id="15" dur="1000"/>
                                        <p:tgtEl>
                                          <p:spTgt spid="5">
                                            <p:txEl>
                                              <p:pRg st="4" end="4"/>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wipe(up)">
                                      <p:cBhvr>
                                        <p:cTn id="19"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noChangeArrowheads="1"/>
          </p:cNvSpPr>
          <p:nvPr>
            <p:ph type="title"/>
          </p:nvPr>
        </p:nvSpPr>
        <p:spPr>
          <a:xfrm>
            <a:off x="539750" y="104775"/>
            <a:ext cx="8002588" cy="914400"/>
          </a:xfrm>
        </p:spPr>
        <p:txBody>
          <a:bodyPr/>
          <a:lstStyle/>
          <a:p>
            <a:endParaRPr lang="it-IT" altLang="it-IT">
              <a:latin typeface="Franklin Gothic Medium" pitchFamily="34" charset="0"/>
              <a:cs typeface="Franklin Gothic Medium" pitchFamily="34" charset="0"/>
            </a:endParaRPr>
          </a:p>
        </p:txBody>
      </p:sp>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5</a:t>
            </a:fld>
            <a:endParaRPr lang="it-IT" altLang="it-IT"/>
          </a:p>
        </p:txBody>
      </p:sp>
      <p:sp>
        <p:nvSpPr>
          <p:cNvPr id="6" name="AutoShape 8"/>
          <p:cNvSpPr>
            <a:spLocks noChangeArrowheads="1"/>
          </p:cNvSpPr>
          <p:nvPr/>
        </p:nvSpPr>
        <p:spPr bwMode="auto">
          <a:xfrm>
            <a:off x="6156176" y="1628800"/>
            <a:ext cx="2665412" cy="4464496"/>
          </a:xfrm>
          <a:prstGeom prst="wedgeRoundRectCallout">
            <a:avLst>
              <a:gd name="adj1" fmla="val -49708"/>
              <a:gd name="adj2" fmla="val 18418"/>
              <a:gd name="adj3" fmla="val 16667"/>
            </a:avLst>
          </a:prstGeom>
          <a:solidFill>
            <a:srgbClr val="DDDDDD"/>
          </a:solidFill>
          <a:ln w="9525">
            <a:solidFill>
              <a:schemeClr val="tx1"/>
            </a:solidFill>
            <a:miter lim="800000"/>
            <a:headEnd/>
            <a:tailEnd/>
          </a:ln>
          <a:effectLst/>
        </p:spPr>
        <p:txBody>
          <a:bodyPr/>
          <a:lstStyle/>
          <a:p>
            <a:pPr algn="ctr" eaLnBrk="1" hangingPunct="1"/>
            <a:r>
              <a:rPr lang="it-IT" altLang="it-IT" sz="1600" b="1" dirty="0">
                <a:solidFill>
                  <a:srgbClr val="003E48"/>
                </a:solidFill>
                <a:latin typeface="Arial Narrow" pitchFamily="34" charset="0"/>
              </a:rPr>
              <a:t>Il rischio è di ragionare per reazione invece di muovere da una comprensiva visione costruttiva dei bisogni, dei problemi e delle possibilità reali. </a:t>
            </a:r>
          </a:p>
          <a:p>
            <a:pPr algn="ctr" eaLnBrk="1" hangingPunct="1"/>
            <a:endParaRPr lang="it-IT" altLang="it-IT" sz="1600" b="1" dirty="0">
              <a:solidFill>
                <a:srgbClr val="003E48"/>
              </a:solidFill>
              <a:latin typeface="Arial Narrow" pitchFamily="34" charset="0"/>
            </a:endParaRPr>
          </a:p>
          <a:p>
            <a:pPr algn="ctr" eaLnBrk="1" hangingPunct="1"/>
            <a:r>
              <a:rPr lang="it-IT" altLang="it-IT" sz="1600" b="1" dirty="0">
                <a:solidFill>
                  <a:srgbClr val="003E48"/>
                </a:solidFill>
                <a:latin typeface="Arial Narrow" pitchFamily="34" charset="0"/>
              </a:rPr>
              <a:t>Il valore di questo saggio consiste nel richiamare l’attenzione su problemi dell’educazione di più largo respiro tali da suggerire il loro stesso inquadramento</a:t>
            </a:r>
            <a:r>
              <a:rPr lang="it-IT" altLang="it-IT" b="1" dirty="0">
                <a:solidFill>
                  <a:srgbClr val="003E48"/>
                </a:solidFill>
                <a:latin typeface="Arial Narrow" pitchFamily="34" charset="0"/>
              </a:rPr>
              <a:t>.</a:t>
            </a:r>
            <a:r>
              <a:rPr lang="it-IT" altLang="it-IT" dirty="0">
                <a:latin typeface="Arial Narrow" pitchFamily="34" charset="0"/>
              </a:rPr>
              <a:t> </a:t>
            </a:r>
          </a:p>
        </p:txBody>
      </p:sp>
      <p:sp>
        <p:nvSpPr>
          <p:cNvPr id="7" name="AutoShape 9"/>
          <p:cNvSpPr>
            <a:spLocks noChangeArrowheads="1"/>
          </p:cNvSpPr>
          <p:nvPr/>
        </p:nvSpPr>
        <p:spPr bwMode="auto">
          <a:xfrm>
            <a:off x="107504" y="1700808"/>
            <a:ext cx="2808312" cy="4392488"/>
          </a:xfrm>
          <a:prstGeom prst="wedgeRoundRectCallout">
            <a:avLst>
              <a:gd name="adj1" fmla="val 50423"/>
              <a:gd name="adj2" fmla="val 33002"/>
              <a:gd name="adj3" fmla="val 16667"/>
            </a:avLst>
          </a:prstGeom>
          <a:solidFill>
            <a:srgbClr val="DDDDDD"/>
          </a:solidFill>
          <a:ln w="9525">
            <a:solidFill>
              <a:schemeClr val="tx1"/>
            </a:solidFill>
            <a:miter lim="800000"/>
            <a:headEnd/>
            <a:tailEnd/>
          </a:ln>
          <a:effectLst/>
        </p:spPr>
        <p:txBody>
          <a:bodyPr/>
          <a:lstStyle/>
          <a:p>
            <a:r>
              <a:rPr lang="it-IT" altLang="it-IT" dirty="0"/>
              <a:t> </a:t>
            </a:r>
            <a:r>
              <a:rPr lang="it-IT" altLang="it-IT" sz="1600" b="1" dirty="0">
                <a:solidFill>
                  <a:srgbClr val="003E48"/>
                </a:solidFill>
                <a:latin typeface="Arial Narrow" pitchFamily="34" charset="0"/>
              </a:rPr>
              <a:t>Bisogna che ci preoccupiamo dell’educazione in sé e per sé e non già di qualche “</a:t>
            </a:r>
            <a:r>
              <a:rPr lang="it-IT" altLang="it-IT" sz="1600" b="1" dirty="0" err="1">
                <a:solidFill>
                  <a:srgbClr val="003E48"/>
                </a:solidFill>
                <a:latin typeface="Arial Narrow" pitchFamily="34" charset="0"/>
              </a:rPr>
              <a:t>ismo</a:t>
            </a:r>
            <a:r>
              <a:rPr lang="it-IT" altLang="it-IT" sz="1600" b="1" dirty="0">
                <a:solidFill>
                  <a:srgbClr val="003E48"/>
                </a:solidFill>
                <a:latin typeface="Arial Narrow" pitchFamily="34" charset="0"/>
              </a:rPr>
              <a:t>” concernente la educazione, come il “progressismo”. </a:t>
            </a:r>
          </a:p>
          <a:p>
            <a:endParaRPr lang="it-IT" altLang="it-IT" sz="1600" b="1" dirty="0">
              <a:solidFill>
                <a:srgbClr val="003E48"/>
              </a:solidFill>
              <a:latin typeface="Arial Narrow" pitchFamily="34" charset="0"/>
            </a:endParaRPr>
          </a:p>
          <a:p>
            <a:r>
              <a:rPr lang="it-IT" altLang="it-IT" sz="1600" b="1" dirty="0">
                <a:solidFill>
                  <a:srgbClr val="003E48"/>
                </a:solidFill>
                <a:latin typeface="Arial Narrow" pitchFamily="34" charset="0"/>
              </a:rPr>
              <a:t>Poiché, suo malgrado, ogni movimento che pensa ed opera in base a un “</a:t>
            </a:r>
            <a:r>
              <a:rPr lang="it-IT" altLang="it-IT" sz="1600" b="1" dirty="0" err="1">
                <a:solidFill>
                  <a:srgbClr val="003E48"/>
                </a:solidFill>
                <a:latin typeface="Arial Narrow" pitchFamily="34" charset="0"/>
              </a:rPr>
              <a:t>ismo</a:t>
            </a:r>
            <a:r>
              <a:rPr lang="it-IT" altLang="it-IT" sz="1600" b="1" dirty="0">
                <a:solidFill>
                  <a:srgbClr val="003E48"/>
                </a:solidFill>
                <a:latin typeface="Arial Narrow" pitchFamily="34" charset="0"/>
              </a:rPr>
              <a:t>” è talmente coinvolto nella reazione contro altri “</a:t>
            </a:r>
            <a:r>
              <a:rPr lang="it-IT" altLang="it-IT" sz="1600" b="1" dirty="0" err="1">
                <a:solidFill>
                  <a:srgbClr val="003E48"/>
                </a:solidFill>
                <a:latin typeface="Arial Narrow" pitchFamily="34" charset="0"/>
              </a:rPr>
              <a:t>ismi</a:t>
            </a:r>
            <a:r>
              <a:rPr lang="it-IT" altLang="it-IT" sz="1600" b="1" dirty="0">
                <a:solidFill>
                  <a:srgbClr val="003E48"/>
                </a:solidFill>
                <a:latin typeface="Arial Narrow" pitchFamily="34" charset="0"/>
              </a:rPr>
              <a:t>”, che finisce con l’essere involontariamente controllato da essi. </a:t>
            </a:r>
          </a:p>
        </p:txBody>
      </p:sp>
      <p:pic>
        <p:nvPicPr>
          <p:cNvPr id="13314" name="Picture 2" descr="Risultati immagini per doisneau"/>
          <p:cNvPicPr>
            <a:picLocks noChangeAspect="1" noChangeArrowheads="1"/>
          </p:cNvPicPr>
          <p:nvPr/>
        </p:nvPicPr>
        <p:blipFill>
          <a:blip r:embed="rId2"/>
          <a:srcRect/>
          <a:stretch>
            <a:fillRect/>
          </a:stretch>
        </p:blipFill>
        <p:spPr bwMode="auto">
          <a:xfrm>
            <a:off x="2987824" y="2383365"/>
            <a:ext cx="3096344" cy="36825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2000" fill="hold"/>
                                        <p:tgtEl>
                                          <p:spTgt spid="7">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7">
                                            <p:bg/>
                                          </p:spTgt>
                                        </p:tgtEl>
                                        <p:attrNameLst>
                                          <p:attrName>ppt_y</p:attrName>
                                        </p:attrNameLst>
                                      </p:cBhvr>
                                      <p:tavLst>
                                        <p:tav tm="0">
                                          <p:val>
                                            <p:strVal val="#ppt_y"/>
                                          </p:val>
                                        </p:tav>
                                        <p:tav tm="100000">
                                          <p:val>
                                            <p:strVal val="#ppt_y"/>
                                          </p:val>
                                        </p:tav>
                                      </p:tavLst>
                                    </p:anim>
                                  </p:childTnLst>
                                </p:cTn>
                              </p:par>
                              <p:par>
                                <p:cTn id="9" presetID="7" presetClass="entr" presetSubtype="8"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2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7">
                                            <p:txEl>
                                              <p:pRg st="0" end="0"/>
                                            </p:txEl>
                                          </p:spTgt>
                                        </p:tgtEl>
                                        <p:attrNameLst>
                                          <p:attrName>ppt_y</p:attrName>
                                        </p:attrNameLst>
                                      </p:cBhvr>
                                      <p:tavLst>
                                        <p:tav tm="0">
                                          <p:val>
                                            <p:strVal val="#ppt_y"/>
                                          </p:val>
                                        </p:tav>
                                        <p:tav tm="100000">
                                          <p:val>
                                            <p:strVal val="#ppt_y"/>
                                          </p:val>
                                        </p:tav>
                                      </p:tavLst>
                                    </p:anim>
                                  </p:childTnLst>
                                </p:cTn>
                              </p:par>
                              <p:par>
                                <p:cTn id="13" presetID="7" presetClass="entr" presetSubtype="8" fill="hold" grpId="0"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 calcmode="lin" valueType="num">
                                      <p:cBhvr additive="base">
                                        <p:cTn id="15" dur="20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7">
                                            <p:txEl>
                                              <p:pRg st="2" end="2"/>
                                            </p:txEl>
                                          </p:spTgt>
                                        </p:tgtEl>
                                        <p:attrNameLst>
                                          <p:attrName>ppt_y</p:attrName>
                                        </p:attrNameLst>
                                      </p:cBhvr>
                                      <p:tavLst>
                                        <p:tav tm="0">
                                          <p:val>
                                            <p:strVal val="#ppt_y"/>
                                          </p:val>
                                        </p:tav>
                                        <p:tav tm="100000">
                                          <p:val>
                                            <p:strVal val="#ppt_y"/>
                                          </p:val>
                                        </p:tav>
                                      </p:tavLst>
                                    </p:anim>
                                  </p:childTnLst>
                                </p:cTn>
                              </p:par>
                              <p:par>
                                <p:cTn id="17" presetID="7" presetClass="entr" presetSubtype="2"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2000" fill="hold"/>
                                        <p:tgtEl>
                                          <p:spTgt spid="6">
                                            <p:bg/>
                                          </p:spTgt>
                                        </p:tgtEl>
                                        <p:attrNameLst>
                                          <p:attrName>ppt_x</p:attrName>
                                        </p:attrNameLst>
                                      </p:cBhvr>
                                      <p:tavLst>
                                        <p:tav tm="0">
                                          <p:val>
                                            <p:strVal val="1+#ppt_w/2"/>
                                          </p:val>
                                        </p:tav>
                                        <p:tav tm="100000">
                                          <p:val>
                                            <p:strVal val="#ppt_x"/>
                                          </p:val>
                                        </p:tav>
                                      </p:tavLst>
                                    </p:anim>
                                    <p:anim calcmode="lin" valueType="num">
                                      <p:cBhvr additive="base">
                                        <p:cTn id="20" dur="2000" fill="hold"/>
                                        <p:tgtEl>
                                          <p:spTgt spid="6">
                                            <p:bg/>
                                          </p:spTgt>
                                        </p:tgtEl>
                                        <p:attrNameLst>
                                          <p:attrName>ppt_y</p:attrName>
                                        </p:attrNameLst>
                                      </p:cBhvr>
                                      <p:tavLst>
                                        <p:tav tm="0">
                                          <p:val>
                                            <p:strVal val="#ppt_y"/>
                                          </p:val>
                                        </p:tav>
                                        <p:tav tm="100000">
                                          <p:val>
                                            <p:strVal val="#ppt_y"/>
                                          </p:val>
                                        </p:tav>
                                      </p:tavLst>
                                    </p:anim>
                                  </p:childTnLst>
                                </p:cTn>
                              </p:par>
                              <p:par>
                                <p:cTn id="21" presetID="7" presetClass="entr" presetSubtype="2"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4" dur="2000" fill="hold"/>
                                        <p:tgtEl>
                                          <p:spTgt spid="6">
                                            <p:txEl>
                                              <p:pRg st="0" end="0"/>
                                            </p:txEl>
                                          </p:spTgt>
                                        </p:tgtEl>
                                        <p:attrNameLst>
                                          <p:attrName>ppt_y</p:attrName>
                                        </p:attrNameLst>
                                      </p:cBhvr>
                                      <p:tavLst>
                                        <p:tav tm="0">
                                          <p:val>
                                            <p:strVal val="#ppt_y"/>
                                          </p:val>
                                        </p:tav>
                                        <p:tav tm="100000">
                                          <p:val>
                                            <p:strVal val="#ppt_y"/>
                                          </p:val>
                                        </p:tav>
                                      </p:tavLst>
                                    </p:anim>
                                  </p:childTnLst>
                                </p:cTn>
                              </p:par>
                              <p:par>
                                <p:cTn id="25" presetID="7" presetClass="entr" presetSubtype="2"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2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solidFill>
                  <a:srgbClr val="002060"/>
                </a:solidFill>
              </a:rPr>
              <a:pPr/>
              <a:t>6</a:t>
            </a:fld>
            <a:endParaRPr lang="it-IT" altLang="it-IT">
              <a:solidFill>
                <a:srgbClr val="002060"/>
              </a:solidFill>
            </a:endParaRPr>
          </a:p>
        </p:txBody>
      </p:sp>
      <p:sp>
        <p:nvSpPr>
          <p:cNvPr id="4" name="Rettangolo 3"/>
          <p:cNvSpPr/>
          <p:nvPr/>
        </p:nvSpPr>
        <p:spPr bwMode="auto">
          <a:xfrm>
            <a:off x="539552" y="1052736"/>
            <a:ext cx="5040560" cy="360040"/>
          </a:xfrm>
          <a:prstGeom prst="rect">
            <a:avLst/>
          </a:prstGeom>
          <a:solidFill>
            <a:srgbClr val="822433"/>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it-IT" sz="2000" b="0" i="0" u="none" strike="noStrike" cap="none" normalizeH="0" baseline="0" dirty="0">
                <a:ln>
                  <a:noFill/>
                </a:ln>
                <a:solidFill>
                  <a:schemeClr val="bg1"/>
                </a:solidFill>
                <a:effectLst/>
                <a:latin typeface="Arial Narrow" pitchFamily="34" charset="0"/>
                <a:ea typeface="ヒラギノ角ゴ Pro W3" charset="0"/>
                <a:cs typeface="ヒラギノ角ゴ Pro W3" charset="0"/>
              </a:rPr>
              <a:t>Educazione tradizionale e educazione progressiva</a:t>
            </a:r>
          </a:p>
        </p:txBody>
      </p:sp>
      <p:sp>
        <p:nvSpPr>
          <p:cNvPr id="6" name="Rettangolo 5"/>
          <p:cNvSpPr/>
          <p:nvPr/>
        </p:nvSpPr>
        <p:spPr>
          <a:xfrm>
            <a:off x="539552" y="2420888"/>
            <a:ext cx="4572000" cy="3693319"/>
          </a:xfrm>
          <a:prstGeom prst="rect">
            <a:avLst/>
          </a:prstGeom>
        </p:spPr>
        <p:txBody>
          <a:bodyPr>
            <a:spAutoFit/>
          </a:bodyPr>
          <a:lstStyle/>
          <a:p>
            <a:pPr>
              <a:spcBef>
                <a:spcPts val="0"/>
              </a:spcBef>
              <a:spcAft>
                <a:spcPts val="0"/>
              </a:spcAft>
            </a:pPr>
            <a:r>
              <a:rPr lang="it-IT" sz="1800" dirty="0">
                <a:solidFill>
                  <a:srgbClr val="002060"/>
                </a:solidFill>
                <a:latin typeface="Arial Narrow" pitchFamily="34" charset="0"/>
                <a:ea typeface="Times New Roman"/>
                <a:cs typeface="Tahoma"/>
              </a:rPr>
              <a:t>Quando vede che gli estremi non si possono realizzare, tende a dire ch'essi hanno ragione in teoria, ma che all'atto pratico si è costretti al compromesso. </a:t>
            </a:r>
            <a:endParaRPr lang="it-IT" sz="1800" dirty="0">
              <a:solidFill>
                <a:srgbClr val="002060"/>
              </a:solidFill>
              <a:latin typeface="Arial Narrow" pitchFamily="34" charset="0"/>
            </a:endParaRPr>
          </a:p>
          <a:p>
            <a:pPr>
              <a:spcBef>
                <a:spcPts val="0"/>
              </a:spcBef>
              <a:spcAft>
                <a:spcPts val="0"/>
              </a:spcAft>
            </a:pPr>
            <a:endParaRPr lang="it-IT" sz="1800" dirty="0">
              <a:solidFill>
                <a:srgbClr val="002060"/>
              </a:solidFill>
              <a:latin typeface="Arial Narrow" pitchFamily="34" charset="0"/>
              <a:ea typeface="Times New Roman"/>
              <a:cs typeface="Tahoma"/>
            </a:endParaRPr>
          </a:p>
          <a:p>
            <a:pPr>
              <a:spcBef>
                <a:spcPts val="0"/>
              </a:spcBef>
              <a:spcAft>
                <a:spcPts val="0"/>
              </a:spcAft>
            </a:pPr>
            <a:r>
              <a:rPr lang="it-IT" sz="1800" dirty="0">
                <a:solidFill>
                  <a:srgbClr val="002060"/>
                </a:solidFill>
                <a:latin typeface="Arial Narrow" pitchFamily="34" charset="0"/>
                <a:ea typeface="Times New Roman"/>
                <a:cs typeface="Tahoma"/>
              </a:rPr>
              <a:t>La storia della teoria dell'educazione è caratterizzata dall'opposizione fra l'idea che l'educazione è svolgimento dal di dentro e l'idea ch'essa sia formazione dal di fuori; fra la tesi ch'essa è basata nelle doti naturali e la tesi che l'educazione è un processo di condizionamento delle inclinazioni naturali e della loro sostituzione con abiti acquisiti mediante la pressione </a:t>
            </a:r>
            <a:r>
              <a:rPr lang="it-IT" sz="1800" dirty="0" err="1">
                <a:solidFill>
                  <a:srgbClr val="002060"/>
                </a:solidFill>
                <a:latin typeface="Arial Narrow" pitchFamily="34" charset="0"/>
                <a:ea typeface="Times New Roman"/>
                <a:cs typeface="Tahoma"/>
              </a:rPr>
              <a:t>estena</a:t>
            </a:r>
            <a:r>
              <a:rPr lang="it-IT" sz="1800" dirty="0">
                <a:solidFill>
                  <a:srgbClr val="002060"/>
                </a:solidFill>
                <a:latin typeface="Arial Narrow" pitchFamily="34" charset="0"/>
                <a:ea typeface="Times New Roman"/>
                <a:cs typeface="Tahoma"/>
              </a:rPr>
              <a:t>.</a:t>
            </a:r>
            <a:endParaRPr lang="it-IT" sz="1800" dirty="0">
              <a:solidFill>
                <a:srgbClr val="002060"/>
              </a:solidFill>
              <a:latin typeface="Arial Narrow" pitchFamily="34" charset="0"/>
            </a:endParaRPr>
          </a:p>
        </p:txBody>
      </p:sp>
      <p:pic>
        <p:nvPicPr>
          <p:cNvPr id="9" name="Picture 47" descr="pilu4"/>
          <p:cNvPicPr>
            <a:picLocks noChangeAspect="1" noChangeArrowheads="1"/>
          </p:cNvPicPr>
          <p:nvPr/>
        </p:nvPicPr>
        <p:blipFill>
          <a:blip r:embed="rId2"/>
          <a:srcRect/>
          <a:stretch>
            <a:fillRect/>
          </a:stretch>
        </p:blipFill>
        <p:spPr bwMode="auto">
          <a:xfrm>
            <a:off x="5436096" y="2420888"/>
            <a:ext cx="3114675" cy="3937000"/>
          </a:xfrm>
          <a:prstGeom prst="rect">
            <a:avLst/>
          </a:prstGeom>
          <a:noFill/>
          <a:ln w="9525">
            <a:noFill/>
            <a:miter lim="800000"/>
            <a:headEnd/>
            <a:tailEnd/>
          </a:ln>
        </p:spPr>
      </p:pic>
      <p:sp>
        <p:nvSpPr>
          <p:cNvPr id="10" name="Rettangolo 9"/>
          <p:cNvSpPr/>
          <p:nvPr/>
        </p:nvSpPr>
        <p:spPr>
          <a:xfrm>
            <a:off x="539552" y="1556792"/>
            <a:ext cx="8208912" cy="769441"/>
          </a:xfrm>
          <a:prstGeom prst="rect">
            <a:avLst/>
          </a:prstGeom>
        </p:spPr>
        <p:txBody>
          <a:bodyPr wrap="square">
            <a:spAutoFit/>
          </a:bodyPr>
          <a:lstStyle/>
          <a:p>
            <a:pPr>
              <a:spcBef>
                <a:spcPts val="0"/>
              </a:spcBef>
              <a:spcAft>
                <a:spcPts val="0"/>
              </a:spcAft>
            </a:pPr>
            <a:r>
              <a:rPr lang="it-IT" sz="2000" dirty="0">
                <a:solidFill>
                  <a:srgbClr val="002060"/>
                </a:solidFill>
                <a:latin typeface="Arial Narrow" pitchFamily="34" charset="0"/>
                <a:ea typeface="Times New Roman"/>
                <a:cs typeface="Tahoma"/>
              </a:rPr>
              <a:t>All'umanità piace di pensare per contrasto. Formula volentieri le sue fedi con termini di opposizione, e fa fatica a scorgere possibilità intermedie</a:t>
            </a:r>
            <a:r>
              <a:rPr lang="it-IT" dirty="0">
                <a:solidFill>
                  <a:srgbClr val="002060"/>
                </a:solidFill>
                <a:latin typeface="Arial Narrow" pitchFamily="34" charset="0"/>
                <a:ea typeface="Times New Roman"/>
                <a:cs typeface="Tahoma"/>
              </a:rPr>
              <a:t>. </a:t>
            </a:r>
            <a:endParaRPr lang="it-IT" dirty="0">
              <a:solidFill>
                <a:srgbClr val="002060"/>
              </a:solidFill>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7</a:t>
            </a:fld>
            <a:endParaRPr lang="it-IT" altLang="it-IT"/>
          </a:p>
        </p:txBody>
      </p:sp>
      <p:sp>
        <p:nvSpPr>
          <p:cNvPr id="4" name="Rectangle 18">
            <a:extLst>
              <a:ext uri="{FF2B5EF4-FFF2-40B4-BE49-F238E27FC236}">
                <a16:creationId xmlns:a16="http://schemas.microsoft.com/office/drawing/2014/main" id="{62704897-2FEB-4080-B3CD-E11A6F5E19CA}"/>
              </a:ext>
            </a:extLst>
          </p:cNvPr>
          <p:cNvSpPr>
            <a:spLocks noChangeArrowheads="1"/>
          </p:cNvSpPr>
          <p:nvPr/>
        </p:nvSpPr>
        <p:spPr bwMode="auto">
          <a:xfrm>
            <a:off x="611561" y="1484784"/>
            <a:ext cx="410445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defRPr/>
            </a:pPr>
            <a:r>
              <a:rPr lang="it-IT" sz="2000" dirty="0">
                <a:solidFill>
                  <a:srgbClr val="002060"/>
                </a:solidFill>
                <a:latin typeface="Arial Narrow" panose="020B0606020202030204" pitchFamily="34" charset="0"/>
              </a:rPr>
              <a:t>Attualmente l'opposizione, per quanto riguarda la scuola, è nel contrasto fra educazione tradizionale e educazione progressiva. </a:t>
            </a:r>
          </a:p>
          <a:p>
            <a:pPr>
              <a:defRPr/>
            </a:pPr>
            <a:endParaRPr lang="it-IT" sz="2000" dirty="0">
              <a:solidFill>
                <a:srgbClr val="002060"/>
              </a:solidFill>
              <a:latin typeface="Arial Narrow" panose="020B0606020202030204" pitchFamily="34" charset="0"/>
            </a:endParaRPr>
          </a:p>
          <a:p>
            <a:pPr>
              <a:defRPr/>
            </a:pPr>
            <a:r>
              <a:rPr lang="it-IT" sz="2000" dirty="0">
                <a:solidFill>
                  <a:srgbClr val="002060"/>
                </a:solidFill>
                <a:latin typeface="Arial Narrow" panose="020B0606020202030204" pitchFamily="34" charset="0"/>
              </a:rPr>
              <a:t>Le idee dell’educazione tradizionale sono:</a:t>
            </a:r>
          </a:p>
          <a:p>
            <a:pPr>
              <a:defRPr/>
            </a:pPr>
            <a:r>
              <a:rPr lang="it-IT" sz="2000" dirty="0">
                <a:solidFill>
                  <a:srgbClr val="002060"/>
                </a:solidFill>
                <a:latin typeface="Arial Narrow" panose="020B0606020202030204" pitchFamily="34" charset="0"/>
              </a:rPr>
              <a:t>la materia dell'educazione consta di corpo di notizie e di abilità che sono stati elaborati in passato e, quindi, il compito precipuo della scuola è di trasmetterli alla nuova generazione. </a:t>
            </a:r>
          </a:p>
          <a:p>
            <a:pPr>
              <a:defRPr/>
            </a:pPr>
            <a:endParaRPr lang="it-IT" sz="2000" dirty="0">
              <a:solidFill>
                <a:srgbClr val="002060"/>
              </a:solidFill>
              <a:latin typeface="Arial Narrow" panose="020B0606020202030204" pitchFamily="34" charset="0"/>
            </a:endParaRPr>
          </a:p>
          <a:p>
            <a:pPr>
              <a:defRPr/>
            </a:pPr>
            <a:r>
              <a:rPr lang="it-IT" sz="2000" dirty="0">
                <a:solidFill>
                  <a:srgbClr val="002060"/>
                </a:solidFill>
                <a:latin typeface="Arial Narrow" panose="020B0606020202030204" pitchFamily="34" charset="0"/>
              </a:rPr>
              <a:t>Nel passato sono state svolte norme e regole di condotta; l'addestramento morale consiste nel formare abiti di azione conformi a queste regole e norme. </a:t>
            </a:r>
          </a:p>
        </p:txBody>
      </p:sp>
      <p:pic>
        <p:nvPicPr>
          <p:cNvPr id="12290" name="Picture 2" descr="Risultati immagini per doisneau"/>
          <p:cNvPicPr>
            <a:picLocks noChangeAspect="1" noChangeArrowheads="1"/>
          </p:cNvPicPr>
          <p:nvPr/>
        </p:nvPicPr>
        <p:blipFill>
          <a:blip r:embed="rId2"/>
          <a:srcRect/>
          <a:stretch>
            <a:fillRect/>
          </a:stretch>
        </p:blipFill>
        <p:spPr bwMode="auto">
          <a:xfrm>
            <a:off x="4606171" y="1484784"/>
            <a:ext cx="4537829" cy="46085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8</a:t>
            </a:fld>
            <a:endParaRPr lang="it-IT" altLang="it-IT"/>
          </a:p>
        </p:txBody>
      </p:sp>
      <p:sp>
        <p:nvSpPr>
          <p:cNvPr id="4" name="Rettangolo 3"/>
          <p:cNvSpPr/>
          <p:nvPr/>
        </p:nvSpPr>
        <p:spPr>
          <a:xfrm>
            <a:off x="395536" y="2780928"/>
            <a:ext cx="4572000" cy="3139321"/>
          </a:xfrm>
          <a:prstGeom prst="rect">
            <a:avLst/>
          </a:prstGeom>
        </p:spPr>
        <p:txBody>
          <a:bodyPr>
            <a:spAutoFit/>
          </a:bodyPr>
          <a:lstStyle/>
          <a:p>
            <a:pPr>
              <a:defRPr/>
            </a:pPr>
            <a:r>
              <a:rPr lang="it-IT" sz="1800" dirty="0">
                <a:solidFill>
                  <a:srgbClr val="002060"/>
                </a:solidFill>
                <a:latin typeface="Arial Narrow" panose="020B0606020202030204" pitchFamily="34" charset="0"/>
              </a:rPr>
              <a:t>Richiamate all'immaginazione un'aula scolastica consueta, i suoi orari, i suoi sistemi di classificazione, di esame e di promozione, le regole disciplinari; penso che intenderete che cosa voglio dire con «piano dell'organizzazione».</a:t>
            </a:r>
          </a:p>
          <a:p>
            <a:pPr>
              <a:defRPr/>
            </a:pPr>
            <a:r>
              <a:rPr lang="it-IT" sz="1800" dirty="0">
                <a:solidFill>
                  <a:srgbClr val="002060"/>
                </a:solidFill>
                <a:latin typeface="Arial Narrow" panose="020B0606020202030204" pitchFamily="34" charset="0"/>
              </a:rPr>
              <a:t> </a:t>
            </a:r>
          </a:p>
          <a:p>
            <a:pPr>
              <a:defRPr/>
            </a:pPr>
            <a:r>
              <a:rPr lang="it-IT" sz="1800" dirty="0">
                <a:solidFill>
                  <a:srgbClr val="002060"/>
                </a:solidFill>
                <a:latin typeface="Arial Narrow" panose="020B0606020202030204" pitchFamily="34" charset="0"/>
              </a:rPr>
              <a:t>Se poi contrapponete questa scena a quanto accade in famiglia, per esempio comprenderete che cosa si intende affermare quando si osserva che la scuola è un tipo di istituzione del tutto diversa dalle altre organizzazioni sociali.</a:t>
            </a:r>
          </a:p>
        </p:txBody>
      </p:sp>
      <p:sp>
        <p:nvSpPr>
          <p:cNvPr id="48130" name="AutoShape 2"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2" name="AutoShape 4"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8134" name="AutoShape 6" descr="Risultati immagini per another brick in the wall"/>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8136" name="Picture 8" descr="Risultati immagini per another brick in the wall"/>
          <p:cNvPicPr>
            <a:picLocks noChangeAspect="1" noChangeArrowheads="1"/>
          </p:cNvPicPr>
          <p:nvPr/>
        </p:nvPicPr>
        <p:blipFill>
          <a:blip r:embed="rId2"/>
          <a:srcRect/>
          <a:stretch>
            <a:fillRect/>
          </a:stretch>
        </p:blipFill>
        <p:spPr bwMode="auto">
          <a:xfrm>
            <a:off x="5220072" y="1340768"/>
            <a:ext cx="3613437" cy="2037979"/>
          </a:xfrm>
          <a:prstGeom prst="rect">
            <a:avLst/>
          </a:prstGeom>
          <a:noFill/>
        </p:spPr>
      </p:pic>
      <p:pic>
        <p:nvPicPr>
          <p:cNvPr id="48138" name="Picture 10" descr="Risultati immagini per another brick in the wall"/>
          <p:cNvPicPr>
            <a:picLocks noChangeAspect="1" noChangeArrowheads="1"/>
          </p:cNvPicPr>
          <p:nvPr/>
        </p:nvPicPr>
        <p:blipFill>
          <a:blip r:embed="rId3"/>
          <a:srcRect/>
          <a:stretch>
            <a:fillRect/>
          </a:stretch>
        </p:blipFill>
        <p:spPr bwMode="auto">
          <a:xfrm>
            <a:off x="5220072" y="3501008"/>
            <a:ext cx="3672408" cy="1836204"/>
          </a:xfrm>
          <a:prstGeom prst="rect">
            <a:avLst/>
          </a:prstGeom>
          <a:noFill/>
        </p:spPr>
      </p:pic>
      <p:sp>
        <p:nvSpPr>
          <p:cNvPr id="10" name="Rettangolo 9"/>
          <p:cNvSpPr/>
          <p:nvPr/>
        </p:nvSpPr>
        <p:spPr>
          <a:xfrm>
            <a:off x="467544" y="1196752"/>
            <a:ext cx="4572000" cy="1477328"/>
          </a:xfrm>
          <a:prstGeom prst="rect">
            <a:avLst/>
          </a:prstGeom>
        </p:spPr>
        <p:txBody>
          <a:bodyPr>
            <a:spAutoFit/>
          </a:bodyPr>
          <a:lstStyle/>
          <a:p>
            <a:pPr>
              <a:defRPr/>
            </a:pPr>
            <a:r>
              <a:rPr lang="it-IT" sz="1800" dirty="0">
                <a:solidFill>
                  <a:srgbClr val="002060"/>
                </a:solidFill>
                <a:latin typeface="Arial Narrow" panose="020B0606020202030204" pitchFamily="34" charset="0"/>
              </a:rPr>
              <a:t>Osservate, il piano generale dell'organizzazione scolastica (con la quale intendo i rapporti degli scolari fra di loro e con gli insegnanti) fa della scuola un tipo di istituzione del tutto diverso da quello delle altre istituzioni sociali.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egnaposto numero diapositiva 3"/>
          <p:cNvSpPr>
            <a:spLocks noGrp="1"/>
          </p:cNvSpPr>
          <p:nvPr>
            <p:ph type="sldNum" sz="quarter" idx="10"/>
          </p:nvPr>
        </p:nvSpPr>
        <p:spPr>
          <a:noFill/>
          <a:ln>
            <a:miter lim="800000"/>
            <a:headEnd/>
            <a:tailEnd/>
          </a:ln>
        </p:spPr>
        <p:txBody>
          <a:bodyPr/>
          <a:lstStyle/>
          <a:p>
            <a:fld id="{C7CA1DDB-3F60-4020-A9E1-04957A2A2A6F}" type="slidenum">
              <a:rPr lang="it-IT" altLang="it-IT"/>
              <a:pPr/>
              <a:t>9</a:t>
            </a:fld>
            <a:endParaRPr lang="it-IT" altLang="it-IT"/>
          </a:p>
        </p:txBody>
      </p:sp>
      <p:sp>
        <p:nvSpPr>
          <p:cNvPr id="4" name="Rectangle 7">
            <a:extLst>
              <a:ext uri="{FF2B5EF4-FFF2-40B4-BE49-F238E27FC236}">
                <a16:creationId xmlns:a16="http://schemas.microsoft.com/office/drawing/2014/main" id="{A4982E16-EEB7-499A-8512-E93A8E94682D}"/>
              </a:ext>
            </a:extLst>
          </p:cNvPr>
          <p:cNvSpPr>
            <a:spLocks noChangeArrowheads="1"/>
          </p:cNvSpPr>
          <p:nvPr/>
        </p:nvSpPr>
        <p:spPr bwMode="auto">
          <a:xfrm>
            <a:off x="539552" y="1412776"/>
            <a:ext cx="5184576"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p>
            <a:pPr algn="just">
              <a:defRPr/>
            </a:pPr>
            <a:r>
              <a:rPr lang="it-IT" sz="1800" dirty="0">
                <a:solidFill>
                  <a:srgbClr val="002060"/>
                </a:solidFill>
                <a:latin typeface="Arial Narrow" panose="020B0606020202030204" pitchFamily="34" charset="0"/>
              </a:rPr>
              <a:t>Le tre caratteristiche che abbiamo testé elencate determinano i fini e i metodi dell'istruzione e della disciplina. </a:t>
            </a:r>
          </a:p>
          <a:p>
            <a:pPr algn="just">
              <a:defRPr/>
            </a:pPr>
            <a:endParaRPr lang="it-IT" sz="1800" dirty="0">
              <a:solidFill>
                <a:srgbClr val="002060"/>
              </a:solidFill>
              <a:latin typeface="Arial Narrow" panose="020B0606020202030204" pitchFamily="34" charset="0"/>
            </a:endParaRPr>
          </a:p>
          <a:p>
            <a:pPr algn="just">
              <a:defRPr/>
            </a:pPr>
            <a:r>
              <a:rPr lang="it-IT" sz="1800" dirty="0">
                <a:solidFill>
                  <a:srgbClr val="002060"/>
                </a:solidFill>
                <a:latin typeface="Arial Narrow" panose="020B0606020202030204" pitchFamily="34" charset="0"/>
              </a:rPr>
              <a:t>Lo scopo è di preparare il ragazzo alle responsabilità future e al successo nella vita mediante l'acquisizione d'un insieme di conoscenze e di forme di abilità che costituiscono il materiale dell'istruzione. Materia e norme di condotta, vengono dal passato, ai discenti deve è richiesto di essere docili, della ricettivi e obbedienti. </a:t>
            </a:r>
          </a:p>
          <a:p>
            <a:pPr algn="just">
              <a:defRPr/>
            </a:pPr>
            <a:endParaRPr lang="it-IT" sz="1800" dirty="0">
              <a:solidFill>
                <a:srgbClr val="002060"/>
              </a:solidFill>
              <a:latin typeface="Arial Narrow" panose="020B0606020202030204" pitchFamily="34" charset="0"/>
            </a:endParaRPr>
          </a:p>
          <a:p>
            <a:pPr algn="just">
              <a:defRPr/>
            </a:pPr>
            <a:r>
              <a:rPr lang="it-IT" sz="1800" dirty="0">
                <a:solidFill>
                  <a:srgbClr val="002060"/>
                </a:solidFill>
                <a:latin typeface="Arial Narrow" panose="020B0606020202030204" pitchFamily="34" charset="0"/>
              </a:rPr>
              <a:t>Il sapere e la saggezza del passato sono conservati nei libri e nei manuali e gli insegnanti sono il tramite che stimolano gli alunni a conoscere questi materiali.</a:t>
            </a:r>
          </a:p>
          <a:p>
            <a:pPr algn="just">
              <a:defRPr/>
            </a:pPr>
            <a:r>
              <a:rPr lang="it-IT" sz="1800" dirty="0">
                <a:solidFill>
                  <a:srgbClr val="002060"/>
                </a:solidFill>
                <a:latin typeface="Arial Narrow" panose="020B0606020202030204" pitchFamily="34" charset="0"/>
              </a:rPr>
              <a:t> </a:t>
            </a:r>
          </a:p>
          <a:p>
            <a:pPr algn="just">
              <a:defRPr/>
            </a:pPr>
            <a:r>
              <a:rPr lang="it-IT" sz="1800" dirty="0">
                <a:solidFill>
                  <a:srgbClr val="002060"/>
                </a:solidFill>
                <a:latin typeface="Arial Narrow" panose="020B0606020202030204" pitchFamily="34" charset="0"/>
              </a:rPr>
              <a:t>Gli insegnanti sono i mezzi attraverso i quali sono comunicate abilità e conoscenze e rafforzate le regole della condotta.</a:t>
            </a:r>
          </a:p>
        </p:txBody>
      </p:sp>
      <p:pic>
        <p:nvPicPr>
          <p:cNvPr id="49154" name="Picture 2" descr="Risultati immagini per another brick in the wall"/>
          <p:cNvPicPr>
            <a:picLocks noChangeAspect="1" noChangeArrowheads="1"/>
          </p:cNvPicPr>
          <p:nvPr/>
        </p:nvPicPr>
        <p:blipFill>
          <a:blip r:embed="rId2"/>
          <a:srcRect/>
          <a:stretch>
            <a:fillRect/>
          </a:stretch>
        </p:blipFill>
        <p:spPr bwMode="auto">
          <a:xfrm>
            <a:off x="5868144" y="1412776"/>
            <a:ext cx="2924175" cy="1562100"/>
          </a:xfrm>
          <a:prstGeom prst="rect">
            <a:avLst/>
          </a:prstGeom>
          <a:noFill/>
        </p:spPr>
      </p:pic>
      <p:sp>
        <p:nvSpPr>
          <p:cNvPr id="49156" name="AutoShape 4" descr="Risultati immagini per libri"/>
          <p:cNvSpPr>
            <a:spLocks noChangeAspect="1" noChangeArrowheads="1"/>
          </p:cNvSpPr>
          <p:nvPr/>
        </p:nvSpPr>
        <p:spPr bwMode="auto">
          <a:xfrm>
            <a:off x="176213" y="-1825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49158" name="Picture 6" descr="Immagine correlata"/>
          <p:cNvPicPr>
            <a:picLocks noChangeAspect="1" noChangeArrowheads="1"/>
          </p:cNvPicPr>
          <p:nvPr/>
        </p:nvPicPr>
        <p:blipFill>
          <a:blip r:embed="rId3"/>
          <a:srcRect/>
          <a:stretch>
            <a:fillRect/>
          </a:stretch>
        </p:blipFill>
        <p:spPr bwMode="auto">
          <a:xfrm>
            <a:off x="5868144" y="2996952"/>
            <a:ext cx="2952328" cy="2026322"/>
          </a:xfrm>
          <a:prstGeom prst="rect">
            <a:avLst/>
          </a:prstGeom>
          <a:noFill/>
        </p:spPr>
      </p:pic>
      <p:pic>
        <p:nvPicPr>
          <p:cNvPr id="49160" name="Picture 8" descr="Risultati immagini per libri"/>
          <p:cNvPicPr>
            <a:picLocks noChangeAspect="1" noChangeArrowheads="1"/>
          </p:cNvPicPr>
          <p:nvPr/>
        </p:nvPicPr>
        <p:blipFill>
          <a:blip r:embed="rId4"/>
          <a:srcRect/>
          <a:stretch>
            <a:fillRect/>
          </a:stretch>
        </p:blipFill>
        <p:spPr bwMode="auto">
          <a:xfrm>
            <a:off x="5868144" y="5013176"/>
            <a:ext cx="2914972" cy="1268870"/>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1ce996ad75a6a3f33d699d2c256f99499ab2c29"/>
</p:tagLst>
</file>

<file path=ppt/theme/theme1.xml><?xml version="1.0" encoding="utf-8"?>
<a:theme xmlns:a="http://schemas.openxmlformats.org/drawingml/2006/main" name="Presentazione vuota">
  <a:themeElements>
    <a:clrScheme name="">
      <a:dk1>
        <a:srgbClr val="000000"/>
      </a:dk1>
      <a:lt1>
        <a:srgbClr val="FFFFFF"/>
      </a:lt1>
      <a:dk2>
        <a:srgbClr val="000000"/>
      </a:dk2>
      <a:lt2>
        <a:srgbClr val="808080"/>
      </a:lt2>
      <a:accent1>
        <a:srgbClr val="BBE0E3"/>
      </a:accent1>
      <a:accent2>
        <a:srgbClr val="00396E"/>
      </a:accent2>
      <a:accent3>
        <a:srgbClr val="FFFFFF"/>
      </a:accent3>
      <a:accent4>
        <a:srgbClr val="000000"/>
      </a:accent4>
      <a:accent5>
        <a:srgbClr val="DAEDEF"/>
      </a:accent5>
      <a:accent6>
        <a:srgbClr val="003363"/>
      </a:accent6>
      <a:hlink>
        <a:srgbClr val="0086CF"/>
      </a:hlink>
      <a:folHlink>
        <a:srgbClr val="5DD1CF"/>
      </a:folHlink>
    </a:clrScheme>
    <a:fontScheme name="Presentazione vuota">
      <a:majorFont>
        <a:latin typeface="Verdana"/>
        <a:ea typeface="ヒラギノ角ゴ Pro W3"/>
        <a:cs typeface="ヒラギノ角ゴ Pro W3"/>
      </a:majorFont>
      <a:minorFont>
        <a:latin typeface="Verdana"/>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2225</TotalTime>
  <Words>1968</Words>
  <Application>Microsoft Office PowerPoint</Application>
  <PresentationFormat>Presentazione su schermo (4:3)</PresentationFormat>
  <Paragraphs>157</Paragraphs>
  <Slides>19</Slides>
  <Notes>2</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19</vt:i4>
      </vt:variant>
    </vt:vector>
  </HeadingPairs>
  <TitlesOfParts>
    <vt:vector size="29" baseType="lpstr">
      <vt:lpstr>ＭＳ Ｐゴシック</vt:lpstr>
      <vt:lpstr>Arial</vt:lpstr>
      <vt:lpstr>Arial Narrow</vt:lpstr>
      <vt:lpstr>Franklin Gothic Book</vt:lpstr>
      <vt:lpstr>Franklin Gothic Medium</vt:lpstr>
      <vt:lpstr>Tahoma</vt:lpstr>
      <vt:lpstr>Times New Roman</vt:lpstr>
      <vt:lpstr>Verdana</vt:lpstr>
      <vt:lpstr>ヒラギノ角ゴ Pro W3</vt:lpstr>
      <vt:lpstr>Presentazione vuota</vt:lpstr>
      <vt:lpstr>Pedagogia sperimentale  Pietro Lucisano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Fermenti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Unitelma Sapienza</dc:title>
  <dc:creator>Cristiana Pagnottelli</dc:creator>
  <cp:lastModifiedBy>pietro lucisano</cp:lastModifiedBy>
  <cp:revision>132</cp:revision>
  <cp:lastPrinted>2012-10-15T10:35:53Z</cp:lastPrinted>
  <dcterms:created xsi:type="dcterms:W3CDTF">2007-08-30T13:32:27Z</dcterms:created>
  <dcterms:modified xsi:type="dcterms:W3CDTF">2018-02-09T16:03:11Z</dcterms:modified>
</cp:coreProperties>
</file>