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51"/>
  </p:notesMasterIdLst>
  <p:handoutMasterIdLst>
    <p:handoutMasterId r:id="rId52"/>
  </p:handout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42" r:id="rId9"/>
    <p:sldId id="258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43" r:id="rId21"/>
    <p:sldId id="334" r:id="rId22"/>
    <p:sldId id="335" r:id="rId23"/>
    <p:sldId id="336" r:id="rId24"/>
    <p:sldId id="337" r:id="rId25"/>
    <p:sldId id="344" r:id="rId26"/>
    <p:sldId id="338" r:id="rId27"/>
    <p:sldId id="339" r:id="rId28"/>
    <p:sldId id="340" r:id="rId29"/>
    <p:sldId id="345" r:id="rId30"/>
    <p:sldId id="346" r:id="rId31"/>
    <p:sldId id="270" r:id="rId32"/>
    <p:sldId id="271" r:id="rId33"/>
    <p:sldId id="309" r:id="rId34"/>
    <p:sldId id="311" r:id="rId35"/>
    <p:sldId id="274" r:id="rId36"/>
    <p:sldId id="275" r:id="rId37"/>
    <p:sldId id="312" r:id="rId38"/>
    <p:sldId id="341" r:id="rId39"/>
    <p:sldId id="276" r:id="rId40"/>
    <p:sldId id="316" r:id="rId41"/>
    <p:sldId id="277" r:id="rId42"/>
    <p:sldId id="278" r:id="rId43"/>
    <p:sldId id="279" r:id="rId44"/>
    <p:sldId id="280" r:id="rId45"/>
    <p:sldId id="304" r:id="rId46"/>
    <p:sldId id="306" r:id="rId47"/>
    <p:sldId id="305" r:id="rId48"/>
    <p:sldId id="281" r:id="rId49"/>
    <p:sldId id="282" r:id="rId50"/>
  </p:sldIdLst>
  <p:sldSz cx="9144000" cy="6858000" type="screen4x3"/>
  <p:notesSz cx="6743700" cy="9880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0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5" autoAdjust="0"/>
    <p:restoredTop sz="90548" autoAdjust="0"/>
  </p:normalViewPr>
  <p:slideViewPr>
    <p:cSldViewPr showGuides="1">
      <p:cViewPr varScale="1">
        <p:scale>
          <a:sx n="60" d="100"/>
          <a:sy n="60" d="100"/>
        </p:scale>
        <p:origin x="9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>
            <a:extLst>
              <a:ext uri="{FF2B5EF4-FFF2-40B4-BE49-F238E27FC236}">
                <a16:creationId xmlns:a16="http://schemas.microsoft.com/office/drawing/2014/main" id="{43DD6DFE-ECF6-4BBA-898C-D9B69C5DC7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23" name="Rectangle 1027">
            <a:extLst>
              <a:ext uri="{FF2B5EF4-FFF2-40B4-BE49-F238E27FC236}">
                <a16:creationId xmlns:a16="http://schemas.microsoft.com/office/drawing/2014/main" id="{835AEF7C-92A9-45F0-9972-573FD74C84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24" name="Rectangle 1028">
            <a:extLst>
              <a:ext uri="{FF2B5EF4-FFF2-40B4-BE49-F238E27FC236}">
                <a16:creationId xmlns:a16="http://schemas.microsoft.com/office/drawing/2014/main" id="{AB966AEC-954B-46AE-BB9F-9DAE9FFD09F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688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25" name="Rectangle 1029">
            <a:extLst>
              <a:ext uri="{FF2B5EF4-FFF2-40B4-BE49-F238E27FC236}">
                <a16:creationId xmlns:a16="http://schemas.microsoft.com/office/drawing/2014/main" id="{7291C748-6171-4468-8B58-0363B0E9702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68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72CE819-EC8A-40F8-A89C-515BCFDBA0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DBE87ABF-DDC7-45FD-BC91-94BCC3D5C9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89450D56-06B1-483D-92AF-6D911274E0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5E331734-3AAD-4092-9FFC-97787E9DCB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2650"/>
            <a:ext cx="494665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31078" name="Rectangle 6">
            <a:extLst>
              <a:ext uri="{FF2B5EF4-FFF2-40B4-BE49-F238E27FC236}">
                <a16:creationId xmlns:a16="http://schemas.microsoft.com/office/drawing/2014/main" id="{5A31DE82-1865-4CB4-81EB-2A8F5E41C9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688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1079" name="Rectangle 7">
            <a:extLst>
              <a:ext uri="{FF2B5EF4-FFF2-40B4-BE49-F238E27FC236}">
                <a16:creationId xmlns:a16="http://schemas.microsoft.com/office/drawing/2014/main" id="{61508C70-7C30-480A-AC04-D8F170DD9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68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74363B4-1017-4923-B140-D0221303D7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2C7BD398-1E36-4D30-ADDD-0E5A9FD31889}" type="slidenum">
              <a:rPr lang="it-IT" altLang="it-IT" sz="1200" smtClean="0"/>
              <a:pPr/>
              <a:t>20</a:t>
            </a:fld>
            <a:endParaRPr lang="it-IT" altLang="it-IT" sz="1200" smtClean="0"/>
          </a:p>
        </p:txBody>
      </p:sp>
    </p:spTree>
    <p:extLst>
      <p:ext uri="{BB962C8B-B14F-4D97-AF65-F5344CB8AC3E}">
        <p14:creationId xmlns:p14="http://schemas.microsoft.com/office/powerpoint/2010/main" val="308830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BAB8DD-3BD6-40C1-9477-31B7C4AB2658}" type="slidenum">
              <a:rPr lang="it-IT" altLang="it-IT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33</a:t>
            </a:fld>
            <a:endParaRPr lang="it-IT" altLang="it-IT">
              <a:latin typeface="Arial Narrow" panose="020B0606020202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6287A6-C709-401E-91CF-CB9833126FA3}" type="slidenum">
              <a:rPr lang="it-IT" altLang="it-IT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34</a:t>
            </a:fld>
            <a:endParaRPr lang="it-IT" altLang="it-IT">
              <a:latin typeface="Arial Narrow" panose="020B060602020203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44DCDC-A372-4205-AD50-B6CCC3702477}" type="slidenum">
              <a:rPr lang="it-IT" altLang="it-IT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37</a:t>
            </a:fld>
            <a:endParaRPr lang="it-IT" altLang="it-IT">
              <a:latin typeface="Arial Narrow" panose="020B060602020203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157A64-D761-4D17-895B-13914BEE7A5E}" type="slidenum">
              <a:rPr lang="it-IT" altLang="it-IT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40</a:t>
            </a:fld>
            <a:endParaRPr lang="it-IT" altLang="it-IT">
              <a:latin typeface="Arial Narrow" panose="020B060602020203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76DA3A-EA2E-480C-8523-95ADBB63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481AFD-1376-46F5-9914-B818F347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333E84-037A-4875-9A82-BD217089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F1F7-6507-43AF-AC71-2318C59FCC7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855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76DA3A-EA2E-480C-8523-95ADBB63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481AFD-1376-46F5-9914-B818F347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333E84-037A-4875-9A82-BD217089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86FF3-B000-48A0-81D0-D26924AB7F3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9070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76DA3A-EA2E-480C-8523-95ADBB63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481AFD-1376-46F5-9914-B818F347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333E84-037A-4875-9A82-BD217089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9994E-904C-4121-9A73-DFAA4A7B66D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6282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0D736B2-6CC6-4BD1-829F-10D12462C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67DB6F-77CF-4D72-93B3-CD7BAE862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6782050-7CE2-4C24-87CC-F101B484E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5F4DFB-C477-49A0-A0C8-C2AEA77084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4234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DEC3FA-D1DC-47CD-84CB-8A937F5C6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FC0711-0A91-4C20-A71A-29150C1814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6A5A11-9F66-43B0-AA2C-51E008B6E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FDF674-2007-4A5F-9AF1-7E406D34BB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5457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76EF8E-F8BB-4D5A-A376-31E2F237B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BC508-757D-454B-A36E-FED10B2EC0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EC67BE-2925-414A-B3EE-B788DACEE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A27BBD-D61D-43AA-ACE8-553B5AB304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138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76DA3A-EA2E-480C-8523-95ADBB63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481AFD-1376-46F5-9914-B818F347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333E84-037A-4875-9A82-BD217089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3F1D5-F6B6-4640-ADF2-48E8A5108E4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7024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76DA3A-EA2E-480C-8523-95ADBB63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481AFD-1376-46F5-9914-B818F347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333E84-037A-4875-9A82-BD217089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5313-17CD-4053-9CE1-FDA337C8A6C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3059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476DA3A-EA2E-480C-8523-95ADBB63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3481AFD-1376-46F5-9914-B818F347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2333E84-037A-4875-9A82-BD217089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7DFF-2625-42A0-A9BD-E4D752AA361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8113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476DA3A-EA2E-480C-8523-95ADBB63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3481AFD-1376-46F5-9914-B818F347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52333E84-037A-4875-9A82-BD217089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F33D-EAA0-4AF4-806E-D9DB461BCCA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57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5476DA3A-EA2E-480C-8523-95ADBB63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D3481AFD-1376-46F5-9914-B818F347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52333E84-037A-4875-9A82-BD217089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EC3B-4310-4F49-9071-061B66C1658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8719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476DA3A-EA2E-480C-8523-95ADBB63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D3481AFD-1376-46F5-9914-B818F347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52333E84-037A-4875-9A82-BD217089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8B802-1888-4CBA-A7B0-B3FE7127C4B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9608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476DA3A-EA2E-480C-8523-95ADBB63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3481AFD-1376-46F5-9914-B818F347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2333E84-037A-4875-9A82-BD217089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632A-A0C8-40C3-A506-2B512B7F9A6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1602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476DA3A-EA2E-480C-8523-95ADBB63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3481AFD-1376-46F5-9914-B818F347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2333E84-037A-4875-9A82-BD217089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94EE8-4DF7-45F4-B5B9-5D13260F4DE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0168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76DA3A-EA2E-480C-8523-95ADBB636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481AFD-1376-46F5-9914-B818F3474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333E84-037A-4875-9A82-BD217089E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350C1B8-055E-4D50-B81A-C754838BE65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3" r:id="rId12"/>
    <p:sldLayoutId id="2147483754" r:id="rId13"/>
    <p:sldLayoutId id="214748375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B0DCAD35-4126-4B50-96E6-628862040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3850"/>
            <a:ext cx="8229600" cy="495300"/>
          </a:xfrm>
          <a:ln w="76200" cmpd="tri">
            <a:solidFill>
              <a:schemeClr val="tx2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>
                <a:solidFill>
                  <a:srgbClr val="003B76"/>
                </a:solidFill>
                <a:latin typeface="Gourmand" pitchFamily="34" charset="0"/>
              </a:rPr>
              <a:t>IMMUNITA’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787775" y="3344863"/>
            <a:ext cx="2232025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ATTIVA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6267450" y="3344863"/>
            <a:ext cx="2232025" cy="6492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PASSIVA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314575" y="4860925"/>
            <a:ext cx="22320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NATURALE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630363" y="1217613"/>
            <a:ext cx="2232025" cy="6492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INNATA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5295900" y="1203325"/>
            <a:ext cx="2232025" cy="6492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ACQUISITA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49213" y="4860925"/>
            <a:ext cx="2232025" cy="649288"/>
          </a:xfrm>
          <a:prstGeom prst="rect">
            <a:avLst/>
          </a:prstGeom>
          <a:solidFill>
            <a:srgbClr val="6600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ARTIFICIALE</a:t>
            </a:r>
          </a:p>
        </p:txBody>
      </p:sp>
      <p:sp>
        <p:nvSpPr>
          <p:cNvPr id="8201" name="Rectangle 18"/>
          <p:cNvSpPr>
            <a:spLocks noChangeArrowheads="1"/>
          </p:cNvSpPr>
          <p:nvPr/>
        </p:nvSpPr>
        <p:spPr bwMode="auto">
          <a:xfrm>
            <a:off x="6861175" y="4860925"/>
            <a:ext cx="22320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NATURALE</a:t>
            </a:r>
          </a:p>
        </p:txBody>
      </p:sp>
      <p:sp>
        <p:nvSpPr>
          <p:cNvPr id="8202" name="Rectangle 19"/>
          <p:cNvSpPr>
            <a:spLocks noChangeArrowheads="1"/>
          </p:cNvSpPr>
          <p:nvPr/>
        </p:nvSpPr>
        <p:spPr bwMode="auto">
          <a:xfrm>
            <a:off x="4595813" y="4860925"/>
            <a:ext cx="2232025" cy="649288"/>
          </a:xfrm>
          <a:prstGeom prst="rect">
            <a:avLst/>
          </a:prstGeom>
          <a:solidFill>
            <a:srgbClr val="6600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ARTIFICIALE</a:t>
            </a:r>
          </a:p>
        </p:txBody>
      </p:sp>
      <p:cxnSp>
        <p:nvCxnSpPr>
          <p:cNvPr id="8203" name="AutoShape 20"/>
          <p:cNvCxnSpPr>
            <a:cxnSpLocks noChangeShapeType="1"/>
          </p:cNvCxnSpPr>
          <p:nvPr/>
        </p:nvCxnSpPr>
        <p:spPr bwMode="auto">
          <a:xfrm rot="5400000">
            <a:off x="3359945" y="103981"/>
            <a:ext cx="360362" cy="1825625"/>
          </a:xfrm>
          <a:prstGeom prst="bentConnector3">
            <a:avLst>
              <a:gd name="adj1" fmla="val 44495"/>
            </a:avLst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AutoShape 21"/>
          <p:cNvCxnSpPr>
            <a:cxnSpLocks noChangeShapeType="1"/>
            <a:stCxn id="310274" idx="2"/>
            <a:endCxn id="8199" idx="0"/>
          </p:cNvCxnSpPr>
          <p:nvPr/>
        </p:nvCxnSpPr>
        <p:spPr bwMode="auto">
          <a:xfrm rot="16200000" flipH="1">
            <a:off x="5299869" y="91281"/>
            <a:ext cx="384175" cy="183991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5" name="AutoShape 24"/>
          <p:cNvCxnSpPr>
            <a:cxnSpLocks noChangeShapeType="1"/>
            <a:stCxn id="8195" idx="2"/>
            <a:endCxn id="8200" idx="0"/>
          </p:cNvCxnSpPr>
          <p:nvPr/>
        </p:nvCxnSpPr>
        <p:spPr bwMode="auto">
          <a:xfrm rot="5400000">
            <a:off x="2601119" y="2558256"/>
            <a:ext cx="866775" cy="3738563"/>
          </a:xfrm>
          <a:prstGeom prst="bentConnector3">
            <a:avLst>
              <a:gd name="adj1" fmla="val 49815"/>
            </a:avLst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6" name="AutoShape 25"/>
          <p:cNvCxnSpPr>
            <a:cxnSpLocks noChangeShapeType="1"/>
            <a:stCxn id="8195" idx="2"/>
            <a:endCxn id="8197" idx="0"/>
          </p:cNvCxnSpPr>
          <p:nvPr/>
        </p:nvCxnSpPr>
        <p:spPr bwMode="auto">
          <a:xfrm rot="5400000">
            <a:off x="3733800" y="3690938"/>
            <a:ext cx="866775" cy="1473200"/>
          </a:xfrm>
          <a:prstGeom prst="bentConnector3">
            <a:avLst>
              <a:gd name="adj1" fmla="val 49815"/>
            </a:avLst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7" name="AutoShape 26"/>
          <p:cNvCxnSpPr>
            <a:cxnSpLocks noChangeShapeType="1"/>
            <a:stCxn id="8196" idx="2"/>
            <a:endCxn id="8202" idx="0"/>
          </p:cNvCxnSpPr>
          <p:nvPr/>
        </p:nvCxnSpPr>
        <p:spPr bwMode="auto">
          <a:xfrm rot="5400000">
            <a:off x="6114256" y="3591719"/>
            <a:ext cx="866775" cy="1671638"/>
          </a:xfrm>
          <a:prstGeom prst="bentConnector3">
            <a:avLst>
              <a:gd name="adj1" fmla="val 49815"/>
            </a:avLst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8" name="AutoShape 27"/>
          <p:cNvCxnSpPr>
            <a:cxnSpLocks noChangeShapeType="1"/>
            <a:stCxn id="8196" idx="2"/>
            <a:endCxn id="8201" idx="0"/>
          </p:cNvCxnSpPr>
          <p:nvPr/>
        </p:nvCxnSpPr>
        <p:spPr bwMode="auto">
          <a:xfrm rot="16200000" flipH="1">
            <a:off x="7246938" y="4130675"/>
            <a:ext cx="866775" cy="593725"/>
          </a:xfrm>
          <a:prstGeom prst="bentConnector3">
            <a:avLst>
              <a:gd name="adj1" fmla="val 49815"/>
            </a:avLst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9" name="Rectangle 28"/>
          <p:cNvSpPr>
            <a:spLocks noChangeArrowheads="1"/>
          </p:cNvSpPr>
          <p:nvPr/>
        </p:nvSpPr>
        <p:spPr bwMode="auto">
          <a:xfrm>
            <a:off x="2701925" y="2209800"/>
            <a:ext cx="2232025" cy="64928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INDUCIBILE</a:t>
            </a:r>
          </a:p>
        </p:txBody>
      </p:sp>
      <p:sp>
        <p:nvSpPr>
          <p:cNvPr id="8210" name="Rectangle 29"/>
          <p:cNvSpPr>
            <a:spLocks noChangeArrowheads="1"/>
          </p:cNvSpPr>
          <p:nvPr/>
        </p:nvSpPr>
        <p:spPr bwMode="auto">
          <a:xfrm>
            <a:off x="379413" y="2209800"/>
            <a:ext cx="2232025" cy="64928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COSTITUTIVA</a:t>
            </a:r>
          </a:p>
        </p:txBody>
      </p:sp>
      <p:cxnSp>
        <p:nvCxnSpPr>
          <p:cNvPr id="8211" name="AutoShape 30"/>
          <p:cNvCxnSpPr>
            <a:cxnSpLocks noChangeShapeType="1"/>
            <a:stCxn id="8198" idx="2"/>
            <a:endCxn id="8210" idx="0"/>
          </p:cNvCxnSpPr>
          <p:nvPr/>
        </p:nvCxnSpPr>
        <p:spPr bwMode="auto">
          <a:xfrm rot="5400000">
            <a:off x="1949450" y="1412875"/>
            <a:ext cx="342900" cy="1250950"/>
          </a:xfrm>
          <a:prstGeom prst="bentConnector3">
            <a:avLst>
              <a:gd name="adj1" fmla="val 49537"/>
            </a:avLst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AutoShape 31"/>
          <p:cNvCxnSpPr>
            <a:cxnSpLocks noChangeShapeType="1"/>
            <a:stCxn id="8198" idx="2"/>
            <a:endCxn id="8209" idx="0"/>
          </p:cNvCxnSpPr>
          <p:nvPr/>
        </p:nvCxnSpPr>
        <p:spPr bwMode="auto">
          <a:xfrm rot="16200000" flipH="1">
            <a:off x="3110707" y="1502568"/>
            <a:ext cx="342900" cy="1071563"/>
          </a:xfrm>
          <a:prstGeom prst="bentConnector3">
            <a:avLst>
              <a:gd name="adj1" fmla="val 49537"/>
            </a:avLst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AutoShape 32"/>
          <p:cNvCxnSpPr>
            <a:cxnSpLocks noChangeShapeType="1"/>
            <a:stCxn id="8199" idx="2"/>
            <a:endCxn id="8195" idx="0"/>
          </p:cNvCxnSpPr>
          <p:nvPr/>
        </p:nvCxnSpPr>
        <p:spPr bwMode="auto">
          <a:xfrm rot="5400000">
            <a:off x="4911726" y="1844675"/>
            <a:ext cx="1492250" cy="1508125"/>
          </a:xfrm>
          <a:prstGeom prst="bentConnector3">
            <a:avLst>
              <a:gd name="adj1" fmla="val 77019"/>
            </a:avLst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AutoShape 33"/>
          <p:cNvCxnSpPr>
            <a:cxnSpLocks noChangeShapeType="1"/>
            <a:stCxn id="8199" idx="2"/>
            <a:endCxn id="8196" idx="0"/>
          </p:cNvCxnSpPr>
          <p:nvPr/>
        </p:nvCxnSpPr>
        <p:spPr bwMode="auto">
          <a:xfrm rot="16200000" flipH="1">
            <a:off x="6151563" y="2112963"/>
            <a:ext cx="1492250" cy="971550"/>
          </a:xfrm>
          <a:prstGeom prst="bentConnector3">
            <a:avLst>
              <a:gd name="adj1" fmla="val 76806"/>
            </a:avLst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5" name="Rectangle 34"/>
          <p:cNvSpPr>
            <a:spLocks noChangeArrowheads="1"/>
          </p:cNvSpPr>
          <p:nvPr/>
        </p:nvSpPr>
        <p:spPr bwMode="auto">
          <a:xfrm>
            <a:off x="2316163" y="5862638"/>
            <a:ext cx="22320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MALATTIA</a:t>
            </a:r>
          </a:p>
        </p:txBody>
      </p:sp>
      <p:sp>
        <p:nvSpPr>
          <p:cNvPr id="8216" name="Rectangle 35"/>
          <p:cNvSpPr>
            <a:spLocks noChangeArrowheads="1"/>
          </p:cNvSpPr>
          <p:nvPr/>
        </p:nvSpPr>
        <p:spPr bwMode="auto">
          <a:xfrm>
            <a:off x="50800" y="5862638"/>
            <a:ext cx="2232025" cy="649287"/>
          </a:xfrm>
          <a:prstGeom prst="rect">
            <a:avLst/>
          </a:prstGeom>
          <a:solidFill>
            <a:srgbClr val="6600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VACCINI</a:t>
            </a:r>
          </a:p>
        </p:txBody>
      </p:sp>
      <p:sp>
        <p:nvSpPr>
          <p:cNvPr id="8217" name="Rectangle 36"/>
          <p:cNvSpPr>
            <a:spLocks noChangeArrowheads="1"/>
          </p:cNvSpPr>
          <p:nvPr/>
        </p:nvSpPr>
        <p:spPr bwMode="auto">
          <a:xfrm>
            <a:off x="6862763" y="5862638"/>
            <a:ext cx="22320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Tahoma" panose="020B0604030504040204" pitchFamily="34" charset="0"/>
              </a:rPr>
              <a:t>MADRE   FIGLIO</a:t>
            </a:r>
          </a:p>
        </p:txBody>
      </p:sp>
      <p:sp>
        <p:nvSpPr>
          <p:cNvPr id="8218" name="Rectangle 37"/>
          <p:cNvSpPr>
            <a:spLocks noChangeArrowheads="1"/>
          </p:cNvSpPr>
          <p:nvPr/>
        </p:nvSpPr>
        <p:spPr bwMode="auto">
          <a:xfrm>
            <a:off x="4597400" y="5862638"/>
            <a:ext cx="2232025" cy="649287"/>
          </a:xfrm>
          <a:prstGeom prst="rect">
            <a:avLst/>
          </a:prstGeom>
          <a:solidFill>
            <a:srgbClr val="6600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SIERI</a:t>
            </a:r>
          </a:p>
        </p:txBody>
      </p:sp>
      <p:sp>
        <p:nvSpPr>
          <p:cNvPr id="8219" name="Line 38"/>
          <p:cNvSpPr>
            <a:spLocks noChangeShapeType="1"/>
          </p:cNvSpPr>
          <p:nvPr/>
        </p:nvSpPr>
        <p:spPr bwMode="auto">
          <a:xfrm>
            <a:off x="7924800" y="61833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8220" name="AutoShape 39"/>
          <p:cNvCxnSpPr>
            <a:cxnSpLocks noChangeShapeType="1"/>
            <a:stCxn id="8200" idx="2"/>
            <a:endCxn id="8216" idx="0"/>
          </p:cNvCxnSpPr>
          <p:nvPr/>
        </p:nvCxnSpPr>
        <p:spPr bwMode="auto">
          <a:xfrm>
            <a:off x="1165225" y="5510213"/>
            <a:ext cx="1588" cy="3524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1" name="AutoShape 40"/>
          <p:cNvCxnSpPr>
            <a:cxnSpLocks noChangeShapeType="1"/>
            <a:stCxn id="8197" idx="2"/>
            <a:endCxn id="8215" idx="0"/>
          </p:cNvCxnSpPr>
          <p:nvPr/>
        </p:nvCxnSpPr>
        <p:spPr bwMode="auto">
          <a:xfrm>
            <a:off x="3430588" y="5510213"/>
            <a:ext cx="1587" cy="3524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2" name="AutoShape 41"/>
          <p:cNvCxnSpPr>
            <a:cxnSpLocks noChangeShapeType="1"/>
            <a:stCxn id="8202" idx="2"/>
            <a:endCxn id="8218" idx="0"/>
          </p:cNvCxnSpPr>
          <p:nvPr/>
        </p:nvCxnSpPr>
        <p:spPr bwMode="auto">
          <a:xfrm>
            <a:off x="5711825" y="5510213"/>
            <a:ext cx="1588" cy="3524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3" name="AutoShape 42"/>
          <p:cNvCxnSpPr>
            <a:cxnSpLocks noChangeShapeType="1"/>
            <a:stCxn id="8201" idx="2"/>
            <a:endCxn id="8217" idx="0"/>
          </p:cNvCxnSpPr>
          <p:nvPr/>
        </p:nvCxnSpPr>
        <p:spPr bwMode="auto">
          <a:xfrm>
            <a:off x="7977188" y="5510213"/>
            <a:ext cx="1587" cy="3524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4375"/>
          </a:xfrm>
        </p:spPr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rgbClr val="003B76"/>
                </a:solidFill>
                <a:latin typeface="Gourmand"/>
              </a:rPr>
              <a:t>Vaccini inattivati</a:t>
            </a:r>
            <a:r>
              <a:rPr lang="it-IT" altLang="it-IT" sz="4000" b="1" i="1" smtClean="0">
                <a:solidFill>
                  <a:schemeClr val="bg1"/>
                </a:solidFill>
                <a:latin typeface="Gourmand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41550"/>
            <a:ext cx="8180388" cy="3690938"/>
          </a:xfrm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4000" smtClean="0">
                <a:latin typeface="Gourmand"/>
              </a:rPr>
              <a:t>Contengono microorganismi (</a:t>
            </a:r>
            <a:r>
              <a:rPr lang="it-IT" altLang="it-IT" sz="4000" smtClean="0">
                <a:solidFill>
                  <a:srgbClr val="008000"/>
                </a:solidFill>
                <a:latin typeface="Gourmand"/>
              </a:rPr>
              <a:t>virus</a:t>
            </a:r>
            <a:r>
              <a:rPr lang="it-IT" altLang="it-IT" sz="40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4000" smtClean="0">
                <a:latin typeface="Gourmand"/>
              </a:rPr>
              <a:t>o</a:t>
            </a:r>
            <a:r>
              <a:rPr lang="it-IT" altLang="it-IT" sz="40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4000" smtClean="0">
                <a:solidFill>
                  <a:srgbClr val="008000"/>
                </a:solidFill>
                <a:latin typeface="Gourmand"/>
              </a:rPr>
              <a:t>batteri</a:t>
            </a:r>
            <a:r>
              <a:rPr lang="it-IT" altLang="it-IT" sz="4000" smtClean="0">
                <a:latin typeface="Gourmand"/>
              </a:rPr>
              <a:t>)</a:t>
            </a:r>
            <a:r>
              <a:rPr lang="it-IT" altLang="it-IT" sz="40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4000" smtClean="0">
                <a:latin typeface="Gourmand"/>
              </a:rPr>
              <a:t>uccisi (inattivati) </a:t>
            </a:r>
          </a:p>
          <a:p>
            <a:pPr eaLnBrk="1" hangingPunct="1"/>
            <a:r>
              <a:rPr lang="it-IT" altLang="it-IT" sz="4000" smtClean="0">
                <a:latin typeface="Gourmand"/>
              </a:rPr>
              <a:t>Privi di </a:t>
            </a:r>
            <a:r>
              <a:rPr lang="it-IT" altLang="it-IT" sz="4000" smtClean="0">
                <a:solidFill>
                  <a:srgbClr val="008000"/>
                </a:solidFill>
                <a:latin typeface="Gourmand"/>
              </a:rPr>
              <a:t>virulenza</a:t>
            </a:r>
            <a:r>
              <a:rPr lang="it-IT" altLang="it-IT" sz="4000" smtClean="0">
                <a:solidFill>
                  <a:schemeClr val="bg2"/>
                </a:solidFill>
                <a:latin typeface="Gourmand"/>
              </a:rPr>
              <a:t>,</a:t>
            </a:r>
            <a:r>
              <a:rPr lang="it-IT" altLang="it-IT" sz="4000" smtClean="0">
                <a:latin typeface="Gourmand"/>
              </a:rPr>
              <a:t> </a:t>
            </a:r>
            <a:r>
              <a:rPr lang="it-IT" altLang="it-IT" sz="4000" smtClean="0">
                <a:solidFill>
                  <a:srgbClr val="008000"/>
                </a:solidFill>
                <a:latin typeface="Gourmand"/>
              </a:rPr>
              <a:t>patogenicità</a:t>
            </a:r>
            <a:r>
              <a:rPr lang="it-IT" altLang="it-IT" sz="4000" smtClean="0">
                <a:solidFill>
                  <a:srgbClr val="FFFF66"/>
                </a:solidFill>
                <a:latin typeface="Gourmand"/>
              </a:rPr>
              <a:t> </a:t>
            </a:r>
            <a:r>
              <a:rPr lang="it-IT" altLang="it-IT" sz="4000" smtClean="0">
                <a:latin typeface="Gourmand"/>
              </a:rPr>
              <a:t>ed</a:t>
            </a:r>
            <a:r>
              <a:rPr lang="it-IT" altLang="it-IT" sz="4000" smtClean="0">
                <a:solidFill>
                  <a:srgbClr val="FFFF66"/>
                </a:solidFill>
                <a:latin typeface="Gourmand"/>
              </a:rPr>
              <a:t> </a:t>
            </a:r>
            <a:r>
              <a:rPr lang="it-IT" altLang="it-IT" sz="4000" smtClean="0">
                <a:solidFill>
                  <a:srgbClr val="008000"/>
                </a:solidFill>
                <a:latin typeface="Gourmand"/>
              </a:rPr>
              <a:t>infettività</a:t>
            </a:r>
            <a:r>
              <a:rPr lang="it-IT" altLang="it-IT" sz="4000" smtClean="0">
                <a:latin typeface="Gourmand"/>
              </a:rPr>
              <a:t> </a:t>
            </a:r>
          </a:p>
          <a:p>
            <a:pPr eaLnBrk="1" hangingPunct="1"/>
            <a:r>
              <a:rPr lang="it-IT" altLang="it-IT" sz="4000" smtClean="0">
                <a:latin typeface="Gourmand"/>
              </a:rPr>
              <a:t>Conservano </a:t>
            </a:r>
            <a:r>
              <a:rPr lang="it-IT" altLang="it-IT" sz="4000" smtClean="0">
                <a:solidFill>
                  <a:srgbClr val="008000"/>
                </a:solidFill>
                <a:latin typeface="Gourmand"/>
              </a:rPr>
              <a:t>antigenicità</a:t>
            </a:r>
            <a:endParaRPr lang="it-IT" altLang="it-IT" sz="4000" smtClean="0">
              <a:latin typeface="Gourmand"/>
            </a:endParaRPr>
          </a:p>
        </p:txBody>
      </p:sp>
      <p:pic>
        <p:nvPicPr>
          <p:cNvPr id="19460" name="Picture 5" descr="bacill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5488" y="203200"/>
            <a:ext cx="1889125" cy="174783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rgbClr val="003B76"/>
                </a:solidFill>
                <a:latin typeface="Gourmand"/>
              </a:rPr>
              <a:t>Alcuni vaccini inattivati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905000"/>
            <a:ext cx="7531100" cy="4114800"/>
          </a:xfrm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smtClean="0">
                <a:latin typeface="Gourmand"/>
              </a:rPr>
              <a:t>Anti-polio (IPV Salk), </a:t>
            </a:r>
          </a:p>
          <a:p>
            <a:pPr eaLnBrk="1" hangingPunct="1"/>
            <a:r>
              <a:rPr lang="it-IT" altLang="it-IT" sz="2800" smtClean="0">
                <a:latin typeface="Gourmand"/>
              </a:rPr>
              <a:t>Anti-Epatite A, </a:t>
            </a:r>
          </a:p>
          <a:p>
            <a:pPr eaLnBrk="1" hangingPunct="1"/>
            <a:r>
              <a:rPr lang="it-IT" altLang="it-IT" sz="2800" smtClean="0">
                <a:latin typeface="Gourmand"/>
              </a:rPr>
              <a:t>Anti-influenzali </a:t>
            </a:r>
          </a:p>
          <a:p>
            <a:pPr eaLnBrk="1" hangingPunct="1"/>
            <a:r>
              <a:rPr lang="it-IT" altLang="it-IT" sz="2800" smtClean="0">
                <a:latin typeface="Gourmand"/>
              </a:rPr>
              <a:t>Antirabico</a:t>
            </a:r>
          </a:p>
          <a:p>
            <a:pPr eaLnBrk="1" hangingPunct="1"/>
            <a:r>
              <a:rPr lang="it-IT" altLang="it-IT" sz="2800" smtClean="0">
                <a:latin typeface="Gourmand"/>
              </a:rPr>
              <a:t>Antitifico</a:t>
            </a:r>
          </a:p>
          <a:p>
            <a:pPr eaLnBrk="1" hangingPunct="1"/>
            <a:r>
              <a:rPr lang="it-IT" altLang="it-IT" sz="2800" smtClean="0">
                <a:latin typeface="Gourmand"/>
              </a:rPr>
              <a:t>Anticolerico</a:t>
            </a:r>
          </a:p>
          <a:p>
            <a:pPr eaLnBrk="1" hangingPunct="1"/>
            <a:r>
              <a:rPr lang="it-IT" altLang="it-IT" sz="2800" smtClean="0">
                <a:latin typeface="Gourmand"/>
              </a:rPr>
              <a:t>Anti-</a:t>
            </a:r>
            <a:r>
              <a:rPr lang="it-IT" altLang="it-IT" sz="2800" i="1" smtClean="0">
                <a:latin typeface="Gourmand"/>
              </a:rPr>
              <a:t>Ricketsia provazeki</a:t>
            </a:r>
            <a:r>
              <a:rPr lang="it-IT" altLang="it-IT" sz="2800" smtClean="0">
                <a:latin typeface="Gourmand"/>
              </a:rPr>
              <a:t> (tifo petecchiale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5CC18BC9-6BB6-464E-96A0-29EF7F49B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>
                <a:solidFill>
                  <a:srgbClr val="003B76"/>
                </a:solidFill>
                <a:latin typeface="Gourmand" pitchFamily="34" charset="0"/>
              </a:rPr>
              <a:t>Metodi di Inattivazione</a:t>
            </a:r>
            <a:r>
              <a:rPr lang="it-IT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5245100" cy="5119687"/>
          </a:xfrm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400" b="1" i="1" smtClean="0">
                <a:solidFill>
                  <a:srgbClr val="008000"/>
                </a:solidFill>
                <a:latin typeface="Gourmand"/>
              </a:rPr>
              <a:t>calore</a:t>
            </a:r>
            <a:r>
              <a:rPr lang="it-IT" altLang="it-IT" sz="2400" smtClean="0">
                <a:solidFill>
                  <a:srgbClr val="008000"/>
                </a:solidFill>
                <a:latin typeface="Gourmand"/>
              </a:rPr>
              <a:t>:</a:t>
            </a:r>
            <a:r>
              <a:rPr lang="it-IT" altLang="it-IT" sz="2400" smtClean="0">
                <a:solidFill>
                  <a:srgbClr val="000066"/>
                </a:solidFill>
                <a:latin typeface="Gourmand"/>
              </a:rPr>
              <a:t> </a:t>
            </a:r>
            <a:r>
              <a:rPr lang="it-IT" altLang="it-IT" sz="2400" smtClean="0">
                <a:latin typeface="Gourmand"/>
              </a:rPr>
              <a:t>causa estesa denaturazione delle proteine, alterando struttura antigeni = induzione anticorpi bassa affinità; </a:t>
            </a:r>
          </a:p>
          <a:p>
            <a:pPr eaLnBrk="1" hangingPunct="1"/>
            <a:endParaRPr lang="it-IT" altLang="it-IT" sz="2400" i="1" smtClean="0">
              <a:solidFill>
                <a:schemeClr val="bg2"/>
              </a:solidFill>
              <a:latin typeface="Gourmand"/>
            </a:endParaRPr>
          </a:p>
          <a:p>
            <a:pPr eaLnBrk="1" hangingPunct="1"/>
            <a:r>
              <a:rPr lang="it-IT" altLang="it-IT" sz="2400" b="1" i="1" smtClean="0">
                <a:solidFill>
                  <a:srgbClr val="008000"/>
                </a:solidFill>
                <a:latin typeface="Gourmand"/>
              </a:rPr>
              <a:t>formaldeide</a:t>
            </a:r>
            <a:r>
              <a:rPr lang="it-IT" altLang="it-IT" sz="2400" b="1" smtClean="0">
                <a:solidFill>
                  <a:srgbClr val="008000"/>
                </a:solidFill>
                <a:latin typeface="Gourmand"/>
              </a:rPr>
              <a:t>:</a:t>
            </a:r>
            <a:r>
              <a:rPr lang="it-IT" altLang="it-IT" sz="2400" smtClean="0">
                <a:solidFill>
                  <a:srgbClr val="000066"/>
                </a:solidFill>
                <a:latin typeface="Gourmand"/>
              </a:rPr>
              <a:t> </a:t>
            </a:r>
            <a:r>
              <a:rPr lang="it-IT" altLang="it-IT" sz="2400" smtClean="0">
                <a:latin typeface="Gourmand"/>
              </a:rPr>
              <a:t>assieme all’uso di altri agenti alchilanti è la tecnica che ha maggior successo; </a:t>
            </a:r>
          </a:p>
          <a:p>
            <a:pPr eaLnBrk="1" hangingPunct="1"/>
            <a:endParaRPr lang="it-IT" altLang="it-IT" sz="2400" i="1" smtClean="0">
              <a:latin typeface="Gourmand"/>
            </a:endParaRPr>
          </a:p>
          <a:p>
            <a:pPr eaLnBrk="1" hangingPunct="1"/>
            <a:r>
              <a:rPr lang="it-IT" altLang="it-IT" sz="2400" b="1" i="1" smtClean="0">
                <a:latin typeface="Gourmand"/>
              </a:rPr>
              <a:t>beta-propionolattone</a:t>
            </a:r>
            <a:endParaRPr lang="it-IT" altLang="it-IT" sz="2400" b="1" smtClean="0">
              <a:latin typeface="Gourmand"/>
            </a:endParaRPr>
          </a:p>
          <a:p>
            <a:pPr eaLnBrk="1" hangingPunct="1"/>
            <a:r>
              <a:rPr lang="it-IT" altLang="it-IT" sz="2400" b="1" i="1" smtClean="0">
                <a:solidFill>
                  <a:srgbClr val="008000"/>
                </a:solidFill>
                <a:latin typeface="Gourmand"/>
              </a:rPr>
              <a:t>raggi</a:t>
            </a:r>
            <a:r>
              <a:rPr lang="it-IT" altLang="it-IT" sz="2400" b="1" smtClean="0">
                <a:solidFill>
                  <a:srgbClr val="008000"/>
                </a:solidFill>
                <a:latin typeface="Gourmand"/>
              </a:rPr>
              <a:t> </a:t>
            </a:r>
            <a:r>
              <a:rPr lang="it-IT" altLang="it-IT" sz="2400" b="1" i="1" smtClean="0">
                <a:solidFill>
                  <a:srgbClr val="008000"/>
                </a:solidFill>
                <a:latin typeface="Gourmand"/>
              </a:rPr>
              <a:t>U.V </a:t>
            </a:r>
            <a:r>
              <a:rPr lang="it-IT" altLang="it-IT" sz="2400" b="1" smtClean="0">
                <a:solidFill>
                  <a:srgbClr val="008000"/>
                </a:solidFill>
                <a:latin typeface="Gourmand"/>
              </a:rPr>
              <a:t>.</a:t>
            </a:r>
          </a:p>
        </p:txBody>
      </p:sp>
      <p:pic>
        <p:nvPicPr>
          <p:cNvPr id="21508" name="Picture 4" descr="bacill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5363" y="2063750"/>
            <a:ext cx="2574925" cy="25527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eaLnBrk="1" hangingPunct="1"/>
            <a:r>
              <a:rPr lang="it-IT" altLang="it-IT" sz="3600" b="1" smtClean="0">
                <a:solidFill>
                  <a:srgbClr val="008000"/>
                </a:solidFill>
                <a:latin typeface="Gourmand"/>
              </a:rPr>
              <a:t>Vantaggi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264025"/>
          </a:xfrm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smtClean="0">
                <a:latin typeface="Gourmand"/>
              </a:rPr>
              <a:t>Possono essere somministrati in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2800" smtClean="0">
                <a:solidFill>
                  <a:srgbClr val="008000"/>
                </a:solidFill>
                <a:latin typeface="Gourmand"/>
              </a:rPr>
              <a:t>soggetti a rischio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, </a:t>
            </a:r>
            <a:r>
              <a:rPr lang="it-IT" altLang="it-IT" sz="2800" smtClean="0">
                <a:latin typeface="Gourmand"/>
              </a:rPr>
              <a:t>in quanto non possono causare infezione</a:t>
            </a:r>
          </a:p>
          <a:p>
            <a:pPr eaLnBrk="1" hangingPunct="1"/>
            <a:r>
              <a:rPr lang="it-IT" altLang="it-IT" sz="2800" smtClean="0">
                <a:latin typeface="Gourmand"/>
              </a:rPr>
              <a:t>Sono </a:t>
            </a:r>
            <a:r>
              <a:rPr lang="it-IT" altLang="it-IT" sz="2800" smtClean="0">
                <a:solidFill>
                  <a:srgbClr val="008000"/>
                </a:solidFill>
                <a:latin typeface="Gourmand"/>
              </a:rPr>
              <a:t>facilmente conservabili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2800" smtClean="0">
                <a:latin typeface="Gourmand"/>
              </a:rPr>
              <a:t>anche in condizioni ambientali sfavorevoli, tipiche delle regioni del terzo mondo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;</a:t>
            </a:r>
          </a:p>
          <a:p>
            <a:pPr eaLnBrk="1" hangingPunct="1"/>
            <a:r>
              <a:rPr lang="it-IT" altLang="it-IT" sz="2800" smtClean="0">
                <a:latin typeface="Gourmand"/>
              </a:rPr>
              <a:t>Sono di </a:t>
            </a:r>
            <a:r>
              <a:rPr lang="it-IT" altLang="it-IT" sz="2800" smtClean="0">
                <a:solidFill>
                  <a:srgbClr val="008000"/>
                </a:solidFill>
                <a:latin typeface="Gourmand"/>
              </a:rPr>
              <a:t>facile allestimento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2800" smtClean="0">
                <a:latin typeface="Gourmand"/>
              </a:rPr>
              <a:t>e di </a:t>
            </a:r>
            <a:r>
              <a:rPr lang="it-IT" altLang="it-IT" sz="2800" smtClean="0">
                <a:solidFill>
                  <a:srgbClr val="008000"/>
                </a:solidFill>
                <a:latin typeface="Gourmand"/>
              </a:rPr>
              <a:t>costo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2800" smtClean="0">
                <a:latin typeface="Gourmand"/>
              </a:rPr>
              <a:t>contenuto.</a:t>
            </a:r>
          </a:p>
          <a:p>
            <a:pPr eaLnBrk="1" hangingPunct="1"/>
            <a:r>
              <a:rPr lang="it-IT" altLang="it-IT" sz="2800" smtClean="0">
                <a:latin typeface="Gourmand"/>
              </a:rPr>
              <a:t>Difficile contaminazione durante la produzione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rgbClr val="003B76"/>
                </a:solidFill>
                <a:latin typeface="Gourmand"/>
              </a:rPr>
              <a:t>Svantaggi</a:t>
            </a:r>
            <a:r>
              <a:rPr lang="it-IT" altLang="it-IT" sz="40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976813"/>
          </a:xfrm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800" smtClean="0">
                <a:latin typeface="Gourmand"/>
              </a:rPr>
              <a:t>Non idonei per virus con genoma infettante (es. </a:t>
            </a:r>
            <a:r>
              <a:rPr lang="it-IT" altLang="it-IT" sz="2800" i="1" smtClean="0">
                <a:latin typeface="Gourmand"/>
              </a:rPr>
              <a:t>Herpes</a:t>
            </a:r>
            <a:r>
              <a:rPr lang="it-IT" altLang="it-IT" sz="2800" smtClean="0">
                <a:latin typeface="Gourmand"/>
              </a:rPr>
              <a:t> </a:t>
            </a:r>
            <a:r>
              <a:rPr lang="it-IT" altLang="it-IT" sz="2800" i="1" smtClean="0">
                <a:latin typeface="Gourmand"/>
              </a:rPr>
              <a:t>simplex</a:t>
            </a:r>
            <a:r>
              <a:rPr lang="it-IT" altLang="it-IT" sz="2800" smtClean="0">
                <a:latin typeface="Gourmand"/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800" smtClean="0">
                <a:latin typeface="Gourmand"/>
              </a:rPr>
              <a:t>Spesso conferiscono </a:t>
            </a:r>
            <a:r>
              <a:rPr lang="it-IT" altLang="it-IT" sz="2800" smtClean="0">
                <a:solidFill>
                  <a:srgbClr val="008000"/>
                </a:solidFill>
                <a:latin typeface="Gourmand"/>
              </a:rPr>
              <a:t>immunità breve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2800" smtClean="0">
                <a:latin typeface="Gourmand"/>
              </a:rPr>
              <a:t>e </a:t>
            </a:r>
            <a:r>
              <a:rPr lang="it-IT" altLang="it-IT" sz="2800" smtClean="0">
                <a:solidFill>
                  <a:srgbClr val="008000"/>
                </a:solidFill>
                <a:latin typeface="Gourmand"/>
              </a:rPr>
              <a:t>scarsamente protettiva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  </a:t>
            </a:r>
            <a:r>
              <a:rPr lang="it-IT" altLang="it-IT" sz="2800" smtClean="0">
                <a:latin typeface="Gourmand"/>
              </a:rPr>
              <a:t>e richiedono frequenti dosi di richiamo (specialmente antibatterici);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800" smtClean="0">
                <a:latin typeface="Gourmand"/>
              </a:rPr>
              <a:t>Inducono solo IgM e IgG ma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2800" smtClean="0">
                <a:solidFill>
                  <a:srgbClr val="008000"/>
                </a:solidFill>
                <a:latin typeface="Gourmand"/>
              </a:rPr>
              <a:t>non IgA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800" smtClean="0">
                <a:latin typeface="Gourmand"/>
              </a:rPr>
              <a:t>Determinano attivazione della </a:t>
            </a:r>
            <a:r>
              <a:rPr lang="it-IT" altLang="it-IT" sz="2800" smtClean="0">
                <a:solidFill>
                  <a:srgbClr val="008000"/>
                </a:solidFill>
                <a:latin typeface="Gourmand"/>
              </a:rPr>
              <a:t>sola risposta di tipo B</a:t>
            </a:r>
            <a:r>
              <a:rPr lang="it-IT" altLang="it-IT" sz="2800" smtClean="0">
                <a:latin typeface="Gourmand"/>
              </a:rPr>
              <a:t>, senza quella cellulo-mediata (risposta T) che è essenziale nell’immunità antivirale.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800" smtClean="0"/>
              <a:t>Maggior frequenza</a:t>
            </a:r>
            <a:r>
              <a:rPr lang="it-IT" altLang="it-IT" sz="2800" smtClean="0">
                <a:solidFill>
                  <a:schemeClr val="bg2"/>
                </a:solidFill>
              </a:rPr>
              <a:t> </a:t>
            </a:r>
            <a:r>
              <a:rPr lang="it-IT" altLang="it-IT" sz="2800" smtClean="0">
                <a:solidFill>
                  <a:srgbClr val="008000"/>
                </a:solidFill>
              </a:rPr>
              <a:t>effetti collaterali</a:t>
            </a:r>
            <a:r>
              <a:rPr lang="it-IT" altLang="it-IT" sz="2800" smtClean="0">
                <a:solidFill>
                  <a:schemeClr val="bg2"/>
                </a:solidFill>
              </a:rPr>
              <a:t> </a:t>
            </a:r>
            <a:endParaRPr lang="it-IT" altLang="it-IT" sz="2800" smtClean="0"/>
          </a:p>
          <a:p>
            <a:pPr eaLnBrk="1" hangingPunct="1">
              <a:lnSpc>
                <a:spcPct val="80000"/>
              </a:lnSpc>
            </a:pPr>
            <a:r>
              <a:rPr lang="it-IT" altLang="it-IT" sz="2800" smtClean="0"/>
              <a:t>Necessità di </a:t>
            </a:r>
            <a:r>
              <a:rPr lang="it-IT" altLang="it-IT" sz="2800" smtClean="0">
                <a:solidFill>
                  <a:srgbClr val="008000"/>
                </a:solidFill>
              </a:rPr>
              <a:t>adiuvanti </a:t>
            </a:r>
            <a:r>
              <a:rPr lang="it-IT" altLang="it-IT" sz="2800" smtClean="0"/>
              <a:t>nella formulazione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800" smtClean="0"/>
              <a:t>Somministrabili solo per via</a:t>
            </a:r>
            <a:r>
              <a:rPr lang="it-IT" altLang="it-IT" sz="2800" smtClean="0">
                <a:solidFill>
                  <a:schemeClr val="bg2"/>
                </a:solidFill>
              </a:rPr>
              <a:t> </a:t>
            </a:r>
            <a:r>
              <a:rPr lang="it-IT" altLang="it-IT" sz="2800" smtClean="0">
                <a:solidFill>
                  <a:srgbClr val="008000"/>
                </a:solidFill>
              </a:rPr>
              <a:t>parenterale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rgbClr val="003B76"/>
                </a:solidFill>
                <a:latin typeface="Gourmand"/>
              </a:rPr>
              <a:t>Vaccini attenuati</a:t>
            </a:r>
            <a:r>
              <a:rPr lang="it-IT" altLang="it-IT" b="1" smtClean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0" y="1981200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1600" smtClean="0">
                <a:solidFill>
                  <a:srgbClr val="000066"/>
                </a:solidFill>
              </a:rPr>
              <a:t>       </a:t>
            </a:r>
            <a:endParaRPr lang="it-IT" altLang="it-IT" sz="1800" b="1" smtClean="0">
              <a:solidFill>
                <a:srgbClr val="000066"/>
              </a:solidFill>
            </a:endParaRPr>
          </a:p>
        </p:txBody>
      </p:sp>
      <p:pic>
        <p:nvPicPr>
          <p:cNvPr id="24580" name="Picture 74" descr="Image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25" y="57150"/>
            <a:ext cx="2259013" cy="1700213"/>
          </a:xfrm>
        </p:spPr>
      </p:pic>
      <p:sp>
        <p:nvSpPr>
          <p:cNvPr id="7309" name="Text Box 141">
            <a:extLst>
              <a:ext uri="{FF2B5EF4-FFF2-40B4-BE49-F238E27FC236}">
                <a16:creationId xmlns:a16="http://schemas.microsoft.com/office/drawing/2014/main" id="{CC0F256B-DC35-4AB5-AC43-B069916BB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2070100"/>
            <a:ext cx="8061325" cy="382587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Contengono </a:t>
            </a:r>
            <a:r>
              <a:rPr lang="it-IT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batteri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it-IT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o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it-IT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virus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it-IT" sz="400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vivi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it-IT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che, mantenendo inalterato il potere antigene, e la capacità di indurre anticorpi ad alta affinità, sono caratterizzati da </a:t>
            </a:r>
            <a:r>
              <a:rPr lang="it-IT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ridotta virulenza e/o patogenicità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b="1" smtClean="0">
                <a:solidFill>
                  <a:srgbClr val="003B76"/>
                </a:solidFill>
                <a:latin typeface="Gourmand"/>
              </a:rPr>
              <a:t>Alcuni vaccini attenuati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812088" cy="4114800"/>
          </a:xfrm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mtClean="0">
                <a:latin typeface="Gourmand"/>
              </a:rPr>
              <a:t>Anti-polio (Sabin) </a:t>
            </a:r>
          </a:p>
          <a:p>
            <a:pPr eaLnBrk="1" hangingPunct="1"/>
            <a:r>
              <a:rPr lang="it-IT" altLang="it-IT" smtClean="0">
                <a:latin typeface="Gourmand"/>
              </a:rPr>
              <a:t>Anti-Morbillo </a:t>
            </a:r>
          </a:p>
          <a:p>
            <a:pPr eaLnBrk="1" hangingPunct="1"/>
            <a:r>
              <a:rPr lang="it-IT" altLang="it-IT" smtClean="0">
                <a:latin typeface="Gourmand"/>
              </a:rPr>
              <a:t>Anti-parotite </a:t>
            </a:r>
          </a:p>
          <a:p>
            <a:pPr eaLnBrk="1" hangingPunct="1"/>
            <a:r>
              <a:rPr lang="it-IT" altLang="it-IT" smtClean="0">
                <a:latin typeface="Gourmand"/>
              </a:rPr>
              <a:t>Anti-rosolia </a:t>
            </a:r>
          </a:p>
          <a:p>
            <a:pPr eaLnBrk="1" hangingPunct="1"/>
            <a:r>
              <a:rPr lang="it-IT" altLang="it-IT" smtClean="0">
                <a:latin typeface="Gourmand"/>
              </a:rPr>
              <a:t>Antitubercolare (B.C.G.)</a:t>
            </a:r>
          </a:p>
          <a:p>
            <a:pPr eaLnBrk="1" hangingPunct="1"/>
            <a:r>
              <a:rPr lang="it-IT" altLang="it-IT" smtClean="0">
                <a:latin typeface="Gourmand"/>
              </a:rPr>
              <a:t>Antitifico (</a:t>
            </a:r>
            <a:r>
              <a:rPr lang="it-IT" altLang="it-IT" i="1" smtClean="0">
                <a:latin typeface="Gourmand"/>
              </a:rPr>
              <a:t>Salmonella typhi</a:t>
            </a:r>
            <a:r>
              <a:rPr lang="it-IT" altLang="it-IT" smtClean="0">
                <a:latin typeface="Gourmand"/>
              </a:rPr>
              <a:t> Ty21a)</a:t>
            </a:r>
          </a:p>
          <a:p>
            <a:pPr eaLnBrk="1" hangingPunct="1"/>
            <a:r>
              <a:rPr lang="it-IT" altLang="it-IT" smtClean="0">
                <a:latin typeface="Gourmand"/>
              </a:rPr>
              <a:t>Anticolerico</a:t>
            </a:r>
            <a:endParaRPr lang="it-IT" altLang="it-IT" b="1" smtClean="0"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A59933A6-BB89-41D2-BE4F-63E4ED987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>
                <a:solidFill>
                  <a:srgbClr val="003B76"/>
                </a:solidFill>
                <a:latin typeface="Gourmand" pitchFamily="34" charset="0"/>
                <a:ea typeface="Times New Roman" pitchFamily="18" charset="0"/>
                <a:cs typeface="Arial" charset="0"/>
              </a:rPr>
              <a:t>Metodi di attenuazione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4608512" cy="5616575"/>
          </a:xfrm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363538" indent="-363538" eaLnBrk="1" hangingPunct="1">
              <a:lnSpc>
                <a:spcPct val="70000"/>
              </a:lnSpc>
              <a:spcAft>
                <a:spcPct val="20000"/>
              </a:spcAft>
            </a:pPr>
            <a:r>
              <a:rPr lang="it-IT" altLang="it-IT" sz="2400" b="1" smtClean="0">
                <a:latin typeface="Gourmand"/>
                <a:ea typeface="Times New Roman" panose="02020603050405020304" pitchFamily="18" charset="0"/>
                <a:cs typeface="Arial" panose="020B0604020202020204" pitchFamily="34" charset="0"/>
              </a:rPr>
              <a:t>Isolamento di </a:t>
            </a:r>
            <a:r>
              <a:rPr lang="it-IT" altLang="it-IT" sz="2400" b="1" smtClean="0">
                <a:solidFill>
                  <a:srgbClr val="008000"/>
                </a:solidFill>
                <a:latin typeface="Gourmand"/>
                <a:ea typeface="Times New Roman" panose="02020603050405020304" pitchFamily="18" charset="0"/>
                <a:cs typeface="Arial" panose="020B0604020202020204" pitchFamily="34" charset="0"/>
              </a:rPr>
              <a:t>mutanti naturalmente attenuati</a:t>
            </a:r>
            <a:r>
              <a:rPr lang="it-IT" altLang="it-IT" sz="2400" b="1" smtClean="0">
                <a:latin typeface="Gourmand"/>
                <a:ea typeface="Times New Roman" panose="02020603050405020304" pitchFamily="18" charset="0"/>
                <a:cs typeface="Arial" panose="020B0604020202020204" pitchFamily="34" charset="0"/>
              </a:rPr>
              <a:t>. (Instabilità genetica e possibile emergenza di mutanti revertanti) </a:t>
            </a:r>
          </a:p>
          <a:p>
            <a:pPr marL="363538" indent="-363538" eaLnBrk="1" hangingPunct="1">
              <a:lnSpc>
                <a:spcPct val="70000"/>
              </a:lnSpc>
              <a:spcAft>
                <a:spcPct val="20000"/>
              </a:spcAft>
            </a:pPr>
            <a:r>
              <a:rPr lang="it-IT" altLang="it-IT" sz="2400" b="1" smtClean="0">
                <a:latin typeface="Gourmand"/>
                <a:ea typeface="Times New Roman" panose="02020603050405020304" pitchFamily="18" charset="0"/>
                <a:cs typeface="Arial" panose="020B0604020202020204" pitchFamily="34" charset="0"/>
              </a:rPr>
              <a:t>Coltivazione per la </a:t>
            </a:r>
            <a:r>
              <a:rPr lang="it-IT" altLang="it-IT" sz="2400" b="1" smtClean="0">
                <a:solidFill>
                  <a:srgbClr val="008000"/>
                </a:solidFill>
                <a:latin typeface="Gourmand"/>
                <a:ea typeface="Times New Roman" panose="02020603050405020304" pitchFamily="18" charset="0"/>
                <a:cs typeface="Arial" panose="020B0604020202020204" pitchFamily="34" charset="0"/>
              </a:rPr>
              <a:t>selezione di mutanti</a:t>
            </a:r>
            <a:r>
              <a:rPr lang="it-IT" altLang="it-IT" sz="2400" b="1" smtClean="0">
                <a:solidFill>
                  <a:schemeClr val="bg2"/>
                </a:solidFill>
                <a:latin typeface="Gourmand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it-IT" altLang="it-IT" sz="2400" b="1" smtClean="0">
                <a:latin typeface="Gourmand"/>
                <a:ea typeface="Times New Roman" panose="02020603050405020304" pitchFamily="18" charset="0"/>
                <a:cs typeface="Arial" panose="020B0604020202020204" pitchFamily="34" charset="0"/>
              </a:rPr>
              <a:t>ridotta virulenza. (Instabilità genetica e possibile emergenza di mutanti revertanti) </a:t>
            </a:r>
          </a:p>
          <a:p>
            <a:pPr marL="363538" indent="-363538" eaLnBrk="1" hangingPunct="1">
              <a:lnSpc>
                <a:spcPct val="70000"/>
              </a:lnSpc>
              <a:spcAft>
                <a:spcPct val="20000"/>
              </a:spcAft>
            </a:pPr>
            <a:r>
              <a:rPr lang="it-IT" altLang="it-IT" sz="2400" b="1" smtClean="0">
                <a:latin typeface="Gourmand"/>
                <a:ea typeface="Times New Roman" panose="02020603050405020304" pitchFamily="18" charset="0"/>
                <a:cs typeface="Arial" panose="020B0604020202020204" pitchFamily="34" charset="0"/>
              </a:rPr>
              <a:t>Creazione di mutazioni specifiche o delezioni di geni indispensabili per la virulenza mediante tecniche d</a:t>
            </a:r>
            <a:r>
              <a:rPr lang="it-IT" altLang="it-IT" sz="2400" b="1" smtClean="0">
                <a:solidFill>
                  <a:schemeClr val="bg2"/>
                </a:solidFill>
                <a:latin typeface="Gourmand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t-IT" altLang="it-IT" sz="2400" b="1" smtClean="0">
                <a:solidFill>
                  <a:srgbClr val="008000"/>
                </a:solidFill>
                <a:latin typeface="Gourmand"/>
                <a:ea typeface="Times New Roman" panose="02020603050405020304" pitchFamily="18" charset="0"/>
                <a:cs typeface="Arial" panose="020B0604020202020204" pitchFamily="34" charset="0"/>
              </a:rPr>
              <a:t>ingegneria genetica</a:t>
            </a:r>
            <a:r>
              <a:rPr lang="it-IT" altLang="it-IT" sz="2400" b="1" smtClean="0">
                <a:latin typeface="Gourmand"/>
                <a:ea typeface="Times New Roman" panose="02020603050405020304" pitchFamily="18" charset="0"/>
                <a:cs typeface="Arial" panose="020B0604020202020204" pitchFamily="34" charset="0"/>
              </a:rPr>
              <a:t>. (Revertanti improbabili)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429000"/>
            <a:ext cx="3786188" cy="2160588"/>
          </a:xfrm>
          <a:effectLst>
            <a:outerShdw dist="35921" dir="2700000" algn="ctr" rotWithShape="0">
              <a:srgbClr val="FFFFCC"/>
            </a:outerShdw>
          </a:effectLst>
        </p:spPr>
      </p:pic>
      <p:pic>
        <p:nvPicPr>
          <p:cNvPr id="26629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292225"/>
            <a:ext cx="3800475" cy="2101850"/>
          </a:xfrm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26630" name="AutoShape 11"/>
          <p:cNvSpPr>
            <a:spLocks noChangeArrowheads="1"/>
          </p:cNvSpPr>
          <p:nvPr/>
        </p:nvSpPr>
        <p:spPr bwMode="auto">
          <a:xfrm>
            <a:off x="4572000" y="3076575"/>
            <a:ext cx="623888" cy="465138"/>
          </a:xfrm>
          <a:prstGeom prst="homePlate">
            <a:avLst>
              <a:gd name="adj" fmla="val 33532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2000" smtClean="0">
                <a:latin typeface="Gourmand"/>
              </a:rPr>
              <a:t/>
            </a:r>
            <a:br>
              <a:rPr lang="it-IT" altLang="it-IT" sz="2000" smtClean="0">
                <a:latin typeface="Gourmand"/>
              </a:rPr>
            </a:br>
            <a:endParaRPr lang="it-IT" altLang="it-IT" sz="2000" smtClean="0">
              <a:latin typeface="Gourmand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832350" cy="5202238"/>
          </a:xfrm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it-IT" altLang="it-IT" sz="2400" smtClean="0">
                <a:solidFill>
                  <a:srgbClr val="000066"/>
                </a:solidFill>
                <a:latin typeface="Gourmand"/>
              </a:rPr>
              <a:t>Identificazione di gene bersaglio </a:t>
            </a:r>
          </a:p>
          <a:p>
            <a:pPr marL="0" indent="0" eaLnBrk="1" hangingPunct="1"/>
            <a:r>
              <a:rPr lang="it-IT" altLang="it-IT" sz="2400" smtClean="0">
                <a:solidFill>
                  <a:srgbClr val="000066"/>
                </a:solidFill>
                <a:latin typeface="Gourmand"/>
              </a:rPr>
              <a:t>Clonazione del genoma virale </a:t>
            </a:r>
          </a:p>
          <a:p>
            <a:pPr marL="0" indent="0" eaLnBrk="1" hangingPunct="1"/>
            <a:r>
              <a:rPr lang="it-IT" altLang="it-IT" sz="2400" smtClean="0">
                <a:solidFill>
                  <a:srgbClr val="000066"/>
                </a:solidFill>
                <a:latin typeface="Gourmand"/>
              </a:rPr>
              <a:t>Mutazione/delezione del gene ed espansione del clone virale mutato</a:t>
            </a:r>
          </a:p>
          <a:p>
            <a:pPr marL="0" indent="0" eaLnBrk="1" hangingPunct="1"/>
            <a:r>
              <a:rPr lang="it-IT" altLang="it-IT" sz="2400" smtClean="0">
                <a:solidFill>
                  <a:srgbClr val="000066"/>
                </a:solidFill>
                <a:latin typeface="Gourmand"/>
              </a:rPr>
              <a:t>Il virus attenuato si replica in vivo ed è immunogeno</a:t>
            </a:r>
          </a:p>
          <a:p>
            <a:pPr marL="0" indent="0" eaLnBrk="1" hangingPunct="1"/>
            <a:endParaRPr lang="it-IT" altLang="it-IT" sz="2800" smtClean="0">
              <a:solidFill>
                <a:srgbClr val="000066"/>
              </a:solidFill>
              <a:latin typeface="Gourmand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it-IT" altLang="it-IT" sz="2800" smtClean="0">
                <a:solidFill>
                  <a:srgbClr val="9900CC"/>
                </a:solidFill>
                <a:latin typeface="Gourmand"/>
              </a:rPr>
              <a:t>Mutazioni così estese molto difficilmente possono revertare al genotipo selvatico</a:t>
            </a: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836613"/>
            <a:ext cx="3203575" cy="5859462"/>
          </a:xfrm>
        </p:spPr>
      </p:pic>
      <p:sp>
        <p:nvSpPr>
          <p:cNvPr id="233478" name="Rectangle 6">
            <a:extLst>
              <a:ext uri="{FF2B5EF4-FFF2-40B4-BE49-F238E27FC236}">
                <a16:creationId xmlns:a16="http://schemas.microsoft.com/office/drawing/2014/main" id="{4576B1CC-5CDA-4500-A6BB-56A3E9901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117475"/>
            <a:ext cx="554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200" b="1">
                <a:solidFill>
                  <a:srgbClr val="003B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Virus ricombinanti attenuati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238125"/>
            <a:ext cx="8229600" cy="887413"/>
          </a:xfrm>
        </p:spPr>
        <p:txBody>
          <a:bodyPr/>
          <a:lstStyle/>
          <a:p>
            <a:pPr eaLnBrk="1" hangingPunct="1"/>
            <a:r>
              <a:rPr lang="it-IT" altLang="it-IT" b="1" i="1" smtClean="0">
                <a:solidFill>
                  <a:srgbClr val="008000"/>
                </a:solidFill>
                <a:latin typeface="Gourmand"/>
              </a:rPr>
              <a:t>Vantaggi</a:t>
            </a:r>
            <a:r>
              <a:rPr lang="it-IT" altLang="it-IT" b="1" i="1" smtClean="0">
                <a:solidFill>
                  <a:schemeClr val="bg1"/>
                </a:solidFill>
                <a:latin typeface="Gourmand"/>
              </a:rPr>
              <a:t> </a:t>
            </a:r>
            <a:r>
              <a:rPr lang="it-IT" altLang="it-IT" b="1" smtClean="0">
                <a:solidFill>
                  <a:srgbClr val="003B76"/>
                </a:solidFill>
                <a:latin typeface="Gourmand"/>
              </a:rPr>
              <a:t>e Svantaggi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54562"/>
          </a:xfrm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rgbClr val="008000"/>
                </a:solidFill>
                <a:latin typeface="Gourmand"/>
              </a:rPr>
              <a:t>Quantità e numero  dosi ridotto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rgbClr val="008000"/>
                </a:solidFill>
                <a:latin typeface="Gourmand"/>
              </a:rPr>
              <a:t>Ridotta incidenza effetti collaterali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rgbClr val="008000"/>
                </a:solidFill>
                <a:latin typeface="Gourmand"/>
              </a:rPr>
              <a:t>Induzione di immunità duratura e protezione elevata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rgbClr val="008000"/>
                </a:solidFill>
                <a:latin typeface="Gourmand"/>
              </a:rPr>
              <a:t>Attivazione risposta umorale e cellulo-mediata (vaccini anti-virali)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rgbClr val="008000"/>
                </a:solidFill>
                <a:latin typeface="Gourmand"/>
              </a:rPr>
              <a:t>Attivazione immunità mucosale (IgA)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rgbClr val="008000"/>
                </a:solidFill>
                <a:latin typeface="Gourmand"/>
              </a:rPr>
              <a:t>Effetto protettivo a rapida insorgenza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rgbClr val="008000"/>
                </a:solidFill>
                <a:latin typeface="Gourmand"/>
              </a:rPr>
              <a:t>Possibile somministrazione topica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chemeClr val="accent2"/>
                </a:solidFill>
                <a:latin typeface="Gourmand"/>
              </a:rPr>
              <a:t>Somministrazione  preclusa per immunocompromessi e soggetti a rischio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chemeClr val="accent2"/>
                </a:solidFill>
                <a:latin typeface="Gourmand"/>
                <a:ea typeface="Times New Roman" panose="02020603050405020304" pitchFamily="18" charset="0"/>
                <a:cs typeface="Arial" panose="020B0604020202020204" pitchFamily="34" charset="0"/>
              </a:rPr>
              <a:t>Crono-termo-foto-labilità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chemeClr val="accent2"/>
                </a:solidFill>
                <a:latin typeface="Gourmand"/>
              </a:rPr>
              <a:t>Possibile emergenza di revertanti o ricombinanti virulenti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chemeClr val="accent2"/>
                </a:solidFill>
                <a:latin typeface="Gourmand"/>
              </a:rPr>
              <a:t>Possibile insorgenza di infezioni persistenti  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chemeClr val="accent2"/>
                </a:solidFill>
                <a:latin typeface="Gourmand"/>
              </a:rPr>
              <a:t>Possibile diffusione nell’ambiente ed interazione con soggetti immunocompromessi  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chemeClr val="accent2"/>
                </a:solidFill>
                <a:latin typeface="Gourmand"/>
              </a:rPr>
              <a:t>Facilità di contaminazione durante la produzione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8225"/>
          </a:xfrm>
        </p:spPr>
        <p:txBody>
          <a:bodyPr/>
          <a:lstStyle/>
          <a:p>
            <a:pPr eaLnBrk="1" hangingPunct="1"/>
            <a:r>
              <a:rPr lang="it-IT" altLang="it-IT" sz="3600" b="1" smtClean="0">
                <a:solidFill>
                  <a:srgbClr val="003B76"/>
                </a:solidFill>
                <a:latin typeface="Gourmand"/>
              </a:rPr>
              <a:t>ANTIGENE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400" b="1" smtClean="0">
                <a:solidFill>
                  <a:srgbClr val="003B76"/>
                </a:solidFill>
                <a:latin typeface="Gourmand"/>
              </a:rPr>
              <a:t>Qualsiasi molecola che intereagisce</a:t>
            </a:r>
            <a:r>
              <a:rPr lang="it-IT" altLang="it-IT" sz="2400" smtClean="0">
                <a:solidFill>
                  <a:srgbClr val="003B76"/>
                </a:solidFill>
                <a:latin typeface="Gourmand"/>
              </a:rPr>
              <a:t> con gli elementi del sistema immunitario,comprendendo sia sostanze esogene che endogene (nel caso di patologie autoimmuni). Principalmente gli antigeni sono di natura </a:t>
            </a:r>
            <a:r>
              <a:rPr lang="it-IT" altLang="it-IT" sz="2400" b="1" smtClean="0"/>
              <a:t>  </a:t>
            </a:r>
            <a:r>
              <a:rPr lang="it-IT" altLang="it-IT" sz="2400" smtClean="0">
                <a:solidFill>
                  <a:srgbClr val="003B76"/>
                </a:solidFill>
                <a:latin typeface="Gourmand"/>
              </a:rPr>
              <a:t>proteica, polisaccaridica e complessi lipoproteici</a:t>
            </a:r>
            <a:r>
              <a:rPr lang="it-IT" altLang="it-IT" sz="2400" smtClean="0">
                <a:latin typeface="Gourmand"/>
              </a:rPr>
              <a:t>.</a:t>
            </a:r>
            <a:br>
              <a:rPr lang="it-IT" altLang="it-IT" sz="2400" smtClean="0">
                <a:latin typeface="Gourmand"/>
              </a:rPr>
            </a:br>
            <a:r>
              <a:rPr lang="it-IT" altLang="it-IT" sz="2400" smtClean="0">
                <a:solidFill>
                  <a:srgbClr val="9900CC"/>
                </a:solidFill>
                <a:latin typeface="Gourmand"/>
              </a:rPr>
              <a:t>Un antigene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400" smtClean="0">
                <a:solidFill>
                  <a:srgbClr val="003B76"/>
                </a:solidFill>
                <a:latin typeface="Gourmand"/>
              </a:rPr>
              <a:t>	È in grado di indurre una risposta immunitaria (ovvero di provocare la produzione di anticorpi o l'instaurarsi di una risposta cellulo-mediata)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400" smtClean="0">
                <a:solidFill>
                  <a:srgbClr val="003B76"/>
                </a:solidFill>
                <a:latin typeface="Gourmand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400" smtClean="0">
                <a:solidFill>
                  <a:srgbClr val="003B76"/>
                </a:solidFill>
                <a:latin typeface="Gourmand"/>
              </a:rPr>
              <a:t>	È in grado di reagire col sistema immunitario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t="37070" r="61597" b="16080"/>
          <a:stretch>
            <a:fillRect/>
          </a:stretch>
        </p:blipFill>
        <p:spPr bwMode="auto">
          <a:xfrm>
            <a:off x="1763713" y="1484313"/>
            <a:ext cx="544353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olo 5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it-IT" altLang="it-IT" sz="3600" smtClean="0"/>
              <a:t>Vantaggi e svantaggi dei vaccini vivi rispetto ai vaccini inattivati</a:t>
            </a:r>
          </a:p>
        </p:txBody>
      </p:sp>
    </p:spTree>
    <p:extLst>
      <p:ext uri="{BB962C8B-B14F-4D97-AF65-F5344CB8AC3E}">
        <p14:creationId xmlns:p14="http://schemas.microsoft.com/office/powerpoint/2010/main" val="2013999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1096962"/>
          </a:xfrm>
        </p:spPr>
        <p:txBody>
          <a:bodyPr/>
          <a:lstStyle/>
          <a:p>
            <a:pPr eaLnBrk="1" hangingPunct="1"/>
            <a:r>
              <a:rPr lang="it-IT" altLang="it-IT" sz="3600" b="1" smtClean="0">
                <a:solidFill>
                  <a:srgbClr val="003B76"/>
                </a:solidFill>
                <a:latin typeface="Gourmand"/>
              </a:rPr>
              <a:t>Vaccini con componenti purificate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290638"/>
            <a:ext cx="8224837" cy="5140325"/>
          </a:xfrm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mtClean="0">
                <a:latin typeface="Gourmand"/>
              </a:rPr>
              <a:t>Allestiti con componenti  purificate dell’agente patogeno, implicate nella patogenicità e/o nella virulenza</a:t>
            </a:r>
            <a:r>
              <a:rPr lang="it-IT" altLang="it-IT" smtClean="0">
                <a:solidFill>
                  <a:schemeClr val="bg2"/>
                </a:solidFill>
                <a:latin typeface="Gourmand"/>
              </a:rPr>
              <a:t>:</a:t>
            </a:r>
          </a:p>
          <a:p>
            <a:pPr eaLnBrk="1" hangingPunct="1"/>
            <a:r>
              <a:rPr lang="it-IT" altLang="it-IT" smtClean="0">
                <a:solidFill>
                  <a:srgbClr val="008000"/>
                </a:solidFill>
                <a:latin typeface="Gourmand"/>
              </a:rPr>
              <a:t>Adesine</a:t>
            </a:r>
          </a:p>
          <a:p>
            <a:pPr eaLnBrk="1" hangingPunct="1"/>
            <a:r>
              <a:rPr lang="it-IT" altLang="it-IT" smtClean="0">
                <a:solidFill>
                  <a:srgbClr val="008000"/>
                </a:solidFill>
                <a:latin typeface="Gourmand"/>
              </a:rPr>
              <a:t>Invasine</a:t>
            </a:r>
          </a:p>
          <a:p>
            <a:pPr eaLnBrk="1" hangingPunct="1"/>
            <a:r>
              <a:rPr lang="it-IT" altLang="it-IT" smtClean="0">
                <a:solidFill>
                  <a:srgbClr val="008000"/>
                </a:solidFill>
                <a:latin typeface="Gourmand"/>
              </a:rPr>
              <a:t>Antigeni capsulari</a:t>
            </a:r>
          </a:p>
          <a:p>
            <a:pPr eaLnBrk="1" hangingPunct="1"/>
            <a:r>
              <a:rPr lang="it-IT" altLang="it-IT" smtClean="0">
                <a:solidFill>
                  <a:srgbClr val="008000"/>
                </a:solidFill>
                <a:latin typeface="Gourmand"/>
              </a:rPr>
              <a:t>Esotossine detossificate</a:t>
            </a:r>
            <a:r>
              <a:rPr lang="it-IT" altLang="it-IT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mtClean="0">
                <a:solidFill>
                  <a:srgbClr val="008000"/>
                </a:solidFill>
                <a:latin typeface="Gourmand"/>
              </a:rPr>
              <a:t>(</a:t>
            </a:r>
            <a:r>
              <a:rPr lang="it-IT" altLang="it-IT" smtClean="0">
                <a:solidFill>
                  <a:srgbClr val="9900CC"/>
                </a:solidFill>
                <a:latin typeface="Gourmand"/>
              </a:rPr>
              <a:t>anatossine o tossoidi</a:t>
            </a:r>
            <a:r>
              <a:rPr lang="it-IT" altLang="it-IT" smtClean="0">
                <a:solidFill>
                  <a:srgbClr val="008000"/>
                </a:solidFill>
                <a:latin typeface="Gourmand"/>
              </a:rPr>
              <a:t>)</a:t>
            </a:r>
          </a:p>
          <a:p>
            <a:pPr eaLnBrk="1" hangingPunct="1"/>
            <a:r>
              <a:rPr lang="it-IT" altLang="it-IT" smtClean="0">
                <a:solidFill>
                  <a:srgbClr val="008000"/>
                </a:solidFill>
                <a:latin typeface="Gourmand"/>
              </a:rPr>
              <a:t>Proteine capsidiche e pericapsidiche virali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2800" b="1" smtClean="0">
                <a:solidFill>
                  <a:srgbClr val="003B76"/>
                </a:solidFill>
                <a:latin typeface="Comic Sans MS" panose="030F0702030302020204" pitchFamily="66" charset="0"/>
              </a:rPr>
              <a:t>Modificazione della  tossina in tossoide o anatossina</a:t>
            </a:r>
            <a:endParaRPr lang="it-IT" altLang="it-IT" sz="2800" b="1" smtClean="0">
              <a:solidFill>
                <a:srgbClr val="003B76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072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5725" y="3309938"/>
          <a:ext cx="3803650" cy="336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Immagine bitmap" r:id="rId3" imgW="2572109" imgH="2276793" progId="PBrush">
                  <p:embed/>
                </p:oleObj>
              </mc:Choice>
              <mc:Fallback>
                <p:oleObj name="Immagine bitmap" r:id="rId3" imgW="2572109" imgH="2276793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3309938"/>
                        <a:ext cx="3803650" cy="336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021263" y="3309938"/>
          <a:ext cx="404495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Immagine bitmap" r:id="rId5" imgW="2572109" imgH="2276793" progId="PBrush">
                  <p:embed/>
                </p:oleObj>
              </mc:Choice>
              <mc:Fallback>
                <p:oleObj name="Immagine bitmap" r:id="rId5" imgW="2572109" imgH="2276793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263" y="3309938"/>
                        <a:ext cx="4044950" cy="337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671763" y="1689100"/>
            <a:ext cx="381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660066"/>
                </a:solidFill>
                <a:latin typeface="Arial" panose="020B0604020202020204" pitchFamily="34" charset="0"/>
              </a:rPr>
              <a:t>  Agenti  chimici e/o fisici</a:t>
            </a:r>
          </a:p>
        </p:txBody>
      </p:sp>
      <p:sp>
        <p:nvSpPr>
          <p:cNvPr id="30726" name="AutoShape 7"/>
          <p:cNvSpPr>
            <a:spLocks noChangeArrowheads="1"/>
          </p:cNvSpPr>
          <p:nvPr/>
        </p:nvSpPr>
        <p:spPr bwMode="auto">
          <a:xfrm>
            <a:off x="2003425" y="2206625"/>
            <a:ext cx="6153150" cy="971550"/>
          </a:xfrm>
          <a:prstGeom prst="curvedDownArrow">
            <a:avLst>
              <a:gd name="adj1" fmla="val 126667"/>
              <a:gd name="adj2" fmla="val 253333"/>
              <a:gd name="adj3" fmla="val 33333"/>
            </a:avLst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b="1" smtClean="0">
                <a:solidFill>
                  <a:srgbClr val="003B76"/>
                </a:solidFill>
                <a:latin typeface="Gourmand"/>
              </a:rPr>
              <a:t>Alcuni vaccini con componenti purificate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606800"/>
          </a:xfrm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800" b="1" smtClean="0">
                <a:solidFill>
                  <a:srgbClr val="008000"/>
                </a:solidFill>
                <a:latin typeface="Gourmand"/>
              </a:rPr>
              <a:t>ANATOSSINE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b="1" smtClean="0">
                <a:latin typeface="Gourmand"/>
              </a:rPr>
              <a:t>Vaccino antidifterico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b="1" smtClean="0">
                <a:latin typeface="Gourmand"/>
              </a:rPr>
              <a:t>Vaccino antipertussico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b="1" smtClean="0">
                <a:latin typeface="Gourmand"/>
              </a:rPr>
              <a:t>Vaccino antitetanico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800" b="1" smtClean="0">
                <a:solidFill>
                  <a:srgbClr val="008000"/>
                </a:solidFill>
                <a:latin typeface="Gourmand"/>
              </a:rPr>
              <a:t>POLISACCARIDI CAPSULARI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b="1" smtClean="0">
                <a:latin typeface="Gourmand"/>
              </a:rPr>
              <a:t>Vaccino antimeningococcico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b="1" smtClean="0">
                <a:latin typeface="Gourmand"/>
              </a:rPr>
              <a:t>Vaccino antipneumococcico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192088"/>
            <a:ext cx="8229600" cy="1050925"/>
          </a:xfrm>
        </p:spPr>
        <p:txBody>
          <a:bodyPr/>
          <a:lstStyle/>
          <a:p>
            <a:pPr algn="l" eaLnBrk="1" hangingPunct="1"/>
            <a:r>
              <a:rPr lang="it-IT" altLang="it-IT" sz="3600" b="1" i="1" smtClean="0">
                <a:solidFill>
                  <a:schemeClr val="bg2"/>
                </a:solidFill>
                <a:latin typeface="Gourmand"/>
              </a:rPr>
              <a:t>      </a:t>
            </a:r>
            <a:r>
              <a:rPr lang="it-IT" altLang="it-IT" sz="3600" b="1" i="1" smtClean="0">
                <a:solidFill>
                  <a:srgbClr val="008000"/>
                </a:solidFill>
                <a:latin typeface="Gourmand"/>
              </a:rPr>
              <a:t>Vantaggi </a:t>
            </a:r>
            <a:r>
              <a:rPr lang="it-IT" altLang="it-IT" sz="3600" b="1" i="1" smtClean="0">
                <a:solidFill>
                  <a:schemeClr val="bg2"/>
                </a:solidFill>
                <a:latin typeface="Gourmand"/>
              </a:rPr>
              <a:t>                </a:t>
            </a:r>
            <a:r>
              <a:rPr lang="it-IT" altLang="it-IT" sz="3600" b="1" i="1" smtClean="0">
                <a:latin typeface="Gourmand"/>
              </a:rPr>
              <a:t>Svantaggi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2438" y="1271588"/>
            <a:ext cx="3455987" cy="4913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 smtClean="0">
                <a:latin typeface="Gourmand"/>
              </a:rPr>
              <a:t>Stimolo diretto contro specifico bersaglio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>
                <a:latin typeface="Gourmand"/>
              </a:rPr>
              <a:t>Induzione di titoli anticorpali specifici molto elevati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>
                <a:latin typeface="Gourmand"/>
              </a:rPr>
              <a:t>Riduzione di reazioni avverse causate da altre componenti antigeniche.</a:t>
            </a:r>
          </a:p>
        </p:txBody>
      </p:sp>
      <p:sp>
        <p:nvSpPr>
          <p:cNvPr id="288773" name="Rectangle 5">
            <a:extLst>
              <a:ext uri="{FF2B5EF4-FFF2-40B4-BE49-F238E27FC236}">
                <a16:creationId xmlns:a16="http://schemas.microsoft.com/office/drawing/2014/main" id="{8BA3CA1F-7780-4096-BD40-F81E08FE8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1271588"/>
            <a:ext cx="4008438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Polisaccaridi spesso scarsamente immunogeni, specialmente nella prima età pediatrica (vaccini anti-meningococco ed </a:t>
            </a:r>
            <a:r>
              <a:rPr lang="it-IT" sz="2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anti-pneuomococco</a:t>
            </a:r>
            <a:r>
              <a:rPr lang="it-IT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Necessaria aggiunta adiuvanti peptidici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Estesa variabilità antigenica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Termolabilità</a:t>
            </a:r>
            <a:r>
              <a:rPr lang="it-IT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Costi produttivi elevati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325" y="260350"/>
            <a:ext cx="8159750" cy="6121400"/>
          </a:xfrm>
        </p:spPr>
      </p:pic>
    </p:spTree>
    <p:extLst>
      <p:ext uri="{BB962C8B-B14F-4D97-AF65-F5344CB8AC3E}">
        <p14:creationId xmlns:p14="http://schemas.microsoft.com/office/powerpoint/2010/main" val="1239499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rgbClr val="003B76"/>
                </a:solidFill>
                <a:latin typeface="Gourmand"/>
              </a:rPr>
              <a:t>Vaccini ricombinanti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325938" cy="5321300"/>
          </a:xfrm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b="1" smtClean="0">
                <a:solidFill>
                  <a:srgbClr val="9900CC"/>
                </a:solidFill>
                <a:latin typeface="Gourmand"/>
              </a:rPr>
              <a:t>Vaccini ricombinanti a subunità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400" smtClean="0">
                <a:solidFill>
                  <a:srgbClr val="000066"/>
                </a:solidFill>
                <a:latin typeface="Gourmand"/>
              </a:rPr>
              <a:t>	</a:t>
            </a:r>
            <a:r>
              <a:rPr lang="it-IT" altLang="it-IT" sz="2400" smtClean="0">
                <a:latin typeface="Gourmand"/>
              </a:rPr>
              <a:t>antigeni proteici espressi per via ricombinante in sistemi eterologhi (batteri, lieviti ecc.)</a:t>
            </a:r>
            <a:r>
              <a:rPr lang="it-IT" altLang="it-IT" sz="2400" smtClean="0">
                <a:solidFill>
                  <a:schemeClr val="bg2"/>
                </a:solidFill>
                <a:latin typeface="Gourmand"/>
              </a:rPr>
              <a:t>; </a:t>
            </a:r>
            <a:r>
              <a:rPr lang="it-IT" altLang="it-IT" sz="2400" smtClean="0">
                <a:solidFill>
                  <a:srgbClr val="008000"/>
                </a:solidFill>
                <a:latin typeface="Gourmand"/>
              </a:rPr>
              <a:t>sono scarsamente immunogeni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smtClean="0">
              <a:solidFill>
                <a:srgbClr val="FFFFD5"/>
              </a:solidFill>
              <a:latin typeface="Gourmand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400" b="1" smtClean="0">
                <a:solidFill>
                  <a:srgbClr val="9900CC"/>
                </a:solidFill>
                <a:latin typeface="Gourmand"/>
              </a:rPr>
              <a:t>Vaccini vivi ricombinanti</a:t>
            </a:r>
            <a:r>
              <a:rPr lang="it-IT" altLang="it-IT" sz="2400" b="1" smtClean="0">
                <a:solidFill>
                  <a:srgbClr val="000066"/>
                </a:solidFill>
                <a:latin typeface="Gourmand"/>
              </a:rPr>
              <a:t> </a:t>
            </a:r>
            <a:r>
              <a:rPr lang="it-IT" altLang="it-IT" sz="2400" smtClean="0">
                <a:latin typeface="Gourmand"/>
              </a:rPr>
              <a:t>antigeni proteici clonati in ospiti batterici o virali apatogeni (vettori) e fatti esprimere in vivo, permettendo uno stimolo immunogenico efficace e prolungato</a:t>
            </a:r>
          </a:p>
        </p:txBody>
      </p:sp>
      <p:pic>
        <p:nvPicPr>
          <p:cNvPr id="33796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9788" y="1516063"/>
            <a:ext cx="4313237" cy="1593850"/>
          </a:xfrm>
        </p:spPr>
      </p:pic>
      <p:pic>
        <p:nvPicPr>
          <p:cNvPr id="33797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9788" y="4106863"/>
            <a:ext cx="4284662" cy="15382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/>
          </p:cNvSpPr>
          <p:nvPr>
            <p:ph type="title"/>
          </p:nvPr>
        </p:nvSpPr>
        <p:spPr>
          <a:xfrm>
            <a:off x="534988" y="192088"/>
            <a:ext cx="8229600" cy="771525"/>
          </a:xfrm>
        </p:spPr>
        <p:txBody>
          <a:bodyPr/>
          <a:lstStyle/>
          <a:p>
            <a:pPr eaLnBrk="1" hangingPunct="1"/>
            <a:r>
              <a:rPr lang="it-IT" altLang="it-IT" sz="3600" b="1" i="1" smtClean="0">
                <a:latin typeface="Gourmand"/>
              </a:rPr>
              <a:t>Vaccini ricombinanti a subunità</a:t>
            </a:r>
          </a:p>
        </p:txBody>
      </p:sp>
      <p:sp>
        <p:nvSpPr>
          <p:cNvPr id="3481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09575" y="1284288"/>
            <a:ext cx="4195763" cy="5359400"/>
          </a:xfrm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800" smtClean="0">
                <a:latin typeface="Gourmand"/>
              </a:rPr>
              <a:t>Il gene che codifica per l’antigene di interesse, viene </a:t>
            </a:r>
            <a:r>
              <a:rPr lang="it-IT" altLang="it-IT" sz="2800" smtClean="0">
                <a:solidFill>
                  <a:srgbClr val="9900CC"/>
                </a:solidFill>
                <a:latin typeface="Gourmand"/>
              </a:rPr>
              <a:t>amplificato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2800" smtClean="0">
                <a:latin typeface="Gourmand"/>
              </a:rPr>
              <a:t>(PCR), isolato, e </a:t>
            </a:r>
            <a:r>
              <a:rPr lang="it-IT" altLang="it-IT" sz="2800" smtClean="0">
                <a:solidFill>
                  <a:srgbClr val="9900CC"/>
                </a:solidFill>
                <a:latin typeface="Gourmand"/>
              </a:rPr>
              <a:t>clonato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2800" smtClean="0">
                <a:latin typeface="Gourmand"/>
              </a:rPr>
              <a:t>in un vettore plasmidico.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800" smtClean="0">
                <a:latin typeface="Gourmand"/>
              </a:rPr>
              <a:t>Il gene viene quindi </a:t>
            </a:r>
            <a:r>
              <a:rPr lang="it-IT" altLang="it-IT" sz="2800" smtClean="0">
                <a:solidFill>
                  <a:srgbClr val="9900CC"/>
                </a:solidFill>
                <a:latin typeface="Gourmand"/>
              </a:rPr>
              <a:t>subclonato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 in un </a:t>
            </a:r>
            <a:r>
              <a:rPr lang="it-IT" altLang="it-IT" sz="2800" smtClean="0">
                <a:solidFill>
                  <a:srgbClr val="9900CC"/>
                </a:solidFill>
                <a:latin typeface="Gourmand"/>
              </a:rPr>
              <a:t>vettore di espressione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2800" smtClean="0">
                <a:latin typeface="Gourmand"/>
              </a:rPr>
              <a:t>(</a:t>
            </a:r>
            <a:r>
              <a:rPr lang="it-IT" altLang="it-IT" sz="2800" i="1" smtClean="0">
                <a:latin typeface="Gourmand"/>
              </a:rPr>
              <a:t>procariotico o eucariotico</a:t>
            </a:r>
            <a:r>
              <a:rPr lang="it-IT" altLang="it-IT" sz="2800" smtClean="0">
                <a:latin typeface="Gourmand"/>
              </a:rPr>
              <a:t>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800" smtClean="0">
                <a:latin typeface="Gourmand"/>
              </a:rPr>
              <a:t>La proteina ricombinante viene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2800" smtClean="0">
                <a:solidFill>
                  <a:srgbClr val="9900CC"/>
                </a:solidFill>
                <a:latin typeface="Gourmand"/>
              </a:rPr>
              <a:t>purificata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2800" smtClean="0">
                <a:latin typeface="Gourmand"/>
              </a:rPr>
              <a:t>ed utilizzata per allestire il vaccino.</a:t>
            </a:r>
          </a:p>
        </p:txBody>
      </p:sp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3924300" y="4710113"/>
            <a:ext cx="4606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900" b="1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pic>
        <p:nvPicPr>
          <p:cNvPr id="34821" name="Picture 29" descr="Tecnica del DNA ricombinan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0275" y="1284288"/>
            <a:ext cx="4195763" cy="4700587"/>
          </a:xfrm>
          <a:solidFill>
            <a:srgbClr val="FFFFFF">
              <a:alpha val="85097"/>
            </a:srgb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534988" y="250825"/>
            <a:ext cx="8229600" cy="1139825"/>
          </a:xfrm>
        </p:spPr>
        <p:txBody>
          <a:bodyPr/>
          <a:lstStyle/>
          <a:p>
            <a:pPr eaLnBrk="1" hangingPunct="1"/>
            <a:r>
              <a:rPr lang="it-IT" altLang="it-IT" sz="3600" b="1" smtClean="0">
                <a:solidFill>
                  <a:srgbClr val="003B76"/>
                </a:solidFill>
                <a:latin typeface="Gourmand"/>
              </a:rPr>
              <a:t>Vaccini</a:t>
            </a:r>
            <a:r>
              <a:rPr lang="it-IT" altLang="it-IT" sz="3600" b="1" smtClean="0">
                <a:solidFill>
                  <a:srgbClr val="003B76"/>
                </a:solidFill>
              </a:rPr>
              <a:t> </a:t>
            </a:r>
            <a:r>
              <a:rPr lang="it-IT" altLang="it-IT" sz="3600" b="1" smtClean="0">
                <a:solidFill>
                  <a:srgbClr val="003B76"/>
                </a:solidFill>
                <a:latin typeface="Gourmand"/>
              </a:rPr>
              <a:t>con vettori ricombinanti</a:t>
            </a:r>
            <a:r>
              <a:rPr lang="it-IT" altLang="it-IT" sz="4000" b="1" i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09575" y="1500188"/>
            <a:ext cx="8480425" cy="2765425"/>
          </a:xfrm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400" b="1" smtClean="0">
                <a:solidFill>
                  <a:srgbClr val="9900CC"/>
                </a:solidFill>
                <a:latin typeface="Gourmand"/>
              </a:rPr>
              <a:t>Vettore</a:t>
            </a:r>
            <a:r>
              <a:rPr lang="it-IT" altLang="it-IT" sz="2400" smtClean="0">
                <a:latin typeface="Gourmand"/>
              </a:rPr>
              <a:t>: virus o batterio apatogeno o reso non patogeno ingegnerizzato per veicolare il gene di interesse del  </a:t>
            </a:r>
            <a:r>
              <a:rPr lang="it-IT" altLang="it-IT" sz="2400" b="1" i="1" smtClean="0">
                <a:solidFill>
                  <a:srgbClr val="008000"/>
                </a:solidFill>
                <a:latin typeface="Gourmand"/>
              </a:rPr>
              <a:t>microrganismo bersaglio</a:t>
            </a:r>
            <a:endParaRPr lang="it-IT" altLang="it-IT" sz="2400" smtClean="0">
              <a:solidFill>
                <a:schemeClr val="bg1"/>
              </a:solidFill>
              <a:latin typeface="Gourmand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400" smtClean="0">
                <a:latin typeface="Gourmand"/>
              </a:rPr>
              <a:t>Il </a:t>
            </a:r>
            <a:r>
              <a:rPr lang="it-IT" altLang="it-IT" sz="2400" smtClean="0">
                <a:solidFill>
                  <a:srgbClr val="9900CC"/>
                </a:solidFill>
                <a:latin typeface="Gourmand"/>
              </a:rPr>
              <a:t>virus del vaiolo bovino</a:t>
            </a:r>
            <a:r>
              <a:rPr lang="it-IT" altLang="it-IT" sz="24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2400" smtClean="0">
                <a:latin typeface="Gourmand"/>
              </a:rPr>
              <a:t>è attualmente impiegato come vettore per vaccini ricombinanti, tra cui vaccini sperimentali </a:t>
            </a:r>
            <a:r>
              <a:rPr lang="it-IT" altLang="it-IT" sz="2400" smtClean="0">
                <a:solidFill>
                  <a:srgbClr val="008000"/>
                </a:solidFill>
                <a:latin typeface="Gourmand"/>
              </a:rPr>
              <a:t>anti-HIV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400" smtClean="0">
                <a:latin typeface="Gourmand"/>
              </a:rPr>
              <a:t>Mutanti di </a:t>
            </a:r>
            <a:r>
              <a:rPr lang="it-IT" altLang="it-IT" sz="2400" i="1" smtClean="0">
                <a:solidFill>
                  <a:srgbClr val="9900CC"/>
                </a:solidFill>
                <a:latin typeface="Gourmand"/>
              </a:rPr>
              <a:t>Salmonella enterica</a:t>
            </a:r>
            <a:r>
              <a:rPr lang="it-IT" altLang="it-IT" sz="24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2400" smtClean="0">
                <a:latin typeface="Gourmand"/>
              </a:rPr>
              <a:t>sono usati per lo sviluppo di un nuovo vaccino </a:t>
            </a:r>
            <a:r>
              <a:rPr lang="it-IT" altLang="it-IT" sz="2400" smtClean="0">
                <a:solidFill>
                  <a:srgbClr val="008000"/>
                </a:solidFill>
                <a:latin typeface="Gourmand"/>
              </a:rPr>
              <a:t>anti-HBV</a:t>
            </a:r>
          </a:p>
        </p:txBody>
      </p:sp>
      <p:pic>
        <p:nvPicPr>
          <p:cNvPr id="35844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625" y="4464050"/>
            <a:ext cx="5900738" cy="21177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Vaccino anti covid 19</a:t>
            </a:r>
          </a:p>
        </p:txBody>
      </p:sp>
      <p:pic>
        <p:nvPicPr>
          <p:cNvPr id="40963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5" b="14236"/>
          <a:stretch>
            <a:fillRect/>
          </a:stretch>
        </p:blipFill>
        <p:spPr bwMode="auto">
          <a:xfrm>
            <a:off x="865188" y="1484313"/>
            <a:ext cx="7523162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13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1"/>
          </p:nvPr>
        </p:nvSpPr>
        <p:spPr>
          <a:xfrm>
            <a:off x="309563" y="760413"/>
            <a:ext cx="8229600" cy="54006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400" smtClean="0">
                <a:solidFill>
                  <a:srgbClr val="003B76"/>
                </a:solidFill>
                <a:latin typeface="Gourmand"/>
              </a:rPr>
              <a:t>Esiste una netta distinzione operativa tra antigene e immunogeno: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2400" smtClean="0">
              <a:solidFill>
                <a:srgbClr val="008000"/>
              </a:solidFill>
              <a:latin typeface="Gourmand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rgbClr val="008000"/>
                </a:solidFill>
              </a:rPr>
              <a:t>L’IMMUNOGENO</a:t>
            </a:r>
            <a:r>
              <a:rPr lang="it-IT" altLang="it-IT" sz="2000" smtClean="0">
                <a:solidFill>
                  <a:srgbClr val="003B76"/>
                </a:solidFill>
              </a:rPr>
              <a:t> è qualunque sostanza in grado di suscitare una risposta immune (cioè si definisce IMMUNOGENICA).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2000" smtClean="0">
              <a:solidFill>
                <a:srgbClr val="9900CC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rgbClr val="9900CC"/>
                </a:solidFill>
              </a:rPr>
              <a:t>L’ANTIGENE</a:t>
            </a:r>
            <a:r>
              <a:rPr lang="it-IT" altLang="it-IT" sz="2000" smtClean="0">
                <a:solidFill>
                  <a:srgbClr val="003B76"/>
                </a:solidFill>
              </a:rPr>
              <a:t> è in grado di legarsi ad uno specifico anticorpo (oppure a un linfocita T).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smtClean="0">
                <a:solidFill>
                  <a:srgbClr val="003B76"/>
                </a:solidFill>
              </a:rPr>
              <a:t>Tutti gli antigeni sono </a:t>
            </a:r>
            <a:r>
              <a:rPr lang="it-IT" altLang="it-IT" sz="2000" b="1" smtClean="0">
                <a:solidFill>
                  <a:schemeClr val="folHlink"/>
                </a:solidFill>
              </a:rPr>
              <a:t>potenzialmente</a:t>
            </a:r>
            <a:r>
              <a:rPr lang="it-IT" altLang="it-IT" sz="2000" smtClean="0">
                <a:solidFill>
                  <a:srgbClr val="003B76"/>
                </a:solidFill>
              </a:rPr>
              <a:t> in grado di stimolare la produzione di anticorpi specifici, ma solo alcuni sono in grado di farlo realmente, perché la maggior parte si comportano da </a:t>
            </a:r>
            <a:r>
              <a:rPr lang="it-IT" altLang="it-IT" sz="2000" b="1" smtClean="0">
                <a:solidFill>
                  <a:srgbClr val="FF0000"/>
                </a:solidFill>
              </a:rPr>
              <a:t>APTENI</a:t>
            </a:r>
            <a:r>
              <a:rPr lang="it-IT" altLang="it-IT" sz="2000" smtClean="0">
                <a:solidFill>
                  <a:srgbClr val="003B76"/>
                </a:solidFill>
              </a:rPr>
              <a:t> ovvero ci riescono solo se legati ad una molecola (CARRIER) che li fa diventare immunogeni</a:t>
            </a:r>
            <a:r>
              <a:rPr lang="it-IT" altLang="it-IT" sz="2400" smtClean="0">
                <a:solidFill>
                  <a:srgbClr val="003B76"/>
                </a:solidFill>
                <a:latin typeface="Gourmand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it-IT" altLang="it-IT" sz="2000" b="1" smtClean="0">
              <a:solidFill>
                <a:srgbClr val="0080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it-IT" altLang="it-IT" sz="2000" b="1" smtClean="0">
                <a:solidFill>
                  <a:srgbClr val="008000"/>
                </a:solidFill>
              </a:rPr>
              <a:t>EPITOPO o DETERMINANTE ANTIGENICO</a:t>
            </a:r>
            <a:r>
              <a:rPr lang="it-IT" altLang="it-IT" sz="2000" smtClean="0">
                <a:solidFill>
                  <a:srgbClr val="003B76"/>
                </a:solidFill>
              </a:rPr>
              <a:t>: parte di un antigene che entra in contatto con il sito di legame di un anticorpo o col recettore per l’Ag delle cellule T. (Gli epitopi sono praticamente le porzioni più importanti dell’antigene, capaci di evocare la risposta immunitaria</a:t>
            </a:r>
            <a:r>
              <a:rPr lang="it-IT" altLang="it-IT" sz="2000" smtClean="0">
                <a:solidFill>
                  <a:schemeClr val="bg1"/>
                </a:solidFill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2400" smtClean="0">
              <a:solidFill>
                <a:srgbClr val="003B76"/>
              </a:solidFill>
              <a:latin typeface="Gourm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125538"/>
            <a:ext cx="8296275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olo 4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it-IT" altLang="it-IT" smtClean="0"/>
              <a:t>Vaccini anti-covid </a:t>
            </a:r>
          </a:p>
        </p:txBody>
      </p:sp>
    </p:spTree>
    <p:extLst>
      <p:ext uri="{BB962C8B-B14F-4D97-AF65-F5344CB8AC3E}">
        <p14:creationId xmlns:p14="http://schemas.microsoft.com/office/powerpoint/2010/main" val="3162532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D40820"/>
                </a:solidFill>
              </a:rPr>
              <a:t>Vaccino antinfluenzale</a:t>
            </a: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eaLnBrk="1" hangingPunct="1">
              <a:buFont typeface="Monotype Sorts"/>
              <a:buNone/>
            </a:pPr>
            <a:r>
              <a:rPr lang="it-IT" altLang="it-IT" dirty="0" smtClean="0">
                <a:solidFill>
                  <a:srgbClr val="D40820"/>
                </a:solidFill>
              </a:rPr>
              <a:t>   </a:t>
            </a:r>
            <a:r>
              <a:rPr lang="it-IT" altLang="it-IT" sz="2800" b="1" dirty="0" smtClean="0"/>
              <a:t>Virus uccisi </a:t>
            </a:r>
            <a:r>
              <a:rPr lang="it-IT" altLang="it-IT" sz="2800" dirty="0" smtClean="0"/>
              <a:t>con la formalina, UV, o </a:t>
            </a:r>
            <a:r>
              <a:rPr lang="it-IT" altLang="it-IT" sz="2800" dirty="0" err="1" smtClean="0"/>
              <a:t>betapropionolattone</a:t>
            </a:r>
            <a:r>
              <a:rPr lang="it-IT" altLang="it-IT" sz="2800" dirty="0" smtClean="0"/>
              <a:t>. Preparazioni trivalenti </a:t>
            </a:r>
            <a:r>
              <a:rPr lang="it-IT" sz="2800" dirty="0"/>
              <a:t> perché contiene tre tipi di virus: due di tipo A (H1N1 e H3N2) e uno di tipo B. C'è poi un vaccino quadrivalente che contiene due virus di tipo A (H1N1 e H3N2) e due virus di tipo B</a:t>
            </a:r>
            <a:r>
              <a:rPr lang="it-IT" sz="2800" dirty="0" smtClean="0"/>
              <a:t>. </a:t>
            </a:r>
            <a:r>
              <a:rPr lang="it-IT" sz="2800" dirty="0"/>
              <a:t>I virus contenuti nei vaccini vengono scelti sulla base dei virus isolati nel corso della stagione precedente. L'efficacia del vaccino dipende quindi dalla corrispondenza tra i virus che contiene e quelli circolanti, che possono anche essere </a:t>
            </a:r>
            <a:r>
              <a:rPr lang="it-IT" sz="2800" dirty="0" smtClean="0"/>
              <a:t>diversi</a:t>
            </a:r>
            <a:r>
              <a:rPr lang="it-IT" altLang="it-IT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D40820"/>
                </a:solidFill>
              </a:rPr>
              <a:t>Vaccino anti epatite B</a:t>
            </a: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Monotype Sorts"/>
              <a:buNone/>
            </a:pPr>
            <a:r>
              <a:rPr lang="it-IT" altLang="it-IT" smtClean="0">
                <a:sym typeface="Wingdings 2" panose="05020102010507070707" pitchFamily="18" charset="2"/>
              </a:rPr>
              <a:t></a:t>
            </a:r>
            <a:r>
              <a:rPr lang="it-IT" altLang="it-IT" b="1" smtClean="0"/>
              <a:t>Plasma derivati</a:t>
            </a:r>
            <a:r>
              <a:rPr lang="it-IT" altLang="it-IT" smtClean="0"/>
              <a:t>: HbsAg ottenuto dal plasma di portatori cronici</a:t>
            </a:r>
          </a:p>
          <a:p>
            <a:pPr eaLnBrk="1" hangingPunct="1">
              <a:buFont typeface="Monotype Sorts"/>
              <a:buNone/>
            </a:pPr>
            <a:endParaRPr lang="it-IT" altLang="it-IT" smtClean="0"/>
          </a:p>
          <a:p>
            <a:pPr eaLnBrk="1" hangingPunct="1">
              <a:buFont typeface="Monotype Sorts"/>
              <a:buNone/>
            </a:pPr>
            <a:r>
              <a:rPr lang="it-IT" altLang="it-IT" smtClean="0">
                <a:sym typeface="Wingdings 2" panose="05020102010507070707" pitchFamily="18" charset="2"/>
              </a:rPr>
              <a:t></a:t>
            </a:r>
            <a:r>
              <a:rPr lang="it-IT" altLang="it-IT" b="1" smtClean="0"/>
              <a:t>DNA ricombinante</a:t>
            </a:r>
            <a:r>
              <a:rPr lang="it-IT" altLang="it-IT" smtClean="0"/>
              <a:t>: HbsAg ottenuto da cellule di </a:t>
            </a:r>
            <a:r>
              <a:rPr lang="it-IT" altLang="it-IT" i="1" smtClean="0"/>
              <a:t>Saccharomyces cerevisiae </a:t>
            </a:r>
            <a:r>
              <a:rPr lang="it-IT" altLang="it-IT" smtClean="0"/>
              <a:t>nel cui DNA è stato inserito il gene S del virus dell’epatite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2667000" y="8382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  <a:latin typeface="Arial Narrow" panose="020B0606020202030204" pitchFamily="34" charset="0"/>
              </a:rPr>
              <a:t>LA VACCINAZIONE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052513" y="2133600"/>
            <a:ext cx="7696200" cy="2678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latin typeface="Arial Narrow" panose="020B0606020202030204" pitchFamily="34" charset="0"/>
              </a:rPr>
              <a:t>La vaccinazione è una misura di profilassi che ha lo scopo di </a:t>
            </a:r>
            <a:r>
              <a:rPr lang="it-IT" altLang="it-IT" sz="2400" b="1" dirty="0" smtClean="0">
                <a:latin typeface="Arial Narrow" panose="020B0606020202030204" pitchFamily="34" charset="0"/>
              </a:rPr>
              <a:t>produrre un’</a:t>
            </a:r>
            <a:r>
              <a:rPr lang="it-IT" altLang="it-IT" sz="2400" b="1" u="sng" dirty="0" smtClean="0">
                <a:latin typeface="Arial Narrow" panose="020B0606020202030204" pitchFamily="34" charset="0"/>
              </a:rPr>
              <a:t>immunità </a:t>
            </a:r>
            <a:r>
              <a:rPr lang="it-IT" altLang="it-IT" sz="2400" b="1" u="sng" dirty="0">
                <a:latin typeface="Arial Narrow" panose="020B0606020202030204" pitchFamily="34" charset="0"/>
              </a:rPr>
              <a:t>attiva</a:t>
            </a:r>
            <a:r>
              <a:rPr lang="it-IT" altLang="it-IT" sz="2400" b="1" dirty="0">
                <a:latin typeface="Arial Narrow" panose="020B0606020202030204" pitchFamily="34" charset="0"/>
              </a:rPr>
              <a:t> </a:t>
            </a:r>
            <a:r>
              <a:rPr lang="it-IT" altLang="it-IT" sz="2400" b="1" u="sng" dirty="0">
                <a:latin typeface="Arial Narrow" panose="020B0606020202030204" pitchFamily="34" charset="0"/>
              </a:rPr>
              <a:t>specifica</a:t>
            </a:r>
            <a:r>
              <a:rPr lang="it-IT" altLang="it-IT" sz="2400" b="1" dirty="0">
                <a:latin typeface="Arial Narrow" panose="020B0606020202030204" pitchFamily="34" charset="0"/>
              </a:rPr>
              <a:t> nei confronti di una determinata malattia infettiva, sovrapponibile a quella data dalla malattia stessa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667000" y="8382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C00000"/>
                </a:solidFill>
                <a:latin typeface="Arial Narrow" panose="020B0606020202030204" pitchFamily="34" charset="0"/>
              </a:rPr>
              <a:t>VACCINAZIONI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27584" y="3271167"/>
            <a:ext cx="7696200" cy="2678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b="1" dirty="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6020202030204" pitchFamily="34" charset="0"/>
              </a:rPr>
              <a:t>Possono essere singole o multiple. Questi ultime, dette </a:t>
            </a:r>
            <a:r>
              <a:rPr lang="it-IT" altLang="it-IT" sz="2400" b="1" u="sng" dirty="0">
                <a:latin typeface="Arial Narrow" panose="020B0606020202030204" pitchFamily="34" charset="0"/>
              </a:rPr>
              <a:t>vaccini combinati</a:t>
            </a:r>
            <a:r>
              <a:rPr lang="it-IT" altLang="it-IT" sz="2400" b="1" dirty="0">
                <a:latin typeface="Arial Narrow" panose="020B0606020202030204" pitchFamily="34" charset="0"/>
              </a:rPr>
              <a:t>, sono utili poiché permettono di ridurre il numero delle somministrazioni .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6020202030204" pitchFamily="34" charset="0"/>
              </a:rPr>
              <a:t>In alcuni vaccini combinati si determina un effetto di potenziamento dell’azione dei singoli componenti.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899592" y="177281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it-IT" altLang="it-IT" b="1" dirty="0" smtClean="0"/>
              <a:t>Per alcune </a:t>
            </a:r>
            <a:r>
              <a:rPr lang="it-IT" altLang="it-IT" b="1" dirty="0"/>
              <a:t>vaccinazioni, la protezione immunitaria indotta </a:t>
            </a:r>
            <a:r>
              <a:rPr lang="it-IT" altLang="it-IT" b="1" u="sng" dirty="0"/>
              <a:t>dura tutta la vita</a:t>
            </a:r>
            <a:r>
              <a:rPr lang="it-IT" altLang="it-IT" b="1" dirty="0"/>
              <a:t> In</a:t>
            </a:r>
          </a:p>
          <a:p>
            <a:pPr algn="just" eaLnBrk="1" hangingPunct="1"/>
            <a:r>
              <a:rPr lang="it-IT" altLang="it-IT" b="1" dirty="0"/>
              <a:t> altri casi, per ottenere una immunità protratta, sono necessari periodici </a:t>
            </a:r>
            <a:r>
              <a:rPr lang="it-IT" altLang="it-IT" b="1" u="sng" dirty="0"/>
              <a:t>richiami</a:t>
            </a:r>
            <a:r>
              <a:rPr lang="it-IT" altLang="it-IT" b="1" dirty="0"/>
              <a:t> </a:t>
            </a:r>
          </a:p>
          <a:p>
            <a:pPr algn="ctr" eaLnBrk="1" hangingPunct="1"/>
            <a:r>
              <a:rPr lang="it-IT" altLang="it-IT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D40820"/>
                </a:solidFill>
              </a:rPr>
              <a:t>ASSOCIAZIONI VACCINALI</a:t>
            </a: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3600" smtClean="0"/>
              <a:t>Vaccinazione combinata: </a:t>
            </a:r>
          </a:p>
          <a:p>
            <a:pPr eaLnBrk="1" hangingPunct="1">
              <a:buFont typeface="Monotype Sorts"/>
              <a:buNone/>
            </a:pPr>
            <a:r>
              <a:rPr lang="it-IT" altLang="it-IT" sz="3600" smtClean="0"/>
              <a:t>Difterite-tetano</a:t>
            </a:r>
          </a:p>
          <a:p>
            <a:pPr eaLnBrk="1" hangingPunct="1">
              <a:buFont typeface="Monotype Sorts"/>
              <a:buNone/>
            </a:pPr>
            <a:r>
              <a:rPr lang="it-IT" altLang="it-IT" sz="3600" smtClean="0"/>
              <a:t>Difterite-tetano-pertosse</a:t>
            </a:r>
          </a:p>
          <a:p>
            <a:pPr eaLnBrk="1" hangingPunct="1">
              <a:buFont typeface="Monotype Sorts"/>
              <a:buNone/>
            </a:pPr>
            <a:r>
              <a:rPr lang="it-IT" altLang="it-IT" sz="3600" smtClean="0"/>
              <a:t>Difterite-tetano-pertosse-polio inattivato</a:t>
            </a:r>
          </a:p>
          <a:p>
            <a:pPr eaLnBrk="1" hangingPunct="1">
              <a:buFont typeface="Monotype Sorts"/>
              <a:buNone/>
            </a:pPr>
            <a:r>
              <a:rPr lang="it-IT" altLang="it-IT" sz="3600" smtClean="0"/>
              <a:t>Morbillo-rosolia-parotite</a:t>
            </a:r>
          </a:p>
          <a:p>
            <a:pPr eaLnBrk="1" hangingPunct="1">
              <a:buFont typeface="Monotype Sorts"/>
              <a:buNone/>
            </a:pPr>
            <a:endParaRPr lang="it-IT" altLang="it-IT" sz="3600" smtClean="0">
              <a:solidFill>
                <a:srgbClr val="D408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Vaccinazioni simultanee</a:t>
            </a:r>
          </a:p>
          <a:p>
            <a:pPr eaLnBrk="1" hangingPunct="1">
              <a:buFont typeface="Monotype Sorts"/>
              <a:buNone/>
            </a:pPr>
            <a:r>
              <a:rPr lang="it-IT" altLang="it-IT" smtClean="0"/>
              <a:t>Difterite-tetano+polio attenuato orale</a:t>
            </a:r>
          </a:p>
          <a:p>
            <a:pPr eaLnBrk="1" hangingPunct="1">
              <a:buFont typeface="Monotype Sorts"/>
              <a:buNone/>
            </a:pPr>
            <a:r>
              <a:rPr lang="it-IT" altLang="it-IT" smtClean="0"/>
              <a:t>Difterite-tetano-pertosse+ polio attenuato</a:t>
            </a:r>
          </a:p>
          <a:p>
            <a:pPr eaLnBrk="1" hangingPunct="1">
              <a:buFont typeface="Monotype Sorts"/>
              <a:buNone/>
            </a:pPr>
            <a:r>
              <a:rPr lang="it-IT" altLang="it-IT" smtClean="0"/>
              <a:t>Difterite-tetano-pertosse   +</a:t>
            </a:r>
          </a:p>
          <a:p>
            <a:pPr eaLnBrk="1" hangingPunct="1">
              <a:buFont typeface="Monotype Sorts"/>
              <a:buNone/>
            </a:pPr>
            <a:r>
              <a:rPr lang="it-IT" altLang="it-IT" smtClean="0"/>
              <a:t>morbillo-rosolia-parotite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180px-Vaccination-polio-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4954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2514600" y="2286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C00000"/>
                </a:solidFill>
                <a:latin typeface="Arial Narrow" panose="020B0606020202030204" pitchFamily="34" charset="0"/>
              </a:rPr>
              <a:t>VACCINAZIONI</a:t>
            </a: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1501775" y="2438400"/>
            <a:ext cx="7391400" cy="4184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 Narrow" panose="020B0606020202030204" pitchFamily="34" charset="0"/>
              </a:rPr>
              <a:t>La via di somministrazione dei vaccini è di solito quella </a:t>
            </a:r>
            <a:r>
              <a:rPr lang="it-IT" altLang="it-IT" sz="2000" b="1" u="sng">
                <a:latin typeface="Arial Narrow" panose="020B0606020202030204" pitchFamily="34" charset="0"/>
              </a:rPr>
              <a:t>intramuscolare</a:t>
            </a:r>
            <a:r>
              <a:rPr lang="it-IT" altLang="it-IT" sz="2000" b="1">
                <a:latin typeface="Arial Narrow" panose="020B0606020202030204" pitchFamily="34" charset="0"/>
              </a:rPr>
              <a:t> o </a:t>
            </a:r>
            <a:r>
              <a:rPr lang="it-IT" altLang="it-IT" sz="2000" b="1" u="sng">
                <a:latin typeface="Arial Narrow" panose="020B0606020202030204" pitchFamily="34" charset="0"/>
              </a:rPr>
              <a:t>sottocutanea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u="sng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b="1">
                <a:latin typeface="Arial Narrow" panose="020B0606020202030204" pitchFamily="34" charset="0"/>
              </a:rPr>
              <a:t>    La </a:t>
            </a:r>
            <a:r>
              <a:rPr lang="it-IT" altLang="it-IT" sz="2000" b="1" u="sng">
                <a:latin typeface="Arial Narrow" panose="020B0606020202030204" pitchFamily="34" charset="0"/>
              </a:rPr>
              <a:t>via intramuscolare</a:t>
            </a:r>
            <a:r>
              <a:rPr lang="it-IT" altLang="it-IT" sz="2000" b="1">
                <a:latin typeface="Arial Narrow" panose="020B0606020202030204" pitchFamily="34" charset="0"/>
              </a:rPr>
              <a:t> si preferisce per la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000" b="1">
                <a:latin typeface="Arial Narrow" panose="020B0606020202030204" pitchFamily="34" charset="0"/>
              </a:rPr>
              <a:t>       vaccinazione contro difterite-tetano-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000" b="1">
                <a:latin typeface="Arial Narrow" panose="020B0606020202030204" pitchFamily="34" charset="0"/>
              </a:rPr>
              <a:t>       pertosse, epatite B, influenza,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000" b="1">
                <a:latin typeface="Arial Narrow" panose="020B0606020202030204" pitchFamily="34" charset="0"/>
              </a:rPr>
              <a:t>       infezione da pneumococco e meningococco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it-IT" altLang="it-IT" sz="2000" b="1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2000" b="1">
                <a:latin typeface="Arial Narrow" panose="020B0606020202030204" pitchFamily="34" charset="0"/>
              </a:rPr>
              <a:t>    La </a:t>
            </a:r>
            <a:r>
              <a:rPr lang="it-IT" altLang="it-IT" sz="2000" b="1" u="sng">
                <a:latin typeface="Arial Narrow" panose="020B0606020202030204" pitchFamily="34" charset="0"/>
              </a:rPr>
              <a:t>via sottocutanea</a:t>
            </a:r>
            <a:r>
              <a:rPr lang="it-IT" altLang="it-IT" sz="2000" b="1">
                <a:latin typeface="Arial Narrow" panose="020B0606020202030204" pitchFamily="34" charset="0"/>
              </a:rPr>
              <a:t> si preferisce per le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000" b="1">
                <a:latin typeface="Arial Narrow" panose="020B0606020202030204" pitchFamily="34" charset="0"/>
              </a:rPr>
              <a:t>       vaccinazioni contro il morbillo, la rosolia e la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000" b="1">
                <a:latin typeface="Arial Narrow" panose="020B0606020202030204" pitchFamily="34" charset="0"/>
              </a:rPr>
              <a:t>       parotite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2209800" y="914400"/>
            <a:ext cx="42672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Arial Narrow" panose="020B0606020202030204" pitchFamily="34" charset="0"/>
              </a:rPr>
              <a:t>VIE di SOMMINISTRAZIONE</a:t>
            </a:r>
            <a:endParaRPr lang="it-IT" altLang="it-IT" sz="240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06" name="Picture 6" descr="800px-Typhoid_inoculatio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30346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542925"/>
            <a:ext cx="8763000" cy="577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D40820"/>
                </a:solidFill>
              </a:rPr>
              <a:t>Reazioni indesiderate</a:t>
            </a:r>
          </a:p>
        </p:txBody>
      </p:sp>
      <p:sp>
        <p:nvSpPr>
          <p:cNvPr id="563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Reazioni locali</a:t>
            </a:r>
          </a:p>
          <a:p>
            <a:pPr eaLnBrk="1" hangingPunct="1"/>
            <a:r>
              <a:rPr lang="it-IT" altLang="it-IT" smtClean="0"/>
              <a:t>Reazioni generali</a:t>
            </a:r>
          </a:p>
          <a:p>
            <a:pPr eaLnBrk="1" hangingPunct="1"/>
            <a:r>
              <a:rPr lang="it-IT" altLang="it-IT" smtClean="0"/>
              <a:t>Manifestazioni cutanee</a:t>
            </a:r>
          </a:p>
          <a:p>
            <a:pPr eaLnBrk="1" hangingPunct="1"/>
            <a:r>
              <a:rPr lang="it-IT" altLang="it-IT" smtClean="0"/>
              <a:t>Complicanze ematologiche</a:t>
            </a:r>
          </a:p>
          <a:p>
            <a:pPr eaLnBrk="1" hangingPunct="1"/>
            <a:r>
              <a:rPr lang="it-IT" altLang="it-IT" smtClean="0"/>
              <a:t>Manifestazioni neurologiche: convulsioni, shock, encefalopatie, paralisi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F7E678E-B0C8-4B77-888B-2C070F336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43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003B76"/>
                </a:solidFill>
                <a:latin typeface="Gourmand" pitchFamily="34" charset="0"/>
              </a:rPr>
              <a:t>Vaccini</a:t>
            </a:r>
            <a:endParaRPr lang="it-IT" dirty="0">
              <a:solidFill>
                <a:srgbClr val="003B76"/>
              </a:solidFill>
              <a:latin typeface="Gourmand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8497888" cy="2376487"/>
          </a:xfrm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1800" b="1" smtClean="0">
                <a:solidFill>
                  <a:srgbClr val="000066"/>
                </a:solidFill>
              </a:rPr>
              <a:t>   </a:t>
            </a:r>
            <a:r>
              <a:rPr lang="it-IT" altLang="it-IT" b="1" smtClean="0">
                <a:solidFill>
                  <a:srgbClr val="008000"/>
                </a:solidFill>
                <a:latin typeface="Garamond" panose="02020404030301010803" pitchFamily="18" charset="0"/>
              </a:rPr>
              <a:t>1776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400" smtClean="0">
                <a:latin typeface="Gourmand"/>
              </a:rPr>
              <a:t> </a:t>
            </a:r>
            <a:r>
              <a:rPr lang="it-IT" altLang="it-IT" sz="2400" b="1" smtClean="0">
                <a:latin typeface="Gourmand"/>
              </a:rPr>
              <a:t>Edward Jenner notò che: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it-IT" altLang="it-IT" sz="2400" b="1" smtClean="0">
                <a:latin typeface="Gourmand"/>
              </a:rPr>
              <a:t>i mungitori si ammalavano raramente di vaiolo ma contraevano il vaiolo bovino (meno grave)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it-IT" altLang="it-IT" sz="2400" b="1" smtClean="0">
                <a:latin typeface="Gourmand"/>
              </a:rPr>
              <a:t>chi contraeva il vaiolo bovino non si ammalava mai di vaiolo classico. </a:t>
            </a:r>
          </a:p>
        </p:txBody>
      </p:sp>
      <p:pic>
        <p:nvPicPr>
          <p:cNvPr id="11268" name="Picture 32" descr="8pasteur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8" y="3878263"/>
            <a:ext cx="3667125" cy="2746375"/>
          </a:xfrm>
        </p:spPr>
      </p:pic>
      <p:pic>
        <p:nvPicPr>
          <p:cNvPr id="11269" name="Picture 34" descr="laboratorio-museo di Louis Past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886200"/>
            <a:ext cx="36322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667000" y="2286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C00000"/>
                </a:solidFill>
                <a:latin typeface="Arial Narrow" panose="020B0606020202030204" pitchFamily="34" charset="0"/>
              </a:rPr>
              <a:t>VACCINAZIONI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908050" y="1600200"/>
            <a:ext cx="7696200" cy="4154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b="1" u="sng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it-IT" altLang="it-IT" sz="2400" b="1">
                <a:latin typeface="Arial Narrow" panose="020B0606020202030204" pitchFamily="34" charset="0"/>
              </a:rPr>
              <a:t>Sono spesso dovute non alle caratteristiche intrinseche del vaccino, ma a particolari situazioni di alterata reattività del soggetto vaccinato 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it-IT" altLang="it-IT" sz="2400" b="1">
                <a:latin typeface="Arial Narrow" panose="020B0606020202030204" pitchFamily="34" charset="0"/>
              </a:rPr>
              <a:t> Le più gravi riguardano il sistema nervoso e sono le convulsioni, le encefalopatie e le paralisi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it-IT" altLang="it-IT" sz="2400" b="1">
                <a:latin typeface="Arial Narrow" panose="020B0606020202030204" pitchFamily="34" charset="0"/>
              </a:rPr>
              <a:t>L’insorgenza di manifestazioni cliniche dopo la vaccinazione non deve indurre alla conclusione affrettata che il vaccino sia stato la causa.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it-IT" altLang="it-IT" sz="2400" b="1">
                <a:latin typeface="Arial Narrow" panose="020B0606020202030204" pitchFamily="34" charset="0"/>
              </a:rPr>
              <a:t>Il rapporto causa-effetto va valutato attentamente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latin typeface="Arial Narrow" panose="020B0606020202030204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438400" y="914400"/>
            <a:ext cx="42672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Arial Narrow" panose="020B0606020202030204" pitchFamily="34" charset="0"/>
              </a:rPr>
              <a:t>COMPLICANZE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D40820"/>
                </a:solidFill>
              </a:rPr>
              <a:t>Controindicazioni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BBF4B27D-A5CC-4C44-9E23-48DBD658F9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286000"/>
            <a:ext cx="7772400" cy="3962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L’OMS ha individuato le seguenti controindicazioni alle vaccinazioni:</a:t>
            </a:r>
          </a:p>
          <a:p>
            <a:pPr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t-IT" dirty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dirty="0">
                <a:sym typeface="Wingdings 2" pitchFamily="18" charset="2"/>
              </a:rPr>
              <a:t> </a:t>
            </a:r>
            <a:r>
              <a:rPr lang="it-IT" dirty="0"/>
              <a:t>Malattie acute febbrili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it-IT" dirty="0"/>
              <a:t>Disordini immunitari</a:t>
            </a:r>
          </a:p>
          <a:p>
            <a:pPr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endParaRPr lang="it-IT" dirty="0">
              <a:solidFill>
                <a:srgbClr val="D408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772400" cy="990600"/>
          </a:xfrm>
        </p:spPr>
        <p:txBody>
          <a:bodyPr/>
          <a:lstStyle/>
          <a:p>
            <a:pPr eaLnBrk="1" hangingPunct="1"/>
            <a:r>
              <a:rPr lang="it-IT" altLang="it-IT" sz="4000" smtClean="0">
                <a:solidFill>
                  <a:srgbClr val="D40820"/>
                </a:solidFill>
              </a:rPr>
              <a:t>Non costituiscono controindicazioni:</a:t>
            </a:r>
          </a:p>
        </p:txBody>
      </p:sp>
      <p:sp>
        <p:nvSpPr>
          <p:cNvPr id="60419" name="Rectangle 3"/>
          <p:cNvSpPr>
            <a:spLocks noGrp="1"/>
          </p:cNvSpPr>
          <p:nvPr>
            <p:ph idx="1"/>
          </p:nvPr>
        </p:nvSpPr>
        <p:spPr>
          <a:xfrm>
            <a:off x="1066800" y="13716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Allergie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Precedenti  familiari di convulsioni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Trattamenti in corso con antibiotici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Dermatosi, eczema, infezioni cutanee localizzate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Affezioni croniche cardiache, polmonari, al fegato e ai reni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Ittero neonatale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Malnutrizione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Allattamento al seno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Incubazione di una malattia</a:t>
            </a:r>
          </a:p>
          <a:p>
            <a:pPr eaLnBrk="1" hangingPunct="1">
              <a:lnSpc>
                <a:spcPct val="90000"/>
              </a:lnSpc>
              <a:buFont typeface="Monotype Sorts"/>
              <a:buNone/>
            </a:pPr>
            <a:endParaRPr lang="it-IT" altLang="it-IT" sz="2800" smtClean="0">
              <a:solidFill>
                <a:srgbClr val="D408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D40820"/>
                </a:solidFill>
              </a:rPr>
              <a:t>Vaccini e gravidanza</a:t>
            </a:r>
          </a:p>
        </p:txBody>
      </p:sp>
      <p:sp>
        <p:nvSpPr>
          <p:cNvPr id="91139" name="Rectangle 3"/>
          <p:cNvSpPr>
            <a:spLocks noGrp="1"/>
          </p:cNvSpPr>
          <p:nvPr>
            <p:ph idx="1"/>
          </p:nvPr>
        </p:nvSpPr>
        <p:spPr>
          <a:xfrm>
            <a:off x="1066800" y="2209800"/>
            <a:ext cx="7772400" cy="4114800"/>
          </a:xfrm>
        </p:spPr>
        <p:txBody>
          <a:bodyPr/>
          <a:lstStyle/>
          <a:p>
            <a:pPr eaLnBrk="1" hangingPunct="1"/>
            <a:r>
              <a:rPr lang="it-IT" altLang="it-IT" smtClean="0"/>
              <a:t>Vaccini sicuri: tetano, influenza, polio inattivato, epatite B</a:t>
            </a:r>
          </a:p>
          <a:p>
            <a:pPr eaLnBrk="1" hangingPunct="1"/>
            <a:r>
              <a:rPr lang="it-IT" altLang="it-IT" smtClean="0"/>
              <a:t>Prescritti solo raramente: antipertosse, antidifterica, antirabbica, BCG, Antimeningococco, antitifo</a:t>
            </a:r>
          </a:p>
          <a:p>
            <a:pPr eaLnBrk="1" hangingPunct="1"/>
            <a:r>
              <a:rPr lang="it-IT" altLang="it-IT" smtClean="0"/>
              <a:t>Sconsigliabili: polio orale, rosolia</a:t>
            </a:r>
          </a:p>
          <a:p>
            <a:pPr eaLnBrk="1" hangingPunct="1">
              <a:buFont typeface="Monotype Sorts"/>
              <a:buNone/>
            </a:pPr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9113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391400" cy="1219200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D40820"/>
                </a:solidFill>
              </a:rPr>
              <a:t>IMMUNIZZAZIONE PASSIVA</a:t>
            </a:r>
          </a:p>
        </p:txBody>
      </p:sp>
      <p:sp>
        <p:nvSpPr>
          <p:cNvPr id="62467" name="Rectangle 3"/>
          <p:cNvSpPr>
            <a:spLocks noGrp="1"/>
          </p:cNvSpPr>
          <p:nvPr>
            <p:ph idx="1"/>
          </p:nvPr>
        </p:nvSpPr>
        <p:spPr>
          <a:xfrm>
            <a:off x="990600" y="2514600"/>
            <a:ext cx="7772400" cy="4114800"/>
          </a:xfrm>
        </p:spPr>
        <p:txBody>
          <a:bodyPr/>
          <a:lstStyle/>
          <a:p>
            <a:pPr eaLnBrk="1" hangingPunct="1">
              <a:buFont typeface="Monotype Sorts"/>
              <a:buNone/>
            </a:pPr>
            <a:r>
              <a:rPr lang="it-IT" altLang="it-IT" smtClean="0">
                <a:solidFill>
                  <a:srgbClr val="D40820"/>
                </a:solidFill>
              </a:rPr>
              <a:t>   </a:t>
            </a:r>
            <a:r>
              <a:rPr lang="it-IT" altLang="it-IT" sz="3600" smtClean="0"/>
              <a:t>Somministrazione diretta di anticorpi circolanti pronti a giocare immediatamente un ruolo anti infettivo nel ricevente</a:t>
            </a:r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Immunoglobuline iperimmuni</a:t>
            </a:r>
          </a:p>
        </p:txBody>
      </p:sp>
      <p:sp>
        <p:nvSpPr>
          <p:cNvPr id="634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Morbillo</a:t>
            </a:r>
          </a:p>
          <a:p>
            <a:pPr eaLnBrk="1" hangingPunct="1"/>
            <a:r>
              <a:rPr lang="it-IT" altLang="it-IT" smtClean="0"/>
              <a:t>Rosolia</a:t>
            </a:r>
          </a:p>
          <a:p>
            <a:pPr eaLnBrk="1" hangingPunct="1"/>
            <a:r>
              <a:rPr lang="it-IT" altLang="it-IT" smtClean="0"/>
              <a:t>Parotite</a:t>
            </a:r>
          </a:p>
          <a:p>
            <a:pPr eaLnBrk="1" hangingPunct="1"/>
            <a:r>
              <a:rPr lang="it-IT" altLang="it-IT" smtClean="0"/>
              <a:t>Varicella-zoster</a:t>
            </a:r>
          </a:p>
          <a:p>
            <a:pPr eaLnBrk="1" hangingPunct="1"/>
            <a:r>
              <a:rPr lang="it-IT" altLang="it-IT" smtClean="0"/>
              <a:t>Epatite B</a:t>
            </a:r>
          </a:p>
          <a:p>
            <a:pPr eaLnBrk="1" hangingPunct="1"/>
            <a:r>
              <a:rPr lang="it-IT" altLang="it-IT" smtClean="0"/>
              <a:t>Rabbia </a:t>
            </a:r>
          </a:p>
          <a:p>
            <a:pPr eaLnBrk="1" hangingPunct="1"/>
            <a:r>
              <a:rPr lang="it-IT" altLang="it-IT" smtClean="0"/>
              <a:t>Tetano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Reazione indesiderate</a:t>
            </a:r>
          </a:p>
        </p:txBody>
      </p:sp>
      <p:sp>
        <p:nvSpPr>
          <p:cNvPr id="645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Locali</a:t>
            </a:r>
          </a:p>
          <a:p>
            <a:pPr eaLnBrk="1" hangingPunct="1"/>
            <a:r>
              <a:rPr lang="it-IT" altLang="it-IT" smtClean="0"/>
              <a:t>Sistemiche  </a:t>
            </a:r>
          </a:p>
          <a:p>
            <a:pPr lvl="1" eaLnBrk="1" hangingPunct="1"/>
            <a:r>
              <a:rPr lang="it-IT" altLang="it-IT" smtClean="0"/>
              <a:t>Anafilattiche</a:t>
            </a:r>
          </a:p>
          <a:p>
            <a:pPr lvl="1" eaLnBrk="1" hangingPunct="1"/>
            <a:r>
              <a:rPr lang="it-IT" altLang="it-IT" smtClean="0"/>
              <a:t>Artralgie, febbre, diarrea</a:t>
            </a:r>
          </a:p>
          <a:p>
            <a:pPr lvl="1" eaLnBrk="1" hangingPunct="1"/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Sieri immuni eterologhi</a:t>
            </a:r>
          </a:p>
        </p:txBody>
      </p:sp>
      <p:sp>
        <p:nvSpPr>
          <p:cNvPr id="65539" name="Rectangle 3"/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1447800"/>
          </a:xfrm>
        </p:spPr>
        <p:txBody>
          <a:bodyPr/>
          <a:lstStyle/>
          <a:p>
            <a:pPr eaLnBrk="1" hangingPunct="1"/>
            <a:r>
              <a:rPr lang="it-IT" altLang="it-IT" smtClean="0"/>
              <a:t>Botulismo</a:t>
            </a:r>
          </a:p>
          <a:p>
            <a:pPr eaLnBrk="1" hangingPunct="1"/>
            <a:r>
              <a:rPr lang="it-IT" altLang="it-IT" smtClean="0"/>
              <a:t>Morso di vipera</a:t>
            </a:r>
          </a:p>
          <a:p>
            <a:pPr eaLnBrk="1" hangingPunct="1">
              <a:buFont typeface="Monotype Sorts"/>
              <a:buNone/>
            </a:pPr>
            <a:endParaRPr lang="it-IT" altLang="it-IT" smtClean="0"/>
          </a:p>
          <a:p>
            <a:pPr eaLnBrk="1" hangingPunct="1"/>
            <a:endParaRPr lang="it-IT" altLang="it-IT" smtClean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295400" y="3733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400">
                <a:solidFill>
                  <a:schemeClr val="tx2"/>
                </a:solidFill>
                <a:latin typeface="Times New Roman" panose="02020603050405020304" pitchFamily="18" charset="0"/>
              </a:rPr>
              <a:t>Reazione indesiderate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295400" y="52578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1"/>
              </a:buClr>
              <a:buSzPct val="70000"/>
              <a:buFont typeface="Monotype Sorts"/>
              <a:buChar char="n"/>
            </a:pPr>
            <a:r>
              <a:rPr lang="it-IT" altLang="it-IT">
                <a:latin typeface="Arial" panose="020B0604020202020204" pitchFamily="34" charset="0"/>
              </a:rPr>
              <a:t>Malattie da siero</a:t>
            </a:r>
          </a:p>
          <a:p>
            <a:pPr>
              <a:buClr>
                <a:schemeClr val="accent1"/>
              </a:buClr>
              <a:buSzPct val="70000"/>
              <a:buFont typeface="Monotype Sorts"/>
              <a:buChar char="n"/>
            </a:pPr>
            <a:r>
              <a:rPr lang="it-IT" altLang="it-IT">
                <a:latin typeface="Arial" panose="020B0604020202020204" pitchFamily="34" charset="0"/>
              </a:rPr>
              <a:t>Shock analilattico</a:t>
            </a:r>
          </a:p>
          <a:p>
            <a:pPr>
              <a:buClr>
                <a:schemeClr val="accent1"/>
              </a:buClr>
              <a:buSzPct val="70000"/>
              <a:buFont typeface="Monotype Sorts"/>
              <a:buNone/>
            </a:pPr>
            <a:endParaRPr lang="it-IT" altLang="it-IT">
              <a:latin typeface="Arial" panose="020B0604020202020204" pitchFamily="34" charset="0"/>
            </a:endParaRPr>
          </a:p>
          <a:p>
            <a:pPr>
              <a:buClr>
                <a:schemeClr val="accent1"/>
              </a:buClr>
              <a:buSzPct val="70000"/>
              <a:buFont typeface="Monotype Sorts"/>
              <a:buChar char="n"/>
            </a:pPr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B0F5D7A-ACCB-47DB-BA57-8960D6F3C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>
                <a:solidFill>
                  <a:srgbClr val="D40820"/>
                </a:solidFill>
              </a:rPr>
              <a:t>Controllo della efficacia e della sicurezza dei vaccini</a:t>
            </a:r>
          </a:p>
        </p:txBody>
      </p:sp>
      <p:sp>
        <p:nvSpPr>
          <p:cNvPr id="66563" name="Rectangle 3"/>
          <p:cNvSpPr>
            <a:spLocks noGrp="1"/>
          </p:cNvSpPr>
          <p:nvPr>
            <p:ph sz="half" idx="1"/>
          </p:nvPr>
        </p:nvSpPr>
        <p:spPr>
          <a:xfrm>
            <a:off x="1173163" y="1773238"/>
            <a:ext cx="3810000" cy="4322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smtClean="0"/>
              <a:t>Valutazione pre-registrazione </a:t>
            </a:r>
            <a:r>
              <a:rPr lang="it-IT" altLang="it-IT" sz="2400" smtClean="0">
                <a:sym typeface="Wingdings" panose="05000000000000000000" pitchFamily="2" charset="2"/>
              </a:rPr>
              <a:t></a:t>
            </a:r>
            <a:endParaRPr lang="it-IT" altLang="it-IT" sz="2400" smtClean="0"/>
          </a:p>
          <a:p>
            <a:pPr eaLnBrk="1" hangingPunct="1">
              <a:lnSpc>
                <a:spcPct val="90000"/>
              </a:lnSpc>
              <a:buFont typeface="Monotype Sorts"/>
              <a:buNone/>
            </a:pPr>
            <a:r>
              <a:rPr lang="it-IT" altLang="it-IT" sz="2400" smtClean="0">
                <a:solidFill>
                  <a:srgbClr val="D40820"/>
                </a:solidFill>
              </a:rPr>
              <a:t>STUDI DI FASE 1: </a:t>
            </a:r>
            <a:r>
              <a:rPr lang="it-IT" altLang="it-IT" sz="2400" smtClean="0"/>
              <a:t>sicurezza nel volontario adulto</a:t>
            </a:r>
          </a:p>
          <a:p>
            <a:pPr eaLnBrk="1" hangingPunct="1">
              <a:lnSpc>
                <a:spcPct val="90000"/>
              </a:lnSpc>
              <a:buFont typeface="Monotype Sorts"/>
              <a:buNone/>
            </a:pPr>
            <a:r>
              <a:rPr lang="it-IT" altLang="it-IT" sz="2400" smtClean="0">
                <a:solidFill>
                  <a:srgbClr val="D40820"/>
                </a:solidFill>
              </a:rPr>
              <a:t>STUDI DI FASE 2</a:t>
            </a:r>
            <a:r>
              <a:rPr lang="it-IT" altLang="it-IT" sz="2400" smtClean="0">
                <a:solidFill>
                  <a:srgbClr val="D40820"/>
                </a:solidFill>
                <a:sym typeface="Wingdings 3" panose="05040102010807070707" pitchFamily="18" charset="2"/>
              </a:rPr>
              <a:t>: </a:t>
            </a:r>
            <a:r>
              <a:rPr lang="it-IT" altLang="it-IT" sz="2400" smtClean="0">
                <a:sym typeface="Wingdings 3" panose="05040102010807070707" pitchFamily="18" charset="2"/>
              </a:rPr>
              <a:t>immunogenicità e reattogenicità in popolazioni a rischio</a:t>
            </a:r>
          </a:p>
          <a:p>
            <a:pPr eaLnBrk="1" hangingPunct="1">
              <a:lnSpc>
                <a:spcPct val="90000"/>
              </a:lnSpc>
              <a:buFont typeface="Monotype Sorts"/>
              <a:buNone/>
            </a:pPr>
            <a:r>
              <a:rPr lang="it-IT" altLang="it-IT" sz="2400" smtClean="0">
                <a:solidFill>
                  <a:srgbClr val="D40820"/>
                </a:solidFill>
                <a:sym typeface="Wingdings 3" panose="05040102010807070707" pitchFamily="18" charset="2"/>
              </a:rPr>
              <a:t>Studi di fase 3: </a:t>
            </a:r>
            <a:r>
              <a:rPr lang="it-IT" altLang="it-IT" sz="2400" smtClean="0">
                <a:sym typeface="Wingdings 3" panose="05040102010807070707" pitchFamily="18" charset="2"/>
              </a:rPr>
              <a:t>efficacia protettiva</a:t>
            </a:r>
            <a:endParaRPr lang="it-IT" altLang="it-IT" sz="2400" smtClean="0"/>
          </a:p>
        </p:txBody>
      </p:sp>
      <p:sp>
        <p:nvSpPr>
          <p:cNvPr id="66564" name="Rectangle 4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mtClean="0"/>
              <a:t>Valutazione post-registrazione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mtClean="0">
                <a:solidFill>
                  <a:srgbClr val="D40820"/>
                </a:solidFill>
              </a:rPr>
              <a:t>Studi di sicurezza ed efficacia: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altLang="it-IT" smtClean="0">
                <a:solidFill>
                  <a:srgbClr val="D40820"/>
                </a:solidFill>
              </a:rPr>
              <a:t>Controllo della malattia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altLang="it-IT" smtClean="0">
                <a:solidFill>
                  <a:srgbClr val="D40820"/>
                </a:solidFill>
              </a:rPr>
              <a:t>Controllo sierologico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altLang="it-IT" smtClean="0">
                <a:solidFill>
                  <a:srgbClr val="D40820"/>
                </a:solidFill>
              </a:rPr>
              <a:t>Misura della copertura vaccinica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/>
          </p:cNvSpPr>
          <p:nvPr>
            <p:ph idx="1"/>
          </p:nvPr>
        </p:nvSpPr>
        <p:spPr>
          <a:xfrm>
            <a:off x="1066800" y="762000"/>
            <a:ext cx="7772400" cy="5029200"/>
          </a:xfrm>
        </p:spPr>
        <p:txBody>
          <a:bodyPr/>
          <a:lstStyle/>
          <a:p>
            <a:pPr eaLnBrk="1" hangingPunct="1">
              <a:buFont typeface="Monotype Sorts"/>
              <a:buNone/>
            </a:pPr>
            <a:r>
              <a:rPr lang="it-IT" altLang="it-IT" sz="2800" smtClean="0"/>
              <a:t>Un vaccino è considerato efficace se diminuisce l’incidenza della malattia nel gruppo di soggetti vaccinati rispetto alla popolazione di controllo</a:t>
            </a:r>
          </a:p>
          <a:p>
            <a:pPr eaLnBrk="1" hangingPunct="1">
              <a:buFont typeface="Monotype Sorts"/>
              <a:buNone/>
            </a:pPr>
            <a:endParaRPr lang="it-IT" altLang="it-IT" sz="2800" smtClean="0"/>
          </a:p>
          <a:p>
            <a:pPr eaLnBrk="1" hangingPunct="1">
              <a:buFont typeface="Monotype Sorts"/>
              <a:buNone/>
            </a:pPr>
            <a:r>
              <a:rPr lang="it-IT" altLang="it-IT" sz="2800" smtClean="0"/>
              <a:t>La valutazione della sicurezza viene effettuata con studi caso-controllo o a coorte, dove i sintomi insorti nel gruppo di vaccinati sono confrontati con quelli che si sono verificati nel gruppo di controllo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smtClean="0">
                <a:solidFill>
                  <a:srgbClr val="003B76"/>
                </a:solidFill>
                <a:latin typeface="Gourmand"/>
              </a:rPr>
              <a:t>Cosa sono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3295650"/>
            <a:ext cx="8229600" cy="2633663"/>
          </a:xfrm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b="1" smtClean="0">
                <a:latin typeface="Gourmand"/>
              </a:rPr>
              <a:t>I vaccini sono preparazioni farmaceutiche in grado di indurre un’immunità protettiva con formazione di cellule B di memoria. </a:t>
            </a:r>
          </a:p>
        </p:txBody>
      </p:sp>
      <p:pic>
        <p:nvPicPr>
          <p:cNvPr id="12292" name="Picture 6" descr="vaccinazioni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6550" y="249238"/>
            <a:ext cx="2147888" cy="1873250"/>
          </a:xfrm>
        </p:spPr>
      </p:pic>
      <p:pic>
        <p:nvPicPr>
          <p:cNvPr id="12293" name="Picture 10" descr="Immagine alleg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" y="201613"/>
            <a:ext cx="2371725" cy="23320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smtClean="0">
                <a:solidFill>
                  <a:srgbClr val="003B76"/>
                </a:solidFill>
                <a:latin typeface="Gourmand"/>
              </a:rPr>
              <a:t>Obiettivi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800" b="1" smtClean="0">
                <a:solidFill>
                  <a:srgbClr val="9900CC"/>
                </a:solidFill>
                <a:latin typeface="Gourmand"/>
              </a:rPr>
              <a:t>VERSO IL SINGOLO</a:t>
            </a:r>
            <a:endParaRPr lang="it-IT" altLang="it-IT" sz="2800" b="1" smtClean="0">
              <a:latin typeface="Gourmand"/>
            </a:endParaRPr>
          </a:p>
          <a:p>
            <a:pPr eaLnBrk="1" hangingPunct="1"/>
            <a:r>
              <a:rPr lang="it-IT" altLang="it-IT" sz="2800" smtClean="0">
                <a:latin typeface="Gourmand"/>
              </a:rPr>
              <a:t>provocare una risposta immune nei confronti di uno o più antigeni di un agente patogeno per </a:t>
            </a:r>
            <a:r>
              <a:rPr lang="it-IT" altLang="it-IT" sz="2800" b="1" smtClean="0">
                <a:solidFill>
                  <a:srgbClr val="008000"/>
                </a:solidFill>
                <a:latin typeface="Gourmand"/>
              </a:rPr>
              <a:t>proteggere il soggetto dalla patologia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2800" smtClean="0">
                <a:latin typeface="Gourmand"/>
              </a:rPr>
              <a:t>da esso causata.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800" b="1" smtClean="0">
                <a:solidFill>
                  <a:srgbClr val="9900CC"/>
                </a:solidFill>
                <a:latin typeface="Gourmand"/>
              </a:rPr>
              <a:t>VERSO LA COLLETTIVITA’</a:t>
            </a:r>
          </a:p>
          <a:p>
            <a:pPr eaLnBrk="1" hangingPunct="1"/>
            <a:r>
              <a:rPr lang="it-IT" altLang="it-IT" sz="2800" b="1" smtClean="0">
                <a:solidFill>
                  <a:srgbClr val="008000"/>
                </a:solidFill>
                <a:latin typeface="Gourmand"/>
              </a:rPr>
              <a:t>limitare la diffusione di una patologia</a:t>
            </a:r>
            <a:r>
              <a:rPr lang="it-IT" altLang="it-IT" sz="2800" smtClean="0">
                <a:solidFill>
                  <a:schemeClr val="bg2"/>
                </a:solidFill>
                <a:latin typeface="Gourmand"/>
              </a:rPr>
              <a:t> </a:t>
            </a:r>
            <a:r>
              <a:rPr lang="it-IT" altLang="it-IT" sz="2800" smtClean="0">
                <a:latin typeface="Gourmand"/>
              </a:rPr>
              <a:t>e ove possibile eradicarla definitivamente (es. vaiolo)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04900"/>
          </a:xfrm>
        </p:spPr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rgbClr val="003B76"/>
                </a:solidFill>
                <a:latin typeface="Gourmand"/>
              </a:rPr>
              <a:t>Requisiti fondamentali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1885950"/>
            <a:ext cx="8218487" cy="3805238"/>
          </a:xfrm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800" b="1" smtClean="0">
                <a:solidFill>
                  <a:schemeClr val="accent2"/>
                </a:solidFill>
                <a:latin typeface="Gourmand"/>
              </a:rPr>
              <a:t>Immunogenicità</a:t>
            </a:r>
            <a:r>
              <a:rPr lang="it-IT" altLang="it-IT" sz="2400" smtClean="0">
                <a:solidFill>
                  <a:schemeClr val="bg2"/>
                </a:solidFill>
                <a:latin typeface="Gourmand"/>
              </a:rPr>
              <a:t>:</a:t>
            </a:r>
            <a:r>
              <a:rPr lang="it-IT" altLang="it-IT" sz="2400" smtClean="0">
                <a:solidFill>
                  <a:srgbClr val="FFFFCC"/>
                </a:solidFill>
                <a:latin typeface="Gourmand"/>
              </a:rPr>
              <a:t> </a:t>
            </a:r>
            <a:r>
              <a:rPr lang="it-IT" altLang="it-IT" sz="2400" smtClean="0">
                <a:latin typeface="Gourmand"/>
              </a:rPr>
              <a:t>deve indurre livelli anticorpali elevati nei confronti degli antigeni in esso contenuti.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800" smtClean="0">
                <a:solidFill>
                  <a:srgbClr val="008000"/>
                </a:solidFill>
                <a:latin typeface="Gourmand"/>
              </a:rPr>
              <a:t>Efficacia</a:t>
            </a:r>
            <a:r>
              <a:rPr lang="it-IT" altLang="it-IT" sz="2400" smtClean="0">
                <a:latin typeface="Gourmand"/>
              </a:rPr>
              <a:t>: gli anticorpi indotti devono proteggere il soggetto dalla malattia per cui è sviluppato il vaccino e tale protezione deve essere il più lunga possibile.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800" b="1" smtClean="0">
                <a:solidFill>
                  <a:srgbClr val="FF0000"/>
                </a:solidFill>
                <a:latin typeface="Gourmand"/>
              </a:rPr>
              <a:t>Sicurezza</a:t>
            </a:r>
            <a:r>
              <a:rPr lang="it-IT" altLang="it-IT" sz="2400" smtClean="0">
                <a:solidFill>
                  <a:schemeClr val="bg2"/>
                </a:solidFill>
                <a:latin typeface="Gourmand"/>
              </a:rPr>
              <a:t>:</a:t>
            </a:r>
            <a:r>
              <a:rPr lang="it-IT" altLang="it-IT" sz="2400" smtClean="0">
                <a:solidFill>
                  <a:srgbClr val="FFFFCC"/>
                </a:solidFill>
                <a:latin typeface="Gourmand"/>
              </a:rPr>
              <a:t> </a:t>
            </a:r>
            <a:r>
              <a:rPr lang="it-IT" altLang="it-IT" sz="2400" smtClean="0">
                <a:latin typeface="Gourmand"/>
              </a:rPr>
              <a:t>alla sua somministrazione deve seguire una percentuale minima di effetti collaterali, che deve essere commisurata con la gravità della malattia.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z="2400" smtClean="0">
              <a:solidFill>
                <a:schemeClr val="bg2"/>
              </a:solidFill>
              <a:latin typeface="Gourmand"/>
            </a:endParaRPr>
          </a:p>
        </p:txBody>
      </p:sp>
      <p:pic>
        <p:nvPicPr>
          <p:cNvPr id="14340" name="Picture 5" descr="30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9713" y="5011738"/>
            <a:ext cx="2347912" cy="16113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5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417512"/>
          </a:xfrm>
        </p:spPr>
        <p:txBody>
          <a:bodyPr/>
          <a:lstStyle/>
          <a:p>
            <a:r>
              <a:rPr lang="it-IT" altLang="it-IT" sz="3200" smtClean="0"/>
              <a:t>Tipi di immunizzazione </a:t>
            </a:r>
          </a:p>
        </p:txBody>
      </p:sp>
      <p:pic>
        <p:nvPicPr>
          <p:cNvPr id="15363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30667" r="61868" b="22525"/>
          <a:stretch>
            <a:fillRect/>
          </a:stretch>
        </p:blipFill>
        <p:spPr bwMode="auto">
          <a:xfrm>
            <a:off x="28575" y="1412875"/>
            <a:ext cx="468788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003800" y="1484313"/>
            <a:ext cx="3683000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lphaUcParenR"/>
              <a:defRPr/>
            </a:pPr>
            <a:r>
              <a:rPr lang="it-IT" sz="1800" dirty="0">
                <a:latin typeface="+mn-lt"/>
              </a:rPr>
              <a:t>Si possono usare antisieri equini se non co sono quelli umani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it-IT" sz="1800" dirty="0">
                <a:latin typeface="+mn-lt"/>
              </a:rPr>
              <a:t>Vaccini contenenti componenti purificate da agenti infettivi o prodotte con tecniche di biologia molecolare. 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it-IT" sz="1800" dirty="0">
                <a:latin typeface="+mn-lt"/>
              </a:rPr>
              <a:t>Vaccini ottenuti attraverso passaggi seriali a basse temperature o elevate temperature 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it-IT" sz="1800" dirty="0">
                <a:latin typeface="+mn-lt"/>
              </a:rPr>
              <a:t>Delezione,  inserzione mutazioni prodotte in laboratorio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it-IT" sz="1800" dirty="0">
                <a:latin typeface="+mn-lt"/>
              </a:rPr>
              <a:t>Vaccini costituiti da virus non umani con la presenza di un antigene specifico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it-IT" sz="1800" dirty="0">
                <a:latin typeface="+mn-lt"/>
              </a:rPr>
              <a:t> approcci vaccinali di nuova generazione </a:t>
            </a:r>
          </a:p>
          <a:p>
            <a:pPr marL="457200" indent="-457200">
              <a:buFontTx/>
              <a:buAutoNum type="alphaUcParenR"/>
              <a:defRPr/>
            </a:pPr>
            <a:endParaRPr lang="it-IT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551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D40820"/>
                </a:solidFill>
              </a:rPr>
              <a:t>Tipi di vaccini</a:t>
            </a:r>
          </a:p>
        </p:txBody>
      </p:sp>
      <p:sp>
        <p:nvSpPr>
          <p:cNvPr id="15363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4000" smtClean="0">
                <a:solidFill>
                  <a:srgbClr val="D40820"/>
                </a:solidFill>
              </a:rPr>
              <a:t>Batterici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altLang="it-IT" sz="2400" b="1" smtClean="0">
                <a:solidFill>
                  <a:srgbClr val="D40820"/>
                </a:solidFill>
              </a:rPr>
              <a:t>Viventi attenuati</a:t>
            </a:r>
            <a:r>
              <a:rPr lang="it-IT" altLang="it-IT" sz="2400" smtClean="0">
                <a:solidFill>
                  <a:srgbClr val="D40820"/>
                </a:solidFill>
              </a:rPr>
              <a:t>: </a:t>
            </a:r>
            <a:r>
              <a:rPr lang="it-IT" altLang="it-IT" sz="2400" smtClean="0"/>
              <a:t>BCG, antitifo orale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altLang="it-IT" sz="2400" b="1" smtClean="0">
                <a:solidFill>
                  <a:srgbClr val="D40820"/>
                </a:solidFill>
              </a:rPr>
              <a:t>Uccisi:</a:t>
            </a:r>
            <a:r>
              <a:rPr lang="it-IT" altLang="it-IT" sz="2400" smtClean="0">
                <a:solidFill>
                  <a:srgbClr val="D40820"/>
                </a:solidFill>
              </a:rPr>
              <a:t> </a:t>
            </a:r>
            <a:r>
              <a:rPr lang="it-IT" altLang="it-IT" sz="2400" smtClean="0"/>
              <a:t>antipertosse, colera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altLang="it-IT" sz="2400" b="1" smtClean="0">
                <a:solidFill>
                  <a:srgbClr val="D40820"/>
                </a:solidFill>
              </a:rPr>
              <a:t>Anatossine</a:t>
            </a:r>
            <a:r>
              <a:rPr lang="it-IT" altLang="it-IT" sz="2400" smtClean="0">
                <a:solidFill>
                  <a:srgbClr val="D40820"/>
                </a:solidFill>
              </a:rPr>
              <a:t>: </a:t>
            </a:r>
            <a:r>
              <a:rPr lang="it-IT" altLang="it-IT" sz="2400" smtClean="0"/>
              <a:t>antidifterico, antitetanico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altLang="it-IT" sz="2400" b="1" smtClean="0">
                <a:solidFill>
                  <a:srgbClr val="D40820"/>
                </a:solidFill>
              </a:rPr>
              <a:t>Antigeni di superficie</a:t>
            </a:r>
            <a:r>
              <a:rPr lang="it-IT" altLang="it-IT" sz="2400" smtClean="0">
                <a:solidFill>
                  <a:srgbClr val="D40820"/>
                </a:solidFill>
              </a:rPr>
              <a:t>: </a:t>
            </a:r>
            <a:r>
              <a:rPr lang="it-IT" altLang="it-IT" sz="2400" smtClean="0"/>
              <a:t>Hib, antipneumo e meningococco</a:t>
            </a:r>
          </a:p>
        </p:txBody>
      </p:sp>
      <p:sp>
        <p:nvSpPr>
          <p:cNvPr id="15364" name="Rectangl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4000" smtClean="0">
                <a:solidFill>
                  <a:srgbClr val="D40820"/>
                </a:solidFill>
              </a:rPr>
              <a:t>Virali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altLang="it-IT" sz="2400" b="1" smtClean="0">
                <a:solidFill>
                  <a:srgbClr val="D40820"/>
                </a:solidFill>
              </a:rPr>
              <a:t>Viventi attenuati</a:t>
            </a:r>
            <a:r>
              <a:rPr lang="it-IT" altLang="it-IT" sz="2400" smtClean="0">
                <a:solidFill>
                  <a:srgbClr val="D40820"/>
                </a:solidFill>
              </a:rPr>
              <a:t>: </a:t>
            </a:r>
            <a:r>
              <a:rPr lang="it-IT" altLang="it-IT" sz="2400" smtClean="0"/>
              <a:t>antipolio orale, antirosolia, antimorbillo, antiparotite, antiamarillico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altLang="it-IT" sz="2400" b="1" smtClean="0">
                <a:solidFill>
                  <a:srgbClr val="D40820"/>
                </a:solidFill>
              </a:rPr>
              <a:t>Inattivati completi</a:t>
            </a:r>
            <a:r>
              <a:rPr lang="it-IT" altLang="it-IT" sz="2400" smtClean="0">
                <a:solidFill>
                  <a:srgbClr val="D40820"/>
                </a:solidFill>
              </a:rPr>
              <a:t>: </a:t>
            </a:r>
            <a:r>
              <a:rPr lang="it-IT" altLang="it-IT" sz="2400" smtClean="0"/>
              <a:t>antinfluenzale, antipolio iniettabile, antirabbico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t-IT" altLang="it-IT" sz="2400" b="1" smtClean="0">
                <a:solidFill>
                  <a:srgbClr val="D40820"/>
                </a:solidFill>
              </a:rPr>
              <a:t>Antigeni di superficie</a:t>
            </a:r>
            <a:r>
              <a:rPr lang="it-IT" altLang="it-IT" sz="2400" smtClean="0">
                <a:solidFill>
                  <a:srgbClr val="D40820"/>
                </a:solidFill>
              </a:rPr>
              <a:t>: </a:t>
            </a:r>
            <a:r>
              <a:rPr lang="it-IT" altLang="it-IT" sz="2400" smtClean="0"/>
              <a:t>anti HBV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1776</Words>
  <Application>Microsoft Office PowerPoint</Application>
  <PresentationFormat>Presentazione su schermo (4:3)</PresentationFormat>
  <Paragraphs>286</Paragraphs>
  <Slides>49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63" baseType="lpstr">
      <vt:lpstr>Arial</vt:lpstr>
      <vt:lpstr>Arial Narrow</vt:lpstr>
      <vt:lpstr>Calibri</vt:lpstr>
      <vt:lpstr>Comic Sans MS</vt:lpstr>
      <vt:lpstr>Garamond</vt:lpstr>
      <vt:lpstr>Gourmand</vt:lpstr>
      <vt:lpstr>Monotype Sorts</vt:lpstr>
      <vt:lpstr>Tahoma</vt:lpstr>
      <vt:lpstr>Times New Roman</vt:lpstr>
      <vt:lpstr>Wingdings</vt:lpstr>
      <vt:lpstr>Wingdings 2</vt:lpstr>
      <vt:lpstr>Wingdings 3</vt:lpstr>
      <vt:lpstr>Tema di Office</vt:lpstr>
      <vt:lpstr>Immagine bitmap</vt:lpstr>
      <vt:lpstr>IMMUNITA’</vt:lpstr>
      <vt:lpstr>ANTIGENE</vt:lpstr>
      <vt:lpstr>Presentazione standard di PowerPoint</vt:lpstr>
      <vt:lpstr>Vaccini</vt:lpstr>
      <vt:lpstr>Cosa sono</vt:lpstr>
      <vt:lpstr>Obiettivi</vt:lpstr>
      <vt:lpstr>Requisiti fondamentali </vt:lpstr>
      <vt:lpstr>Tipi di immunizzazione </vt:lpstr>
      <vt:lpstr>Tipi di vaccini</vt:lpstr>
      <vt:lpstr>Vaccini inattivati </vt:lpstr>
      <vt:lpstr>Alcuni vaccini inattivati</vt:lpstr>
      <vt:lpstr>Metodi di Inattivazione </vt:lpstr>
      <vt:lpstr>Vantaggi</vt:lpstr>
      <vt:lpstr>Svantaggi </vt:lpstr>
      <vt:lpstr>Vaccini attenuati </vt:lpstr>
      <vt:lpstr>Alcuni vaccini attenuati</vt:lpstr>
      <vt:lpstr>Metodi di attenuazione</vt:lpstr>
      <vt:lpstr> </vt:lpstr>
      <vt:lpstr>Vantaggi e Svantaggi</vt:lpstr>
      <vt:lpstr>Vantaggi e svantaggi dei vaccini vivi rispetto ai vaccini inattivati</vt:lpstr>
      <vt:lpstr>Vaccini con componenti purificate</vt:lpstr>
      <vt:lpstr>Modificazione della  tossina in tossoide o anatossina</vt:lpstr>
      <vt:lpstr>Alcuni vaccini con componenti purificate</vt:lpstr>
      <vt:lpstr>      Vantaggi                 Svantaggi</vt:lpstr>
      <vt:lpstr>Presentazione standard di PowerPoint</vt:lpstr>
      <vt:lpstr>Vaccini ricombinanti</vt:lpstr>
      <vt:lpstr>Vaccini ricombinanti a subunità</vt:lpstr>
      <vt:lpstr>Vaccini con vettori ricombinanti </vt:lpstr>
      <vt:lpstr>Vaccino anti covid 19</vt:lpstr>
      <vt:lpstr>Vaccini anti-covid </vt:lpstr>
      <vt:lpstr>Vaccino antinfluenzale</vt:lpstr>
      <vt:lpstr>Vaccino anti epatite B</vt:lpstr>
      <vt:lpstr>Presentazione standard di PowerPoint</vt:lpstr>
      <vt:lpstr>Presentazione standard di PowerPoint</vt:lpstr>
      <vt:lpstr>ASSOCIAZIONI VACCINALI</vt:lpstr>
      <vt:lpstr>Presentazione standard di PowerPoint</vt:lpstr>
      <vt:lpstr>Presentazione standard di PowerPoint</vt:lpstr>
      <vt:lpstr>Presentazione standard di PowerPoint</vt:lpstr>
      <vt:lpstr>Reazioni indesiderate</vt:lpstr>
      <vt:lpstr>Presentazione standard di PowerPoint</vt:lpstr>
      <vt:lpstr>Controindicazioni</vt:lpstr>
      <vt:lpstr>Non costituiscono controindicazioni:</vt:lpstr>
      <vt:lpstr>Vaccini e gravidanza</vt:lpstr>
      <vt:lpstr>IMMUNIZZAZIONE PASSIVA</vt:lpstr>
      <vt:lpstr>Immunoglobuline iperimmuni</vt:lpstr>
      <vt:lpstr>Reazione indesiderate</vt:lpstr>
      <vt:lpstr>Sieri immuni eterologhi</vt:lpstr>
      <vt:lpstr>Controllo della efficacia e della sicurezza dei vaccini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Vanessa Pala</dc:creator>
  <cp:lastModifiedBy>ERMES</cp:lastModifiedBy>
  <cp:revision>119</cp:revision>
  <cp:lastPrinted>2003-03-19T12:38:26Z</cp:lastPrinted>
  <dcterms:created xsi:type="dcterms:W3CDTF">2002-10-12T08:05:31Z</dcterms:created>
  <dcterms:modified xsi:type="dcterms:W3CDTF">2022-03-25T07:27:09Z</dcterms:modified>
</cp:coreProperties>
</file>