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7" r:id="rId2"/>
    <p:sldId id="258" r:id="rId3"/>
    <p:sldId id="289" r:id="rId4"/>
    <p:sldId id="259" r:id="rId5"/>
    <p:sldId id="260" r:id="rId6"/>
    <p:sldId id="293" r:id="rId7"/>
    <p:sldId id="290" r:id="rId8"/>
    <p:sldId id="288" r:id="rId9"/>
    <p:sldId id="261" r:id="rId10"/>
    <p:sldId id="262" r:id="rId11"/>
    <p:sldId id="263" r:id="rId12"/>
    <p:sldId id="291" r:id="rId13"/>
    <p:sldId id="266" r:id="rId14"/>
    <p:sldId id="267" r:id="rId15"/>
    <p:sldId id="268" r:id="rId16"/>
    <p:sldId id="297" r:id="rId17"/>
    <p:sldId id="329" r:id="rId18"/>
    <p:sldId id="368" r:id="rId19"/>
    <p:sldId id="369" r:id="rId20"/>
    <p:sldId id="370" r:id="rId21"/>
    <p:sldId id="366" r:id="rId22"/>
    <p:sldId id="371" r:id="rId23"/>
    <p:sldId id="372" r:id="rId24"/>
    <p:sldId id="394" r:id="rId25"/>
    <p:sldId id="373" r:id="rId26"/>
    <p:sldId id="374" r:id="rId27"/>
    <p:sldId id="375" r:id="rId28"/>
    <p:sldId id="376" r:id="rId29"/>
    <p:sldId id="378" r:id="rId30"/>
    <p:sldId id="275" r:id="rId31"/>
    <p:sldId id="278" r:id="rId32"/>
    <p:sldId id="281" r:id="rId33"/>
    <p:sldId id="381" r:id="rId34"/>
    <p:sldId id="382" r:id="rId35"/>
    <p:sldId id="390" r:id="rId36"/>
    <p:sldId id="398" r:id="rId37"/>
    <p:sldId id="399" r:id="rId38"/>
    <p:sldId id="379" r:id="rId39"/>
    <p:sldId id="383" r:id="rId40"/>
    <p:sldId id="384" r:id="rId41"/>
    <p:sldId id="385" r:id="rId42"/>
    <p:sldId id="386" r:id="rId43"/>
    <p:sldId id="387" r:id="rId44"/>
    <p:sldId id="306" r:id="rId45"/>
    <p:sldId id="304" r:id="rId46"/>
    <p:sldId id="400" r:id="rId47"/>
    <p:sldId id="301" r:id="rId48"/>
    <p:sldId id="285" r:id="rId49"/>
    <p:sldId id="396" r:id="rId50"/>
    <p:sldId id="39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3DF"/>
    <a:srgbClr val="F0F4E1"/>
    <a:srgbClr val="EDF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5374"/>
  </p:normalViewPr>
  <p:slideViewPr>
    <p:cSldViewPr snapToGrid="0" snapToObjects="1">
      <p:cViewPr varScale="1">
        <p:scale>
          <a:sx n="95" d="100"/>
          <a:sy n="95" d="100"/>
        </p:scale>
        <p:origin x="2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997C5-5FC4-AB40-9174-EF532934338C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27EA6-52C2-EF4F-B4EF-0AB93DBD85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87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987F-285B-3C4E-8F3E-11D97E79F7A3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79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984F-18C4-6C4D-9306-B6DD63F4A9A8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14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984F-18C4-6C4D-9306-B6DD63F4A9A8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91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984F-18C4-6C4D-9306-B6DD63F4A9A8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51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984F-18C4-6C4D-9306-B6DD63F4A9A8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39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27EA6-52C2-EF4F-B4EF-0AB93DBD854C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64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984F-18C4-6C4D-9306-B6DD63F4A9A8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49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984F-18C4-6C4D-9306-B6DD63F4A9A8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20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8984F-18C4-6C4D-9306-B6DD63F4A9A8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49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43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9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11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79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68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71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57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13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84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96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99243-170F-A24A-8B02-8B44C1A4BABB}" type="datetimeFigureOut">
              <a:rPr lang="it-IT" smtClean="0"/>
              <a:t>20/10/20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2DAF2-2AAE-4B46-8BB6-F913B896BD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8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9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3387" y="1168400"/>
            <a:ext cx="8558213" cy="115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GB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Enzymatic reaction allowing the copy of a DNA double strand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81" y="3213100"/>
            <a:ext cx="1193800" cy="2387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806" y="2863850"/>
            <a:ext cx="704850" cy="1409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12" y="2863850"/>
            <a:ext cx="704850" cy="14097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462" y="2863850"/>
            <a:ext cx="704850" cy="14097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268" y="2863850"/>
            <a:ext cx="704850" cy="1409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062" y="4425950"/>
            <a:ext cx="704850" cy="14097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868" y="4425950"/>
            <a:ext cx="704850" cy="14097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18" y="4425950"/>
            <a:ext cx="704850" cy="14097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524" y="4425950"/>
            <a:ext cx="704850" cy="14097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994" y="2863850"/>
            <a:ext cx="704850" cy="14097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844" y="2863850"/>
            <a:ext cx="704850" cy="14097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0" y="2863850"/>
            <a:ext cx="704850" cy="14097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374" y="4425950"/>
            <a:ext cx="704850" cy="14097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24" y="4425950"/>
            <a:ext cx="704850" cy="14097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030" y="4425950"/>
            <a:ext cx="704850" cy="1409700"/>
          </a:xfrm>
          <a:prstGeom prst="rect">
            <a:avLst/>
          </a:prstGeom>
        </p:spPr>
      </p:pic>
      <p:sp>
        <p:nvSpPr>
          <p:cNvPr id="5" name="Freccia destra 4"/>
          <p:cNvSpPr/>
          <p:nvPr/>
        </p:nvSpPr>
        <p:spPr>
          <a:xfrm>
            <a:off x="2400300" y="4213225"/>
            <a:ext cx="1257300" cy="42545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7B7BA9-7B40-C847-A549-092425D5A421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E14A78-F6B3-3B44-84DC-C1CB1FBC31C3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Polymerase Chain Reaction (PCR)</a:t>
            </a:r>
          </a:p>
        </p:txBody>
      </p:sp>
    </p:spTree>
    <p:extLst>
      <p:ext uri="{BB962C8B-B14F-4D97-AF65-F5344CB8AC3E}">
        <p14:creationId xmlns:p14="http://schemas.microsoft.com/office/powerpoint/2010/main" val="276760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6061" t="15686" r="20454" b="7843"/>
          <a:stretch>
            <a:fillRect/>
          </a:stretch>
        </p:blipFill>
        <p:spPr bwMode="auto">
          <a:xfrm>
            <a:off x="762000" y="914400"/>
            <a:ext cx="7391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arrotondato 2">
            <a:hlinkClick r:id="rId3" action="ppaction://hlinksldjump"/>
          </p:cNvPr>
          <p:cNvSpPr/>
          <p:nvPr/>
        </p:nvSpPr>
        <p:spPr>
          <a:xfrm>
            <a:off x="381000" y="5867400"/>
            <a:ext cx="7620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8775" y="2726230"/>
            <a:ext cx="1263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it-IT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dNTP</a:t>
            </a:r>
            <a:endParaRPr lang="it-IT" sz="32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723E3D-B960-7447-9AA8-51CB6A60B1CB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C9444-5728-FA4A-A5C7-61E04345E771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dNTP</a:t>
            </a:r>
          </a:p>
        </p:txBody>
      </p:sp>
    </p:spTree>
    <p:extLst>
      <p:ext uri="{BB962C8B-B14F-4D97-AF65-F5344CB8AC3E}">
        <p14:creationId xmlns:p14="http://schemas.microsoft.com/office/powerpoint/2010/main" val="353811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612" y="1454150"/>
            <a:ext cx="2468563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930626" y="1628775"/>
            <a:ext cx="59737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GB" dirty="0">
                <a:latin typeface="Times New Roman"/>
                <a:ea typeface="Comic Sans MS" charset="0"/>
                <a:cs typeface="Times New Roman"/>
              </a:rPr>
              <a:t>template                     y (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ng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)</a:t>
            </a:r>
          </a:p>
          <a:p>
            <a:pPr algn="just"/>
            <a:r>
              <a:rPr lang="en-GB" dirty="0">
                <a:latin typeface="Times New Roman"/>
                <a:ea typeface="Comic Sans MS" charset="0"/>
                <a:cs typeface="Times New Roman"/>
              </a:rPr>
              <a:t>primer F (10mM)         1mM (10 </a:t>
            </a:r>
            <a:r>
              <a:rPr lang="en-GB" dirty="0" err="1">
                <a:latin typeface="Times New Roman"/>
                <a:ea typeface="Lucida Grande" charset="0"/>
                <a:cs typeface="Times New Roman"/>
              </a:rPr>
              <a:t>μ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l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)  </a:t>
            </a:r>
          </a:p>
          <a:p>
            <a:pPr algn="just"/>
            <a:r>
              <a:rPr lang="en-GB" dirty="0">
                <a:latin typeface="Times New Roman"/>
                <a:ea typeface="Comic Sans MS" charset="0"/>
                <a:cs typeface="Times New Roman"/>
              </a:rPr>
              <a:t>primer R (10mM)         1mM (10 </a:t>
            </a:r>
            <a:r>
              <a:rPr lang="en-GB" dirty="0" err="1">
                <a:latin typeface="Times New Roman"/>
                <a:ea typeface="Lucida Grande" charset="0"/>
                <a:cs typeface="Times New Roman"/>
              </a:rPr>
              <a:t>μ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l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)</a:t>
            </a:r>
          </a:p>
          <a:p>
            <a:pPr algn="just"/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dNTP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 2.5mM            0,25 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mM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 (10 </a:t>
            </a:r>
            <a:r>
              <a:rPr lang="en-GB" dirty="0" err="1">
                <a:latin typeface="Times New Roman"/>
                <a:ea typeface="Lucida Grande" charset="0"/>
                <a:cs typeface="Times New Roman"/>
              </a:rPr>
              <a:t>μ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l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)            </a:t>
            </a:r>
          </a:p>
          <a:p>
            <a:pPr algn="just"/>
            <a:r>
              <a:rPr lang="en-GB" dirty="0">
                <a:latin typeface="Times New Roman"/>
                <a:ea typeface="Comic Sans MS" charset="0"/>
                <a:cs typeface="Times New Roman"/>
              </a:rPr>
              <a:t>Polymerase                 x</a:t>
            </a:r>
          </a:p>
          <a:p>
            <a:pPr algn="just"/>
            <a:r>
              <a:rPr lang="en-GB" dirty="0">
                <a:latin typeface="Times New Roman"/>
                <a:ea typeface="Comic Sans MS" charset="0"/>
                <a:cs typeface="Times New Roman"/>
              </a:rPr>
              <a:t>Buffer 10X               1X (10 </a:t>
            </a:r>
            <a:r>
              <a:rPr lang="en-GB" dirty="0" err="1">
                <a:latin typeface="Times New Roman"/>
                <a:ea typeface="Lucida Grande" charset="0"/>
                <a:cs typeface="Times New Roman"/>
              </a:rPr>
              <a:t>μ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l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)</a:t>
            </a:r>
          </a:p>
          <a:p>
            <a:pPr algn="just"/>
            <a:r>
              <a:rPr lang="en-GB" dirty="0">
                <a:latin typeface="Times New Roman"/>
                <a:ea typeface="Comic Sans MS" charset="0"/>
                <a:cs typeface="Times New Roman"/>
              </a:rPr>
              <a:t>MgCl</a:t>
            </a:r>
            <a:r>
              <a:rPr lang="en-GB" baseline="-25000" dirty="0">
                <a:latin typeface="Times New Roman"/>
                <a:ea typeface="Comic Sans MS" charset="0"/>
                <a:cs typeface="Times New Roman"/>
              </a:rPr>
              <a:t>2 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50mM              </a:t>
            </a:r>
            <a:r>
              <a:rPr lang="en-GB" dirty="0">
                <a:latin typeface="Times New Roman"/>
                <a:ea typeface="ＭＳ ゴシック" charset="-128"/>
                <a:cs typeface="Times New Roman"/>
              </a:rPr>
              <a:t>≅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2mM</a:t>
            </a:r>
            <a:r>
              <a:rPr lang="en-GB" baseline="-25000" dirty="0">
                <a:latin typeface="Times New Roman"/>
                <a:ea typeface="Comic Sans MS" charset="0"/>
                <a:cs typeface="Times New Roman"/>
              </a:rPr>
              <a:t>  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(2</a:t>
            </a:r>
            <a:r>
              <a:rPr lang="en-GB" baseline="-25000" dirty="0">
                <a:latin typeface="Times New Roman"/>
                <a:ea typeface="Comic Sans MS" charset="0"/>
                <a:cs typeface="Times New Roman"/>
              </a:rPr>
              <a:t> </a:t>
            </a:r>
            <a:r>
              <a:rPr lang="en-GB" dirty="0" err="1">
                <a:latin typeface="Times New Roman"/>
                <a:ea typeface="Lucida Grande" charset="0"/>
                <a:cs typeface="Times New Roman"/>
              </a:rPr>
              <a:t>μ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l</a:t>
            </a:r>
            <a:r>
              <a:rPr lang="en-GB" baseline="-25000" dirty="0">
                <a:latin typeface="Times New Roman"/>
                <a:ea typeface="Comic Sans MS" charset="0"/>
                <a:cs typeface="Times New Roman"/>
              </a:rPr>
              <a:t> 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)</a:t>
            </a:r>
            <a:r>
              <a:rPr lang="en-GB" baseline="-25000" dirty="0">
                <a:latin typeface="Times New Roman"/>
                <a:ea typeface="Comic Sans MS" charset="0"/>
                <a:cs typeface="Times New Roman"/>
              </a:rPr>
              <a:t>                                                                  </a:t>
            </a:r>
            <a:endParaRPr lang="en-GB" dirty="0">
              <a:latin typeface="Times New Roman"/>
              <a:ea typeface="Comic Sans MS" charset="0"/>
              <a:cs typeface="Times New Roman"/>
            </a:endParaRPr>
          </a:p>
          <a:p>
            <a:pPr algn="just"/>
            <a:r>
              <a:rPr lang="en-GB" dirty="0">
                <a:latin typeface="Times New Roman"/>
                <a:ea typeface="Comic Sans MS" charset="0"/>
                <a:cs typeface="Times New Roman"/>
              </a:rPr>
              <a:t>H</a:t>
            </a:r>
            <a:r>
              <a:rPr lang="en-GB" baseline="-25000" dirty="0">
                <a:latin typeface="Times New Roman"/>
                <a:ea typeface="Comic Sans MS" charset="0"/>
                <a:cs typeface="Times New Roman"/>
              </a:rPr>
              <a:t>2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0                           up to final volume (100 </a:t>
            </a:r>
            <a:r>
              <a:rPr lang="en-GB" dirty="0" err="1">
                <a:latin typeface="Times New Roman"/>
                <a:ea typeface="Lucida Grande" charset="0"/>
                <a:cs typeface="Times New Roman"/>
              </a:rPr>
              <a:t>μ</a:t>
            </a:r>
            <a:r>
              <a:rPr lang="en-GB" dirty="0" err="1">
                <a:latin typeface="Times New Roman"/>
                <a:ea typeface="Comic Sans MS" charset="0"/>
                <a:cs typeface="Times New Roman"/>
              </a:rPr>
              <a:t>l</a:t>
            </a:r>
            <a:r>
              <a:rPr lang="en-GB" dirty="0">
                <a:latin typeface="Times New Roman"/>
                <a:ea typeface="Comic Sans MS" charset="0"/>
                <a:cs typeface="Times New Roman"/>
              </a:rPr>
              <a:t>)</a:t>
            </a:r>
          </a:p>
        </p:txBody>
      </p:sp>
      <p:sp>
        <p:nvSpPr>
          <p:cNvPr id="8" name="Freccia giù 7"/>
          <p:cNvSpPr/>
          <p:nvPr/>
        </p:nvSpPr>
        <p:spPr>
          <a:xfrm>
            <a:off x="4457700" y="4013200"/>
            <a:ext cx="317500" cy="749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784270"/>
            <a:ext cx="2882900" cy="2059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5AF858-D2A5-A24A-8D56-A4E29B845E6C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A38E6-8F5E-4142-859B-80F8121CEA5F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Baking time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6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469559" y="1370143"/>
            <a:ext cx="7014040" cy="2842498"/>
            <a:chOff x="1533060" y="317500"/>
            <a:chExt cx="7014040" cy="284249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17700" y="317500"/>
              <a:ext cx="6629400" cy="2842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CasellaDiTesto 4"/>
            <p:cNvSpPr txBox="1"/>
            <p:nvPr/>
          </p:nvSpPr>
          <p:spPr>
            <a:xfrm rot="16200000">
              <a:off x="1028700" y="1155700"/>
              <a:ext cx="1378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temperatura</a:t>
              </a:r>
            </a:p>
          </p:txBody>
        </p:sp>
        <p:sp>
          <p:nvSpPr>
            <p:cNvPr id="7" name="Rettangolo 6"/>
            <p:cNvSpPr/>
            <p:nvPr/>
          </p:nvSpPr>
          <p:spPr>
            <a:xfrm>
              <a:off x="3530600" y="2042092"/>
              <a:ext cx="530166" cy="269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4584700" y="610631"/>
              <a:ext cx="530166" cy="269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3440083" y="197756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55°C</a:t>
              </a: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248400" y="1842906"/>
              <a:ext cx="1231900" cy="46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</p:grpSp>
      <p:cxnSp>
        <p:nvCxnSpPr>
          <p:cNvPr id="14" name="Connettore 2 13"/>
          <p:cNvCxnSpPr/>
          <p:nvPr/>
        </p:nvCxnSpPr>
        <p:spPr>
          <a:xfrm>
            <a:off x="2349500" y="3030203"/>
            <a:ext cx="0" cy="184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3708400" y="3576303"/>
            <a:ext cx="0" cy="184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889500" y="3576303"/>
            <a:ext cx="0" cy="2367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476477" y="4837668"/>
            <a:ext cx="14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Denaturation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077629" y="5435600"/>
            <a:ext cx="131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ANNEALING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496646" y="5995432"/>
            <a:ext cx="9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Syntesis</a:t>
            </a:r>
            <a:endParaRPr lang="it-IT" dirty="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017948" y="60186"/>
            <a:ext cx="2350323" cy="66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GB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PCR  blocks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9A5C97-8B6B-C54D-85CA-0204BFA8FE47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363B82-CD40-664B-956F-585E8D9D5E65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PCR Blocks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63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6061" t="11765" r="8333" b="9804"/>
          <a:stretch>
            <a:fillRect/>
          </a:stretch>
        </p:blipFill>
        <p:spPr bwMode="auto">
          <a:xfrm>
            <a:off x="228600" y="2286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978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6061" t="7843" r="8333" b="8824"/>
          <a:stretch>
            <a:fillRect/>
          </a:stretch>
        </p:blipFill>
        <p:spPr bwMode="auto">
          <a:xfrm>
            <a:off x="381000" y="165100"/>
            <a:ext cx="8610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195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562100"/>
            <a:ext cx="8763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289300" y="290036"/>
            <a:ext cx="230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Comic Sans MS"/>
                <a:cs typeface="Comic Sans MS"/>
              </a:rPr>
              <a:t>….</a:t>
            </a:r>
            <a:r>
              <a:rPr lang="it-IT" sz="3600" dirty="0" err="1">
                <a:latin typeface="Comic Sans MS"/>
                <a:cs typeface="Comic Sans MS"/>
              </a:rPr>
              <a:t>n</a:t>
            </a:r>
            <a:r>
              <a:rPr lang="it-IT" sz="3600" dirty="0">
                <a:latin typeface="Comic Sans MS"/>
                <a:cs typeface="Comic Sans MS"/>
              </a:rPr>
              <a:t> </a:t>
            </a:r>
            <a:r>
              <a:rPr lang="it-IT" sz="3600" dirty="0" err="1">
                <a:latin typeface="Comic Sans MS"/>
                <a:cs typeface="Comic Sans MS"/>
              </a:rPr>
              <a:t>cycles</a:t>
            </a:r>
            <a:endParaRPr lang="it-IT" sz="3600" dirty="0">
              <a:latin typeface="Comic Sans MS"/>
              <a:cs typeface="Comic Sans MS"/>
            </a:endParaRPr>
          </a:p>
        </p:txBody>
      </p:sp>
      <p:cxnSp>
        <p:nvCxnSpPr>
          <p:cNvPr id="4" name="Connettore 2 3"/>
          <p:cNvCxnSpPr/>
          <p:nvPr/>
        </p:nvCxnSpPr>
        <p:spPr>
          <a:xfrm flipH="1">
            <a:off x="7327900" y="4000500"/>
            <a:ext cx="25400" cy="1028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719575" y="5143500"/>
            <a:ext cx="1440059" cy="61555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3400" dirty="0" err="1">
                <a:latin typeface="Comic Sans MS"/>
                <a:cs typeface="Comic Sans MS"/>
              </a:rPr>
              <a:t>P</a:t>
            </a:r>
            <a:r>
              <a:rPr lang="it-IT" sz="3400" dirty="0">
                <a:latin typeface="Comic Sans MS"/>
                <a:cs typeface="Comic Sans MS"/>
              </a:rPr>
              <a:t>= 2</a:t>
            </a:r>
            <a:r>
              <a:rPr lang="it-IT" sz="3400" baseline="30000" dirty="0">
                <a:latin typeface="Comic Sans MS"/>
                <a:cs typeface="Comic Sans MS"/>
              </a:rPr>
              <a:t>n</a:t>
            </a:r>
            <a:r>
              <a:rPr lang="it-IT" sz="3400" dirty="0">
                <a:latin typeface="Comic Sans MS"/>
                <a:cs typeface="Comic Sans M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3335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78" y="997600"/>
            <a:ext cx="1625600" cy="1625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997600"/>
            <a:ext cx="1625600" cy="16256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080662" y="502300"/>
            <a:ext cx="793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Prima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49900" y="488568"/>
            <a:ext cx="747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Dopo</a:t>
            </a:r>
          </a:p>
        </p:txBody>
      </p:sp>
      <p:sp>
        <p:nvSpPr>
          <p:cNvPr id="10" name="Freccia destra 9"/>
          <p:cNvSpPr/>
          <p:nvPr/>
        </p:nvSpPr>
        <p:spPr>
          <a:xfrm>
            <a:off x="3619500" y="1594500"/>
            <a:ext cx="1333500" cy="393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790215" y="1045304"/>
            <a:ext cx="824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PCR:</a:t>
            </a:r>
          </a:p>
          <a:p>
            <a:pPr algn="ctr"/>
            <a:r>
              <a:rPr lang="it-IT" dirty="0"/>
              <a:t>30 cicli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784418" y="3045396"/>
            <a:ext cx="3461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Times New Roman"/>
                <a:cs typeface="Times New Roman"/>
              </a:rPr>
              <a:t>You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know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your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fragment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lenght</a:t>
            </a:r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809128" y="2645286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Times New Roman"/>
                <a:cs typeface="Times New Roman"/>
              </a:rPr>
              <a:t>template</a:t>
            </a:r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749095" y="2686700"/>
            <a:ext cx="413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Times New Roman"/>
                <a:cs typeface="Times New Roman"/>
              </a:rPr>
              <a:t>Many</a:t>
            </a:r>
            <a:r>
              <a:rPr lang="it-IT" sz="2000" dirty="0">
                <a:latin typeface="Times New Roman"/>
                <a:cs typeface="Times New Roman"/>
              </a:rPr>
              <a:t> DNA  </a:t>
            </a:r>
            <a:r>
              <a:rPr lang="it-IT" sz="2000" dirty="0" err="1">
                <a:latin typeface="Times New Roman"/>
                <a:cs typeface="Times New Roman"/>
              </a:rPr>
              <a:t>molecules</a:t>
            </a:r>
            <a:r>
              <a:rPr lang="it-IT" sz="2000" dirty="0">
                <a:latin typeface="Times New Roman"/>
                <a:cs typeface="Times New Roman"/>
              </a:rPr>
              <a:t> (</a:t>
            </a:r>
            <a:r>
              <a:rPr lang="it-IT" sz="2000" dirty="0" err="1">
                <a:latin typeface="Times New Roman"/>
                <a:cs typeface="Times New Roman"/>
              </a:rPr>
              <a:t>P</a:t>
            </a:r>
            <a:r>
              <a:rPr lang="it-IT" sz="2000" dirty="0">
                <a:latin typeface="Times New Roman"/>
                <a:cs typeface="Times New Roman"/>
              </a:rPr>
              <a:t>=2</a:t>
            </a:r>
            <a:r>
              <a:rPr lang="it-IT" sz="2000" baseline="30000" dirty="0">
                <a:latin typeface="Times New Roman"/>
                <a:cs typeface="Times New Roman"/>
              </a:rPr>
              <a:t>n</a:t>
            </a:r>
            <a:r>
              <a:rPr lang="it-IT" sz="2000" dirty="0">
                <a:latin typeface="Times New Roman"/>
                <a:cs typeface="Times New Roman"/>
              </a:rPr>
              <a:t>X, </a:t>
            </a:r>
            <a:r>
              <a:rPr lang="it-IT" sz="2000" dirty="0" err="1">
                <a:latin typeface="Times New Roman"/>
                <a:cs typeface="Times New Roman"/>
              </a:rPr>
              <a:t>n</a:t>
            </a:r>
            <a:r>
              <a:rPr lang="it-IT" sz="2000" dirty="0">
                <a:latin typeface="Times New Roman"/>
                <a:cs typeface="Times New Roman"/>
              </a:rPr>
              <a:t>=30)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6756400" y="3575700"/>
            <a:ext cx="0" cy="584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25"/>
          <a:stretch/>
        </p:blipFill>
        <p:spPr>
          <a:xfrm>
            <a:off x="4936818" y="4381297"/>
            <a:ext cx="3854237" cy="1164151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722286" y="368947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check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5689600" y="632735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/>
              <a:t>0,8%-1%      		  0.5 - 20 Kb</a:t>
            </a:r>
          </a:p>
          <a:p>
            <a:r>
              <a:rPr lang="hu-HU" sz="1600" dirty="0"/>
              <a:t>1,5%-2,5%    		  0.1 - 3kb</a:t>
            </a:r>
            <a:endParaRPr lang="it-IT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118624" y="5757986"/>
            <a:ext cx="2060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/>
              <a:t>Agarose</a:t>
            </a:r>
            <a:r>
              <a:rPr lang="it-IT" sz="1600" dirty="0"/>
              <a:t> </a:t>
            </a:r>
            <a:r>
              <a:rPr lang="it-IT" sz="1600" dirty="0" err="1"/>
              <a:t>concentration</a:t>
            </a:r>
            <a:endParaRPr lang="it-IT" sz="16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534051" y="5768572"/>
            <a:ext cx="1070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/>
              <a:t>Resolution</a:t>
            </a:r>
            <a:endParaRPr lang="it-IT" sz="1600" dirty="0"/>
          </a:p>
        </p:txBody>
      </p:sp>
      <p:pic>
        <p:nvPicPr>
          <p:cNvPr id="20" name="Picture 3" descr="ImmaginePCR inversa">
            <a:extLst>
              <a:ext uri="{FF2B5EF4-FFF2-40B4-BE49-F238E27FC236}">
                <a16:creationId xmlns:a16="http://schemas.microsoft.com/office/drawing/2014/main" id="{91C9A0B8-67B2-EA49-A8B7-D44325D0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36667" r="7092"/>
          <a:stretch>
            <a:fillRect/>
          </a:stretch>
        </p:blipFill>
        <p:spPr bwMode="auto">
          <a:xfrm>
            <a:off x="863868" y="3482396"/>
            <a:ext cx="292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40">
            <a:extLst>
              <a:ext uri="{FF2B5EF4-FFF2-40B4-BE49-F238E27FC236}">
                <a16:creationId xmlns:a16="http://schemas.microsoft.com/office/drawing/2014/main" id="{219A7C44-8338-4249-AF30-D8BFD867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368" y="3101396"/>
            <a:ext cx="26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-</a:t>
            </a:r>
          </a:p>
        </p:txBody>
      </p:sp>
      <p:sp>
        <p:nvSpPr>
          <p:cNvPr id="24" name="CasellaDiTesto 41">
            <a:extLst>
              <a:ext uri="{FF2B5EF4-FFF2-40B4-BE49-F238E27FC236}">
                <a16:creationId xmlns:a16="http://schemas.microsoft.com/office/drawing/2014/main" id="{5417CA59-9BE2-BA48-896B-3810C22F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406" y="3206171"/>
            <a:ext cx="284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Y</a:t>
            </a:r>
          </a:p>
        </p:txBody>
      </p:sp>
      <p:sp>
        <p:nvSpPr>
          <p:cNvPr id="25" name="CasellaDiTesto 42">
            <a:extLst>
              <a:ext uri="{FF2B5EF4-FFF2-40B4-BE49-F238E27FC236}">
                <a16:creationId xmlns:a16="http://schemas.microsoft.com/office/drawing/2014/main" id="{E4197175-4451-7946-B5C5-6F0AB81D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568" y="3177596"/>
            <a:ext cx="663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Marker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8367F7-A666-C346-A253-C9E77B69EAE6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0A3199-6540-7A4D-AF42-66404B6FF2BF}"/>
              </a:ext>
            </a:extLst>
          </p:cNvPr>
          <p:cNvSpPr txBox="1"/>
          <p:nvPr/>
        </p:nvSpPr>
        <p:spPr>
          <a:xfrm>
            <a:off x="-21021" y="238240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PCR CHECK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53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/>
          <a:srcRect l="23612" t="16789" r="26893" b="17689"/>
          <a:stretch/>
        </p:blipFill>
        <p:spPr bwMode="auto">
          <a:xfrm>
            <a:off x="2383638" y="1804791"/>
            <a:ext cx="4716678" cy="482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365" y="973794"/>
            <a:ext cx="871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PCR </a:t>
            </a:r>
            <a:r>
              <a:rPr lang="it-IT" sz="2400" dirty="0" err="1"/>
              <a:t>application</a:t>
            </a:r>
            <a:r>
              <a:rPr lang="it-IT" sz="2400" dirty="0"/>
              <a:t>: </a:t>
            </a:r>
            <a:r>
              <a:rPr lang="it-IT" sz="2400" dirty="0" err="1"/>
              <a:t>Should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talk </a:t>
            </a:r>
            <a:r>
              <a:rPr lang="it-IT" sz="2400" dirty="0" err="1"/>
              <a:t>about</a:t>
            </a:r>
            <a:r>
              <a:rPr lang="it-IT" sz="2400" dirty="0"/>
              <a:t> COVID-19? </a:t>
            </a:r>
          </a:p>
          <a:p>
            <a:r>
              <a:rPr lang="it-IT" sz="2400" dirty="0" err="1"/>
              <a:t>Then</a:t>
            </a:r>
            <a:r>
              <a:rPr lang="it-IT" sz="2400" dirty="0"/>
              <a:t> </a:t>
            </a:r>
            <a:r>
              <a:rPr lang="it-IT" sz="2400" dirty="0" err="1"/>
              <a:t>let’s</a:t>
            </a:r>
            <a:r>
              <a:rPr lang="it-IT" sz="2400" dirty="0"/>
              <a:t> talk </a:t>
            </a:r>
            <a:r>
              <a:rPr lang="it-IT" sz="2400" dirty="0" err="1"/>
              <a:t>about</a:t>
            </a:r>
            <a:r>
              <a:rPr lang="it-IT" sz="2400" dirty="0"/>
              <a:t> «RT» first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BA189134-805B-C64A-96AE-591232680E06}"/>
              </a:ext>
            </a:extLst>
          </p:cNvPr>
          <p:cNvSpPr txBox="1"/>
          <p:nvPr/>
        </p:nvSpPr>
        <p:spPr>
          <a:xfrm>
            <a:off x="2080662" y="502300"/>
            <a:ext cx="793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Prima</a:t>
            </a:r>
          </a:p>
        </p:txBody>
      </p:sp>
      <p:sp>
        <p:nvSpPr>
          <p:cNvPr id="5" name="CasellaDiTesto 8">
            <a:extLst>
              <a:ext uri="{FF2B5EF4-FFF2-40B4-BE49-F238E27FC236}">
                <a16:creationId xmlns:a16="http://schemas.microsoft.com/office/drawing/2014/main" id="{62020ACC-FAD1-AA4B-84FF-30F62A2A6EA4}"/>
              </a:ext>
            </a:extLst>
          </p:cNvPr>
          <p:cNvSpPr txBox="1"/>
          <p:nvPr/>
        </p:nvSpPr>
        <p:spPr>
          <a:xfrm>
            <a:off x="5549900" y="488568"/>
            <a:ext cx="747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Dopo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15EE96-90E0-F840-B8DB-986730DEBC6B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51A91-1542-B542-97E9-C2AEC50290D0}"/>
              </a:ext>
            </a:extLst>
          </p:cNvPr>
          <p:cNvSpPr txBox="1"/>
          <p:nvPr/>
        </p:nvSpPr>
        <p:spPr>
          <a:xfrm>
            <a:off x="-21021" y="238240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PCR Application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68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594874-413C-9F4B-B63A-40FDC87FF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1055"/>
            <a:ext cx="896112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0" i="0" u="none" strike="noStrike" cap="none" normalizeH="0" baseline="0" dirty="0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RT-PCR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Retroviruses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RNA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reverse </a:t>
            </a:r>
            <a:r>
              <a:rPr lang="it-IT" alt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transcriptases</a:t>
            </a:r>
            <a:r>
              <a:rPr lang="it-IT" alt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it-IT" alt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it-IT" alt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DNA </a:t>
            </a:r>
            <a:r>
              <a:rPr lang="it-IT" alt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strand</a:t>
            </a:r>
            <a:r>
              <a:rPr lang="it-IT" alt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a RNA </a:t>
            </a:r>
            <a:r>
              <a:rPr lang="it-IT" alt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2D191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  <a:r>
              <a:rPr lang="it-IT" alt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Covid-19 are </a:t>
            </a:r>
            <a:r>
              <a:rPr kumimoji="0" lang="it-IT" altLang="it-IT" sz="2000" b="0" i="0" u="none" strike="noStrike" cap="none" normalizeH="0" baseline="0" dirty="0" err="1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retroviruses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D19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E15140F-637A-2C42-91B2-432FA430DA98}"/>
              </a:ext>
            </a:extLst>
          </p:cNvPr>
          <p:cNvSpPr/>
          <p:nvPr/>
        </p:nvSpPr>
        <p:spPr>
          <a:xfrm>
            <a:off x="1844040" y="4345663"/>
            <a:ext cx="5785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RT-PCR </a:t>
            </a:r>
            <a:r>
              <a:rPr 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test the target RNA </a:t>
            </a:r>
            <a:r>
              <a:rPr 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lemento grafico 2" descr="Persona con idea">
            <a:extLst>
              <a:ext uri="{FF2B5EF4-FFF2-40B4-BE49-F238E27FC236}">
                <a16:creationId xmlns:a16="http://schemas.microsoft.com/office/drawing/2014/main" id="{59C33EC3-8C31-024E-AF69-2E88236E4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6592" y="2206616"/>
            <a:ext cx="1828800" cy="182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D8DA61-53C2-6340-8D2B-7ABBFFACFDC1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A0876-2657-1944-A1F2-C60BCE3C73A0}"/>
              </a:ext>
            </a:extLst>
          </p:cNvPr>
          <p:cNvSpPr txBox="1"/>
          <p:nvPr/>
        </p:nvSpPr>
        <p:spPr>
          <a:xfrm>
            <a:off x="0" y="139570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RT-PCR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6CEE6D2C-E5DF-0249-AC88-1F91D0603B2A}"/>
              </a:ext>
            </a:extLst>
          </p:cNvPr>
          <p:cNvSpPr/>
          <p:nvPr/>
        </p:nvSpPr>
        <p:spPr>
          <a:xfrm>
            <a:off x="536448" y="1681818"/>
            <a:ext cx="80711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200" dirty="0">
              <a:solidFill>
                <a:srgbClr val="2D19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RT-PCR </a:t>
            </a:r>
            <a:r>
              <a:rPr lang="it-IT" sz="2000" b="1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proceeds</a:t>
            </a:r>
            <a:r>
              <a:rPr lang="it-IT" sz="2000" b="1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b="1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2000" b="1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it-IT" sz="2000" b="1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cDNA</a:t>
            </a:r>
            <a:r>
              <a:rPr 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(copy DNA) </a:t>
            </a:r>
          </a:p>
          <a:p>
            <a:pPr marL="457200" indent="-457200">
              <a:buAutoNum type="arabicPeriod"/>
            </a:pPr>
            <a:endParaRPr lang="it-IT" sz="2000" dirty="0">
              <a:solidFill>
                <a:srgbClr val="2D19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it-IT" sz="2000" dirty="0">
                <a:solidFill>
                  <a:srgbClr val="2D1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 CR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11323-3738-754C-B098-6BADEE7A0162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191F2-8551-A542-A470-A175411A00BD}"/>
              </a:ext>
            </a:extLst>
          </p:cNvPr>
          <p:cNvSpPr txBox="1"/>
          <p:nvPr/>
        </p:nvSpPr>
        <p:spPr>
          <a:xfrm>
            <a:off x="0" y="139570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RT-PCR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9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2900" y="1854200"/>
            <a:ext cx="6248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arrotondato 4">
            <a:hlinkClick r:id="rId3" action="ppaction://hlinksldjump"/>
          </p:cNvPr>
          <p:cNvSpPr/>
          <p:nvPr/>
        </p:nvSpPr>
        <p:spPr>
          <a:xfrm>
            <a:off x="762000" y="2971800"/>
            <a:ext cx="762000" cy="762000"/>
          </a:xfrm>
          <a:prstGeom prst="roundRect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ttangolo arrotondato 5">
            <a:hlinkClick r:id="rId4" action="ppaction://hlinksldjump"/>
          </p:cNvPr>
          <p:cNvSpPr/>
          <p:nvPr/>
        </p:nvSpPr>
        <p:spPr>
          <a:xfrm>
            <a:off x="1017456" y="5486400"/>
            <a:ext cx="762000" cy="762000"/>
          </a:xfrm>
          <a:prstGeom prst="round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ttangolo arrotondato 6">
            <a:hlinkClick r:id="rId5" action="ppaction://hlinksldjump"/>
          </p:cNvPr>
          <p:cNvSpPr/>
          <p:nvPr/>
        </p:nvSpPr>
        <p:spPr>
          <a:xfrm>
            <a:off x="7010400" y="3177911"/>
            <a:ext cx="762000" cy="762000"/>
          </a:xfrm>
          <a:prstGeom prst="roundRect">
            <a:avLst/>
          </a:prstGeom>
          <a:solidFill>
            <a:schemeClr val="accent1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ttangolo arrotondato 7">
            <a:hlinkClick r:id="rId6" action="ppaction://hlinksldjump"/>
          </p:cNvPr>
          <p:cNvSpPr/>
          <p:nvPr/>
        </p:nvSpPr>
        <p:spPr>
          <a:xfrm>
            <a:off x="7010400" y="5105400"/>
            <a:ext cx="7620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7202" y="2417763"/>
            <a:ext cx="2308645" cy="52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Template</a:t>
            </a:r>
            <a:r>
              <a:rPr lang="it-IT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DNA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3846" y="4700060"/>
            <a:ext cx="2555507" cy="62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it-IT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Oligonucleotides</a:t>
            </a:r>
            <a:endParaRPr lang="it-IT" sz="24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it-IT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Primers</a:t>
            </a:r>
            <a:endParaRPr lang="it-IT" sz="24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61188" y="2036763"/>
            <a:ext cx="2573140" cy="100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it-IT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DNA </a:t>
            </a:r>
            <a:r>
              <a:rPr lang="it-IT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polymerase</a:t>
            </a:r>
            <a:endParaRPr lang="it-IT" sz="24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it-IT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And </a:t>
            </a:r>
            <a:r>
              <a:rPr lang="it-IT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its</a:t>
            </a:r>
            <a:r>
              <a:rPr lang="it-IT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buffer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856413" y="4551363"/>
            <a:ext cx="114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it-IT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dNTPs</a:t>
            </a:r>
            <a:endParaRPr lang="it-IT" sz="24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2B681A-1ED0-5542-8BFB-0F3F01727A50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0694A3-5FDA-1C4A-BC7B-41182C769DBE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889479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E136F389-0A25-5C4E-A52B-9619DBBF144B}"/>
              </a:ext>
            </a:extLst>
          </p:cNvPr>
          <p:cNvGrpSpPr/>
          <p:nvPr/>
        </p:nvGrpSpPr>
        <p:grpSpPr>
          <a:xfrm>
            <a:off x="1624171" y="1525210"/>
            <a:ext cx="6561076" cy="5210037"/>
            <a:chOff x="2863340" y="989183"/>
            <a:chExt cx="6561076" cy="5210037"/>
          </a:xfrm>
        </p:grpSpPr>
        <p:pic>
          <p:nvPicPr>
            <p:cNvPr id="57346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l="20613" t="21737" r="12878" b="6863"/>
            <a:stretch/>
          </p:blipFill>
          <p:spPr bwMode="auto">
            <a:xfrm>
              <a:off x="2863340" y="989183"/>
              <a:ext cx="6280660" cy="521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5"/>
            <p:cNvSpPr/>
            <p:nvPr/>
          </p:nvSpPr>
          <p:spPr>
            <a:xfrm>
              <a:off x="5186522" y="5216877"/>
              <a:ext cx="2969926" cy="5336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0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Taq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it-IT" sz="20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polymerase</a:t>
              </a:r>
              <a:endParaRPr lang="it-IT" sz="20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947DA04-67DD-E742-8A29-2FD9315F16B4}"/>
                </a:ext>
              </a:extLst>
            </p:cNvPr>
            <p:cNvSpPr/>
            <p:nvPr/>
          </p:nvSpPr>
          <p:spPr>
            <a:xfrm>
              <a:off x="5032948" y="1828801"/>
              <a:ext cx="4391468" cy="6390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Trascrittasi inversa:</a:t>
              </a:r>
            </a:p>
            <a:p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DNA polimerasi RNA- dipendente</a:t>
              </a:r>
            </a:p>
          </p:txBody>
        </p:sp>
      </p:grpSp>
      <p:sp>
        <p:nvSpPr>
          <p:cNvPr id="11" name="Text Box 3">
            <a:extLst>
              <a:ext uri="{FF2B5EF4-FFF2-40B4-BE49-F238E27FC236}">
                <a16:creationId xmlns:a16="http://schemas.microsoft.com/office/drawing/2014/main" id="{50066058-7DE3-C944-B1BB-B23D407E3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831" y="1063545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2400" dirty="0">
                <a:latin typeface="Comic Sans MS" charset="0"/>
                <a:ea typeface="Comic Sans MS" charset="0"/>
                <a:cs typeface="Comic Sans MS" charset="0"/>
              </a:rPr>
              <a:t>RT-PCR: Reverse </a:t>
            </a:r>
            <a:r>
              <a:rPr lang="it-IT" sz="2400" dirty="0" err="1">
                <a:latin typeface="Comic Sans MS" charset="0"/>
                <a:ea typeface="Comic Sans MS" charset="0"/>
                <a:cs typeface="Comic Sans MS" charset="0"/>
              </a:rPr>
              <a:t>Transcription</a:t>
            </a:r>
            <a:r>
              <a:rPr lang="it-IT" sz="2400" dirty="0">
                <a:latin typeface="Comic Sans MS" charset="0"/>
                <a:ea typeface="Comic Sans MS" charset="0"/>
                <a:cs typeface="Comic Sans MS" charset="0"/>
              </a:rPr>
              <a:t> PCR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7F156-7B28-714F-9BB7-734D94E0AB2E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0676F-65B0-5F4A-B5DE-55C6F937312E}"/>
              </a:ext>
            </a:extLst>
          </p:cNvPr>
          <p:cNvSpPr txBox="1"/>
          <p:nvPr/>
        </p:nvSpPr>
        <p:spPr>
          <a:xfrm>
            <a:off x="0" y="139570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RT-PCR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341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347D82D-8315-DC4A-B47E-BCD89F477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2" t="10357" r="21779" b="65125"/>
          <a:stretch/>
        </p:blipFill>
        <p:spPr>
          <a:xfrm>
            <a:off x="900089" y="649959"/>
            <a:ext cx="6317576" cy="15842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682DD1-C6B1-F64E-A2B9-9799CBEDC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3" t="67381" r="21128" b="10469"/>
          <a:stretch/>
        </p:blipFill>
        <p:spPr>
          <a:xfrm>
            <a:off x="900090" y="4172138"/>
            <a:ext cx="6317576" cy="14312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FE7878E-A633-7844-AF07-68080C990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1" t="20771" r="34646" b="65125"/>
          <a:stretch/>
        </p:blipFill>
        <p:spPr>
          <a:xfrm>
            <a:off x="875705" y="1936304"/>
            <a:ext cx="5141048" cy="911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3633DB-5709-D64D-A20A-8C52DB607E00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12C23-7635-2F42-AA72-B86658E42BB4}"/>
              </a:ext>
            </a:extLst>
          </p:cNvPr>
          <p:cNvSpPr txBox="1"/>
          <p:nvPr/>
        </p:nvSpPr>
        <p:spPr>
          <a:xfrm>
            <a:off x="0" y="139570"/>
            <a:ext cx="9143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RT-PCR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70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E774E83-C1A4-984D-B440-FC1761E70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44" y="-381000"/>
            <a:ext cx="3810000" cy="3810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26BA80D-5E15-744A-B9AD-4FFEC434DD1A}"/>
              </a:ext>
            </a:extLst>
          </p:cNvPr>
          <p:cNvSpPr/>
          <p:nvPr/>
        </p:nvSpPr>
        <p:spPr>
          <a:xfrm>
            <a:off x="3188208" y="703040"/>
            <a:ext cx="5516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alibri" panose="020F0502020204030204" pitchFamily="34" charset="0"/>
              </a:rPr>
              <a:t>The kit </a:t>
            </a:r>
            <a:r>
              <a:rPr lang="it-IT" dirty="0" err="1">
                <a:latin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intended</a:t>
            </a:r>
            <a:r>
              <a:rPr lang="it-IT" dirty="0">
                <a:latin typeface="Calibri" panose="020F0502020204030204" pitchFamily="34" charset="0"/>
              </a:rPr>
              <a:t> for the </a:t>
            </a:r>
            <a:r>
              <a:rPr lang="it-IT" i="1" dirty="0">
                <a:latin typeface="Calibri" panose="020F0502020204030204" pitchFamily="34" charset="0"/>
              </a:rPr>
              <a:t>in vitro </a:t>
            </a:r>
            <a:r>
              <a:rPr lang="it-IT" dirty="0" err="1">
                <a:latin typeface="Calibri" panose="020F0502020204030204" pitchFamily="34" charset="0"/>
              </a:rPr>
              <a:t>detection</a:t>
            </a:r>
            <a:r>
              <a:rPr lang="it-IT" dirty="0">
                <a:latin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</a:rPr>
              <a:t>quantification</a:t>
            </a:r>
            <a:r>
              <a:rPr lang="it-IT" dirty="0">
                <a:latin typeface="Calibri" panose="020F0502020204030204" pitchFamily="34" charset="0"/>
              </a:rPr>
              <a:t> of COVID-19 RNA in human </a:t>
            </a:r>
            <a:r>
              <a:rPr lang="it-IT" dirty="0" err="1">
                <a:latin typeface="Calibri" panose="020F0502020204030204" pitchFamily="34" charset="0"/>
              </a:rPr>
              <a:t>nasopharyngeal</a:t>
            </a:r>
            <a:r>
              <a:rPr lang="it-IT" dirty="0">
                <a:latin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</a:rPr>
              <a:t>oropharyngeal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swab</a:t>
            </a:r>
            <a:r>
              <a:rPr lang="it-IT" dirty="0">
                <a:latin typeface="Calibri" panose="020F0502020204030204" pitchFamily="34" charset="0"/>
              </a:rPr>
              <a:t> or </a:t>
            </a:r>
            <a:r>
              <a:rPr lang="it-IT" dirty="0" err="1">
                <a:latin typeface="Calibri" panose="020F0502020204030204" pitchFamily="34" charset="0"/>
              </a:rPr>
              <a:t>sputum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specimens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utilizing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</a:rPr>
              <a:t>Reverse </a:t>
            </a:r>
            <a:r>
              <a:rPr lang="it-IT" b="1" dirty="0" err="1">
                <a:latin typeface="Calibri" panose="020F0502020204030204" pitchFamily="34" charset="0"/>
              </a:rPr>
              <a:t>Transcriptase-Polymerase</a:t>
            </a:r>
            <a:r>
              <a:rPr lang="it-IT" b="1" dirty="0">
                <a:latin typeface="Calibri" panose="020F0502020204030204" pitchFamily="34" charset="0"/>
              </a:rPr>
              <a:t> Chain </a:t>
            </a:r>
            <a:r>
              <a:rPr lang="it-IT" b="1" dirty="0" err="1">
                <a:latin typeface="Calibri" panose="020F0502020204030204" pitchFamily="34" charset="0"/>
              </a:rPr>
              <a:t>Reaction</a:t>
            </a:r>
            <a:r>
              <a:rPr lang="it-IT" b="1" dirty="0">
                <a:latin typeface="Calibri" panose="020F0502020204030204" pitchFamily="34" charset="0"/>
              </a:rPr>
              <a:t> (PCR) </a:t>
            </a:r>
            <a:endParaRPr lang="it-IT" b="1" dirty="0"/>
          </a:p>
        </p:txBody>
      </p:sp>
      <p:pic>
        <p:nvPicPr>
          <p:cNvPr id="9" name="Immagine 8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6892FC41-125A-8E4B-BB38-FB9BE28C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4" y="3025868"/>
            <a:ext cx="7583424" cy="3563449"/>
          </a:xfrm>
          <a:prstGeom prst="rect">
            <a:avLst/>
          </a:prstGeom>
        </p:spPr>
      </p:pic>
      <p:sp>
        <p:nvSpPr>
          <p:cNvPr id="10" name="Parentesi quadra aperta 9">
            <a:extLst>
              <a:ext uri="{FF2B5EF4-FFF2-40B4-BE49-F238E27FC236}">
                <a16:creationId xmlns:a16="http://schemas.microsoft.com/office/drawing/2014/main" id="{FC79E8AF-DC1A-B140-BB03-2B905E3C9B46}"/>
              </a:ext>
            </a:extLst>
          </p:cNvPr>
          <p:cNvSpPr/>
          <p:nvPr/>
        </p:nvSpPr>
        <p:spPr>
          <a:xfrm>
            <a:off x="1050036" y="3706368"/>
            <a:ext cx="45719" cy="37795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entesi quadra aperta 10">
            <a:extLst>
              <a:ext uri="{FF2B5EF4-FFF2-40B4-BE49-F238E27FC236}">
                <a16:creationId xmlns:a16="http://schemas.microsoft.com/office/drawing/2014/main" id="{E1EDAF92-8C11-1A43-8E92-51884E813C14}"/>
              </a:ext>
            </a:extLst>
          </p:cNvPr>
          <p:cNvSpPr/>
          <p:nvPr/>
        </p:nvSpPr>
        <p:spPr>
          <a:xfrm>
            <a:off x="1050036" y="4334256"/>
            <a:ext cx="45719" cy="37795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entesi quadra aperta 11">
            <a:extLst>
              <a:ext uri="{FF2B5EF4-FFF2-40B4-BE49-F238E27FC236}">
                <a16:creationId xmlns:a16="http://schemas.microsoft.com/office/drawing/2014/main" id="{5C1725BB-093C-984F-B7BE-903AEA15BB88}"/>
              </a:ext>
            </a:extLst>
          </p:cNvPr>
          <p:cNvSpPr/>
          <p:nvPr/>
        </p:nvSpPr>
        <p:spPr>
          <a:xfrm>
            <a:off x="1050036" y="4913376"/>
            <a:ext cx="45719" cy="37795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F4A0D6-D02C-F244-87C6-2DB31354A70E}"/>
              </a:ext>
            </a:extLst>
          </p:cNvPr>
          <p:cNvSpPr txBox="1"/>
          <p:nvPr/>
        </p:nvSpPr>
        <p:spPr>
          <a:xfrm>
            <a:off x="599272" y="371498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ECA5656-A70B-2F49-B5F8-D43B43961EF8}"/>
              </a:ext>
            </a:extLst>
          </p:cNvPr>
          <p:cNvSpPr txBox="1"/>
          <p:nvPr/>
        </p:nvSpPr>
        <p:spPr>
          <a:xfrm>
            <a:off x="599272" y="431418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2D3DA9-116A-8D4D-A38C-8A6360715E66}"/>
              </a:ext>
            </a:extLst>
          </p:cNvPr>
          <p:cNvSpPr txBox="1"/>
          <p:nvPr/>
        </p:nvSpPr>
        <p:spPr>
          <a:xfrm>
            <a:off x="599272" y="491337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N3</a:t>
            </a:r>
          </a:p>
        </p:txBody>
      </p:sp>
    </p:spTree>
    <p:extLst>
      <p:ext uri="{BB962C8B-B14F-4D97-AF65-F5344CB8AC3E}">
        <p14:creationId xmlns:p14="http://schemas.microsoft.com/office/powerpoint/2010/main" val="1694456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F446492-93F2-6B48-BFE0-B20B0802D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78" b="41333"/>
          <a:stretch/>
        </p:blipFill>
        <p:spPr>
          <a:xfrm>
            <a:off x="531825" y="-73152"/>
            <a:ext cx="8080349" cy="512064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BEA9BD1-CCFF-744A-AA83-BACF1499537A}"/>
              </a:ext>
            </a:extLst>
          </p:cNvPr>
          <p:cNvSpPr/>
          <p:nvPr/>
        </p:nvSpPr>
        <p:spPr>
          <a:xfrm>
            <a:off x="0" y="4882431"/>
            <a:ext cx="9143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TimesNewRomanPSMT"/>
              </a:rPr>
              <a:t>An </a:t>
            </a:r>
            <a:r>
              <a:rPr lang="it-IT" sz="1600" dirty="0" err="1">
                <a:latin typeface="TimesNewRomanPSMT"/>
              </a:rPr>
              <a:t>internal</a:t>
            </a:r>
            <a:r>
              <a:rPr lang="it-IT" sz="1600" dirty="0">
                <a:latin typeface="TimesNewRomanPSMT"/>
              </a:rPr>
              <a:t> (Hs_RPP30) control </a:t>
            </a:r>
            <a:r>
              <a:rPr lang="it-IT" sz="1600" dirty="0" err="1">
                <a:latin typeface="TimesNewRomanPSMT"/>
              </a:rPr>
              <a:t>targeting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RNase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P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is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needed</a:t>
            </a:r>
            <a:r>
              <a:rPr lang="it-IT" sz="1600" dirty="0">
                <a:latin typeface="TimesNewRomanPSMT"/>
              </a:rPr>
              <a:t> to </a:t>
            </a:r>
            <a:r>
              <a:rPr lang="it-IT" sz="1600" dirty="0" err="1">
                <a:latin typeface="TimesNewRomanPSMT"/>
              </a:rPr>
              <a:t>verify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that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nucleic</a:t>
            </a:r>
            <a:r>
              <a:rPr lang="it-IT" sz="1600" dirty="0">
                <a:latin typeface="TimesNewRomanPSMT"/>
              </a:rPr>
              <a:t> acid </a:t>
            </a:r>
            <a:r>
              <a:rPr lang="it-IT" sz="1600" dirty="0" err="1">
                <a:latin typeface="TimesNewRomanPSMT"/>
              </a:rPr>
              <a:t>is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present</a:t>
            </a:r>
            <a:r>
              <a:rPr lang="it-IT" sz="1600" dirty="0">
                <a:latin typeface="TimesNewRomanPSMT"/>
              </a:rPr>
              <a:t> in </a:t>
            </a:r>
            <a:r>
              <a:rPr lang="it-IT" sz="1600" dirty="0" err="1">
                <a:latin typeface="TimesNewRomanPSMT"/>
              </a:rPr>
              <a:t>every</a:t>
            </a:r>
            <a:r>
              <a:rPr lang="it-IT" sz="1600" dirty="0">
                <a:latin typeface="TimesNewRomanPSMT"/>
              </a:rPr>
              <a:t> sample and </a:t>
            </a:r>
            <a:r>
              <a:rPr lang="it-IT" sz="1600" dirty="0" err="1">
                <a:latin typeface="TimesNewRomanPSMT"/>
              </a:rPr>
              <a:t>is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used</a:t>
            </a:r>
            <a:r>
              <a:rPr lang="it-IT" sz="1600" dirty="0">
                <a:latin typeface="TimesNewRomanPSMT"/>
              </a:rPr>
              <a:t> for </a:t>
            </a:r>
            <a:r>
              <a:rPr lang="it-IT" sz="1600" dirty="0" err="1">
                <a:latin typeface="TimesNewRomanPSMT"/>
              </a:rPr>
              <a:t>every</a:t>
            </a:r>
            <a:r>
              <a:rPr lang="it-IT" sz="1600" dirty="0">
                <a:latin typeface="TimesNewRomanPSMT"/>
              </a:rPr>
              <a:t> sample </a:t>
            </a:r>
            <a:r>
              <a:rPr lang="it-IT" sz="1600" dirty="0" err="1">
                <a:latin typeface="TimesNewRomanPSMT"/>
              </a:rPr>
              <a:t>processed</a:t>
            </a:r>
            <a:r>
              <a:rPr lang="it-IT" sz="1600" dirty="0">
                <a:latin typeface="TimesNewRomanPSMT"/>
              </a:rPr>
              <a:t> </a:t>
            </a:r>
            <a:endParaRPr lang="it-IT" sz="1600" dirty="0">
              <a:effectLst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6B8BED7-FEF0-0443-8CCA-54515639B22F}"/>
              </a:ext>
            </a:extLst>
          </p:cNvPr>
          <p:cNvCxnSpPr>
            <a:cxnSpLocks/>
          </p:cNvCxnSpPr>
          <p:nvPr/>
        </p:nvCxnSpPr>
        <p:spPr>
          <a:xfrm flipV="1">
            <a:off x="3803903" y="4292459"/>
            <a:ext cx="0" cy="58997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B4C04A8-DDBA-5048-83BA-78906F587A7D}"/>
              </a:ext>
            </a:extLst>
          </p:cNvPr>
          <p:cNvCxnSpPr>
            <a:cxnSpLocks/>
          </p:cNvCxnSpPr>
          <p:nvPr/>
        </p:nvCxnSpPr>
        <p:spPr>
          <a:xfrm>
            <a:off x="810768" y="1164336"/>
            <a:ext cx="5985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con un angolo arrotondato 10">
            <a:extLst>
              <a:ext uri="{FF2B5EF4-FFF2-40B4-BE49-F238E27FC236}">
                <a16:creationId xmlns:a16="http://schemas.microsoft.com/office/drawing/2014/main" id="{45C0EFEE-D4AB-2345-9BCF-F06FCD5BF0F5}"/>
              </a:ext>
            </a:extLst>
          </p:cNvPr>
          <p:cNvSpPr/>
          <p:nvPr/>
        </p:nvSpPr>
        <p:spPr>
          <a:xfrm>
            <a:off x="3474720" y="182880"/>
            <a:ext cx="682752" cy="4230624"/>
          </a:xfrm>
          <a:prstGeom prst="round1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C03143E-DA76-4D4D-BC8C-8F9262C26F0C}"/>
              </a:ext>
            </a:extLst>
          </p:cNvPr>
          <p:cNvSpPr/>
          <p:nvPr/>
        </p:nvSpPr>
        <p:spPr>
          <a:xfrm>
            <a:off x="0" y="5492173"/>
            <a:ext cx="9143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TimesNewRomanPSMT"/>
              </a:rPr>
              <a:t>A positive </a:t>
            </a:r>
            <a:r>
              <a:rPr lang="it-IT" sz="1600" dirty="0" err="1">
                <a:latin typeface="TimesNewRomanPSMT"/>
              </a:rPr>
              <a:t>template</a:t>
            </a:r>
            <a:r>
              <a:rPr lang="it-IT" sz="1600" dirty="0">
                <a:latin typeface="TimesNewRomanPSMT"/>
              </a:rPr>
              <a:t> (COVID-19_N_P) control </a:t>
            </a:r>
            <a:r>
              <a:rPr lang="it-IT" sz="1600" dirty="0" err="1">
                <a:latin typeface="TimesNewRomanPSMT"/>
              </a:rPr>
              <a:t>is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needed</a:t>
            </a:r>
            <a:r>
              <a:rPr lang="it-IT" sz="1600" dirty="0">
                <a:latin typeface="TimesNewRomanPSMT"/>
              </a:rPr>
              <a:t> to </a:t>
            </a:r>
            <a:r>
              <a:rPr lang="it-IT" sz="1600" dirty="0" err="1">
                <a:latin typeface="TimesNewRomanPSMT"/>
              </a:rPr>
              <a:t>verify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that</a:t>
            </a:r>
            <a:r>
              <a:rPr lang="it-IT" sz="1600" dirty="0">
                <a:latin typeface="TimesNewRomanPSMT"/>
              </a:rPr>
              <a:t> the </a:t>
            </a:r>
            <a:r>
              <a:rPr lang="it-IT" sz="1600" dirty="0" err="1">
                <a:latin typeface="TimesNewRomanPSMT"/>
              </a:rPr>
              <a:t>assay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run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is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performing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as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intended</a:t>
            </a:r>
            <a:r>
              <a:rPr lang="it-IT" sz="1600" dirty="0">
                <a:latin typeface="TimesNewRomanPSMT"/>
              </a:rPr>
              <a:t>. In vitro </a:t>
            </a:r>
            <a:r>
              <a:rPr lang="it-IT" sz="1600" dirty="0" err="1">
                <a:latin typeface="TimesNewRomanPSMT"/>
              </a:rPr>
              <a:t>produced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viral</a:t>
            </a:r>
            <a:r>
              <a:rPr lang="it-IT" sz="1600" dirty="0">
                <a:latin typeface="TimesNewRomanPSMT"/>
              </a:rPr>
              <a:t> RNA </a:t>
            </a:r>
            <a:r>
              <a:rPr lang="it-IT" sz="1600" dirty="0" err="1">
                <a:latin typeface="TimesNewRomanPSMT"/>
              </a:rPr>
              <a:t>corresponding</a:t>
            </a:r>
            <a:r>
              <a:rPr lang="it-IT" sz="1600" dirty="0">
                <a:latin typeface="TimesNewRomanPSMT"/>
              </a:rPr>
              <a:t> to the </a:t>
            </a:r>
            <a:r>
              <a:rPr lang="it-IT" sz="1600" dirty="0" err="1">
                <a:latin typeface="TimesNewRomanPSMT"/>
              </a:rPr>
              <a:t>region</a:t>
            </a:r>
            <a:r>
              <a:rPr lang="it-IT" sz="1600" dirty="0">
                <a:latin typeface="TimesNewRomanPSMT"/>
              </a:rPr>
              <a:t> N1, N2 and N3. </a:t>
            </a:r>
            <a:endParaRPr lang="it-IT" sz="1600" dirty="0">
              <a:effectLst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BB56431-E180-9B45-A156-488682538FA9}"/>
              </a:ext>
            </a:extLst>
          </p:cNvPr>
          <p:cNvSpPr/>
          <p:nvPr/>
        </p:nvSpPr>
        <p:spPr>
          <a:xfrm>
            <a:off x="0" y="6089140"/>
            <a:ext cx="9143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TimesNewRomanPSMT"/>
              </a:rPr>
              <a:t>A negative </a:t>
            </a:r>
            <a:r>
              <a:rPr lang="it-IT" sz="1600" dirty="0" err="1">
                <a:latin typeface="TimesNewRomanPSMT"/>
              </a:rPr>
              <a:t>extraction</a:t>
            </a:r>
            <a:r>
              <a:rPr lang="it-IT" sz="1600" dirty="0">
                <a:latin typeface="TimesNewRomanPSMT"/>
              </a:rPr>
              <a:t> (NEG) control </a:t>
            </a:r>
            <a:r>
              <a:rPr lang="it-IT" sz="1600" dirty="0" err="1">
                <a:latin typeface="TimesNewRomanPSMT"/>
              </a:rPr>
              <a:t>is</a:t>
            </a:r>
            <a:r>
              <a:rPr lang="it-IT" sz="1600" dirty="0">
                <a:latin typeface="TimesNewRomanPSMT"/>
              </a:rPr>
              <a:t> a </a:t>
            </a:r>
            <a:r>
              <a:rPr lang="it-IT" sz="1600" dirty="0" err="1">
                <a:latin typeface="TimesNewRomanPSMT"/>
              </a:rPr>
              <a:t>previously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characterized</a:t>
            </a:r>
            <a:r>
              <a:rPr lang="it-IT" sz="1600" dirty="0">
                <a:latin typeface="TimesNewRomanPSMT"/>
              </a:rPr>
              <a:t> negative </a:t>
            </a:r>
            <a:r>
              <a:rPr lang="it-IT" sz="1600" dirty="0" err="1">
                <a:latin typeface="TimesNewRomanPSMT"/>
              </a:rPr>
              <a:t>patient</a:t>
            </a:r>
            <a:r>
              <a:rPr lang="it-IT" sz="1600" dirty="0">
                <a:latin typeface="TimesNewRomanPSMT"/>
              </a:rPr>
              <a:t> sample. </a:t>
            </a:r>
            <a:r>
              <a:rPr lang="it-IT" sz="1600" dirty="0" err="1">
                <a:latin typeface="TimesNewRomanPSMT"/>
              </a:rPr>
              <a:t>It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serves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both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as</a:t>
            </a:r>
            <a:r>
              <a:rPr lang="it-IT" sz="1600" dirty="0">
                <a:latin typeface="TimesNewRomanPSMT"/>
              </a:rPr>
              <a:t> a negative </a:t>
            </a:r>
            <a:r>
              <a:rPr lang="it-IT" sz="1600" dirty="0" err="1">
                <a:latin typeface="TimesNewRomanPSMT"/>
              </a:rPr>
              <a:t>extraction</a:t>
            </a:r>
            <a:r>
              <a:rPr lang="it-IT" sz="1600" dirty="0">
                <a:latin typeface="TimesNewRomanPSMT"/>
              </a:rPr>
              <a:t> control to monitor for </a:t>
            </a:r>
            <a:r>
              <a:rPr lang="it-IT" sz="1600" dirty="0" err="1">
                <a:latin typeface="TimesNewRomanPSMT"/>
              </a:rPr>
              <a:t>any</a:t>
            </a:r>
            <a:r>
              <a:rPr lang="it-IT" sz="1600" dirty="0">
                <a:latin typeface="TimesNewRomanPSMT"/>
              </a:rPr>
              <a:t> cross-</a:t>
            </a:r>
            <a:r>
              <a:rPr lang="it-IT" sz="1600" dirty="0" err="1">
                <a:latin typeface="TimesNewRomanPSMT"/>
              </a:rPr>
              <a:t>contamination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that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occurs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during</a:t>
            </a:r>
            <a:r>
              <a:rPr lang="it-IT" sz="1600" dirty="0">
                <a:latin typeface="TimesNewRomanPSMT"/>
              </a:rPr>
              <a:t> the </a:t>
            </a:r>
            <a:r>
              <a:rPr lang="it-IT" sz="1600" dirty="0" err="1">
                <a:latin typeface="TimesNewRomanPSMT"/>
              </a:rPr>
              <a:t>extraction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process</a:t>
            </a:r>
            <a:r>
              <a:rPr lang="it-IT" sz="1600" dirty="0">
                <a:latin typeface="TimesNewRomanPSMT"/>
              </a:rPr>
              <a:t>, </a:t>
            </a:r>
            <a:r>
              <a:rPr lang="it-IT" sz="1600" dirty="0" err="1">
                <a:latin typeface="TimesNewRomanPSMT"/>
              </a:rPr>
              <a:t>as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well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as</a:t>
            </a:r>
            <a:r>
              <a:rPr lang="it-IT" sz="1600" dirty="0">
                <a:latin typeface="TimesNewRomanPSMT"/>
              </a:rPr>
              <a:t> an </a:t>
            </a:r>
            <a:r>
              <a:rPr lang="it-IT" sz="1600" dirty="0" err="1">
                <a:latin typeface="TimesNewRomanPSMT"/>
              </a:rPr>
              <a:t>extraction</a:t>
            </a:r>
            <a:r>
              <a:rPr lang="it-IT" sz="1600" dirty="0">
                <a:latin typeface="TimesNewRomanPSMT"/>
              </a:rPr>
              <a:t> control to validate </a:t>
            </a:r>
            <a:r>
              <a:rPr lang="it-IT" sz="1600" dirty="0" err="1">
                <a:latin typeface="TimesNewRomanPSMT"/>
              </a:rPr>
              <a:t>extraction</a:t>
            </a:r>
            <a:r>
              <a:rPr lang="it-IT" sz="1600" dirty="0">
                <a:latin typeface="TimesNewRomanPSMT"/>
              </a:rPr>
              <a:t> </a:t>
            </a:r>
            <a:r>
              <a:rPr lang="it-IT" sz="1600" dirty="0" err="1">
                <a:latin typeface="TimesNewRomanPSMT"/>
              </a:rPr>
              <a:t>reagents</a:t>
            </a:r>
            <a:r>
              <a:rPr lang="it-IT" sz="1600" dirty="0">
                <a:latin typeface="TimesNewRomanPSMT"/>
              </a:rPr>
              <a:t> and </a:t>
            </a:r>
            <a:r>
              <a:rPr lang="it-IT" sz="1600" dirty="0" err="1">
                <a:latin typeface="TimesNewRomanPSMT"/>
              </a:rPr>
              <a:t>successful</a:t>
            </a:r>
            <a:r>
              <a:rPr lang="it-IT" sz="1600" dirty="0">
                <a:latin typeface="TimesNewRomanPSMT"/>
              </a:rPr>
              <a:t> RNA </a:t>
            </a:r>
            <a:r>
              <a:rPr lang="it-IT" sz="1600" dirty="0" err="1">
                <a:latin typeface="TimesNewRomanPSMT"/>
              </a:rPr>
              <a:t>extraction</a:t>
            </a:r>
            <a:r>
              <a:rPr lang="it-IT" sz="1600" dirty="0">
                <a:latin typeface="TimesNewRomanPSMT"/>
              </a:rPr>
              <a:t>. </a:t>
            </a:r>
            <a:endParaRPr lang="it-IT" sz="1600" dirty="0">
              <a:effectLst/>
            </a:endParaRPr>
          </a:p>
        </p:txBody>
      </p:sp>
      <p:sp>
        <p:nvSpPr>
          <p:cNvPr id="15" name="Parentesi quadra aperta 14">
            <a:extLst>
              <a:ext uri="{FF2B5EF4-FFF2-40B4-BE49-F238E27FC236}">
                <a16:creationId xmlns:a16="http://schemas.microsoft.com/office/drawing/2014/main" id="{932E9B7F-EAEE-3D46-A69D-C8D5B4AB9DAB}"/>
              </a:ext>
            </a:extLst>
          </p:cNvPr>
          <p:cNvSpPr/>
          <p:nvPr/>
        </p:nvSpPr>
        <p:spPr>
          <a:xfrm>
            <a:off x="1527049" y="781052"/>
            <a:ext cx="45719" cy="962404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8F387D-8FB1-A544-87B1-18662C87A219}"/>
              </a:ext>
            </a:extLst>
          </p:cNvPr>
          <p:cNvSpPr txBox="1"/>
          <p:nvPr/>
        </p:nvSpPr>
        <p:spPr>
          <a:xfrm>
            <a:off x="28528" y="795004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65392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9D3AF3F-753C-5846-BEEA-1BFE9BBBF77A}"/>
              </a:ext>
            </a:extLst>
          </p:cNvPr>
          <p:cNvSpPr/>
          <p:nvPr/>
        </p:nvSpPr>
        <p:spPr>
          <a:xfrm>
            <a:off x="1920240" y="475488"/>
            <a:ext cx="5596128" cy="1007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731FBC-4C8D-0144-8361-175A8EF6835B}"/>
              </a:ext>
            </a:extLst>
          </p:cNvPr>
          <p:cNvSpPr txBox="1"/>
          <p:nvPr/>
        </p:nvSpPr>
        <p:spPr>
          <a:xfrm>
            <a:off x="2316480" y="7327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EAA270-28A3-6B43-8EBF-9DB862C917AE}"/>
              </a:ext>
            </a:extLst>
          </p:cNvPr>
          <p:cNvSpPr txBox="1"/>
          <p:nvPr/>
        </p:nvSpPr>
        <p:spPr>
          <a:xfrm>
            <a:off x="3297441" y="7327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B28A5D-62D3-2246-9F76-B512C8B1B598}"/>
              </a:ext>
            </a:extLst>
          </p:cNvPr>
          <p:cNvSpPr txBox="1"/>
          <p:nvPr/>
        </p:nvSpPr>
        <p:spPr>
          <a:xfrm>
            <a:off x="4278402" y="7327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62A248-E679-BF43-9815-CDE17E7F0811}"/>
              </a:ext>
            </a:extLst>
          </p:cNvPr>
          <p:cNvSpPr txBox="1"/>
          <p:nvPr/>
        </p:nvSpPr>
        <p:spPr>
          <a:xfrm>
            <a:off x="5259363" y="7327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C8ED22-370D-D948-ABAB-0F4B1D2A2C63}"/>
              </a:ext>
            </a:extLst>
          </p:cNvPr>
          <p:cNvSpPr txBox="1"/>
          <p:nvPr/>
        </p:nvSpPr>
        <p:spPr>
          <a:xfrm>
            <a:off x="6217882" y="732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18D83D-1091-604F-A2F5-995927C72223}"/>
              </a:ext>
            </a:extLst>
          </p:cNvPr>
          <p:cNvSpPr txBox="1"/>
          <p:nvPr/>
        </p:nvSpPr>
        <p:spPr>
          <a:xfrm>
            <a:off x="7048161" y="7327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7685604-1ED3-2545-B4C7-11B349EB4E37}"/>
              </a:ext>
            </a:extLst>
          </p:cNvPr>
          <p:cNvSpPr/>
          <p:nvPr/>
        </p:nvSpPr>
        <p:spPr>
          <a:xfrm>
            <a:off x="2273808" y="944880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272B03C-A737-FC41-83B4-465B58FCE0EB}"/>
              </a:ext>
            </a:extLst>
          </p:cNvPr>
          <p:cNvSpPr/>
          <p:nvPr/>
        </p:nvSpPr>
        <p:spPr>
          <a:xfrm>
            <a:off x="3187373" y="944880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1D87FCB-194A-D74C-A3D0-674A67FBF039}"/>
              </a:ext>
            </a:extLst>
          </p:cNvPr>
          <p:cNvSpPr/>
          <p:nvPr/>
        </p:nvSpPr>
        <p:spPr>
          <a:xfrm>
            <a:off x="4138349" y="953382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C196749-0086-8A43-9FF4-1F24921C3883}"/>
              </a:ext>
            </a:extLst>
          </p:cNvPr>
          <p:cNvSpPr/>
          <p:nvPr/>
        </p:nvSpPr>
        <p:spPr>
          <a:xfrm>
            <a:off x="5089325" y="961884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B1D3002-BDC8-FE48-9DDF-694B27C771D3}"/>
              </a:ext>
            </a:extLst>
          </p:cNvPr>
          <p:cNvSpPr/>
          <p:nvPr/>
        </p:nvSpPr>
        <p:spPr>
          <a:xfrm>
            <a:off x="6040301" y="970386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98122EB-5631-E44C-8B8E-CE597FEF5699}"/>
              </a:ext>
            </a:extLst>
          </p:cNvPr>
          <p:cNvSpPr txBox="1"/>
          <p:nvPr/>
        </p:nvSpPr>
        <p:spPr>
          <a:xfrm>
            <a:off x="804834" y="1012556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POSITIVE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2ACC407-54DC-9F45-9B5B-20F512DCA904}"/>
              </a:ext>
            </a:extLst>
          </p:cNvPr>
          <p:cNvSpPr txBox="1"/>
          <p:nvPr/>
        </p:nvSpPr>
        <p:spPr>
          <a:xfrm>
            <a:off x="804834" y="1815118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POSITIVE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57D8ED91-2D37-4948-9F39-418ACED95384}"/>
              </a:ext>
            </a:extLst>
          </p:cNvPr>
          <p:cNvSpPr/>
          <p:nvPr/>
        </p:nvSpPr>
        <p:spPr>
          <a:xfrm>
            <a:off x="1931102" y="1530392"/>
            <a:ext cx="5596128" cy="1007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56985EA-2D04-7945-B452-C624B5506C59}"/>
              </a:ext>
            </a:extLst>
          </p:cNvPr>
          <p:cNvSpPr/>
          <p:nvPr/>
        </p:nvSpPr>
        <p:spPr>
          <a:xfrm>
            <a:off x="2284670" y="1999784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5A3A3ADB-663B-5645-A095-6C52A243698D}"/>
              </a:ext>
            </a:extLst>
          </p:cNvPr>
          <p:cNvSpPr/>
          <p:nvPr/>
        </p:nvSpPr>
        <p:spPr>
          <a:xfrm>
            <a:off x="3198235" y="1999784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27C384A1-1448-5A4B-892C-671C51A2999E}"/>
              </a:ext>
            </a:extLst>
          </p:cNvPr>
          <p:cNvSpPr/>
          <p:nvPr/>
        </p:nvSpPr>
        <p:spPr>
          <a:xfrm>
            <a:off x="5100187" y="2016788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800FB29A-BCDA-114A-A6ED-ADE1A8B2E12E}"/>
              </a:ext>
            </a:extLst>
          </p:cNvPr>
          <p:cNvSpPr/>
          <p:nvPr/>
        </p:nvSpPr>
        <p:spPr>
          <a:xfrm>
            <a:off x="6051163" y="2025290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81809B59-A074-1446-8377-77C8C346CAB2}"/>
              </a:ext>
            </a:extLst>
          </p:cNvPr>
          <p:cNvSpPr/>
          <p:nvPr/>
        </p:nvSpPr>
        <p:spPr>
          <a:xfrm>
            <a:off x="1931102" y="2595908"/>
            <a:ext cx="5596128" cy="1007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4EF8031B-9ECA-D646-9B7E-816E03157223}"/>
              </a:ext>
            </a:extLst>
          </p:cNvPr>
          <p:cNvSpPr/>
          <p:nvPr/>
        </p:nvSpPr>
        <p:spPr>
          <a:xfrm>
            <a:off x="2284670" y="3065300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43B1C77E-E391-8C44-BC5A-3BCB63EF1D1D}"/>
              </a:ext>
            </a:extLst>
          </p:cNvPr>
          <p:cNvSpPr/>
          <p:nvPr/>
        </p:nvSpPr>
        <p:spPr>
          <a:xfrm>
            <a:off x="5100187" y="3082304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69A438E5-A4AC-024C-8127-B05CBC4A29EC}"/>
              </a:ext>
            </a:extLst>
          </p:cNvPr>
          <p:cNvSpPr/>
          <p:nvPr/>
        </p:nvSpPr>
        <p:spPr>
          <a:xfrm>
            <a:off x="6051163" y="3090806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E931D5C5-8D2C-EA4F-B20B-38749C764BC7}"/>
              </a:ext>
            </a:extLst>
          </p:cNvPr>
          <p:cNvSpPr/>
          <p:nvPr/>
        </p:nvSpPr>
        <p:spPr>
          <a:xfrm>
            <a:off x="1931102" y="3658856"/>
            <a:ext cx="5596128" cy="1007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F7E243D7-F34C-8D41-8EC6-047366EC5598}"/>
              </a:ext>
            </a:extLst>
          </p:cNvPr>
          <p:cNvSpPr/>
          <p:nvPr/>
        </p:nvSpPr>
        <p:spPr>
          <a:xfrm>
            <a:off x="5100187" y="4145252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C13197B3-2EE6-F04E-89EC-E72CEF014C42}"/>
              </a:ext>
            </a:extLst>
          </p:cNvPr>
          <p:cNvSpPr/>
          <p:nvPr/>
        </p:nvSpPr>
        <p:spPr>
          <a:xfrm>
            <a:off x="6051163" y="4153754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5AED975B-3009-D945-A403-9EDBDF7004FC}"/>
              </a:ext>
            </a:extLst>
          </p:cNvPr>
          <p:cNvSpPr/>
          <p:nvPr/>
        </p:nvSpPr>
        <p:spPr>
          <a:xfrm>
            <a:off x="1931102" y="4749878"/>
            <a:ext cx="5596128" cy="1007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8489CBEB-658C-794D-97AF-E31AAD092531}"/>
              </a:ext>
            </a:extLst>
          </p:cNvPr>
          <p:cNvSpPr/>
          <p:nvPr/>
        </p:nvSpPr>
        <p:spPr>
          <a:xfrm>
            <a:off x="6051163" y="5244776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406CABCB-F14E-F441-BDFF-6C7D885FF42B}"/>
              </a:ext>
            </a:extLst>
          </p:cNvPr>
          <p:cNvSpPr/>
          <p:nvPr/>
        </p:nvSpPr>
        <p:spPr>
          <a:xfrm>
            <a:off x="1931102" y="5803392"/>
            <a:ext cx="5596128" cy="1007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94F280F3-33F7-B943-A3C7-AD60A12A6E54}"/>
              </a:ext>
            </a:extLst>
          </p:cNvPr>
          <p:cNvSpPr/>
          <p:nvPr/>
        </p:nvSpPr>
        <p:spPr>
          <a:xfrm>
            <a:off x="5089325" y="6252171"/>
            <a:ext cx="560832" cy="1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69357BEC-B1BB-8D47-ACCF-7761644D540A}"/>
              </a:ext>
            </a:extLst>
          </p:cNvPr>
          <p:cNvSpPr txBox="1"/>
          <p:nvPr/>
        </p:nvSpPr>
        <p:spPr>
          <a:xfrm>
            <a:off x="1248890" y="289763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?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B1F2850-EB27-484C-9E47-944BACD412EE}"/>
              </a:ext>
            </a:extLst>
          </p:cNvPr>
          <p:cNvSpPr txBox="1"/>
          <p:nvPr/>
        </p:nvSpPr>
        <p:spPr>
          <a:xfrm>
            <a:off x="795302" y="3980158"/>
            <a:ext cx="111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NEGATIVE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B82809B-15F6-C04C-81C2-5A5DE0DC70FD}"/>
              </a:ext>
            </a:extLst>
          </p:cNvPr>
          <p:cNvSpPr txBox="1"/>
          <p:nvPr/>
        </p:nvSpPr>
        <p:spPr>
          <a:xfrm>
            <a:off x="887191" y="5001194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unvalid</a:t>
            </a:r>
            <a:endParaRPr lang="it-IT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B83B9A07-7707-F44C-9F03-A2CC1E9D0248}"/>
              </a:ext>
            </a:extLst>
          </p:cNvPr>
          <p:cNvSpPr txBox="1"/>
          <p:nvPr/>
        </p:nvSpPr>
        <p:spPr>
          <a:xfrm>
            <a:off x="963171" y="6067505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unvalid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9623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/>
          <p:cNvGrpSpPr/>
          <p:nvPr/>
        </p:nvGrpSpPr>
        <p:grpSpPr>
          <a:xfrm>
            <a:off x="1738033" y="2316993"/>
            <a:ext cx="5400000" cy="3444293"/>
            <a:chOff x="1738033" y="2645695"/>
            <a:chExt cx="5400000" cy="3444293"/>
          </a:xfrm>
        </p:grpSpPr>
        <p:sp>
          <p:nvSpPr>
            <p:cNvPr id="13" name="Figura a mano libera 12"/>
            <p:cNvSpPr/>
            <p:nvPr/>
          </p:nvSpPr>
          <p:spPr>
            <a:xfrm>
              <a:off x="1769074" y="3608220"/>
              <a:ext cx="5246743" cy="2358442"/>
            </a:xfrm>
            <a:custGeom>
              <a:avLst/>
              <a:gdLst>
                <a:gd name="connsiteX0" fmla="*/ 0 w 4581450"/>
                <a:gd name="connsiteY0" fmla="*/ 2106472 h 2358442"/>
                <a:gd name="connsiteX1" fmla="*/ 1239864 w 4581450"/>
                <a:gd name="connsiteY1" fmla="*/ 2106472 h 2358442"/>
                <a:gd name="connsiteX2" fmla="*/ 1950518 w 4581450"/>
                <a:gd name="connsiteY2" fmla="*/ 594650 h 2358442"/>
                <a:gd name="connsiteX3" fmla="*/ 3008939 w 4581450"/>
                <a:gd name="connsiteY3" fmla="*/ 95749 h 2358442"/>
                <a:gd name="connsiteX4" fmla="*/ 4581450 w 4581450"/>
                <a:gd name="connsiteY4" fmla="*/ 20158 h 2358442"/>
                <a:gd name="connsiteX0" fmla="*/ 0 w 5246743"/>
                <a:gd name="connsiteY0" fmla="*/ 2106472 h 2358442"/>
                <a:gd name="connsiteX1" fmla="*/ 1905157 w 5246743"/>
                <a:gd name="connsiteY1" fmla="*/ 2106472 h 2358442"/>
                <a:gd name="connsiteX2" fmla="*/ 2615811 w 5246743"/>
                <a:gd name="connsiteY2" fmla="*/ 594650 h 2358442"/>
                <a:gd name="connsiteX3" fmla="*/ 3674232 w 5246743"/>
                <a:gd name="connsiteY3" fmla="*/ 95749 h 2358442"/>
                <a:gd name="connsiteX4" fmla="*/ 5246743 w 5246743"/>
                <a:gd name="connsiteY4" fmla="*/ 20158 h 2358442"/>
                <a:gd name="connsiteX0" fmla="*/ 0 w 5246743"/>
                <a:gd name="connsiteY0" fmla="*/ 2106472 h 2358442"/>
                <a:gd name="connsiteX1" fmla="*/ 1905157 w 5246743"/>
                <a:gd name="connsiteY1" fmla="*/ 2106472 h 2358442"/>
                <a:gd name="connsiteX2" fmla="*/ 2615811 w 5246743"/>
                <a:gd name="connsiteY2" fmla="*/ 594650 h 2358442"/>
                <a:gd name="connsiteX3" fmla="*/ 3674232 w 5246743"/>
                <a:gd name="connsiteY3" fmla="*/ 95749 h 2358442"/>
                <a:gd name="connsiteX4" fmla="*/ 5246743 w 5246743"/>
                <a:gd name="connsiteY4" fmla="*/ 20158 h 2358442"/>
                <a:gd name="connsiteX0" fmla="*/ 0 w 5246743"/>
                <a:gd name="connsiteY0" fmla="*/ 2106472 h 2358442"/>
                <a:gd name="connsiteX1" fmla="*/ 1905157 w 5246743"/>
                <a:gd name="connsiteY1" fmla="*/ 2106472 h 2358442"/>
                <a:gd name="connsiteX2" fmla="*/ 2615811 w 5246743"/>
                <a:gd name="connsiteY2" fmla="*/ 594650 h 2358442"/>
                <a:gd name="connsiteX3" fmla="*/ 3674232 w 5246743"/>
                <a:gd name="connsiteY3" fmla="*/ 95749 h 2358442"/>
                <a:gd name="connsiteX4" fmla="*/ 5246743 w 5246743"/>
                <a:gd name="connsiteY4" fmla="*/ 20158 h 23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6743" h="2358442">
                  <a:moveTo>
                    <a:pt x="0" y="2106472"/>
                  </a:moveTo>
                  <a:cubicBezTo>
                    <a:pt x="457389" y="1995598"/>
                    <a:pt x="1469189" y="2358442"/>
                    <a:pt x="1905157" y="2106472"/>
                  </a:cubicBezTo>
                  <a:cubicBezTo>
                    <a:pt x="2341126" y="1854502"/>
                    <a:pt x="2320965" y="929771"/>
                    <a:pt x="2615811" y="594650"/>
                  </a:cubicBezTo>
                  <a:cubicBezTo>
                    <a:pt x="2910657" y="259530"/>
                    <a:pt x="3235743" y="191498"/>
                    <a:pt x="3674232" y="95749"/>
                  </a:cubicBezTo>
                  <a:cubicBezTo>
                    <a:pt x="4112721" y="0"/>
                    <a:pt x="5246743" y="20158"/>
                    <a:pt x="5246743" y="20158"/>
                  </a:cubicBezTo>
                </a:path>
              </a:pathLst>
            </a:cu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1 15"/>
            <p:cNvCxnSpPr/>
            <p:nvPr/>
          </p:nvCxnSpPr>
          <p:spPr>
            <a:xfrm rot="16200000" flipH="1">
              <a:off x="54481" y="4359487"/>
              <a:ext cx="3427585" cy="1"/>
            </a:xfrm>
            <a:prstGeom prst="line">
              <a:avLst/>
            </a:prstGeom>
            <a:ln w="12700">
              <a:solidFill>
                <a:schemeClr val="tx1"/>
              </a:solidFill>
              <a:head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1738033" y="6088400"/>
              <a:ext cx="5400000" cy="158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nettore 2 21"/>
          <p:cNvCxnSpPr/>
          <p:nvPr/>
        </p:nvCxnSpPr>
        <p:spPr>
          <a:xfrm rot="5400000">
            <a:off x="6101091" y="2657149"/>
            <a:ext cx="6803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rot="10800000">
            <a:off x="4307486" y="4616400"/>
            <a:ext cx="522008" cy="4686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 rot="16200000">
            <a:off x="711028" y="3875934"/>
            <a:ext cx="131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Log (DNA)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85453" y="6248884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Cycles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number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829494" y="1787573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saturation</a:t>
            </a:r>
            <a:r>
              <a:rPr lang="it-IT" b="1" dirty="0">
                <a:latin typeface="Comic Sans MS"/>
                <a:cs typeface="Comic Sans MS"/>
              </a:rPr>
              <a:t> or “plateau</a:t>
            </a:r>
            <a:r>
              <a:rPr lang="it-IT" dirty="0">
                <a:latin typeface="Comic Sans MS"/>
                <a:cs typeface="Comic Sans MS"/>
              </a:rPr>
              <a:t>”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797237" y="5146567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Exponential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phase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794811" y="5394243"/>
            <a:ext cx="1113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Comic Sans MS"/>
                <a:cs typeface="Comic Sans MS"/>
              </a:rPr>
              <a:t>Ethidium</a:t>
            </a:r>
            <a:r>
              <a:rPr lang="it-IT" sz="1400" dirty="0">
                <a:latin typeface="Comic Sans MS"/>
                <a:cs typeface="Comic Sans MS"/>
              </a:rPr>
              <a:t> gel detection</a:t>
            </a:r>
          </a:p>
        </p:txBody>
      </p:sp>
      <p:pic>
        <p:nvPicPr>
          <p:cNvPr id="19" name="Immagine 18" descr="Hd-phage-08-09-02_PCR_fragments.jpg"/>
          <p:cNvPicPr>
            <a:picLocks noChangeAspect="1"/>
          </p:cNvPicPr>
          <p:nvPr/>
        </p:nvPicPr>
        <p:blipFill>
          <a:blip r:embed="rId3"/>
          <a:srcRect r="64382"/>
          <a:stretch>
            <a:fillRect/>
          </a:stretch>
        </p:blipFill>
        <p:spPr>
          <a:xfrm>
            <a:off x="7794811" y="3225340"/>
            <a:ext cx="1046147" cy="2082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591163A-1996-0147-A876-1F4FA0877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465" y="2912389"/>
            <a:ext cx="719139" cy="719139"/>
          </a:xfrm>
          <a:prstGeom prst="rect">
            <a:avLst/>
          </a:prstGeom>
        </p:spPr>
      </p:pic>
      <p:sp>
        <p:nvSpPr>
          <p:cNvPr id="4" name="Figura a mano libera 3">
            <a:extLst>
              <a:ext uri="{FF2B5EF4-FFF2-40B4-BE49-F238E27FC236}">
                <a16:creationId xmlns:a16="http://schemas.microsoft.com/office/drawing/2014/main" id="{5D066D5B-FFA2-DF45-AEA9-378DD60F898A}"/>
              </a:ext>
            </a:extLst>
          </p:cNvPr>
          <p:cNvSpPr/>
          <p:nvPr/>
        </p:nvSpPr>
        <p:spPr>
          <a:xfrm>
            <a:off x="7249886" y="2357578"/>
            <a:ext cx="1224643" cy="744851"/>
          </a:xfrm>
          <a:custGeom>
            <a:avLst/>
            <a:gdLst>
              <a:gd name="connsiteX0" fmla="*/ 0 w 1224643"/>
              <a:gd name="connsiteY0" fmla="*/ 385622 h 744851"/>
              <a:gd name="connsiteX1" fmla="*/ 375557 w 1224643"/>
              <a:gd name="connsiteY1" fmla="*/ 10065 h 744851"/>
              <a:gd name="connsiteX2" fmla="*/ 1224643 w 1224643"/>
              <a:gd name="connsiteY2" fmla="*/ 744851 h 74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643" h="744851">
                <a:moveTo>
                  <a:pt x="0" y="385622"/>
                </a:moveTo>
                <a:cubicBezTo>
                  <a:pt x="85725" y="167907"/>
                  <a:pt x="171450" y="-49807"/>
                  <a:pt x="375557" y="10065"/>
                </a:cubicBezTo>
                <a:cubicBezTo>
                  <a:pt x="579664" y="69936"/>
                  <a:pt x="902153" y="407393"/>
                  <a:pt x="1224643" y="744851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224910D-15B9-C64C-80AC-154C4A787F64}"/>
              </a:ext>
            </a:extLst>
          </p:cNvPr>
          <p:cNvSpPr txBox="1"/>
          <p:nvPr/>
        </p:nvSpPr>
        <p:spPr>
          <a:xfrm>
            <a:off x="1605408" y="578334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6AB47A0-1693-EB45-8D61-8C792DEFF67C}"/>
              </a:ext>
            </a:extLst>
          </p:cNvPr>
          <p:cNvSpPr txBox="1"/>
          <p:nvPr/>
        </p:nvSpPr>
        <p:spPr>
          <a:xfrm>
            <a:off x="6974335" y="578334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35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873F1B6-9090-104D-A10D-62681A68E0FA}"/>
              </a:ext>
            </a:extLst>
          </p:cNvPr>
          <p:cNvSpPr txBox="1"/>
          <p:nvPr/>
        </p:nvSpPr>
        <p:spPr>
          <a:xfrm>
            <a:off x="3131121" y="5785887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10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22A8F74-2C93-414B-B0C1-E0CAA5F835DD}"/>
              </a:ext>
            </a:extLst>
          </p:cNvPr>
          <p:cNvSpPr txBox="1"/>
          <p:nvPr/>
        </p:nvSpPr>
        <p:spPr>
          <a:xfrm>
            <a:off x="4705821" y="578842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20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FB8E5BA5-7D69-0F42-97F0-CFADE065DB1B}"/>
              </a:ext>
            </a:extLst>
          </p:cNvPr>
          <p:cNvCxnSpPr>
            <a:cxnSpLocks/>
          </p:cNvCxnSpPr>
          <p:nvPr/>
        </p:nvCxnSpPr>
        <p:spPr>
          <a:xfrm flipH="1" flipV="1">
            <a:off x="7039651" y="2762661"/>
            <a:ext cx="0" cy="301457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4">
            <a:extLst>
              <a:ext uri="{FF2B5EF4-FFF2-40B4-BE49-F238E27FC236}">
                <a16:creationId xmlns:a16="http://schemas.microsoft.com/office/drawing/2014/main" id="{91798ECF-C2AB-B042-94FD-64D81E5BF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948" y="60186"/>
            <a:ext cx="2350323" cy="66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GB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PCR  blocks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3E9A72-8128-D24B-AF9B-38494D290D2B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F58F15-804B-284F-B20B-9CDCA6EAF9A4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PCR time course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8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167350" y="111141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effectLst>
                  <a:glow rad="215900">
                    <a:srgbClr val="FEF88F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 “PLATEAU” </a:t>
            </a:r>
            <a:r>
              <a:rPr lang="it-IT" b="1" dirty="0" err="1">
                <a:effectLst>
                  <a:glow rad="215900">
                    <a:srgbClr val="FEF88F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effect</a:t>
            </a:r>
            <a:endParaRPr lang="it-IT" b="1" dirty="0">
              <a:effectLst>
                <a:glow rad="215900">
                  <a:srgbClr val="FEF88F">
                    <a:alpha val="75000"/>
                  </a:srgb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1777" y="1492672"/>
            <a:ext cx="8560446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latin typeface="Comic Sans MS"/>
                <a:cs typeface="Comic Sans MS"/>
              </a:rPr>
              <a:t>PCR </a:t>
            </a:r>
            <a:r>
              <a:rPr lang="it-IT" sz="2000" dirty="0" err="1">
                <a:latin typeface="Comic Sans MS"/>
                <a:cs typeface="Comic Sans MS"/>
              </a:rPr>
              <a:t>doesn’t</a:t>
            </a:r>
            <a:r>
              <a:rPr lang="it-IT" sz="2000" dirty="0">
                <a:latin typeface="Comic Sans MS"/>
                <a:cs typeface="Comic Sans MS"/>
              </a:rPr>
              <a:t> go </a:t>
            </a:r>
            <a:r>
              <a:rPr lang="it-IT" sz="2000" dirty="0" err="1">
                <a:latin typeface="Comic Sans MS"/>
                <a:cs typeface="Comic Sans MS"/>
              </a:rPr>
              <a:t>forever</a:t>
            </a:r>
            <a:endParaRPr lang="it-IT" sz="2000" dirty="0">
              <a:latin typeface="Comic Sans MS"/>
              <a:cs typeface="Comic Sans MS"/>
            </a:endParaRPr>
          </a:p>
          <a:p>
            <a:endParaRPr lang="it-IT" sz="2000" dirty="0"/>
          </a:p>
        </p:txBody>
      </p:sp>
      <p:grpSp>
        <p:nvGrpSpPr>
          <p:cNvPr id="22" name="Gruppo 21"/>
          <p:cNvGrpSpPr/>
          <p:nvPr/>
        </p:nvGrpSpPr>
        <p:grpSpPr>
          <a:xfrm>
            <a:off x="2276887" y="2021629"/>
            <a:ext cx="6421026" cy="3402086"/>
            <a:chOff x="983134" y="909562"/>
            <a:chExt cx="7638883" cy="4851724"/>
          </a:xfrm>
        </p:grpSpPr>
        <p:grpSp>
          <p:nvGrpSpPr>
            <p:cNvPr id="10" name="Gruppo 9"/>
            <p:cNvGrpSpPr/>
            <p:nvPr/>
          </p:nvGrpSpPr>
          <p:grpSpPr>
            <a:xfrm>
              <a:off x="1738033" y="2316993"/>
              <a:ext cx="5400000" cy="3444293"/>
              <a:chOff x="1738033" y="2645695"/>
              <a:chExt cx="5400000" cy="3444293"/>
            </a:xfrm>
          </p:grpSpPr>
          <p:sp>
            <p:nvSpPr>
              <p:cNvPr id="11" name="Figura a mano libera 10"/>
              <p:cNvSpPr/>
              <p:nvPr/>
            </p:nvSpPr>
            <p:spPr>
              <a:xfrm>
                <a:off x="1769074" y="3608220"/>
                <a:ext cx="5246743" cy="2358442"/>
              </a:xfrm>
              <a:custGeom>
                <a:avLst/>
                <a:gdLst>
                  <a:gd name="connsiteX0" fmla="*/ 0 w 4581450"/>
                  <a:gd name="connsiteY0" fmla="*/ 2106472 h 2358442"/>
                  <a:gd name="connsiteX1" fmla="*/ 1239864 w 4581450"/>
                  <a:gd name="connsiteY1" fmla="*/ 2106472 h 2358442"/>
                  <a:gd name="connsiteX2" fmla="*/ 1950518 w 4581450"/>
                  <a:gd name="connsiteY2" fmla="*/ 594650 h 2358442"/>
                  <a:gd name="connsiteX3" fmla="*/ 3008939 w 4581450"/>
                  <a:gd name="connsiteY3" fmla="*/ 95749 h 2358442"/>
                  <a:gd name="connsiteX4" fmla="*/ 4581450 w 4581450"/>
                  <a:gd name="connsiteY4" fmla="*/ 20158 h 2358442"/>
                  <a:gd name="connsiteX0" fmla="*/ 0 w 5246743"/>
                  <a:gd name="connsiteY0" fmla="*/ 2106472 h 2358442"/>
                  <a:gd name="connsiteX1" fmla="*/ 1905157 w 5246743"/>
                  <a:gd name="connsiteY1" fmla="*/ 2106472 h 2358442"/>
                  <a:gd name="connsiteX2" fmla="*/ 2615811 w 5246743"/>
                  <a:gd name="connsiteY2" fmla="*/ 594650 h 2358442"/>
                  <a:gd name="connsiteX3" fmla="*/ 3674232 w 5246743"/>
                  <a:gd name="connsiteY3" fmla="*/ 95749 h 2358442"/>
                  <a:gd name="connsiteX4" fmla="*/ 5246743 w 5246743"/>
                  <a:gd name="connsiteY4" fmla="*/ 20158 h 2358442"/>
                  <a:gd name="connsiteX0" fmla="*/ 0 w 5246743"/>
                  <a:gd name="connsiteY0" fmla="*/ 2106472 h 2358442"/>
                  <a:gd name="connsiteX1" fmla="*/ 1905157 w 5246743"/>
                  <a:gd name="connsiteY1" fmla="*/ 2106472 h 2358442"/>
                  <a:gd name="connsiteX2" fmla="*/ 2615811 w 5246743"/>
                  <a:gd name="connsiteY2" fmla="*/ 594650 h 2358442"/>
                  <a:gd name="connsiteX3" fmla="*/ 3674232 w 5246743"/>
                  <a:gd name="connsiteY3" fmla="*/ 95749 h 2358442"/>
                  <a:gd name="connsiteX4" fmla="*/ 5246743 w 5246743"/>
                  <a:gd name="connsiteY4" fmla="*/ 20158 h 2358442"/>
                  <a:gd name="connsiteX0" fmla="*/ 0 w 5246743"/>
                  <a:gd name="connsiteY0" fmla="*/ 2106472 h 2358442"/>
                  <a:gd name="connsiteX1" fmla="*/ 1905157 w 5246743"/>
                  <a:gd name="connsiteY1" fmla="*/ 2106472 h 2358442"/>
                  <a:gd name="connsiteX2" fmla="*/ 2615811 w 5246743"/>
                  <a:gd name="connsiteY2" fmla="*/ 594650 h 2358442"/>
                  <a:gd name="connsiteX3" fmla="*/ 3674232 w 5246743"/>
                  <a:gd name="connsiteY3" fmla="*/ 95749 h 2358442"/>
                  <a:gd name="connsiteX4" fmla="*/ 5246743 w 5246743"/>
                  <a:gd name="connsiteY4" fmla="*/ 20158 h 235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6743" h="2358442">
                    <a:moveTo>
                      <a:pt x="0" y="2106472"/>
                    </a:moveTo>
                    <a:cubicBezTo>
                      <a:pt x="457389" y="1995598"/>
                      <a:pt x="1469189" y="2358442"/>
                      <a:pt x="1905157" y="2106472"/>
                    </a:cubicBezTo>
                    <a:cubicBezTo>
                      <a:pt x="2341126" y="1854502"/>
                      <a:pt x="2320965" y="929771"/>
                      <a:pt x="2615811" y="594650"/>
                    </a:cubicBezTo>
                    <a:cubicBezTo>
                      <a:pt x="2910657" y="259530"/>
                      <a:pt x="3235743" y="191498"/>
                      <a:pt x="3674232" y="95749"/>
                    </a:cubicBezTo>
                    <a:cubicBezTo>
                      <a:pt x="4112721" y="0"/>
                      <a:pt x="5246743" y="20158"/>
                      <a:pt x="5246743" y="20158"/>
                    </a:cubicBezTo>
                  </a:path>
                </a:pathLst>
              </a:cu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" name="Connettore 1 11"/>
              <p:cNvCxnSpPr/>
              <p:nvPr/>
            </p:nvCxnSpPr>
            <p:spPr>
              <a:xfrm rot="16200000" flipH="1">
                <a:off x="54481" y="4359487"/>
                <a:ext cx="3427585" cy="1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2"/>
              <p:cNvCxnSpPr/>
              <p:nvPr/>
            </p:nvCxnSpPr>
            <p:spPr>
              <a:xfrm>
                <a:off x="1738033" y="6088400"/>
                <a:ext cx="5400000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nettore 2 13"/>
            <p:cNvCxnSpPr/>
            <p:nvPr/>
          </p:nvCxnSpPr>
          <p:spPr>
            <a:xfrm rot="5400000">
              <a:off x="6099503" y="2938220"/>
              <a:ext cx="680312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rot="10800000">
              <a:off x="4166817" y="5025635"/>
              <a:ext cx="542381" cy="3068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 rot="16200000">
              <a:off x="711029" y="3676143"/>
              <a:ext cx="1313130" cy="768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omic Sans MS"/>
                  <a:cs typeface="Comic Sans MS"/>
                </a:rPr>
                <a:t>Log (DNA)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829493" y="909562"/>
              <a:ext cx="3493203" cy="118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err="1">
                  <a:latin typeface="Comic Sans MS"/>
                  <a:cs typeface="Comic Sans MS"/>
                </a:rPr>
                <a:t>Reagents</a:t>
              </a:r>
              <a:r>
                <a:rPr lang="it-IT" sz="2400" b="1" dirty="0">
                  <a:latin typeface="Comic Sans MS"/>
                  <a:cs typeface="Comic Sans MS"/>
                </a:rPr>
                <a:t> are </a:t>
              </a:r>
              <a:r>
                <a:rPr lang="it-IT" sz="2400" b="1" dirty="0" err="1">
                  <a:latin typeface="Comic Sans MS"/>
                  <a:cs typeface="Comic Sans MS"/>
                </a:rPr>
                <a:t>going</a:t>
              </a:r>
              <a:r>
                <a:rPr lang="it-IT" sz="2400" b="1" dirty="0">
                  <a:latin typeface="Comic Sans MS"/>
                  <a:cs typeface="Comic Sans MS"/>
                </a:rPr>
                <a:t> over</a:t>
              </a:r>
              <a:endParaRPr lang="it-IT" sz="2400" dirty="0">
                <a:effectLst>
                  <a:glow rad="165100">
                    <a:srgbClr val="FEF88F">
                      <a:alpha val="75000"/>
                    </a:srgbClr>
                  </a:glo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829493" y="5025634"/>
              <a:ext cx="3792524" cy="438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>
                  <a:latin typeface="Comic Sans MS"/>
                  <a:cs typeface="Comic Sans MS"/>
                </a:rPr>
                <a:t>Everithing</a:t>
              </a:r>
              <a:r>
                <a:rPr lang="it-IT" sz="1400" b="1" dirty="0">
                  <a:latin typeface="Comic Sans MS"/>
                  <a:cs typeface="Comic Sans MS"/>
                </a:rPr>
                <a:t> </a:t>
              </a:r>
              <a:r>
                <a:rPr lang="it-IT" sz="1400" b="1" dirty="0" err="1">
                  <a:latin typeface="Comic Sans MS"/>
                  <a:cs typeface="Comic Sans MS"/>
                </a:rPr>
                <a:t>is</a:t>
              </a:r>
              <a:r>
                <a:rPr lang="it-IT" sz="1400" b="1" dirty="0">
                  <a:latin typeface="Comic Sans MS"/>
                  <a:cs typeface="Comic Sans MS"/>
                </a:rPr>
                <a:t> </a:t>
              </a:r>
              <a:r>
                <a:rPr lang="it-IT" sz="1400" b="1" dirty="0" err="1">
                  <a:latin typeface="Comic Sans MS"/>
                  <a:cs typeface="Comic Sans MS"/>
                </a:rPr>
                <a:t>going</a:t>
              </a:r>
              <a:r>
                <a:rPr lang="it-IT" sz="1400" b="1" dirty="0">
                  <a:latin typeface="Comic Sans MS"/>
                  <a:cs typeface="Comic Sans MS"/>
                </a:rPr>
                <a:t> fine</a:t>
              </a:r>
              <a:endParaRPr lang="it-IT" sz="1400" dirty="0">
                <a:latin typeface="Comic Sans MS"/>
                <a:cs typeface="Comic Sans MS"/>
              </a:endParaRPr>
            </a:p>
          </p:txBody>
        </p:sp>
      </p:grpSp>
      <p:sp>
        <p:nvSpPr>
          <p:cNvPr id="20" name="CasellaDiTesto 9">
            <a:extLst>
              <a:ext uri="{FF2B5EF4-FFF2-40B4-BE49-F238E27FC236}">
                <a16:creationId xmlns:a16="http://schemas.microsoft.com/office/drawing/2014/main" id="{64FCBE67-1FE7-5547-B1C6-C997C8B5FC2E}"/>
              </a:ext>
            </a:extLst>
          </p:cNvPr>
          <p:cNvSpPr txBox="1"/>
          <p:nvPr/>
        </p:nvSpPr>
        <p:spPr>
          <a:xfrm>
            <a:off x="3864129" y="5387316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Cycles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number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5B7855-C077-2C40-B7A2-D8C7CADE247F}"/>
              </a:ext>
            </a:extLst>
          </p:cNvPr>
          <p:cNvSpPr/>
          <p:nvPr/>
        </p:nvSpPr>
        <p:spPr>
          <a:xfrm>
            <a:off x="0" y="-61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878560-85A7-5042-9C3F-2F10E2B01C25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PCR time course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0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A056C0A-863A-3046-81D8-3D686261E147}"/>
              </a:ext>
            </a:extLst>
          </p:cNvPr>
          <p:cNvSpPr/>
          <p:nvPr/>
        </p:nvSpPr>
        <p:spPr>
          <a:xfrm>
            <a:off x="2243502" y="2335381"/>
            <a:ext cx="441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Arial" panose="020B0604020202020204" pitchFamily="34" charset="0"/>
              </a:rPr>
              <a:t>The  Real-Time PCR</a:t>
            </a:r>
            <a:endParaRPr lang="it-IT" sz="3200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DA29BF-5969-0B48-9E6C-0EF1656899C6}"/>
              </a:ext>
            </a:extLst>
          </p:cNvPr>
          <p:cNvSpPr/>
          <p:nvPr/>
        </p:nvSpPr>
        <p:spPr>
          <a:xfrm>
            <a:off x="0" y="-61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6539A-6AE7-DF41-A452-6E0A367FB4B2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PCR that quantifies 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60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388" y="981074"/>
            <a:ext cx="896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the data from the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exponential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0" y="2953037"/>
            <a:ext cx="9144000" cy="2032427"/>
            <a:chOff x="0" y="2953037"/>
            <a:chExt cx="9144000" cy="2032427"/>
          </a:xfrm>
        </p:grpSpPr>
        <p:sp>
          <p:nvSpPr>
            <p:cNvPr id="5" name="CasellaDiTesto 4"/>
            <p:cNvSpPr txBox="1"/>
            <p:nvPr/>
          </p:nvSpPr>
          <p:spPr>
            <a:xfrm>
              <a:off x="0" y="2953037"/>
              <a:ext cx="9143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REAL-TIME PCR (</a:t>
              </a:r>
              <a:r>
                <a:rPr lang="it-IT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qRT-PCR</a:t>
              </a:r>
              <a:r>
                <a:rPr lang="it-IT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Rettangolo 6"/>
            <p:cNvSpPr/>
            <p:nvPr/>
          </p:nvSpPr>
          <p:spPr>
            <a:xfrm>
              <a:off x="0" y="4148312"/>
              <a:ext cx="9144000" cy="83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>
                <a:spcBef>
                  <a:spcPct val="20000"/>
                </a:spcBef>
              </a:pPr>
              <a:r>
                <a:rPr lang="it-IT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How can I </a:t>
              </a:r>
              <a:r>
                <a:rPr lang="it-IT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quantify</a:t>
              </a:r>
              <a:r>
                <a:rPr lang="it-IT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the DNA in </a:t>
              </a:r>
              <a:r>
                <a:rPr lang="it-IT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my</a:t>
              </a:r>
              <a:r>
                <a:rPr lang="it-IT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reaction</a:t>
              </a:r>
              <a:r>
                <a:rPr lang="it-IT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in a real-time </a:t>
              </a:r>
              <a:r>
                <a:rPr lang="it-IT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manner</a:t>
              </a:r>
              <a:r>
                <a:rPr lang="it-IT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342900" indent="-342900" algn="ctr">
                <a:spcBef>
                  <a:spcPct val="20000"/>
                </a:spcBef>
              </a:pPr>
              <a:r>
                <a:rPr lang="it-IT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intercalant</a:t>
              </a:r>
              <a:r>
                <a:rPr lang="it-IT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agents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0817EBA-D59B-8040-AEF3-D4AD61A0253A}"/>
              </a:ext>
            </a:extLst>
          </p:cNvPr>
          <p:cNvSpPr/>
          <p:nvPr/>
        </p:nvSpPr>
        <p:spPr>
          <a:xfrm>
            <a:off x="0" y="-61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3C72B-5A4E-584E-A27E-8C9EEEE8243F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PCR that quantifies </a:t>
            </a:r>
          </a:p>
          <a:p>
            <a:pPr algn="ctr"/>
            <a:endParaRPr lang="en-US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57B99B-C472-4844-AAF6-BF3922D8E7DA}"/>
              </a:ext>
            </a:extLst>
          </p:cNvPr>
          <p:cNvSpPr txBox="1"/>
          <p:nvPr/>
        </p:nvSpPr>
        <p:spPr>
          <a:xfrm>
            <a:off x="660448" y="1144042"/>
            <a:ext cx="7154393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it-IT" sz="2200" dirty="0" err="1">
                <a:latin typeface="Comic Sans MS"/>
                <a:cs typeface="Comic Sans MS"/>
              </a:rPr>
              <a:t>Template</a:t>
            </a: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it-IT" sz="2200" dirty="0">
                <a:latin typeface="Comic Sans MS"/>
                <a:cs typeface="Comic Sans MS"/>
              </a:rPr>
              <a:t>DNA </a:t>
            </a:r>
            <a:r>
              <a:rPr lang="it-IT" sz="2200" dirty="0" err="1">
                <a:latin typeface="Comic Sans MS"/>
                <a:cs typeface="Comic Sans MS"/>
              </a:rPr>
              <a:t>Polymerase</a:t>
            </a: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it-IT" sz="2200" dirty="0" err="1">
                <a:latin typeface="Comic Sans MS"/>
                <a:cs typeface="Comic Sans MS"/>
              </a:rPr>
              <a:t>dNTPs</a:t>
            </a: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it-IT" sz="2200" dirty="0">
                <a:latin typeface="Comic Sans MS"/>
                <a:cs typeface="Comic Sans MS"/>
              </a:rPr>
              <a:t> Reporter </a:t>
            </a:r>
            <a:r>
              <a:rPr lang="it-IT" sz="2200" dirty="0" err="1">
                <a:latin typeface="Comic Sans MS"/>
                <a:cs typeface="Comic Sans MS"/>
              </a:rPr>
              <a:t>dye</a:t>
            </a: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it-IT" sz="2200" dirty="0">
                <a:latin typeface="Comic Sans MS"/>
                <a:cs typeface="Comic Sans MS"/>
              </a:rPr>
              <a:t>Passive </a:t>
            </a:r>
            <a:r>
              <a:rPr lang="it-IT" sz="2200" dirty="0" err="1">
                <a:latin typeface="Comic Sans MS"/>
                <a:cs typeface="Comic Sans MS"/>
              </a:rPr>
              <a:t>reference</a:t>
            </a:r>
            <a:r>
              <a:rPr lang="it-IT" sz="2200" dirty="0">
                <a:latin typeface="Comic Sans MS"/>
                <a:cs typeface="Comic Sans MS"/>
              </a:rPr>
              <a:t> (ROX)</a:t>
            </a:r>
          </a:p>
          <a:p>
            <a:pPr>
              <a:spcAft>
                <a:spcPts val="600"/>
              </a:spcAft>
            </a:pP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it-IT" sz="2200" dirty="0" err="1">
                <a:latin typeface="Comic Sans MS"/>
                <a:cs typeface="Comic Sans MS"/>
              </a:rPr>
              <a:t>Specific</a:t>
            </a:r>
            <a:r>
              <a:rPr lang="it-IT" sz="2200" dirty="0">
                <a:latin typeface="Comic Sans MS"/>
                <a:cs typeface="Comic Sans MS"/>
              </a:rPr>
              <a:t> </a:t>
            </a:r>
            <a:r>
              <a:rPr lang="it-IT" sz="2200" dirty="0" err="1">
                <a:latin typeface="Comic Sans MS"/>
                <a:cs typeface="Comic Sans MS"/>
              </a:rPr>
              <a:t>Primers</a:t>
            </a:r>
            <a:endParaRPr lang="it-IT" sz="22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  <a:buFontTx/>
              <a:buChar char="-"/>
            </a:pPr>
            <a:endParaRPr lang="it-IT" sz="2200" dirty="0">
              <a:latin typeface="Comic Sans MS"/>
              <a:cs typeface="Comic Sans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6BE02-CF05-2F4F-8707-4CD35E82D2D0}"/>
              </a:ext>
            </a:extLst>
          </p:cNvPr>
          <p:cNvSpPr/>
          <p:nvPr/>
        </p:nvSpPr>
        <p:spPr>
          <a:xfrm>
            <a:off x="0" y="-61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1B2ED-0939-DF40-891B-40F07343B424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 components</a:t>
            </a:r>
          </a:p>
        </p:txBody>
      </p:sp>
    </p:spTree>
    <p:extLst>
      <p:ext uri="{BB962C8B-B14F-4D97-AF65-F5344CB8AC3E}">
        <p14:creationId xmlns:p14="http://schemas.microsoft.com/office/powerpoint/2010/main" val="143197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8336" y="974648"/>
            <a:ext cx="86673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Everything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is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based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on:</a:t>
            </a:r>
          </a:p>
          <a:p>
            <a:pPr algn="just"/>
            <a:endParaRPr lang="it-IT" sz="2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pPr algn="just"/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Base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complementarity</a:t>
            </a:r>
            <a:endParaRPr lang="it-IT" sz="2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pPr algn="just"/>
            <a:endParaRPr lang="it-IT" sz="2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pPr algn="just"/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DNA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ability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to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renaturate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after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being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denaturated</a:t>
            </a:r>
            <a:endParaRPr lang="it-IT" sz="2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23" y="2921000"/>
            <a:ext cx="1847464" cy="3200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300" y="2921000"/>
            <a:ext cx="1739900" cy="3200400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>
            <a:off x="2414587" y="4267200"/>
            <a:ext cx="8747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5411787" y="4267200"/>
            <a:ext cx="8747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32"/>
          <a:stretch/>
        </p:blipFill>
        <p:spPr>
          <a:xfrm>
            <a:off x="6642099" y="2921000"/>
            <a:ext cx="928687" cy="32004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501870" y="37211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95°C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87987" y="37084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37°C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354AC-A422-8349-B50B-7166AA671863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D709A9-5899-3842-BBAB-B882165AE446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reaction</a:t>
            </a:r>
          </a:p>
        </p:txBody>
      </p:sp>
    </p:spTree>
    <p:extLst>
      <p:ext uri="{BB962C8B-B14F-4D97-AF65-F5344CB8AC3E}">
        <p14:creationId xmlns:p14="http://schemas.microsoft.com/office/powerpoint/2010/main" val="2304275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480291" y="2636722"/>
            <a:ext cx="5114862" cy="993736"/>
            <a:chOff x="577827" y="1905202"/>
            <a:chExt cx="5114862" cy="993736"/>
          </a:xfrm>
        </p:grpSpPr>
        <p:sp>
          <p:nvSpPr>
            <p:cNvPr id="5" name="CasellaDiTesto 4"/>
            <p:cNvSpPr txBox="1"/>
            <p:nvPr/>
          </p:nvSpPr>
          <p:spPr>
            <a:xfrm>
              <a:off x="577827" y="2437273"/>
              <a:ext cx="5114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Fluorescent</a:t>
              </a:r>
              <a:r>
                <a:rPr lang="it-IT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intercalant</a:t>
              </a:r>
              <a:r>
                <a:rPr lang="it-IT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400" b="1" dirty="0">
                  <a:effectLst>
                    <a:glow rad="228600">
                      <a:srgbClr val="CCFFCC">
                        <a:alpha val="75000"/>
                      </a:srgb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it-IT" sz="2400" b="1" dirty="0">
                  <a:ln>
                    <a:solidFill>
                      <a:srgbClr val="008000"/>
                    </a:solidFill>
                  </a:ln>
                  <a:solidFill>
                    <a:srgbClr val="1AF092"/>
                  </a:solidFill>
                  <a:effectLst>
                    <a:glow rad="228600">
                      <a:srgbClr val="CCFFCC">
                        <a:alpha val="75000"/>
                      </a:srgb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SYBER GREEN</a:t>
              </a:r>
              <a:r>
                <a:rPr lang="it-IT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77827" y="1905202"/>
              <a:ext cx="24259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NON - SPECIFIC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480291" y="4347614"/>
            <a:ext cx="3962816" cy="1003477"/>
            <a:chOff x="577827" y="3616094"/>
            <a:chExt cx="3962816" cy="1003477"/>
          </a:xfrm>
        </p:grpSpPr>
        <p:sp>
          <p:nvSpPr>
            <p:cNvPr id="9" name="CasellaDiTesto 8"/>
            <p:cNvSpPr txBox="1"/>
            <p:nvPr/>
          </p:nvSpPr>
          <p:spPr>
            <a:xfrm>
              <a:off x="577827" y="3616094"/>
              <a:ext cx="14400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SPECIFIC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77827" y="4157906"/>
              <a:ext cx="39628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Molecular</a:t>
              </a:r>
              <a:r>
                <a:rPr lang="it-IT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probes</a:t>
              </a:r>
              <a:r>
                <a:rPr lang="it-IT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2400" b="1" dirty="0">
                  <a:effectLst>
                    <a:glow rad="228600">
                      <a:srgbClr val="CCFFCC">
                        <a:alpha val="75000"/>
                      </a:srgb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it-IT" sz="2400" b="1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glow rad="228600">
                      <a:srgbClr val="FEF88F">
                        <a:alpha val="75000"/>
                      </a:srgb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TAQ-MAN</a:t>
              </a:r>
              <a:r>
                <a:rPr lang="it-IT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62D2A4-2947-6746-B7EC-DED820B200C6}"/>
              </a:ext>
            </a:extLst>
          </p:cNvPr>
          <p:cNvSpPr txBox="1"/>
          <p:nvPr/>
        </p:nvSpPr>
        <p:spPr>
          <a:xfrm>
            <a:off x="480291" y="1506909"/>
            <a:ext cx="2245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Reporter DYE: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279A1F-8EDB-E14D-8989-19AB711DE781}"/>
              </a:ext>
            </a:extLst>
          </p:cNvPr>
          <p:cNvSpPr/>
          <p:nvPr/>
        </p:nvSpPr>
        <p:spPr>
          <a:xfrm>
            <a:off x="0" y="-61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A2DCA-C50A-434F-976A-EF191EC16E48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Intercalant agents</a:t>
            </a:r>
          </a:p>
          <a:p>
            <a:pPr algn="ctr"/>
            <a:endParaRPr lang="en-US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2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008000"/>
              <a:srgbClr val="FFF1C1"/>
            </a:duotone>
          </a:blip>
          <a:srcRect/>
          <a:stretch>
            <a:fillRect/>
          </a:stretch>
        </p:blipFill>
        <p:spPr bwMode="auto">
          <a:xfrm>
            <a:off x="1522460" y="1635636"/>
            <a:ext cx="2263279" cy="209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862FB4-0625-1E4F-9402-01A8E19756AA}"/>
              </a:ext>
            </a:extLst>
          </p:cNvPr>
          <p:cNvSpPr/>
          <p:nvPr/>
        </p:nvSpPr>
        <p:spPr>
          <a:xfrm>
            <a:off x="0" y="-61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B02CB-E17C-0442-A449-0CCAAB07B1B0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Syber</a:t>
            </a:r>
            <a:r>
              <a:rPr lang="en-US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green</a:t>
            </a:r>
          </a:p>
          <a:p>
            <a:pPr algn="ctr"/>
            <a:endParaRPr lang="en-US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9">
            <a:extLst>
              <a:ext uri="{FF2B5EF4-FFF2-40B4-BE49-F238E27FC236}">
                <a16:creationId xmlns:a16="http://schemas.microsoft.com/office/drawing/2014/main" id="{A4982886-1D84-284D-8F39-DA4C6D3DD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8758" y="1081825"/>
            <a:ext cx="1756541" cy="293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">
            <a:extLst>
              <a:ext uri="{FF2B5EF4-FFF2-40B4-BE49-F238E27FC236}">
                <a16:creationId xmlns:a16="http://schemas.microsoft.com/office/drawing/2014/main" id="{7E25840A-49D0-5646-9190-A39005A1476B}"/>
              </a:ext>
            </a:extLst>
          </p:cNvPr>
          <p:cNvSpPr/>
          <p:nvPr/>
        </p:nvSpPr>
        <p:spPr>
          <a:xfrm>
            <a:off x="365662" y="4368187"/>
            <a:ext cx="8412673" cy="877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it-IT" dirty="0" err="1">
                <a:latin typeface="Comic Sans MS"/>
                <a:cs typeface="Comic Sans MS"/>
              </a:rPr>
              <a:t>Syber</a:t>
            </a:r>
            <a:r>
              <a:rPr lang="it-IT" dirty="0">
                <a:latin typeface="Comic Sans MS"/>
                <a:cs typeface="Comic Sans MS"/>
              </a:rPr>
              <a:t> green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not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fluorescent</a:t>
            </a:r>
            <a:r>
              <a:rPr lang="it-IT" dirty="0">
                <a:latin typeface="Comic Sans MS"/>
                <a:cs typeface="Comic Sans MS"/>
              </a:rPr>
              <a:t> in </a:t>
            </a:r>
            <a:r>
              <a:rPr lang="it-IT" dirty="0" err="1">
                <a:latin typeface="Comic Sans MS"/>
                <a:cs typeface="Comic Sans MS"/>
              </a:rPr>
              <a:t>solution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when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it’s</a:t>
            </a:r>
            <a:r>
              <a:rPr lang="it-IT" dirty="0">
                <a:latin typeface="Comic Sans MS"/>
                <a:cs typeface="Comic Sans MS"/>
              </a:rPr>
              <a:t> inside the </a:t>
            </a:r>
            <a:r>
              <a:rPr lang="it-IT" dirty="0" err="1">
                <a:latin typeface="Comic Sans MS"/>
                <a:cs typeface="Comic Sans MS"/>
              </a:rPr>
              <a:t>mior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groove</a:t>
            </a:r>
            <a:r>
              <a:rPr lang="it-IT" dirty="0">
                <a:latin typeface="Comic Sans MS"/>
                <a:cs typeface="Comic Sans MS"/>
              </a:rPr>
              <a:t> of DNA</a:t>
            </a:r>
          </a:p>
        </p:txBody>
      </p:sp>
    </p:spTree>
    <p:extLst>
      <p:ext uri="{BB962C8B-B14F-4D97-AF65-F5344CB8AC3E}">
        <p14:creationId xmlns:p14="http://schemas.microsoft.com/office/powerpoint/2010/main" val="1901975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/>
          <p:cNvGrpSpPr/>
          <p:nvPr/>
        </p:nvGrpSpPr>
        <p:grpSpPr>
          <a:xfrm>
            <a:off x="0" y="1272837"/>
            <a:ext cx="9177338" cy="1307240"/>
            <a:chOff x="0" y="1272837"/>
            <a:chExt cx="9177338" cy="1307240"/>
          </a:xfrm>
        </p:grpSpPr>
        <p:grpSp>
          <p:nvGrpSpPr>
            <p:cNvPr id="29" name="Gruppo 28"/>
            <p:cNvGrpSpPr/>
            <p:nvPr/>
          </p:nvGrpSpPr>
          <p:grpSpPr>
            <a:xfrm>
              <a:off x="169418" y="1967302"/>
              <a:ext cx="8763000" cy="612775"/>
              <a:chOff x="228600" y="1825625"/>
              <a:chExt cx="8763000" cy="612775"/>
            </a:xfrm>
          </p:grpSpPr>
          <p:sp>
            <p:nvSpPr>
              <p:cNvPr id="25603" name="Text Box 5"/>
              <p:cNvSpPr txBox="1">
                <a:spLocks noChangeArrowheads="1"/>
              </p:cNvSpPr>
              <p:nvPr/>
            </p:nvSpPr>
            <p:spPr bwMode="auto">
              <a:xfrm>
                <a:off x="8610600" y="213042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cxnSp>
            <p:nvCxnSpPr>
              <p:cNvPr id="4" name="Connettore 1 3"/>
              <p:cNvCxnSpPr/>
              <p:nvPr/>
            </p:nvCxnSpPr>
            <p:spPr bwMode="auto">
              <a:xfrm>
                <a:off x="457200" y="1993900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" name="Connettore 1 4"/>
              <p:cNvCxnSpPr/>
              <p:nvPr/>
            </p:nvCxnSpPr>
            <p:spPr bwMode="auto">
              <a:xfrm>
                <a:off x="457200" y="2298700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606" name="Text Box 5"/>
              <p:cNvSpPr txBox="1">
                <a:spLocks noChangeArrowheads="1"/>
              </p:cNvSpPr>
              <p:nvPr/>
            </p:nvSpPr>
            <p:spPr bwMode="auto">
              <a:xfrm>
                <a:off x="8610600" y="1825625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3’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36" name="Ovale 35"/>
              <p:cNvSpPr/>
              <p:nvPr/>
            </p:nvSpPr>
            <p:spPr bwMode="auto">
              <a:xfrm>
                <a:off x="1676400" y="1977673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7" name="Ovale 36"/>
              <p:cNvSpPr/>
              <p:nvPr/>
            </p:nvSpPr>
            <p:spPr bwMode="auto">
              <a:xfrm>
                <a:off x="7772400" y="1978025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8" name="Ovale 37"/>
              <p:cNvSpPr/>
              <p:nvPr/>
            </p:nvSpPr>
            <p:spPr bwMode="auto">
              <a:xfrm>
                <a:off x="2590800" y="1977673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9" name="Ovale 38"/>
              <p:cNvSpPr/>
              <p:nvPr/>
            </p:nvSpPr>
            <p:spPr bwMode="auto">
              <a:xfrm>
                <a:off x="3733800" y="1978025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0" name="Ovale 39"/>
              <p:cNvSpPr/>
              <p:nvPr/>
            </p:nvSpPr>
            <p:spPr bwMode="auto">
              <a:xfrm>
                <a:off x="5029200" y="1978025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1" name="Ovale 40"/>
              <p:cNvSpPr/>
              <p:nvPr/>
            </p:nvSpPr>
            <p:spPr bwMode="auto">
              <a:xfrm>
                <a:off x="6248400" y="1978025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5625" name="Text Box 5"/>
              <p:cNvSpPr txBox="1">
                <a:spLocks noChangeArrowheads="1"/>
              </p:cNvSpPr>
              <p:nvPr/>
            </p:nvSpPr>
            <p:spPr bwMode="auto">
              <a:xfrm>
                <a:off x="228600" y="182562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25626" name="Text Box 5"/>
              <p:cNvSpPr txBox="1">
                <a:spLocks noChangeArrowheads="1"/>
              </p:cNvSpPr>
              <p:nvPr/>
            </p:nvSpPr>
            <p:spPr bwMode="auto">
              <a:xfrm>
                <a:off x="228600" y="2130425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3’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</p:grpSp>
        <p:sp>
          <p:nvSpPr>
            <p:cNvPr id="25627" name="CasellaDiTesto 43"/>
            <p:cNvSpPr txBox="1">
              <a:spLocks noChangeArrowheads="1"/>
            </p:cNvSpPr>
            <p:nvPr/>
          </p:nvSpPr>
          <p:spPr bwMode="auto">
            <a:xfrm>
              <a:off x="0" y="1272837"/>
              <a:ext cx="91773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dirty="0" err="1">
                  <a:latin typeface="Comic Sans MS"/>
                  <a:cs typeface="Comic Sans MS"/>
                </a:rPr>
                <a:t>Syber</a:t>
              </a:r>
              <a:r>
                <a:rPr lang="it-IT" dirty="0">
                  <a:latin typeface="Comic Sans MS"/>
                  <a:cs typeface="Comic Sans MS"/>
                </a:rPr>
                <a:t> green </a:t>
              </a:r>
              <a:r>
                <a:rPr lang="it-IT" dirty="0" err="1">
                  <a:latin typeface="Comic Sans MS"/>
                  <a:cs typeface="Comic Sans MS"/>
                </a:rPr>
                <a:t>only</a:t>
              </a:r>
              <a:r>
                <a:rPr lang="it-IT" dirty="0">
                  <a:latin typeface="Comic Sans MS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cs typeface="Comic Sans MS"/>
                </a:rPr>
                <a:t>fluoscence</a:t>
              </a:r>
              <a:r>
                <a:rPr lang="it-IT" dirty="0">
                  <a:latin typeface="Comic Sans MS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cs typeface="Comic Sans MS"/>
                </a:rPr>
                <a:t>when</a:t>
              </a:r>
              <a:r>
                <a:rPr lang="it-IT" dirty="0">
                  <a:latin typeface="Comic Sans MS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cs typeface="Comic Sans MS"/>
                </a:rPr>
                <a:t>it’s</a:t>
              </a:r>
              <a:r>
                <a:rPr lang="it-IT" dirty="0">
                  <a:latin typeface="Comic Sans MS"/>
                  <a:cs typeface="Comic Sans MS"/>
                </a:rPr>
                <a:t> in </a:t>
              </a:r>
              <a:r>
                <a:rPr lang="it-IT" dirty="0" err="1">
                  <a:latin typeface="Comic Sans MS"/>
                  <a:cs typeface="Comic Sans MS"/>
                </a:rPr>
                <a:t>dsDNA</a:t>
              </a:r>
              <a:endParaRPr lang="it-IT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0" y="3735217"/>
            <a:ext cx="9177338" cy="2665583"/>
            <a:chOff x="0" y="3735217"/>
            <a:chExt cx="9177338" cy="2665583"/>
          </a:xfrm>
        </p:grpSpPr>
        <p:grpSp>
          <p:nvGrpSpPr>
            <p:cNvPr id="30" name="Gruppo 29"/>
            <p:cNvGrpSpPr/>
            <p:nvPr/>
          </p:nvGrpSpPr>
          <p:grpSpPr>
            <a:xfrm>
              <a:off x="0" y="4706842"/>
              <a:ext cx="9177338" cy="1693958"/>
              <a:chOff x="0" y="4706842"/>
              <a:chExt cx="9177338" cy="1693958"/>
            </a:xfrm>
          </p:grpSpPr>
          <p:sp>
            <p:nvSpPr>
              <p:cNvPr id="25628" name="Text Box 5"/>
              <p:cNvSpPr txBox="1">
                <a:spLocks noChangeArrowheads="1"/>
              </p:cNvSpPr>
              <p:nvPr/>
            </p:nvSpPr>
            <p:spPr bwMode="auto">
              <a:xfrm>
                <a:off x="8839200" y="5715000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cxnSp>
            <p:nvCxnSpPr>
              <p:cNvPr id="54" name="Connettore 1 53"/>
              <p:cNvCxnSpPr/>
              <p:nvPr/>
            </p:nvCxnSpPr>
            <p:spPr bwMode="auto">
              <a:xfrm>
                <a:off x="228600" y="5164799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Connettore 1 54"/>
              <p:cNvCxnSpPr/>
              <p:nvPr/>
            </p:nvCxnSpPr>
            <p:spPr bwMode="auto">
              <a:xfrm>
                <a:off x="652463" y="5880100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631" name="Text Box 5"/>
              <p:cNvSpPr txBox="1">
                <a:spLocks noChangeArrowheads="1"/>
              </p:cNvSpPr>
              <p:nvPr/>
            </p:nvSpPr>
            <p:spPr bwMode="auto">
              <a:xfrm>
                <a:off x="8382000" y="4966288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 dirty="0">
                    <a:solidFill>
                      <a:srgbClr val="7575D1"/>
                    </a:solidFill>
                  </a:rPr>
                  <a:t>3’</a:t>
                </a:r>
                <a:endParaRPr lang="it-IT" sz="2400" b="0" dirty="0">
                  <a:solidFill>
                    <a:srgbClr val="7575D1"/>
                  </a:solidFill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 bwMode="auto">
              <a:xfrm>
                <a:off x="1066800" y="5974704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8" name="Ovale 57"/>
              <p:cNvSpPr/>
              <p:nvPr/>
            </p:nvSpPr>
            <p:spPr bwMode="auto">
              <a:xfrm>
                <a:off x="8001000" y="5257448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9" name="Ovale 58"/>
              <p:cNvSpPr/>
              <p:nvPr/>
            </p:nvSpPr>
            <p:spPr bwMode="auto">
              <a:xfrm>
                <a:off x="1447800" y="5257448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0" name="Ovale 59"/>
              <p:cNvSpPr/>
              <p:nvPr/>
            </p:nvSpPr>
            <p:spPr bwMode="auto">
              <a:xfrm>
                <a:off x="6172200" y="4706842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1" name="Ovale 60"/>
              <p:cNvSpPr/>
              <p:nvPr/>
            </p:nvSpPr>
            <p:spPr bwMode="auto">
              <a:xfrm>
                <a:off x="3505200" y="5271956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2" name="Ovale 61"/>
              <p:cNvSpPr/>
              <p:nvPr/>
            </p:nvSpPr>
            <p:spPr bwMode="auto">
              <a:xfrm>
                <a:off x="6781800" y="6019448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5650" name="Text Box 5"/>
              <p:cNvSpPr txBox="1">
                <a:spLocks noChangeArrowheads="1"/>
              </p:cNvSpPr>
              <p:nvPr/>
            </p:nvSpPr>
            <p:spPr bwMode="auto">
              <a:xfrm>
                <a:off x="0" y="4981406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 dirty="0">
                    <a:solidFill>
                      <a:srgbClr val="7575D1"/>
                    </a:solidFill>
                  </a:rPr>
                  <a:t>5’</a:t>
                </a:r>
                <a:endParaRPr lang="it-IT" sz="2400" b="0" dirty="0">
                  <a:solidFill>
                    <a:srgbClr val="7575D1"/>
                  </a:solidFill>
                </a:endParaRPr>
              </a:p>
            </p:txBody>
          </p:sp>
          <p:sp>
            <p:nvSpPr>
              <p:cNvPr id="25651" name="Text Box 5"/>
              <p:cNvSpPr txBox="1">
                <a:spLocks noChangeArrowheads="1"/>
              </p:cNvSpPr>
              <p:nvPr/>
            </p:nvSpPr>
            <p:spPr bwMode="auto">
              <a:xfrm>
                <a:off x="423863" y="5711825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3’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</p:grpSp>
        <p:sp>
          <p:nvSpPr>
            <p:cNvPr id="25652" name="CasellaDiTesto 72"/>
            <p:cNvSpPr txBox="1">
              <a:spLocks noChangeArrowheads="1"/>
            </p:cNvSpPr>
            <p:nvPr/>
          </p:nvSpPr>
          <p:spPr bwMode="auto">
            <a:xfrm>
              <a:off x="33338" y="3735217"/>
              <a:ext cx="9144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dirty="0" err="1">
                  <a:latin typeface="Comic Sans MS"/>
                  <a:cs typeface="Comic Sans MS"/>
                </a:rPr>
                <a:t>During</a:t>
              </a:r>
              <a:r>
                <a:rPr lang="it-IT" dirty="0">
                  <a:latin typeface="Comic Sans MS"/>
                  <a:cs typeface="Comic Sans MS"/>
                </a:rPr>
                <a:t> the </a:t>
              </a:r>
              <a:r>
                <a:rPr lang="it-IT" dirty="0" err="1">
                  <a:latin typeface="Comic Sans MS"/>
                  <a:cs typeface="Comic Sans MS"/>
                </a:rPr>
                <a:t>denaturation</a:t>
              </a:r>
              <a:r>
                <a:rPr lang="it-IT" dirty="0">
                  <a:latin typeface="Comic Sans MS"/>
                  <a:cs typeface="Comic Sans MS"/>
                </a:rPr>
                <a:t>, no </a:t>
              </a:r>
              <a:r>
                <a:rPr lang="it-IT" dirty="0" err="1">
                  <a:latin typeface="Comic Sans MS"/>
                  <a:cs typeface="Comic Sans MS"/>
                </a:rPr>
                <a:t>fluorescence</a:t>
              </a:r>
              <a:r>
                <a:rPr lang="it-IT" dirty="0">
                  <a:latin typeface="Comic Sans MS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cs typeface="Comic Sans MS"/>
                </a:rPr>
                <a:t>is</a:t>
              </a:r>
              <a:r>
                <a:rPr lang="it-IT" dirty="0">
                  <a:latin typeface="Comic Sans MS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cs typeface="Comic Sans MS"/>
                </a:rPr>
                <a:t>detected</a:t>
              </a:r>
              <a:endParaRPr lang="it-IT" dirty="0">
                <a:latin typeface="Comic Sans MS"/>
                <a:cs typeface="Comic Sans M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1535694-59B2-3C4A-849C-97A99E0BCCDB}"/>
              </a:ext>
            </a:extLst>
          </p:cNvPr>
          <p:cNvSpPr/>
          <p:nvPr/>
        </p:nvSpPr>
        <p:spPr>
          <a:xfrm>
            <a:off x="0" y="-61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AE501E-45D2-0048-96BF-DEA0B7F39346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Syber</a:t>
            </a:r>
            <a:r>
              <a:rPr lang="en-US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green</a:t>
            </a:r>
          </a:p>
          <a:p>
            <a:pPr algn="ctr"/>
            <a:endParaRPr lang="en-US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2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uppo 71"/>
          <p:cNvGrpSpPr/>
          <p:nvPr/>
        </p:nvGrpSpPr>
        <p:grpSpPr>
          <a:xfrm>
            <a:off x="0" y="387854"/>
            <a:ext cx="9144000" cy="2508098"/>
            <a:chOff x="0" y="387854"/>
            <a:chExt cx="9144000" cy="2508098"/>
          </a:xfrm>
        </p:grpSpPr>
        <p:sp>
          <p:nvSpPr>
            <p:cNvPr id="26626" name="Text Box 5"/>
            <p:cNvSpPr txBox="1">
              <a:spLocks noChangeArrowheads="1"/>
            </p:cNvSpPr>
            <p:nvPr/>
          </p:nvSpPr>
          <p:spPr bwMode="auto">
            <a:xfrm>
              <a:off x="76200" y="198437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3" name="Connettore 1 2"/>
            <p:cNvCxnSpPr/>
            <p:nvPr/>
          </p:nvCxnSpPr>
          <p:spPr bwMode="auto">
            <a:xfrm>
              <a:off x="381000" y="1831975"/>
              <a:ext cx="82296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" name="Connettore 1 3"/>
            <p:cNvCxnSpPr/>
            <p:nvPr/>
          </p:nvCxnSpPr>
          <p:spPr bwMode="auto">
            <a:xfrm>
              <a:off x="381000" y="2136775"/>
              <a:ext cx="82296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629" name="Text Box 5"/>
            <p:cNvSpPr txBox="1">
              <a:spLocks noChangeArrowheads="1"/>
            </p:cNvSpPr>
            <p:nvPr/>
          </p:nvSpPr>
          <p:spPr bwMode="auto">
            <a:xfrm>
              <a:off x="8610600" y="1981200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26630" name="Connettore 2 5"/>
            <p:cNvCxnSpPr>
              <a:cxnSpLocks noChangeShapeType="1"/>
            </p:cNvCxnSpPr>
            <p:nvPr/>
          </p:nvCxnSpPr>
          <p:spPr bwMode="auto">
            <a:xfrm>
              <a:off x="381000" y="1527175"/>
              <a:ext cx="1219200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6631" name="Text Box 5"/>
            <p:cNvSpPr txBox="1">
              <a:spLocks noChangeArrowheads="1"/>
            </p:cNvSpPr>
            <p:nvPr/>
          </p:nvSpPr>
          <p:spPr bwMode="auto">
            <a:xfrm>
              <a:off x="76200" y="137477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26632" name="Text Box 5"/>
            <p:cNvSpPr txBox="1">
              <a:spLocks noChangeArrowheads="1"/>
            </p:cNvSpPr>
            <p:nvPr/>
          </p:nvSpPr>
          <p:spPr bwMode="auto">
            <a:xfrm>
              <a:off x="1524000" y="1371600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26633" name="Connettore 2 8"/>
            <p:cNvCxnSpPr>
              <a:cxnSpLocks noChangeShapeType="1"/>
            </p:cNvCxnSpPr>
            <p:nvPr/>
          </p:nvCxnSpPr>
          <p:spPr bwMode="auto">
            <a:xfrm flipH="1">
              <a:off x="7391400" y="2439988"/>
              <a:ext cx="1219200" cy="15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6634" name="CasellaDiTesto 9"/>
            <p:cNvSpPr txBox="1">
              <a:spLocks noChangeArrowheads="1"/>
            </p:cNvSpPr>
            <p:nvPr/>
          </p:nvSpPr>
          <p:spPr bwMode="auto">
            <a:xfrm>
              <a:off x="0" y="387854"/>
              <a:ext cx="9144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dirty="0" err="1">
                  <a:latin typeface="Comic Sans MS"/>
                  <a:cs typeface="Comic Sans MS"/>
                </a:rPr>
                <a:t>Extention</a:t>
              </a:r>
              <a:endParaRPr lang="it-IT" dirty="0">
                <a:latin typeface="Comic Sans MS"/>
                <a:cs typeface="Comic Sans MS"/>
              </a:endParaRPr>
            </a:p>
          </p:txBody>
        </p:sp>
        <p:sp>
          <p:nvSpPr>
            <p:cNvPr id="11" name="Ovale 10"/>
            <p:cNvSpPr/>
            <p:nvPr/>
          </p:nvSpPr>
          <p:spPr bwMode="auto">
            <a:xfrm>
              <a:off x="7848600" y="2057400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2" name="Ovale 11"/>
            <p:cNvSpPr/>
            <p:nvPr/>
          </p:nvSpPr>
          <p:spPr bwMode="auto">
            <a:xfrm>
              <a:off x="685800" y="1447800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3" name="Ovale 12"/>
            <p:cNvSpPr/>
            <p:nvPr/>
          </p:nvSpPr>
          <p:spPr bwMode="auto">
            <a:xfrm>
              <a:off x="6248400" y="1066800"/>
              <a:ext cx="381000" cy="381352"/>
            </a:xfrm>
            <a:prstGeom prst="ellipse">
              <a:avLst/>
            </a:prstGeom>
            <a:solidFill>
              <a:srgbClr val="308117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8000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4" name="Ovale 13"/>
            <p:cNvSpPr/>
            <p:nvPr/>
          </p:nvSpPr>
          <p:spPr bwMode="auto">
            <a:xfrm>
              <a:off x="2286000" y="2362200"/>
              <a:ext cx="381000" cy="381352"/>
            </a:xfrm>
            <a:prstGeom prst="ellipse">
              <a:avLst/>
            </a:prstGeom>
            <a:solidFill>
              <a:srgbClr val="308117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8000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3886200" y="2514600"/>
              <a:ext cx="381000" cy="381352"/>
            </a:xfrm>
            <a:prstGeom prst="ellipse">
              <a:avLst/>
            </a:prstGeom>
            <a:solidFill>
              <a:srgbClr val="308117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8000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6" name="Ovale 15"/>
            <p:cNvSpPr/>
            <p:nvPr/>
          </p:nvSpPr>
          <p:spPr bwMode="auto">
            <a:xfrm>
              <a:off x="3581400" y="1219200"/>
              <a:ext cx="381000" cy="381352"/>
            </a:xfrm>
            <a:prstGeom prst="ellipse">
              <a:avLst/>
            </a:prstGeom>
            <a:solidFill>
              <a:srgbClr val="308117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8000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6653" name="Text Box 5"/>
            <p:cNvSpPr txBox="1">
              <a:spLocks noChangeArrowheads="1"/>
            </p:cNvSpPr>
            <p:nvPr/>
          </p:nvSpPr>
          <p:spPr bwMode="auto">
            <a:xfrm>
              <a:off x="8610600" y="1676400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26654" name="Text Box 5"/>
            <p:cNvSpPr txBox="1">
              <a:spLocks noChangeArrowheads="1"/>
            </p:cNvSpPr>
            <p:nvPr/>
          </p:nvSpPr>
          <p:spPr bwMode="auto">
            <a:xfrm>
              <a:off x="76200" y="1676400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45" name="Ovale 44"/>
            <p:cNvSpPr/>
            <p:nvPr/>
          </p:nvSpPr>
          <p:spPr bwMode="auto">
            <a:xfrm>
              <a:off x="2743200" y="1295400"/>
              <a:ext cx="381000" cy="381352"/>
            </a:xfrm>
            <a:prstGeom prst="ellipse">
              <a:avLst/>
            </a:prstGeom>
            <a:solidFill>
              <a:srgbClr val="308117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8000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73" name="Gruppo 72"/>
          <p:cNvGrpSpPr/>
          <p:nvPr/>
        </p:nvGrpSpPr>
        <p:grpSpPr>
          <a:xfrm>
            <a:off x="0" y="3556532"/>
            <a:ext cx="9144000" cy="3127787"/>
            <a:chOff x="0" y="3556532"/>
            <a:chExt cx="9144000" cy="3127787"/>
          </a:xfrm>
        </p:grpSpPr>
        <p:grpSp>
          <p:nvGrpSpPr>
            <p:cNvPr id="46" name="Gruppo 45"/>
            <p:cNvGrpSpPr/>
            <p:nvPr/>
          </p:nvGrpSpPr>
          <p:grpSpPr>
            <a:xfrm>
              <a:off x="121560" y="4813364"/>
              <a:ext cx="8915400" cy="1870955"/>
              <a:chOff x="76200" y="1184099"/>
              <a:chExt cx="8915400" cy="1870955"/>
            </a:xfrm>
          </p:grpSpPr>
          <p:cxnSp>
            <p:nvCxnSpPr>
              <p:cNvPr id="47" name="Connettore 2 5"/>
              <p:cNvCxnSpPr>
                <a:cxnSpLocks noChangeShapeType="1"/>
              </p:cNvCxnSpPr>
              <p:nvPr/>
            </p:nvCxnSpPr>
            <p:spPr bwMode="auto">
              <a:xfrm>
                <a:off x="381000" y="1527175"/>
                <a:ext cx="3505200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8" name="Text Box 5"/>
              <p:cNvSpPr txBox="1">
                <a:spLocks noChangeArrowheads="1"/>
              </p:cNvSpPr>
              <p:nvPr/>
            </p:nvSpPr>
            <p:spPr bwMode="auto">
              <a:xfrm>
                <a:off x="76200" y="198437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cxnSp>
            <p:nvCxnSpPr>
              <p:cNvPr id="49" name="Connettore 1 48"/>
              <p:cNvCxnSpPr/>
              <p:nvPr/>
            </p:nvCxnSpPr>
            <p:spPr bwMode="auto">
              <a:xfrm>
                <a:off x="381000" y="1831975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Connettore 1 49"/>
              <p:cNvCxnSpPr/>
              <p:nvPr/>
            </p:nvCxnSpPr>
            <p:spPr bwMode="auto">
              <a:xfrm>
                <a:off x="381000" y="2136775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Text Box 5"/>
              <p:cNvSpPr txBox="1">
                <a:spLocks noChangeArrowheads="1"/>
              </p:cNvSpPr>
              <p:nvPr/>
            </p:nvSpPr>
            <p:spPr bwMode="auto">
              <a:xfrm>
                <a:off x="8610600" y="1981200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 dirty="0">
                    <a:solidFill>
                      <a:srgbClr val="7575D1"/>
                    </a:solidFill>
                  </a:rPr>
                  <a:t>3’</a:t>
                </a:r>
                <a:endParaRPr lang="it-IT" sz="2400" b="0" dirty="0">
                  <a:solidFill>
                    <a:srgbClr val="7575D1"/>
                  </a:solidFill>
                </a:endParaRPr>
              </a:p>
            </p:txBody>
          </p:sp>
          <p:sp>
            <p:nvSpPr>
              <p:cNvPr id="52" name="Text Box 5"/>
              <p:cNvSpPr txBox="1">
                <a:spLocks noChangeArrowheads="1"/>
              </p:cNvSpPr>
              <p:nvPr/>
            </p:nvSpPr>
            <p:spPr bwMode="auto">
              <a:xfrm>
                <a:off x="76200" y="137477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53" name="Text Box 5"/>
              <p:cNvSpPr txBox="1">
                <a:spLocks noChangeArrowheads="1"/>
              </p:cNvSpPr>
              <p:nvPr/>
            </p:nvSpPr>
            <p:spPr bwMode="auto">
              <a:xfrm>
                <a:off x="4076700" y="1374775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 dirty="0">
                    <a:solidFill>
                      <a:srgbClr val="7575D1"/>
                    </a:solidFill>
                  </a:rPr>
                  <a:t>3’</a:t>
                </a:r>
                <a:endParaRPr lang="it-IT" sz="2400" b="0" dirty="0">
                  <a:solidFill>
                    <a:srgbClr val="7575D1"/>
                  </a:solidFill>
                </a:endParaRPr>
              </a:p>
            </p:txBody>
          </p:sp>
          <p:cxnSp>
            <p:nvCxnSpPr>
              <p:cNvPr id="54" name="Connettore 2 8"/>
              <p:cNvCxnSpPr>
                <a:cxnSpLocks noChangeShapeType="1"/>
              </p:cNvCxnSpPr>
              <p:nvPr/>
            </p:nvCxnSpPr>
            <p:spPr bwMode="auto">
              <a:xfrm rot="10800000">
                <a:off x="5685232" y="2439988"/>
                <a:ext cx="2925368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5" name="Ovale 54"/>
              <p:cNvSpPr/>
              <p:nvPr/>
            </p:nvSpPr>
            <p:spPr bwMode="auto">
              <a:xfrm>
                <a:off x="7848600" y="2057400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6" name="Ovale 55"/>
              <p:cNvSpPr/>
              <p:nvPr/>
            </p:nvSpPr>
            <p:spPr bwMode="auto">
              <a:xfrm>
                <a:off x="685800" y="1447800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 bwMode="auto">
              <a:xfrm>
                <a:off x="4775021" y="1447800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8" name="Ovale 57"/>
              <p:cNvSpPr/>
              <p:nvPr/>
            </p:nvSpPr>
            <p:spPr bwMode="auto">
              <a:xfrm>
                <a:off x="6658395" y="1374775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9" name="Ovale 58"/>
              <p:cNvSpPr/>
              <p:nvPr/>
            </p:nvSpPr>
            <p:spPr bwMode="auto">
              <a:xfrm>
                <a:off x="5918100" y="1184099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0" name="Ovale 59"/>
              <p:cNvSpPr/>
              <p:nvPr/>
            </p:nvSpPr>
            <p:spPr bwMode="auto">
              <a:xfrm>
                <a:off x="4267200" y="2292350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1" name="Text Box 5"/>
              <p:cNvSpPr txBox="1">
                <a:spLocks noChangeArrowheads="1"/>
              </p:cNvSpPr>
              <p:nvPr/>
            </p:nvSpPr>
            <p:spPr bwMode="auto">
              <a:xfrm>
                <a:off x="8610600" y="1676400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 dirty="0">
                    <a:solidFill>
                      <a:srgbClr val="7575D1"/>
                    </a:solidFill>
                  </a:rPr>
                  <a:t>5’</a:t>
                </a:r>
                <a:endParaRPr lang="it-IT" sz="2400" b="0" dirty="0">
                  <a:solidFill>
                    <a:srgbClr val="7575D1"/>
                  </a:solidFill>
                </a:endParaRPr>
              </a:p>
            </p:txBody>
          </p:sp>
          <p:sp>
            <p:nvSpPr>
              <p:cNvPr id="62" name="Text Box 5"/>
              <p:cNvSpPr txBox="1">
                <a:spLocks noChangeArrowheads="1"/>
              </p:cNvSpPr>
              <p:nvPr/>
            </p:nvSpPr>
            <p:spPr bwMode="auto">
              <a:xfrm>
                <a:off x="76200" y="1676400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3’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63" name="Ovale 62"/>
              <p:cNvSpPr/>
              <p:nvPr/>
            </p:nvSpPr>
            <p:spPr bwMode="auto">
              <a:xfrm>
                <a:off x="3695700" y="2673702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4" name="Ovale 63"/>
              <p:cNvSpPr/>
              <p:nvPr/>
            </p:nvSpPr>
            <p:spPr bwMode="auto">
              <a:xfrm>
                <a:off x="1555595" y="1455488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5" name="Ovale 64"/>
              <p:cNvSpPr/>
              <p:nvPr/>
            </p:nvSpPr>
            <p:spPr bwMode="auto">
              <a:xfrm>
                <a:off x="2461980" y="1462918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6" name="Ovale 65"/>
              <p:cNvSpPr/>
              <p:nvPr/>
            </p:nvSpPr>
            <p:spPr bwMode="auto">
              <a:xfrm>
                <a:off x="7039395" y="2073738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7" name="Ovale 66"/>
              <p:cNvSpPr/>
              <p:nvPr/>
            </p:nvSpPr>
            <p:spPr bwMode="auto">
              <a:xfrm>
                <a:off x="6108600" y="2098499"/>
                <a:ext cx="381000" cy="381352"/>
              </a:xfrm>
              <a:prstGeom prst="ellipse">
                <a:avLst/>
              </a:prstGeom>
              <a:solidFill>
                <a:srgbClr val="00DA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317500">
                  <a:srgbClr val="58DF94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8" name="Ovale 67"/>
              <p:cNvSpPr/>
              <p:nvPr/>
            </p:nvSpPr>
            <p:spPr bwMode="auto">
              <a:xfrm>
                <a:off x="2842980" y="2248076"/>
                <a:ext cx="381000" cy="381352"/>
              </a:xfrm>
              <a:prstGeom prst="ellipse">
                <a:avLst/>
              </a:prstGeom>
              <a:solidFill>
                <a:srgbClr val="308117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>
                  <a:srgbClr val="008000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69" name="Text Box 5"/>
              <p:cNvSpPr txBox="1">
                <a:spLocks noChangeArrowheads="1"/>
              </p:cNvSpPr>
              <p:nvPr/>
            </p:nvSpPr>
            <p:spPr bwMode="auto">
              <a:xfrm>
                <a:off x="8626920" y="2236986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 dirty="0">
                    <a:solidFill>
                      <a:srgbClr val="7575D1"/>
                    </a:solidFill>
                  </a:rPr>
                  <a:t>5’</a:t>
                </a:r>
                <a:endParaRPr lang="it-IT" sz="2400" b="0" dirty="0">
                  <a:solidFill>
                    <a:srgbClr val="7575D1"/>
                  </a:solidFill>
                </a:endParaRPr>
              </a:p>
            </p:txBody>
          </p:sp>
          <p:sp>
            <p:nvSpPr>
              <p:cNvPr id="70" name="Text Box 5"/>
              <p:cNvSpPr txBox="1">
                <a:spLocks noChangeArrowheads="1"/>
              </p:cNvSpPr>
              <p:nvPr/>
            </p:nvSpPr>
            <p:spPr bwMode="auto">
              <a:xfrm>
                <a:off x="5382821" y="2289175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 dirty="0">
                    <a:solidFill>
                      <a:srgbClr val="7575D1"/>
                    </a:solidFill>
                  </a:rPr>
                  <a:t>3’</a:t>
                </a:r>
                <a:endParaRPr lang="it-IT" sz="2400" b="0" dirty="0">
                  <a:solidFill>
                    <a:srgbClr val="7575D1"/>
                  </a:solidFill>
                </a:endParaRPr>
              </a:p>
            </p:txBody>
          </p:sp>
        </p:grpSp>
        <p:sp>
          <p:nvSpPr>
            <p:cNvPr id="71" name="CasellaDiTesto 9"/>
            <p:cNvSpPr txBox="1">
              <a:spLocks noChangeArrowheads="1"/>
            </p:cNvSpPr>
            <p:nvPr/>
          </p:nvSpPr>
          <p:spPr bwMode="auto">
            <a:xfrm>
              <a:off x="0" y="3556532"/>
              <a:ext cx="9144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dirty="0">
                  <a:latin typeface="Comic Sans MS"/>
                  <a:cs typeface="Comic Sans MS"/>
                </a:rPr>
                <a:t>More </a:t>
              </a:r>
              <a:r>
                <a:rPr lang="it-IT" dirty="0" err="1">
                  <a:latin typeface="Comic Sans MS"/>
                  <a:cs typeface="Comic Sans MS"/>
                </a:rPr>
                <a:t>extention</a:t>
              </a:r>
              <a:endParaRPr lang="it-IT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19"/>
          <p:cNvSpPr txBox="1">
            <a:spLocks noChangeArrowheads="1"/>
          </p:cNvSpPr>
          <p:nvPr/>
        </p:nvSpPr>
        <p:spPr bwMode="auto">
          <a:xfrm>
            <a:off x="0" y="32316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End of the first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uppo 55"/>
          <p:cNvGrpSpPr/>
          <p:nvPr/>
        </p:nvGrpSpPr>
        <p:grpSpPr>
          <a:xfrm>
            <a:off x="199266" y="2359044"/>
            <a:ext cx="8763000" cy="1679575"/>
            <a:chOff x="152400" y="4721225"/>
            <a:chExt cx="8763000" cy="1679575"/>
          </a:xfrm>
        </p:grpSpPr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8534400" y="502602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30" name="Connettore 1 29"/>
            <p:cNvCxnSpPr/>
            <p:nvPr/>
          </p:nvCxnSpPr>
          <p:spPr bwMode="auto">
            <a:xfrm>
              <a:off x="381000" y="4889500"/>
              <a:ext cx="82296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Connettore 1 30"/>
            <p:cNvCxnSpPr/>
            <p:nvPr/>
          </p:nvCxnSpPr>
          <p:spPr bwMode="auto">
            <a:xfrm>
              <a:off x="381000" y="5194300"/>
              <a:ext cx="82296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8534400" y="4721225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33" name="Ovale 32"/>
            <p:cNvSpPr/>
            <p:nvPr/>
          </p:nvSpPr>
          <p:spPr bwMode="auto">
            <a:xfrm>
              <a:off x="1600200" y="4873273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4" name="Ovale 33"/>
            <p:cNvSpPr/>
            <p:nvPr/>
          </p:nvSpPr>
          <p:spPr bwMode="auto">
            <a:xfrm>
              <a:off x="7696200" y="48736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5" name="Ovale 34"/>
            <p:cNvSpPr/>
            <p:nvPr/>
          </p:nvSpPr>
          <p:spPr bwMode="auto">
            <a:xfrm>
              <a:off x="2514600" y="4873273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6" name="Ovale 35"/>
            <p:cNvSpPr/>
            <p:nvPr/>
          </p:nvSpPr>
          <p:spPr bwMode="auto">
            <a:xfrm>
              <a:off x="3657600" y="48736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7" name="Ovale 36"/>
            <p:cNvSpPr/>
            <p:nvPr/>
          </p:nvSpPr>
          <p:spPr bwMode="auto">
            <a:xfrm>
              <a:off x="4953000" y="48736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8" name="Ovale 37"/>
            <p:cNvSpPr/>
            <p:nvPr/>
          </p:nvSpPr>
          <p:spPr bwMode="auto">
            <a:xfrm>
              <a:off x="6172200" y="48736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9" name="Text Box 5"/>
            <p:cNvSpPr txBox="1">
              <a:spLocks noChangeArrowheads="1"/>
            </p:cNvSpPr>
            <p:nvPr/>
          </p:nvSpPr>
          <p:spPr bwMode="auto">
            <a:xfrm>
              <a:off x="152400" y="472122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152400" y="5026025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8534400" y="609282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42" name="Connettore 1 41"/>
            <p:cNvCxnSpPr/>
            <p:nvPr/>
          </p:nvCxnSpPr>
          <p:spPr bwMode="auto">
            <a:xfrm>
              <a:off x="381000" y="5956300"/>
              <a:ext cx="82296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Connettore 1 42"/>
            <p:cNvCxnSpPr/>
            <p:nvPr/>
          </p:nvCxnSpPr>
          <p:spPr bwMode="auto">
            <a:xfrm>
              <a:off x="381000" y="6261100"/>
              <a:ext cx="82296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 Box 5"/>
            <p:cNvSpPr txBox="1">
              <a:spLocks noChangeArrowheads="1"/>
            </p:cNvSpPr>
            <p:nvPr/>
          </p:nvSpPr>
          <p:spPr bwMode="auto">
            <a:xfrm>
              <a:off x="8534400" y="5788025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45" name="Ovale 44"/>
            <p:cNvSpPr/>
            <p:nvPr/>
          </p:nvSpPr>
          <p:spPr bwMode="auto">
            <a:xfrm>
              <a:off x="1600200" y="5940073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6" name="Ovale 45"/>
            <p:cNvSpPr/>
            <p:nvPr/>
          </p:nvSpPr>
          <p:spPr bwMode="auto">
            <a:xfrm>
              <a:off x="7696200" y="59404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7" name="Ovale 46"/>
            <p:cNvSpPr/>
            <p:nvPr/>
          </p:nvSpPr>
          <p:spPr bwMode="auto">
            <a:xfrm>
              <a:off x="2514600" y="5940073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8" name="Ovale 47"/>
            <p:cNvSpPr/>
            <p:nvPr/>
          </p:nvSpPr>
          <p:spPr bwMode="auto">
            <a:xfrm>
              <a:off x="3657600" y="59404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9" name="Ovale 48"/>
            <p:cNvSpPr/>
            <p:nvPr/>
          </p:nvSpPr>
          <p:spPr bwMode="auto">
            <a:xfrm>
              <a:off x="4953000" y="59404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0" name="Ovale 49"/>
            <p:cNvSpPr/>
            <p:nvPr/>
          </p:nvSpPr>
          <p:spPr bwMode="auto">
            <a:xfrm>
              <a:off x="6172200" y="5940425"/>
              <a:ext cx="381000" cy="381352"/>
            </a:xfrm>
            <a:prstGeom prst="ellipse">
              <a:avLst/>
            </a:prstGeom>
            <a:solidFill>
              <a:srgbClr val="00D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58DF94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it-IT" sz="120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1" name="Text Box 5"/>
            <p:cNvSpPr txBox="1">
              <a:spLocks noChangeArrowheads="1"/>
            </p:cNvSpPr>
            <p:nvPr/>
          </p:nvSpPr>
          <p:spPr bwMode="auto">
            <a:xfrm>
              <a:off x="152400" y="578802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52" name="Text Box 5"/>
            <p:cNvSpPr txBox="1">
              <a:spLocks noChangeArrowheads="1"/>
            </p:cNvSpPr>
            <p:nvPr/>
          </p:nvSpPr>
          <p:spPr bwMode="auto">
            <a:xfrm>
              <a:off x="152400" y="6092825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amplification plot copia.jpg"/>
          <p:cNvPicPr>
            <a:picLocks noChangeAspect="1"/>
          </p:cNvPicPr>
          <p:nvPr/>
        </p:nvPicPr>
        <p:blipFill>
          <a:blip r:embed="rId2"/>
          <a:srcRect l="7445"/>
          <a:stretch>
            <a:fillRect/>
          </a:stretch>
        </p:blipFill>
        <p:spPr>
          <a:xfrm>
            <a:off x="1463040" y="1286764"/>
            <a:ext cx="6002724" cy="438266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650373" y="2469857"/>
            <a:ext cx="75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Comic Sans MS"/>
                <a:cs typeface="Comic Sans MS"/>
              </a:rPr>
              <a:t>sample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7183CFE-E311-1946-A8EA-F014FF50B868}"/>
              </a:ext>
            </a:extLst>
          </p:cNvPr>
          <p:cNvGrpSpPr/>
          <p:nvPr/>
        </p:nvGrpSpPr>
        <p:grpSpPr>
          <a:xfrm>
            <a:off x="1775981" y="4052585"/>
            <a:ext cx="2969848" cy="777118"/>
            <a:chOff x="1836941" y="3869705"/>
            <a:chExt cx="2969848" cy="777118"/>
          </a:xfrm>
        </p:grpSpPr>
        <p:sp>
          <p:nvSpPr>
            <p:cNvPr id="14" name="Ovale 13"/>
            <p:cNvSpPr/>
            <p:nvPr/>
          </p:nvSpPr>
          <p:spPr>
            <a:xfrm>
              <a:off x="1836941" y="3869705"/>
              <a:ext cx="2969848" cy="453546"/>
            </a:xfrm>
            <a:prstGeom prst="ellipse">
              <a:avLst/>
            </a:prstGeom>
            <a:noFill/>
            <a:ln w="38100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515794" y="4369824"/>
              <a:ext cx="1685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latin typeface="Comic Sans MS"/>
                  <a:cs typeface="Comic Sans MS"/>
                </a:rPr>
                <a:t>BASELINE REGION</a:t>
              </a:r>
            </a:p>
          </p:txBody>
        </p:sp>
      </p:grpSp>
      <p:sp>
        <p:nvSpPr>
          <p:cNvPr id="33" name="Rettangolo 32"/>
          <p:cNvSpPr/>
          <p:nvPr/>
        </p:nvSpPr>
        <p:spPr>
          <a:xfrm>
            <a:off x="90446" y="921299"/>
            <a:ext cx="7375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omic Sans MS"/>
                <a:cs typeface="Comic Sans MS"/>
              </a:rPr>
              <a:t>The </a:t>
            </a:r>
            <a:r>
              <a:rPr lang="it-IT" dirty="0" err="1">
                <a:latin typeface="Comic Sans MS"/>
                <a:cs typeface="Comic Sans MS"/>
              </a:rPr>
              <a:t>fluorescence</a:t>
            </a:r>
            <a:r>
              <a:rPr lang="it-IT" dirty="0">
                <a:latin typeface="Comic Sans MS"/>
                <a:cs typeface="Comic Sans MS"/>
              </a:rPr>
              <a:t> (</a:t>
            </a:r>
            <a:r>
              <a:rPr lang="it-IT" dirty="0" err="1">
                <a:latin typeface="Comic Sans MS"/>
                <a:cs typeface="Comic Sans MS"/>
              </a:rPr>
              <a:t>Rn</a:t>
            </a:r>
            <a:r>
              <a:rPr lang="it-IT" dirty="0">
                <a:latin typeface="Comic Sans MS"/>
                <a:cs typeface="Comic Sans MS"/>
              </a:rPr>
              <a:t>)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recorded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every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cycle</a:t>
            </a:r>
            <a:r>
              <a:rPr lang="it-IT" dirty="0">
                <a:latin typeface="Comic Sans MS"/>
                <a:cs typeface="Comic Sans MS"/>
              </a:rPr>
              <a:t>: </a:t>
            </a:r>
          </a:p>
        </p:txBody>
      </p:sp>
      <p:sp>
        <p:nvSpPr>
          <p:cNvPr id="34" name="CasellaDiTesto 33"/>
          <p:cNvSpPr txBox="1"/>
          <p:nvPr/>
        </p:nvSpPr>
        <p:spPr>
          <a:xfrm rot="16200000">
            <a:off x="864601" y="3012627"/>
            <a:ext cx="45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Rn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7364841" y="5093393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Cycles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1AC120-A59E-254D-BE5A-AAF06490F5D4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917E5-52C2-4841-B04A-7C9B6BE7F84A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Amplification plot</a:t>
            </a:r>
          </a:p>
        </p:txBody>
      </p:sp>
    </p:spTree>
    <p:extLst>
      <p:ext uri="{BB962C8B-B14F-4D97-AF65-F5344CB8AC3E}">
        <p14:creationId xmlns:p14="http://schemas.microsoft.com/office/powerpoint/2010/main" val="1095381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amplification plot copia.jpg"/>
          <p:cNvPicPr>
            <a:picLocks noChangeAspect="1"/>
          </p:cNvPicPr>
          <p:nvPr/>
        </p:nvPicPr>
        <p:blipFill>
          <a:blip r:embed="rId2"/>
          <a:srcRect l="7445"/>
          <a:stretch>
            <a:fillRect/>
          </a:stretch>
        </p:blipFill>
        <p:spPr>
          <a:xfrm>
            <a:off x="1463040" y="1286764"/>
            <a:ext cx="6002724" cy="438266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650373" y="2469857"/>
            <a:ext cx="75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Comic Sans MS"/>
                <a:cs typeface="Comic Sans MS"/>
              </a:rPr>
              <a:t>sample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7183CFE-E311-1946-A8EA-F014FF50B868}"/>
              </a:ext>
            </a:extLst>
          </p:cNvPr>
          <p:cNvGrpSpPr/>
          <p:nvPr/>
        </p:nvGrpSpPr>
        <p:grpSpPr>
          <a:xfrm>
            <a:off x="1775981" y="4052585"/>
            <a:ext cx="2969848" cy="777118"/>
            <a:chOff x="1836941" y="3869705"/>
            <a:chExt cx="2969848" cy="777118"/>
          </a:xfrm>
        </p:grpSpPr>
        <p:sp>
          <p:nvSpPr>
            <p:cNvPr id="14" name="Ovale 13"/>
            <p:cNvSpPr/>
            <p:nvPr/>
          </p:nvSpPr>
          <p:spPr>
            <a:xfrm>
              <a:off x="1836941" y="3869705"/>
              <a:ext cx="2969848" cy="453546"/>
            </a:xfrm>
            <a:prstGeom prst="ellipse">
              <a:avLst/>
            </a:prstGeom>
            <a:noFill/>
            <a:ln w="38100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515794" y="4369824"/>
              <a:ext cx="1685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latin typeface="Comic Sans MS"/>
                  <a:cs typeface="Comic Sans MS"/>
                </a:rPr>
                <a:t>BASELINE REGION</a:t>
              </a:r>
            </a:p>
          </p:txBody>
        </p:sp>
      </p:grpSp>
      <p:sp>
        <p:nvSpPr>
          <p:cNvPr id="33" name="Rettangolo 32"/>
          <p:cNvSpPr/>
          <p:nvPr/>
        </p:nvSpPr>
        <p:spPr>
          <a:xfrm>
            <a:off x="90446" y="921299"/>
            <a:ext cx="7375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omic Sans MS"/>
                <a:cs typeface="Comic Sans MS"/>
              </a:rPr>
              <a:t>The </a:t>
            </a:r>
            <a:r>
              <a:rPr lang="it-IT" dirty="0" err="1">
                <a:latin typeface="Comic Sans MS"/>
                <a:cs typeface="Comic Sans MS"/>
              </a:rPr>
              <a:t>fluorescence</a:t>
            </a:r>
            <a:r>
              <a:rPr lang="it-IT" dirty="0">
                <a:latin typeface="Comic Sans MS"/>
                <a:cs typeface="Comic Sans MS"/>
              </a:rPr>
              <a:t> (</a:t>
            </a:r>
            <a:r>
              <a:rPr lang="it-IT" dirty="0" err="1">
                <a:latin typeface="Comic Sans MS"/>
                <a:cs typeface="Comic Sans MS"/>
              </a:rPr>
              <a:t>Rn</a:t>
            </a:r>
            <a:r>
              <a:rPr lang="it-IT" dirty="0">
                <a:latin typeface="Comic Sans MS"/>
                <a:cs typeface="Comic Sans MS"/>
              </a:rPr>
              <a:t>)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recorded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every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cycle</a:t>
            </a:r>
            <a:r>
              <a:rPr lang="it-IT" dirty="0">
                <a:latin typeface="Comic Sans MS"/>
                <a:cs typeface="Comic Sans MS"/>
              </a:rPr>
              <a:t>: </a:t>
            </a:r>
          </a:p>
        </p:txBody>
      </p:sp>
      <p:sp>
        <p:nvSpPr>
          <p:cNvPr id="34" name="CasellaDiTesto 33"/>
          <p:cNvSpPr txBox="1"/>
          <p:nvPr/>
        </p:nvSpPr>
        <p:spPr>
          <a:xfrm rot="16200000">
            <a:off x="864601" y="3012627"/>
            <a:ext cx="45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Rn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7364841" y="5093393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Cycles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1AC120-A59E-254D-BE5A-AAF06490F5D4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917E5-52C2-4841-B04A-7C9B6BE7F84A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Amplification plot</a:t>
            </a:r>
          </a:p>
        </p:txBody>
      </p: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9E1015B4-7822-4E4C-8580-3F8BDE4FBE0D}"/>
              </a:ext>
            </a:extLst>
          </p:cNvPr>
          <p:cNvCxnSpPr/>
          <p:nvPr/>
        </p:nvCxnSpPr>
        <p:spPr>
          <a:xfrm flipV="1">
            <a:off x="1827531" y="3541751"/>
            <a:ext cx="532234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20">
            <a:extLst>
              <a:ext uri="{FF2B5EF4-FFF2-40B4-BE49-F238E27FC236}">
                <a16:creationId xmlns:a16="http://schemas.microsoft.com/office/drawing/2014/main" id="{5CC84B8C-B2CE-5B47-8995-18F41DEDF3B7}"/>
              </a:ext>
            </a:extLst>
          </p:cNvPr>
          <p:cNvSpPr txBox="1"/>
          <p:nvPr/>
        </p:nvSpPr>
        <p:spPr>
          <a:xfrm>
            <a:off x="2613765" y="3583864"/>
            <a:ext cx="1148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Comic Sans MS"/>
                <a:cs typeface="Comic Sans MS"/>
              </a:rPr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2614698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amplification plot copia.jpg"/>
          <p:cNvPicPr>
            <a:picLocks noChangeAspect="1"/>
          </p:cNvPicPr>
          <p:nvPr/>
        </p:nvPicPr>
        <p:blipFill>
          <a:blip r:embed="rId2"/>
          <a:srcRect l="7445"/>
          <a:stretch>
            <a:fillRect/>
          </a:stretch>
        </p:blipFill>
        <p:spPr>
          <a:xfrm>
            <a:off x="1463040" y="1286764"/>
            <a:ext cx="6002724" cy="438266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650373" y="2469857"/>
            <a:ext cx="75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Comic Sans MS"/>
                <a:cs typeface="Comic Sans MS"/>
              </a:rPr>
              <a:t>sample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7183CFE-E311-1946-A8EA-F014FF50B868}"/>
              </a:ext>
            </a:extLst>
          </p:cNvPr>
          <p:cNvGrpSpPr/>
          <p:nvPr/>
        </p:nvGrpSpPr>
        <p:grpSpPr>
          <a:xfrm>
            <a:off x="1775981" y="4052585"/>
            <a:ext cx="2969848" cy="777118"/>
            <a:chOff x="1836941" y="3869705"/>
            <a:chExt cx="2969848" cy="777118"/>
          </a:xfrm>
        </p:grpSpPr>
        <p:sp>
          <p:nvSpPr>
            <p:cNvPr id="14" name="Ovale 13"/>
            <p:cNvSpPr/>
            <p:nvPr/>
          </p:nvSpPr>
          <p:spPr>
            <a:xfrm>
              <a:off x="1836941" y="3869705"/>
              <a:ext cx="2969848" cy="453546"/>
            </a:xfrm>
            <a:prstGeom prst="ellipse">
              <a:avLst/>
            </a:prstGeom>
            <a:noFill/>
            <a:ln w="38100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515794" y="4369824"/>
              <a:ext cx="1685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latin typeface="Comic Sans MS"/>
                  <a:cs typeface="Comic Sans MS"/>
                </a:rPr>
                <a:t>BASELINE REGION</a:t>
              </a:r>
            </a:p>
          </p:txBody>
        </p:sp>
      </p:grpSp>
      <p:sp>
        <p:nvSpPr>
          <p:cNvPr id="33" name="Rettangolo 32"/>
          <p:cNvSpPr/>
          <p:nvPr/>
        </p:nvSpPr>
        <p:spPr>
          <a:xfrm>
            <a:off x="90446" y="921299"/>
            <a:ext cx="7375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omic Sans MS"/>
                <a:cs typeface="Comic Sans MS"/>
              </a:rPr>
              <a:t>The </a:t>
            </a:r>
            <a:r>
              <a:rPr lang="it-IT" dirty="0" err="1">
                <a:latin typeface="Comic Sans MS"/>
                <a:cs typeface="Comic Sans MS"/>
              </a:rPr>
              <a:t>fluorescence</a:t>
            </a:r>
            <a:r>
              <a:rPr lang="it-IT" dirty="0">
                <a:latin typeface="Comic Sans MS"/>
                <a:cs typeface="Comic Sans MS"/>
              </a:rPr>
              <a:t> (</a:t>
            </a:r>
            <a:r>
              <a:rPr lang="it-IT" dirty="0" err="1">
                <a:latin typeface="Comic Sans MS"/>
                <a:cs typeface="Comic Sans MS"/>
              </a:rPr>
              <a:t>Rn</a:t>
            </a:r>
            <a:r>
              <a:rPr lang="it-IT" dirty="0">
                <a:latin typeface="Comic Sans MS"/>
                <a:cs typeface="Comic Sans MS"/>
              </a:rPr>
              <a:t>)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recorded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every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cycle</a:t>
            </a:r>
            <a:r>
              <a:rPr lang="it-IT" dirty="0">
                <a:latin typeface="Comic Sans MS"/>
                <a:cs typeface="Comic Sans MS"/>
              </a:rPr>
              <a:t>: </a:t>
            </a:r>
          </a:p>
        </p:txBody>
      </p:sp>
      <p:sp>
        <p:nvSpPr>
          <p:cNvPr id="34" name="CasellaDiTesto 33"/>
          <p:cNvSpPr txBox="1"/>
          <p:nvPr/>
        </p:nvSpPr>
        <p:spPr>
          <a:xfrm rot="16200000">
            <a:off x="864601" y="3012627"/>
            <a:ext cx="45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Rn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7364841" y="5093393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Cycles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1AC120-A59E-254D-BE5A-AAF06490F5D4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917E5-52C2-4841-B04A-7C9B6BE7F84A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Amplification plot</a:t>
            </a:r>
          </a:p>
        </p:txBody>
      </p: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9E1015B4-7822-4E4C-8580-3F8BDE4FBE0D}"/>
              </a:ext>
            </a:extLst>
          </p:cNvPr>
          <p:cNvCxnSpPr/>
          <p:nvPr/>
        </p:nvCxnSpPr>
        <p:spPr>
          <a:xfrm flipV="1">
            <a:off x="1827531" y="3541751"/>
            <a:ext cx="532234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20">
            <a:extLst>
              <a:ext uri="{FF2B5EF4-FFF2-40B4-BE49-F238E27FC236}">
                <a16:creationId xmlns:a16="http://schemas.microsoft.com/office/drawing/2014/main" id="{5CC84B8C-B2CE-5B47-8995-18F41DEDF3B7}"/>
              </a:ext>
            </a:extLst>
          </p:cNvPr>
          <p:cNvSpPr txBox="1"/>
          <p:nvPr/>
        </p:nvSpPr>
        <p:spPr>
          <a:xfrm>
            <a:off x="2613765" y="3583864"/>
            <a:ext cx="1148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Comic Sans MS"/>
                <a:cs typeface="Comic Sans MS"/>
              </a:rPr>
              <a:t>THRESHOLD</a:t>
            </a:r>
          </a:p>
        </p:txBody>
      </p:sp>
      <p:cxnSp>
        <p:nvCxnSpPr>
          <p:cNvPr id="16" name="Connettore 1 10">
            <a:extLst>
              <a:ext uri="{FF2B5EF4-FFF2-40B4-BE49-F238E27FC236}">
                <a16:creationId xmlns:a16="http://schemas.microsoft.com/office/drawing/2014/main" id="{91C5AE0A-EA63-7C4F-AFE1-14F860D3EEA6}"/>
              </a:ext>
            </a:extLst>
          </p:cNvPr>
          <p:cNvCxnSpPr>
            <a:cxnSpLocks/>
          </p:cNvCxnSpPr>
          <p:nvPr/>
        </p:nvCxnSpPr>
        <p:spPr>
          <a:xfrm>
            <a:off x="5266035" y="3611880"/>
            <a:ext cx="0" cy="14605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2">
            <a:extLst>
              <a:ext uri="{FF2B5EF4-FFF2-40B4-BE49-F238E27FC236}">
                <a16:creationId xmlns:a16="http://schemas.microsoft.com/office/drawing/2014/main" id="{7DDF7B37-3A4C-7542-AD24-1A2E4814AA6A}"/>
              </a:ext>
            </a:extLst>
          </p:cNvPr>
          <p:cNvSpPr txBox="1"/>
          <p:nvPr/>
        </p:nvSpPr>
        <p:spPr>
          <a:xfrm>
            <a:off x="5012301" y="5194268"/>
            <a:ext cx="4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Comic Sans MS"/>
                <a:cs typeface="Comic Sans MS"/>
              </a:rPr>
              <a:t>Ct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22" name="Ovale 31">
            <a:extLst>
              <a:ext uri="{FF2B5EF4-FFF2-40B4-BE49-F238E27FC236}">
                <a16:creationId xmlns:a16="http://schemas.microsoft.com/office/drawing/2014/main" id="{7B36F3EC-11AB-DC48-92F5-4EBCCCA1D86A}"/>
              </a:ext>
            </a:extLst>
          </p:cNvPr>
          <p:cNvSpPr/>
          <p:nvPr/>
        </p:nvSpPr>
        <p:spPr>
          <a:xfrm>
            <a:off x="5012301" y="5141146"/>
            <a:ext cx="432518" cy="528280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221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118544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Comic Sans MS"/>
                <a:cs typeface="Comic Sans MS"/>
              </a:rPr>
              <a:t>Each</a:t>
            </a:r>
            <a:r>
              <a:rPr lang="it-IT" dirty="0">
                <a:latin typeface="Comic Sans MS"/>
                <a:cs typeface="Comic Sans MS"/>
              </a:rPr>
              <a:t> target in </a:t>
            </a:r>
            <a:r>
              <a:rPr lang="it-IT" dirty="0" err="1">
                <a:latin typeface="Comic Sans MS"/>
                <a:cs typeface="Comic Sans MS"/>
              </a:rPr>
              <a:t>each</a:t>
            </a:r>
            <a:r>
              <a:rPr lang="it-IT" dirty="0">
                <a:latin typeface="Comic Sans MS"/>
                <a:cs typeface="Comic Sans MS"/>
              </a:rPr>
              <a:t> sample </a:t>
            </a:r>
            <a:r>
              <a:rPr lang="it-IT" dirty="0" err="1">
                <a:latin typeface="Comic Sans MS"/>
                <a:cs typeface="Comic Sans MS"/>
              </a:rPr>
              <a:t>has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its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own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Ct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latin typeface="Comic Sans MS"/>
                <a:cs typeface="Comic Sans MS"/>
              </a:rPr>
              <a:t>Cts</a:t>
            </a:r>
            <a:r>
              <a:rPr lang="it-IT" sz="2000" dirty="0">
                <a:latin typeface="Comic Sans MS"/>
                <a:cs typeface="Comic Sans MS"/>
              </a:rPr>
              <a:t> are the </a:t>
            </a:r>
            <a:r>
              <a:rPr lang="it-IT" sz="2000" dirty="0" err="1">
                <a:latin typeface="Comic Sans MS"/>
                <a:cs typeface="Comic Sans MS"/>
              </a:rPr>
              <a:t>measure</a:t>
            </a:r>
            <a:r>
              <a:rPr lang="it-IT" sz="2000" dirty="0">
                <a:latin typeface="Comic Sans MS"/>
                <a:cs typeface="Comic Sans MS"/>
              </a:rPr>
              <a:t> </a:t>
            </a:r>
            <a:r>
              <a:rPr lang="it-IT" sz="2000" dirty="0" err="1">
                <a:latin typeface="Comic Sans MS"/>
                <a:cs typeface="Comic Sans MS"/>
              </a:rPr>
              <a:t>we</a:t>
            </a:r>
            <a:r>
              <a:rPr lang="it-IT" sz="2000" dirty="0">
                <a:latin typeface="Comic Sans MS"/>
                <a:cs typeface="Comic Sans MS"/>
              </a:rPr>
              <a:t> </a:t>
            </a:r>
            <a:r>
              <a:rPr lang="it-IT" sz="2000" dirty="0" err="1">
                <a:latin typeface="Comic Sans MS"/>
                <a:cs typeface="Comic Sans MS"/>
              </a:rPr>
              <a:t>need</a:t>
            </a:r>
            <a:r>
              <a:rPr lang="it-IT" sz="2000" dirty="0">
                <a:latin typeface="Comic Sans MS"/>
                <a:cs typeface="Comic Sans MS"/>
              </a:rPr>
              <a:t>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B3AED3-FDBE-A240-9DBF-190984B0F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6" t="7597" r="13243"/>
          <a:stretch/>
        </p:blipFill>
        <p:spPr>
          <a:xfrm>
            <a:off x="1543077" y="1684165"/>
            <a:ext cx="6291108" cy="475271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997217" y="3504432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60C28-31DF-F541-A16E-670E57677F9F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A591D-96F2-314D-8F83-90119C98FEAB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Amplification plot</a:t>
            </a:r>
          </a:p>
        </p:txBody>
      </p:sp>
    </p:spTree>
    <p:extLst>
      <p:ext uri="{BB962C8B-B14F-4D97-AF65-F5344CB8AC3E}">
        <p14:creationId xmlns:p14="http://schemas.microsoft.com/office/powerpoint/2010/main" val="3538377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3"/>
          <p:cNvGrpSpPr>
            <a:grpSpLocks/>
          </p:cNvGrpSpPr>
          <p:nvPr/>
        </p:nvGrpSpPr>
        <p:grpSpPr bwMode="auto">
          <a:xfrm>
            <a:off x="223838" y="2928938"/>
            <a:ext cx="8991600" cy="2076450"/>
            <a:chOff x="152400" y="1219200"/>
            <a:chExt cx="8991600" cy="2076450"/>
          </a:xfrm>
        </p:grpSpPr>
        <p:sp>
          <p:nvSpPr>
            <p:cNvPr id="19464" name="Text Box 5"/>
            <p:cNvSpPr txBox="1">
              <a:spLocks noChangeArrowheads="1"/>
            </p:cNvSpPr>
            <p:nvPr/>
          </p:nvSpPr>
          <p:spPr bwMode="auto">
            <a:xfrm>
              <a:off x="152400" y="268287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48" name="Ovale 47"/>
            <p:cNvSpPr/>
            <p:nvPr/>
          </p:nvSpPr>
          <p:spPr bwMode="auto">
            <a:xfrm>
              <a:off x="4191000" y="1692335"/>
              <a:ext cx="381000" cy="381352"/>
            </a:xfrm>
            <a:prstGeom prst="ellipse">
              <a:avLst/>
            </a:prstGeom>
            <a:solidFill>
              <a:srgbClr val="FF0F1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accent6">
                  <a:lumMod val="40000"/>
                  <a:lumOff val="60000"/>
                  <a:alpha val="75000"/>
                </a:scheme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rPr>
                <a:t>Q</a:t>
              </a:r>
            </a:p>
          </p:txBody>
        </p:sp>
        <p:sp>
          <p:nvSpPr>
            <p:cNvPr id="52" name="Ovale 51"/>
            <p:cNvSpPr/>
            <p:nvPr/>
          </p:nvSpPr>
          <p:spPr bwMode="auto">
            <a:xfrm>
              <a:off x="2895600" y="1692335"/>
              <a:ext cx="381000" cy="381352"/>
            </a:xfrm>
            <a:prstGeom prst="ellipse">
              <a:avLst/>
            </a:prstGeom>
            <a:solidFill>
              <a:srgbClr val="308117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008000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it-IT" sz="1200">
                  <a:latin typeface="Comic Sans MS" pitchFamily="-110" charset="0"/>
                  <a:ea typeface="ＭＳ Ｐゴシック" pitchFamily="-110" charset="-128"/>
                  <a:cs typeface="ＭＳ Ｐゴシック" pitchFamily="-110" charset="-128"/>
                </a:rPr>
                <a:t>R</a:t>
              </a:r>
            </a:p>
          </p:txBody>
        </p:sp>
        <p:sp>
          <p:nvSpPr>
            <p:cNvPr id="19471" name="Text Box 5"/>
            <p:cNvSpPr txBox="1">
              <a:spLocks noChangeArrowheads="1"/>
            </p:cNvSpPr>
            <p:nvPr/>
          </p:nvSpPr>
          <p:spPr bwMode="auto">
            <a:xfrm>
              <a:off x="8763000" y="237807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59" name="Connettore 1 58"/>
            <p:cNvCxnSpPr/>
            <p:nvPr/>
          </p:nvCxnSpPr>
          <p:spPr bwMode="auto">
            <a:xfrm>
              <a:off x="457200" y="2530475"/>
              <a:ext cx="8229600" cy="158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Connettore 1 59"/>
            <p:cNvCxnSpPr/>
            <p:nvPr/>
          </p:nvCxnSpPr>
          <p:spPr bwMode="auto">
            <a:xfrm>
              <a:off x="457200" y="2835275"/>
              <a:ext cx="8229600" cy="158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474" name="Text Box 5"/>
            <p:cNvSpPr txBox="1">
              <a:spLocks noChangeArrowheads="1"/>
            </p:cNvSpPr>
            <p:nvPr/>
          </p:nvSpPr>
          <p:spPr bwMode="auto">
            <a:xfrm>
              <a:off x="152400" y="2378075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19475" name="Text Box 5"/>
            <p:cNvSpPr txBox="1">
              <a:spLocks noChangeArrowheads="1"/>
            </p:cNvSpPr>
            <p:nvPr/>
          </p:nvSpPr>
          <p:spPr bwMode="auto">
            <a:xfrm>
              <a:off x="8763000" y="2682875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19476" name="Connettore 2 69"/>
            <p:cNvCxnSpPr>
              <a:cxnSpLocks noChangeShapeType="1"/>
            </p:cNvCxnSpPr>
            <p:nvPr/>
          </p:nvCxnSpPr>
          <p:spPr bwMode="auto">
            <a:xfrm>
              <a:off x="457200" y="2225675"/>
              <a:ext cx="1219200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9477" name="Text Box 5"/>
            <p:cNvSpPr txBox="1">
              <a:spLocks noChangeArrowheads="1"/>
            </p:cNvSpPr>
            <p:nvPr/>
          </p:nvSpPr>
          <p:spPr bwMode="auto">
            <a:xfrm>
              <a:off x="152400" y="207327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19478" name="Text Box 5"/>
            <p:cNvSpPr txBox="1">
              <a:spLocks noChangeArrowheads="1"/>
            </p:cNvSpPr>
            <p:nvPr/>
          </p:nvSpPr>
          <p:spPr bwMode="auto">
            <a:xfrm>
              <a:off x="1600200" y="2070100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cxnSp>
          <p:nvCxnSpPr>
            <p:cNvPr id="19479" name="Connettore 2 72"/>
            <p:cNvCxnSpPr>
              <a:cxnSpLocks noChangeShapeType="1"/>
            </p:cNvCxnSpPr>
            <p:nvPr/>
          </p:nvCxnSpPr>
          <p:spPr bwMode="auto">
            <a:xfrm flipH="1">
              <a:off x="7467600" y="3138488"/>
              <a:ext cx="1219200" cy="15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9480" name="Text Box 5"/>
            <p:cNvSpPr txBox="1">
              <a:spLocks noChangeArrowheads="1"/>
            </p:cNvSpPr>
            <p:nvPr/>
          </p:nvSpPr>
          <p:spPr bwMode="auto">
            <a:xfrm>
              <a:off x="8763000" y="2987675"/>
              <a:ext cx="3381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5’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7239000" y="2987675"/>
              <a:ext cx="381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400" b="0">
                  <a:solidFill>
                    <a:srgbClr val="7575D1"/>
                  </a:solidFill>
                </a:rPr>
                <a:t>3’</a:t>
              </a:r>
              <a:endParaRPr lang="it-IT" sz="2400" b="0">
                <a:solidFill>
                  <a:srgbClr val="7575D1"/>
                </a:solidFill>
              </a:endParaRPr>
            </a:p>
          </p:txBody>
        </p:sp>
        <p:sp>
          <p:nvSpPr>
            <p:cNvPr id="19482" name="Parentesi quadra aperta 75"/>
            <p:cNvSpPr>
              <a:spLocks/>
            </p:cNvSpPr>
            <p:nvPr/>
          </p:nvSpPr>
          <p:spPr bwMode="auto">
            <a:xfrm rot="-5400000">
              <a:off x="3657600" y="1539875"/>
              <a:ext cx="152400" cy="1219200"/>
            </a:xfrm>
            <a:prstGeom prst="leftBracket">
              <a:avLst>
                <a:gd name="adj" fmla="val 6240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83" name="CasellaDiTesto 76"/>
            <p:cNvSpPr txBox="1">
              <a:spLocks noChangeArrowheads="1"/>
            </p:cNvSpPr>
            <p:nvPr/>
          </p:nvSpPr>
          <p:spPr bwMode="auto">
            <a:xfrm>
              <a:off x="3810000" y="1219200"/>
              <a:ext cx="10074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 err="1">
                  <a:latin typeface="Comic Sans MS"/>
                  <a:cs typeface="Comic Sans MS"/>
                </a:rPr>
                <a:t>Quencer</a:t>
              </a:r>
              <a:endParaRPr lang="it-IT" sz="1600" dirty="0">
                <a:latin typeface="Comic Sans MS"/>
                <a:cs typeface="Comic Sans MS"/>
              </a:endParaRPr>
            </a:p>
          </p:txBody>
        </p:sp>
        <p:sp>
          <p:nvSpPr>
            <p:cNvPr id="19484" name="CasellaDiTesto 77"/>
            <p:cNvSpPr txBox="1">
              <a:spLocks noChangeArrowheads="1"/>
            </p:cNvSpPr>
            <p:nvPr/>
          </p:nvSpPr>
          <p:spPr bwMode="auto">
            <a:xfrm>
              <a:off x="2438400" y="1219200"/>
              <a:ext cx="10498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>
                  <a:latin typeface="Comic Sans MS"/>
                  <a:cs typeface="Comic Sans MS"/>
                </a:rPr>
                <a:t>Reporter</a:t>
              </a:r>
            </a:p>
          </p:txBody>
        </p:sp>
      </p:grpSp>
      <p:sp>
        <p:nvSpPr>
          <p:cNvPr id="19463" name="Rettangolo 22"/>
          <p:cNvSpPr>
            <a:spLocks noChangeArrowheads="1"/>
          </p:cNvSpPr>
          <p:nvPr/>
        </p:nvSpPr>
        <p:spPr bwMode="auto">
          <a:xfrm>
            <a:off x="0" y="1529897"/>
            <a:ext cx="9139238" cy="68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0000"/>
              </a:lnSpc>
              <a:buFont typeface="Wingdings" charset="2"/>
              <a:buNone/>
            </a:pPr>
            <a:r>
              <a:rPr lang="it-IT" altLang="zh-CN" dirty="0">
                <a:latin typeface="Comic Sans MS"/>
                <a:cs typeface="Comic Sans MS"/>
              </a:rPr>
              <a:t>The </a:t>
            </a:r>
            <a:r>
              <a:rPr lang="it-IT" altLang="zh-CN" dirty="0" err="1">
                <a:latin typeface="Comic Sans MS"/>
                <a:cs typeface="Comic Sans MS"/>
              </a:rPr>
              <a:t>TaqMan</a:t>
            </a:r>
            <a:r>
              <a:rPr lang="it-IT" altLang="zh-CN" dirty="0">
                <a:latin typeface="Comic Sans MS"/>
                <a:cs typeface="Comic Sans MS"/>
              </a:rPr>
              <a:t> probe </a:t>
            </a:r>
            <a:r>
              <a:rPr lang="it-IT" altLang="zh-CN" dirty="0" err="1">
                <a:latin typeface="Comic Sans MS"/>
                <a:cs typeface="Comic Sans MS"/>
              </a:rPr>
              <a:t>is</a:t>
            </a:r>
            <a:r>
              <a:rPr lang="it-IT" altLang="zh-CN" dirty="0">
                <a:latin typeface="Comic Sans MS"/>
                <a:cs typeface="Comic Sans MS"/>
              </a:rPr>
              <a:t> a </a:t>
            </a:r>
            <a:r>
              <a:rPr lang="it-IT" altLang="zh-CN" dirty="0" err="1">
                <a:latin typeface="Comic Sans MS"/>
                <a:cs typeface="Comic Sans MS"/>
              </a:rPr>
              <a:t>oligonucleotide</a:t>
            </a:r>
            <a:r>
              <a:rPr lang="it-IT" altLang="zh-CN" dirty="0">
                <a:latin typeface="Comic Sans MS"/>
                <a:cs typeface="Comic Sans MS"/>
              </a:rPr>
              <a:t> </a:t>
            </a:r>
            <a:r>
              <a:rPr lang="it-IT" altLang="zh-CN" dirty="0" err="1">
                <a:latin typeface="Comic Sans MS"/>
                <a:cs typeface="Comic Sans MS"/>
              </a:rPr>
              <a:t>complementary</a:t>
            </a:r>
            <a:r>
              <a:rPr lang="it-IT" altLang="zh-CN" dirty="0">
                <a:latin typeface="Comic Sans MS"/>
                <a:cs typeface="Comic Sans MS"/>
              </a:rPr>
              <a:t> to target </a:t>
            </a:r>
            <a:r>
              <a:rPr lang="it-IT" altLang="zh-CN" dirty="0" err="1">
                <a:latin typeface="Comic Sans MS"/>
                <a:cs typeface="Comic Sans MS"/>
              </a:rPr>
              <a:t>sequence</a:t>
            </a:r>
            <a:r>
              <a:rPr lang="it-IT" altLang="zh-CN" dirty="0">
                <a:latin typeface="Comic Sans MS"/>
                <a:cs typeface="Comic Sans MS"/>
              </a:rPr>
              <a:t>.</a:t>
            </a:r>
          </a:p>
          <a:p>
            <a:pPr algn="just">
              <a:lnSpc>
                <a:spcPct val="110000"/>
              </a:lnSpc>
              <a:buFont typeface="Wingdings" charset="2"/>
              <a:buNone/>
            </a:pPr>
            <a:r>
              <a:rPr lang="it-IT" dirty="0" err="1">
                <a:latin typeface="Comic Sans MS"/>
                <a:cs typeface="Comic Sans MS"/>
              </a:rPr>
              <a:t>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pairs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within</a:t>
            </a:r>
            <a:r>
              <a:rPr lang="it-IT" dirty="0">
                <a:latin typeface="Comic Sans MS"/>
                <a:cs typeface="Comic Sans MS"/>
              </a:rPr>
              <a:t> the </a:t>
            </a:r>
            <a:r>
              <a:rPr lang="it-IT" dirty="0" err="1">
                <a:latin typeface="Comic Sans MS"/>
                <a:cs typeface="Comic Sans MS"/>
              </a:rPr>
              <a:t>amplicon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region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AFCE79-0C81-D546-8D3B-BFB05BCA3C16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6AA73B-3210-8842-886B-7745452C4AD3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prstClr val="white"/>
                </a:solidFill>
                <a:cs typeface="Calibri" panose="020F0502020204030204" pitchFamily="34" charset="0"/>
              </a:rPr>
              <a:t>Taqman</a:t>
            </a:r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 probe-based assay</a:t>
            </a:r>
          </a:p>
        </p:txBody>
      </p:sp>
    </p:spTree>
    <p:extLst>
      <p:ext uri="{BB962C8B-B14F-4D97-AF65-F5344CB8AC3E}">
        <p14:creationId xmlns:p14="http://schemas.microsoft.com/office/powerpoint/2010/main" val="332915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9091" t="18628" r="8333" b="6863"/>
          <a:stretch>
            <a:fillRect/>
          </a:stretch>
        </p:blipFill>
        <p:spPr bwMode="auto">
          <a:xfrm>
            <a:off x="457200" y="1127230"/>
            <a:ext cx="830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79315" y="206062"/>
            <a:ext cx="308296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it-IT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Template</a:t>
            </a:r>
            <a:r>
              <a:rPr lang="it-IT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DNA </a:t>
            </a:r>
          </a:p>
          <a:p>
            <a:pPr algn="ctr">
              <a:lnSpc>
                <a:spcPct val="130000"/>
              </a:lnSpc>
              <a:defRPr/>
            </a:pPr>
            <a:r>
              <a:rPr lang="it-IT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genomic</a:t>
            </a:r>
            <a:r>
              <a:rPr lang="it-IT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it-IT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viral</a:t>
            </a:r>
            <a:r>
              <a:rPr lang="it-IT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it-IT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plasmid</a:t>
            </a:r>
            <a:r>
              <a:rPr lang="it-IT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DNA </a:t>
            </a:r>
          </a:p>
        </p:txBody>
      </p:sp>
      <p:sp>
        <p:nvSpPr>
          <p:cNvPr id="5" name="Rettangolo arrotondato 4">
            <a:hlinkClick r:id="rId3" action="ppaction://hlinksldjump"/>
          </p:cNvPr>
          <p:cNvSpPr/>
          <p:nvPr/>
        </p:nvSpPr>
        <p:spPr>
          <a:xfrm>
            <a:off x="76200" y="5349770"/>
            <a:ext cx="762000" cy="762000"/>
          </a:xfrm>
          <a:prstGeom prst="roundRect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CF29C-3BF9-434B-AC98-BB1BD8F3EE10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99288-7C88-D74E-85B5-66452D13F5AC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Template DNA</a:t>
            </a:r>
          </a:p>
        </p:txBody>
      </p:sp>
    </p:spTree>
    <p:extLst>
      <p:ext uri="{BB962C8B-B14F-4D97-AF65-F5344CB8AC3E}">
        <p14:creationId xmlns:p14="http://schemas.microsoft.com/office/powerpoint/2010/main" val="3103849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54"/>
          <p:cNvGrpSpPr/>
          <p:nvPr/>
        </p:nvGrpSpPr>
        <p:grpSpPr>
          <a:xfrm>
            <a:off x="0" y="0"/>
            <a:ext cx="9215438" cy="3174147"/>
            <a:chOff x="0" y="0"/>
            <a:chExt cx="9215438" cy="3174147"/>
          </a:xfrm>
        </p:grpSpPr>
        <p:sp>
          <p:nvSpPr>
            <p:cNvPr id="20482" name="CasellaDiTesto 1"/>
            <p:cNvSpPr txBox="1">
              <a:spLocks noChangeArrowheads="1"/>
            </p:cNvSpPr>
            <p:nvPr/>
          </p:nvSpPr>
          <p:spPr bwMode="auto">
            <a:xfrm>
              <a:off x="0" y="0"/>
              <a:ext cx="91916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dirty="0">
                  <a:latin typeface="Comic Sans MS"/>
                  <a:cs typeface="Comic Sans MS"/>
                </a:rPr>
                <a:t>The </a:t>
              </a:r>
              <a:r>
                <a:rPr lang="it-IT" dirty="0" err="1">
                  <a:latin typeface="Comic Sans MS"/>
                  <a:cs typeface="Comic Sans MS"/>
                </a:rPr>
                <a:t>polymerase</a:t>
              </a:r>
              <a:r>
                <a:rPr lang="it-IT" dirty="0">
                  <a:latin typeface="Comic Sans MS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cs typeface="Comic Sans MS"/>
                </a:rPr>
                <a:t>cut</a:t>
              </a:r>
              <a:r>
                <a:rPr lang="it-IT" dirty="0">
                  <a:latin typeface="Comic Sans MS"/>
                  <a:cs typeface="Comic Sans MS"/>
                </a:rPr>
                <a:t> off the reporter</a:t>
              </a:r>
            </a:p>
          </p:txBody>
        </p:sp>
        <p:grpSp>
          <p:nvGrpSpPr>
            <p:cNvPr id="2" name="Gruppo 90"/>
            <p:cNvGrpSpPr/>
            <p:nvPr/>
          </p:nvGrpSpPr>
          <p:grpSpPr>
            <a:xfrm>
              <a:off x="223838" y="874858"/>
              <a:ext cx="8991600" cy="2299289"/>
              <a:chOff x="223838" y="2066538"/>
              <a:chExt cx="8991600" cy="2299289"/>
            </a:xfrm>
          </p:grpSpPr>
          <p:grpSp>
            <p:nvGrpSpPr>
              <p:cNvPr id="3" name="Gruppo 24"/>
              <p:cNvGrpSpPr>
                <a:grpSpLocks/>
              </p:cNvGrpSpPr>
              <p:nvPr/>
            </p:nvGrpSpPr>
            <p:grpSpPr bwMode="auto">
              <a:xfrm rot="20528340">
                <a:off x="3502207" y="2218131"/>
                <a:ext cx="823291" cy="800001"/>
                <a:chOff x="2133047" y="5219799"/>
                <a:chExt cx="823291" cy="800001"/>
              </a:xfrm>
            </p:grpSpPr>
            <p:grpSp>
              <p:nvGrpSpPr>
                <p:cNvPr id="4" name="Gruppo 23"/>
                <p:cNvGrpSpPr>
                  <a:grpSpLocks/>
                </p:cNvGrpSpPr>
                <p:nvPr/>
              </p:nvGrpSpPr>
              <p:grpSpPr bwMode="auto">
                <a:xfrm rot="2644266">
                  <a:off x="2133047" y="5219799"/>
                  <a:ext cx="823291" cy="525817"/>
                  <a:chOff x="2148509" y="5189183"/>
                  <a:chExt cx="823291" cy="525817"/>
                </a:xfrm>
              </p:grpSpPr>
              <p:sp>
                <p:nvSpPr>
                  <p:cNvPr id="5" name="Ovale 4"/>
                  <p:cNvSpPr/>
                  <p:nvPr/>
                </p:nvSpPr>
                <p:spPr bwMode="auto">
                  <a:xfrm>
                    <a:off x="2148509" y="5189183"/>
                    <a:ext cx="381000" cy="381352"/>
                  </a:xfrm>
                  <a:prstGeom prst="ellipse">
                    <a:avLst/>
                  </a:prstGeom>
                  <a:solidFill>
                    <a:srgbClr val="00DA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317500">
                      <a:srgbClr val="58DF94"/>
                    </a:glow>
                  </a:effectLst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r>
                      <a:rPr lang="it-IT" sz="1200" dirty="0" err="1">
                        <a:latin typeface="Comic Sans MS" pitchFamily="-110" charset="0"/>
                        <a:ea typeface="ＭＳ Ｐゴシック" pitchFamily="-110" charset="-128"/>
                        <a:cs typeface="ＭＳ Ｐゴシック" pitchFamily="-110" charset="-128"/>
                      </a:rPr>
                      <a:t>R</a:t>
                    </a:r>
                    <a:endParaRPr lang="it-IT" sz="1200" dirty="0">
                      <a:latin typeface="Comic Sans MS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20538" name="Parentesi quadra aperta 16"/>
                  <p:cNvSpPr>
                    <a:spLocks/>
                  </p:cNvSpPr>
                  <p:nvPr/>
                </p:nvSpPr>
                <p:spPr bwMode="auto">
                  <a:xfrm rot="-5400000">
                    <a:off x="2552700" y="5295900"/>
                    <a:ext cx="152400" cy="685800"/>
                  </a:xfrm>
                  <a:prstGeom prst="leftBracket">
                    <a:avLst>
                      <a:gd name="adj" fmla="val 62396"/>
                    </a:avLst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20534" name="Rettangolo 22"/>
                <p:cNvSpPr>
                  <a:spLocks noChangeArrowheads="1"/>
                </p:cNvSpPr>
                <p:nvPr/>
              </p:nvSpPr>
              <p:spPr bwMode="auto">
                <a:xfrm>
                  <a:off x="2362200" y="56388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6" name="Gruppo 57"/>
              <p:cNvGrpSpPr/>
              <p:nvPr/>
            </p:nvGrpSpPr>
            <p:grpSpPr>
              <a:xfrm>
                <a:off x="223838" y="2066538"/>
                <a:ext cx="8991600" cy="2299289"/>
                <a:chOff x="223838" y="2928938"/>
                <a:chExt cx="8991600" cy="2299289"/>
              </a:xfrm>
            </p:grpSpPr>
            <p:sp>
              <p:nvSpPr>
                <p:cNvPr id="5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23838" y="4392613"/>
                  <a:ext cx="33813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it-IT" sz="1400" b="0">
                      <a:solidFill>
                        <a:srgbClr val="7575D1"/>
                      </a:solidFill>
                    </a:rPr>
                    <a:t>5’</a:t>
                  </a:r>
                  <a:endParaRPr lang="it-IT" sz="2400" b="0">
                    <a:solidFill>
                      <a:srgbClr val="7575D1"/>
                    </a:solidFill>
                  </a:endParaRPr>
                </a:p>
              </p:txBody>
            </p:sp>
            <p:sp>
              <p:nvSpPr>
                <p:cNvPr id="60" name="Ovale 59"/>
                <p:cNvSpPr/>
                <p:nvPr/>
              </p:nvSpPr>
              <p:spPr bwMode="auto">
                <a:xfrm>
                  <a:off x="5250152" y="3386393"/>
                  <a:ext cx="381000" cy="381352"/>
                </a:xfrm>
                <a:prstGeom prst="ellipse">
                  <a:avLst/>
                </a:prstGeom>
                <a:solidFill>
                  <a:srgbClr val="FF0F15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38100">
                    <a:schemeClr val="accent6">
                      <a:lumMod val="40000"/>
                      <a:lumOff val="60000"/>
                      <a:alpha val="75000"/>
                    </a:schemeClr>
                  </a:glo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r>
                    <a:rPr lang="it-IT" sz="1200">
                      <a:latin typeface="Comic Sans MS" pitchFamily="-110" charset="0"/>
                      <a:ea typeface="ＭＳ Ｐゴシック" pitchFamily="-110" charset="-128"/>
                      <a:cs typeface="ＭＳ Ｐゴシック" pitchFamily="-110" charset="-128"/>
                    </a:rPr>
                    <a:t>Q</a:t>
                  </a:r>
                </a:p>
              </p:txBody>
            </p:sp>
            <p:sp>
              <p:nvSpPr>
                <p:cNvPr id="6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8834438" y="4087813"/>
                  <a:ext cx="33813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it-IT" sz="1400" b="0">
                      <a:solidFill>
                        <a:srgbClr val="7575D1"/>
                      </a:solidFill>
                    </a:rPr>
                    <a:t>5’</a:t>
                  </a:r>
                  <a:endParaRPr lang="it-IT" sz="2400" b="0">
                    <a:solidFill>
                      <a:srgbClr val="7575D1"/>
                    </a:solidFill>
                  </a:endParaRPr>
                </a:p>
              </p:txBody>
            </p:sp>
            <p:cxnSp>
              <p:nvCxnSpPr>
                <p:cNvPr id="63" name="Connettore 1 62"/>
                <p:cNvCxnSpPr/>
                <p:nvPr/>
              </p:nvCxnSpPr>
              <p:spPr bwMode="auto">
                <a:xfrm>
                  <a:off x="528638" y="4240213"/>
                  <a:ext cx="8229600" cy="1587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" name="Connettore 1 63"/>
                <p:cNvCxnSpPr/>
                <p:nvPr/>
              </p:nvCxnSpPr>
              <p:spPr bwMode="auto">
                <a:xfrm>
                  <a:off x="528638" y="4545013"/>
                  <a:ext cx="8229600" cy="1587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23838" y="4087813"/>
                  <a:ext cx="38100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it-IT" sz="1400" b="0">
                      <a:solidFill>
                        <a:srgbClr val="7575D1"/>
                      </a:solidFill>
                    </a:rPr>
                    <a:t>3’</a:t>
                  </a:r>
                  <a:endParaRPr lang="it-IT" sz="2400" b="0">
                    <a:solidFill>
                      <a:srgbClr val="7575D1"/>
                    </a:solidFill>
                  </a:endParaRPr>
                </a:p>
              </p:txBody>
            </p:sp>
            <p:sp>
              <p:nvSpPr>
                <p:cNvPr id="66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8834438" y="4392613"/>
                  <a:ext cx="38100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it-IT" sz="1400" b="0">
                      <a:solidFill>
                        <a:srgbClr val="7575D1"/>
                      </a:solidFill>
                    </a:rPr>
                    <a:t>3’</a:t>
                  </a:r>
                  <a:endParaRPr lang="it-IT" sz="2400" b="0">
                    <a:solidFill>
                      <a:srgbClr val="7575D1"/>
                    </a:solidFill>
                  </a:endParaRPr>
                </a:p>
              </p:txBody>
            </p:sp>
            <p:cxnSp>
              <p:nvCxnSpPr>
                <p:cNvPr id="69" name="Connettore 2 72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6911918" y="4849813"/>
                  <a:ext cx="864192" cy="1588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70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6683318" y="4697413"/>
                  <a:ext cx="38100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it-IT" sz="1400" b="0" dirty="0">
                      <a:solidFill>
                        <a:srgbClr val="7575D1"/>
                      </a:solidFill>
                    </a:rPr>
                    <a:t>3’</a:t>
                  </a:r>
                  <a:endParaRPr lang="it-IT" sz="2400" b="0" dirty="0">
                    <a:solidFill>
                      <a:srgbClr val="7575D1"/>
                    </a:solidFill>
                  </a:endParaRPr>
                </a:p>
              </p:txBody>
            </p:sp>
            <p:sp>
              <p:nvSpPr>
                <p:cNvPr id="71" name="Parentesi quadra aperta 75"/>
                <p:cNvSpPr>
                  <a:spLocks/>
                </p:cNvSpPr>
                <p:nvPr/>
              </p:nvSpPr>
              <p:spPr bwMode="auto">
                <a:xfrm rot="16200000">
                  <a:off x="4749249" y="3300964"/>
                  <a:ext cx="155576" cy="1119674"/>
                </a:xfrm>
                <a:prstGeom prst="leftBracket">
                  <a:avLst>
                    <a:gd name="adj" fmla="val 62407"/>
                  </a:avLst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glow rad="101600">
                    <a:schemeClr val="tx2">
                      <a:lumMod val="60000"/>
                      <a:lumOff val="40000"/>
                      <a:alpha val="75000"/>
                    </a:schemeClr>
                  </a:glo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72" name="CasellaDiTesto 76"/>
                <p:cNvSpPr txBox="1">
                  <a:spLocks noChangeArrowheads="1"/>
                </p:cNvSpPr>
                <p:nvPr/>
              </p:nvSpPr>
              <p:spPr bwMode="auto">
                <a:xfrm>
                  <a:off x="4853474" y="2928938"/>
                  <a:ext cx="904565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 dirty="0" err="1">
                      <a:latin typeface="Comic Sans MS"/>
                      <a:cs typeface="Comic Sans MS"/>
                    </a:rPr>
                    <a:t>Quencer</a:t>
                  </a:r>
                  <a:endParaRPr lang="it-IT" sz="14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73" name="CasellaDiTesto 77"/>
                <p:cNvSpPr txBox="1">
                  <a:spLocks noChangeArrowheads="1"/>
                </p:cNvSpPr>
                <p:nvPr/>
              </p:nvSpPr>
              <p:spPr bwMode="auto">
                <a:xfrm>
                  <a:off x="2321993" y="2932361"/>
                  <a:ext cx="94173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 dirty="0">
                      <a:latin typeface="Comic Sans MS"/>
                      <a:cs typeface="Comic Sans MS"/>
                    </a:rPr>
                    <a:t>Reporter</a:t>
                  </a:r>
                </a:p>
              </p:txBody>
            </p:sp>
            <p:cxnSp>
              <p:nvCxnSpPr>
                <p:cNvPr id="74" name="Connettore 1 73"/>
                <p:cNvCxnSpPr/>
                <p:nvPr/>
              </p:nvCxnSpPr>
              <p:spPr>
                <a:xfrm>
                  <a:off x="592949" y="3933825"/>
                  <a:ext cx="974435" cy="1588"/>
                </a:xfrm>
                <a:prstGeom prst="line">
                  <a:avLst/>
                </a:prstGeom>
                <a:ln w="50800">
                  <a:solidFill>
                    <a:srgbClr val="3366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ttore 1 74"/>
                <p:cNvCxnSpPr/>
                <p:nvPr/>
              </p:nvCxnSpPr>
              <p:spPr>
                <a:xfrm>
                  <a:off x="7776110" y="4848225"/>
                  <a:ext cx="974435" cy="1588"/>
                </a:xfrm>
                <a:prstGeom prst="line">
                  <a:avLst/>
                </a:prstGeom>
                <a:ln w="50800">
                  <a:solidFill>
                    <a:srgbClr val="3366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CasellaDiTesto 77"/>
                <p:cNvSpPr txBox="1">
                  <a:spLocks noChangeArrowheads="1"/>
                </p:cNvSpPr>
                <p:nvPr/>
              </p:nvSpPr>
              <p:spPr bwMode="auto">
                <a:xfrm>
                  <a:off x="345354" y="3459958"/>
                  <a:ext cx="1976639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 dirty="0" err="1">
                      <a:latin typeface="Comic Sans MS"/>
                      <a:cs typeface="Comic Sans MS"/>
                    </a:rPr>
                    <a:t>Forward</a:t>
                  </a:r>
                  <a:r>
                    <a:rPr lang="it-IT" sz="1400" dirty="0">
                      <a:latin typeface="Comic Sans MS"/>
                      <a:cs typeface="Comic Sans MS"/>
                    </a:rPr>
                    <a:t> </a:t>
                  </a:r>
                  <a:r>
                    <a:rPr lang="it-IT" sz="1400" dirty="0" err="1">
                      <a:latin typeface="Comic Sans MS"/>
                      <a:cs typeface="Comic Sans MS"/>
                    </a:rPr>
                    <a:t>primer</a:t>
                  </a:r>
                  <a:endParaRPr lang="it-IT" sz="14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77" name="CasellaDiTesto 77"/>
                <p:cNvSpPr txBox="1">
                  <a:spLocks noChangeArrowheads="1"/>
                </p:cNvSpPr>
                <p:nvPr/>
              </p:nvSpPr>
              <p:spPr bwMode="auto">
                <a:xfrm>
                  <a:off x="7239000" y="4920450"/>
                  <a:ext cx="177012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 dirty="0">
                      <a:latin typeface="Comic Sans MS"/>
                      <a:cs typeface="Comic Sans MS"/>
                    </a:rPr>
                    <a:t>Reverse </a:t>
                  </a:r>
                  <a:r>
                    <a:rPr lang="it-IT" sz="1400" dirty="0" err="1">
                      <a:latin typeface="Comic Sans MS"/>
                      <a:cs typeface="Comic Sans MS"/>
                    </a:rPr>
                    <a:t>primer</a:t>
                  </a:r>
                  <a:endParaRPr lang="it-IT" sz="1400" dirty="0"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67" name="Connettore 2 69"/>
                <p:cNvCxnSpPr>
                  <a:cxnSpLocks noChangeShapeType="1"/>
                </p:cNvCxnSpPr>
                <p:nvPr/>
              </p:nvCxnSpPr>
              <p:spPr bwMode="auto">
                <a:xfrm>
                  <a:off x="1552089" y="3937001"/>
                  <a:ext cx="2937471" cy="1588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 type="arrow" w="med" len="med"/>
                </a:ln>
              </p:spPr>
            </p:cxnSp>
          </p:grpSp>
          <p:sp>
            <p:nvSpPr>
              <p:cNvPr id="87" name="Rettangolo 86"/>
              <p:cNvSpPr/>
              <p:nvPr/>
            </p:nvSpPr>
            <p:spPr>
              <a:xfrm>
                <a:off x="4173132" y="2838678"/>
                <a:ext cx="316428" cy="346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56" name="Gruppo 55"/>
          <p:cNvGrpSpPr/>
          <p:nvPr/>
        </p:nvGrpSpPr>
        <p:grpSpPr>
          <a:xfrm>
            <a:off x="0" y="3268227"/>
            <a:ext cx="9215438" cy="3307533"/>
            <a:chOff x="0" y="3268227"/>
            <a:chExt cx="9215438" cy="3307533"/>
          </a:xfrm>
        </p:grpSpPr>
        <p:sp>
          <p:nvSpPr>
            <p:cNvPr id="20500" name="CasellaDiTesto 33"/>
            <p:cNvSpPr txBox="1">
              <a:spLocks noChangeArrowheads="1"/>
            </p:cNvSpPr>
            <p:nvPr/>
          </p:nvSpPr>
          <p:spPr bwMode="auto">
            <a:xfrm>
              <a:off x="0" y="3268227"/>
              <a:ext cx="92154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dirty="0">
                  <a:latin typeface="Comic Sans MS"/>
                  <a:cs typeface="Comic Sans MS"/>
                </a:rPr>
                <a:t>Once far from the </a:t>
              </a:r>
              <a:r>
                <a:rPr lang="it-IT" dirty="0" err="1">
                  <a:latin typeface="Comic Sans MS"/>
                  <a:cs typeface="Comic Sans MS"/>
                </a:rPr>
                <a:t>quencer</a:t>
              </a:r>
              <a:r>
                <a:rPr lang="it-IT" dirty="0">
                  <a:latin typeface="Comic Sans MS"/>
                  <a:cs typeface="Comic Sans MS"/>
                </a:rPr>
                <a:t>, the reporter can </a:t>
              </a:r>
              <a:r>
                <a:rPr lang="it-IT" dirty="0" err="1">
                  <a:latin typeface="Comic Sans MS"/>
                  <a:cs typeface="Comic Sans MS"/>
                </a:rPr>
                <a:t>fluorescence</a:t>
              </a:r>
              <a:endParaRPr lang="it-IT" dirty="0">
                <a:latin typeface="Comic Sans MS"/>
                <a:cs typeface="Comic Sans MS"/>
              </a:endParaRPr>
            </a:p>
          </p:txBody>
        </p:sp>
        <p:grpSp>
          <p:nvGrpSpPr>
            <p:cNvPr id="7" name="Gruppo 97"/>
            <p:cNvGrpSpPr/>
            <p:nvPr/>
          </p:nvGrpSpPr>
          <p:grpSpPr>
            <a:xfrm>
              <a:off x="152400" y="4286650"/>
              <a:ext cx="8991600" cy="2289110"/>
              <a:chOff x="152400" y="4568890"/>
              <a:chExt cx="8991600" cy="2289110"/>
            </a:xfrm>
          </p:grpSpPr>
          <p:sp>
            <p:nvSpPr>
              <p:cNvPr id="20501" name="Text Box 5"/>
              <p:cNvSpPr txBox="1">
                <a:spLocks noChangeArrowheads="1"/>
              </p:cNvSpPr>
              <p:nvPr/>
            </p:nvSpPr>
            <p:spPr bwMode="auto">
              <a:xfrm>
                <a:off x="152400" y="624522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20502" name="Text Box 5"/>
              <p:cNvSpPr txBox="1">
                <a:spLocks noChangeArrowheads="1"/>
              </p:cNvSpPr>
              <p:nvPr/>
            </p:nvSpPr>
            <p:spPr bwMode="auto">
              <a:xfrm>
                <a:off x="8763000" y="594042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cxnSp>
            <p:nvCxnSpPr>
              <p:cNvPr id="37" name="Connettore 1 36"/>
              <p:cNvCxnSpPr/>
              <p:nvPr/>
            </p:nvCxnSpPr>
            <p:spPr bwMode="auto">
              <a:xfrm>
                <a:off x="457200" y="6092825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Connettore 1 37"/>
              <p:cNvCxnSpPr/>
              <p:nvPr/>
            </p:nvCxnSpPr>
            <p:spPr bwMode="auto">
              <a:xfrm>
                <a:off x="457200" y="6397625"/>
                <a:ext cx="82296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505" name="Text Box 5"/>
              <p:cNvSpPr txBox="1">
                <a:spLocks noChangeArrowheads="1"/>
              </p:cNvSpPr>
              <p:nvPr/>
            </p:nvSpPr>
            <p:spPr bwMode="auto">
              <a:xfrm>
                <a:off x="152400" y="5940425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3’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20506" name="Text Box 5"/>
              <p:cNvSpPr txBox="1">
                <a:spLocks noChangeArrowheads="1"/>
              </p:cNvSpPr>
              <p:nvPr/>
            </p:nvSpPr>
            <p:spPr bwMode="auto">
              <a:xfrm>
                <a:off x="8763000" y="6245225"/>
                <a:ext cx="381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3’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20508" name="Text Box 5"/>
              <p:cNvSpPr txBox="1">
                <a:spLocks noChangeArrowheads="1"/>
              </p:cNvSpPr>
              <p:nvPr/>
            </p:nvSpPr>
            <p:spPr bwMode="auto">
              <a:xfrm>
                <a:off x="152400" y="563562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sp>
            <p:nvSpPr>
              <p:cNvPr id="20511" name="Text Box 5"/>
              <p:cNvSpPr txBox="1">
                <a:spLocks noChangeArrowheads="1"/>
              </p:cNvSpPr>
              <p:nvPr/>
            </p:nvSpPr>
            <p:spPr bwMode="auto">
              <a:xfrm>
                <a:off x="8763000" y="6550025"/>
                <a:ext cx="338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1400" b="0">
                    <a:solidFill>
                      <a:srgbClr val="7575D1"/>
                    </a:solidFill>
                  </a:rPr>
                  <a:t>5’</a:t>
                </a:r>
                <a:endParaRPr lang="it-IT" sz="2400" b="0">
                  <a:solidFill>
                    <a:srgbClr val="7575D1"/>
                  </a:solidFill>
                </a:endParaRPr>
              </a:p>
            </p:txBody>
          </p:sp>
          <p:grpSp>
            <p:nvGrpSpPr>
              <p:cNvPr id="8" name="Gruppo 48"/>
              <p:cNvGrpSpPr>
                <a:grpSpLocks/>
              </p:cNvGrpSpPr>
              <p:nvPr/>
            </p:nvGrpSpPr>
            <p:grpSpPr bwMode="auto">
              <a:xfrm rot="-2226685">
                <a:off x="4830763" y="4930775"/>
                <a:ext cx="1436687" cy="706438"/>
                <a:chOff x="3211071" y="4038600"/>
                <a:chExt cx="1437129" cy="706850"/>
              </a:xfrm>
            </p:grpSpPr>
            <p:grpSp>
              <p:nvGrpSpPr>
                <p:cNvPr id="9" name="Gruppo 25"/>
                <p:cNvGrpSpPr>
                  <a:grpSpLocks/>
                </p:cNvGrpSpPr>
                <p:nvPr/>
              </p:nvGrpSpPr>
              <p:grpSpPr bwMode="auto">
                <a:xfrm>
                  <a:off x="3276600" y="4038600"/>
                  <a:ext cx="1371600" cy="533400"/>
                  <a:chOff x="3276600" y="4038600"/>
                  <a:chExt cx="1371600" cy="533400"/>
                </a:xfrm>
              </p:grpSpPr>
              <p:sp>
                <p:nvSpPr>
                  <p:cNvPr id="20529" name="Parentesi quadra aperta 51"/>
                  <p:cNvSpPr>
                    <a:spLocks/>
                  </p:cNvSpPr>
                  <p:nvPr/>
                </p:nvSpPr>
                <p:spPr bwMode="auto">
                  <a:xfrm rot="-5400000">
                    <a:off x="3810000" y="3886200"/>
                    <a:ext cx="152400" cy="1219200"/>
                  </a:xfrm>
                  <a:prstGeom prst="leftBracket">
                    <a:avLst>
                      <a:gd name="adj" fmla="val 62407"/>
                    </a:avLst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53" name="Ovale 52"/>
                  <p:cNvSpPr/>
                  <p:nvPr/>
                </p:nvSpPr>
                <p:spPr bwMode="auto">
                  <a:xfrm>
                    <a:off x="4267200" y="4038600"/>
                    <a:ext cx="381000" cy="381352"/>
                  </a:xfrm>
                  <a:prstGeom prst="ellipse">
                    <a:avLst/>
                  </a:prstGeom>
                  <a:solidFill>
                    <a:srgbClr val="FF0F15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38100">
                      <a:schemeClr val="accent6">
                        <a:lumMod val="40000"/>
                        <a:lumOff val="60000"/>
                        <a:alpha val="75000"/>
                      </a:schemeClr>
                    </a:glow>
                  </a:effectLst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r>
                      <a:rPr lang="it-IT" sz="1200">
                        <a:latin typeface="Comic Sans MS" pitchFamily="-110" charset="0"/>
                        <a:ea typeface="ＭＳ Ｐゴシック" pitchFamily="-110" charset="-128"/>
                        <a:cs typeface="ＭＳ Ｐゴシック" pitchFamily="-110" charset="-128"/>
                      </a:rPr>
                      <a:t>Q</a:t>
                    </a:r>
                  </a:p>
                </p:txBody>
              </p:sp>
            </p:grpSp>
            <p:sp>
              <p:nvSpPr>
                <p:cNvPr id="20528" name="Rettangolo 50"/>
                <p:cNvSpPr>
                  <a:spLocks noChangeArrowheads="1"/>
                </p:cNvSpPr>
                <p:nvPr/>
              </p:nvSpPr>
              <p:spPr bwMode="auto">
                <a:xfrm>
                  <a:off x="3211071" y="4364450"/>
                  <a:ext cx="983763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0" name="Gruppo 53"/>
              <p:cNvGrpSpPr>
                <a:grpSpLocks/>
              </p:cNvGrpSpPr>
              <p:nvPr/>
            </p:nvGrpSpPr>
            <p:grpSpPr bwMode="auto">
              <a:xfrm>
                <a:off x="2895600" y="4876800"/>
                <a:ext cx="914400" cy="838200"/>
                <a:chOff x="2057400" y="5181600"/>
                <a:chExt cx="914400" cy="838200"/>
              </a:xfrm>
            </p:grpSpPr>
            <p:grpSp>
              <p:nvGrpSpPr>
                <p:cNvPr id="11" name="Gruppo 23"/>
                <p:cNvGrpSpPr>
                  <a:grpSpLocks/>
                </p:cNvGrpSpPr>
                <p:nvPr/>
              </p:nvGrpSpPr>
              <p:grpSpPr bwMode="auto">
                <a:xfrm rot="2644266">
                  <a:off x="2057400" y="5181600"/>
                  <a:ext cx="914400" cy="533400"/>
                  <a:chOff x="2057400" y="5181600"/>
                  <a:chExt cx="914400" cy="533400"/>
                </a:xfrm>
              </p:grpSpPr>
              <p:sp>
                <p:nvSpPr>
                  <p:cNvPr id="57" name="Ovale 56"/>
                  <p:cNvSpPr/>
                  <p:nvPr/>
                </p:nvSpPr>
                <p:spPr bwMode="auto">
                  <a:xfrm>
                    <a:off x="2057400" y="5181600"/>
                    <a:ext cx="381000" cy="381352"/>
                  </a:xfrm>
                  <a:prstGeom prst="ellipse">
                    <a:avLst/>
                  </a:prstGeom>
                  <a:solidFill>
                    <a:srgbClr val="00DA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317500">
                      <a:srgbClr val="58DF94"/>
                    </a:glow>
                  </a:effectLst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r>
                      <a:rPr lang="it-IT" sz="1200">
                        <a:latin typeface="Comic Sans MS" pitchFamily="-110" charset="0"/>
                        <a:ea typeface="ＭＳ Ｐゴシック" pitchFamily="-110" charset="-128"/>
                        <a:cs typeface="ＭＳ Ｐゴシック" pitchFamily="-110" charset="-128"/>
                      </a:rPr>
                      <a:t>R</a:t>
                    </a:r>
                  </a:p>
                </p:txBody>
              </p:sp>
              <p:sp>
                <p:nvSpPr>
                  <p:cNvPr id="20526" name="Parentesi quadra aperta 16"/>
                  <p:cNvSpPr>
                    <a:spLocks/>
                  </p:cNvSpPr>
                  <p:nvPr/>
                </p:nvSpPr>
                <p:spPr bwMode="auto">
                  <a:xfrm rot="-5400000">
                    <a:off x="2552700" y="5295900"/>
                    <a:ext cx="152400" cy="685800"/>
                  </a:xfrm>
                  <a:prstGeom prst="leftBracket">
                    <a:avLst>
                      <a:gd name="adj" fmla="val 62396"/>
                    </a:avLst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20522" name="Rettangolo 22"/>
                <p:cNvSpPr>
                  <a:spLocks noChangeArrowheads="1"/>
                </p:cNvSpPr>
                <p:nvPr/>
              </p:nvSpPr>
              <p:spPr bwMode="auto">
                <a:xfrm>
                  <a:off x="2362200" y="56388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cxnSp>
            <p:nvCxnSpPr>
              <p:cNvPr id="20517" name="Connettore 2 58"/>
              <p:cNvCxnSpPr>
                <a:cxnSpLocks noChangeShapeType="1"/>
              </p:cNvCxnSpPr>
              <p:nvPr/>
            </p:nvCxnSpPr>
            <p:spPr bwMode="auto">
              <a:xfrm>
                <a:off x="1447800" y="5788025"/>
                <a:ext cx="6172200" cy="1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</p:spPr>
          </p:cxnSp>
          <p:cxnSp>
            <p:nvCxnSpPr>
              <p:cNvPr id="20518" name="Connettore 1 62"/>
              <p:cNvCxnSpPr>
                <a:cxnSpLocks noChangeShapeType="1"/>
              </p:cNvCxnSpPr>
              <p:nvPr/>
            </p:nvCxnSpPr>
            <p:spPr bwMode="auto">
              <a:xfrm flipV="1">
                <a:off x="4648200" y="5408613"/>
                <a:ext cx="457200" cy="746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20" name="Connettore 2 65"/>
              <p:cNvCxnSpPr>
                <a:cxnSpLocks noChangeShapeType="1"/>
              </p:cNvCxnSpPr>
              <p:nvPr/>
            </p:nvCxnSpPr>
            <p:spPr bwMode="auto">
              <a:xfrm rot="10800000" flipV="1">
                <a:off x="1600201" y="6705599"/>
                <a:ext cx="6112165" cy="1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</p:spPr>
          </p:cxnSp>
          <p:cxnSp>
            <p:nvCxnSpPr>
              <p:cNvPr id="92" name="Connettore 1 91"/>
              <p:cNvCxnSpPr/>
              <p:nvPr/>
            </p:nvCxnSpPr>
            <p:spPr>
              <a:xfrm>
                <a:off x="490538" y="5786437"/>
                <a:ext cx="974435" cy="1588"/>
              </a:xfrm>
              <a:prstGeom prst="line">
                <a:avLst/>
              </a:prstGeom>
              <a:ln w="508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CasellaDiTesto 77"/>
              <p:cNvSpPr txBox="1">
                <a:spLocks noChangeArrowheads="1"/>
              </p:cNvSpPr>
              <p:nvPr/>
            </p:nvSpPr>
            <p:spPr bwMode="auto">
              <a:xfrm>
                <a:off x="1851126" y="4568890"/>
                <a:ext cx="9417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dirty="0">
                    <a:latin typeface="Comic Sans MS"/>
                    <a:cs typeface="Comic Sans MS"/>
                  </a:rPr>
                  <a:t>Reporter</a:t>
                </a:r>
              </a:p>
            </p:txBody>
          </p:sp>
          <p:sp>
            <p:nvSpPr>
              <p:cNvPr id="95" name="CasellaDiTesto 76"/>
              <p:cNvSpPr txBox="1">
                <a:spLocks noChangeArrowheads="1"/>
              </p:cNvSpPr>
              <p:nvPr/>
            </p:nvSpPr>
            <p:spPr bwMode="auto">
              <a:xfrm>
                <a:off x="4345587" y="4656694"/>
                <a:ext cx="9045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dirty="0" err="1">
                    <a:latin typeface="Comic Sans MS"/>
                    <a:cs typeface="Comic Sans MS"/>
                  </a:rPr>
                  <a:t>Quencer</a:t>
                </a:r>
                <a:endParaRPr lang="it-IT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96" name="Connettore 1 95"/>
              <p:cNvCxnSpPr/>
              <p:nvPr/>
            </p:nvCxnSpPr>
            <p:spPr>
              <a:xfrm>
                <a:off x="7712365" y="6705600"/>
                <a:ext cx="974435" cy="1588"/>
              </a:xfrm>
              <a:prstGeom prst="line">
                <a:avLst/>
              </a:prstGeom>
              <a:ln w="508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400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E774E83-C1A4-984D-B440-FC1761E70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44" y="-381000"/>
            <a:ext cx="3810000" cy="3810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26BA80D-5E15-744A-B9AD-4FFEC434DD1A}"/>
              </a:ext>
            </a:extLst>
          </p:cNvPr>
          <p:cNvSpPr/>
          <p:nvPr/>
        </p:nvSpPr>
        <p:spPr>
          <a:xfrm>
            <a:off x="3188208" y="703040"/>
            <a:ext cx="5516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alibri" panose="020F0502020204030204" pitchFamily="34" charset="0"/>
              </a:rPr>
              <a:t>The kit </a:t>
            </a:r>
            <a:r>
              <a:rPr lang="it-IT" dirty="0" err="1">
                <a:latin typeface="Calibri" panose="020F0502020204030204" pitchFamily="34" charset="0"/>
              </a:rPr>
              <a:t>is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intended</a:t>
            </a:r>
            <a:r>
              <a:rPr lang="it-IT" dirty="0">
                <a:latin typeface="Calibri" panose="020F0502020204030204" pitchFamily="34" charset="0"/>
              </a:rPr>
              <a:t> for the </a:t>
            </a:r>
            <a:r>
              <a:rPr lang="it-IT" i="1" dirty="0">
                <a:latin typeface="Calibri" panose="020F0502020204030204" pitchFamily="34" charset="0"/>
              </a:rPr>
              <a:t>in vitro </a:t>
            </a:r>
            <a:r>
              <a:rPr lang="it-IT" dirty="0" err="1">
                <a:latin typeface="Calibri" panose="020F0502020204030204" pitchFamily="34" charset="0"/>
              </a:rPr>
              <a:t>detection</a:t>
            </a:r>
            <a:r>
              <a:rPr lang="it-IT" dirty="0">
                <a:latin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</a:rPr>
              <a:t>quantification</a:t>
            </a:r>
            <a:r>
              <a:rPr lang="it-IT" dirty="0">
                <a:latin typeface="Calibri" panose="020F0502020204030204" pitchFamily="34" charset="0"/>
              </a:rPr>
              <a:t> of COVID-19 RNA in human </a:t>
            </a:r>
            <a:r>
              <a:rPr lang="it-IT" dirty="0" err="1">
                <a:latin typeface="Calibri" panose="020F0502020204030204" pitchFamily="34" charset="0"/>
              </a:rPr>
              <a:t>nasopharyngeal</a:t>
            </a:r>
            <a:r>
              <a:rPr lang="it-IT" dirty="0">
                <a:latin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</a:rPr>
              <a:t>oropharyngeal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swab</a:t>
            </a:r>
            <a:r>
              <a:rPr lang="it-IT" dirty="0">
                <a:latin typeface="Calibri" panose="020F0502020204030204" pitchFamily="34" charset="0"/>
              </a:rPr>
              <a:t> or </a:t>
            </a:r>
            <a:r>
              <a:rPr lang="it-IT" dirty="0" err="1">
                <a:latin typeface="Calibri" panose="020F0502020204030204" pitchFamily="34" charset="0"/>
              </a:rPr>
              <a:t>sputum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specimens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utilizing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</a:rPr>
              <a:t>Reverse </a:t>
            </a:r>
            <a:r>
              <a:rPr lang="it-IT" b="1" dirty="0" err="1">
                <a:latin typeface="Calibri" panose="020F0502020204030204" pitchFamily="34" charset="0"/>
              </a:rPr>
              <a:t>Transcriptase-Polymerase</a:t>
            </a:r>
            <a:r>
              <a:rPr lang="it-IT" b="1" dirty="0">
                <a:latin typeface="Calibri" panose="020F0502020204030204" pitchFamily="34" charset="0"/>
              </a:rPr>
              <a:t> Chain </a:t>
            </a:r>
            <a:r>
              <a:rPr lang="it-IT" b="1" dirty="0" err="1">
                <a:latin typeface="Calibri" panose="020F0502020204030204" pitchFamily="34" charset="0"/>
              </a:rPr>
              <a:t>Reaction</a:t>
            </a:r>
            <a:r>
              <a:rPr lang="it-IT" b="1" dirty="0">
                <a:latin typeface="Calibri" panose="020F0502020204030204" pitchFamily="34" charset="0"/>
              </a:rPr>
              <a:t> (PCR) </a:t>
            </a:r>
            <a:endParaRPr lang="it-IT" b="1" dirty="0"/>
          </a:p>
        </p:txBody>
      </p:sp>
      <p:pic>
        <p:nvPicPr>
          <p:cNvPr id="9" name="Immagine 8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6892FC41-125A-8E4B-BB38-FB9BE28C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4" y="3025868"/>
            <a:ext cx="7583424" cy="3563449"/>
          </a:xfrm>
          <a:prstGeom prst="rect">
            <a:avLst/>
          </a:prstGeom>
        </p:spPr>
      </p:pic>
      <p:sp>
        <p:nvSpPr>
          <p:cNvPr id="10" name="Parentesi quadra aperta 9">
            <a:extLst>
              <a:ext uri="{FF2B5EF4-FFF2-40B4-BE49-F238E27FC236}">
                <a16:creationId xmlns:a16="http://schemas.microsoft.com/office/drawing/2014/main" id="{FC79E8AF-DC1A-B140-BB03-2B905E3C9B46}"/>
              </a:ext>
            </a:extLst>
          </p:cNvPr>
          <p:cNvSpPr/>
          <p:nvPr/>
        </p:nvSpPr>
        <p:spPr>
          <a:xfrm>
            <a:off x="1050036" y="3706368"/>
            <a:ext cx="45719" cy="37795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entesi quadra aperta 10">
            <a:extLst>
              <a:ext uri="{FF2B5EF4-FFF2-40B4-BE49-F238E27FC236}">
                <a16:creationId xmlns:a16="http://schemas.microsoft.com/office/drawing/2014/main" id="{E1EDAF92-8C11-1A43-8E92-51884E813C14}"/>
              </a:ext>
            </a:extLst>
          </p:cNvPr>
          <p:cNvSpPr/>
          <p:nvPr/>
        </p:nvSpPr>
        <p:spPr>
          <a:xfrm>
            <a:off x="1050036" y="4334256"/>
            <a:ext cx="45719" cy="37795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entesi quadra aperta 11">
            <a:extLst>
              <a:ext uri="{FF2B5EF4-FFF2-40B4-BE49-F238E27FC236}">
                <a16:creationId xmlns:a16="http://schemas.microsoft.com/office/drawing/2014/main" id="{5C1725BB-093C-984F-B7BE-903AEA15BB88}"/>
              </a:ext>
            </a:extLst>
          </p:cNvPr>
          <p:cNvSpPr/>
          <p:nvPr/>
        </p:nvSpPr>
        <p:spPr>
          <a:xfrm>
            <a:off x="1050036" y="4913376"/>
            <a:ext cx="45719" cy="37795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F4A0D6-D02C-F244-87C6-2DB31354A70E}"/>
              </a:ext>
            </a:extLst>
          </p:cNvPr>
          <p:cNvSpPr txBox="1"/>
          <p:nvPr/>
        </p:nvSpPr>
        <p:spPr>
          <a:xfrm>
            <a:off x="599272" y="371498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ECA5656-A70B-2F49-B5F8-D43B43961EF8}"/>
              </a:ext>
            </a:extLst>
          </p:cNvPr>
          <p:cNvSpPr txBox="1"/>
          <p:nvPr/>
        </p:nvSpPr>
        <p:spPr>
          <a:xfrm>
            <a:off x="599272" y="431418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2D3DA9-116A-8D4D-A38C-8A6360715E66}"/>
              </a:ext>
            </a:extLst>
          </p:cNvPr>
          <p:cNvSpPr txBox="1"/>
          <p:nvPr/>
        </p:nvSpPr>
        <p:spPr>
          <a:xfrm>
            <a:off x="599272" y="491337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N3</a:t>
            </a:r>
          </a:p>
        </p:txBody>
      </p:sp>
    </p:spTree>
    <p:extLst>
      <p:ext uri="{BB962C8B-B14F-4D97-AF65-F5344CB8AC3E}">
        <p14:creationId xmlns:p14="http://schemas.microsoft.com/office/powerpoint/2010/main" val="1282243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0E96902-FB34-A24C-975F-9A9E98FD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14" y="1231392"/>
            <a:ext cx="6053922" cy="4019804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46C30AA-F22F-474C-9E51-DB9EFDE83FDA}"/>
              </a:ext>
            </a:extLst>
          </p:cNvPr>
          <p:cNvCxnSpPr/>
          <p:nvPr/>
        </p:nvCxnSpPr>
        <p:spPr>
          <a:xfrm>
            <a:off x="2218944" y="3399782"/>
            <a:ext cx="495249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69CC2F-A22C-3442-9066-D2A960C1FF09}"/>
              </a:ext>
            </a:extLst>
          </p:cNvPr>
          <p:cNvSpPr txBox="1"/>
          <p:nvPr/>
        </p:nvSpPr>
        <p:spPr>
          <a:xfrm>
            <a:off x="7171436" y="3241294"/>
            <a:ext cx="96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treshold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2156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0E96902-FB34-A24C-975F-9A9E98FD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39" y="1419098"/>
            <a:ext cx="6053922" cy="4019804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46C30AA-F22F-474C-9E51-DB9EFDE83FDA}"/>
              </a:ext>
            </a:extLst>
          </p:cNvPr>
          <p:cNvCxnSpPr/>
          <p:nvPr/>
        </p:nvCxnSpPr>
        <p:spPr>
          <a:xfrm>
            <a:off x="2646469" y="3759962"/>
            <a:ext cx="495249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69CC2F-A22C-3442-9066-D2A960C1FF09}"/>
              </a:ext>
            </a:extLst>
          </p:cNvPr>
          <p:cNvSpPr txBox="1"/>
          <p:nvPr/>
        </p:nvSpPr>
        <p:spPr>
          <a:xfrm>
            <a:off x="7598961" y="3587488"/>
            <a:ext cx="96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treshold</a:t>
            </a:r>
            <a:endParaRPr lang="it-IT" dirty="0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F3E94DA9-3D37-0D49-BFB8-6E7199F3B36E}"/>
              </a:ext>
            </a:extLst>
          </p:cNvPr>
          <p:cNvGrpSpPr/>
          <p:nvPr/>
        </p:nvGrpSpPr>
        <p:grpSpPr>
          <a:xfrm>
            <a:off x="826686" y="777823"/>
            <a:ext cx="2902966" cy="4400145"/>
            <a:chOff x="277706" y="2417139"/>
            <a:chExt cx="2902966" cy="440014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52002E2-ED50-0447-B519-D86760BE8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165" t="50151" r="31962" b="17457"/>
            <a:stretch/>
          </p:blipFill>
          <p:spPr>
            <a:xfrm>
              <a:off x="412453" y="2417139"/>
              <a:ext cx="2633472" cy="4400145"/>
            </a:xfrm>
            <a:prstGeom prst="rect">
              <a:avLst/>
            </a:prstGeom>
          </p:spPr>
        </p:pic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A585D03F-B76B-494F-B0C7-FB402EF380DC}"/>
                </a:ext>
              </a:extLst>
            </p:cNvPr>
            <p:cNvCxnSpPr>
              <a:cxnSpLocks/>
            </p:cNvCxnSpPr>
            <p:nvPr/>
          </p:nvCxnSpPr>
          <p:spPr>
            <a:xfrm>
              <a:off x="277706" y="3429000"/>
              <a:ext cx="2902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0843D9BC-0696-1F4F-957B-CA61BF8C0C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7424" y="3429000"/>
              <a:ext cx="0" cy="2412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97B2C701-14AF-2240-8397-0038EA2062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5894" y="3429000"/>
              <a:ext cx="0" cy="2412000"/>
            </a:xfrm>
            <a:prstGeom prst="line">
              <a:avLst/>
            </a:prstGeom>
            <a:ln>
              <a:solidFill>
                <a:srgbClr val="6D6CFB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8F971AF4-FDF0-C04C-B6D4-6AD5433B14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9666" y="3429000"/>
              <a:ext cx="0" cy="241200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770F45CF-E810-3B47-9F6B-F34DCDB7F7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178" y="3429000"/>
              <a:ext cx="0" cy="2412000"/>
            </a:xfrm>
            <a:prstGeom prst="line">
              <a:avLst/>
            </a:prstGeom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9AC5E11A-9722-5144-987B-712C6D0417C9}"/>
                </a:ext>
              </a:extLst>
            </p:cNvPr>
            <p:cNvSpPr/>
            <p:nvPr/>
          </p:nvSpPr>
          <p:spPr>
            <a:xfrm>
              <a:off x="1645920" y="5839968"/>
              <a:ext cx="390144" cy="318501"/>
            </a:xfrm>
            <a:custGeom>
              <a:avLst/>
              <a:gdLst>
                <a:gd name="connsiteX0" fmla="*/ 390144 w 390144"/>
                <a:gd name="connsiteY0" fmla="*/ 0 h 318501"/>
                <a:gd name="connsiteX1" fmla="*/ 219456 w 390144"/>
                <a:gd name="connsiteY1" fmla="*/ 316992 h 318501"/>
                <a:gd name="connsiteX2" fmla="*/ 0 w 390144"/>
                <a:gd name="connsiteY2" fmla="*/ 97536 h 31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144" h="318501">
                  <a:moveTo>
                    <a:pt x="390144" y="0"/>
                  </a:moveTo>
                  <a:cubicBezTo>
                    <a:pt x="337312" y="150368"/>
                    <a:pt x="284480" y="300736"/>
                    <a:pt x="219456" y="316992"/>
                  </a:cubicBezTo>
                  <a:cubicBezTo>
                    <a:pt x="154432" y="333248"/>
                    <a:pt x="77216" y="215392"/>
                    <a:pt x="0" y="97536"/>
                  </a:cubicBezTo>
                </a:path>
              </a:pathLst>
            </a:custGeom>
            <a:noFill/>
            <a:ln w="19050">
              <a:solidFill>
                <a:srgbClr val="6D6CFB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CD79FBA6-0CEE-004E-B861-A6C7A84C2CF5}"/>
                </a:ext>
              </a:extLst>
            </p:cNvPr>
            <p:cNvSpPr/>
            <p:nvPr/>
          </p:nvSpPr>
          <p:spPr>
            <a:xfrm>
              <a:off x="1577424" y="5942091"/>
              <a:ext cx="502877" cy="318501"/>
            </a:xfrm>
            <a:custGeom>
              <a:avLst/>
              <a:gdLst>
                <a:gd name="connsiteX0" fmla="*/ 390144 w 390144"/>
                <a:gd name="connsiteY0" fmla="*/ 0 h 318501"/>
                <a:gd name="connsiteX1" fmla="*/ 219456 w 390144"/>
                <a:gd name="connsiteY1" fmla="*/ 316992 h 318501"/>
                <a:gd name="connsiteX2" fmla="*/ 0 w 390144"/>
                <a:gd name="connsiteY2" fmla="*/ 97536 h 31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144" h="318501">
                  <a:moveTo>
                    <a:pt x="390144" y="0"/>
                  </a:moveTo>
                  <a:cubicBezTo>
                    <a:pt x="337312" y="150368"/>
                    <a:pt x="284480" y="300736"/>
                    <a:pt x="219456" y="316992"/>
                  </a:cubicBezTo>
                  <a:cubicBezTo>
                    <a:pt x="154432" y="333248"/>
                    <a:pt x="77216" y="215392"/>
                    <a:pt x="0" y="97536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igura a mano libera 18">
              <a:extLst>
                <a:ext uri="{FF2B5EF4-FFF2-40B4-BE49-F238E27FC236}">
                  <a16:creationId xmlns:a16="http://schemas.microsoft.com/office/drawing/2014/main" id="{45B123F0-6187-0A4F-BFCF-1DD2B76D401D}"/>
                </a:ext>
              </a:extLst>
            </p:cNvPr>
            <p:cNvSpPr/>
            <p:nvPr/>
          </p:nvSpPr>
          <p:spPr>
            <a:xfrm>
              <a:off x="1508928" y="6044214"/>
              <a:ext cx="857243" cy="318501"/>
            </a:xfrm>
            <a:custGeom>
              <a:avLst/>
              <a:gdLst>
                <a:gd name="connsiteX0" fmla="*/ 390144 w 390144"/>
                <a:gd name="connsiteY0" fmla="*/ 0 h 318501"/>
                <a:gd name="connsiteX1" fmla="*/ 219456 w 390144"/>
                <a:gd name="connsiteY1" fmla="*/ 316992 h 318501"/>
                <a:gd name="connsiteX2" fmla="*/ 0 w 390144"/>
                <a:gd name="connsiteY2" fmla="*/ 97536 h 31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144" h="318501">
                  <a:moveTo>
                    <a:pt x="390144" y="0"/>
                  </a:moveTo>
                  <a:cubicBezTo>
                    <a:pt x="337312" y="150368"/>
                    <a:pt x="284480" y="300736"/>
                    <a:pt x="219456" y="316992"/>
                  </a:cubicBezTo>
                  <a:cubicBezTo>
                    <a:pt x="154432" y="333248"/>
                    <a:pt x="77216" y="215392"/>
                    <a:pt x="0" y="97536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6498022B-6CFC-124C-84E0-C17E759A01E3}"/>
              </a:ext>
            </a:extLst>
          </p:cNvPr>
          <p:cNvSpPr/>
          <p:nvPr/>
        </p:nvSpPr>
        <p:spPr>
          <a:xfrm>
            <a:off x="4938565" y="3250430"/>
            <a:ext cx="707136" cy="154838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332A5AF-DEB3-5444-888F-6B0A68EC85A1}"/>
              </a:ext>
            </a:extLst>
          </p:cNvPr>
          <p:cNvSpPr/>
          <p:nvPr/>
        </p:nvSpPr>
        <p:spPr>
          <a:xfrm>
            <a:off x="826517" y="777822"/>
            <a:ext cx="2768388" cy="411598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CA48449-365B-A743-97C0-D04498149F39}"/>
              </a:ext>
            </a:extLst>
          </p:cNvPr>
          <p:cNvCxnSpPr>
            <a:cxnSpLocks/>
          </p:cNvCxnSpPr>
          <p:nvPr/>
        </p:nvCxnSpPr>
        <p:spPr>
          <a:xfrm flipH="1" flipV="1">
            <a:off x="3605424" y="814308"/>
            <a:ext cx="1333141" cy="2501823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BE29DBE7-2318-8D4F-84BF-E7A6CE9F8F77}"/>
              </a:ext>
            </a:extLst>
          </p:cNvPr>
          <p:cNvCxnSpPr>
            <a:cxnSpLocks/>
          </p:cNvCxnSpPr>
          <p:nvPr/>
        </p:nvCxnSpPr>
        <p:spPr>
          <a:xfrm flipH="1">
            <a:off x="3583456" y="4798814"/>
            <a:ext cx="1352166" cy="47665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169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838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You</a:t>
            </a:r>
            <a:r>
              <a:rPr lang="it-IT" dirty="0">
                <a:latin typeface="Comic Sans MS"/>
                <a:cs typeface="Comic Sans MS"/>
              </a:rPr>
              <a:t> can compare </a:t>
            </a:r>
            <a:r>
              <a:rPr lang="it-IT" dirty="0" err="1">
                <a:latin typeface="Comic Sans MS"/>
                <a:cs typeface="Comic Sans MS"/>
              </a:rPr>
              <a:t>Ct</a:t>
            </a:r>
            <a:r>
              <a:rPr lang="it-IT" dirty="0">
                <a:latin typeface="Comic Sans MS"/>
                <a:cs typeface="Comic Sans MS"/>
              </a:rPr>
              <a:t> of </a:t>
            </a:r>
            <a:r>
              <a:rPr lang="it-IT" dirty="0" err="1">
                <a:latin typeface="Comic Sans MS"/>
                <a:cs typeface="Comic Sans MS"/>
              </a:rPr>
              <a:t>different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samples</a:t>
            </a:r>
            <a:r>
              <a:rPr lang="it-IT" dirty="0">
                <a:latin typeface="Comic Sans MS"/>
                <a:cs typeface="Comic Sans MS"/>
              </a:rPr>
              <a:t> once </a:t>
            </a:r>
            <a:r>
              <a:rPr lang="it-IT" dirty="0" err="1">
                <a:latin typeface="Comic Sans MS"/>
                <a:cs typeface="Comic Sans MS"/>
              </a:rPr>
              <a:t>enstablished</a:t>
            </a:r>
            <a:r>
              <a:rPr lang="it-IT" dirty="0">
                <a:latin typeface="Comic Sans MS"/>
                <a:cs typeface="Comic Sans MS"/>
              </a:rPr>
              <a:t> the </a:t>
            </a:r>
            <a:r>
              <a:rPr lang="it-IT" dirty="0" err="1">
                <a:latin typeface="Comic Sans MS"/>
                <a:cs typeface="Comic Sans MS"/>
              </a:rPr>
              <a:t>endogenous</a:t>
            </a:r>
            <a:r>
              <a:rPr lang="it-IT" dirty="0">
                <a:latin typeface="Comic Sans MS"/>
                <a:cs typeface="Comic Sans MS"/>
              </a:rPr>
              <a:t> control</a:t>
            </a:r>
          </a:p>
        </p:txBody>
      </p:sp>
      <p:grpSp>
        <p:nvGrpSpPr>
          <p:cNvPr id="35" name="Gruppo 34"/>
          <p:cNvGrpSpPr/>
          <p:nvPr/>
        </p:nvGrpSpPr>
        <p:grpSpPr>
          <a:xfrm>
            <a:off x="1057134" y="1566568"/>
            <a:ext cx="6439280" cy="4436458"/>
            <a:chOff x="928612" y="851669"/>
            <a:chExt cx="6511273" cy="4605475"/>
          </a:xfrm>
        </p:grpSpPr>
        <p:grpSp>
          <p:nvGrpSpPr>
            <p:cNvPr id="36" name="Gruppo 42"/>
            <p:cNvGrpSpPr/>
            <p:nvPr/>
          </p:nvGrpSpPr>
          <p:grpSpPr>
            <a:xfrm>
              <a:off x="928612" y="851669"/>
              <a:ext cx="6511273" cy="4605475"/>
              <a:chOff x="920908" y="830480"/>
              <a:chExt cx="7211602" cy="6122489"/>
            </a:xfrm>
          </p:grpSpPr>
          <p:sp>
            <p:nvSpPr>
              <p:cNvPr id="41" name="Figura a mano libera 12"/>
              <p:cNvSpPr>
                <a:spLocks noChangeArrowheads="1"/>
              </p:cNvSpPr>
              <p:nvPr/>
            </p:nvSpPr>
            <p:spPr bwMode="auto">
              <a:xfrm>
                <a:off x="2095500" y="1752600"/>
                <a:ext cx="3492500" cy="2233613"/>
              </a:xfrm>
              <a:custGeom>
                <a:avLst/>
                <a:gdLst>
                  <a:gd name="T0" fmla="*/ 0 w 3535332"/>
                  <a:gd name="T1" fmla="*/ 576560 h 2710503"/>
                  <a:gd name="T2" fmla="*/ 1565132 w 3535332"/>
                  <a:gd name="T3" fmla="*/ 493906 h 2710503"/>
                  <a:gd name="T4" fmla="*/ 2235904 w 3535332"/>
                  <a:gd name="T5" fmla="*/ 102814 h 2710503"/>
                  <a:gd name="T6" fmla="*/ 3207659 w 3535332"/>
                  <a:gd name="T7" fmla="*/ 0 h 2710503"/>
                  <a:gd name="T8" fmla="*/ 3207659 w 3535332"/>
                  <a:gd name="T9" fmla="*/ 0 h 27105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5332"/>
                  <a:gd name="T16" fmla="*/ 0 h 2710503"/>
                  <a:gd name="T17" fmla="*/ 3535332 w 3535332"/>
                  <a:gd name="T18" fmla="*/ 2710503 h 27105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5332" h="2710503">
                    <a:moveTo>
                      <a:pt x="0" y="2710503"/>
                    </a:moveTo>
                    <a:cubicBezTo>
                      <a:pt x="657148" y="2701815"/>
                      <a:pt x="1314297" y="2693127"/>
                      <a:pt x="1725015" y="2321934"/>
                    </a:cubicBezTo>
                    <a:cubicBezTo>
                      <a:pt x="2135733" y="1950741"/>
                      <a:pt x="2162588" y="870330"/>
                      <a:pt x="2464307" y="483341"/>
                    </a:cubicBezTo>
                    <a:cubicBezTo>
                      <a:pt x="2766026" y="96352"/>
                      <a:pt x="3535332" y="0"/>
                      <a:pt x="3535332" y="0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" name="Figura a mano libera 13"/>
              <p:cNvSpPr>
                <a:spLocks noChangeArrowheads="1"/>
              </p:cNvSpPr>
              <p:nvPr/>
            </p:nvSpPr>
            <p:spPr bwMode="auto">
              <a:xfrm>
                <a:off x="1562100" y="1752600"/>
                <a:ext cx="3492500" cy="2233613"/>
              </a:xfrm>
              <a:custGeom>
                <a:avLst/>
                <a:gdLst>
                  <a:gd name="T0" fmla="*/ 0 w 3535332"/>
                  <a:gd name="T1" fmla="*/ 576560 h 2710503"/>
                  <a:gd name="T2" fmla="*/ 1565132 w 3535332"/>
                  <a:gd name="T3" fmla="*/ 493906 h 2710503"/>
                  <a:gd name="T4" fmla="*/ 2235904 w 3535332"/>
                  <a:gd name="T5" fmla="*/ 102814 h 2710503"/>
                  <a:gd name="T6" fmla="*/ 3207659 w 3535332"/>
                  <a:gd name="T7" fmla="*/ 0 h 2710503"/>
                  <a:gd name="T8" fmla="*/ 3207659 w 3535332"/>
                  <a:gd name="T9" fmla="*/ 0 h 27105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5332"/>
                  <a:gd name="T16" fmla="*/ 0 h 2710503"/>
                  <a:gd name="T17" fmla="*/ 3535332 w 3535332"/>
                  <a:gd name="T18" fmla="*/ 2710503 h 27105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5332" h="2710503">
                    <a:moveTo>
                      <a:pt x="0" y="2710503"/>
                    </a:moveTo>
                    <a:cubicBezTo>
                      <a:pt x="657148" y="2701815"/>
                      <a:pt x="1314297" y="2693127"/>
                      <a:pt x="1725015" y="2321934"/>
                    </a:cubicBezTo>
                    <a:cubicBezTo>
                      <a:pt x="2135733" y="1950741"/>
                      <a:pt x="2162588" y="870330"/>
                      <a:pt x="2464307" y="483341"/>
                    </a:cubicBezTo>
                    <a:cubicBezTo>
                      <a:pt x="2766026" y="96352"/>
                      <a:pt x="3535332" y="0"/>
                      <a:pt x="3535332" y="0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" name="Figura a mano libera 14"/>
              <p:cNvSpPr>
                <a:spLocks noChangeArrowheads="1"/>
              </p:cNvSpPr>
              <p:nvPr/>
            </p:nvSpPr>
            <p:spPr bwMode="auto">
              <a:xfrm>
                <a:off x="2095500" y="1752600"/>
                <a:ext cx="3949700" cy="2233613"/>
              </a:xfrm>
              <a:custGeom>
                <a:avLst/>
                <a:gdLst>
                  <a:gd name="T0" fmla="*/ 0 w 3535332"/>
                  <a:gd name="T1" fmla="*/ 576560 h 2710503"/>
                  <a:gd name="T2" fmla="*/ 1565132 w 3535332"/>
                  <a:gd name="T3" fmla="*/ 493906 h 2710503"/>
                  <a:gd name="T4" fmla="*/ 2235904 w 3535332"/>
                  <a:gd name="T5" fmla="*/ 102814 h 2710503"/>
                  <a:gd name="T6" fmla="*/ 3207659 w 3535332"/>
                  <a:gd name="T7" fmla="*/ 0 h 2710503"/>
                  <a:gd name="T8" fmla="*/ 3207659 w 3535332"/>
                  <a:gd name="T9" fmla="*/ 0 h 27105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5332"/>
                  <a:gd name="T16" fmla="*/ 0 h 2710503"/>
                  <a:gd name="T17" fmla="*/ 3535332 w 3535332"/>
                  <a:gd name="T18" fmla="*/ 2710503 h 27105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5332" h="2710503">
                    <a:moveTo>
                      <a:pt x="0" y="2710503"/>
                    </a:moveTo>
                    <a:cubicBezTo>
                      <a:pt x="657148" y="2701815"/>
                      <a:pt x="1314297" y="2693127"/>
                      <a:pt x="1725015" y="2321934"/>
                    </a:cubicBezTo>
                    <a:cubicBezTo>
                      <a:pt x="2135733" y="1950741"/>
                      <a:pt x="2162588" y="870330"/>
                      <a:pt x="2464307" y="483341"/>
                    </a:cubicBezTo>
                    <a:cubicBezTo>
                      <a:pt x="2766026" y="96352"/>
                      <a:pt x="3535332" y="0"/>
                      <a:pt x="3535332" y="0"/>
                    </a:cubicBezTo>
                  </a:path>
                </a:pathLst>
              </a:custGeom>
              <a:noFill/>
              <a:ln w="25400">
                <a:solidFill>
                  <a:srgbClr val="FF0F1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" name="Figura a mano libera 15"/>
              <p:cNvSpPr>
                <a:spLocks noChangeArrowheads="1"/>
              </p:cNvSpPr>
              <p:nvPr/>
            </p:nvSpPr>
            <p:spPr bwMode="auto">
              <a:xfrm>
                <a:off x="1638300" y="1752600"/>
                <a:ext cx="3492500" cy="2233613"/>
              </a:xfrm>
              <a:custGeom>
                <a:avLst/>
                <a:gdLst>
                  <a:gd name="T0" fmla="*/ 0 w 3535332"/>
                  <a:gd name="T1" fmla="*/ 576560 h 2710503"/>
                  <a:gd name="T2" fmla="*/ 1565132 w 3535332"/>
                  <a:gd name="T3" fmla="*/ 493906 h 2710503"/>
                  <a:gd name="T4" fmla="*/ 2235904 w 3535332"/>
                  <a:gd name="T5" fmla="*/ 102814 h 2710503"/>
                  <a:gd name="T6" fmla="*/ 3207659 w 3535332"/>
                  <a:gd name="T7" fmla="*/ 0 h 2710503"/>
                  <a:gd name="T8" fmla="*/ 3207659 w 3535332"/>
                  <a:gd name="T9" fmla="*/ 0 h 27105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5332"/>
                  <a:gd name="T16" fmla="*/ 0 h 2710503"/>
                  <a:gd name="T17" fmla="*/ 3535332 w 3535332"/>
                  <a:gd name="T18" fmla="*/ 2710503 h 27105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5332" h="2710503">
                    <a:moveTo>
                      <a:pt x="0" y="2710503"/>
                    </a:moveTo>
                    <a:cubicBezTo>
                      <a:pt x="657148" y="2701815"/>
                      <a:pt x="1314297" y="2693127"/>
                      <a:pt x="1725015" y="2321934"/>
                    </a:cubicBezTo>
                    <a:cubicBezTo>
                      <a:pt x="2135733" y="1950741"/>
                      <a:pt x="2162588" y="870330"/>
                      <a:pt x="2464307" y="483341"/>
                    </a:cubicBezTo>
                    <a:cubicBezTo>
                      <a:pt x="2766026" y="96352"/>
                      <a:pt x="3535332" y="0"/>
                      <a:pt x="3535332" y="0"/>
                    </a:cubicBezTo>
                  </a:path>
                </a:pathLst>
              </a:custGeom>
              <a:noFill/>
              <a:ln w="25400">
                <a:solidFill>
                  <a:srgbClr val="FF0F1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cxnSp>
            <p:nvCxnSpPr>
              <p:cNvPr id="45" name="Connettore 1 17"/>
              <p:cNvCxnSpPr>
                <a:cxnSpLocks noChangeShapeType="1"/>
              </p:cNvCxnSpPr>
              <p:nvPr/>
            </p:nvCxnSpPr>
            <p:spPr bwMode="auto">
              <a:xfrm>
                <a:off x="5130800" y="1751013"/>
                <a:ext cx="1841500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6" name="Connettore 1 19"/>
              <p:cNvCxnSpPr>
                <a:cxnSpLocks noChangeShapeType="1"/>
              </p:cNvCxnSpPr>
              <p:nvPr/>
            </p:nvCxnSpPr>
            <p:spPr bwMode="auto">
              <a:xfrm rot="5400000">
                <a:off x="-494506" y="2820194"/>
                <a:ext cx="3810000" cy="1588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 type="arrow"/>
                <a:tailEnd type="none"/>
              </a:ln>
            </p:spPr>
          </p:cxnSp>
          <p:cxnSp>
            <p:nvCxnSpPr>
              <p:cNvPr id="47" name="Connettore 1 21"/>
              <p:cNvCxnSpPr>
                <a:cxnSpLocks noChangeShapeType="1"/>
              </p:cNvCxnSpPr>
              <p:nvPr/>
            </p:nvCxnSpPr>
            <p:spPr bwMode="auto">
              <a:xfrm>
                <a:off x="1409700" y="4724400"/>
                <a:ext cx="6400800" cy="1588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 type="none"/>
                <a:tailEnd type="arrow"/>
              </a:ln>
            </p:spPr>
          </p:cxnSp>
          <p:cxnSp>
            <p:nvCxnSpPr>
              <p:cNvPr id="48" name="Connettore 1 23"/>
              <p:cNvCxnSpPr>
                <a:cxnSpLocks noChangeShapeType="1"/>
              </p:cNvCxnSpPr>
              <p:nvPr/>
            </p:nvCxnSpPr>
            <p:spPr bwMode="auto">
              <a:xfrm>
                <a:off x="1409700" y="3505200"/>
                <a:ext cx="6400800" cy="158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</p:cxnSp>
          <p:sp>
            <p:nvSpPr>
              <p:cNvPr id="49" name="Parentesi graffa aperta 34"/>
              <p:cNvSpPr>
                <a:spLocks/>
              </p:cNvSpPr>
              <p:nvPr/>
            </p:nvSpPr>
            <p:spPr bwMode="auto">
              <a:xfrm rot="-5400000">
                <a:off x="3543300" y="4800600"/>
                <a:ext cx="304800" cy="6096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Rectangle 9"/>
              <p:cNvSpPr>
                <a:spLocks noChangeArrowheads="1"/>
              </p:cNvSpPr>
              <p:nvPr/>
            </p:nvSpPr>
            <p:spPr bwMode="auto">
              <a:xfrm>
                <a:off x="3360739" y="5257800"/>
                <a:ext cx="715961" cy="55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000" b="1" dirty="0">
                    <a:solidFill>
                      <a:srgbClr val="3366FF"/>
                    </a:solidFill>
                    <a:sym typeface="Symbol" charset="2"/>
                  </a:rPr>
                  <a:t></a:t>
                </a:r>
                <a:r>
                  <a:rPr lang="it-IT" sz="2000" b="1" dirty="0">
                    <a:solidFill>
                      <a:srgbClr val="3366FF"/>
                    </a:solidFill>
                  </a:rPr>
                  <a:t>C</a:t>
                </a:r>
                <a:r>
                  <a:rPr lang="it-IT" sz="2000" b="1" baseline="-25000" dirty="0">
                    <a:solidFill>
                      <a:srgbClr val="3366FF"/>
                    </a:solidFill>
                  </a:rPr>
                  <a:t>T</a:t>
                </a:r>
              </a:p>
            </p:txBody>
          </p:sp>
          <p:cxnSp>
            <p:nvCxnSpPr>
              <p:cNvPr id="51" name="Connettore 2 37"/>
              <p:cNvCxnSpPr>
                <a:cxnSpLocks noChangeShapeType="1"/>
              </p:cNvCxnSpPr>
              <p:nvPr/>
            </p:nvCxnSpPr>
            <p:spPr bwMode="auto">
              <a:xfrm>
                <a:off x="3230915" y="1565184"/>
                <a:ext cx="522767" cy="561742"/>
              </a:xfrm>
              <a:prstGeom prst="straightConnector1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2" name="CasellaDiTesto 40"/>
              <p:cNvSpPr txBox="1">
                <a:spLocks noChangeArrowheads="1"/>
              </p:cNvSpPr>
              <p:nvPr/>
            </p:nvSpPr>
            <p:spPr bwMode="auto">
              <a:xfrm>
                <a:off x="2025651" y="1066800"/>
                <a:ext cx="3028949" cy="46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 err="1">
                    <a:latin typeface="Comic Sans MS"/>
                    <a:cs typeface="Comic Sans MS"/>
                  </a:rPr>
                  <a:t>Endogenous</a:t>
                </a:r>
                <a:r>
                  <a:rPr lang="it-IT" sz="1600" dirty="0">
                    <a:latin typeface="Comic Sans MS"/>
                    <a:cs typeface="Comic Sans MS"/>
                  </a:rPr>
                  <a:t> </a:t>
                </a:r>
                <a:r>
                  <a:rPr lang="it-IT" sz="1600" dirty="0" err="1">
                    <a:latin typeface="Comic Sans MS"/>
                    <a:cs typeface="Comic Sans MS"/>
                  </a:rPr>
                  <a:t>Control</a:t>
                </a:r>
                <a:endParaRPr lang="it-IT" sz="16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3" name="CasellaDiTesto 41"/>
              <p:cNvSpPr txBox="1">
                <a:spLocks noChangeArrowheads="1"/>
              </p:cNvSpPr>
              <p:nvPr/>
            </p:nvSpPr>
            <p:spPr bwMode="auto">
              <a:xfrm>
                <a:off x="5600700" y="2372218"/>
                <a:ext cx="1526947" cy="46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Sample </a:t>
                </a:r>
                <a:r>
                  <a:rPr lang="it-IT" sz="1600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1</a:t>
                </a:r>
                <a:endParaRPr lang="it-IT" sz="16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4" name="CasellaDiTesto 42"/>
              <p:cNvSpPr txBox="1">
                <a:spLocks noChangeArrowheads="1"/>
              </p:cNvSpPr>
              <p:nvPr/>
            </p:nvSpPr>
            <p:spPr bwMode="auto">
              <a:xfrm>
                <a:off x="5467303" y="830480"/>
                <a:ext cx="1254169" cy="46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Sample </a:t>
                </a:r>
                <a:r>
                  <a:rPr lang="it-IT" sz="16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2</a:t>
                </a:r>
                <a:endParaRPr lang="it-IT" sz="16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5" name="Text Box 7"/>
              <p:cNvSpPr txBox="1">
                <a:spLocks noChangeArrowheads="1"/>
              </p:cNvSpPr>
              <p:nvPr/>
            </p:nvSpPr>
            <p:spPr bwMode="auto">
              <a:xfrm>
                <a:off x="5054600" y="4919246"/>
                <a:ext cx="2340482" cy="4672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Cicli</a:t>
                </a:r>
              </a:p>
            </p:txBody>
          </p:sp>
          <p:sp>
            <p:nvSpPr>
              <p:cNvPr id="56" name="Text Box 7"/>
              <p:cNvSpPr txBox="1">
                <a:spLocks noChangeArrowheads="1"/>
              </p:cNvSpPr>
              <p:nvPr/>
            </p:nvSpPr>
            <p:spPr bwMode="auto">
              <a:xfrm rot="16200000">
                <a:off x="-76632" y="2531558"/>
                <a:ext cx="2374240" cy="3791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Fluorescenza</a:t>
                </a:r>
              </a:p>
            </p:txBody>
          </p:sp>
          <p:sp>
            <p:nvSpPr>
              <p:cNvPr id="57" name="CasellaDiTesto 45"/>
              <p:cNvSpPr txBox="1">
                <a:spLocks noChangeArrowheads="1"/>
              </p:cNvSpPr>
              <p:nvPr/>
            </p:nvSpPr>
            <p:spPr bwMode="auto">
              <a:xfrm>
                <a:off x="6769100" y="3471862"/>
                <a:ext cx="1363410" cy="46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 err="1">
                    <a:latin typeface="Comic Sans MS"/>
                    <a:cs typeface="Comic Sans MS"/>
                  </a:rPr>
                  <a:t>treshold</a:t>
                </a:r>
                <a:endParaRPr lang="it-IT" sz="16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8" name="CasellaDiTesto 46"/>
              <p:cNvSpPr txBox="1">
                <a:spLocks noChangeArrowheads="1"/>
              </p:cNvSpPr>
              <p:nvPr/>
            </p:nvSpPr>
            <p:spPr bwMode="auto">
              <a:xfrm>
                <a:off x="2928669" y="4724399"/>
                <a:ext cx="649557" cy="339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000"/>
                  <a:t>10</a:t>
                </a:r>
              </a:p>
            </p:txBody>
          </p:sp>
          <p:sp>
            <p:nvSpPr>
              <p:cNvPr id="59" name="CasellaDiTesto 47"/>
              <p:cNvSpPr txBox="1">
                <a:spLocks noChangeArrowheads="1"/>
              </p:cNvSpPr>
              <p:nvPr/>
            </p:nvSpPr>
            <p:spPr bwMode="auto">
              <a:xfrm>
                <a:off x="4021556" y="4724399"/>
                <a:ext cx="627064" cy="339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000" dirty="0"/>
                  <a:t>16</a:t>
                </a:r>
              </a:p>
            </p:txBody>
          </p:sp>
          <p:sp>
            <p:nvSpPr>
              <p:cNvPr id="60" name="Parentesi graffa aperta 54"/>
              <p:cNvSpPr>
                <a:spLocks/>
              </p:cNvSpPr>
              <p:nvPr/>
            </p:nvSpPr>
            <p:spPr bwMode="auto">
              <a:xfrm rot="16200000">
                <a:off x="3723511" y="5967253"/>
                <a:ext cx="304797" cy="714694"/>
              </a:xfrm>
              <a:prstGeom prst="leftBrace">
                <a:avLst>
                  <a:gd name="adj1" fmla="val 8336"/>
                  <a:gd name="adj2" fmla="val 50000"/>
                </a:avLst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>
                <a:off x="3657601" y="6400801"/>
                <a:ext cx="715963" cy="55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000" dirty="0">
                    <a:solidFill>
                      <a:srgbClr val="FF0000"/>
                    </a:solidFill>
                    <a:sym typeface="Symbol" charset="2"/>
                  </a:rPr>
                  <a:t></a:t>
                </a:r>
                <a:r>
                  <a:rPr lang="it-IT" sz="2000" dirty="0">
                    <a:solidFill>
                      <a:srgbClr val="FF0000"/>
                    </a:solidFill>
                  </a:rPr>
                  <a:t>C</a:t>
                </a:r>
                <a:r>
                  <a:rPr lang="it-IT" sz="2000" baseline="-25000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62" name="CasellaDiTesto 56"/>
              <p:cNvSpPr txBox="1">
                <a:spLocks noChangeArrowheads="1"/>
              </p:cNvSpPr>
              <p:nvPr/>
            </p:nvSpPr>
            <p:spPr bwMode="auto">
              <a:xfrm>
                <a:off x="4648621" y="6031654"/>
                <a:ext cx="749300" cy="339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000"/>
                  <a:t>20</a:t>
                </a:r>
              </a:p>
            </p:txBody>
          </p:sp>
          <p:sp>
            <p:nvSpPr>
              <p:cNvPr id="63" name="CasellaDiTesto 66"/>
              <p:cNvSpPr txBox="1">
                <a:spLocks noChangeArrowheads="1"/>
              </p:cNvSpPr>
              <p:nvPr/>
            </p:nvSpPr>
            <p:spPr bwMode="auto">
              <a:xfrm>
                <a:off x="2955392" y="6031654"/>
                <a:ext cx="622834" cy="339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000" dirty="0"/>
                  <a:t>11</a:t>
                </a:r>
              </a:p>
            </p:txBody>
          </p:sp>
        </p:grpSp>
        <p:cxnSp>
          <p:nvCxnSpPr>
            <p:cNvPr id="37" name="Connettore 1 36"/>
            <p:cNvCxnSpPr/>
            <p:nvPr/>
          </p:nvCxnSpPr>
          <p:spPr>
            <a:xfrm rot="16200000" flipH="1">
              <a:off x="2874952" y="3901051"/>
              <a:ext cx="2086998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 rot="5400000">
              <a:off x="2261766" y="3910434"/>
              <a:ext cx="2031256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>
              <a:endCxn id="49" idx="0"/>
            </p:cNvCxnSpPr>
            <p:nvPr/>
          </p:nvCxnSpPr>
          <p:spPr>
            <a:xfrm rot="5400000">
              <a:off x="2601666" y="3395648"/>
              <a:ext cx="1114146" cy="2"/>
            </a:xfrm>
            <a:prstGeom prst="line">
              <a:avLst/>
            </a:prstGeom>
            <a:ln>
              <a:solidFill>
                <a:srgbClr val="3366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 rot="16200000" flipH="1">
              <a:off x="3122820" y="3350634"/>
              <a:ext cx="1188407" cy="15767"/>
            </a:xfrm>
            <a:prstGeom prst="line">
              <a:avLst/>
            </a:prstGeom>
            <a:ln>
              <a:solidFill>
                <a:srgbClr val="3366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Connettore 1 63"/>
          <p:cNvCxnSpPr/>
          <p:nvPr/>
        </p:nvCxnSpPr>
        <p:spPr>
          <a:xfrm rot="5400000">
            <a:off x="5231790" y="1789972"/>
            <a:ext cx="267669" cy="559928"/>
          </a:xfrm>
          <a:prstGeom prst="line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64"/>
          <p:cNvCxnSpPr/>
          <p:nvPr/>
        </p:nvCxnSpPr>
        <p:spPr>
          <a:xfrm rot="10800000">
            <a:off x="5207085" y="2387151"/>
            <a:ext cx="425558" cy="296589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412BA1EB-FDC2-764C-81E9-417168CAAB1B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1991E08-2702-2144-9E95-E0DE2B871CE9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Relative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588222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asellaDiTesto 62"/>
          <p:cNvSpPr txBox="1"/>
          <p:nvPr/>
        </p:nvSpPr>
        <p:spPr>
          <a:xfrm>
            <a:off x="785071" y="1767007"/>
            <a:ext cx="7573857" cy="1661993"/>
          </a:xfrm>
          <a:prstGeom prst="rect">
            <a:avLst/>
          </a:prstGeom>
          <a:solidFill>
            <a:srgbClr val="FFEF96"/>
          </a:solidFill>
          <a:scene3d>
            <a:camera prst="orthographicFront"/>
            <a:lightRig rig="threePt" dir="t"/>
          </a:scene3d>
          <a:sp3d extrusionH="76200">
            <a:extrusionClr>
              <a:schemeClr val="accent6">
                <a:lumMod val="40000"/>
                <a:lumOff val="60000"/>
              </a:schemeClr>
            </a:extrusionClr>
          </a:sp3d>
        </p:spPr>
        <p:txBody>
          <a:bodyPr wrap="square" rtlCol="0">
            <a:spAutoFit/>
          </a:bodyPr>
          <a:lstStyle/>
          <a:p>
            <a:pPr algn="ctr" fontAlgn="b"/>
            <a:r>
              <a:rPr lang="it-IT" sz="2200" b="1" dirty="0">
                <a:latin typeface="Comic Sans MS"/>
                <a:cs typeface="Comic Sans MS"/>
              </a:rPr>
              <a:t>ΔCt</a:t>
            </a:r>
            <a:r>
              <a:rPr lang="it-IT" sz="2200" b="1" baseline="-25000" dirty="0">
                <a:latin typeface="Comic Sans MS"/>
                <a:cs typeface="Comic Sans MS"/>
              </a:rPr>
              <a:t>sample</a:t>
            </a:r>
            <a:r>
              <a:rPr lang="it-IT" sz="2200" b="1" dirty="0">
                <a:latin typeface="Comic Sans MS"/>
                <a:cs typeface="Comic Sans MS"/>
              </a:rPr>
              <a:t> = Ct </a:t>
            </a:r>
            <a:r>
              <a:rPr lang="it-IT" sz="2200" b="1" baseline="-25000" dirty="0">
                <a:latin typeface="Comic Sans MS"/>
                <a:cs typeface="Comic Sans MS"/>
              </a:rPr>
              <a:t>sample</a:t>
            </a:r>
            <a:r>
              <a:rPr lang="it-IT" sz="2200" b="1" dirty="0">
                <a:latin typeface="Comic Sans MS"/>
                <a:cs typeface="Comic Sans MS"/>
              </a:rPr>
              <a:t> - </a:t>
            </a:r>
            <a:r>
              <a:rPr lang="it-IT" sz="2200" b="1" dirty="0" err="1">
                <a:latin typeface="Comic Sans MS"/>
                <a:cs typeface="Comic Sans MS"/>
              </a:rPr>
              <a:t>Ct</a:t>
            </a:r>
            <a:r>
              <a:rPr lang="it-IT" sz="2200" b="1" dirty="0">
                <a:latin typeface="Comic Sans MS"/>
                <a:cs typeface="Comic Sans MS"/>
              </a:rPr>
              <a:t> </a:t>
            </a:r>
            <a:r>
              <a:rPr lang="it-IT" sz="2200" b="1" baseline="-25000" dirty="0" err="1">
                <a:latin typeface="Comic Sans MS"/>
                <a:cs typeface="Comic Sans MS"/>
              </a:rPr>
              <a:t>reference</a:t>
            </a:r>
            <a:r>
              <a:rPr lang="it-IT" sz="2200" b="1" baseline="-25000" dirty="0">
                <a:latin typeface="Comic Sans MS"/>
                <a:cs typeface="Comic Sans MS"/>
              </a:rPr>
              <a:t> RP</a:t>
            </a:r>
            <a:endParaRPr lang="it-IT" sz="2200" dirty="0">
              <a:latin typeface="Comic Sans MS"/>
              <a:cs typeface="Comic Sans MS"/>
            </a:endParaRPr>
          </a:p>
          <a:p>
            <a:pPr algn="ctr" fontAlgn="b"/>
            <a:endParaRPr lang="it-IT" sz="2200" dirty="0">
              <a:latin typeface="Comic Sans MS"/>
              <a:cs typeface="Comic Sans MS"/>
            </a:endParaRPr>
          </a:p>
          <a:p>
            <a:pPr algn="ctr" fontAlgn="b"/>
            <a:r>
              <a:rPr lang="it-IT" sz="2200" b="1" dirty="0">
                <a:latin typeface="Comic Sans MS"/>
                <a:cs typeface="Comic Sans MS"/>
              </a:rPr>
              <a:t>fold change 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sample</a:t>
            </a:r>
            <a:r>
              <a:rPr lang="it-IT" sz="2200" b="1" dirty="0">
                <a:latin typeface="Comic Sans MS"/>
                <a:cs typeface="Comic Sans MS"/>
              </a:rPr>
              <a:t>/2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</a:t>
            </a:r>
            <a:r>
              <a:rPr lang="it-IT" sz="2200" b="1" baseline="30000" dirty="0" err="1">
                <a:latin typeface="Comic Sans MS"/>
                <a:cs typeface="Comic Sans MS"/>
              </a:rPr>
              <a:t>reference</a:t>
            </a:r>
            <a:r>
              <a:rPr lang="it-IT" sz="2200" b="1" dirty="0">
                <a:latin typeface="Comic Sans MS"/>
                <a:cs typeface="Comic Sans MS"/>
              </a:rPr>
              <a:t>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ΔCt</a:t>
            </a:r>
            <a:r>
              <a:rPr lang="it-IT" sz="2200" b="1" baseline="30000" dirty="0">
                <a:latin typeface="Comic Sans MS"/>
                <a:cs typeface="Comic Sans MS"/>
              </a:rPr>
              <a:t> sample</a:t>
            </a:r>
            <a:endParaRPr lang="it-IT" sz="2200" b="1" dirty="0">
              <a:latin typeface="Comic Sans MS"/>
              <a:cs typeface="Comic Sans MS"/>
            </a:endParaRPr>
          </a:p>
          <a:p>
            <a:pPr fontAlgn="b"/>
            <a:endParaRPr lang="it-IT" dirty="0"/>
          </a:p>
          <a:p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57ACE-8586-4145-B5A4-B53D2E1A4DEA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24741-E7B3-0945-AAB7-FA338EDD0CAE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Relative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3918129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asellaDiTesto 62"/>
          <p:cNvSpPr txBox="1"/>
          <p:nvPr/>
        </p:nvSpPr>
        <p:spPr>
          <a:xfrm>
            <a:off x="785071" y="1767007"/>
            <a:ext cx="7573857" cy="1661993"/>
          </a:xfrm>
          <a:prstGeom prst="rect">
            <a:avLst/>
          </a:prstGeom>
          <a:solidFill>
            <a:srgbClr val="FFEF96"/>
          </a:solidFill>
          <a:scene3d>
            <a:camera prst="orthographicFront"/>
            <a:lightRig rig="threePt" dir="t"/>
          </a:scene3d>
          <a:sp3d extrusionH="76200">
            <a:extrusionClr>
              <a:schemeClr val="accent6">
                <a:lumMod val="40000"/>
                <a:lumOff val="60000"/>
              </a:schemeClr>
            </a:extrusionClr>
          </a:sp3d>
        </p:spPr>
        <p:txBody>
          <a:bodyPr wrap="square" rtlCol="0">
            <a:spAutoFit/>
          </a:bodyPr>
          <a:lstStyle/>
          <a:p>
            <a:pPr algn="ctr" fontAlgn="b"/>
            <a:r>
              <a:rPr lang="it-IT" sz="2200" b="1" dirty="0">
                <a:latin typeface="Comic Sans MS"/>
                <a:cs typeface="Comic Sans MS"/>
              </a:rPr>
              <a:t>ΔCt</a:t>
            </a:r>
            <a:r>
              <a:rPr lang="it-IT" sz="2200" b="1" baseline="-25000" dirty="0">
                <a:latin typeface="Comic Sans MS"/>
                <a:cs typeface="Comic Sans MS"/>
              </a:rPr>
              <a:t>sample</a:t>
            </a:r>
            <a:r>
              <a:rPr lang="it-IT" sz="2200" b="1" dirty="0">
                <a:latin typeface="Comic Sans MS"/>
                <a:cs typeface="Comic Sans MS"/>
              </a:rPr>
              <a:t> = Ct </a:t>
            </a:r>
            <a:r>
              <a:rPr lang="it-IT" sz="2200" b="1" baseline="-25000" dirty="0">
                <a:latin typeface="Comic Sans MS"/>
                <a:cs typeface="Comic Sans MS"/>
              </a:rPr>
              <a:t>sample</a:t>
            </a:r>
            <a:r>
              <a:rPr lang="it-IT" sz="2200" b="1" dirty="0">
                <a:latin typeface="Comic Sans MS"/>
                <a:cs typeface="Comic Sans MS"/>
              </a:rPr>
              <a:t> - </a:t>
            </a:r>
            <a:r>
              <a:rPr lang="it-IT" sz="2200" b="1" dirty="0" err="1">
                <a:latin typeface="Comic Sans MS"/>
                <a:cs typeface="Comic Sans MS"/>
              </a:rPr>
              <a:t>Ct</a:t>
            </a:r>
            <a:r>
              <a:rPr lang="it-IT" sz="2200" b="1" dirty="0">
                <a:latin typeface="Comic Sans MS"/>
                <a:cs typeface="Comic Sans MS"/>
              </a:rPr>
              <a:t> </a:t>
            </a:r>
            <a:r>
              <a:rPr lang="it-IT" sz="2200" b="1" baseline="-25000" dirty="0" err="1">
                <a:latin typeface="Comic Sans MS"/>
                <a:cs typeface="Comic Sans MS"/>
              </a:rPr>
              <a:t>reference</a:t>
            </a:r>
            <a:r>
              <a:rPr lang="it-IT" sz="2200" b="1" baseline="-25000" dirty="0">
                <a:latin typeface="Comic Sans MS"/>
                <a:cs typeface="Comic Sans MS"/>
              </a:rPr>
              <a:t> RP</a:t>
            </a:r>
            <a:endParaRPr lang="it-IT" sz="2200" dirty="0">
              <a:latin typeface="Comic Sans MS"/>
              <a:cs typeface="Comic Sans MS"/>
            </a:endParaRPr>
          </a:p>
          <a:p>
            <a:pPr algn="ctr" fontAlgn="b"/>
            <a:endParaRPr lang="it-IT" sz="2200" dirty="0">
              <a:latin typeface="Comic Sans MS"/>
              <a:cs typeface="Comic Sans MS"/>
            </a:endParaRPr>
          </a:p>
          <a:p>
            <a:pPr algn="ctr" fontAlgn="b"/>
            <a:r>
              <a:rPr lang="it-IT" sz="2200" b="1" dirty="0" err="1">
                <a:latin typeface="Comic Sans MS"/>
                <a:cs typeface="Comic Sans MS"/>
              </a:rPr>
              <a:t>fold</a:t>
            </a:r>
            <a:r>
              <a:rPr lang="it-IT" sz="2200" b="1" dirty="0">
                <a:latin typeface="Comic Sans MS"/>
                <a:cs typeface="Comic Sans MS"/>
              </a:rPr>
              <a:t> </a:t>
            </a:r>
            <a:r>
              <a:rPr lang="it-IT" sz="2200" b="1" dirty="0" err="1">
                <a:latin typeface="Comic Sans MS"/>
                <a:cs typeface="Comic Sans MS"/>
              </a:rPr>
              <a:t>change</a:t>
            </a:r>
            <a:r>
              <a:rPr lang="it-IT" sz="2200" b="1" baseline="-25000" dirty="0" err="1">
                <a:latin typeface="Comic Sans MS"/>
                <a:cs typeface="Comic Sans MS"/>
              </a:rPr>
              <a:t>c</a:t>
            </a:r>
            <a:r>
              <a:rPr lang="it-IT" sz="2200" b="1" dirty="0">
                <a:latin typeface="Comic Sans MS"/>
                <a:cs typeface="Comic Sans MS"/>
              </a:rPr>
              <a:t> 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sample</a:t>
            </a:r>
            <a:r>
              <a:rPr lang="it-IT" sz="2200" b="1" dirty="0">
                <a:latin typeface="Comic Sans MS"/>
                <a:cs typeface="Comic Sans MS"/>
              </a:rPr>
              <a:t>/2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</a:t>
            </a:r>
            <a:r>
              <a:rPr lang="it-IT" sz="2200" b="1" baseline="30000" dirty="0" err="1">
                <a:latin typeface="Comic Sans MS"/>
                <a:cs typeface="Comic Sans MS"/>
              </a:rPr>
              <a:t>reference</a:t>
            </a:r>
            <a:r>
              <a:rPr lang="it-IT" sz="2200" b="1" dirty="0">
                <a:latin typeface="Comic Sans MS"/>
                <a:cs typeface="Comic Sans MS"/>
              </a:rPr>
              <a:t>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ΔCt</a:t>
            </a:r>
            <a:r>
              <a:rPr lang="it-IT" sz="2200" b="1" baseline="30000" dirty="0">
                <a:latin typeface="Comic Sans MS"/>
                <a:cs typeface="Comic Sans MS"/>
              </a:rPr>
              <a:t> sample</a:t>
            </a:r>
            <a:endParaRPr lang="it-IT" sz="2200" b="1" dirty="0">
              <a:latin typeface="Comic Sans MS"/>
              <a:cs typeface="Comic Sans MS"/>
            </a:endParaRPr>
          </a:p>
          <a:p>
            <a:pPr fontAlgn="b"/>
            <a:endParaRPr lang="it-IT" dirty="0"/>
          </a:p>
          <a:p>
            <a:endParaRPr lang="it-IT" dirty="0"/>
          </a:p>
        </p:txBody>
      </p:sp>
      <p:sp>
        <p:nvSpPr>
          <p:cNvPr id="4" name="CasellaDiTesto 62">
            <a:extLst>
              <a:ext uri="{FF2B5EF4-FFF2-40B4-BE49-F238E27FC236}">
                <a16:creationId xmlns:a16="http://schemas.microsoft.com/office/drawing/2014/main" id="{86CC92A1-2B24-7744-BD3F-A410856E9D06}"/>
              </a:ext>
            </a:extLst>
          </p:cNvPr>
          <p:cNvSpPr txBox="1"/>
          <p:nvPr/>
        </p:nvSpPr>
        <p:spPr>
          <a:xfrm>
            <a:off x="785071" y="3976807"/>
            <a:ext cx="7573857" cy="2123658"/>
          </a:xfrm>
          <a:prstGeom prst="rect">
            <a:avLst/>
          </a:prstGeom>
          <a:solidFill>
            <a:srgbClr val="FFEF96"/>
          </a:solidFill>
          <a:scene3d>
            <a:camera prst="orthographicFront"/>
            <a:lightRig rig="threePt" dir="t"/>
          </a:scene3d>
          <a:sp3d extrusionH="76200">
            <a:extrusionClr>
              <a:schemeClr val="accent6">
                <a:lumMod val="40000"/>
                <a:lumOff val="60000"/>
              </a:schemeClr>
            </a:extrusionClr>
          </a:sp3d>
        </p:spPr>
        <p:txBody>
          <a:bodyPr wrap="square" rtlCol="0">
            <a:spAutoFit/>
          </a:bodyPr>
          <a:lstStyle/>
          <a:p>
            <a:pPr algn="ctr" fontAlgn="b"/>
            <a:endParaRPr lang="it-IT" sz="2200" dirty="0">
              <a:latin typeface="Comic Sans MS"/>
              <a:cs typeface="Comic Sans MS"/>
            </a:endParaRPr>
          </a:p>
          <a:p>
            <a:pPr algn="ctr" fontAlgn="b"/>
            <a:r>
              <a:rPr lang="it-IT" sz="2200" b="1" dirty="0" err="1">
                <a:latin typeface="Comic Sans MS"/>
                <a:cs typeface="Comic Sans MS"/>
              </a:rPr>
              <a:t>fold</a:t>
            </a:r>
            <a:r>
              <a:rPr lang="it-IT" sz="2200" b="1" dirty="0">
                <a:latin typeface="Comic Sans MS"/>
                <a:cs typeface="Comic Sans MS"/>
              </a:rPr>
              <a:t> change</a:t>
            </a:r>
            <a:r>
              <a:rPr lang="it-IT" sz="2200" b="1" baseline="-25000" dirty="0">
                <a:latin typeface="Comic Sans MS"/>
                <a:cs typeface="Comic Sans MS"/>
              </a:rPr>
              <a:t>c1</a:t>
            </a:r>
            <a:r>
              <a:rPr lang="it-IT" sz="2200" b="1" dirty="0">
                <a:latin typeface="Comic Sans MS"/>
                <a:cs typeface="Comic Sans MS"/>
              </a:rPr>
              <a:t>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sample</a:t>
            </a:r>
            <a:r>
              <a:rPr lang="it-IT" sz="2200" b="1" dirty="0">
                <a:latin typeface="Comic Sans MS"/>
                <a:cs typeface="Comic Sans MS"/>
              </a:rPr>
              <a:t>/2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</a:t>
            </a:r>
            <a:r>
              <a:rPr lang="it-IT" sz="2200" b="1" baseline="30000" dirty="0" err="1">
                <a:latin typeface="Comic Sans MS"/>
                <a:cs typeface="Comic Sans MS"/>
              </a:rPr>
              <a:t>reference</a:t>
            </a:r>
            <a:r>
              <a:rPr lang="it-IT" sz="2200" b="1" dirty="0">
                <a:latin typeface="Comic Sans MS"/>
                <a:cs typeface="Comic Sans MS"/>
              </a:rPr>
              <a:t>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ΔCt</a:t>
            </a:r>
            <a:r>
              <a:rPr lang="it-IT" sz="2200" b="1" baseline="30000" dirty="0">
                <a:latin typeface="Comic Sans MS"/>
                <a:cs typeface="Comic Sans MS"/>
              </a:rPr>
              <a:t> sample1</a:t>
            </a:r>
          </a:p>
          <a:p>
            <a:pPr algn="ctr" fontAlgn="b"/>
            <a:r>
              <a:rPr lang="it-IT" sz="2200" b="1" dirty="0" err="1">
                <a:latin typeface="Comic Sans MS"/>
                <a:cs typeface="Comic Sans MS"/>
              </a:rPr>
              <a:t>fold</a:t>
            </a:r>
            <a:r>
              <a:rPr lang="it-IT" sz="2200" b="1" dirty="0">
                <a:latin typeface="Comic Sans MS"/>
                <a:cs typeface="Comic Sans MS"/>
              </a:rPr>
              <a:t> change</a:t>
            </a:r>
            <a:r>
              <a:rPr lang="it-IT" sz="2200" b="1" baseline="-25000" dirty="0">
                <a:latin typeface="Comic Sans MS"/>
                <a:cs typeface="Comic Sans MS"/>
              </a:rPr>
              <a:t>c2</a:t>
            </a:r>
            <a:r>
              <a:rPr lang="it-IT" sz="2200" b="1" dirty="0">
                <a:latin typeface="Comic Sans MS"/>
                <a:cs typeface="Comic Sans MS"/>
              </a:rPr>
              <a:t>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sample</a:t>
            </a:r>
            <a:r>
              <a:rPr lang="it-IT" sz="2200" b="1" dirty="0">
                <a:latin typeface="Comic Sans MS"/>
                <a:cs typeface="Comic Sans MS"/>
              </a:rPr>
              <a:t>/2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Ct</a:t>
            </a:r>
            <a:r>
              <a:rPr lang="it-IT" sz="2200" b="1" baseline="30000" dirty="0">
                <a:latin typeface="Comic Sans MS"/>
                <a:cs typeface="Comic Sans MS"/>
              </a:rPr>
              <a:t> </a:t>
            </a:r>
            <a:r>
              <a:rPr lang="it-IT" sz="2200" b="1" baseline="30000" dirty="0" err="1">
                <a:latin typeface="Comic Sans MS"/>
                <a:cs typeface="Comic Sans MS"/>
              </a:rPr>
              <a:t>reference</a:t>
            </a:r>
            <a:r>
              <a:rPr lang="it-IT" sz="2200" b="1" dirty="0">
                <a:latin typeface="Comic Sans MS"/>
                <a:cs typeface="Comic Sans MS"/>
              </a:rPr>
              <a:t>= 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ΔCt</a:t>
            </a:r>
            <a:r>
              <a:rPr lang="it-IT" sz="2200" b="1" baseline="30000" dirty="0">
                <a:latin typeface="Comic Sans MS"/>
                <a:cs typeface="Comic Sans MS"/>
              </a:rPr>
              <a:t> sample2</a:t>
            </a:r>
          </a:p>
          <a:p>
            <a:pPr algn="ctr" fontAlgn="b"/>
            <a:r>
              <a:rPr lang="it-IT" sz="2200" b="1" dirty="0" err="1">
                <a:latin typeface="Comic Sans MS"/>
                <a:cs typeface="Comic Sans MS"/>
              </a:rPr>
              <a:t>fold</a:t>
            </a:r>
            <a:r>
              <a:rPr lang="it-IT" sz="2200" b="1" dirty="0">
                <a:latin typeface="Comic Sans MS"/>
                <a:cs typeface="Comic Sans MS"/>
              </a:rPr>
              <a:t> </a:t>
            </a:r>
            <a:r>
              <a:rPr lang="it-IT" sz="2200" b="1" dirty="0" err="1">
                <a:latin typeface="Comic Sans MS"/>
                <a:cs typeface="Comic Sans MS"/>
              </a:rPr>
              <a:t>change</a:t>
            </a:r>
            <a:r>
              <a:rPr lang="it-IT" sz="2200" b="1" dirty="0">
                <a:latin typeface="Comic Sans MS"/>
                <a:cs typeface="Comic Sans MS"/>
              </a:rPr>
              <a:t>=</a:t>
            </a:r>
            <a:r>
              <a:rPr lang="it-IT" sz="2200" b="1" dirty="0" err="1">
                <a:latin typeface="Comic Sans MS"/>
                <a:cs typeface="Comic Sans MS"/>
              </a:rPr>
              <a:t>fold</a:t>
            </a:r>
            <a:r>
              <a:rPr lang="it-IT" sz="2200" b="1" dirty="0">
                <a:latin typeface="Comic Sans MS"/>
                <a:cs typeface="Comic Sans MS"/>
              </a:rPr>
              <a:t> change</a:t>
            </a:r>
            <a:r>
              <a:rPr lang="it-IT" sz="2200" b="1" baseline="-25000" dirty="0">
                <a:latin typeface="Comic Sans MS"/>
                <a:cs typeface="Comic Sans MS"/>
              </a:rPr>
              <a:t>c1</a:t>
            </a:r>
            <a:r>
              <a:rPr lang="it-IT" sz="2200" b="1" dirty="0">
                <a:latin typeface="Comic Sans MS"/>
                <a:cs typeface="Comic Sans MS"/>
              </a:rPr>
              <a:t>/</a:t>
            </a:r>
            <a:r>
              <a:rPr lang="it-IT" sz="2200" b="1" dirty="0" err="1">
                <a:latin typeface="Comic Sans MS"/>
                <a:cs typeface="Comic Sans MS"/>
              </a:rPr>
              <a:t>fold</a:t>
            </a:r>
            <a:r>
              <a:rPr lang="it-IT" sz="2200" b="1" dirty="0">
                <a:latin typeface="Comic Sans MS"/>
                <a:cs typeface="Comic Sans MS"/>
              </a:rPr>
              <a:t> change</a:t>
            </a:r>
            <a:r>
              <a:rPr lang="it-IT" sz="2200" b="1" baseline="-25000" dirty="0">
                <a:latin typeface="Comic Sans MS"/>
                <a:cs typeface="Comic Sans MS"/>
              </a:rPr>
              <a:t>c2</a:t>
            </a:r>
          </a:p>
          <a:p>
            <a:pPr algn="ctr" fontAlgn="b"/>
            <a:r>
              <a:rPr lang="it-IT" sz="2200" b="1" dirty="0" err="1">
                <a:latin typeface="Comic Sans MS"/>
                <a:cs typeface="Comic Sans MS"/>
              </a:rPr>
              <a:t>fold</a:t>
            </a:r>
            <a:r>
              <a:rPr lang="it-IT" sz="2200" b="1" dirty="0">
                <a:latin typeface="Comic Sans MS"/>
                <a:cs typeface="Comic Sans MS"/>
              </a:rPr>
              <a:t> </a:t>
            </a:r>
            <a:r>
              <a:rPr lang="it-IT" sz="2200" b="1" dirty="0" err="1">
                <a:latin typeface="Comic Sans MS"/>
                <a:cs typeface="Comic Sans MS"/>
              </a:rPr>
              <a:t>change</a:t>
            </a:r>
            <a:r>
              <a:rPr lang="it-IT" sz="2200" b="1" dirty="0">
                <a:latin typeface="Comic Sans MS"/>
                <a:cs typeface="Comic Sans MS"/>
              </a:rPr>
              <a:t>=2</a:t>
            </a:r>
            <a:r>
              <a:rPr lang="it-IT" sz="2200" b="1" baseline="30000" dirty="0">
                <a:latin typeface="Comic Sans MS"/>
                <a:cs typeface="Comic Sans MS"/>
              </a:rPr>
              <a:t> – </a:t>
            </a:r>
            <a:r>
              <a:rPr lang="it-IT" sz="2200" b="1" baseline="30000" dirty="0" err="1">
                <a:latin typeface="Comic Sans MS"/>
                <a:cs typeface="Comic Sans MS"/>
              </a:rPr>
              <a:t>ΔΔCt</a:t>
            </a:r>
            <a:r>
              <a:rPr lang="it-IT" sz="2200" b="1" baseline="30000" dirty="0">
                <a:latin typeface="Comic Sans MS"/>
                <a:cs typeface="Comic Sans MS"/>
              </a:rPr>
              <a:t> sample </a:t>
            </a:r>
            <a:endParaRPr lang="it-IT" sz="2200" b="1" baseline="-25000" dirty="0">
              <a:latin typeface="Comic Sans MS"/>
              <a:cs typeface="Comic Sans MS"/>
            </a:endParaRPr>
          </a:p>
          <a:p>
            <a:pPr algn="ctr" fontAlgn="b"/>
            <a:endParaRPr lang="it-IT" sz="2200" b="1" dirty="0">
              <a:latin typeface="Comic Sans MS"/>
              <a:cs typeface="Comic Sans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B9C49F-382E-A848-A364-9D0CD406AF7D}"/>
              </a:ext>
            </a:extLst>
          </p:cNvPr>
          <p:cNvSpPr txBox="1"/>
          <p:nvPr/>
        </p:nvSpPr>
        <p:spPr>
          <a:xfrm>
            <a:off x="2057400" y="3515142"/>
            <a:ext cx="5426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/>
              <a:t>Is there difference between my samples?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C30D4-5ED1-244F-BCAE-24F5B2B34FD3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E64FD-27C0-8C4A-A441-B1BA13172B59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Relative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759999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0" y="101474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IT" dirty="0" err="1">
                <a:latin typeface="Comic Sans MS"/>
                <a:cs typeface="Comic Sans MS"/>
              </a:rPr>
              <a:t>We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need</a:t>
            </a:r>
            <a:r>
              <a:rPr lang="it-IT" dirty="0">
                <a:latin typeface="Comic Sans MS"/>
                <a:cs typeface="Comic Sans MS"/>
              </a:rPr>
              <a:t> do </a:t>
            </a:r>
            <a:r>
              <a:rPr lang="it-IT" dirty="0" err="1">
                <a:latin typeface="Comic Sans MS"/>
                <a:cs typeface="Comic Sans MS"/>
              </a:rPr>
              <a:t>construct</a:t>
            </a:r>
            <a:r>
              <a:rPr lang="it-IT" dirty="0">
                <a:latin typeface="Comic Sans MS"/>
                <a:cs typeface="Comic Sans MS"/>
              </a:rPr>
              <a:t> a standard curve.</a:t>
            </a:r>
            <a:endParaRPr lang="it-IT" b="1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endParaRPr lang="it-IT" b="1" baseline="30000" dirty="0"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12868" y="1878753"/>
            <a:ext cx="2036510" cy="553998"/>
          </a:xfrm>
          <a:prstGeom prst="rect">
            <a:avLst/>
          </a:prstGeom>
          <a:solidFill>
            <a:srgbClr val="FFEF96"/>
          </a:solidFill>
        </p:spPr>
        <p:txBody>
          <a:bodyPr wrap="none" rtlCol="0">
            <a:spAutoFit/>
          </a:bodyPr>
          <a:lstStyle/>
          <a:p>
            <a:r>
              <a:rPr lang="it-IT" sz="3000" b="1" dirty="0" err="1">
                <a:latin typeface="Comic Sans MS"/>
                <a:cs typeface="Comic Sans MS"/>
              </a:rPr>
              <a:t>y=</a:t>
            </a:r>
            <a:r>
              <a:rPr lang="it-IT" sz="3000" b="1" dirty="0">
                <a:latin typeface="Comic Sans MS"/>
                <a:cs typeface="Comic Sans MS"/>
              </a:rPr>
              <a:t> </a:t>
            </a:r>
            <a:r>
              <a:rPr lang="it-IT" sz="3000" b="1" dirty="0" err="1">
                <a:latin typeface="Comic Sans MS"/>
                <a:cs typeface="Comic Sans MS"/>
              </a:rPr>
              <a:t>ax</a:t>
            </a:r>
            <a:r>
              <a:rPr lang="it-IT" sz="3000" b="1" dirty="0">
                <a:latin typeface="Comic Sans MS"/>
                <a:cs typeface="Comic Sans MS"/>
              </a:rPr>
              <a:t> + </a:t>
            </a:r>
            <a:r>
              <a:rPr lang="it-IT" sz="3000" b="1" dirty="0" err="1">
                <a:latin typeface="Comic Sans MS"/>
                <a:cs typeface="Comic Sans MS"/>
              </a:rPr>
              <a:t>b</a:t>
            </a:r>
            <a:endParaRPr lang="it-IT" sz="3000" b="1" dirty="0">
              <a:latin typeface="Comic Sans MS"/>
              <a:cs typeface="Comic Sans M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A72DA6-9BA9-8646-A751-A68DC8817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46" y="2547865"/>
            <a:ext cx="8579445" cy="375476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E49C82-98E5-B644-9DAA-3488797E25A1}"/>
              </a:ext>
            </a:extLst>
          </p:cNvPr>
          <p:cNvSpPr txBox="1"/>
          <p:nvPr/>
        </p:nvSpPr>
        <p:spPr>
          <a:xfrm>
            <a:off x="695271" y="5035340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BE333-5545-754B-8250-840AB5B3F1FF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F884D-27A6-4747-AF95-22152309C9E9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Absolute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2603877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2186" t="22227" r="12878" b="6863"/>
          <a:stretch>
            <a:fillRect/>
          </a:stretch>
        </p:blipFill>
        <p:spPr bwMode="auto">
          <a:xfrm>
            <a:off x="441096" y="1062555"/>
            <a:ext cx="4257218" cy="499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srep01185-f2.jpg"/>
          <p:cNvPicPr>
            <a:picLocks noChangeAspect="1"/>
          </p:cNvPicPr>
          <p:nvPr/>
        </p:nvPicPr>
        <p:blipFill>
          <a:blip r:embed="rId3"/>
          <a:srcRect r="73802"/>
          <a:stretch>
            <a:fillRect/>
          </a:stretch>
        </p:blipFill>
        <p:spPr>
          <a:xfrm>
            <a:off x="4911052" y="850939"/>
            <a:ext cx="3791852" cy="5416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95001-5002-2248-99EF-E410E401CF03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A69C-7B59-3845-A976-A704E1109A89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RT-qPCR</a:t>
            </a:r>
          </a:p>
        </p:txBody>
      </p:sp>
    </p:spTree>
    <p:extLst>
      <p:ext uri="{BB962C8B-B14F-4D97-AF65-F5344CB8AC3E}">
        <p14:creationId xmlns:p14="http://schemas.microsoft.com/office/powerpoint/2010/main" val="4205192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524461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omic Sans MS"/>
                <a:cs typeface="Comic Sans MS"/>
              </a:rPr>
              <a:t>The </a:t>
            </a:r>
            <a:r>
              <a:rPr lang="it-IT" dirty="0" err="1">
                <a:latin typeface="Comic Sans MS"/>
                <a:cs typeface="Comic Sans MS"/>
              </a:rPr>
              <a:t>evaluation</a:t>
            </a:r>
            <a:r>
              <a:rPr lang="it-IT" dirty="0">
                <a:latin typeface="Comic Sans MS"/>
                <a:cs typeface="Comic Sans MS"/>
              </a:rPr>
              <a:t> of the Tm of </a:t>
            </a:r>
            <a:r>
              <a:rPr lang="it-IT" dirty="0" err="1">
                <a:latin typeface="Comic Sans MS"/>
                <a:cs typeface="Comic Sans MS"/>
              </a:rPr>
              <a:t>our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amplicons</a:t>
            </a:r>
            <a:endParaRPr lang="it-IT" dirty="0">
              <a:latin typeface="Comic Sans MS"/>
              <a:cs typeface="Comic Sans MS"/>
            </a:endParaRPr>
          </a:p>
        </p:txBody>
      </p:sp>
      <p:pic>
        <p:nvPicPr>
          <p:cNvPr id="7" name="Immagine 6" descr="sri_genom_curve2.gif"/>
          <p:cNvPicPr>
            <a:picLocks noChangeAspect="1"/>
          </p:cNvPicPr>
          <p:nvPr/>
        </p:nvPicPr>
        <p:blipFill>
          <a:blip r:embed="rId3">
            <a:grayscl/>
          </a:blip>
          <a:srcRect l="7834" t="16987" b="7965"/>
          <a:stretch>
            <a:fillRect/>
          </a:stretch>
        </p:blipFill>
        <p:spPr>
          <a:xfrm>
            <a:off x="2116843" y="1235669"/>
            <a:ext cx="4949771" cy="37079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855676" y="4937375"/>
            <a:ext cx="1324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Comic Sans MS"/>
                <a:cs typeface="Comic Sans MS"/>
              </a:rPr>
              <a:t>Temperature </a:t>
            </a:r>
            <a:r>
              <a:rPr lang="it-IT" sz="1200" baseline="30000" dirty="0">
                <a:latin typeface="Comic Sans MS"/>
                <a:cs typeface="Comic Sans MS"/>
              </a:rPr>
              <a:t>0</a:t>
            </a:r>
            <a:r>
              <a:rPr lang="it-IT" sz="1200" dirty="0">
                <a:latin typeface="Comic Sans MS"/>
                <a:cs typeface="Comic Sans MS"/>
              </a:rPr>
              <a:t>C</a:t>
            </a: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1655178" y="287367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Comic Sans MS"/>
                <a:cs typeface="Comic Sans MS"/>
              </a:rPr>
              <a:t>dF</a:t>
            </a:r>
            <a:r>
              <a:rPr lang="it-IT" sz="1200" dirty="0">
                <a:latin typeface="Comic Sans MS"/>
                <a:cs typeface="Comic Sans MS"/>
              </a:rPr>
              <a:t>/</a:t>
            </a:r>
            <a:r>
              <a:rPr lang="it-IT" sz="1200" dirty="0" err="1">
                <a:latin typeface="Comic Sans MS"/>
                <a:cs typeface="Comic Sans MS"/>
              </a:rPr>
              <a:t>dT</a:t>
            </a:r>
            <a:endParaRPr lang="it-IT" sz="1200" dirty="0">
              <a:latin typeface="Comic Sans MS"/>
              <a:cs typeface="Comic Sans M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8F1D5-3CE6-644B-84BB-AA6B08E3AF7B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71398-DF90-7B4C-9F11-8148D5F3C642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Melting curve</a:t>
            </a:r>
          </a:p>
        </p:txBody>
      </p:sp>
    </p:spTree>
    <p:extLst>
      <p:ext uri="{BB962C8B-B14F-4D97-AF65-F5344CB8AC3E}">
        <p14:creationId xmlns:p14="http://schemas.microsoft.com/office/powerpoint/2010/main" val="34569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88605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it-CH" b="1" dirty="0">
                <a:solidFill>
                  <a:srgbClr val="FF3300"/>
                </a:solidFill>
                <a:latin typeface="Times New Roman"/>
                <a:cs typeface="Times New Roman"/>
              </a:rPr>
              <a:t>Primers</a:t>
            </a:r>
            <a:r>
              <a:rPr lang="it-CH" dirty="0">
                <a:latin typeface="Times New Roman"/>
                <a:cs typeface="Times New Roman"/>
              </a:rPr>
              <a:t> are short, sinlge stranded sequence of DNA (oligonucleotides) of 18-25 nucleotides. </a:t>
            </a:r>
          </a:p>
          <a:p>
            <a:pPr algn="just"/>
            <a:r>
              <a:rPr lang="it-CH" dirty="0">
                <a:latin typeface="Times New Roman"/>
                <a:cs typeface="Times New Roman"/>
              </a:rPr>
              <a:t>You need a forward and a reverse primer for your PCR.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-1" y="4412875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defTabSz="914400"/>
            <a:r>
              <a:rPr lang="it-CH" dirty="0">
                <a:latin typeface="Times New Roman"/>
                <a:ea typeface="Comic Sans MS" charset="0"/>
                <a:cs typeface="Times New Roman"/>
              </a:rPr>
              <a:t>Oligonucleotides features:</a:t>
            </a:r>
          </a:p>
          <a:p>
            <a:pPr algn="just" defTabSz="914400">
              <a:buFontTx/>
              <a:buChar char="-"/>
            </a:pPr>
            <a:r>
              <a:rPr lang="it-CH" dirty="0">
                <a:latin typeface="Times New Roman"/>
                <a:ea typeface="Comic Sans MS" charset="0"/>
                <a:cs typeface="Times New Roman"/>
              </a:rPr>
              <a:t>Lenght (18-25nt)</a:t>
            </a:r>
          </a:p>
          <a:p>
            <a:pPr algn="just" defTabSz="914400">
              <a:buFontTx/>
              <a:buChar char="-"/>
            </a:pPr>
            <a:r>
              <a:rPr lang="it-CH" dirty="0">
                <a:latin typeface="Times New Roman"/>
                <a:ea typeface="Comic Sans MS" charset="0"/>
                <a:cs typeface="Times New Roman"/>
              </a:rPr>
              <a:t>% of GC (55-60%)</a:t>
            </a:r>
          </a:p>
          <a:p>
            <a:pPr algn="just" defTabSz="914400">
              <a:buFontTx/>
              <a:buChar char="-"/>
            </a:pPr>
            <a:r>
              <a:rPr lang="it-CH" dirty="0">
                <a:latin typeface="Times New Roman"/>
                <a:ea typeface="Comic Sans MS" charset="0"/>
                <a:cs typeface="Times New Roman"/>
              </a:rPr>
              <a:t>Melting temperature (Tm) </a:t>
            </a:r>
          </a:p>
          <a:p>
            <a:pPr algn="just" defTabSz="914400"/>
            <a:r>
              <a:rPr lang="it-CH" dirty="0">
                <a:latin typeface="Times New Roman"/>
                <a:ea typeface="Comic Sans MS" charset="0"/>
                <a:cs typeface="Times New Roman"/>
              </a:rPr>
              <a:t>Wallace: Tm = 2(A + T) + 4(G + C).</a:t>
            </a:r>
          </a:p>
          <a:p>
            <a:pPr algn="just" defTabSz="914400"/>
            <a:endParaRPr lang="it-CH" dirty="0">
              <a:latin typeface="Times New Roman"/>
              <a:ea typeface="Comic Sans MS" charset="0"/>
              <a:cs typeface="Times New Roman"/>
            </a:endParaRPr>
          </a:p>
          <a:p>
            <a:pPr algn="just" defTabSz="914400"/>
            <a:r>
              <a:rPr lang="it-CH" b="1" dirty="0">
                <a:latin typeface="Times New Roman"/>
                <a:ea typeface="Comic Sans MS" charset="0"/>
                <a:cs typeface="Times New Roman"/>
              </a:rPr>
              <a:t>You can use online tools</a:t>
            </a:r>
            <a:endParaRPr lang="it-IT" b="1" dirty="0">
              <a:latin typeface="Times New Roman"/>
              <a:ea typeface="Comic Sans MS" charset="0"/>
              <a:cs typeface="Times New Roman"/>
            </a:endParaRPr>
          </a:p>
        </p:txBody>
      </p:sp>
      <p:sp>
        <p:nvSpPr>
          <p:cNvPr id="7" name="Rettangolo arrotondato 6">
            <a:hlinkClick r:id="rId2" action="ppaction://hlinksldjump"/>
          </p:cNvPr>
          <p:cNvSpPr/>
          <p:nvPr/>
        </p:nvSpPr>
        <p:spPr>
          <a:xfrm>
            <a:off x="8153400" y="1506978"/>
            <a:ext cx="762000" cy="762000"/>
          </a:xfrm>
          <a:prstGeom prst="round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3"/>
          <a:srcRect l="12198" t="73915" r="12505" b="18185"/>
          <a:stretch>
            <a:fillRect/>
          </a:stretch>
        </p:blipFill>
        <p:spPr bwMode="auto">
          <a:xfrm>
            <a:off x="1219200" y="2545975"/>
            <a:ext cx="731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/>
          <a:srcRect l="12198" t="77299" r="21916" b="18185"/>
          <a:stretch>
            <a:fillRect/>
          </a:stretch>
        </p:blipFill>
        <p:spPr bwMode="auto">
          <a:xfrm>
            <a:off x="1371600" y="4108075"/>
            <a:ext cx="640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3"/>
          <a:srcRect l="12198" t="73915" r="21132" b="22134"/>
          <a:stretch>
            <a:fillRect/>
          </a:stretch>
        </p:blipFill>
        <p:spPr bwMode="auto">
          <a:xfrm>
            <a:off x="1371600" y="3536575"/>
            <a:ext cx="6477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"/>
          <p:cNvGrpSpPr/>
          <p:nvPr/>
        </p:nvGrpSpPr>
        <p:grpSpPr>
          <a:xfrm>
            <a:off x="1617663" y="3923925"/>
            <a:ext cx="2344737" cy="307975"/>
            <a:chOff x="1617663" y="3923925"/>
            <a:chExt cx="2344737" cy="307975"/>
          </a:xfrm>
        </p:grpSpPr>
        <p:sp>
          <p:nvSpPr>
            <p:cNvPr id="19465" name="CasellaDiTesto 10"/>
            <p:cNvSpPr txBox="1">
              <a:spLocks noChangeArrowheads="1"/>
            </p:cNvSpPr>
            <p:nvPr/>
          </p:nvSpPr>
          <p:spPr bwMode="auto">
            <a:xfrm>
              <a:off x="1617663" y="3923925"/>
              <a:ext cx="19637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>
                  <a:latin typeface="Calibri" charset="0"/>
                  <a:ea typeface="Calibri" charset="0"/>
                  <a:cs typeface="Calibri" charset="0"/>
                </a:rPr>
                <a:t>ATGTCAAAGGAGGATTTC</a:t>
              </a:r>
            </a:p>
          </p:txBody>
        </p:sp>
        <p:sp>
          <p:nvSpPr>
            <p:cNvPr id="14" name="Freccia destra 13"/>
            <p:cNvSpPr/>
            <p:nvPr/>
          </p:nvSpPr>
          <p:spPr>
            <a:xfrm>
              <a:off x="3505200" y="4035050"/>
              <a:ext cx="457200" cy="123825"/>
            </a:xfrm>
            <a:prstGeom prst="rightArrow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219700" y="3346075"/>
            <a:ext cx="2411413" cy="307975"/>
            <a:chOff x="5219700" y="3346075"/>
            <a:chExt cx="2411413" cy="307975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5638800" y="3346075"/>
              <a:ext cx="199231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400" cap="all" dirty="0" err="1">
                  <a:latin typeface="Calibri"/>
                  <a:cs typeface="Calibri"/>
                </a:rPr>
                <a:t>cacgaaggtgactgtgat</a:t>
              </a:r>
              <a:endParaRPr lang="it-IT" sz="1400" cap="all" dirty="0">
                <a:latin typeface="Calibri"/>
                <a:cs typeface="Calibri"/>
              </a:endParaRPr>
            </a:p>
          </p:txBody>
        </p:sp>
        <p:sp>
          <p:nvSpPr>
            <p:cNvPr id="15" name="Freccia destra 14"/>
            <p:cNvSpPr/>
            <p:nvPr/>
          </p:nvSpPr>
          <p:spPr>
            <a:xfrm flipH="1">
              <a:off x="5219700" y="3450850"/>
              <a:ext cx="457200" cy="123825"/>
            </a:xfrm>
            <a:prstGeom prst="rightArrow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FADE144-C0C6-A045-A71B-917188B318F3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17934-7D1C-AA42-84C1-8A9304670E9D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Primers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0077" y="1358989"/>
            <a:ext cx="4981085" cy="4827951"/>
            <a:chOff x="1502576" y="464851"/>
            <a:chExt cx="5378576" cy="5390804"/>
          </a:xfrm>
        </p:grpSpPr>
        <p:pic>
          <p:nvPicPr>
            <p:cNvPr id="2" name="Immagine 1" descr="MeltingCurveAnalysis.jpg"/>
            <p:cNvPicPr>
              <a:picLocks noChangeAspect="1"/>
            </p:cNvPicPr>
            <p:nvPr/>
          </p:nvPicPr>
          <p:blipFill>
            <a:blip r:embed="rId2"/>
            <a:srcRect l="8362" t="4008" b="4538"/>
            <a:stretch>
              <a:fillRect/>
            </a:stretch>
          </p:blipFill>
          <p:spPr>
            <a:xfrm>
              <a:off x="1910301" y="1106389"/>
              <a:ext cx="4970851" cy="4474991"/>
            </a:xfrm>
            <a:prstGeom prst="rect">
              <a:avLst/>
            </a:prstGeom>
          </p:spPr>
        </p:pic>
        <p:cxnSp>
          <p:nvCxnSpPr>
            <p:cNvPr id="4" name="Connettore 1 3"/>
            <p:cNvCxnSpPr/>
            <p:nvPr/>
          </p:nvCxnSpPr>
          <p:spPr>
            <a:xfrm rot="5400000">
              <a:off x="3218486" y="3306088"/>
              <a:ext cx="4036563" cy="1588"/>
            </a:xfrm>
            <a:prstGeom prst="line">
              <a:avLst/>
            </a:prstGeom>
            <a:ln w="12700"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/>
            <p:cNvSpPr txBox="1"/>
            <p:nvPr/>
          </p:nvSpPr>
          <p:spPr>
            <a:xfrm>
              <a:off x="3183530" y="2604694"/>
              <a:ext cx="1746117" cy="7216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>
                  <a:latin typeface="Comic Sans MS"/>
                  <a:cs typeface="Comic Sans MS"/>
                </a:rPr>
                <a:t>Dimer</a:t>
              </a:r>
              <a:r>
                <a:rPr lang="it-IT" sz="1200" dirty="0">
                  <a:latin typeface="Comic Sans MS"/>
                  <a:cs typeface="Comic Sans MS"/>
                </a:rPr>
                <a:t> </a:t>
              </a:r>
              <a:r>
                <a:rPr lang="it-IT" sz="1200" dirty="0" err="1">
                  <a:latin typeface="Comic Sans MS"/>
                  <a:cs typeface="Comic Sans MS"/>
                </a:rPr>
                <a:t>primer</a:t>
              </a:r>
              <a:r>
                <a:rPr lang="it-IT" sz="1200" dirty="0">
                  <a:latin typeface="Comic Sans MS"/>
                  <a:cs typeface="Comic Sans MS"/>
                </a:rPr>
                <a:t>/</a:t>
              </a:r>
              <a:r>
                <a:rPr lang="it-IT" sz="1200" dirty="0" err="1">
                  <a:latin typeface="Comic Sans MS"/>
                  <a:cs typeface="Comic Sans MS"/>
                </a:rPr>
                <a:t>Aspecific</a:t>
              </a:r>
              <a:r>
                <a:rPr lang="it-IT" sz="1200" dirty="0">
                  <a:latin typeface="Comic Sans MS"/>
                  <a:cs typeface="Comic Sans MS"/>
                </a:rPr>
                <a:t> </a:t>
              </a:r>
              <a:r>
                <a:rPr lang="it-IT" sz="1200" dirty="0" err="1">
                  <a:latin typeface="Comic Sans MS"/>
                  <a:cs typeface="Comic Sans MS"/>
                </a:rPr>
                <a:t>product</a:t>
              </a:r>
              <a:endParaRPr lang="it-IT" sz="1200" dirty="0">
                <a:latin typeface="Comic Sans MS"/>
                <a:cs typeface="Comic Sans MS"/>
              </a:endParaRPr>
            </a:p>
          </p:txBody>
        </p:sp>
        <p:cxnSp>
          <p:nvCxnSpPr>
            <p:cNvPr id="7" name="Connettore 2 6"/>
            <p:cNvCxnSpPr/>
            <p:nvPr/>
          </p:nvCxnSpPr>
          <p:spPr>
            <a:xfrm rot="5400000">
              <a:off x="3893518" y="3527738"/>
              <a:ext cx="327729" cy="1588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4447386" y="464851"/>
              <a:ext cx="1690349" cy="3092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>
                  <a:latin typeface="Comic Sans MS"/>
                  <a:cs typeface="Comic Sans MS"/>
                </a:rPr>
                <a:t>Specific</a:t>
              </a:r>
              <a:r>
                <a:rPr lang="it-IT" sz="1200" dirty="0">
                  <a:latin typeface="Comic Sans MS"/>
                  <a:cs typeface="Comic Sans MS"/>
                </a:rPr>
                <a:t> </a:t>
              </a:r>
              <a:r>
                <a:rPr lang="it-IT" sz="1200" dirty="0" err="1">
                  <a:latin typeface="Comic Sans MS"/>
                  <a:cs typeface="Comic Sans MS"/>
                </a:rPr>
                <a:t>product</a:t>
              </a:r>
              <a:endParaRPr lang="it-IT" sz="1200" dirty="0">
                <a:latin typeface="Comic Sans MS"/>
                <a:cs typeface="Comic Sans MS"/>
              </a:endParaRPr>
            </a:p>
          </p:txBody>
        </p:sp>
        <p:cxnSp>
          <p:nvCxnSpPr>
            <p:cNvPr id="9" name="Connettore 2 8"/>
            <p:cNvCxnSpPr/>
            <p:nvPr/>
          </p:nvCxnSpPr>
          <p:spPr>
            <a:xfrm rot="5400000">
              <a:off x="5074491" y="1055181"/>
              <a:ext cx="327729" cy="1588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 rot="16200000">
              <a:off x="534363" y="3349116"/>
              <a:ext cx="2235529" cy="2991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Comic Sans MS"/>
                  <a:cs typeface="Comic Sans MS"/>
                </a:rPr>
                <a:t>Fluorescence</a:t>
              </a:r>
              <a:r>
                <a:rPr lang="it-IT" sz="1200" dirty="0">
                  <a:latin typeface="Comic Sans MS"/>
                  <a:cs typeface="Comic Sans MS"/>
                </a:rPr>
                <a:t> (</a:t>
              </a:r>
              <a:r>
                <a:rPr lang="it-IT" sz="1200" dirty="0" err="1">
                  <a:latin typeface="Comic Sans MS"/>
                  <a:cs typeface="Comic Sans MS"/>
                </a:rPr>
                <a:t>–dF</a:t>
              </a:r>
              <a:r>
                <a:rPr lang="it-IT" sz="1200" dirty="0">
                  <a:latin typeface="Comic Sans MS"/>
                  <a:cs typeface="Comic Sans MS"/>
                </a:rPr>
                <a:t>/</a:t>
              </a:r>
              <a:r>
                <a:rPr lang="it-IT" sz="1200" dirty="0" err="1">
                  <a:latin typeface="Comic Sans MS"/>
                  <a:cs typeface="Comic Sans MS"/>
                </a:rPr>
                <a:t>dT</a:t>
              </a:r>
              <a:r>
                <a:rPr lang="it-IT" sz="1200" dirty="0">
                  <a:latin typeface="Comic Sans MS"/>
                  <a:cs typeface="Comic Sans MS"/>
                </a:rPr>
                <a:t>)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696870" y="5546363"/>
              <a:ext cx="1814504" cy="3092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omic Sans MS"/>
                  <a:cs typeface="Comic Sans MS"/>
                </a:rPr>
                <a:t>Temperature </a:t>
              </a:r>
              <a:r>
                <a:rPr lang="it-IT" sz="1200" baseline="30000" dirty="0">
                  <a:latin typeface="Comic Sans MS"/>
                  <a:cs typeface="Comic Sans MS"/>
                </a:rPr>
                <a:t>0</a:t>
              </a:r>
              <a:r>
                <a:rPr lang="it-IT" sz="1200" dirty="0">
                  <a:latin typeface="Comic Sans MS"/>
                  <a:cs typeface="Comic Sans MS"/>
                </a:rPr>
                <a:t>C</a:t>
              </a: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4852297" y="1374669"/>
            <a:ext cx="4009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Syber</a:t>
            </a:r>
            <a:r>
              <a:rPr lang="it-IT" dirty="0">
                <a:latin typeface="Comic Sans MS"/>
                <a:cs typeface="Comic Sans MS"/>
              </a:rPr>
              <a:t> Green </a:t>
            </a:r>
            <a:r>
              <a:rPr lang="it-IT" dirty="0" err="1">
                <a:latin typeface="Comic Sans MS"/>
                <a:cs typeface="Comic Sans MS"/>
              </a:rPr>
              <a:t>cannot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distinguish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between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different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products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but</a:t>
            </a:r>
            <a:r>
              <a:rPr lang="it-IT" dirty="0">
                <a:latin typeface="Comic Sans MS"/>
                <a:cs typeface="Comic Sans MS"/>
              </a:rPr>
              <a:t> the Tm </a:t>
            </a:r>
            <a:r>
              <a:rPr lang="it-IT" dirty="0" err="1">
                <a:latin typeface="Comic Sans MS"/>
                <a:cs typeface="Comic Sans MS"/>
              </a:rPr>
              <a:t>does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852297" y="3827103"/>
            <a:ext cx="400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The </a:t>
            </a:r>
            <a:r>
              <a:rPr lang="it-IT" dirty="0" err="1">
                <a:latin typeface="Comic Sans MS"/>
                <a:cs typeface="Comic Sans MS"/>
              </a:rPr>
              <a:t>peak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heightis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proporzional</a:t>
            </a:r>
            <a:r>
              <a:rPr lang="it-IT" dirty="0">
                <a:latin typeface="Comic Sans MS"/>
                <a:cs typeface="Comic Sans MS"/>
              </a:rPr>
              <a:t> to the </a:t>
            </a:r>
            <a:r>
              <a:rPr lang="it-IT" dirty="0" err="1">
                <a:latin typeface="Comic Sans MS"/>
                <a:cs typeface="Comic Sans MS"/>
              </a:rPr>
              <a:t>amplification</a:t>
            </a:r>
            <a:r>
              <a:rPr lang="it-IT" dirty="0">
                <a:latin typeface="Comic Sans MS"/>
                <a:cs typeface="Comic Sans MS"/>
              </a:rPr>
              <a:t> of the </a:t>
            </a:r>
            <a:r>
              <a:rPr lang="it-IT" dirty="0" err="1">
                <a:latin typeface="Comic Sans MS"/>
                <a:cs typeface="Comic Sans MS"/>
              </a:rPr>
              <a:t>product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D3CD96-3FC3-0042-8435-C97705D9F508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FFCFA-48E2-8247-A7C5-D867D2274B50}"/>
              </a:ext>
            </a:extLst>
          </p:cNvPr>
          <p:cNvSpPr txBox="1"/>
          <p:nvPr/>
        </p:nvSpPr>
        <p:spPr>
          <a:xfrm>
            <a:off x="0" y="206062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Melting curve</a:t>
            </a:r>
          </a:p>
        </p:txBody>
      </p:sp>
    </p:spTree>
    <p:extLst>
      <p:ext uri="{BB962C8B-B14F-4D97-AF65-F5344CB8AC3E}">
        <p14:creationId xmlns:p14="http://schemas.microsoft.com/office/powerpoint/2010/main" val="2228634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24049" y="1179443"/>
            <a:ext cx="882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Times New Roman"/>
                <a:cs typeface="Times New Roman"/>
              </a:rPr>
              <a:t>You</a:t>
            </a:r>
            <a:r>
              <a:rPr lang="it-IT" sz="2800" dirty="0">
                <a:latin typeface="Times New Roman"/>
                <a:cs typeface="Times New Roman"/>
              </a:rPr>
              <a:t> </a:t>
            </a:r>
            <a:r>
              <a:rPr lang="it-IT" sz="2800" dirty="0" err="1">
                <a:latin typeface="Times New Roman"/>
                <a:cs typeface="Times New Roman"/>
              </a:rPr>
              <a:t>need</a:t>
            </a:r>
            <a:r>
              <a:rPr lang="it-IT" sz="2800" dirty="0">
                <a:latin typeface="Times New Roman"/>
                <a:cs typeface="Times New Roman"/>
              </a:rPr>
              <a:t> </a:t>
            </a:r>
            <a:r>
              <a:rPr lang="it-IT" sz="2800" dirty="0" err="1">
                <a:latin typeface="Times New Roman"/>
                <a:cs typeface="Times New Roman"/>
              </a:rPr>
              <a:t>good</a:t>
            </a:r>
            <a:r>
              <a:rPr lang="it-IT" sz="2800" dirty="0">
                <a:latin typeface="Times New Roman"/>
                <a:cs typeface="Times New Roman"/>
              </a:rPr>
              <a:t> </a:t>
            </a:r>
            <a:r>
              <a:rPr lang="it-IT" sz="2800" dirty="0" err="1">
                <a:latin typeface="Times New Roman"/>
                <a:cs typeface="Times New Roman"/>
              </a:rPr>
              <a:t>primers</a:t>
            </a:r>
            <a:r>
              <a:rPr lang="it-IT" sz="2800" dirty="0">
                <a:latin typeface="Times New Roman"/>
                <a:cs typeface="Times New Roman"/>
              </a:rPr>
              <a:t> in </a:t>
            </a:r>
            <a:r>
              <a:rPr lang="it-IT" sz="2800" dirty="0" err="1">
                <a:latin typeface="Times New Roman"/>
                <a:cs typeface="Times New Roman"/>
              </a:rPr>
              <a:t>order</a:t>
            </a:r>
            <a:r>
              <a:rPr lang="it-IT" sz="2800" dirty="0">
                <a:latin typeface="Times New Roman"/>
                <a:cs typeface="Times New Roman"/>
              </a:rPr>
              <a:t> to </a:t>
            </a:r>
            <a:r>
              <a:rPr lang="it-IT" sz="2800" dirty="0" err="1">
                <a:latin typeface="Times New Roman"/>
                <a:cs typeface="Times New Roman"/>
              </a:rPr>
              <a:t>have</a:t>
            </a:r>
            <a:r>
              <a:rPr lang="it-IT" sz="2800" dirty="0">
                <a:latin typeface="Times New Roman"/>
                <a:cs typeface="Times New Roman"/>
              </a:rPr>
              <a:t> a </a:t>
            </a:r>
            <a:r>
              <a:rPr lang="it-IT" sz="2800" dirty="0" err="1">
                <a:latin typeface="Times New Roman"/>
                <a:cs typeface="Times New Roman"/>
              </a:rPr>
              <a:t>successful</a:t>
            </a:r>
            <a:r>
              <a:rPr lang="it-IT" sz="2800" dirty="0">
                <a:latin typeface="Times New Roman"/>
                <a:cs typeface="Times New Roman"/>
              </a:rPr>
              <a:t> PCR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1800662"/>
            <a:ext cx="907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Times New Roman"/>
                <a:cs typeface="Times New Roman"/>
              </a:rPr>
              <a:t>Primers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have</a:t>
            </a:r>
            <a:r>
              <a:rPr lang="it-IT" sz="2000" dirty="0">
                <a:latin typeface="Times New Roman"/>
                <a:cs typeface="Times New Roman"/>
              </a:rPr>
              <a:t> to be </a:t>
            </a:r>
            <a:r>
              <a:rPr lang="it-IT" sz="2000" dirty="0" err="1">
                <a:latin typeface="Times New Roman"/>
                <a:cs typeface="Times New Roman"/>
              </a:rPr>
              <a:t>specific</a:t>
            </a:r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2825065"/>
            <a:ext cx="907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Times New Roman"/>
                <a:cs typeface="Times New Roman"/>
              </a:rPr>
              <a:t>Avoid</a:t>
            </a:r>
            <a:r>
              <a:rPr lang="it-IT" sz="2000" dirty="0">
                <a:latin typeface="Times New Roman"/>
                <a:cs typeface="Times New Roman"/>
              </a:rPr>
              <a:t> self-</a:t>
            </a:r>
            <a:r>
              <a:rPr lang="it-IT" sz="2000" dirty="0" err="1">
                <a:latin typeface="Times New Roman"/>
                <a:cs typeface="Times New Roman"/>
              </a:rPr>
              <a:t>complementarity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between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your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primers</a:t>
            </a:r>
            <a:r>
              <a:rPr lang="it-IT" sz="2000" dirty="0"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4734131"/>
            <a:ext cx="8623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TMs</a:t>
            </a:r>
            <a:r>
              <a:rPr lang="it-IT" sz="2000" dirty="0">
                <a:solidFill>
                  <a:prstClr val="black"/>
                </a:solidFill>
                <a:latin typeface="Times New Roman"/>
                <a:cs typeface="Times New Roman"/>
              </a:rPr>
              <a:t> of the </a:t>
            </a:r>
            <a:r>
              <a:rPr lang="it-IT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two</a:t>
            </a:r>
            <a:r>
              <a:rPr lang="it-IT" sz="20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primers</a:t>
            </a:r>
            <a:r>
              <a:rPr lang="it-IT" sz="20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used</a:t>
            </a:r>
            <a:r>
              <a:rPr lang="it-IT" sz="20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have</a:t>
            </a:r>
            <a:r>
              <a:rPr lang="it-IT" sz="2000" dirty="0">
                <a:solidFill>
                  <a:prstClr val="black"/>
                </a:solidFill>
                <a:latin typeface="Times New Roman"/>
                <a:cs typeface="Times New Roman"/>
              </a:rPr>
              <a:t> to be </a:t>
            </a:r>
            <a:r>
              <a:rPr lang="it-IT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similar</a:t>
            </a:r>
            <a:endParaRPr lang="it-IT"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" name="Immagine 1" descr="3_PC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9" t="51728" r="18518" b="32716"/>
          <a:stretch/>
        </p:blipFill>
        <p:spPr>
          <a:xfrm>
            <a:off x="-134969" y="3429000"/>
            <a:ext cx="6604001" cy="10051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E8C1BC-14D8-7049-8BD7-C2660473D409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0AF18-5550-7348-84C8-C2E5A162ED01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Primers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person, young, playing, dog&#10;&#10;Description automatically generated">
            <a:extLst>
              <a:ext uri="{FF2B5EF4-FFF2-40B4-BE49-F238E27FC236}">
                <a16:creationId xmlns:a16="http://schemas.microsoft.com/office/drawing/2014/main" id="{D7A8E156-0757-8641-BD43-7ABE319A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475" y="1981266"/>
            <a:ext cx="2464861" cy="369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1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26"/>
          <a:stretch/>
        </p:blipFill>
        <p:spPr>
          <a:xfrm>
            <a:off x="44836" y="2339204"/>
            <a:ext cx="864767" cy="2844000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>
            <a:off x="809736" y="3380604"/>
            <a:ext cx="5914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518"/>
          <a:stretch/>
        </p:blipFill>
        <p:spPr>
          <a:xfrm>
            <a:off x="1381564" y="2339204"/>
            <a:ext cx="502214" cy="2844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l="12127" t="21239" r="61727"/>
          <a:stretch/>
        </p:blipFill>
        <p:spPr>
          <a:xfrm>
            <a:off x="1816046" y="2159288"/>
            <a:ext cx="1500896" cy="33909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41"/>
          <a:stretch/>
        </p:blipFill>
        <p:spPr>
          <a:xfrm>
            <a:off x="3230037" y="2339204"/>
            <a:ext cx="460119" cy="28440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816556" y="295663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95°C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6421091" y="2260888"/>
            <a:ext cx="2586218" cy="2843994"/>
            <a:chOff x="6421091" y="2754184"/>
            <a:chExt cx="2586218" cy="284399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5"/>
            <a:srcRect l="15952" t="25811" r="62414"/>
            <a:stretch/>
          </p:blipFill>
          <p:spPr>
            <a:xfrm>
              <a:off x="7056052" y="2754184"/>
              <a:ext cx="1105809" cy="2843994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5"/>
            <a:srcRect l="65415" t="25811" r="17381"/>
            <a:stretch/>
          </p:blipFill>
          <p:spPr>
            <a:xfrm>
              <a:off x="8127999" y="2754184"/>
              <a:ext cx="879310" cy="2843994"/>
            </a:xfrm>
            <a:prstGeom prst="rect">
              <a:avLst/>
            </a:prstGeom>
          </p:spPr>
        </p:pic>
        <p:cxnSp>
          <p:nvCxnSpPr>
            <p:cNvPr id="16" name="Connettore 2 15"/>
            <p:cNvCxnSpPr/>
            <p:nvPr/>
          </p:nvCxnSpPr>
          <p:spPr>
            <a:xfrm>
              <a:off x="6450275" y="3873900"/>
              <a:ext cx="5914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6421091" y="3404969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72°C</a:t>
              </a:r>
            </a:p>
          </p:txBody>
        </p:sp>
      </p:grpSp>
      <p:sp>
        <p:nvSpPr>
          <p:cNvPr id="20" name="Rettangolo 19"/>
          <p:cNvSpPr/>
          <p:nvPr/>
        </p:nvSpPr>
        <p:spPr>
          <a:xfrm>
            <a:off x="2157533" y="1811725"/>
            <a:ext cx="968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primers</a:t>
            </a:r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3734941" y="1828658"/>
            <a:ext cx="2759588" cy="3820496"/>
            <a:chOff x="3734941" y="2321954"/>
            <a:chExt cx="2759588" cy="382049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/>
            <a:srcRect l="64379" t="21239" r="1"/>
            <a:stretch/>
          </p:blipFill>
          <p:spPr>
            <a:xfrm>
              <a:off x="4400186" y="2686450"/>
              <a:ext cx="2083955" cy="3456000"/>
            </a:xfrm>
            <a:prstGeom prst="rect">
              <a:avLst/>
            </a:prstGeom>
          </p:spPr>
        </p:pic>
        <p:cxnSp>
          <p:nvCxnSpPr>
            <p:cNvPr id="14" name="Connettore 2 13"/>
            <p:cNvCxnSpPr/>
            <p:nvPr/>
          </p:nvCxnSpPr>
          <p:spPr>
            <a:xfrm>
              <a:off x="3757888" y="3873900"/>
              <a:ext cx="5914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3734941" y="3437235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55°C</a:t>
              </a: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4782201" y="2321954"/>
              <a:ext cx="17123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Primers</a:t>
              </a:r>
              <a:r>
                <a:rPr lang="it-IT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it-IT" sz="20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anneal</a:t>
              </a:r>
              <a:endParaRPr lang="it-IT" dirty="0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883BB9-2843-F54D-8609-BA168AB6EA22}"/>
              </a:ext>
            </a:extLst>
          </p:cNvPr>
          <p:cNvSpPr txBox="1"/>
          <p:nvPr/>
        </p:nvSpPr>
        <p:spPr>
          <a:xfrm>
            <a:off x="4508461" y="5183204"/>
            <a:ext cx="388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 </a:t>
            </a:r>
            <a:r>
              <a:rPr lang="it-IT" dirty="0" err="1"/>
              <a:t>proteins</a:t>
            </a:r>
            <a:r>
              <a:rPr lang="it-IT" dirty="0"/>
              <a:t> </a:t>
            </a:r>
            <a:r>
              <a:rPr lang="it-IT" dirty="0" err="1"/>
              <a:t>resist</a:t>
            </a:r>
            <a:r>
              <a:rPr lang="it-IT" dirty="0"/>
              <a:t> to high temperature?</a:t>
            </a:r>
          </a:p>
        </p:txBody>
      </p:sp>
      <p:pic>
        <p:nvPicPr>
          <p:cNvPr id="23" name="Elemento grafico 22" descr="Domande">
            <a:extLst>
              <a:ext uri="{FF2B5EF4-FFF2-40B4-BE49-F238E27FC236}">
                <a16:creationId xmlns:a16="http://schemas.microsoft.com/office/drawing/2014/main" id="{3EF97E1D-9CA5-EE43-9FDD-2BB82686D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4888" y="5367870"/>
            <a:ext cx="914400" cy="914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19A6A4-232D-F54A-8F82-8A916884DCAF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DFFC2A-2C46-7B4A-B09C-8BD773D79565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The reaction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462" y="873729"/>
            <a:ext cx="5133340" cy="2984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32" y="3670300"/>
            <a:ext cx="4250267" cy="31877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8628" y="3920871"/>
            <a:ext cx="3662172" cy="27466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0" y="5626100"/>
            <a:ext cx="1460500" cy="1041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A6CEF5-F991-9E44-8C6D-59A8DE22B236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48AAA-0A61-2943-A4D7-8C3E9C0D5420}"/>
              </a:ext>
            </a:extLst>
          </p:cNvPr>
          <p:cNvSpPr txBox="1"/>
          <p:nvPr/>
        </p:nvSpPr>
        <p:spPr>
          <a:xfrm>
            <a:off x="-14987" y="43827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cs typeface="Calibri" panose="020F0502020204030204" pitchFamily="34" charset="0"/>
              </a:rPr>
              <a:t>1988: the revolutionary Thermophilus aquaticus thermostable polymerase (Taq)</a:t>
            </a:r>
          </a:p>
          <a:p>
            <a:pPr algn="ctr"/>
            <a:endParaRPr lang="en-US" sz="2400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4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 l="24448" t="39542" r="6059" b="14706"/>
          <a:stretch>
            <a:fillRect/>
          </a:stretch>
        </p:blipFill>
        <p:spPr bwMode="auto">
          <a:xfrm>
            <a:off x="1573213" y="1879600"/>
            <a:ext cx="574198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ttangolo 6"/>
          <p:cNvSpPr>
            <a:spLocks noChangeArrowheads="1"/>
          </p:cNvSpPr>
          <p:nvPr/>
        </p:nvSpPr>
        <p:spPr bwMode="auto">
          <a:xfrm>
            <a:off x="0" y="5792564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defTabSz="914400"/>
            <a:r>
              <a:rPr lang="it-CH" dirty="0">
                <a:latin typeface="Times New Roman"/>
                <a:cs typeface="Times New Roman"/>
              </a:rPr>
              <a:t>-  No proof reading (es. colony PCR, contamination check, gene expression)</a:t>
            </a:r>
          </a:p>
        </p:txBody>
      </p:sp>
      <p:sp>
        <p:nvSpPr>
          <p:cNvPr id="20486" name="Rettangolo 7"/>
          <p:cNvSpPr>
            <a:spLocks noChangeArrowheads="1"/>
          </p:cNvSpPr>
          <p:nvPr/>
        </p:nvSpPr>
        <p:spPr bwMode="auto">
          <a:xfrm>
            <a:off x="76200" y="5014094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 algn="just" defTabSz="914400">
              <a:buFontTx/>
              <a:buChar char="-"/>
            </a:pPr>
            <a:r>
              <a:rPr lang="it-CH" dirty="0">
                <a:latin typeface="Times New Roman"/>
                <a:cs typeface="Times New Roman"/>
              </a:rPr>
              <a:t>proof-reading </a:t>
            </a:r>
          </a:p>
          <a:p>
            <a:pPr algn="just" defTabSz="914400"/>
            <a:r>
              <a:rPr lang="it-CH" dirty="0">
                <a:latin typeface="Times New Roman"/>
                <a:cs typeface="Times New Roman"/>
              </a:rPr>
              <a:t>If you need precision in the copy (es. diagnosis,cloning)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184F1-704F-6D4B-BD6F-4B2F1B058D14}"/>
              </a:ext>
            </a:extLst>
          </p:cNvPr>
          <p:cNvSpPr/>
          <p:nvPr/>
        </p:nvSpPr>
        <p:spPr>
          <a:xfrm>
            <a:off x="0" y="0"/>
            <a:ext cx="9144000" cy="8757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1AF7F2-C0BB-014B-98F8-898D9C1B7085}"/>
              </a:ext>
            </a:extLst>
          </p:cNvPr>
          <p:cNvSpPr txBox="1"/>
          <p:nvPr/>
        </p:nvSpPr>
        <p:spPr>
          <a:xfrm>
            <a:off x="0" y="20606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cs typeface="Calibri" panose="020F0502020204030204" pitchFamily="34" charset="0"/>
              </a:rPr>
              <a:t>Not all the polymerases are the same</a:t>
            </a:r>
          </a:p>
          <a:p>
            <a:pPr algn="ctr"/>
            <a:endParaRPr lang="en-US" sz="3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2846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4284</TotalTime>
  <Words>1288</Words>
  <Application>Microsoft Macintosh PowerPoint</Application>
  <PresentationFormat>On-screen Show (4:3)</PresentationFormat>
  <Paragraphs>336</Paragraphs>
  <Slides>50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Comic Sans MS</vt:lpstr>
      <vt:lpstr>Times New Roman</vt:lpstr>
      <vt:lpstr>TimesNewRomanPSMT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Mariangela Morlando</dc:creator>
  <cp:lastModifiedBy>gaia di timoteo</cp:lastModifiedBy>
  <cp:revision>27</cp:revision>
  <dcterms:created xsi:type="dcterms:W3CDTF">2020-03-25T09:15:35Z</dcterms:created>
  <dcterms:modified xsi:type="dcterms:W3CDTF">2020-10-20T08:46:27Z</dcterms:modified>
</cp:coreProperties>
</file>