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League Spartan" charset="1" panose="00000800000000000000"/>
      <p:regular r:id="rId23"/>
    </p:embeddedFont>
    <p:embeddedFont>
      <p:font typeface="Poppins Light" charset="1" panose="00000400000000000000"/>
      <p:regular r:id="rId24"/>
    </p:embeddedFont>
    <p:embeddedFont>
      <p:font typeface="Poppins" charset="1" panose="00000500000000000000"/>
      <p:regular r:id="rId25"/>
    </p:embeddedFont>
    <p:embeddedFont>
      <p:font typeface="Playfair Display Heavy" charset="1" panose="00000A00000000000000"/>
      <p:regular r:id="rId26"/>
    </p:embeddedFont>
    <p:embeddedFont>
      <p:font typeface="Poppins Ultra-Bold" charset="1" panose="00000900000000000000"/>
      <p:regular r:id="rId27"/>
    </p:embeddedFont>
    <p:embeddedFont>
      <p:font typeface="Archivo Black" charset="1" panose="020B0A03020202020B04"/>
      <p:regular r:id="rId28"/>
    </p:embeddedFont>
    <p:embeddedFont>
      <p:font typeface="Playfair Display" charset="1" panose="00000500000000000000"/>
      <p:regular r:id="rId29"/>
    </p:embeddedFont>
    <p:embeddedFont>
      <p:font typeface="Playfair Display Bold" charset="1" panose="000008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ciencedirect.com/science/article/pii/S2161831322008316"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8389616"/>
            <a:ext cx="5909672" cy="590967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992247" y="-3909439"/>
            <a:ext cx="7818878" cy="781887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8124607" y="-3236625"/>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293837" y="8237573"/>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28700" y="3900488"/>
            <a:ext cx="2788536" cy="2129428"/>
          </a:xfrm>
          <a:custGeom>
            <a:avLst/>
            <a:gdLst/>
            <a:ahLst/>
            <a:cxnLst/>
            <a:rect r="r" b="b" t="t" l="l"/>
            <a:pathLst>
              <a:path h="2129428" w="2788536">
                <a:moveTo>
                  <a:pt x="0" y="0"/>
                </a:moveTo>
                <a:lnTo>
                  <a:pt x="2788536" y="0"/>
                </a:lnTo>
                <a:lnTo>
                  <a:pt x="2788536" y="2129428"/>
                </a:lnTo>
                <a:lnTo>
                  <a:pt x="0" y="21294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9922181" y="8761091"/>
            <a:ext cx="2892672" cy="4276800"/>
          </a:xfrm>
          <a:custGeom>
            <a:avLst/>
            <a:gdLst/>
            <a:ahLst/>
            <a:cxnLst/>
            <a:rect r="r" b="b" t="t" l="l"/>
            <a:pathLst>
              <a:path h="4276800" w="2892672">
                <a:moveTo>
                  <a:pt x="0" y="0"/>
                </a:moveTo>
                <a:lnTo>
                  <a:pt x="2892672" y="0"/>
                </a:lnTo>
                <a:lnTo>
                  <a:pt x="2892672" y="4276800"/>
                </a:lnTo>
                <a:lnTo>
                  <a:pt x="0" y="427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true" rot="0">
            <a:off x="65304" y="-1840955"/>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3664214" y="3842489"/>
            <a:ext cx="3897814" cy="3853964"/>
          </a:xfrm>
          <a:custGeom>
            <a:avLst/>
            <a:gdLst/>
            <a:ahLst/>
            <a:cxnLst/>
            <a:rect r="r" b="b" t="t" l="l"/>
            <a:pathLst>
              <a:path h="3853964" w="3897814">
                <a:moveTo>
                  <a:pt x="0" y="0"/>
                </a:moveTo>
                <a:lnTo>
                  <a:pt x="3897814" y="0"/>
                </a:lnTo>
                <a:lnTo>
                  <a:pt x="3897814" y="3853964"/>
                </a:lnTo>
                <a:lnTo>
                  <a:pt x="0" y="3853964"/>
                </a:lnTo>
                <a:lnTo>
                  <a:pt x="0" y="0"/>
                </a:lnTo>
                <a:close/>
              </a:path>
            </a:pathLst>
          </a:custGeom>
          <a:blipFill>
            <a:blip r:embed="rId8"/>
            <a:stretch>
              <a:fillRect l="0" t="0" r="0" b="0"/>
            </a:stretch>
          </a:blipFill>
        </p:spPr>
      </p:sp>
      <p:sp>
        <p:nvSpPr>
          <p:cNvPr name="TextBox 14" id="14"/>
          <p:cNvSpPr txBox="true"/>
          <p:nvPr/>
        </p:nvSpPr>
        <p:spPr>
          <a:xfrm rot="0">
            <a:off x="3904877" y="5238750"/>
            <a:ext cx="9533706" cy="793887"/>
          </a:xfrm>
          <a:prstGeom prst="rect">
            <a:avLst/>
          </a:prstGeom>
        </p:spPr>
        <p:txBody>
          <a:bodyPr anchor="t" rtlCol="false" tIns="0" lIns="0" bIns="0" rIns="0">
            <a:spAutoFit/>
          </a:bodyPr>
          <a:lstStyle/>
          <a:p>
            <a:pPr algn="ctr">
              <a:lnSpc>
                <a:spcPts val="6065"/>
              </a:lnSpc>
              <a:spcBef>
                <a:spcPct val="0"/>
              </a:spcBef>
            </a:pPr>
            <a:r>
              <a:rPr lang="en-US" sz="5888" spc="-235">
                <a:solidFill>
                  <a:srgbClr val="9D271F"/>
                </a:solidFill>
                <a:latin typeface="League Spartan"/>
                <a:ea typeface="League Spartan"/>
                <a:cs typeface="League Spartan"/>
                <a:sym typeface="League Spartan"/>
              </a:rPr>
              <a:t>NAFLD E ALIMENTAZIONE </a:t>
            </a:r>
          </a:p>
        </p:txBody>
      </p:sp>
      <p:sp>
        <p:nvSpPr>
          <p:cNvPr name="TextBox 15" id="15"/>
          <p:cNvSpPr txBox="true"/>
          <p:nvPr/>
        </p:nvSpPr>
        <p:spPr>
          <a:xfrm rot="0">
            <a:off x="3020140" y="8703941"/>
            <a:ext cx="2654201" cy="798830"/>
          </a:xfrm>
          <a:prstGeom prst="rect">
            <a:avLst/>
          </a:prstGeom>
        </p:spPr>
        <p:txBody>
          <a:bodyPr anchor="t" rtlCol="false" tIns="0" lIns="0" bIns="0" rIns="0">
            <a:spAutoFit/>
          </a:bodyPr>
          <a:lstStyle/>
          <a:p>
            <a:pPr algn="ctr">
              <a:lnSpc>
                <a:spcPts val="3219"/>
              </a:lnSpc>
            </a:pPr>
            <a:r>
              <a:rPr lang="en-US" sz="2299">
                <a:solidFill>
                  <a:srgbClr val="5A524F"/>
                </a:solidFill>
                <a:latin typeface="Poppins Light"/>
                <a:ea typeface="Poppins Light"/>
                <a:cs typeface="Poppins Light"/>
                <a:sym typeface="Poppins Light"/>
              </a:rPr>
              <a:t>Giorgia Bettiol </a:t>
            </a:r>
          </a:p>
          <a:p>
            <a:pPr algn="ctr">
              <a:lnSpc>
                <a:spcPts val="3219"/>
              </a:lnSpc>
              <a:spcBef>
                <a:spcPct val="0"/>
              </a:spcBef>
            </a:pPr>
            <a:r>
              <a:rPr lang="en-US" sz="2299">
                <a:solidFill>
                  <a:srgbClr val="5A524F"/>
                </a:solidFill>
                <a:latin typeface="Poppins Light"/>
                <a:ea typeface="Poppins Light"/>
                <a:cs typeface="Poppins Light"/>
                <a:sym typeface="Poppins Light"/>
              </a:rPr>
              <a:t>III anno 2024-2025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378561" y="-5177426"/>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4455206" y="-3929904"/>
            <a:ext cx="5313977" cy="5323836"/>
          </a:xfrm>
          <a:custGeom>
            <a:avLst/>
            <a:gdLst/>
            <a:ahLst/>
            <a:cxnLst/>
            <a:rect r="r" b="b" t="t" l="l"/>
            <a:pathLst>
              <a:path h="5323836" w="5313977">
                <a:moveTo>
                  <a:pt x="0" y="0"/>
                </a:moveTo>
                <a:lnTo>
                  <a:pt x="5313977" y="0"/>
                </a:lnTo>
                <a:lnTo>
                  <a:pt x="5313977" y="5323835"/>
                </a:lnTo>
                <a:lnTo>
                  <a:pt x="0" y="53238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4983855" y="6080763"/>
            <a:ext cx="7818878" cy="781887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3495720" y="5143500"/>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1074416" y="-2440425"/>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6841664" y="8771527"/>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1451539" y="1393931"/>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03</a:t>
              </a:r>
            </a:p>
          </p:txBody>
        </p:sp>
      </p:grpSp>
      <p:sp>
        <p:nvSpPr>
          <p:cNvPr name="Freeform 15" id="15"/>
          <p:cNvSpPr/>
          <p:nvPr/>
        </p:nvSpPr>
        <p:spPr>
          <a:xfrm flipH="false" flipV="false" rot="0">
            <a:off x="13451984" y="2519751"/>
            <a:ext cx="4272711" cy="2852035"/>
          </a:xfrm>
          <a:custGeom>
            <a:avLst/>
            <a:gdLst/>
            <a:ahLst/>
            <a:cxnLst/>
            <a:rect r="r" b="b" t="t" l="l"/>
            <a:pathLst>
              <a:path h="2852035" w="4272711">
                <a:moveTo>
                  <a:pt x="0" y="0"/>
                </a:moveTo>
                <a:lnTo>
                  <a:pt x="4272711" y="0"/>
                </a:lnTo>
                <a:lnTo>
                  <a:pt x="4272711" y="2852035"/>
                </a:lnTo>
                <a:lnTo>
                  <a:pt x="0" y="2852035"/>
                </a:lnTo>
                <a:lnTo>
                  <a:pt x="0" y="0"/>
                </a:lnTo>
                <a:close/>
              </a:path>
            </a:pathLst>
          </a:custGeom>
          <a:blipFill>
            <a:blip r:embed="rId6"/>
            <a:stretch>
              <a:fillRect l="0" t="0" r="0" b="0"/>
            </a:stretch>
          </a:blipFill>
        </p:spPr>
      </p:sp>
      <p:sp>
        <p:nvSpPr>
          <p:cNvPr name="TextBox 16" id="16"/>
          <p:cNvSpPr txBox="true"/>
          <p:nvPr/>
        </p:nvSpPr>
        <p:spPr>
          <a:xfrm rot="0">
            <a:off x="2321751" y="1472001"/>
            <a:ext cx="14526172" cy="1047751"/>
          </a:xfrm>
          <a:prstGeom prst="rect">
            <a:avLst/>
          </a:prstGeom>
        </p:spPr>
        <p:txBody>
          <a:bodyPr anchor="t" rtlCol="false" tIns="0" lIns="0" bIns="0" rIns="0">
            <a:spAutoFit/>
          </a:bodyPr>
          <a:lstStyle/>
          <a:p>
            <a:pPr algn="ctr">
              <a:lnSpc>
                <a:spcPts val="4199"/>
              </a:lnSpc>
              <a:spcBef>
                <a:spcPct val="0"/>
              </a:spcBef>
            </a:pPr>
            <a:r>
              <a:rPr lang="en-US" sz="2999">
                <a:solidFill>
                  <a:srgbClr val="5A524F"/>
                </a:solidFill>
                <a:latin typeface="Poppins Light"/>
                <a:ea typeface="Poppins Light"/>
                <a:cs typeface="Poppins Light"/>
                <a:sym typeface="Poppins Light"/>
              </a:rPr>
              <a:t> I PUFA, soprattutto gli alimenti ricchi di omega 3 a catena lunga, e i MUFA dovrebbero sostituire gli SFA nella dieta. </a:t>
            </a:r>
          </a:p>
        </p:txBody>
      </p:sp>
      <p:sp>
        <p:nvSpPr>
          <p:cNvPr name="TextBox 17" id="17"/>
          <p:cNvSpPr txBox="true"/>
          <p:nvPr/>
        </p:nvSpPr>
        <p:spPr>
          <a:xfrm rot="0">
            <a:off x="1451539" y="2689732"/>
            <a:ext cx="10527742" cy="3199130"/>
          </a:xfrm>
          <a:prstGeom prst="rect">
            <a:avLst/>
          </a:prstGeom>
        </p:spPr>
        <p:txBody>
          <a:bodyPr anchor="t" rtlCol="false" tIns="0" lIns="0" bIns="0" rIns="0">
            <a:spAutoFit/>
          </a:bodyPr>
          <a:lstStyle/>
          <a:p>
            <a:pPr algn="ctr">
              <a:lnSpc>
                <a:spcPts val="3219"/>
              </a:lnSpc>
              <a:spcBef>
                <a:spcPct val="0"/>
              </a:spcBef>
            </a:pPr>
            <a:r>
              <a:rPr lang="en-US" sz="2299">
                <a:solidFill>
                  <a:srgbClr val="5A524F"/>
                </a:solidFill>
                <a:latin typeface="Playfair Display"/>
                <a:ea typeface="Playfair Display"/>
                <a:cs typeface="Playfair Display"/>
                <a:sym typeface="Playfair Display"/>
              </a:rPr>
              <a:t>Esistono prove sufficienti che dimostrano che la sostituzione degli SFA con i PUFA può migliorare gli esiti delle malattie cardiovascolari, del profilo lipidico, della pressione arteriosa, dell’antropometria e dei livelli di glucosio ematico. Dato che la NAFLD ha molti meccanismi fisiopatologici in comune con queste patologie e che in questo gruppo di pazienti esiste un rischio maggiore di esiti di malattie cardiovascolari, l’assunzione di SFA dovrebbe essere limitata. </a:t>
            </a:r>
            <a:r>
              <a:rPr lang="en-US" sz="2299">
                <a:solidFill>
                  <a:srgbClr val="5A524F"/>
                </a:solidFill>
                <a:latin typeface="Playfair Display"/>
                <a:ea typeface="Playfair Display"/>
                <a:cs typeface="Playfair Display"/>
                <a:sym typeface="Playfair Display"/>
              </a:rPr>
              <a:t>Gli acidi grassi polinsaturi comprendono gli omega 3 (acido alfa linolenico, acido eicosapentaenoico e acido do-cosaesaenoico) e gli omega 6 (acido arachidonico).</a:t>
            </a:r>
          </a:p>
        </p:txBody>
      </p:sp>
      <p:sp>
        <p:nvSpPr>
          <p:cNvPr name="TextBox 18" id="18"/>
          <p:cNvSpPr txBox="true"/>
          <p:nvPr/>
        </p:nvSpPr>
        <p:spPr>
          <a:xfrm rot="0">
            <a:off x="10405479" y="6305014"/>
            <a:ext cx="7882521" cy="1198880"/>
          </a:xfrm>
          <a:prstGeom prst="rect">
            <a:avLst/>
          </a:prstGeom>
        </p:spPr>
        <p:txBody>
          <a:bodyPr anchor="t" rtlCol="false" tIns="0" lIns="0" bIns="0" rIns="0">
            <a:spAutoFit/>
          </a:bodyPr>
          <a:lstStyle/>
          <a:p>
            <a:pPr algn="ctr">
              <a:lnSpc>
                <a:spcPts val="3219"/>
              </a:lnSpc>
              <a:spcBef>
                <a:spcPct val="0"/>
              </a:spcBef>
            </a:pPr>
            <a:r>
              <a:rPr lang="en-US" sz="2299">
                <a:solidFill>
                  <a:srgbClr val="5A524F"/>
                </a:solidFill>
                <a:latin typeface="Playfair Display"/>
                <a:ea typeface="Playfair Display"/>
                <a:cs typeface="Playfair Display"/>
                <a:sym typeface="Playfair Display"/>
              </a:rPr>
              <a:t>Sono necessarie ulteriori ricerche per valutare i benefici metabolici ed epatici specifici </a:t>
            </a:r>
          </a:p>
          <a:p>
            <a:pPr algn="ctr">
              <a:lnSpc>
                <a:spcPts val="3219"/>
              </a:lnSpc>
              <a:spcBef>
                <a:spcPct val="0"/>
              </a:spcBef>
            </a:pPr>
            <a:r>
              <a:rPr lang="en-US" sz="2299">
                <a:solidFill>
                  <a:srgbClr val="5A524F"/>
                </a:solidFill>
                <a:latin typeface="Playfair Display"/>
                <a:ea typeface="Playfair Display"/>
                <a:cs typeface="Playfair Display"/>
                <a:sym typeface="Playfair Display"/>
              </a:rPr>
              <a:t>dell’aumento degli omega 3 nella dieta. </a:t>
            </a:r>
          </a:p>
        </p:txBody>
      </p:sp>
      <p:sp>
        <p:nvSpPr>
          <p:cNvPr name="TextBox 19" id="19"/>
          <p:cNvSpPr txBox="true"/>
          <p:nvPr/>
        </p:nvSpPr>
        <p:spPr>
          <a:xfrm rot="0">
            <a:off x="2279213" y="7120578"/>
            <a:ext cx="8872393" cy="1998893"/>
          </a:xfrm>
          <a:prstGeom prst="rect">
            <a:avLst/>
          </a:prstGeom>
        </p:spPr>
        <p:txBody>
          <a:bodyPr anchor="t" rtlCol="false" tIns="0" lIns="0" bIns="0" rIns="0">
            <a:spAutoFit/>
          </a:bodyPr>
          <a:lstStyle/>
          <a:p>
            <a:pPr algn="l">
              <a:lnSpc>
                <a:spcPts val="3224"/>
              </a:lnSpc>
              <a:spcBef>
                <a:spcPct val="0"/>
              </a:spcBef>
            </a:pPr>
            <a:r>
              <a:rPr lang="en-US" sz="2303">
                <a:solidFill>
                  <a:srgbClr val="5A524F"/>
                </a:solidFill>
                <a:latin typeface="Playfair Display"/>
                <a:ea typeface="Playfair Display"/>
                <a:cs typeface="Playfair Display"/>
                <a:sym typeface="Playfair Display"/>
              </a:rPr>
              <a:t>Metanalisi dimostrano che i MUFA riducono i fattori di rischio associati alla MetS. Numerosi studi epidemiologici e </a:t>
            </a:r>
          </a:p>
          <a:p>
            <a:pPr algn="l">
              <a:lnSpc>
                <a:spcPts val="3224"/>
              </a:lnSpc>
              <a:spcBef>
                <a:spcPct val="0"/>
              </a:spcBef>
            </a:pPr>
            <a:r>
              <a:rPr lang="en-US" sz="2303">
                <a:solidFill>
                  <a:srgbClr val="5A524F"/>
                </a:solidFill>
                <a:latin typeface="Playfair Display"/>
                <a:ea typeface="Playfair Display"/>
                <a:cs typeface="Playfair Display"/>
                <a:sym typeface="Playfair Display"/>
              </a:rPr>
              <a:t>clinici sull’uomo dimostrano che i MUFA promuovono un miglioramento del profilo lipidico, della pressione arteriosa, </a:t>
            </a:r>
          </a:p>
          <a:p>
            <a:pPr algn="l">
              <a:lnSpc>
                <a:spcPts val="3224"/>
              </a:lnSpc>
              <a:spcBef>
                <a:spcPct val="0"/>
              </a:spcBef>
            </a:pPr>
            <a:r>
              <a:rPr lang="en-US" sz="2303">
                <a:solidFill>
                  <a:srgbClr val="5A524F"/>
                </a:solidFill>
                <a:latin typeface="Playfair Display"/>
                <a:ea typeface="Playfair Display"/>
                <a:cs typeface="Playfair Display"/>
                <a:sym typeface="Playfair Display"/>
              </a:rPr>
              <a:t>della sensibilità all’insulina e del controllo glicemico.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310099" y="-2580844"/>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595511" y="-6122922"/>
            <a:ext cx="7818878" cy="781887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0905290" y="-4204854"/>
            <a:ext cx="5313977" cy="5323836"/>
          </a:xfrm>
          <a:custGeom>
            <a:avLst/>
            <a:gdLst/>
            <a:ahLst/>
            <a:cxnLst/>
            <a:rect r="r" b="b" t="t" l="l"/>
            <a:pathLst>
              <a:path h="5323836" w="5313977">
                <a:moveTo>
                  <a:pt x="0" y="0"/>
                </a:moveTo>
                <a:lnTo>
                  <a:pt x="5313976" y="0"/>
                </a:lnTo>
                <a:lnTo>
                  <a:pt x="5313976" y="5323835"/>
                </a:lnTo>
                <a:lnTo>
                  <a:pt x="0" y="53238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4983855" y="7031666"/>
            <a:ext cx="7818878" cy="781887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074416" y="8025294"/>
            <a:ext cx="5313977" cy="5323836"/>
          </a:xfrm>
          <a:custGeom>
            <a:avLst/>
            <a:gdLst/>
            <a:ahLst/>
            <a:cxnLst/>
            <a:rect r="r" b="b" t="t" l="l"/>
            <a:pathLst>
              <a:path h="5323836" w="5313977">
                <a:moveTo>
                  <a:pt x="0" y="0"/>
                </a:moveTo>
                <a:lnTo>
                  <a:pt x="5313977" y="0"/>
                </a:lnTo>
                <a:lnTo>
                  <a:pt x="5313977" y="5323835"/>
                </a:lnTo>
                <a:lnTo>
                  <a:pt x="0" y="53238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5395328" y="8025294"/>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7467" y="1253513"/>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04</a:t>
              </a:r>
            </a:p>
          </p:txBody>
        </p:sp>
      </p:grpSp>
      <p:sp>
        <p:nvSpPr>
          <p:cNvPr name="Freeform 15" id="15"/>
          <p:cNvSpPr/>
          <p:nvPr/>
        </p:nvSpPr>
        <p:spPr>
          <a:xfrm flipH="false" flipV="false" rot="0">
            <a:off x="2208558" y="4728725"/>
            <a:ext cx="4471270" cy="2978984"/>
          </a:xfrm>
          <a:custGeom>
            <a:avLst/>
            <a:gdLst/>
            <a:ahLst/>
            <a:cxnLst/>
            <a:rect r="r" b="b" t="t" l="l"/>
            <a:pathLst>
              <a:path h="2978984" w="4471270">
                <a:moveTo>
                  <a:pt x="0" y="0"/>
                </a:moveTo>
                <a:lnTo>
                  <a:pt x="4471270" y="0"/>
                </a:lnTo>
                <a:lnTo>
                  <a:pt x="4471270" y="2978984"/>
                </a:lnTo>
                <a:lnTo>
                  <a:pt x="0" y="2978984"/>
                </a:lnTo>
                <a:lnTo>
                  <a:pt x="0" y="0"/>
                </a:lnTo>
                <a:close/>
              </a:path>
            </a:pathLst>
          </a:custGeom>
          <a:blipFill>
            <a:blip r:embed="rId6"/>
            <a:stretch>
              <a:fillRect l="0" t="0" r="0" b="0"/>
            </a:stretch>
          </a:blipFill>
        </p:spPr>
      </p:sp>
      <p:sp>
        <p:nvSpPr>
          <p:cNvPr name="TextBox 16" id="16"/>
          <p:cNvSpPr txBox="true"/>
          <p:nvPr/>
        </p:nvSpPr>
        <p:spPr>
          <a:xfrm rot="0">
            <a:off x="7703312" y="3105254"/>
            <a:ext cx="8801638" cy="35991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layfair Display"/>
                <a:ea typeface="Playfair Display"/>
                <a:cs typeface="Playfair Display"/>
                <a:sym typeface="Playfair Display"/>
              </a:rPr>
              <a:t>I cereali integrali sono un’importante fonte di fibre, vitamine, minerali e altri componenti alimentari che contribuiscono al mantenimento della salute. Uno studio trasversale condotto su 73 pazienti adulti con NAFLD ha dimostrato che l’aumento del consumo di cereali integrali di una porzione a settimana è stato associato a una riduzione dell’8% delle probabilità di MetS; al contrario, l’aumento di una porzione a settimana di cereali raffinati è stato associato a un aumento del 2% delle probabilità di MetS. </a:t>
            </a:r>
          </a:p>
        </p:txBody>
      </p:sp>
      <p:sp>
        <p:nvSpPr>
          <p:cNvPr name="TextBox 17" id="17"/>
          <p:cNvSpPr txBox="true"/>
          <p:nvPr/>
        </p:nvSpPr>
        <p:spPr>
          <a:xfrm rot="0">
            <a:off x="2208558" y="1190596"/>
            <a:ext cx="12538881" cy="1828934"/>
          </a:xfrm>
          <a:prstGeom prst="rect">
            <a:avLst/>
          </a:prstGeom>
        </p:spPr>
        <p:txBody>
          <a:bodyPr anchor="t" rtlCol="false" tIns="0" lIns="0" bIns="0" rIns="0">
            <a:spAutoFit/>
          </a:bodyPr>
          <a:lstStyle/>
          <a:p>
            <a:pPr algn="l">
              <a:lnSpc>
                <a:spcPts val="3667"/>
              </a:lnSpc>
              <a:spcBef>
                <a:spcPct val="0"/>
              </a:spcBef>
            </a:pPr>
            <a:r>
              <a:rPr lang="en-US" sz="2619">
                <a:solidFill>
                  <a:srgbClr val="000000"/>
                </a:solidFill>
                <a:latin typeface="Poppins"/>
                <a:ea typeface="Poppins"/>
                <a:cs typeface="Poppins"/>
                <a:sym typeface="Poppins"/>
              </a:rPr>
              <a:t> Sostituire gli alimenti lavorati, i fast food, i prodotti da forno commerciali e i dolci (cioè gli alimenti discrezionali) con alimenti non processarti ad alto contenuto di fibre, tra cui cereali integrali, verdure, frutta, legumi, noci e semi.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38881" y="-4093263"/>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43907" y="9466743"/>
            <a:ext cx="7818878" cy="781887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9734943" y="-3389238"/>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03835" y="9391650"/>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1441133" y="-2591438"/>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6618537" y="8667097"/>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1964811" y="586256"/>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05</a:t>
              </a:r>
            </a:p>
          </p:txBody>
        </p:sp>
      </p:grpSp>
      <p:sp>
        <p:nvSpPr>
          <p:cNvPr name="Freeform 15" id="15"/>
          <p:cNvSpPr/>
          <p:nvPr/>
        </p:nvSpPr>
        <p:spPr>
          <a:xfrm flipH="false" flipV="false" rot="0">
            <a:off x="13353620" y="1594870"/>
            <a:ext cx="3369176" cy="3369176"/>
          </a:xfrm>
          <a:custGeom>
            <a:avLst/>
            <a:gdLst/>
            <a:ahLst/>
            <a:cxnLst/>
            <a:rect r="r" b="b" t="t" l="l"/>
            <a:pathLst>
              <a:path h="3369176" w="3369176">
                <a:moveTo>
                  <a:pt x="0" y="0"/>
                </a:moveTo>
                <a:lnTo>
                  <a:pt x="3369175" y="0"/>
                </a:lnTo>
                <a:lnTo>
                  <a:pt x="3369175" y="3369176"/>
                </a:lnTo>
                <a:lnTo>
                  <a:pt x="0" y="33691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3165532" y="728662"/>
            <a:ext cx="6863655" cy="523876"/>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Poppins Light"/>
                <a:ea typeface="Poppins Light"/>
                <a:cs typeface="Poppins Light"/>
                <a:sym typeface="Poppins Light"/>
              </a:rPr>
              <a:t>Evitare il consumo eccessivo di alcol</a:t>
            </a:r>
          </a:p>
        </p:txBody>
      </p:sp>
      <p:sp>
        <p:nvSpPr>
          <p:cNvPr name="TextBox 17" id="17"/>
          <p:cNvSpPr txBox="true"/>
          <p:nvPr/>
        </p:nvSpPr>
        <p:spPr>
          <a:xfrm rot="0">
            <a:off x="385107" y="1758037"/>
            <a:ext cx="12006823" cy="43992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layfair Display"/>
                <a:ea typeface="Playfair Display"/>
                <a:cs typeface="Playfair Display"/>
                <a:sym typeface="Playfair Display"/>
              </a:rPr>
              <a:t>La diagnosi di NAFLD si basa sul presupposto che il soggetto non abbia una storia di consumo significativo di alcol. Una revisione sistematica della letteratura di 18 articoli che includevano 25.662 casi di steatosi epatica ha riportato che l’associazione tra il consumo di alcol e il rischio di steatosi epatica era complessa e non lineare e mostrava differenze in base all’etnia. </a:t>
            </a:r>
          </a:p>
          <a:p>
            <a:pPr algn="l">
              <a:lnSpc>
                <a:spcPts val="3219"/>
              </a:lnSpc>
              <a:spcBef>
                <a:spcPct val="0"/>
              </a:spcBef>
            </a:pPr>
            <a:r>
              <a:rPr lang="en-US" sz="2299">
                <a:solidFill>
                  <a:srgbClr val="000000"/>
                </a:solidFill>
                <a:latin typeface="Playfair Display"/>
                <a:ea typeface="Playfair Display"/>
                <a:cs typeface="Playfair Display"/>
                <a:sym typeface="Playfair Display"/>
              </a:rPr>
              <a:t>Uno studio che ha valutato il consumo di alcol da leggero a moderato in 132 partecipanti non ha individuato alcuna differenza nella gravità o nello stadio della malattia epatica tra i partecipanti raggruppati come non bevitori, bevitori moderato i bevitori leggeri. Lo studio però ha evidenziato che l’insulino-resistenza era simile nei consumatori moderati e senza consumo di alcol, ma significativamente inferiore nei consumatori leggeri. </a:t>
            </a:r>
          </a:p>
          <a:p>
            <a:pPr algn="l">
              <a:lnSpc>
                <a:spcPts val="3219"/>
              </a:lnSpc>
              <a:spcBef>
                <a:spcPct val="0"/>
              </a:spcBef>
            </a:pPr>
          </a:p>
        </p:txBody>
      </p:sp>
      <p:sp>
        <p:nvSpPr>
          <p:cNvPr name="TextBox 18" id="18"/>
          <p:cNvSpPr txBox="true"/>
          <p:nvPr/>
        </p:nvSpPr>
        <p:spPr>
          <a:xfrm rot="0">
            <a:off x="7265194" y="5880736"/>
            <a:ext cx="10547374" cy="159893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layfair Display"/>
                <a:ea typeface="Playfair Display"/>
                <a:cs typeface="Playfair Display"/>
                <a:sym typeface="Playfair Display"/>
              </a:rPr>
              <a:t>Consumo pesante e irregolare di alcol dovrebbe essere evitato, in quanto uno studio con pazienti con NAFLD ha confermato che il consumo episodico di forti quantità di alcolici (&gt;60 g di etanolo per l’umo e 48 per la donna) più di una volta al mese è associato a una significativa progressione della fibrosi. </a:t>
            </a:r>
          </a:p>
        </p:txBody>
      </p:sp>
      <p:sp>
        <p:nvSpPr>
          <p:cNvPr name="TextBox 19" id="19"/>
          <p:cNvSpPr txBox="true"/>
          <p:nvPr/>
        </p:nvSpPr>
        <p:spPr>
          <a:xfrm rot="0">
            <a:off x="613248" y="7659370"/>
            <a:ext cx="12228768" cy="159893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layfair Display"/>
                <a:ea typeface="Playfair Display"/>
                <a:cs typeface="Playfair Display"/>
                <a:sym typeface="Playfair Display"/>
              </a:rPr>
              <a:t>In sintesi, mancano studi clinici con prove convincenti sui benefici o meno del consumo di alcol; tuttavia, un’assunzione leggera o moderata di alcol, non sembra avere esiti negativi sulla salute per quanto riguarda la NAFLD. Nella NASH-cirrosi si raccomanda di evitare l’alcol a causa del rischio potenzialmente elevato di sviluppare un carcinoma epatocellulare.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394848" y="-6318441"/>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3899749" y="-3823399"/>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true" rot="0">
            <a:off x="-981581" y="-2138400"/>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4983855" y="7031666"/>
            <a:ext cx="7818878" cy="781887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770343" y="8667097"/>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true" flipV="false" rot="0">
            <a:off x="16321054" y="8299613"/>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530282" y="490646"/>
            <a:ext cx="7628855" cy="1009791"/>
          </a:xfrm>
          <a:prstGeom prst="rect">
            <a:avLst/>
          </a:prstGeom>
        </p:spPr>
        <p:txBody>
          <a:bodyPr anchor="t" rtlCol="false" tIns="0" lIns="0" bIns="0" rIns="0">
            <a:spAutoFit/>
          </a:bodyPr>
          <a:lstStyle/>
          <a:p>
            <a:pPr algn="ctr">
              <a:lnSpc>
                <a:spcPts val="8392"/>
              </a:lnSpc>
              <a:spcBef>
                <a:spcPct val="0"/>
              </a:spcBef>
            </a:pPr>
            <a:r>
              <a:rPr lang="en-US" b="true" sz="5994">
                <a:solidFill>
                  <a:srgbClr val="D47B67"/>
                </a:solidFill>
                <a:latin typeface="Playfair Display Bold"/>
                <a:ea typeface="Playfair Display Bold"/>
                <a:cs typeface="Playfair Display Bold"/>
                <a:sym typeface="Playfair Display Bold"/>
              </a:rPr>
              <a:t>CONSUMO DI CAFFÈ</a:t>
            </a:r>
          </a:p>
        </p:txBody>
      </p:sp>
      <p:sp>
        <p:nvSpPr>
          <p:cNvPr name="TextBox 13" id="13"/>
          <p:cNvSpPr txBox="true"/>
          <p:nvPr/>
        </p:nvSpPr>
        <p:spPr>
          <a:xfrm rot="0">
            <a:off x="2258028" y="2471784"/>
            <a:ext cx="14334473" cy="5199380"/>
          </a:xfrm>
          <a:prstGeom prst="rect">
            <a:avLst/>
          </a:prstGeom>
        </p:spPr>
        <p:txBody>
          <a:bodyPr anchor="t" rtlCol="false" tIns="0" lIns="0" bIns="0" rIns="0">
            <a:spAutoFit/>
          </a:bodyPr>
          <a:lstStyle/>
          <a:p>
            <a:pPr algn="l">
              <a:lnSpc>
                <a:spcPts val="3219"/>
              </a:lnSpc>
              <a:spcBef>
                <a:spcPct val="0"/>
              </a:spcBef>
            </a:pPr>
            <a:r>
              <a:rPr lang="en-US" sz="2299">
                <a:solidFill>
                  <a:srgbClr val="5A524F"/>
                </a:solidFill>
                <a:latin typeface="Playfair Display"/>
                <a:ea typeface="Playfair Display"/>
                <a:cs typeface="Playfair Display"/>
                <a:sym typeface="Playfair Display"/>
              </a:rPr>
              <a:t>Aree di ricerca in crescita sono quelle che riguardano l’impatto del caffè sulle malattie epatiche. Modelli animali hanno dimostrato che il caffè può ridurre le citochine infiammatorie, alterare l’espressione genica del tessuto adiposo, proteggere dallo sviluppo di qualsiasi fattore di rischio metabolico e ridurre il grasso epatico e il deposito di collagene, proteggendo dalla MetS e dallo sviluppo di NAFLD.</a:t>
            </a:r>
          </a:p>
          <a:p>
            <a:pPr algn="l">
              <a:lnSpc>
                <a:spcPts val="3219"/>
              </a:lnSpc>
              <a:spcBef>
                <a:spcPct val="0"/>
              </a:spcBef>
            </a:pPr>
            <a:r>
              <a:rPr lang="en-US" sz="2299">
                <a:solidFill>
                  <a:srgbClr val="5A524F"/>
                </a:solidFill>
                <a:latin typeface="Playfair Display"/>
                <a:ea typeface="Playfair Display"/>
                <a:cs typeface="Playfair Display"/>
                <a:sym typeface="Playfair Display"/>
              </a:rPr>
              <a:t>Per quanto riguardano gli studi su persone affette da NAFLD, degli studi su 1902 giapponesi hanno dimostrato che, ad eccezione del colesterolo HDL, tutti i componenti della MetS erano significativamente e inversamente correlati al consumo di caffè, ovvero all’aumentare del consumo di caffè la frequenza della MetS è diminuita. Questo dato è stato supportato da una serie di studi condotti in tutto il mondo: uno studio caso-controllo ha dimostrato che il coinvolgimento del fegato grasso era significativamente più basso nei bevitori di caffè. Una revisione sistematica ha riportato che il consumo di caffè era inversamente correlato alla gravità della steatoepatite nei pazienti con NAFLD. Questa revisione ha anche rivelato una riduzione del rischio di progressione verso la cirrosi, una riduzione del tasso di mortalità nei pazienti con cirrosi e una riduzione del tasso di sviluppo del carcinoma epatocellulare.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59828" y="-6047839"/>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147425" y="-3776583"/>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4983855" y="7031666"/>
            <a:ext cx="7818878" cy="781887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2478953" y="8708577"/>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5522780" y="63246"/>
            <a:ext cx="2870299" cy="1484006"/>
          </a:xfrm>
          <a:prstGeom prst="rect">
            <a:avLst/>
          </a:prstGeom>
        </p:spPr>
        <p:txBody>
          <a:bodyPr anchor="t" rtlCol="false" tIns="0" lIns="0" bIns="0" rIns="0">
            <a:spAutoFit/>
          </a:bodyPr>
          <a:lstStyle/>
          <a:p>
            <a:pPr algn="ctr">
              <a:lnSpc>
                <a:spcPts val="12179"/>
              </a:lnSpc>
              <a:spcBef>
                <a:spcPct val="0"/>
              </a:spcBef>
            </a:pPr>
            <a:r>
              <a:rPr lang="en-US" b="true" sz="8699">
                <a:solidFill>
                  <a:srgbClr val="D47B67"/>
                </a:solidFill>
                <a:latin typeface="Playfair Display Bold"/>
                <a:ea typeface="Playfair Display Bold"/>
                <a:cs typeface="Playfair Display Bold"/>
                <a:sym typeface="Playfair Display Bold"/>
              </a:rPr>
              <a:t>FitBit</a:t>
            </a:r>
          </a:p>
        </p:txBody>
      </p:sp>
      <p:sp>
        <p:nvSpPr>
          <p:cNvPr name="Freeform 11" id="11"/>
          <p:cNvSpPr/>
          <p:nvPr/>
        </p:nvSpPr>
        <p:spPr>
          <a:xfrm flipH="false" flipV="true" rot="0">
            <a:off x="-1446336" y="-2729547"/>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true" flipV="false" rot="0">
            <a:off x="16169267" y="8148600"/>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547420" y="1490103"/>
            <a:ext cx="15305503" cy="2399030"/>
          </a:xfrm>
          <a:prstGeom prst="rect">
            <a:avLst/>
          </a:prstGeom>
        </p:spPr>
        <p:txBody>
          <a:bodyPr anchor="t" rtlCol="false" tIns="0" lIns="0" bIns="0" rIns="0">
            <a:spAutoFit/>
          </a:bodyPr>
          <a:lstStyle/>
          <a:p>
            <a:pPr algn="l">
              <a:lnSpc>
                <a:spcPts val="3219"/>
              </a:lnSpc>
              <a:spcBef>
                <a:spcPct val="0"/>
              </a:spcBef>
            </a:pPr>
            <a:r>
              <a:rPr lang="en-US" sz="2299">
                <a:solidFill>
                  <a:srgbClr val="5A524F"/>
                </a:solidFill>
                <a:latin typeface="Poppins Light"/>
                <a:ea typeface="Poppins Light"/>
                <a:cs typeface="Poppins Light"/>
                <a:sym typeface="Poppins Light"/>
              </a:rPr>
              <a:t>È stato dimostrato che i programmi di stile di vita strutturati hanno tassi più elevati di adesione e di successo. Tuttavia, programmi di stile di vita strutturati di persona presentano diverse limitazioni, come i costi, la distanza da percorrere e i vincoli di tempo; mentre interventi basati sulla tecnologia mobile possono aggirare molte di queste barriere. Lo scopo di questo studio è stato quello di valutare l’accettabilità e la fattibilità di un programma di stile di vita basato sulla tecnologia mobile per pazienti affetti da NAFLD. </a:t>
            </a:r>
          </a:p>
        </p:txBody>
      </p:sp>
      <p:sp>
        <p:nvSpPr>
          <p:cNvPr name="TextBox 14" id="14"/>
          <p:cNvSpPr txBox="true"/>
          <p:nvPr/>
        </p:nvSpPr>
        <p:spPr>
          <a:xfrm rot="0">
            <a:off x="1446336" y="4149370"/>
            <a:ext cx="15372655" cy="399923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Sono stati arruolati 40 pazienti adulti con NAFLD. Per partecipare allo studio i paziente dovevano:</a:t>
            </a:r>
          </a:p>
          <a:p>
            <a:pPr algn="l">
              <a:lnSpc>
                <a:spcPts val="3219"/>
              </a:lnSpc>
              <a:spcBef>
                <a:spcPct val="0"/>
              </a:spcBef>
            </a:pPr>
            <a:r>
              <a:rPr lang="en-US" sz="2299">
                <a:solidFill>
                  <a:srgbClr val="000000"/>
                </a:solidFill>
                <a:latin typeface="Poppins Light"/>
                <a:ea typeface="Poppins Light"/>
                <a:cs typeface="Poppins Light"/>
                <a:sym typeface="Poppins Light"/>
              </a:rPr>
              <a:t>• avere una diagnostica per immagini (ecografia, TC o RM) che dimostrasse la steatosi nei 24 mesi precedenti o </a:t>
            </a:r>
          </a:p>
          <a:p>
            <a:pPr algn="l">
              <a:lnSpc>
                <a:spcPts val="3219"/>
              </a:lnSpc>
              <a:spcBef>
                <a:spcPct val="0"/>
              </a:spcBef>
            </a:pPr>
            <a:r>
              <a:rPr lang="en-US" sz="2299">
                <a:solidFill>
                  <a:srgbClr val="000000"/>
                </a:solidFill>
                <a:latin typeface="Poppins Light"/>
                <a:ea typeface="Poppins Light"/>
                <a:cs typeface="Poppins Light"/>
                <a:sym typeface="Poppins Light"/>
              </a:rPr>
              <a:t>• una biopsia che notasse la steatosi nei 36 mesi precedenti, senza perdita di peso o con perdita di peso minima dopo questi esami. </a:t>
            </a:r>
          </a:p>
          <a:p>
            <a:pPr algn="l">
              <a:lnSpc>
                <a:spcPts val="3219"/>
              </a:lnSpc>
              <a:spcBef>
                <a:spcPct val="0"/>
              </a:spcBef>
            </a:pPr>
            <a:r>
              <a:rPr lang="en-US" sz="2299">
                <a:solidFill>
                  <a:srgbClr val="000000"/>
                </a:solidFill>
                <a:latin typeface="Poppins Light"/>
                <a:ea typeface="Poppins Light"/>
                <a:cs typeface="Poppins Light"/>
                <a:sym typeface="Poppins Light"/>
              </a:rPr>
              <a:t>• I pazienti con qualsiasi altra causa di malattia epatica sono stati esclusi e la valutazione alcolica è stata condotta sulla base della revisione della cartella clinica e dell’autodichiarazione dei pazienti. </a:t>
            </a:r>
          </a:p>
          <a:p>
            <a:pPr algn="l">
              <a:lnSpc>
                <a:spcPts val="3219"/>
              </a:lnSpc>
              <a:spcBef>
                <a:spcPct val="0"/>
              </a:spcBef>
            </a:pPr>
            <a:r>
              <a:rPr lang="en-US" sz="2299">
                <a:solidFill>
                  <a:srgbClr val="000000"/>
                </a:solidFill>
                <a:latin typeface="Poppins Light"/>
                <a:ea typeface="Poppins Light"/>
                <a:cs typeface="Poppins Light"/>
                <a:sym typeface="Poppins Light"/>
              </a:rPr>
              <a:t>• Tutti i pazienti dovevano essere in grado di partecipare a un programma di camminata e a interventi nutrizionali. </a:t>
            </a:r>
          </a:p>
          <a:p>
            <a:pPr algn="l">
              <a:lnSpc>
                <a:spcPts val="3219"/>
              </a:lnSpc>
              <a:spcBef>
                <a:spcPct val="0"/>
              </a:spcBef>
            </a:pPr>
            <a:r>
              <a:rPr lang="en-US" sz="2299">
                <a:solidFill>
                  <a:srgbClr val="000000"/>
                </a:solidFill>
                <a:latin typeface="Poppins Light"/>
                <a:ea typeface="Poppins Light"/>
                <a:cs typeface="Poppins Light"/>
                <a:sym typeface="Poppins Light"/>
              </a:rPr>
              <a:t>• Tutti i partecipanti dovevano avere accesso a un computer o a uno smartphone con accesso a internet. </a:t>
            </a:r>
          </a:p>
        </p:txBody>
      </p:sp>
      <p:sp>
        <p:nvSpPr>
          <p:cNvPr name="TextBox 15" id="15"/>
          <p:cNvSpPr txBox="true"/>
          <p:nvPr/>
        </p:nvSpPr>
        <p:spPr>
          <a:xfrm rot="0">
            <a:off x="3064837" y="8405775"/>
            <a:ext cx="12874616" cy="11988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L’intervento sullo stile di vita basato sulla tecnologia mobile aveva una durata di 6 mesi. Tutti i partecipanti hanno ricevuto un FitBit per monitorare il conteggio dei passi. Il fitbit sincronizza in modalità wireless i dati dal tracker al software o all’app Fitbit.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71017" y="-5848783"/>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2115143" y="-4086531"/>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4379804" y="8181592"/>
            <a:ext cx="7818878" cy="781887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3731404" y="676719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1389991" y="-2666944"/>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6841664" y="8855863"/>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033769" y="2855661"/>
            <a:ext cx="15171690" cy="79883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Al sesto mese, i partecipanti hanno effettuato una seconda visita durante la quale sono stati ripetuti gli esami antropometrici, studi di laboratorio, TE (elastografia transiente), il 6MWT e i sondaggi. </a:t>
            </a:r>
          </a:p>
        </p:txBody>
      </p:sp>
      <p:sp>
        <p:nvSpPr>
          <p:cNvPr name="TextBox 13" id="13"/>
          <p:cNvSpPr txBox="true"/>
          <p:nvPr/>
        </p:nvSpPr>
        <p:spPr>
          <a:xfrm rot="0">
            <a:off x="1028700" y="3758565"/>
            <a:ext cx="15176759" cy="79883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Sono stati arruolati 40 pazienti idonei (63%). L’età mediana era di 52,5 anni. Al fibroscan basale, il 59% aveva una fibrosi F0-2 e il 70% una steatosi moderata-grave. </a:t>
            </a:r>
          </a:p>
        </p:txBody>
      </p:sp>
      <p:sp>
        <p:nvSpPr>
          <p:cNvPr name="TextBox 14" id="14"/>
          <p:cNvSpPr txBox="true"/>
          <p:nvPr/>
        </p:nvSpPr>
        <p:spPr>
          <a:xfrm rot="0">
            <a:off x="1028700" y="4662170"/>
            <a:ext cx="15176759" cy="27990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33 pazienti hanno completato lo studio. La percentuale mediana di giorni con raccolta di dati Fitbit validi è stata di 91. 4 pazienti hanno aumentato e mantenuto, 19 mantenuto e 8 hanno aumentato ma poi sono tornati al conteggio settimanale di base. Il 59% dei pazienti ha dichiarato che il fitbit era facile da usare e il 66% ha ritenuto che il feedback sul conteggio dei passi li motivasse ad aumentare l’attività. Circa il 50% dei pazienti ha registrato una riduzione del peso, dei trigliceridi e della rigidità epatica con Fibroscan, mentre il 75% ha registrato un miglioramento del parametro di attenuazione controllata e della funzione fisica. </a:t>
            </a:r>
          </a:p>
        </p:txBody>
      </p:sp>
      <p:sp>
        <p:nvSpPr>
          <p:cNvPr name="TextBox 15" id="15"/>
          <p:cNvSpPr txBox="true"/>
          <p:nvPr/>
        </p:nvSpPr>
        <p:spPr>
          <a:xfrm rot="0">
            <a:off x="2635560" y="7566026"/>
            <a:ext cx="14623740" cy="19989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I risultati dello studio dimostrano che questo tipo di programma è accettabile per i pazienti con NAFLD. Lo studio è stato fattibile da implementare e mantenere, con alti livelli di aderenza all’uso del FitBit per un periodo di 6 mesi. La adesione complessiva dei partecipanti a questo programma è stata eccellente, con 33 su 40 partecipanti arruolati che hanno completato l’intero programma e 36 che sono rimasti nel programma fino a 3 mesi.</a:t>
            </a:r>
          </a:p>
        </p:txBody>
      </p:sp>
      <p:sp>
        <p:nvSpPr>
          <p:cNvPr name="TextBox 16" id="16"/>
          <p:cNvSpPr txBox="true"/>
          <p:nvPr/>
        </p:nvSpPr>
        <p:spPr>
          <a:xfrm rot="0">
            <a:off x="1028700" y="1447042"/>
            <a:ext cx="15371958" cy="11988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oppins Light"/>
                <a:ea typeface="Poppins Light"/>
                <a:cs typeface="Poppins Light"/>
                <a:sym typeface="Poppins Light"/>
              </a:rPr>
              <a:t>Al momento dell’arruolamento sono stati raccolti i dati demografici dei pazienti, tra cui sesso, età, razza e storia dell’istruzione formale e dati variabili come antropometria, parametri epatici e metabolici, Fibroscan, funzione e attività fisica e misure di qualità della vita legate alla salute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95511" y="-5660018"/>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964978" y="7808822"/>
            <a:ext cx="7818878" cy="781887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true" rot="0">
            <a:off x="-1264730" y="-2607616"/>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16301403" y="7808822"/>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462090" y="1612034"/>
            <a:ext cx="17285649" cy="6417035"/>
          </a:xfrm>
          <a:prstGeom prst="rect">
            <a:avLst/>
          </a:prstGeom>
        </p:spPr>
        <p:txBody>
          <a:bodyPr anchor="t" rtlCol="false" tIns="0" lIns="0" bIns="0" rIns="0">
            <a:spAutoFit/>
          </a:bodyPr>
          <a:lstStyle/>
          <a:p>
            <a:pPr algn="l">
              <a:lnSpc>
                <a:spcPts val="3228"/>
              </a:lnSpc>
              <a:spcBef>
                <a:spcPct val="0"/>
              </a:spcBef>
            </a:pPr>
            <a:r>
              <a:rPr lang="en-US" sz="2306">
                <a:solidFill>
                  <a:srgbClr val="000000"/>
                </a:solidFill>
                <a:latin typeface="Poppins Light"/>
                <a:ea typeface="Poppins Light"/>
                <a:cs typeface="Poppins Light"/>
                <a:sym typeface="Poppins Light"/>
              </a:rPr>
              <a:t>Circa la metà dei partecipanti ha registrato una riduzione del peso e delle ALT, due terzi un miglioramento della TG e del 6MWT e il 42% una riduzione della rigidità epatica. Tra i soggetti con questi miglioramenti, la maggior parte ha mantenuto il conteggio dei passi per tutta la durata dello studio. Ciò conferma i risultati di studi precedenti che hanno dimostrato che i miglioramenti della steatosi e della fibrosi epatica possono verificarsi con una migliore alimentazione e un aumento del numero di passi. </a:t>
            </a:r>
          </a:p>
          <a:p>
            <a:pPr algn="l">
              <a:lnSpc>
                <a:spcPts val="3228"/>
              </a:lnSpc>
              <a:spcBef>
                <a:spcPct val="0"/>
              </a:spcBef>
            </a:pPr>
          </a:p>
          <a:p>
            <a:pPr algn="l">
              <a:lnSpc>
                <a:spcPts val="3228"/>
              </a:lnSpc>
              <a:spcBef>
                <a:spcPct val="0"/>
              </a:spcBef>
            </a:pPr>
            <a:r>
              <a:rPr lang="en-US" sz="2306">
                <a:solidFill>
                  <a:srgbClr val="000000"/>
                </a:solidFill>
                <a:latin typeface="Poppins Light"/>
                <a:ea typeface="Poppins Light"/>
                <a:cs typeface="Poppins Light"/>
                <a:sym typeface="Poppins Light"/>
              </a:rPr>
              <a:t>Ci sono diverse limitazioni da notare in questo studio. </a:t>
            </a:r>
          </a:p>
          <a:p>
            <a:pPr algn="l">
              <a:lnSpc>
                <a:spcPts val="3228"/>
              </a:lnSpc>
              <a:spcBef>
                <a:spcPct val="0"/>
              </a:spcBef>
            </a:pPr>
            <a:r>
              <a:rPr lang="en-US" sz="2306">
                <a:solidFill>
                  <a:srgbClr val="000000"/>
                </a:solidFill>
                <a:latin typeface="Poppins Light"/>
                <a:ea typeface="Poppins Light"/>
                <a:cs typeface="Poppins Light"/>
                <a:sym typeface="Poppins Light"/>
              </a:rPr>
              <a:t>In primo luogo, essendo uno studio pilota sono stati arruolati solo 40 pazienti, il che ha limitato la capacità di parlare di scalabilità a una popolazione più ampia e diversificata.</a:t>
            </a:r>
          </a:p>
          <a:p>
            <a:pPr algn="l">
              <a:lnSpc>
                <a:spcPts val="3228"/>
              </a:lnSpc>
              <a:spcBef>
                <a:spcPct val="0"/>
              </a:spcBef>
            </a:pPr>
            <a:r>
              <a:rPr lang="en-US" sz="2306">
                <a:solidFill>
                  <a:srgbClr val="000000"/>
                </a:solidFill>
                <a:latin typeface="Poppins Light"/>
                <a:ea typeface="Poppins Light"/>
                <a:cs typeface="Poppins Light"/>
                <a:sym typeface="Poppins Light"/>
              </a:rPr>
              <a:t>In secondo luogo, non si è potuto valutare l’impatto del programma sugli esiti clinici di interesse. </a:t>
            </a:r>
          </a:p>
          <a:p>
            <a:pPr algn="l">
              <a:lnSpc>
                <a:spcPts val="3228"/>
              </a:lnSpc>
              <a:spcBef>
                <a:spcPct val="0"/>
              </a:spcBef>
            </a:pPr>
            <a:r>
              <a:rPr lang="en-US" sz="2306">
                <a:solidFill>
                  <a:srgbClr val="000000"/>
                </a:solidFill>
                <a:latin typeface="Poppins Light"/>
                <a:ea typeface="Poppins Light"/>
                <a:cs typeface="Poppins Light"/>
                <a:sym typeface="Poppins Light"/>
              </a:rPr>
              <a:t>In terzo luogo, i partecipanti del programma potrebbero essere più motivati a cambiare il loro comportamento rispetto ad altri pazienti e i risultati dello studio potrebbero rappresentare il scenario migliore. </a:t>
            </a:r>
          </a:p>
          <a:p>
            <a:pPr algn="l">
              <a:lnSpc>
                <a:spcPts val="3228"/>
              </a:lnSpc>
              <a:spcBef>
                <a:spcPct val="0"/>
              </a:spcBef>
            </a:pPr>
            <a:r>
              <a:rPr lang="en-US" sz="2306">
                <a:solidFill>
                  <a:srgbClr val="000000"/>
                </a:solidFill>
                <a:latin typeface="Poppins Light"/>
                <a:ea typeface="Poppins Light"/>
                <a:cs typeface="Poppins Light"/>
                <a:sym typeface="Poppins Light"/>
              </a:rPr>
              <a:t>Infine, il programma di intervento era di base e si sarebbero potuti ottenere risultati migliori incorporando una consulenza nutrizionale strutturata e interventi comportamentali motivazionali. </a:t>
            </a:r>
          </a:p>
          <a:p>
            <a:pPr algn="l">
              <a:lnSpc>
                <a:spcPts val="3228"/>
              </a:lnSpc>
              <a:spcBef>
                <a:spcPct val="0"/>
              </a:spcBef>
            </a:pPr>
            <a:r>
              <a:rPr lang="en-US" sz="2306">
                <a:solidFill>
                  <a:srgbClr val="000000"/>
                </a:solidFill>
                <a:latin typeface="Poppins Light"/>
                <a:ea typeface="Poppins Light"/>
                <a:cs typeface="Poppins Light"/>
                <a:sym typeface="Poppins Light"/>
              </a:rPr>
              <a:t>In conclusione, in questo studio pilota sono state dimostrate l’accettabilità e la fattibilità del programma con un’esperienza di partecipazione al programma complessivamente positiva. </a:t>
            </a:r>
          </a:p>
        </p:txBody>
      </p:sp>
      <p:sp>
        <p:nvSpPr>
          <p:cNvPr name="Freeform 11" id="11"/>
          <p:cNvSpPr/>
          <p:nvPr/>
        </p:nvSpPr>
        <p:spPr>
          <a:xfrm flipH="false" flipV="false" rot="0">
            <a:off x="11396080" y="-395553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373935" y="8591591"/>
            <a:ext cx="5313977" cy="5323836"/>
          </a:xfrm>
          <a:custGeom>
            <a:avLst/>
            <a:gdLst/>
            <a:ahLst/>
            <a:cxnLst/>
            <a:rect r="r" b="b" t="t" l="l"/>
            <a:pathLst>
              <a:path h="5323836" w="5313977">
                <a:moveTo>
                  <a:pt x="0" y="0"/>
                </a:moveTo>
                <a:lnTo>
                  <a:pt x="5313976" y="0"/>
                </a:lnTo>
                <a:lnTo>
                  <a:pt x="5313976" y="5323835"/>
                </a:lnTo>
                <a:lnTo>
                  <a:pt x="0" y="53238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021945" y="388937"/>
            <a:ext cx="8244111" cy="1484006"/>
          </a:xfrm>
          <a:prstGeom prst="rect">
            <a:avLst/>
          </a:prstGeom>
        </p:spPr>
        <p:txBody>
          <a:bodyPr anchor="t" rtlCol="false" tIns="0" lIns="0" bIns="0" rIns="0">
            <a:spAutoFit/>
          </a:bodyPr>
          <a:lstStyle/>
          <a:p>
            <a:pPr algn="ctr">
              <a:lnSpc>
                <a:spcPts val="12179"/>
              </a:lnSpc>
              <a:spcBef>
                <a:spcPct val="0"/>
              </a:spcBef>
            </a:pPr>
            <a:r>
              <a:rPr lang="en-US" b="true" sz="8699">
                <a:solidFill>
                  <a:srgbClr val="D47B67"/>
                </a:solidFill>
                <a:latin typeface="Playfair Display Bold"/>
                <a:ea typeface="Playfair Display Bold"/>
                <a:cs typeface="Playfair Display Bold"/>
                <a:sym typeface="Playfair Display Bold"/>
              </a:rPr>
              <a:t>BIBLIOGRAFIA </a:t>
            </a:r>
          </a:p>
        </p:txBody>
      </p:sp>
      <p:sp>
        <p:nvSpPr>
          <p:cNvPr name="TextBox 3" id="3"/>
          <p:cNvSpPr txBox="true"/>
          <p:nvPr/>
        </p:nvSpPr>
        <p:spPr>
          <a:xfrm rot="0">
            <a:off x="1028700" y="2833518"/>
            <a:ext cx="17259300" cy="1626235"/>
          </a:xfrm>
          <a:prstGeom prst="rect">
            <a:avLst/>
          </a:prstGeom>
        </p:spPr>
        <p:txBody>
          <a:bodyPr anchor="t" rtlCol="false" tIns="0" lIns="0" bIns="0" rIns="0">
            <a:spAutoFit/>
          </a:bodyPr>
          <a:lstStyle/>
          <a:p>
            <a:pPr algn="l">
              <a:lnSpc>
                <a:spcPts val="6439"/>
              </a:lnSpc>
            </a:pPr>
            <a:r>
              <a:rPr lang="en-US" sz="4599" u="sng">
                <a:solidFill>
                  <a:srgbClr val="5A524F"/>
                </a:solidFill>
                <a:latin typeface="Poppins"/>
                <a:ea typeface="Poppins"/>
                <a:cs typeface="Poppins"/>
                <a:sym typeface="Poppins"/>
                <a:hlinkClick r:id="rId2" tooltip="https://www.sciencedirect.com/science/article/pii/S2161831322008316"/>
              </a:rPr>
              <a:t>https://www.sciencedirect.com/science/article/pii/S2161831322008316</a:t>
            </a:r>
          </a:p>
        </p:txBody>
      </p:sp>
      <p:sp>
        <p:nvSpPr>
          <p:cNvPr name="TextBox 4" id="4"/>
          <p:cNvSpPr txBox="true"/>
          <p:nvPr/>
        </p:nvSpPr>
        <p:spPr>
          <a:xfrm rot="0">
            <a:off x="1028700" y="4768022"/>
            <a:ext cx="16723694" cy="1626235"/>
          </a:xfrm>
          <a:prstGeom prst="rect">
            <a:avLst/>
          </a:prstGeom>
        </p:spPr>
        <p:txBody>
          <a:bodyPr anchor="t" rtlCol="false" tIns="0" lIns="0" bIns="0" rIns="0">
            <a:spAutoFit/>
          </a:bodyPr>
          <a:lstStyle/>
          <a:p>
            <a:pPr algn="l">
              <a:lnSpc>
                <a:spcPts val="6439"/>
              </a:lnSpc>
              <a:spcBef>
                <a:spcPct val="0"/>
              </a:spcBef>
            </a:pPr>
            <a:r>
              <a:rPr lang="en-US" sz="4599">
                <a:solidFill>
                  <a:srgbClr val="5A524F"/>
                </a:solidFill>
                <a:latin typeface="Poppins"/>
                <a:ea typeface="Poppins"/>
                <a:cs typeface="Poppins"/>
                <a:sym typeface="Poppins"/>
              </a:rPr>
              <a:t>https://link.springer.com/article/10.1007/s106020-021-069922-6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086764" y="-3909439"/>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27882" y="6942494"/>
            <a:ext cx="7818878" cy="781887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8219123" y="-323662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14371" y="857792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4470053" y="-1869055"/>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4869883" y="8577925"/>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4327712" y="2952169"/>
            <a:ext cx="8215968" cy="5119431"/>
          </a:xfrm>
          <a:prstGeom prst="rect">
            <a:avLst/>
          </a:prstGeom>
        </p:spPr>
        <p:txBody>
          <a:bodyPr anchor="t" rtlCol="false" tIns="0" lIns="0" bIns="0" rIns="0">
            <a:spAutoFit/>
          </a:bodyPr>
          <a:lstStyle/>
          <a:p>
            <a:pPr algn="ctr" marL="1191903" indent="-595951" lvl="1">
              <a:lnSpc>
                <a:spcPts val="5686"/>
              </a:lnSpc>
              <a:buAutoNum type="arabicPeriod" startAt="1"/>
            </a:pPr>
            <a:r>
              <a:rPr lang="en-US" sz="5520" spc="-220">
                <a:solidFill>
                  <a:srgbClr val="9D271F"/>
                </a:solidFill>
                <a:latin typeface="Poppins"/>
                <a:ea typeface="Poppins"/>
                <a:cs typeface="Poppins"/>
                <a:sym typeface="Poppins"/>
              </a:rPr>
              <a:t>. introduzione </a:t>
            </a:r>
          </a:p>
          <a:p>
            <a:pPr algn="ctr" marL="1191903" indent="-595951" lvl="1">
              <a:lnSpc>
                <a:spcPts val="5686"/>
              </a:lnSpc>
              <a:buAutoNum type="arabicPeriod" startAt="1"/>
            </a:pPr>
            <a:r>
              <a:rPr lang="en-US" sz="5520" spc="-220">
                <a:solidFill>
                  <a:srgbClr val="9D271F"/>
                </a:solidFill>
                <a:latin typeface="Poppins"/>
                <a:ea typeface="Poppins"/>
                <a:cs typeface="Poppins"/>
                <a:sym typeface="Poppins"/>
              </a:rPr>
              <a:t>fisiopatologia </a:t>
            </a:r>
          </a:p>
          <a:p>
            <a:pPr algn="ctr" marL="1191903" indent="-595951" lvl="1">
              <a:lnSpc>
                <a:spcPts val="5686"/>
              </a:lnSpc>
              <a:buAutoNum type="arabicPeriod" startAt="1"/>
            </a:pPr>
            <a:r>
              <a:rPr lang="en-US" sz="5520" spc="-220">
                <a:solidFill>
                  <a:srgbClr val="9D271F"/>
                </a:solidFill>
                <a:latin typeface="Poppins"/>
                <a:ea typeface="Poppins"/>
                <a:cs typeface="Poppins"/>
                <a:sym typeface="Poppins"/>
              </a:rPr>
              <a:t>metodi </a:t>
            </a:r>
          </a:p>
          <a:p>
            <a:pPr algn="ctr" marL="1191903" indent="-595951" lvl="1">
              <a:lnSpc>
                <a:spcPts val="5686"/>
              </a:lnSpc>
              <a:buAutoNum type="arabicPeriod" startAt="1"/>
            </a:pPr>
            <a:r>
              <a:rPr lang="en-US" sz="5520" spc="-220">
                <a:solidFill>
                  <a:srgbClr val="9D271F"/>
                </a:solidFill>
                <a:latin typeface="Poppins"/>
                <a:ea typeface="Poppins"/>
                <a:cs typeface="Poppins"/>
                <a:sym typeface="Poppins"/>
              </a:rPr>
              <a:t>risultati e discussione </a:t>
            </a:r>
          </a:p>
          <a:p>
            <a:pPr algn="ctr" marL="1191903" indent="-595951" lvl="1">
              <a:lnSpc>
                <a:spcPts val="5686"/>
              </a:lnSpc>
              <a:buAutoNum type="arabicPeriod" startAt="1"/>
            </a:pPr>
            <a:r>
              <a:rPr lang="en-US" sz="5520" spc="-220">
                <a:solidFill>
                  <a:srgbClr val="9D271F"/>
                </a:solidFill>
                <a:latin typeface="Poppins"/>
                <a:ea typeface="Poppins"/>
                <a:cs typeface="Poppins"/>
                <a:sym typeface="Poppins"/>
              </a:rPr>
              <a:t>consumo di caffè </a:t>
            </a:r>
          </a:p>
          <a:p>
            <a:pPr algn="ctr" marL="1191903" indent="-595951" lvl="1">
              <a:lnSpc>
                <a:spcPts val="5686"/>
              </a:lnSpc>
              <a:buAutoNum type="arabicPeriod" startAt="1"/>
            </a:pPr>
            <a:r>
              <a:rPr lang="en-US" sz="5520" spc="-220">
                <a:solidFill>
                  <a:srgbClr val="9D271F"/>
                </a:solidFill>
                <a:latin typeface="Poppins"/>
                <a:ea typeface="Poppins"/>
                <a:cs typeface="Poppins"/>
                <a:sym typeface="Poppins"/>
              </a:rPr>
              <a:t>studio FitBit </a:t>
            </a:r>
          </a:p>
          <a:p>
            <a:pPr algn="ctr">
              <a:lnSpc>
                <a:spcPts val="5686"/>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5976" y="-3773522"/>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5280624" y="6804408"/>
            <a:ext cx="7818878" cy="781887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266958" y="9020504"/>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686337" y="-1457235"/>
            <a:ext cx="2152735" cy="3182806"/>
          </a:xfrm>
          <a:custGeom>
            <a:avLst/>
            <a:gdLst/>
            <a:ahLst/>
            <a:cxnLst/>
            <a:rect r="r" b="b" t="t" l="l"/>
            <a:pathLst>
              <a:path h="3182806" w="2152735">
                <a:moveTo>
                  <a:pt x="0" y="3182806"/>
                </a:moveTo>
                <a:lnTo>
                  <a:pt x="2152734" y="3182806"/>
                </a:lnTo>
                <a:lnTo>
                  <a:pt x="2152734" y="0"/>
                </a:lnTo>
                <a:lnTo>
                  <a:pt x="0" y="0"/>
                </a:lnTo>
                <a:lnTo>
                  <a:pt x="0" y="3182806"/>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16841664" y="8810019"/>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9" id="9"/>
          <p:cNvSpPr/>
          <p:nvPr/>
        </p:nvSpPr>
        <p:spPr>
          <a:xfrm flipV="true">
            <a:off x="11153434" y="2220055"/>
            <a:ext cx="0" cy="4339955"/>
          </a:xfrm>
          <a:prstGeom prst="line">
            <a:avLst/>
          </a:prstGeom>
          <a:ln cap="flat" w="47625">
            <a:solidFill>
              <a:srgbClr val="D47B67"/>
            </a:solidFill>
            <a:prstDash val="solid"/>
            <a:headEnd type="none" len="sm" w="sm"/>
            <a:tailEnd type="none" len="sm" w="sm"/>
          </a:ln>
        </p:spPr>
      </p:sp>
      <p:sp>
        <p:nvSpPr>
          <p:cNvPr name="Freeform 10" id="10"/>
          <p:cNvSpPr/>
          <p:nvPr/>
        </p:nvSpPr>
        <p:spPr>
          <a:xfrm flipH="false" flipV="false" rot="0">
            <a:off x="11873585" y="1906535"/>
            <a:ext cx="5875912" cy="2382812"/>
          </a:xfrm>
          <a:custGeom>
            <a:avLst/>
            <a:gdLst/>
            <a:ahLst/>
            <a:cxnLst/>
            <a:rect r="r" b="b" t="t" l="l"/>
            <a:pathLst>
              <a:path h="2382812" w="5875912">
                <a:moveTo>
                  <a:pt x="0" y="0"/>
                </a:moveTo>
                <a:lnTo>
                  <a:pt x="5875913" y="0"/>
                </a:lnTo>
                <a:lnTo>
                  <a:pt x="5875913" y="2382811"/>
                </a:lnTo>
                <a:lnTo>
                  <a:pt x="0" y="2382811"/>
                </a:lnTo>
                <a:lnTo>
                  <a:pt x="0" y="0"/>
                </a:lnTo>
                <a:close/>
              </a:path>
            </a:pathLst>
          </a:custGeom>
          <a:blipFill>
            <a:blip r:embed="rId6"/>
            <a:stretch>
              <a:fillRect l="-2370" t="-4676" r="-91708" b="0"/>
            </a:stretch>
          </a:blipFill>
        </p:spPr>
      </p:sp>
      <p:sp>
        <p:nvSpPr>
          <p:cNvPr name="Freeform 11" id="11"/>
          <p:cNvSpPr/>
          <p:nvPr/>
        </p:nvSpPr>
        <p:spPr>
          <a:xfrm flipH="false" flipV="false" rot="0">
            <a:off x="12080117" y="4390033"/>
            <a:ext cx="5669381" cy="2414375"/>
          </a:xfrm>
          <a:custGeom>
            <a:avLst/>
            <a:gdLst/>
            <a:ahLst/>
            <a:cxnLst/>
            <a:rect r="r" b="b" t="t" l="l"/>
            <a:pathLst>
              <a:path h="2414375" w="5669381">
                <a:moveTo>
                  <a:pt x="0" y="0"/>
                </a:moveTo>
                <a:lnTo>
                  <a:pt x="5669381" y="0"/>
                </a:lnTo>
                <a:lnTo>
                  <a:pt x="5669381" y="2414375"/>
                </a:lnTo>
                <a:lnTo>
                  <a:pt x="0" y="2414375"/>
                </a:lnTo>
                <a:lnTo>
                  <a:pt x="0" y="0"/>
                </a:lnTo>
                <a:close/>
              </a:path>
            </a:pathLst>
          </a:custGeom>
          <a:blipFill>
            <a:blip r:embed="rId6"/>
            <a:stretch>
              <a:fillRect l="-111344" t="-8544" r="0" b="0"/>
            </a:stretch>
          </a:blipFill>
        </p:spPr>
      </p:sp>
      <p:sp>
        <p:nvSpPr>
          <p:cNvPr name="TextBox 12" id="12"/>
          <p:cNvSpPr txBox="true"/>
          <p:nvPr/>
        </p:nvSpPr>
        <p:spPr>
          <a:xfrm rot="0">
            <a:off x="5788832" y="407274"/>
            <a:ext cx="6710336" cy="928928"/>
          </a:xfrm>
          <a:prstGeom prst="rect">
            <a:avLst/>
          </a:prstGeom>
        </p:spPr>
        <p:txBody>
          <a:bodyPr anchor="t" rtlCol="false" tIns="0" lIns="0" bIns="0" rIns="0">
            <a:spAutoFit/>
          </a:bodyPr>
          <a:lstStyle/>
          <a:p>
            <a:pPr algn="l">
              <a:lnSpc>
                <a:spcPts val="7054"/>
              </a:lnSpc>
            </a:pPr>
            <a:r>
              <a:rPr lang="en-US" sz="6849" spc="-273" b="true">
                <a:solidFill>
                  <a:srgbClr val="D47B67"/>
                </a:solidFill>
                <a:latin typeface="Playfair Display Heavy"/>
                <a:ea typeface="Playfair Display Heavy"/>
                <a:cs typeface="Playfair Display Heavy"/>
                <a:sym typeface="Playfair Display Heavy"/>
              </a:rPr>
              <a:t>INTRODUZIONE</a:t>
            </a:r>
          </a:p>
        </p:txBody>
      </p:sp>
      <p:sp>
        <p:nvSpPr>
          <p:cNvPr name="TextBox 13" id="13"/>
          <p:cNvSpPr txBox="true"/>
          <p:nvPr/>
        </p:nvSpPr>
        <p:spPr>
          <a:xfrm rot="0">
            <a:off x="593160" y="2496676"/>
            <a:ext cx="10124734" cy="5542980"/>
          </a:xfrm>
          <a:prstGeom prst="rect">
            <a:avLst/>
          </a:prstGeom>
        </p:spPr>
        <p:txBody>
          <a:bodyPr anchor="t" rtlCol="false" tIns="0" lIns="0" bIns="0" rIns="0">
            <a:spAutoFit/>
          </a:bodyPr>
          <a:lstStyle/>
          <a:p>
            <a:pPr algn="l">
              <a:lnSpc>
                <a:spcPts val="3608"/>
              </a:lnSpc>
            </a:pPr>
            <a:r>
              <a:rPr lang="en-US" sz="3503" spc="-140">
                <a:solidFill>
                  <a:srgbClr val="5A524F"/>
                </a:solidFill>
                <a:latin typeface="Poppins"/>
                <a:ea typeface="Poppins"/>
                <a:cs typeface="Poppins"/>
                <a:sym typeface="Poppins"/>
              </a:rPr>
              <a:t>La malattia del fegato grasso non alcolico è una </a:t>
            </a:r>
          </a:p>
          <a:p>
            <a:pPr algn="l">
              <a:lnSpc>
                <a:spcPts val="3608"/>
              </a:lnSpc>
            </a:pPr>
            <a:r>
              <a:rPr lang="en-US" sz="3503" spc="-140">
                <a:solidFill>
                  <a:srgbClr val="5A524F"/>
                </a:solidFill>
                <a:latin typeface="Poppins"/>
                <a:ea typeface="Poppins"/>
                <a:cs typeface="Poppins"/>
                <a:sym typeface="Poppins"/>
              </a:rPr>
              <a:t>condizione medica caratterizzata da un eccessivo accumulo di lipidi a livello </a:t>
            </a:r>
          </a:p>
          <a:p>
            <a:pPr algn="l">
              <a:lnSpc>
                <a:spcPts val="3608"/>
              </a:lnSpc>
            </a:pPr>
            <a:r>
              <a:rPr lang="en-US" sz="3503" spc="-140">
                <a:solidFill>
                  <a:srgbClr val="5A524F"/>
                </a:solidFill>
                <a:latin typeface="Poppins"/>
                <a:ea typeface="Poppins"/>
                <a:cs typeface="Poppins"/>
                <a:sym typeface="Poppins"/>
              </a:rPr>
              <a:t> epatico ( &gt; 5-10%) non associato al consumo eccessivo di alcol, ma a predisposizione genetica e/o fattori ambientali. </a:t>
            </a:r>
          </a:p>
          <a:p>
            <a:pPr algn="l">
              <a:lnSpc>
                <a:spcPts val="3608"/>
              </a:lnSpc>
              <a:spcBef>
                <a:spcPct val="0"/>
              </a:spcBef>
            </a:pPr>
            <a:r>
              <a:rPr lang="en-US" sz="3503" spc="-140">
                <a:solidFill>
                  <a:srgbClr val="5A524F"/>
                </a:solidFill>
                <a:latin typeface="Poppins"/>
                <a:ea typeface="Poppins"/>
                <a:cs typeface="Poppins"/>
                <a:sym typeface="Poppins"/>
              </a:rPr>
              <a:t>Esistono diversi stati evolutivi di questa condizione medica che vanno dalla steatosi semplice (accumulo di grasso senza infiammazione) alla steatoepatite non alcolica (NASH),in cui insieme all’accumulo di grasso troviamo anche cellule infiammatorie. </a:t>
            </a:r>
          </a:p>
        </p:txBody>
      </p:sp>
      <p:sp>
        <p:nvSpPr>
          <p:cNvPr name="TextBox 14" id="14"/>
          <p:cNvSpPr txBox="true"/>
          <p:nvPr/>
        </p:nvSpPr>
        <p:spPr>
          <a:xfrm rot="0">
            <a:off x="11153434" y="7131306"/>
            <a:ext cx="6512236" cy="1678712"/>
          </a:xfrm>
          <a:prstGeom prst="rect">
            <a:avLst/>
          </a:prstGeom>
        </p:spPr>
        <p:txBody>
          <a:bodyPr anchor="t" rtlCol="false" tIns="0" lIns="0" bIns="0" rIns="0">
            <a:spAutoFit/>
          </a:bodyPr>
          <a:lstStyle/>
          <a:p>
            <a:pPr algn="ctr">
              <a:lnSpc>
                <a:spcPts val="3291"/>
              </a:lnSpc>
              <a:spcBef>
                <a:spcPct val="0"/>
              </a:spcBef>
            </a:pPr>
            <a:r>
              <a:rPr lang="en-US" sz="3195" spc="-127">
                <a:solidFill>
                  <a:srgbClr val="5A524F"/>
                </a:solidFill>
                <a:latin typeface="Poppins"/>
                <a:ea typeface="Poppins"/>
                <a:cs typeface="Poppins"/>
                <a:sym typeface="Poppins"/>
              </a:rPr>
              <a:t>Si stima che la NASH si verifichi in circa il 30% dei pazienti con NAFLD. Dalla NASH si può progredire verso fibrosi e cirrosi.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56163" y="-3909439"/>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3439365" y="-3909439"/>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5005398" y="7031666"/>
            <a:ext cx="7818878" cy="781887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2500497" y="8998937"/>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306982" y="-1276816"/>
            <a:ext cx="2172083" cy="3211413"/>
          </a:xfrm>
          <a:custGeom>
            <a:avLst/>
            <a:gdLst/>
            <a:ahLst/>
            <a:cxnLst/>
            <a:rect r="r" b="b" t="t" l="l"/>
            <a:pathLst>
              <a:path h="3211413" w="2172083">
                <a:moveTo>
                  <a:pt x="0" y="3211414"/>
                </a:moveTo>
                <a:lnTo>
                  <a:pt x="2172084" y="3211414"/>
                </a:lnTo>
                <a:lnTo>
                  <a:pt x="2172084" y="0"/>
                </a:lnTo>
                <a:lnTo>
                  <a:pt x="0" y="0"/>
                </a:lnTo>
                <a:lnTo>
                  <a:pt x="0" y="321141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6841664" y="8802705"/>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2" id="12"/>
          <p:cNvSpPr/>
          <p:nvPr/>
        </p:nvSpPr>
        <p:spPr>
          <a:xfrm flipV="true">
            <a:off x="12316966" y="2310018"/>
            <a:ext cx="0" cy="3198842"/>
          </a:xfrm>
          <a:prstGeom prst="line">
            <a:avLst/>
          </a:prstGeom>
          <a:ln cap="flat" w="47625">
            <a:solidFill>
              <a:srgbClr val="D47B67"/>
            </a:solidFill>
            <a:prstDash val="solid"/>
            <a:headEnd type="none" len="sm" w="sm"/>
            <a:tailEnd type="none" len="sm" w="sm"/>
          </a:ln>
        </p:spPr>
      </p:sp>
      <p:sp>
        <p:nvSpPr>
          <p:cNvPr name="Freeform 13" id="13"/>
          <p:cNvSpPr/>
          <p:nvPr/>
        </p:nvSpPr>
        <p:spPr>
          <a:xfrm flipH="false" flipV="false" rot="0">
            <a:off x="2618990" y="6015281"/>
            <a:ext cx="4210235" cy="3243019"/>
          </a:xfrm>
          <a:custGeom>
            <a:avLst/>
            <a:gdLst/>
            <a:ahLst/>
            <a:cxnLst/>
            <a:rect r="r" b="b" t="t" l="l"/>
            <a:pathLst>
              <a:path h="3243019" w="4210235">
                <a:moveTo>
                  <a:pt x="0" y="0"/>
                </a:moveTo>
                <a:lnTo>
                  <a:pt x="4210235" y="0"/>
                </a:lnTo>
                <a:lnTo>
                  <a:pt x="4210235" y="3243019"/>
                </a:lnTo>
                <a:lnTo>
                  <a:pt x="0" y="3243019"/>
                </a:lnTo>
                <a:lnTo>
                  <a:pt x="0" y="0"/>
                </a:lnTo>
                <a:close/>
              </a:path>
            </a:pathLst>
          </a:custGeom>
          <a:blipFill>
            <a:blip r:embed="rId6"/>
            <a:stretch>
              <a:fillRect l="0" t="0" r="0" b="0"/>
            </a:stretch>
          </a:blipFill>
        </p:spPr>
      </p:sp>
      <p:sp>
        <p:nvSpPr>
          <p:cNvPr name="TextBox 14" id="14"/>
          <p:cNvSpPr txBox="true"/>
          <p:nvPr/>
        </p:nvSpPr>
        <p:spPr>
          <a:xfrm rot="0">
            <a:off x="539827" y="2129093"/>
            <a:ext cx="11437943" cy="3365064"/>
          </a:xfrm>
          <a:prstGeom prst="rect">
            <a:avLst/>
          </a:prstGeom>
        </p:spPr>
        <p:txBody>
          <a:bodyPr anchor="t" rtlCol="false" tIns="0" lIns="0" bIns="0" rIns="0">
            <a:spAutoFit/>
          </a:bodyPr>
          <a:lstStyle/>
          <a:p>
            <a:pPr algn="l">
              <a:lnSpc>
                <a:spcPts val="3729"/>
              </a:lnSpc>
              <a:spcBef>
                <a:spcPct val="0"/>
              </a:spcBef>
            </a:pPr>
            <a:r>
              <a:rPr lang="en-US" sz="3621" spc="-144">
                <a:solidFill>
                  <a:srgbClr val="5A524F"/>
                </a:solidFill>
                <a:latin typeface="Poppins"/>
                <a:ea typeface="Poppins"/>
                <a:cs typeface="Poppins"/>
                <a:sym typeface="Poppins"/>
              </a:rPr>
              <a:t>La farmacoterapia efficace per la NAFLD è limitata; di conseguenza le modfiche dello stile di vita sono fondamentali e l’unico trattamento attualmente dimostrato efficace per la NAFLD è la perdita di peso. Una riduzione del 3-5% determina un miglioramento della steatosi, ma una perdita di peso più significativa (5-10 %) è necessaria per ridurre l’infiammazione . </a:t>
            </a:r>
          </a:p>
        </p:txBody>
      </p:sp>
      <p:sp>
        <p:nvSpPr>
          <p:cNvPr name="TextBox 15" id="15"/>
          <p:cNvSpPr txBox="true"/>
          <p:nvPr/>
        </p:nvSpPr>
        <p:spPr>
          <a:xfrm rot="0">
            <a:off x="8624071" y="6114573"/>
            <a:ext cx="9663929" cy="2682560"/>
          </a:xfrm>
          <a:prstGeom prst="rect">
            <a:avLst/>
          </a:prstGeom>
        </p:spPr>
        <p:txBody>
          <a:bodyPr anchor="t" rtlCol="false" tIns="0" lIns="0" bIns="0" rIns="0">
            <a:spAutoFit/>
          </a:bodyPr>
          <a:lstStyle/>
          <a:p>
            <a:pPr algn="l">
              <a:lnSpc>
                <a:spcPts val="3468"/>
              </a:lnSpc>
              <a:spcBef>
                <a:spcPct val="0"/>
              </a:spcBef>
            </a:pPr>
            <a:r>
              <a:rPr lang="en-US" sz="3367" spc="-134">
                <a:solidFill>
                  <a:srgbClr val="5A524F"/>
                </a:solidFill>
                <a:latin typeface="Poppins"/>
                <a:ea typeface="Poppins"/>
                <a:cs typeface="Poppins"/>
                <a:sym typeface="Poppins"/>
              </a:rPr>
              <a:t>Attualmente mancano raccomandazioni dietetiche cliniche, basate sull’evidenza, per la NAFLD. È stata realizzata una review per fornire raccomandazioni dietetiche pratiche basate sull’evidenza per la prevenzione e gestione della NAFLD.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38881" y="-3409978"/>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983855" y="7031666"/>
            <a:ext cx="7818878" cy="781887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770343" y="8667097"/>
            <a:ext cx="5313977" cy="5323836"/>
          </a:xfrm>
          <a:custGeom>
            <a:avLst/>
            <a:gdLst/>
            <a:ahLst/>
            <a:cxnLst/>
            <a:rect r="r" b="b" t="t" l="l"/>
            <a:pathLst>
              <a:path h="5323836" w="5313977">
                <a:moveTo>
                  <a:pt x="0" y="0"/>
                </a:moveTo>
                <a:lnTo>
                  <a:pt x="5313976" y="0"/>
                </a:lnTo>
                <a:lnTo>
                  <a:pt x="5313976"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306621" y="-2723150"/>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15395328" y="8148600"/>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451539" y="5320882"/>
            <a:ext cx="870212" cy="884887"/>
            <a:chOff x="0" y="0"/>
            <a:chExt cx="812800" cy="826507"/>
          </a:xfrm>
        </p:grpSpPr>
        <p:sp>
          <p:nvSpPr>
            <p:cNvPr name="Freeform 10" id="10"/>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1" id="11"/>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01</a:t>
              </a:r>
            </a:p>
          </p:txBody>
        </p:sp>
      </p:grpSp>
      <p:grpSp>
        <p:nvGrpSpPr>
          <p:cNvPr name="Group 12" id="12"/>
          <p:cNvGrpSpPr/>
          <p:nvPr/>
        </p:nvGrpSpPr>
        <p:grpSpPr>
          <a:xfrm rot="0">
            <a:off x="1451539" y="6567719"/>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02</a:t>
              </a:r>
            </a:p>
          </p:txBody>
        </p:sp>
      </p:grpSp>
      <p:sp>
        <p:nvSpPr>
          <p:cNvPr name="TextBox 15" id="15"/>
          <p:cNvSpPr txBox="true"/>
          <p:nvPr/>
        </p:nvSpPr>
        <p:spPr>
          <a:xfrm rot="0">
            <a:off x="4210005" y="186275"/>
            <a:ext cx="4933995" cy="1182113"/>
          </a:xfrm>
          <a:prstGeom prst="rect">
            <a:avLst/>
          </a:prstGeom>
        </p:spPr>
        <p:txBody>
          <a:bodyPr anchor="t" rtlCol="false" tIns="0" lIns="0" bIns="0" rIns="0">
            <a:spAutoFit/>
          </a:bodyPr>
          <a:lstStyle/>
          <a:p>
            <a:pPr algn="l">
              <a:lnSpc>
                <a:spcPts val="9057"/>
              </a:lnSpc>
            </a:pPr>
            <a:r>
              <a:rPr lang="en-US" sz="8793" spc="-351" b="true">
                <a:solidFill>
                  <a:srgbClr val="D47B67"/>
                </a:solidFill>
                <a:latin typeface="Playfair Display Heavy"/>
                <a:ea typeface="Playfair Display Heavy"/>
                <a:cs typeface="Playfair Display Heavy"/>
                <a:sym typeface="Playfair Display Heavy"/>
              </a:rPr>
              <a:t>METODI</a:t>
            </a:r>
          </a:p>
        </p:txBody>
      </p:sp>
      <p:sp>
        <p:nvSpPr>
          <p:cNvPr name="TextBox 16" id="16"/>
          <p:cNvSpPr txBox="true"/>
          <p:nvPr/>
        </p:nvSpPr>
        <p:spPr>
          <a:xfrm rot="0">
            <a:off x="675997" y="1828133"/>
            <a:ext cx="14078581" cy="3743325"/>
          </a:xfrm>
          <a:prstGeom prst="rect">
            <a:avLst/>
          </a:prstGeom>
        </p:spPr>
        <p:txBody>
          <a:bodyPr anchor="t" rtlCol="false" tIns="0" lIns="0" bIns="0" rIns="0">
            <a:spAutoFit/>
          </a:bodyPr>
          <a:lstStyle/>
          <a:p>
            <a:pPr algn="l">
              <a:lnSpc>
                <a:spcPts val="4200"/>
              </a:lnSpc>
            </a:pPr>
            <a:r>
              <a:rPr lang="en-US" sz="3000">
                <a:solidFill>
                  <a:srgbClr val="5A524F"/>
                </a:solidFill>
                <a:latin typeface="Poppins Light"/>
                <a:ea typeface="Poppins Light"/>
                <a:cs typeface="Poppins Light"/>
                <a:sym typeface="Poppins Light"/>
              </a:rPr>
              <a:t>Queste raccomandazioni sono state sviluppate sulla base di una revisione formale della letteratura pubbicata di recente sull’argomento, di una definizione standard di NAFLD e di misure di outcome accettabili per dedurre un probabile beneficio per pazienti con NAFLD. La definizione standard si basava sulla diagnostica per immagini e sul gold standard, ovvero la biopsia epatica e considerava i diversi criteri: </a:t>
            </a:r>
          </a:p>
          <a:p>
            <a:pPr algn="l">
              <a:lnSpc>
                <a:spcPts val="4200"/>
              </a:lnSpc>
              <a:spcBef>
                <a:spcPct val="0"/>
              </a:spcBef>
            </a:pPr>
          </a:p>
        </p:txBody>
      </p:sp>
      <p:sp>
        <p:nvSpPr>
          <p:cNvPr name="TextBox 17" id="17"/>
          <p:cNvSpPr txBox="true"/>
          <p:nvPr/>
        </p:nvSpPr>
        <p:spPr>
          <a:xfrm rot="0">
            <a:off x="3409708" y="5504782"/>
            <a:ext cx="11344870" cy="915036"/>
          </a:xfrm>
          <a:prstGeom prst="rect">
            <a:avLst/>
          </a:prstGeom>
        </p:spPr>
        <p:txBody>
          <a:bodyPr anchor="t" rtlCol="false" tIns="0" lIns="0" bIns="0" rIns="0">
            <a:spAutoFit/>
          </a:bodyPr>
          <a:lstStyle/>
          <a:p>
            <a:pPr algn="ctr">
              <a:lnSpc>
                <a:spcPts val="3639"/>
              </a:lnSpc>
            </a:pPr>
            <a:r>
              <a:rPr lang="en-US" sz="2599">
                <a:solidFill>
                  <a:srgbClr val="000000"/>
                </a:solidFill>
                <a:latin typeface="Poppins Light"/>
                <a:ea typeface="Poppins Light"/>
                <a:cs typeface="Poppins Light"/>
                <a:sym typeface="Poppins Light"/>
              </a:rPr>
              <a:t>evidenza di steatosi epatica mediante imaging (contenuto di grasso </a:t>
            </a:r>
          </a:p>
          <a:p>
            <a:pPr algn="ctr">
              <a:lnSpc>
                <a:spcPts val="3639"/>
              </a:lnSpc>
              <a:spcBef>
                <a:spcPct val="0"/>
              </a:spcBef>
            </a:pPr>
            <a:r>
              <a:rPr lang="en-US" sz="2599">
                <a:solidFill>
                  <a:srgbClr val="000000"/>
                </a:solidFill>
                <a:latin typeface="Poppins Light"/>
                <a:ea typeface="Poppins Light"/>
                <a:cs typeface="Poppins Light"/>
                <a:sym typeface="Poppins Light"/>
              </a:rPr>
              <a:t>intraepatico &gt; 5%) o biopsia</a:t>
            </a:r>
          </a:p>
        </p:txBody>
      </p:sp>
      <p:sp>
        <p:nvSpPr>
          <p:cNvPr name="TextBox 18" id="18"/>
          <p:cNvSpPr txBox="true"/>
          <p:nvPr/>
        </p:nvSpPr>
        <p:spPr>
          <a:xfrm rot="0">
            <a:off x="3409708" y="6747907"/>
            <a:ext cx="10785202" cy="457836"/>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Poppins Light"/>
                <a:ea typeface="Poppins Light"/>
                <a:cs typeface="Poppins Light"/>
                <a:sym typeface="Poppins Light"/>
              </a:rPr>
              <a:t>assenza di altre cause dia ccumulo secondario di grasso epatico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086764" y="-3909439"/>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219123" y="-323662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822981" y="857792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4470053" y="-1869055"/>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672405" y="7190144"/>
            <a:ext cx="870212" cy="87021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7B67"/>
            </a:solidFill>
          </p:spPr>
        </p:sp>
        <p:sp>
          <p:nvSpPr>
            <p:cNvPr name="TextBox 10" id="10"/>
            <p:cNvSpPr txBox="true"/>
            <p:nvPr/>
          </p:nvSpPr>
          <p:spPr>
            <a:xfrm>
              <a:off x="76200" y="104775"/>
              <a:ext cx="660400" cy="631825"/>
            </a:xfrm>
            <a:prstGeom prst="rect">
              <a:avLst/>
            </a:prstGeom>
          </p:spPr>
          <p:txBody>
            <a:bodyPr anchor="ctr" rtlCol="false" tIns="50800" lIns="50800" bIns="50800" rIns="50800"/>
            <a:lstStyle/>
            <a:p>
              <a:pPr algn="ctr">
                <a:lnSpc>
                  <a:spcPts val="2654"/>
                </a:lnSpc>
              </a:pPr>
            </a:p>
          </p:txBody>
        </p:sp>
      </p:grpSp>
      <p:sp>
        <p:nvSpPr>
          <p:cNvPr name="TextBox 11" id="11"/>
          <p:cNvSpPr txBox="true"/>
          <p:nvPr/>
        </p:nvSpPr>
        <p:spPr>
          <a:xfrm rot="0">
            <a:off x="200373" y="2145580"/>
            <a:ext cx="15205808" cy="3667126"/>
          </a:xfrm>
          <a:prstGeom prst="rect">
            <a:avLst/>
          </a:prstGeom>
        </p:spPr>
        <p:txBody>
          <a:bodyPr anchor="t" rtlCol="false" tIns="0" lIns="0" bIns="0" rIns="0">
            <a:spAutoFit/>
          </a:bodyPr>
          <a:lstStyle/>
          <a:p>
            <a:pPr algn="l">
              <a:lnSpc>
                <a:spcPts val="4199"/>
              </a:lnSpc>
            </a:pPr>
            <a:r>
              <a:rPr lang="en-US" sz="2999">
                <a:solidFill>
                  <a:srgbClr val="000000"/>
                </a:solidFill>
                <a:latin typeface="Poppins Light"/>
                <a:ea typeface="Poppins Light"/>
                <a:cs typeface="Poppins Light"/>
                <a:sym typeface="Poppins Light"/>
              </a:rPr>
              <a:t>I criteri considerati per valutare eventuali benefici in pazienti con NAFLD includevano: marker di integrità e funzionalità epatica e marker metabolici con una comprovata associazione con la NAFLD, come alcune componenti della sindrome metabolica. Per sviluppare queste raccomandazioni sono state applicate tre filosofie: </a:t>
            </a:r>
          </a:p>
          <a:p>
            <a:pPr algn="l">
              <a:lnSpc>
                <a:spcPts val="4199"/>
              </a:lnSpc>
            </a:pPr>
          </a:p>
          <a:p>
            <a:pPr algn="l">
              <a:lnSpc>
                <a:spcPts val="4199"/>
              </a:lnSpc>
              <a:spcBef>
                <a:spcPct val="0"/>
              </a:spcBef>
            </a:pPr>
          </a:p>
        </p:txBody>
      </p:sp>
      <p:grpSp>
        <p:nvGrpSpPr>
          <p:cNvPr name="Group 12" id="12"/>
          <p:cNvGrpSpPr/>
          <p:nvPr/>
        </p:nvGrpSpPr>
        <p:grpSpPr>
          <a:xfrm rot="0">
            <a:off x="672405" y="5028906"/>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01</a:t>
              </a:r>
            </a:p>
          </p:txBody>
        </p:sp>
      </p:grpSp>
      <p:grpSp>
        <p:nvGrpSpPr>
          <p:cNvPr name="Group 15" id="15"/>
          <p:cNvGrpSpPr/>
          <p:nvPr/>
        </p:nvGrpSpPr>
        <p:grpSpPr>
          <a:xfrm rot="0">
            <a:off x="672405" y="6057607"/>
            <a:ext cx="870212" cy="884887"/>
            <a:chOff x="0" y="0"/>
            <a:chExt cx="812800" cy="826507"/>
          </a:xfrm>
        </p:grpSpPr>
        <p:sp>
          <p:nvSpPr>
            <p:cNvPr name="Freeform 16" id="16"/>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7" id="17"/>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02</a:t>
              </a:r>
            </a:p>
          </p:txBody>
        </p:sp>
      </p:grpSp>
      <p:sp>
        <p:nvSpPr>
          <p:cNvPr name="TextBox 18" id="18"/>
          <p:cNvSpPr txBox="true"/>
          <p:nvPr/>
        </p:nvSpPr>
        <p:spPr>
          <a:xfrm rot="0">
            <a:off x="402077" y="7342544"/>
            <a:ext cx="1410869" cy="531357"/>
          </a:xfrm>
          <a:prstGeom prst="rect">
            <a:avLst/>
          </a:prstGeom>
        </p:spPr>
        <p:txBody>
          <a:bodyPr anchor="t" rtlCol="false" tIns="0" lIns="0" bIns="0" rIns="0">
            <a:spAutoFit/>
          </a:bodyPr>
          <a:lstStyle/>
          <a:p>
            <a:pPr algn="ctr">
              <a:lnSpc>
                <a:spcPts val="4312"/>
              </a:lnSpc>
              <a:spcBef>
                <a:spcPct val="0"/>
              </a:spcBef>
            </a:pPr>
            <a:r>
              <a:rPr lang="en-US" sz="3080">
                <a:solidFill>
                  <a:srgbClr val="FFFFFF"/>
                </a:solidFill>
                <a:latin typeface="Archivo Black"/>
                <a:ea typeface="Archivo Black"/>
                <a:cs typeface="Archivo Black"/>
                <a:sym typeface="Archivo Black"/>
              </a:rPr>
              <a:t>03</a:t>
            </a:r>
          </a:p>
        </p:txBody>
      </p:sp>
      <p:sp>
        <p:nvSpPr>
          <p:cNvPr name="TextBox 19" id="19"/>
          <p:cNvSpPr txBox="true"/>
          <p:nvPr/>
        </p:nvSpPr>
        <p:spPr>
          <a:xfrm rot="0">
            <a:off x="1705208" y="5171312"/>
            <a:ext cx="11827892" cy="523876"/>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Poppins Light"/>
                <a:ea typeface="Poppins Light"/>
                <a:cs typeface="Poppins Light"/>
                <a:sym typeface="Poppins Light"/>
              </a:rPr>
              <a:t>Le raccomandazioni dovrebbero essere basate sull’evidenza;   </a:t>
            </a:r>
          </a:p>
        </p:txBody>
      </p:sp>
      <p:sp>
        <p:nvSpPr>
          <p:cNvPr name="TextBox 20" id="20"/>
          <p:cNvSpPr txBox="true"/>
          <p:nvPr/>
        </p:nvSpPr>
        <p:spPr>
          <a:xfrm rot="0">
            <a:off x="1812946" y="6200012"/>
            <a:ext cx="13963055" cy="523876"/>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Poppins Light"/>
                <a:ea typeface="Poppins Light"/>
                <a:cs typeface="Poppins Light"/>
                <a:sym typeface="Poppins Light"/>
              </a:rPr>
              <a:t>le raccomandazioni non dovrebbero comportare nessun rischio di danno;</a:t>
            </a:r>
          </a:p>
        </p:txBody>
      </p:sp>
      <p:sp>
        <p:nvSpPr>
          <p:cNvPr name="TextBox 21" id="21"/>
          <p:cNvSpPr txBox="true"/>
          <p:nvPr/>
        </p:nvSpPr>
        <p:spPr>
          <a:xfrm rot="0">
            <a:off x="1812946" y="7219188"/>
            <a:ext cx="16261307" cy="1129342"/>
          </a:xfrm>
          <a:prstGeom prst="rect">
            <a:avLst/>
          </a:prstGeom>
        </p:spPr>
        <p:txBody>
          <a:bodyPr anchor="t" rtlCol="false" tIns="0" lIns="0" bIns="0" rIns="0">
            <a:spAutoFit/>
          </a:bodyPr>
          <a:lstStyle/>
          <a:p>
            <a:pPr algn="l">
              <a:lnSpc>
                <a:spcPts val="4427"/>
              </a:lnSpc>
              <a:spcBef>
                <a:spcPct val="0"/>
              </a:spcBef>
            </a:pPr>
            <a:r>
              <a:rPr lang="en-US" sz="3162">
                <a:solidFill>
                  <a:srgbClr val="000000"/>
                </a:solidFill>
                <a:latin typeface="Poppins Light"/>
                <a:ea typeface="Poppins Light"/>
                <a:cs typeface="Poppins Light"/>
                <a:sym typeface="Poppins Light"/>
              </a:rPr>
              <a:t>le raccomandazioni dovrebbero essere modificate per un approccio individuale al paziente e per riflettere i futuri progressi dell’evidenza scientifica.</a:t>
            </a:r>
          </a:p>
        </p:txBody>
      </p:sp>
      <p:sp>
        <p:nvSpPr>
          <p:cNvPr name="TextBox 22" id="22"/>
          <p:cNvSpPr txBox="true"/>
          <p:nvPr/>
        </p:nvSpPr>
        <p:spPr>
          <a:xfrm rot="0">
            <a:off x="2490996" y="8748580"/>
            <a:ext cx="12110219" cy="915036"/>
          </a:xfrm>
          <a:prstGeom prst="rect">
            <a:avLst/>
          </a:prstGeom>
        </p:spPr>
        <p:txBody>
          <a:bodyPr anchor="t" rtlCol="false" tIns="0" lIns="0" bIns="0" rIns="0">
            <a:spAutoFit/>
          </a:bodyPr>
          <a:lstStyle/>
          <a:p>
            <a:pPr algn="ctr">
              <a:lnSpc>
                <a:spcPts val="3639"/>
              </a:lnSpc>
            </a:pPr>
            <a:r>
              <a:rPr lang="en-US" sz="2599">
                <a:solidFill>
                  <a:srgbClr val="000000"/>
                </a:solidFill>
                <a:latin typeface="Poppins Light"/>
                <a:ea typeface="Poppins Light"/>
                <a:cs typeface="Poppins Light"/>
                <a:sym typeface="Poppins Light"/>
              </a:rPr>
              <a:t>Per classificare questi principi è stato utilizzato il sistema di classificazione </a:t>
            </a:r>
          </a:p>
          <a:p>
            <a:pPr algn="ctr">
              <a:lnSpc>
                <a:spcPts val="3639"/>
              </a:lnSpc>
              <a:spcBef>
                <a:spcPct val="0"/>
              </a:spcBef>
            </a:pPr>
            <a:r>
              <a:rPr lang="en-US" sz="2599">
                <a:solidFill>
                  <a:srgbClr val="000000"/>
                </a:solidFill>
                <a:latin typeface="Poppins Light"/>
                <a:ea typeface="Poppins Light"/>
                <a:cs typeface="Poppins Light"/>
                <a:sym typeface="Poppins Light"/>
              </a:rPr>
              <a:t>Practice -based Evidence in Nutrition.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76111" y="-4484146"/>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158898" y="590452"/>
            <a:ext cx="12626652" cy="1000321"/>
          </a:xfrm>
          <a:prstGeom prst="rect">
            <a:avLst/>
          </a:prstGeom>
        </p:spPr>
        <p:txBody>
          <a:bodyPr anchor="t" rtlCol="false" tIns="0" lIns="0" bIns="0" rIns="0">
            <a:spAutoFit/>
          </a:bodyPr>
          <a:lstStyle/>
          <a:p>
            <a:pPr algn="l">
              <a:lnSpc>
                <a:spcPts val="7629"/>
              </a:lnSpc>
            </a:pPr>
            <a:r>
              <a:rPr lang="en-US" sz="7407" spc="-296" b="true">
                <a:solidFill>
                  <a:srgbClr val="D47B67"/>
                </a:solidFill>
                <a:latin typeface="Playfair Display Heavy"/>
                <a:ea typeface="Playfair Display Heavy"/>
                <a:cs typeface="Playfair Display Heavy"/>
                <a:sym typeface="Playfair Display Heavy"/>
              </a:rPr>
              <a:t>RISULTATI e DISCUSSIONE</a:t>
            </a:r>
          </a:p>
        </p:txBody>
      </p:sp>
      <p:grpSp>
        <p:nvGrpSpPr>
          <p:cNvPr name="Group 6" id="6"/>
          <p:cNvGrpSpPr/>
          <p:nvPr/>
        </p:nvGrpSpPr>
        <p:grpSpPr>
          <a:xfrm rot="0">
            <a:off x="-2504145" y="9129110"/>
            <a:ext cx="7818878" cy="781887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3584751" y="-323662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3787508" y="8129631"/>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true" rot="0">
            <a:off x="-885349" y="-2138400"/>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365193" y="2894547"/>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01</a:t>
              </a:r>
            </a:p>
          </p:txBody>
        </p:sp>
      </p:grpSp>
      <p:sp>
        <p:nvSpPr>
          <p:cNvPr name="Freeform 15" id="15"/>
          <p:cNvSpPr/>
          <p:nvPr/>
        </p:nvSpPr>
        <p:spPr>
          <a:xfrm flipH="false" flipV="false" rot="0">
            <a:off x="12481797" y="4221188"/>
            <a:ext cx="5268294" cy="5195855"/>
          </a:xfrm>
          <a:custGeom>
            <a:avLst/>
            <a:gdLst/>
            <a:ahLst/>
            <a:cxnLst/>
            <a:rect r="r" b="b" t="t" l="l"/>
            <a:pathLst>
              <a:path h="5195855" w="5268294">
                <a:moveTo>
                  <a:pt x="0" y="0"/>
                </a:moveTo>
                <a:lnTo>
                  <a:pt x="5268294" y="0"/>
                </a:lnTo>
                <a:lnTo>
                  <a:pt x="5268294" y="5195855"/>
                </a:lnTo>
                <a:lnTo>
                  <a:pt x="0" y="5195855"/>
                </a:lnTo>
                <a:lnTo>
                  <a:pt x="0" y="0"/>
                </a:lnTo>
                <a:close/>
              </a:path>
            </a:pathLst>
          </a:custGeom>
          <a:blipFill>
            <a:blip r:embed="rId6"/>
            <a:stretch>
              <a:fillRect l="0" t="0" r="0" b="0"/>
            </a:stretch>
          </a:blipFill>
        </p:spPr>
      </p:sp>
      <p:sp>
        <p:nvSpPr>
          <p:cNvPr name="TextBox 16" id="16"/>
          <p:cNvSpPr txBox="true"/>
          <p:nvPr/>
        </p:nvSpPr>
        <p:spPr>
          <a:xfrm rot="0">
            <a:off x="560987" y="2154771"/>
            <a:ext cx="17557613" cy="625476"/>
          </a:xfrm>
          <a:prstGeom prst="rect">
            <a:avLst/>
          </a:prstGeom>
        </p:spPr>
        <p:txBody>
          <a:bodyPr anchor="t" rtlCol="false" tIns="0" lIns="0" bIns="0" rIns="0">
            <a:spAutoFit/>
          </a:bodyPr>
          <a:lstStyle/>
          <a:p>
            <a:pPr algn="ctr">
              <a:lnSpc>
                <a:spcPts val="4899"/>
              </a:lnSpc>
              <a:spcBef>
                <a:spcPct val="0"/>
              </a:spcBef>
            </a:pPr>
            <a:r>
              <a:rPr lang="en-US" sz="3499">
                <a:solidFill>
                  <a:srgbClr val="5A524F"/>
                </a:solidFill>
                <a:latin typeface="Poppins Light"/>
                <a:ea typeface="Poppins Light"/>
                <a:cs typeface="Poppins Light"/>
                <a:sym typeface="Poppins Light"/>
              </a:rPr>
              <a:t>Le raccomandazioni sono state sviluppate sulla base delle evidenze disponibili: </a:t>
            </a:r>
          </a:p>
        </p:txBody>
      </p:sp>
      <p:sp>
        <p:nvSpPr>
          <p:cNvPr name="TextBox 17" id="17"/>
          <p:cNvSpPr txBox="true"/>
          <p:nvPr/>
        </p:nvSpPr>
        <p:spPr>
          <a:xfrm rot="0">
            <a:off x="1526469" y="3007696"/>
            <a:ext cx="14472502" cy="1047751"/>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Poppins Light"/>
                <a:ea typeface="Poppins Light"/>
                <a:cs typeface="Poppins Light"/>
                <a:sym typeface="Poppins Light"/>
              </a:rPr>
              <a:t>Seguire i modelli alimentari tradizionali, come la dieta mediterranea, ricca di antiossidanti e antinfiammatoria. </a:t>
            </a:r>
          </a:p>
        </p:txBody>
      </p:sp>
      <p:sp>
        <p:nvSpPr>
          <p:cNvPr name="TextBox 18" id="18"/>
          <p:cNvSpPr txBox="true"/>
          <p:nvPr/>
        </p:nvSpPr>
        <p:spPr>
          <a:xfrm rot="0">
            <a:off x="9102886" y="4953317"/>
            <a:ext cx="82228" cy="438786"/>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Playfair Display"/>
                <a:ea typeface="Playfair Display"/>
                <a:cs typeface="Playfair Display"/>
                <a:sym typeface="Playfair Display"/>
              </a:rPr>
              <a:t> </a:t>
            </a:r>
          </a:p>
        </p:txBody>
      </p:sp>
      <p:sp>
        <p:nvSpPr>
          <p:cNvPr name="TextBox 19" id="19"/>
          <p:cNvSpPr txBox="true"/>
          <p:nvPr/>
        </p:nvSpPr>
        <p:spPr>
          <a:xfrm rot="0">
            <a:off x="800299" y="4164038"/>
            <a:ext cx="11681498" cy="479933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layfair Display"/>
                <a:ea typeface="Playfair Display"/>
                <a:cs typeface="Playfair Display"/>
                <a:sym typeface="Playfair Display"/>
              </a:rPr>
              <a:t>Numerose prove dimostrano che le diete tradizionali ricche di frutta, verdura, legumi, cereali integrali, pesce e latticini sono associate a una minore incidenza di malattie croniche. La dieta mediterranea comprende questi principi ed è ricca di antiossidanti e antinfiammatori. </a:t>
            </a:r>
          </a:p>
          <a:p>
            <a:pPr algn="l">
              <a:lnSpc>
                <a:spcPts val="3219"/>
              </a:lnSpc>
              <a:spcBef>
                <a:spcPct val="0"/>
              </a:spcBef>
            </a:pPr>
            <a:r>
              <a:rPr lang="en-US" sz="2299">
                <a:solidFill>
                  <a:srgbClr val="000000"/>
                </a:solidFill>
                <a:latin typeface="Playfair Display"/>
                <a:ea typeface="Playfair Display"/>
                <a:cs typeface="Playfair Display"/>
                <a:sym typeface="Playfair Display"/>
              </a:rPr>
              <a:t>Una metanalisi sulla dieta mediterranea ha dimostrato che l’aderenza alla dieta è associata a una riduzione della sindrome metabolica. Un piccolo studio preliminare cross-over ha rivelato che un intervento di dieta mediterranea ha ridotto significativamente i lipidi intraepatici del 39%. Questi risultati sono stati supportati da successivi RCT, che hanno dimostrato i benefici della dieta mediterranea sia sul rischio che sulla gravità della NAFLD. </a:t>
            </a:r>
          </a:p>
          <a:p>
            <a:pPr algn="l">
              <a:lnSpc>
                <a:spcPts val="3219"/>
              </a:lnSpc>
              <a:spcBef>
                <a:spcPct val="0"/>
              </a:spcBef>
            </a:pPr>
            <a:r>
              <a:rPr lang="en-US" sz="2299">
                <a:solidFill>
                  <a:srgbClr val="000000"/>
                </a:solidFill>
                <a:latin typeface="Playfair Display"/>
                <a:ea typeface="Playfair Display"/>
                <a:cs typeface="Playfair Display"/>
                <a:sym typeface="Playfair Display"/>
              </a:rPr>
              <a:t>Degna di nota è anche la ricerca emergente sulla dieta DASH (dietary approaches to stop hypertension).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349861" y="-5757084"/>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631086" y="7414408"/>
            <a:ext cx="7818878" cy="781887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4215499" y="-3633033"/>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852652" y="8190015"/>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1446336" y="-2713107"/>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4857254" y="8369004"/>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15116959" y="9258300"/>
            <a:ext cx="5446499" cy="544649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7B67"/>
            </a:solidFill>
          </p:spPr>
        </p:sp>
        <p:sp>
          <p:nvSpPr>
            <p:cNvPr name="TextBox 14" id="14"/>
            <p:cNvSpPr txBox="true"/>
            <p:nvPr/>
          </p:nvSpPr>
          <p:spPr>
            <a:xfrm>
              <a:off x="76200" y="85725"/>
              <a:ext cx="660400" cy="650875"/>
            </a:xfrm>
            <a:prstGeom prst="rect">
              <a:avLst/>
            </a:prstGeom>
          </p:spPr>
          <p:txBody>
            <a:bodyPr anchor="ctr" rtlCol="false" tIns="50800" lIns="50800" bIns="50800" rIns="50800"/>
            <a:lstStyle/>
            <a:p>
              <a:pPr algn="ctr">
                <a:lnSpc>
                  <a:spcPts val="2443"/>
                </a:lnSpc>
              </a:pPr>
            </a:p>
          </p:txBody>
        </p:sp>
      </p:grpSp>
      <p:sp>
        <p:nvSpPr>
          <p:cNvPr name="TextBox 15" id="15"/>
          <p:cNvSpPr txBox="true"/>
          <p:nvPr/>
        </p:nvSpPr>
        <p:spPr>
          <a:xfrm rot="0">
            <a:off x="868552" y="1466850"/>
            <a:ext cx="15267750" cy="6415406"/>
          </a:xfrm>
          <a:prstGeom prst="rect">
            <a:avLst/>
          </a:prstGeom>
        </p:spPr>
        <p:txBody>
          <a:bodyPr anchor="t" rtlCol="false" tIns="0" lIns="0" bIns="0" rIns="0">
            <a:spAutoFit/>
          </a:bodyPr>
          <a:lstStyle/>
          <a:p>
            <a:pPr algn="l">
              <a:lnSpc>
                <a:spcPts val="3919"/>
              </a:lnSpc>
            </a:pPr>
            <a:r>
              <a:rPr lang="en-US" sz="2799">
                <a:solidFill>
                  <a:srgbClr val="000000"/>
                </a:solidFill>
                <a:latin typeface="Playfair Display"/>
                <a:ea typeface="Playfair Display"/>
                <a:cs typeface="Playfair Display"/>
                <a:sym typeface="Playfair Display"/>
              </a:rPr>
              <a:t>La DASH è un modello alimentare simile alla dieta mediterranea ma con un’enfasi sul basso apporto di sodio, grassi totali, grassi saturi, colesterolo e zuccheri aggiunti. Sebbene sia stato concepito principalmente per l’ipertensione, ha recentemente mostrato effetti benefici sulla NAFLD (probabilmente perché l’ipertensione arteriosa costituisce un importante fattore predittivo di fibrosi progressiva). Nel 2016, uno studio caso-controllo su 102 pazienti con NAFLD rispetto a 204 controlli ha dimostrato che la dieta DASH è associata negativamente al rischio di sviluppare NAFLD. Nello stesso anno un RCT con 60 pazienti affetti da NAFLD in sovrappeso condotto per 8 settimane ha dimostrato una riduzione significativa del peso corporeo, del livello ematico di trigliceridi e VLDL, degli enzimi epatici e un miglioramento della sensibilità all’insulina, dello stress ossidativo e dei biomarcatori dell’infiammazione nel gruppo che seguiva la DASH. Sono necessari ulteriori studi per determinare le caratteristiche della dieta DASH che sono associate ai maggiori benefici nei pazienti con NAFLD. </a:t>
            </a:r>
          </a:p>
          <a:p>
            <a:pPr algn="l">
              <a:lnSpc>
                <a:spcPts val="3919"/>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141761" y="-6470557"/>
            <a:ext cx="7818878" cy="781887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068257" y="4874850"/>
            <a:ext cx="7818878" cy="781887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5017596" y="-3822166"/>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693143" y="7218812"/>
            <a:ext cx="5313977" cy="5323836"/>
          </a:xfrm>
          <a:custGeom>
            <a:avLst/>
            <a:gdLst/>
            <a:ahLst/>
            <a:cxnLst/>
            <a:rect r="r" b="b" t="t" l="l"/>
            <a:pathLst>
              <a:path h="5323836" w="5313977">
                <a:moveTo>
                  <a:pt x="0" y="0"/>
                </a:moveTo>
                <a:lnTo>
                  <a:pt x="5313977" y="0"/>
                </a:lnTo>
                <a:lnTo>
                  <a:pt x="5313977" y="5323836"/>
                </a:lnTo>
                <a:lnTo>
                  <a:pt x="0" y="53238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1350055" y="-2775130"/>
            <a:ext cx="2892672" cy="4276800"/>
          </a:xfrm>
          <a:custGeom>
            <a:avLst/>
            <a:gdLst/>
            <a:ahLst/>
            <a:cxnLst/>
            <a:rect r="r" b="b" t="t" l="l"/>
            <a:pathLst>
              <a:path h="4276800" w="2892672">
                <a:moveTo>
                  <a:pt x="0" y="4276800"/>
                </a:moveTo>
                <a:lnTo>
                  <a:pt x="2892672" y="4276800"/>
                </a:lnTo>
                <a:lnTo>
                  <a:pt x="2892672" y="0"/>
                </a:lnTo>
                <a:lnTo>
                  <a:pt x="0" y="0"/>
                </a:lnTo>
                <a:lnTo>
                  <a:pt x="0" y="4276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6600114" y="8784289"/>
            <a:ext cx="2892672" cy="4276800"/>
          </a:xfrm>
          <a:custGeom>
            <a:avLst/>
            <a:gdLst/>
            <a:ahLst/>
            <a:cxnLst/>
            <a:rect r="r" b="b" t="t" l="l"/>
            <a:pathLst>
              <a:path h="4276800" w="2892672">
                <a:moveTo>
                  <a:pt x="2892672" y="0"/>
                </a:moveTo>
                <a:lnTo>
                  <a:pt x="0" y="0"/>
                </a:lnTo>
                <a:lnTo>
                  <a:pt x="0" y="4276800"/>
                </a:lnTo>
                <a:lnTo>
                  <a:pt x="2892672" y="4276800"/>
                </a:lnTo>
                <a:lnTo>
                  <a:pt x="289267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1750621" y="862545"/>
            <a:ext cx="870212" cy="884887"/>
            <a:chOff x="0" y="0"/>
            <a:chExt cx="812800" cy="826507"/>
          </a:xfrm>
        </p:grpSpPr>
        <p:sp>
          <p:nvSpPr>
            <p:cNvPr name="Freeform 13" id="13"/>
            <p:cNvSpPr/>
            <p:nvPr/>
          </p:nvSpPr>
          <p:spPr>
            <a:xfrm flipH="false" flipV="false" rot="0">
              <a:off x="0" y="0"/>
              <a:ext cx="812800" cy="826507"/>
            </a:xfrm>
            <a:custGeom>
              <a:avLst/>
              <a:gdLst/>
              <a:ahLst/>
              <a:cxnLst/>
              <a:rect r="r" b="b" t="t" l="l"/>
              <a:pathLst>
                <a:path h="826507" w="812800">
                  <a:moveTo>
                    <a:pt x="406400" y="0"/>
                  </a:moveTo>
                  <a:cubicBezTo>
                    <a:pt x="181951" y="0"/>
                    <a:pt x="0" y="185020"/>
                    <a:pt x="0" y="413254"/>
                  </a:cubicBezTo>
                  <a:cubicBezTo>
                    <a:pt x="0" y="641487"/>
                    <a:pt x="181951" y="826507"/>
                    <a:pt x="406400" y="826507"/>
                  </a:cubicBezTo>
                  <a:cubicBezTo>
                    <a:pt x="630849" y="826507"/>
                    <a:pt x="812800" y="641487"/>
                    <a:pt x="812800" y="413254"/>
                  </a:cubicBezTo>
                  <a:cubicBezTo>
                    <a:pt x="812800" y="185020"/>
                    <a:pt x="630849" y="0"/>
                    <a:pt x="406400" y="0"/>
                  </a:cubicBezTo>
                  <a:close/>
                </a:path>
              </a:pathLst>
            </a:custGeom>
            <a:solidFill>
              <a:srgbClr val="D47B67"/>
            </a:solidFill>
          </p:spPr>
        </p:sp>
        <p:sp>
          <p:nvSpPr>
            <p:cNvPr name="TextBox 14" id="14"/>
            <p:cNvSpPr txBox="true"/>
            <p:nvPr/>
          </p:nvSpPr>
          <p:spPr>
            <a:xfrm>
              <a:off x="76200" y="10810"/>
              <a:ext cx="660400" cy="738212"/>
            </a:xfrm>
            <a:prstGeom prst="rect">
              <a:avLst/>
            </a:prstGeom>
          </p:spPr>
          <p:txBody>
            <a:bodyPr anchor="ctr" rtlCol="false" tIns="50800" lIns="50800" bIns="50800" rIns="50800"/>
            <a:lstStyle/>
            <a:p>
              <a:pPr algn="ctr">
                <a:lnSpc>
                  <a:spcPts val="3639"/>
                </a:lnSpc>
                <a:spcBef>
                  <a:spcPct val="0"/>
                </a:spcBef>
              </a:pPr>
              <a:r>
                <a:rPr lang="en-US" b="true" sz="2599">
                  <a:solidFill>
                    <a:srgbClr val="FFFFFF"/>
                  </a:solidFill>
                  <a:latin typeface="Poppins Ultra-Bold"/>
                  <a:ea typeface="Poppins Ultra-Bold"/>
                  <a:cs typeface="Poppins Ultra-Bold"/>
                  <a:sym typeface="Poppins Ultra-Bold"/>
                </a:rPr>
                <a:t>02</a:t>
              </a:r>
            </a:p>
          </p:txBody>
        </p:sp>
      </p:grpSp>
      <p:sp>
        <p:nvSpPr>
          <p:cNvPr name="Freeform 15" id="15"/>
          <p:cNvSpPr/>
          <p:nvPr/>
        </p:nvSpPr>
        <p:spPr>
          <a:xfrm flipH="false" flipV="false" rot="0">
            <a:off x="11211242" y="4339486"/>
            <a:ext cx="6048058" cy="4029518"/>
          </a:xfrm>
          <a:custGeom>
            <a:avLst/>
            <a:gdLst/>
            <a:ahLst/>
            <a:cxnLst/>
            <a:rect r="r" b="b" t="t" l="l"/>
            <a:pathLst>
              <a:path h="4029518" w="6048058">
                <a:moveTo>
                  <a:pt x="0" y="0"/>
                </a:moveTo>
                <a:lnTo>
                  <a:pt x="6048058" y="0"/>
                </a:lnTo>
                <a:lnTo>
                  <a:pt x="6048058" y="4029518"/>
                </a:lnTo>
                <a:lnTo>
                  <a:pt x="0" y="4029518"/>
                </a:lnTo>
                <a:lnTo>
                  <a:pt x="0" y="0"/>
                </a:lnTo>
                <a:close/>
              </a:path>
            </a:pathLst>
          </a:custGeom>
          <a:blipFill>
            <a:blip r:embed="rId6"/>
            <a:stretch>
              <a:fillRect l="0" t="0" r="0" b="0"/>
            </a:stretch>
          </a:blipFill>
        </p:spPr>
      </p:sp>
      <p:sp>
        <p:nvSpPr>
          <p:cNvPr name="TextBox 16" id="16"/>
          <p:cNvSpPr txBox="true"/>
          <p:nvPr/>
        </p:nvSpPr>
        <p:spPr>
          <a:xfrm rot="0">
            <a:off x="2763721" y="786345"/>
            <a:ext cx="11703471" cy="1047751"/>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Poppins Light"/>
                <a:ea typeface="Poppins Light"/>
                <a:cs typeface="Poppins Light"/>
                <a:sym typeface="Poppins Light"/>
              </a:rPr>
              <a:t>Limitare il consumo di eccessivo fruttosio; evitare gli alimenti e le bevande trasformati con aggiunta di fruttosio. </a:t>
            </a:r>
          </a:p>
        </p:txBody>
      </p:sp>
      <p:sp>
        <p:nvSpPr>
          <p:cNvPr name="TextBox 17" id="17"/>
          <p:cNvSpPr txBox="true"/>
          <p:nvPr/>
        </p:nvSpPr>
        <p:spPr>
          <a:xfrm rot="0">
            <a:off x="726748" y="2194042"/>
            <a:ext cx="11018440" cy="3758565"/>
          </a:xfrm>
          <a:prstGeom prst="rect">
            <a:avLst/>
          </a:prstGeom>
        </p:spPr>
        <p:txBody>
          <a:bodyPr anchor="t" rtlCol="false" tIns="0" lIns="0" bIns="0" rIns="0">
            <a:spAutoFit/>
          </a:bodyPr>
          <a:lstStyle/>
          <a:p>
            <a:pPr algn="l">
              <a:lnSpc>
                <a:spcPts val="3359"/>
              </a:lnSpc>
            </a:pPr>
            <a:r>
              <a:rPr lang="en-US" sz="2399">
                <a:solidFill>
                  <a:srgbClr val="000000"/>
                </a:solidFill>
                <a:latin typeface="Playfair Display"/>
                <a:ea typeface="Playfair Display"/>
                <a:cs typeface="Playfair Display"/>
                <a:sym typeface="Playfair Display"/>
              </a:rPr>
              <a:t> Gli studi a riguardo si riferiscono quantità di fruttosio elevate, che possono essere eccessive, anche superiori al 20% dell’energia totale 100-200 g/d, rispetto al consumo umano medio. È improbabile che questi livelli di assunzione possano essere raggiunti attraverso fonti alimentari non raffinate come la frutta. È più probabile che sia causato dall’uso di sciroppo di mais ad alto contenuto di fruttosio e l’aggiunta di fruttosio come dolcificanti. Questi sono presenti soprattutto in prodotti altamente trasformati come bibite, succhi di frutta, cereali per la colazione e alimenti preconfezionati. </a:t>
            </a:r>
          </a:p>
          <a:p>
            <a:pPr algn="l">
              <a:lnSpc>
                <a:spcPts val="3359"/>
              </a:lnSpc>
              <a:spcBef>
                <a:spcPct val="0"/>
              </a:spcBef>
            </a:pPr>
          </a:p>
        </p:txBody>
      </p:sp>
      <p:sp>
        <p:nvSpPr>
          <p:cNvPr name="TextBox 18" id="18"/>
          <p:cNvSpPr txBox="true"/>
          <p:nvPr/>
        </p:nvSpPr>
        <p:spPr>
          <a:xfrm rot="0">
            <a:off x="2620834" y="6565496"/>
            <a:ext cx="7849405" cy="1998980"/>
          </a:xfrm>
          <a:prstGeom prst="rect">
            <a:avLst/>
          </a:prstGeom>
        </p:spPr>
        <p:txBody>
          <a:bodyPr anchor="t" rtlCol="false" tIns="0" lIns="0" bIns="0" rIns="0">
            <a:spAutoFit/>
          </a:bodyPr>
          <a:lstStyle/>
          <a:p>
            <a:pPr algn="l">
              <a:lnSpc>
                <a:spcPts val="3219"/>
              </a:lnSpc>
              <a:spcBef>
                <a:spcPct val="0"/>
              </a:spcBef>
            </a:pPr>
            <a:r>
              <a:rPr lang="en-US" sz="2299">
                <a:solidFill>
                  <a:srgbClr val="000000"/>
                </a:solidFill>
                <a:latin typeface="Playfair Display"/>
                <a:ea typeface="Playfair Display"/>
                <a:cs typeface="Playfair Display"/>
                <a:sym typeface="Playfair Display"/>
              </a:rPr>
              <a:t>Studi trasversali hanno dimostrato che l’assunzione di fruttosio, in particolare attraverso il consumo di bevande analcoliche, è un fattore di rischio indipendente per lo sviluppo di NAFLD anche in persone senza fattori di rischio preesistenti per la sindrome metabolica (MetS).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DAGUyLHXvv4</dc:identifier>
  <dcterms:modified xsi:type="dcterms:W3CDTF">2011-08-01T06:04:30Z</dcterms:modified>
  <cp:revision>1</cp:revision>
  <dc:title>NAFLD E ALIMENTAZIONE</dc:title>
</cp:coreProperties>
</file>