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292" r:id="rId17"/>
    <p:sldId id="268" r:id="rId18"/>
    <p:sldId id="293" r:id="rId19"/>
    <p:sldId id="269" r:id="rId20"/>
    <p:sldId id="29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821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696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734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728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359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540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12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547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040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938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39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9BE6-AF82-4BDD-BC6E-D4068D366064}" type="datetimeFigureOut">
              <a:rPr lang="it-IT" smtClean="0"/>
              <a:pPr/>
              <a:t>15/04/2015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7A16-984D-454A-BE79-16ECFE7D83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927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94447"/>
            <a:ext cx="9144000" cy="105783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REOLOGIA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4352" y="1550894"/>
            <a:ext cx="10152401" cy="4814047"/>
          </a:xfrm>
        </p:spPr>
        <p:txBody>
          <a:bodyPr/>
          <a:lstStyle/>
          <a:p>
            <a:pPr algn="just"/>
            <a:r>
              <a:rPr lang="it-IT" dirty="0" smtClean="0"/>
              <a:t>Il nome si deve a </a:t>
            </a:r>
            <a:r>
              <a:rPr lang="it-IT" dirty="0" err="1" smtClean="0"/>
              <a:t>Bingham</a:t>
            </a:r>
            <a:r>
              <a:rPr lang="it-IT" dirty="0" smtClean="0"/>
              <a:t> e indica la scienza che studia la deformazione ed il flusso dei materiali.</a:t>
            </a:r>
          </a:p>
          <a:p>
            <a:pPr algn="just"/>
            <a:r>
              <a:rPr lang="it-IT" dirty="0" smtClean="0"/>
              <a:t>I sistemi polimerici sono sostanze che si comportano sia come solidi che come fluidi. Le caratteristiche </a:t>
            </a:r>
            <a:r>
              <a:rPr lang="it-IT" dirty="0" smtClean="0">
                <a:solidFill>
                  <a:srgbClr val="FF0000"/>
                </a:solidFill>
              </a:rPr>
              <a:t>viscoelastiche</a:t>
            </a:r>
            <a:r>
              <a:rPr lang="it-IT" dirty="0" smtClean="0"/>
              <a:t> sono legate alla struttura molecolare ossia </a:t>
            </a:r>
            <a:r>
              <a:rPr lang="it-IT" dirty="0" smtClean="0"/>
              <a:t>alle </a:t>
            </a:r>
            <a:r>
              <a:rPr lang="it-IT" dirty="0" smtClean="0"/>
              <a:t>dimensioni </a:t>
            </a:r>
            <a:r>
              <a:rPr lang="it-IT" dirty="0" smtClean="0"/>
              <a:t>ed alla </a:t>
            </a:r>
            <a:r>
              <a:rPr lang="it-IT" dirty="0" smtClean="0"/>
              <a:t>flessibilità delle catene macromolecolari.</a:t>
            </a:r>
          </a:p>
          <a:p>
            <a:pPr algn="just"/>
            <a:r>
              <a:rPr lang="it-IT" dirty="0" smtClean="0"/>
              <a:t>2 tipi di sollecitazione:</a:t>
            </a:r>
          </a:p>
          <a:p>
            <a:pPr algn="just"/>
            <a:r>
              <a:rPr lang="it-IT" dirty="0" smtClean="0"/>
              <a:t>Compressione </a:t>
            </a:r>
            <a:r>
              <a:rPr lang="it-IT" dirty="0" smtClean="0">
                <a:solidFill>
                  <a:srgbClr val="FF0000"/>
                </a:solidFill>
              </a:rPr>
              <a:t>idrostatica </a:t>
            </a:r>
            <a:r>
              <a:rPr lang="it-IT" dirty="0" smtClean="0"/>
              <a:t>e sollecitazione </a:t>
            </a:r>
            <a:r>
              <a:rPr lang="it-IT" dirty="0" smtClean="0">
                <a:solidFill>
                  <a:srgbClr val="FF0000"/>
                </a:solidFill>
              </a:rPr>
              <a:t>tangenziale</a:t>
            </a:r>
            <a:endParaRPr lang="it-IT" dirty="0" smtClean="0"/>
          </a:p>
          <a:p>
            <a:pPr algn="just"/>
            <a:r>
              <a:rPr lang="it-IT" dirty="0" smtClean="0"/>
              <a:t>                                                                                                                                          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Cambiamento di volume                Cambiamento di forma         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>
            <a:off x="6382870" y="4671955"/>
            <a:ext cx="322729" cy="51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069" y="4671955"/>
            <a:ext cx="35969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7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3950" y="76409"/>
            <a:ext cx="8760711" cy="436511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37129" y="4616824"/>
            <a:ext cx="9681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Tipico comportamento viscoelastico</a:t>
            </a:r>
            <a:r>
              <a:rPr lang="it-IT" sz="2000" dirty="0" smtClean="0"/>
              <a:t>. A t</a:t>
            </a:r>
            <a:r>
              <a:rPr lang="it-IT" sz="2000" baseline="-25000" dirty="0" smtClean="0"/>
              <a:t>0</a:t>
            </a:r>
            <a:r>
              <a:rPr lang="it-IT" sz="2000" dirty="0" smtClean="0"/>
              <a:t> viene applicata una sollecitazione costante S che viene annullata a t</a:t>
            </a:r>
            <a:r>
              <a:rPr lang="it-IT" sz="2000" baseline="-25000" dirty="0" smtClean="0"/>
              <a:t>1</a:t>
            </a:r>
            <a:r>
              <a:rPr lang="it-IT" sz="2000" dirty="0" smtClean="0"/>
              <a:t>. Per un corpo elastico la deformazione </a:t>
            </a:r>
            <a:r>
              <a:rPr lang="it-IT" sz="2000" dirty="0" smtClean="0">
                <a:latin typeface="Symbol" panose="05050102010706020507" pitchFamily="18" charset="2"/>
              </a:rPr>
              <a:t>g</a:t>
            </a:r>
            <a:r>
              <a:rPr lang="it-IT" sz="2000" dirty="0" smtClean="0"/>
              <a:t> è costante (linea a) mentre un corpo viscoelastico presenta una deformazione crescente (curva b); al tempo 1 le deformazione residua decresce asintoticamente senza annullarsi. Dimezzando la sollecitazione, la curva c non è la metà della curva b.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186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59224"/>
            <a:ext cx="10515600" cy="521773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Le 2 relazioni (del solido elastico e del fluido viscoso) sono valide per piccoli valori della velocità di allungamento. L’allungamento iniziale al di sotto della Tg è un allungamento reversibile dovuto allo stiramento dei legami covalenti o alla distorsione degli angoli di legame.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La velocità del flusso è in relazione al lento </a:t>
            </a:r>
            <a:r>
              <a:rPr lang="it-IT" dirty="0" err="1" smtClean="0"/>
              <a:t>sgrovigliamento</a:t>
            </a:r>
            <a:r>
              <a:rPr lang="it-IT" dirty="0" smtClean="0"/>
              <a:t> ed allo scivolamento delle catene l’una sull’altra. E’ un </a:t>
            </a:r>
            <a:r>
              <a:rPr lang="it-IT" dirty="0" smtClean="0">
                <a:solidFill>
                  <a:srgbClr val="FF0000"/>
                </a:solidFill>
              </a:rPr>
              <a:t>processo irreversibile </a:t>
            </a:r>
            <a:r>
              <a:rPr lang="it-IT" dirty="0" smtClean="0"/>
              <a:t>ed aumenta all’aumentare della temperatura poiché:</a:t>
            </a:r>
          </a:p>
          <a:p>
            <a:pPr marL="0" indent="0">
              <a:buNone/>
            </a:pPr>
            <a:r>
              <a:rPr lang="it-IT" dirty="0" smtClean="0">
                <a:latin typeface="Symbol" panose="05050102010706020507" pitchFamily="18" charset="2"/>
              </a:rPr>
              <a:t>			h</a:t>
            </a:r>
            <a:r>
              <a:rPr lang="it-IT" dirty="0" smtClean="0"/>
              <a:t> = A </a:t>
            </a:r>
            <a:r>
              <a:rPr lang="it-IT" dirty="0" err="1" smtClean="0"/>
              <a:t>exp</a:t>
            </a:r>
            <a:r>
              <a:rPr lang="it-IT" dirty="0" smtClean="0"/>
              <a:t>(E</a:t>
            </a:r>
            <a:r>
              <a:rPr lang="it-IT" baseline="-25000" dirty="0" smtClean="0"/>
              <a:t>a</a:t>
            </a:r>
            <a:r>
              <a:rPr lang="it-IT" dirty="0" smtClean="0"/>
              <a:t>/RT)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121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9919" y="522801"/>
            <a:ext cx="4814326" cy="30952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9953" y="4008761"/>
            <a:ext cx="10945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Per dimostrare la deformazione di un solido elastico e di un liquido ideale è conveniente usare una molla elastica priva di peso e di modulo G che segua la legge di </a:t>
            </a:r>
            <a:r>
              <a:rPr lang="it-IT" sz="2400" dirty="0" err="1" smtClean="0"/>
              <a:t>Hooke</a:t>
            </a:r>
            <a:r>
              <a:rPr lang="it-IT" sz="2400" dirty="0" smtClean="0"/>
              <a:t> e un sistema a pistone avente un liquido newtoniano con viscosità </a:t>
            </a:r>
            <a:r>
              <a:rPr lang="it-IT" sz="2400" dirty="0" smtClean="0">
                <a:latin typeface="Symbol" panose="05050102010706020507" pitchFamily="18" charset="2"/>
              </a:rPr>
              <a:t>h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Dato che i polimeri sono corpi viscoelastici le combinazioni di questi modelli sono usati per spiegare la deformazione risultante dall’applicazione dello stress ad un polimero isotropo.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950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960" y="550829"/>
            <a:ext cx="5234950" cy="30541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7852" y="806209"/>
            <a:ext cx="4133096" cy="27203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3741" y="4168588"/>
            <a:ext cx="1055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Esistono 2 combinazioni base, il modello di </a:t>
            </a:r>
            <a:r>
              <a:rPr lang="it-IT" sz="2400" b="1" dirty="0" smtClean="0">
                <a:solidFill>
                  <a:srgbClr val="FF0000"/>
                </a:solidFill>
              </a:rPr>
              <a:t>Maxwell</a:t>
            </a:r>
            <a:r>
              <a:rPr lang="it-IT" sz="2400" dirty="0" smtClean="0"/>
              <a:t> in cui l’elemento elastico e quello viscoso sono posti in serie, e quello di </a:t>
            </a:r>
            <a:r>
              <a:rPr lang="it-IT" sz="2400" b="1" dirty="0" smtClean="0">
                <a:solidFill>
                  <a:srgbClr val="FF0000"/>
                </a:solidFill>
              </a:rPr>
              <a:t>Voigt-Kelvin</a:t>
            </a:r>
            <a:r>
              <a:rPr lang="it-IT" sz="2400" dirty="0" smtClean="0"/>
              <a:t> in cui i due elementi sono posti in parallelo.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792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/>
          <a:lstStyle/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Nel </a:t>
            </a:r>
            <a:r>
              <a:rPr lang="it-IT" dirty="0" smtClean="0"/>
              <a:t>primo modello supponiamo di deformare rapidamente il sistema ad un certo grado di strain e supponiamo che la deformazione sia mantenuta nel tempo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Poiché il materiale può scorrere ci saranno processi di rilassamento interni per cui sarà necessaria </a:t>
            </a:r>
            <a:r>
              <a:rPr lang="it-IT" dirty="0" smtClean="0">
                <a:solidFill>
                  <a:srgbClr val="FF0000"/>
                </a:solidFill>
              </a:rPr>
              <a:t>meno forza con il passare del tempo per mantenere costante la deformazione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165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496211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Dobbiamo </a:t>
            </a:r>
            <a:r>
              <a:rPr lang="it-IT" b="1" dirty="0" smtClean="0"/>
              <a:t>calcolare come lo stress vari nel tempo o esprimere lo stress a strain costante </a:t>
            </a:r>
            <a:r>
              <a:rPr lang="it-IT" dirty="0" smtClean="0"/>
              <a:t>e descrivere la dipendenza del modulo dal tempo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 contributi della molla e del pistone sono additivi e l’applicazione della forza causa un allungamento istantaneo della molla seguito da una risposta lenta del pistone.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Il </a:t>
            </a:r>
            <a:r>
              <a:rPr lang="it-IT" dirty="0" smtClean="0">
                <a:solidFill>
                  <a:srgbClr val="FF0000"/>
                </a:solidFill>
              </a:rPr>
              <a:t>tempo di rilassamento del sistema, </a:t>
            </a:r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it-IT" dirty="0" smtClean="0">
                <a:solidFill>
                  <a:srgbClr val="FF0000"/>
                </a:solidFill>
              </a:rPr>
              <a:t>, quando </a:t>
            </a:r>
            <a:r>
              <a:rPr lang="it-IT" b="1" dirty="0" smtClean="0">
                <a:solidFill>
                  <a:srgbClr val="FF0000"/>
                </a:solidFill>
              </a:rPr>
              <a:t>stress e strain hanno raggiunto l’equilibrio</a:t>
            </a:r>
            <a:r>
              <a:rPr lang="it-IT" dirty="0" smtClean="0">
                <a:solidFill>
                  <a:srgbClr val="FF0000"/>
                </a:solidFill>
              </a:rPr>
              <a:t>, è uguale a </a:t>
            </a:r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it-IT" dirty="0" smtClean="0">
                <a:solidFill>
                  <a:srgbClr val="FF0000"/>
                </a:solidFill>
              </a:rPr>
              <a:t>/G.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Nel modello di Maxwell si assume che la deformazione </a:t>
            </a:r>
            <a:r>
              <a:rPr lang="it-IT" dirty="0" err="1" smtClean="0"/>
              <a:t>viscoelastica</a:t>
            </a:r>
            <a:r>
              <a:rPr lang="it-IT" dirty="0" smtClean="0"/>
              <a:t> sia data dalla somma delle due </a:t>
            </a:r>
            <a:r>
              <a:rPr lang="it-IT" dirty="0" smtClean="0"/>
              <a:t>deformazioni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	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totale</a:t>
            </a:r>
            <a:r>
              <a:rPr lang="it-IT" dirty="0" smtClean="0"/>
              <a:t> =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elastico</a:t>
            </a:r>
            <a:r>
              <a:rPr lang="it-IT" dirty="0" smtClean="0"/>
              <a:t> +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viscoso</a:t>
            </a:r>
            <a:endParaRPr lang="it-IT" baseline="-25000" dirty="0" smtClean="0"/>
          </a:p>
          <a:p>
            <a:pPr marL="0" indent="0">
              <a:buNone/>
            </a:pPr>
            <a:endParaRPr lang="it-IT" baseline="-25000" dirty="0" smtClean="0"/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dirty="0" smtClean="0"/>
              <a:t>caso della  componente viscosa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varia nel tempo.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358588"/>
            <a:ext cx="10970624" cy="5818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Dobbiamo differenziare l’espressione:</a:t>
            </a:r>
            <a:r>
              <a:rPr lang="it-IT" dirty="0" smtClean="0">
                <a:latin typeface="Symbol" panose="05050102010706020507" pitchFamily="18" charset="2"/>
              </a:rPr>
              <a:t>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totale</a:t>
            </a:r>
            <a:r>
              <a:rPr lang="it-IT" dirty="0" smtClean="0"/>
              <a:t> =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elastico</a:t>
            </a:r>
            <a:r>
              <a:rPr lang="it-IT" dirty="0" smtClean="0"/>
              <a:t> +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baseline="-25000" dirty="0" err="1" smtClean="0"/>
              <a:t>viscoso</a:t>
            </a:r>
            <a:endParaRPr lang="it-IT" dirty="0" smtClean="0"/>
          </a:p>
          <a:p>
            <a:pPr marL="0" indent="0">
              <a:buNone/>
            </a:pPr>
            <a:r>
              <a:rPr lang="it-IT" u="sng" dirty="0" err="1" smtClean="0"/>
              <a:t>d</a:t>
            </a:r>
            <a:r>
              <a:rPr lang="it-IT" u="sng" dirty="0" err="1" smtClean="0">
                <a:latin typeface="Symbol" panose="05050102010706020507" pitchFamily="18" charset="2"/>
              </a:rPr>
              <a:t>g</a:t>
            </a:r>
            <a:r>
              <a:rPr lang="it-IT" u="sng" baseline="-25000" dirty="0" err="1" smtClean="0"/>
              <a:t>totale</a:t>
            </a:r>
            <a:r>
              <a:rPr lang="it-IT" u="sng" dirty="0" smtClean="0"/>
              <a:t> </a:t>
            </a:r>
            <a:r>
              <a:rPr lang="it-IT" dirty="0" smtClean="0"/>
              <a:t>=  </a:t>
            </a:r>
            <a:r>
              <a:rPr lang="it-IT" u="sng" dirty="0" err="1" smtClean="0"/>
              <a:t>dS</a:t>
            </a:r>
            <a:r>
              <a:rPr lang="it-IT" dirty="0" smtClean="0"/>
              <a:t>  </a:t>
            </a:r>
            <a:r>
              <a:rPr lang="it-IT" u="sng" dirty="0" smtClean="0"/>
              <a:t>1  </a:t>
            </a:r>
            <a:r>
              <a:rPr lang="it-IT" dirty="0" smtClean="0"/>
              <a:t>+  </a:t>
            </a:r>
            <a:r>
              <a:rPr lang="it-IT" u="sng" dirty="0" smtClean="0"/>
              <a:t>S   </a:t>
            </a:r>
          </a:p>
          <a:p>
            <a:pPr marL="0" indent="0">
              <a:buNone/>
            </a:pPr>
            <a:r>
              <a:rPr lang="it-IT" dirty="0" smtClean="0"/>
              <a:t>   dt         </a:t>
            </a:r>
            <a:r>
              <a:rPr lang="it-IT" dirty="0" err="1" smtClean="0"/>
              <a:t>dt</a:t>
            </a:r>
            <a:r>
              <a:rPr lang="it-IT" dirty="0" smtClean="0"/>
              <a:t>   G     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ricordando che per la componente elastica  </a:t>
            </a:r>
            <a:r>
              <a:rPr lang="it-IT" dirty="0" err="1" smtClean="0"/>
              <a:t>S=G</a:t>
            </a:r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smtClean="0">
                <a:latin typeface="Symbol" pitchFamily="18" charset="2"/>
              </a:rPr>
              <a:t> ,</a:t>
            </a:r>
            <a:r>
              <a:rPr lang="it-IT" dirty="0" smtClean="0"/>
              <a:t> </a:t>
            </a:r>
            <a:r>
              <a:rPr lang="it-IT" dirty="0" smtClean="0">
                <a:latin typeface="Symbol" pitchFamily="18" charset="2"/>
              </a:rPr>
              <a:t>g </a:t>
            </a:r>
            <a:r>
              <a:rPr lang="it-IT" dirty="0" smtClean="0"/>
              <a:t>= S/G e differenziando</a:t>
            </a:r>
          </a:p>
          <a:p>
            <a:pPr marL="0" indent="0">
              <a:buNone/>
            </a:pPr>
            <a:r>
              <a:rPr lang="it-IT" dirty="0" err="1" smtClean="0"/>
              <a:t>d</a:t>
            </a:r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smtClean="0">
                <a:latin typeface="Symbol" pitchFamily="18" charset="2"/>
              </a:rPr>
              <a:t> </a:t>
            </a:r>
            <a:r>
              <a:rPr lang="it-IT" dirty="0" smtClean="0"/>
              <a:t>/</a:t>
            </a:r>
            <a:r>
              <a:rPr lang="it-IT" dirty="0" err="1" smtClean="0"/>
              <a:t>dt=</a:t>
            </a:r>
            <a:r>
              <a:rPr lang="it-IT" dirty="0" smtClean="0"/>
              <a:t> 1/G </a:t>
            </a:r>
            <a:r>
              <a:rPr lang="it-IT" dirty="0" err="1" smtClean="0"/>
              <a:t>dS</a:t>
            </a:r>
            <a:r>
              <a:rPr lang="it-IT" dirty="0" smtClean="0"/>
              <a:t>/dt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mentre per quella viscosa: S =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</a:t>
            </a:r>
            <a:r>
              <a:rPr lang="it-IT" dirty="0" err="1" smtClean="0"/>
              <a:t>d</a:t>
            </a:r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smtClean="0"/>
              <a:t>/dt per cui:  </a:t>
            </a:r>
            <a:r>
              <a:rPr lang="it-IT" dirty="0" err="1" smtClean="0"/>
              <a:t>d</a:t>
            </a:r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smtClean="0"/>
              <a:t>/dt = S/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2736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78823"/>
            <a:ext cx="10515600" cy="5798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Negli esperimenti di rilassamento la deformazione viene mantenuta costante per cui </a:t>
            </a:r>
            <a:r>
              <a:rPr lang="it-IT" dirty="0" err="1" smtClean="0"/>
              <a:t>d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/dt = 0 a strain </a:t>
            </a:r>
            <a:r>
              <a:rPr lang="it-IT" dirty="0" smtClean="0"/>
              <a:t>costante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</a:t>
            </a:r>
            <a:r>
              <a:rPr lang="it-IT" u="sng" dirty="0" smtClean="0"/>
              <a:t>S</a:t>
            </a:r>
            <a:r>
              <a:rPr lang="it-IT" dirty="0" smtClean="0"/>
              <a:t> + </a:t>
            </a:r>
            <a:r>
              <a:rPr lang="it-IT" u="sng" dirty="0" err="1" smtClean="0"/>
              <a:t>dS</a:t>
            </a:r>
            <a:r>
              <a:rPr lang="it-IT" u="sng" dirty="0" smtClean="0"/>
              <a:t> </a:t>
            </a:r>
            <a:r>
              <a:rPr lang="it-IT" dirty="0" smtClean="0"/>
              <a:t> </a:t>
            </a:r>
            <a:r>
              <a:rPr lang="it-IT" u="sng" dirty="0" smtClean="0"/>
              <a:t>1 </a:t>
            </a:r>
            <a:r>
              <a:rPr lang="it-IT" dirty="0" smtClean="0"/>
              <a:t>= 0</a:t>
            </a:r>
          </a:p>
          <a:p>
            <a:pPr marL="0" indent="0">
              <a:buNone/>
            </a:pPr>
            <a:r>
              <a:rPr lang="it-IT" dirty="0" smtClean="0"/>
              <a:t>      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   dt  </a:t>
            </a:r>
            <a:r>
              <a:rPr lang="it-IT" dirty="0" smtClean="0"/>
              <a:t>G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u="sng" dirty="0" err="1" smtClean="0"/>
              <a:t>dS</a:t>
            </a:r>
            <a:r>
              <a:rPr lang="it-IT" dirty="0" smtClean="0"/>
              <a:t>  = - G </a:t>
            </a:r>
            <a:r>
              <a:rPr lang="it-IT" u="sng" dirty="0" smtClean="0"/>
              <a:t>dt </a:t>
            </a:r>
            <a:r>
              <a:rPr lang="it-IT" dirty="0" smtClean="0"/>
              <a:t> e integrando:</a:t>
            </a:r>
            <a:endParaRPr lang="it-IT" u="sng" dirty="0" smtClean="0"/>
          </a:p>
          <a:p>
            <a:pPr marL="0" indent="0">
              <a:buNone/>
            </a:pPr>
            <a:r>
              <a:rPr lang="it-IT" dirty="0" smtClean="0"/>
              <a:t> S             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 </a:t>
            </a:r>
          </a:p>
          <a:p>
            <a:pPr marL="0" indent="0">
              <a:buNone/>
            </a:pPr>
            <a:r>
              <a:rPr lang="it-IT" dirty="0" err="1" smtClean="0"/>
              <a:t>lnS</a:t>
            </a:r>
            <a:r>
              <a:rPr lang="it-IT" dirty="0" smtClean="0"/>
              <a:t>  = </a:t>
            </a:r>
            <a:r>
              <a:rPr lang="it-IT" dirty="0" smtClean="0"/>
              <a:t>- </a:t>
            </a:r>
            <a:r>
              <a:rPr lang="it-IT" u="sng" dirty="0" smtClean="0"/>
              <a:t>G </a:t>
            </a:r>
            <a:r>
              <a:rPr lang="it-IT" u="sng" dirty="0" smtClean="0"/>
              <a:t>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    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31694"/>
            <a:ext cx="10515600" cy="584526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Assumendo S=S</a:t>
            </a:r>
            <a:r>
              <a:rPr lang="it-IT" baseline="-25000" dirty="0" smtClean="0"/>
              <a:t>0</a:t>
            </a:r>
            <a:r>
              <a:rPr lang="it-IT" dirty="0" smtClean="0"/>
              <a:t> al tempo iniziale otteniamo come varia lo stress in funzione di t a strain costante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S(t</a:t>
            </a:r>
            <a:r>
              <a:rPr lang="it-IT" dirty="0" smtClean="0"/>
              <a:t>) = S</a:t>
            </a:r>
            <a:r>
              <a:rPr lang="it-IT" baseline="-25000" dirty="0" smtClean="0"/>
              <a:t>0</a:t>
            </a:r>
            <a:r>
              <a:rPr lang="it-IT" dirty="0" smtClean="0"/>
              <a:t>exp(</a:t>
            </a:r>
            <a:r>
              <a:rPr lang="it-IT" dirty="0" err="1" smtClean="0"/>
              <a:t>-tG</a:t>
            </a:r>
            <a:r>
              <a:rPr lang="it-IT" dirty="0" smtClean="0"/>
              <a:t>/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/G ha le unità di un tempo ed è identificato come il </a:t>
            </a:r>
            <a:r>
              <a:rPr lang="it-IT" dirty="0" smtClean="0">
                <a:solidFill>
                  <a:srgbClr val="FF0000"/>
                </a:solidFill>
              </a:rPr>
              <a:t>tempo di rilassamento sperimentale, </a:t>
            </a:r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</a:p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0" indent="0" algn="just">
              <a:buNone/>
            </a:pPr>
            <a:r>
              <a:rPr lang="it-IT" dirty="0" smtClean="0"/>
              <a:t>S(t) = S</a:t>
            </a:r>
            <a:r>
              <a:rPr lang="it-IT" baseline="-25000" dirty="0" smtClean="0"/>
              <a:t>0</a:t>
            </a:r>
            <a:r>
              <a:rPr lang="it-IT" dirty="0" smtClean="0"/>
              <a:t>exp(-t/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758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Compressione idrostatica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 aumento di pressione </a:t>
            </a:r>
            <a:r>
              <a:rPr lang="it-IT" dirty="0" err="1" smtClean="0"/>
              <a:t>dP</a:t>
            </a:r>
            <a:r>
              <a:rPr lang="it-IT" dirty="0" smtClean="0"/>
              <a:t> fa passare il corpo dal volume V al volume </a:t>
            </a:r>
          </a:p>
          <a:p>
            <a:pPr marL="0" indent="0">
              <a:buNone/>
            </a:pPr>
            <a:r>
              <a:rPr lang="it-IT" dirty="0" smtClean="0"/>
              <a:t>V-</a:t>
            </a:r>
            <a:r>
              <a:rPr lang="it-IT" dirty="0" err="1" smtClean="0"/>
              <a:t>dV</a:t>
            </a:r>
            <a:r>
              <a:rPr lang="it-IT" dirty="0" smtClean="0"/>
              <a:t>: il </a:t>
            </a:r>
            <a:r>
              <a:rPr lang="it-IT" dirty="0" smtClean="0">
                <a:solidFill>
                  <a:srgbClr val="FF0000"/>
                </a:solidFill>
              </a:rPr>
              <a:t>modulo di volume </a:t>
            </a:r>
            <a:r>
              <a:rPr lang="it-IT" dirty="0" smtClean="0"/>
              <a:t>è dato da: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600" dirty="0" smtClean="0"/>
              <a:t>K = </a:t>
            </a:r>
            <a:r>
              <a:rPr lang="it-IT" sz="3600" dirty="0" err="1" smtClean="0"/>
              <a:t>dP</a:t>
            </a:r>
            <a:r>
              <a:rPr lang="it-IT" sz="3600" dirty="0" smtClean="0"/>
              <a:t>/(</a:t>
            </a:r>
            <a:r>
              <a:rPr lang="it-IT" sz="3600" dirty="0" err="1" smtClean="0"/>
              <a:t>dV</a:t>
            </a:r>
            <a:r>
              <a:rPr lang="it-IT" sz="3600" dirty="0" smtClean="0"/>
              <a:t>/V)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>
              <a:buNone/>
            </a:pPr>
            <a:r>
              <a:rPr lang="it-IT" dirty="0" smtClean="0"/>
              <a:t>Il reciproco di K è B, la </a:t>
            </a:r>
            <a:r>
              <a:rPr lang="it-IT" dirty="0" smtClean="0">
                <a:solidFill>
                  <a:srgbClr val="FF0000"/>
                </a:solidFill>
              </a:rPr>
              <a:t>comprimibilità </a:t>
            </a:r>
            <a:r>
              <a:rPr lang="it-IT" dirty="0" smtClean="0"/>
              <a:t>del corpo.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558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Equazione che può essere scritta anche in termini del modulo di rilassamento G(t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           G(t</a:t>
            </a:r>
            <a:r>
              <a:rPr lang="it-IT" dirty="0" smtClean="0"/>
              <a:t>) = G</a:t>
            </a:r>
            <a:r>
              <a:rPr lang="it-IT" baseline="-25000" dirty="0" smtClean="0"/>
              <a:t>0</a:t>
            </a:r>
            <a:r>
              <a:rPr lang="it-IT" dirty="0" smtClean="0"/>
              <a:t>exp(-t/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Quindi in condizioni di </a:t>
            </a:r>
            <a:r>
              <a:rPr lang="it-IT" b="1" dirty="0" smtClean="0">
                <a:solidFill>
                  <a:srgbClr val="FF0000"/>
                </a:solidFill>
              </a:rPr>
              <a:t>strain costante</a:t>
            </a:r>
            <a:r>
              <a:rPr lang="it-IT" dirty="0" smtClean="0"/>
              <a:t>, lo stress diminuirà esponenzialmente con il tempo e per </a:t>
            </a:r>
            <a:r>
              <a:rPr lang="it-IT" dirty="0" err="1" smtClean="0"/>
              <a:t>t=</a:t>
            </a:r>
            <a:r>
              <a:rPr lang="it-IT" dirty="0" err="1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 sarà uguale a 1/e cioè sarà 0.37 volte il suo valore originario.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69286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Essendo 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 pari al rapporto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/G, t sarà grande quando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è elevata e G piccolo e diminuirà all’aumentare del modulo ed al diminuire della viscosità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La viscosità newtoniana è data quindi dal prodotto del tempo di rilassamento per il modulo elastico (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/G = 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;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= </a:t>
            </a:r>
            <a:r>
              <a:rPr lang="it-IT" dirty="0" err="1" smtClean="0"/>
              <a:t>G</a:t>
            </a:r>
            <a:r>
              <a:rPr lang="it-IT" dirty="0" err="1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L’equazione predice un rilassamento totale dello stress dopo un tempo elevato ma ciò non accade con i polimeri.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9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853" y="197363"/>
            <a:ext cx="8136695" cy="4114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0658" y="4437530"/>
            <a:ext cx="11376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tempo di rilassamento </a:t>
            </a:r>
            <a:r>
              <a:rPr lang="it-IT" sz="2400" dirty="0" smtClean="0"/>
              <a:t>è un parametro importante. Per tempi brevi, se paragonati a </a:t>
            </a:r>
            <a:r>
              <a:rPr lang="it-IT" sz="2400" dirty="0" smtClean="0">
                <a:latin typeface="Symbol" panose="05050102010706020507" pitchFamily="18" charset="2"/>
              </a:rPr>
              <a:t>t</a:t>
            </a:r>
            <a:r>
              <a:rPr lang="it-IT" sz="2400" dirty="0" smtClean="0"/>
              <a:t>, il rapporto G(t)/G</a:t>
            </a:r>
            <a:r>
              <a:rPr lang="it-IT" sz="2400" baseline="-25000" dirty="0" smtClean="0"/>
              <a:t>0</a:t>
            </a:r>
            <a:r>
              <a:rPr lang="it-IT" sz="2400" dirty="0" smtClean="0"/>
              <a:t> è essenzialmente costante, cioè predomina il carattere elastico ed il modulo è costante. Per tempi lunghi il modulo cala indicando che il sistema presenta un comportamento viscoso. Con tempi dello stesso ordine di grandezza di </a:t>
            </a:r>
            <a:r>
              <a:rPr lang="it-IT" sz="2400" dirty="0" smtClean="0">
                <a:latin typeface="Symbol" panose="05050102010706020507" pitchFamily="18" charset="2"/>
              </a:rPr>
              <a:t>t</a:t>
            </a:r>
            <a:r>
              <a:rPr lang="it-IT" sz="2400" dirty="0" smtClean="0"/>
              <a:t> si osserva il comportamento viscoelastico.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127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271" y="2169459"/>
            <a:ext cx="10515600" cy="860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Il modulo di rilassamento G(t) dipende dalla natura chimica del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polimero, dal peso molecolare e dalla temperatura.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966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 processi molecolari che determinano il comportamento viscoelastico dei polimeri sono influenzati in modo simile dalle variazioni del tempo e da quelle della temperatura.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Principio di sovrapposizione tempo-temperatura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041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51012"/>
            <a:ext cx="10515600" cy="592595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L’altro modello è quello di </a:t>
            </a:r>
            <a:r>
              <a:rPr lang="it-IT" dirty="0" smtClean="0">
                <a:solidFill>
                  <a:srgbClr val="FF0000"/>
                </a:solidFill>
              </a:rPr>
              <a:t>Voigt-Kelvin</a:t>
            </a:r>
            <a:r>
              <a:rPr lang="it-IT" dirty="0" smtClean="0"/>
              <a:t> che serve per descrivere gli esperimenti di </a:t>
            </a:r>
            <a:r>
              <a:rPr lang="it-IT" dirty="0" err="1" smtClean="0"/>
              <a:t>creep</a:t>
            </a:r>
            <a:r>
              <a:rPr lang="it-IT" dirty="0" smtClean="0"/>
              <a:t>, in cui </a:t>
            </a:r>
            <a:r>
              <a:rPr lang="it-IT" dirty="0" smtClean="0">
                <a:solidFill>
                  <a:srgbClr val="FF0000"/>
                </a:solidFill>
              </a:rPr>
              <a:t>lo stress viene mantenuto costante</a:t>
            </a:r>
            <a:r>
              <a:rPr lang="it-IT" dirty="0" smtClean="0"/>
              <a:t> e si misura la dipendenza dal tempo dello strain.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Lo </a:t>
            </a:r>
            <a:r>
              <a:rPr lang="it-IT" dirty="0" smtClean="0"/>
              <a:t>stress viene condiviso dalla molla e dal pistone posti in parallelo per cui la risposta elastica è ritardata dalla resistenza viscosa del liquido che si trova nel sistema a pistone.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Creep</a:t>
            </a:r>
            <a:r>
              <a:rPr lang="it-IT" dirty="0" smtClean="0"/>
              <a:t>: lento scorrimento delle catene polimeriche in un intervallo di tempo lungo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movimento della molla è uguale a quello del pistone per cui se G&gt;&gt;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, il tempo di ritardo </a:t>
            </a:r>
            <a:r>
              <a:rPr lang="it-IT" dirty="0" smtClean="0">
                <a:latin typeface="Symbol" panose="05050102010706020507" pitchFamily="18" charset="2"/>
              </a:rPr>
              <a:t>t </a:t>
            </a:r>
            <a:r>
              <a:rPr lang="it-IT" dirty="0" smtClean="0"/>
              <a:t>=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/G è piccolo, mentre 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 è grande se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 &gt;&gt;G.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51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39271"/>
            <a:ext cx="10515600" cy="57376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                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totale</a:t>
            </a:r>
            <a:r>
              <a:rPr lang="it-IT" dirty="0" smtClean="0"/>
              <a:t> =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elastico</a:t>
            </a:r>
            <a:r>
              <a:rPr lang="it-IT" dirty="0" smtClean="0"/>
              <a:t> +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viscoso</a:t>
            </a:r>
            <a:endParaRPr lang="it-IT" baseline="-25000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</a:t>
            </a:r>
            <a:r>
              <a:rPr lang="it-IT" dirty="0" err="1" smtClean="0"/>
              <a:t>S</a:t>
            </a:r>
            <a:r>
              <a:rPr lang="it-IT" baseline="-25000" dirty="0" err="1" smtClean="0"/>
              <a:t>totale</a:t>
            </a:r>
            <a:r>
              <a:rPr lang="it-IT" dirty="0" smtClean="0"/>
              <a:t> = G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+ 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(d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/</a:t>
            </a:r>
            <a:r>
              <a:rPr lang="it-IT" dirty="0" err="1" smtClean="0"/>
              <a:t>dt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Integrando si ottiene: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= (S/G)[1-exp(-</a:t>
            </a:r>
            <a:r>
              <a:rPr lang="it-IT" dirty="0" err="1" smtClean="0"/>
              <a:t>tG</a:t>
            </a:r>
            <a:r>
              <a:rPr lang="it-IT" dirty="0" smtClean="0"/>
              <a:t>/</a:t>
            </a:r>
            <a:r>
              <a:rPr lang="it-IT" dirty="0" smtClean="0">
                <a:latin typeface="Symbol" panose="05050102010706020507" pitchFamily="18" charset="2"/>
              </a:rPr>
              <a:t>h</a:t>
            </a:r>
            <a:r>
              <a:rPr lang="it-IT" dirty="0" smtClean="0"/>
              <a:t>)]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/>
              <a:t> = (S/G)[1-exp(-</a:t>
            </a:r>
            <a:r>
              <a:rPr lang="it-IT" dirty="0" smtClean="0"/>
              <a:t>t/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)]</a:t>
            </a:r>
          </a:p>
          <a:p>
            <a:pPr marL="0" indent="0">
              <a:buNone/>
            </a:pPr>
            <a:r>
              <a:rPr lang="it-IT" dirty="0" smtClean="0"/>
              <a:t>Il tempo di ritardo </a:t>
            </a: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 rappresenta il tempo necessario al modello </a:t>
            </a:r>
            <a:r>
              <a:rPr lang="it-IT" dirty="0" err="1" smtClean="0"/>
              <a:t>affinchè</a:t>
            </a:r>
            <a:r>
              <a:rPr lang="it-IT" dirty="0" smtClean="0"/>
              <a:t> il sistema raggiunga uno </a:t>
            </a:r>
            <a:r>
              <a:rPr lang="it-IT" dirty="0" err="1" smtClean="0"/>
              <a:t>strain</a:t>
            </a:r>
            <a:r>
              <a:rPr lang="it-IT" dirty="0" smtClean="0"/>
              <a:t> uguale a [1-(1/e)], cioè pari a 0.63 il suo valore massimo.</a:t>
            </a:r>
          </a:p>
          <a:p>
            <a:pPr marL="0" indent="0">
              <a:buNone/>
            </a:pPr>
            <a:r>
              <a:rPr lang="it-IT" dirty="0" smtClean="0"/>
              <a:t>Questo modello non può essere usato per descrivere il rilassamento.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1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57835"/>
            <a:ext cx="10515600" cy="511912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comportamento viscoelastico dei polimeri è spiegato da un’appropriata combinazione dei modelli di Maxwell e Voigt-Kelvin.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comportamento di molti polimeri può infatti pensarsi intermedio tra quello di un solido elastico e di un liquido.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A basse temperature e alte velocità di allungamento mostrano un comportamento elastico, mentre ad alte temperature e basse velocità di allungamento si comportano in maniera viscosa scorrendo come un liquido.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65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Il principio di sovrapposizione di </a:t>
            </a:r>
            <a:r>
              <a:rPr lang="it-IT" b="1" dirty="0" err="1">
                <a:solidFill>
                  <a:srgbClr val="FF0000"/>
                </a:solidFill>
              </a:rPr>
              <a:t>Boltzmann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38649"/>
            <a:ext cx="3547879" cy="32232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12659" y="2303929"/>
            <a:ext cx="6786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modulo varia con il tempo e con la sollecitazione applicata S.</a:t>
            </a:r>
          </a:p>
          <a:p>
            <a:pPr algn="just"/>
            <a:r>
              <a:rPr lang="it-IT" sz="2400" dirty="0"/>
              <a:t>Se S non supera certi valori critici, il modulo è indipendente da S e funzione solo di t</a:t>
            </a:r>
          </a:p>
          <a:p>
            <a:pPr algn="just"/>
            <a:r>
              <a:rPr lang="it-IT" sz="2400" dirty="0"/>
              <a:t>G = </a:t>
            </a:r>
            <a:r>
              <a:rPr lang="it-IT" sz="2400" dirty="0" err="1"/>
              <a:t>dS</a:t>
            </a:r>
            <a:r>
              <a:rPr lang="it-IT" sz="2400" dirty="0"/>
              <a:t>/d</a:t>
            </a:r>
            <a:r>
              <a:rPr lang="it-IT" sz="2400" dirty="0">
                <a:latin typeface="Symbol" panose="05050102010706020507" pitchFamily="18" charset="2"/>
              </a:rPr>
              <a:t>g</a:t>
            </a:r>
            <a:r>
              <a:rPr lang="it-IT" sz="2400" dirty="0"/>
              <a:t> = f(t)</a:t>
            </a:r>
          </a:p>
          <a:p>
            <a:pPr algn="just"/>
            <a:r>
              <a:rPr lang="it-IT" sz="2400" dirty="0"/>
              <a:t>Le relative deformazioni si dicono linearmente viscoelastiche.</a:t>
            </a:r>
          </a:p>
        </p:txBody>
      </p:sp>
    </p:spTree>
    <p:extLst>
      <p:ext uri="{BB962C8B-B14F-4D97-AF65-F5344CB8AC3E}">
        <p14:creationId xmlns:p14="http://schemas.microsoft.com/office/powerpoint/2010/main" xmlns="" val="7316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011" y="1326776"/>
            <a:ext cx="5629256" cy="33883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95247" y="1866804"/>
            <a:ext cx="4643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viscoelasticità lineare si basa su questo principio che permette di determinare lo stato della forza o dell’allungamento di un corpo viscoelastico dalla conoscenza della sua storia di deformazione.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4589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Sollecitazione tangenziale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9994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La sollecitazione </a:t>
            </a:r>
            <a:r>
              <a:rPr lang="it-IT" dirty="0" err="1" smtClean="0"/>
              <a:t>dS</a:t>
            </a:r>
            <a:r>
              <a:rPr lang="it-IT" dirty="0" smtClean="0"/>
              <a:t> fa aumentare la deformazione del corpo da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a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+ d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relativo </a:t>
            </a:r>
            <a:r>
              <a:rPr lang="it-IT" dirty="0" smtClean="0">
                <a:solidFill>
                  <a:srgbClr val="FF0000"/>
                </a:solidFill>
              </a:rPr>
              <a:t>modulo di taglio G </a:t>
            </a:r>
            <a:r>
              <a:rPr lang="it-IT" dirty="0" smtClean="0"/>
              <a:t>è dato da: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200" dirty="0" smtClean="0"/>
              <a:t>G = </a:t>
            </a:r>
            <a:r>
              <a:rPr lang="it-IT" sz="3200" dirty="0" err="1" smtClean="0"/>
              <a:t>dS</a:t>
            </a:r>
            <a:r>
              <a:rPr lang="it-IT" sz="3200" dirty="0" smtClean="0"/>
              <a:t>/d</a:t>
            </a:r>
            <a:r>
              <a:rPr lang="it-IT" sz="3200" dirty="0" smtClean="0">
                <a:latin typeface="Symbol" panose="05050102010706020507" pitchFamily="18" charset="2"/>
              </a:rPr>
              <a:t>g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reciproco di G è la </a:t>
            </a:r>
            <a:r>
              <a:rPr lang="it-IT" dirty="0" smtClean="0">
                <a:solidFill>
                  <a:srgbClr val="FF0000"/>
                </a:solidFill>
              </a:rPr>
              <a:t>cedevolezza</a:t>
            </a:r>
            <a:r>
              <a:rPr lang="it-IT" dirty="0" smtClean="0"/>
              <a:t> di taglio J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319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480" y="564776"/>
            <a:ext cx="7064395" cy="34353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6800" y="4276165"/>
            <a:ext cx="10443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L’assunzione base è che durante il tempo in cui viene cambiata la forza, la deformazione globale può essere determinata dalla somma algebrica degli allungamenti dovuti ad ogni applicazione della forza.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0440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95082"/>
            <a:ext cx="10515600" cy="51818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/>
              <a:t>Viene definito un altro parametro, la cedevolezza o </a:t>
            </a:r>
            <a:r>
              <a:rPr lang="it-IT" b="1" dirty="0" err="1" smtClean="0">
                <a:solidFill>
                  <a:srgbClr val="FF0000"/>
                </a:solidFill>
              </a:rPr>
              <a:t>creep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compliance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J(t) che è funzione del solo tempo e che permette di mettere in relazione, per un materiale viscoelastico lineare, lo </a:t>
            </a:r>
            <a:r>
              <a:rPr lang="it-IT" dirty="0" err="1" smtClean="0"/>
              <a:t>strain</a:t>
            </a:r>
            <a:r>
              <a:rPr lang="it-IT" dirty="0" smtClean="0"/>
              <a:t> che si ha dopo un certo tempo con la forza applicata.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 smtClean="0"/>
              <a:t>G(t) = J(t)S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 smtClean="0"/>
              <a:t>Le soluzioni macromolecolari sono in genere viscoelastiche così come i polimeri fusi.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920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03412"/>
            <a:ext cx="10515600" cy="577355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Molti esperimenti sui campioni polimerici si effettuano applicando una forza variabile con una certa frequenza e registrando il comportamento durante la deformazione.</a:t>
            </a:r>
          </a:p>
          <a:p>
            <a:pPr marL="0" indent="0" algn="just">
              <a:buNone/>
            </a:pPr>
            <a:r>
              <a:rPr lang="it-IT" dirty="0" smtClean="0"/>
              <a:t>Generalmente la forza applicata varia in maniera periodica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S = S</a:t>
            </a:r>
            <a:r>
              <a:rPr lang="it-IT" baseline="-25000" dirty="0" smtClean="0"/>
              <a:t>0</a:t>
            </a:r>
            <a:r>
              <a:rPr lang="it-IT" dirty="0" smtClean="0"/>
              <a:t>sin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t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Dove 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 è la frequenza angolare (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=2</a:t>
            </a:r>
            <a:r>
              <a:rPr lang="it-IT" dirty="0" smtClean="0">
                <a:latin typeface="Symbol" panose="05050102010706020507" pitchFamily="18" charset="2"/>
              </a:rPr>
              <a:t>pn</a:t>
            </a:r>
            <a:r>
              <a:rPr lang="it-IT" dirty="0" smtClean="0"/>
              <a:t> dove </a:t>
            </a:r>
            <a:r>
              <a:rPr lang="it-IT" dirty="0" smtClean="0">
                <a:latin typeface="Symbol" panose="05050102010706020507" pitchFamily="18" charset="2"/>
              </a:rPr>
              <a:t>n</a:t>
            </a:r>
            <a:r>
              <a:rPr lang="it-IT" dirty="0" smtClean="0"/>
              <a:t> è la frequenza in Hz).</a:t>
            </a:r>
          </a:p>
          <a:p>
            <a:pPr marL="0" indent="0" algn="just">
              <a:buNone/>
            </a:pPr>
            <a:r>
              <a:rPr lang="it-IT" dirty="0" smtClean="0"/>
              <a:t>Lo </a:t>
            </a:r>
            <a:r>
              <a:rPr lang="it-IT" dirty="0" err="1" smtClean="0"/>
              <a:t>strain</a:t>
            </a:r>
            <a:r>
              <a:rPr lang="it-IT" dirty="0" smtClean="0"/>
              <a:t> per un materiale che segue la legge di </a:t>
            </a:r>
            <a:r>
              <a:rPr lang="it-IT" dirty="0" err="1" smtClean="0"/>
              <a:t>Hooke</a:t>
            </a:r>
            <a:r>
              <a:rPr lang="it-IT" dirty="0" smtClean="0"/>
              <a:t> varierà in modo simile:</a:t>
            </a:r>
          </a:p>
          <a:p>
            <a:pPr marL="0" indent="0" algn="ctr">
              <a:buNone/>
            </a:pP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=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baseline="-25000" dirty="0" smtClean="0"/>
              <a:t>0</a:t>
            </a:r>
            <a:r>
              <a:rPr lang="it-IT" dirty="0" smtClean="0"/>
              <a:t>sin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147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68941"/>
            <a:ext cx="10515600" cy="59080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Usualmente l’allungamento presenta un ritardo rispetto allo stress. Ciò significa che quando si applica una forza che varia in maniera sinusoidale, anche lo </a:t>
            </a:r>
            <a:r>
              <a:rPr lang="it-IT" dirty="0" smtClean="0"/>
              <a:t>strain </a:t>
            </a:r>
            <a:r>
              <a:rPr lang="it-IT" dirty="0" smtClean="0"/>
              <a:t>varierà in maniera simile ma fuori fase rispetto allo stress applicato.</a:t>
            </a:r>
          </a:p>
          <a:p>
            <a:pPr marL="0" indent="0">
              <a:buNone/>
            </a:pPr>
            <a:r>
              <a:rPr lang="it-IT" dirty="0" smtClean="0"/>
              <a:t>La variazione della forza e dell’allungamento saranno scritti come:</a:t>
            </a:r>
          </a:p>
          <a:p>
            <a:pPr marL="0" indent="0" algn="ctr">
              <a:buNone/>
            </a:pP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/>
              <a:t> = 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baseline="-25000" dirty="0" smtClean="0"/>
              <a:t>0</a:t>
            </a:r>
            <a:r>
              <a:rPr lang="it-IT" dirty="0" smtClean="0"/>
              <a:t>sin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t</a:t>
            </a:r>
          </a:p>
          <a:p>
            <a:pPr marL="0" indent="0" algn="ctr">
              <a:buNone/>
            </a:pPr>
            <a:r>
              <a:rPr lang="it-IT" dirty="0" smtClean="0"/>
              <a:t>S = S</a:t>
            </a:r>
            <a:r>
              <a:rPr lang="it-IT" baseline="-25000" dirty="0" smtClean="0"/>
              <a:t>0</a:t>
            </a:r>
            <a:r>
              <a:rPr lang="it-IT" dirty="0" smtClean="0"/>
              <a:t> sin(</a:t>
            </a:r>
            <a:r>
              <a:rPr lang="it-IT" dirty="0" err="1" smtClean="0">
                <a:latin typeface="Symbol" panose="05050102010706020507" pitchFamily="18" charset="2"/>
              </a:rPr>
              <a:t>w</a:t>
            </a:r>
            <a:r>
              <a:rPr lang="it-IT" dirty="0" err="1" smtClean="0"/>
              <a:t>t</a:t>
            </a:r>
            <a:r>
              <a:rPr lang="it-IT" dirty="0" smtClean="0"/>
              <a:t> +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r>
              <a:rPr lang="it-IT" dirty="0"/>
              <a:t>d</a:t>
            </a:r>
            <a:r>
              <a:rPr lang="it-IT" dirty="0" smtClean="0"/>
              <a:t>ove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 è lo sfasamento tra lo stress e lo </a:t>
            </a:r>
            <a:r>
              <a:rPr lang="it-IT" dirty="0" err="1" smtClean="0"/>
              <a:t>strain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L’equazione relativa allo stress si può scrivere anche come:</a:t>
            </a:r>
          </a:p>
          <a:p>
            <a:pPr marL="0" indent="0" algn="ctr">
              <a:buNone/>
            </a:pPr>
            <a:r>
              <a:rPr lang="it-IT" dirty="0" smtClean="0"/>
              <a:t>S = </a:t>
            </a:r>
            <a:r>
              <a:rPr lang="it-IT" dirty="0"/>
              <a:t>S</a:t>
            </a:r>
            <a:r>
              <a:rPr lang="it-IT" baseline="-25000" dirty="0"/>
              <a:t>0</a:t>
            </a:r>
            <a:r>
              <a:rPr lang="it-IT" dirty="0"/>
              <a:t> </a:t>
            </a:r>
            <a:r>
              <a:rPr lang="it-IT" dirty="0" smtClean="0"/>
              <a:t>sin(</a:t>
            </a:r>
            <a:r>
              <a:rPr lang="it-IT" dirty="0" err="1" smtClean="0">
                <a:latin typeface="Symbol" panose="05050102010706020507" pitchFamily="18" charset="2"/>
              </a:rPr>
              <a:t>w</a:t>
            </a:r>
            <a:r>
              <a:rPr lang="it-IT" dirty="0" err="1" smtClean="0"/>
              <a:t>t</a:t>
            </a:r>
            <a:r>
              <a:rPr lang="it-IT" dirty="0" smtClean="0"/>
              <a:t>)</a:t>
            </a:r>
            <a:r>
              <a:rPr lang="it-IT" dirty="0" err="1" smtClean="0"/>
              <a:t>cos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 + S</a:t>
            </a:r>
            <a:r>
              <a:rPr lang="it-IT" baseline="-25000" dirty="0" smtClean="0"/>
              <a:t>0</a:t>
            </a:r>
            <a:r>
              <a:rPr lang="it-IT" dirty="0" smtClean="0"/>
              <a:t> cos(</a:t>
            </a:r>
            <a:r>
              <a:rPr lang="it-IT" dirty="0" err="1" smtClean="0">
                <a:latin typeface="Symbol" panose="05050102010706020507" pitchFamily="18" charset="2"/>
              </a:rPr>
              <a:t>w</a:t>
            </a:r>
            <a:r>
              <a:rPr lang="it-IT" dirty="0" err="1" smtClean="0"/>
              <a:t>t</a:t>
            </a:r>
            <a:r>
              <a:rPr lang="it-IT" dirty="0" smtClean="0"/>
              <a:t>) </a:t>
            </a:r>
            <a:r>
              <a:rPr lang="it-IT" dirty="0" err="1" smtClean="0"/>
              <a:t>sin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endParaRPr lang="it-IT" dirty="0" smtClean="0">
              <a:latin typeface="Symbol" panose="05050102010706020507" pitchFamily="18" charset="2"/>
            </a:endParaRPr>
          </a:p>
          <a:p>
            <a:pPr marL="0" indent="0" algn="just">
              <a:buNone/>
            </a:pPr>
            <a:r>
              <a:rPr lang="it-IT" dirty="0" smtClean="0"/>
              <a:t>La forza è risolta in 2 componenti: una in fase con l’allungamento, l’altra che è fuori fase rispetto allo </a:t>
            </a:r>
            <a:r>
              <a:rPr lang="it-IT" dirty="0" err="1" smtClean="0"/>
              <a:t>strain</a:t>
            </a:r>
            <a:r>
              <a:rPr lang="it-IT" dirty="0" smtClean="0"/>
              <a:t> di </a:t>
            </a:r>
            <a:r>
              <a:rPr lang="it-IT" dirty="0" smtClean="0">
                <a:latin typeface="Symbol" panose="05050102010706020507" pitchFamily="18" charset="2"/>
              </a:rPr>
              <a:t>p</a:t>
            </a:r>
            <a:r>
              <a:rPr lang="it-IT" dirty="0" smtClean="0"/>
              <a:t>/2.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640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13765"/>
            <a:ext cx="10515600" cy="586319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E’ possibile definire 2 moduli dinamici G’ e G’’; G’ è in fase con lo </a:t>
            </a:r>
            <a:r>
              <a:rPr lang="it-IT" dirty="0" err="1" smtClean="0"/>
              <a:t>strain</a:t>
            </a:r>
            <a:r>
              <a:rPr lang="it-IT" dirty="0" smtClean="0"/>
              <a:t> e G’’ fuori fase di </a:t>
            </a:r>
            <a:r>
              <a:rPr lang="it-IT" dirty="0" smtClean="0">
                <a:latin typeface="Symbol" panose="05050102010706020507" pitchFamily="18" charset="2"/>
              </a:rPr>
              <a:t>p</a:t>
            </a:r>
            <a:r>
              <a:rPr lang="it-IT" dirty="0" smtClean="0"/>
              <a:t>/2 rispetto allo </a:t>
            </a:r>
            <a:r>
              <a:rPr lang="it-IT" dirty="0" err="1" smtClean="0"/>
              <a:t>strain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/>
              <a:t>G’ = (S</a:t>
            </a:r>
            <a:r>
              <a:rPr lang="it-IT" baseline="-25000" dirty="0" smtClean="0"/>
              <a:t>0</a:t>
            </a:r>
            <a:r>
              <a:rPr lang="it-IT" dirty="0" smtClean="0"/>
              <a:t>/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baseline="-25000" dirty="0" smtClean="0"/>
              <a:t>0</a:t>
            </a:r>
            <a:r>
              <a:rPr lang="it-IT" dirty="0" smtClean="0"/>
              <a:t>)</a:t>
            </a:r>
            <a:r>
              <a:rPr lang="it-IT" dirty="0" err="1" smtClean="0"/>
              <a:t>cos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endParaRPr lang="it-IT" dirty="0" smtClean="0">
              <a:latin typeface="Symbol" panose="05050102010706020507" pitchFamily="18" charset="2"/>
            </a:endParaRPr>
          </a:p>
          <a:p>
            <a:pPr marL="0" indent="0" algn="ctr">
              <a:buNone/>
            </a:pPr>
            <a:r>
              <a:rPr lang="it-IT" dirty="0" smtClean="0"/>
              <a:t>G’’= (S</a:t>
            </a:r>
            <a:r>
              <a:rPr lang="it-IT" baseline="-25000" dirty="0" smtClean="0"/>
              <a:t>0</a:t>
            </a:r>
            <a:r>
              <a:rPr lang="it-IT" dirty="0" smtClean="0"/>
              <a:t>/</a:t>
            </a:r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baseline="-25000" dirty="0" smtClean="0"/>
              <a:t>0</a:t>
            </a:r>
            <a:r>
              <a:rPr lang="it-IT" dirty="0" smtClean="0"/>
              <a:t>)</a:t>
            </a:r>
            <a:r>
              <a:rPr lang="it-IT" dirty="0" err="1" smtClean="0"/>
              <a:t>sin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endParaRPr lang="it-IT" dirty="0" smtClean="0"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it-IT" dirty="0" smtClean="0"/>
              <a:t>La differenza di fase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 è data quindi da G’’/G’ = </a:t>
            </a:r>
            <a:r>
              <a:rPr lang="it-IT" dirty="0" err="1" smtClean="0"/>
              <a:t>tang</a:t>
            </a:r>
            <a:r>
              <a:rPr lang="it-IT" dirty="0" smtClean="0"/>
              <a:t>(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)</a:t>
            </a:r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FF0000"/>
                </a:solidFill>
              </a:rPr>
              <a:t>G’ viene indicato come modulo elastico e G’’ come modulo viscoso o dissipativo.</a:t>
            </a:r>
          </a:p>
          <a:p>
            <a:pPr marL="0" indent="0" algn="just">
              <a:buNone/>
            </a:pPr>
            <a:r>
              <a:rPr lang="it-IT" dirty="0" smtClean="0"/>
              <a:t>G’ è associato al lavoro conservativo che il sistema immagazzina e ricede nelle deformazione periodica, mentre G’’ è associato con il lavoro dissipato in ogni ciclo.</a:t>
            </a:r>
          </a:p>
          <a:p>
            <a:pPr marL="0" indent="0" algn="just">
              <a:buNone/>
            </a:pPr>
            <a:r>
              <a:rPr lang="it-IT" dirty="0" smtClean="0"/>
              <a:t>Il rapporto </a:t>
            </a:r>
            <a:r>
              <a:rPr lang="it-IT" dirty="0" err="1" smtClean="0"/>
              <a:t>tang</a:t>
            </a:r>
            <a:r>
              <a:rPr lang="it-IT" dirty="0" smtClean="0"/>
              <a:t>(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) viene detto di conseguenza </a:t>
            </a:r>
            <a:r>
              <a:rPr lang="it-IT" b="1" dirty="0" smtClean="0">
                <a:solidFill>
                  <a:srgbClr val="FF0000"/>
                </a:solidFill>
              </a:rPr>
              <a:t>fattore di perdita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352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67553"/>
            <a:ext cx="10515600" cy="580941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L’analisi dei due moduli risulta particolarmente importante nei sistemi gel.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b="1" dirty="0" smtClean="0">
                <a:solidFill>
                  <a:srgbClr val="FF0000"/>
                </a:solidFill>
              </a:rPr>
              <a:t>Un gel è un materiale soft, solido o </a:t>
            </a:r>
            <a:r>
              <a:rPr lang="it-IT" b="1" dirty="0" err="1" smtClean="0">
                <a:solidFill>
                  <a:srgbClr val="FF0000"/>
                </a:solidFill>
              </a:rPr>
              <a:t>solid-like</a:t>
            </a:r>
            <a:r>
              <a:rPr lang="it-IT" b="1" dirty="0" smtClean="0">
                <a:solidFill>
                  <a:srgbClr val="FF0000"/>
                </a:solidFill>
              </a:rPr>
              <a:t> costituito da due o più componenti uno dei quali è liquido e presente in quantità preponderante.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modulo elastico mostra un plateau pronunciato che si estende a tempi caratteristici dell’ordine di grandezza di almeno un secondo mentre il modulo dissipativo è significativamente inferiore (almeno un ordine di grandezza) rispetto al modulo elastico nella regione del plateau.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800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139" y="215154"/>
            <a:ext cx="5482120" cy="49485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77260" y="555812"/>
            <a:ext cx="56617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 </a:t>
            </a:r>
            <a:r>
              <a:rPr lang="it-IT" sz="2000" b="1" dirty="0" smtClean="0">
                <a:solidFill>
                  <a:srgbClr val="FF0000"/>
                </a:solidFill>
              </a:rPr>
              <a:t>gel forti </a:t>
            </a:r>
            <a:r>
              <a:rPr lang="it-IT" sz="2000" dirty="0" smtClean="0"/>
              <a:t>posseggono un network permanente e mostrano uno </a:t>
            </a:r>
            <a:r>
              <a:rPr lang="it-IT" sz="2000" dirty="0" err="1" smtClean="0"/>
              <a:t>shear</a:t>
            </a:r>
            <a:r>
              <a:rPr lang="it-IT" sz="2000" dirty="0" smtClean="0"/>
              <a:t> </a:t>
            </a:r>
            <a:r>
              <a:rPr lang="it-IT" sz="2000" dirty="0" err="1" smtClean="0"/>
              <a:t>modulus</a:t>
            </a:r>
            <a:r>
              <a:rPr lang="it-IT" sz="2000" dirty="0" smtClean="0"/>
              <a:t> G’’ che dipende solo debolmente dalla frequenza.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Gli </a:t>
            </a:r>
            <a:r>
              <a:rPr lang="it-IT" sz="2000" b="1" dirty="0" err="1" smtClean="0">
                <a:solidFill>
                  <a:srgbClr val="FF0000"/>
                </a:solidFill>
              </a:rPr>
              <a:t>entanglement</a:t>
            </a:r>
            <a:r>
              <a:rPr lang="it-IT" sz="2000" b="1" dirty="0" smtClean="0">
                <a:solidFill>
                  <a:srgbClr val="FF0000"/>
                </a:solidFill>
              </a:rPr>
              <a:t> networks </a:t>
            </a:r>
            <a:r>
              <a:rPr lang="it-IT" sz="2000" dirty="0" smtClean="0"/>
              <a:t>(soluzioni polimeriche a concentrazione&gt;del coil </a:t>
            </a:r>
            <a:r>
              <a:rPr lang="it-IT" sz="2000" dirty="0" err="1" smtClean="0"/>
              <a:t>overlap</a:t>
            </a:r>
            <a:r>
              <a:rPr lang="it-IT" sz="2000" dirty="0" smtClean="0"/>
              <a:t>), non posseggono un cross-</a:t>
            </a:r>
            <a:r>
              <a:rPr lang="it-IT" sz="2000" dirty="0" err="1" smtClean="0"/>
              <a:t>linking</a:t>
            </a:r>
            <a:r>
              <a:rPr lang="it-IT" sz="2000" dirty="0" smtClean="0"/>
              <a:t> permanente e le loro proprietà meccaniche dipendono dalla frequenza, posseggono un punto di intersezione (cross-over) e alle basse frequenze scorrono come fluidi.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I </a:t>
            </a:r>
            <a:r>
              <a:rPr lang="it-IT" sz="2000" b="1" dirty="0" smtClean="0">
                <a:solidFill>
                  <a:srgbClr val="FF0000"/>
                </a:solidFill>
              </a:rPr>
              <a:t>gel deboli </a:t>
            </a:r>
            <a:r>
              <a:rPr lang="it-IT" sz="2000" dirty="0" smtClean="0"/>
              <a:t>mostrano una dipendenza dalla frequenza molto meno marcata e non hanno cross-over. Se sottoposti a larghe deformazioni non subiscono fratture irreversibili e recuperano interamente le proprietà meccaniche in condizioni di riposo.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4168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8168" y="762897"/>
            <a:ext cx="4356538" cy="29457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51176" y="1255059"/>
            <a:ext cx="5208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 gel vengono distinti in base al tipo d’interazione esistente fra le catene polimeriche in: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Gel chimici</a:t>
            </a:r>
            <a:r>
              <a:rPr lang="it-IT" sz="2400" dirty="0" smtClean="0"/>
              <a:t>, nei quali il reticolo è assicurato da legami covalenti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Gel fisici</a:t>
            </a:r>
            <a:r>
              <a:rPr lang="it-IT" sz="2400" dirty="0" smtClean="0"/>
              <a:t>, caratterizzati da legami di tipo fisico.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021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Determinazione del gel-</a:t>
            </a:r>
            <a:r>
              <a:rPr lang="it-IT" b="1" dirty="0" err="1" smtClean="0">
                <a:solidFill>
                  <a:srgbClr val="FF0000"/>
                </a:solidFill>
              </a:rPr>
              <a:t>point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variabile più importante è la </a:t>
            </a:r>
            <a:r>
              <a:rPr lang="it-IT" b="1" dirty="0" smtClean="0">
                <a:solidFill>
                  <a:srgbClr val="FF0000"/>
                </a:solidFill>
              </a:rPr>
              <a:t>connettività</a:t>
            </a:r>
            <a:r>
              <a:rPr lang="it-IT" dirty="0" smtClean="0"/>
              <a:t>, cioè l’insieme di legami chimici o fisici  che legano tra di loro le unità del materiale.</a:t>
            </a:r>
          </a:p>
          <a:p>
            <a:pPr marL="0" indent="0" algn="just">
              <a:buNone/>
            </a:pPr>
            <a:r>
              <a:rPr lang="it-IT" dirty="0" smtClean="0"/>
              <a:t>Durante la gelificazione il sistema evolve da una connettività su scala ridotta all’intero campione.</a:t>
            </a:r>
          </a:p>
          <a:p>
            <a:pPr marL="0" indent="0" algn="just">
              <a:buNone/>
            </a:pPr>
            <a:r>
              <a:rPr lang="it-IT" dirty="0" smtClean="0"/>
              <a:t>In una situazione intermedia è possibile identificare un punto in cui la connettività si espande. In questo punto il tempo di rilassamento del sistema, sottoposto ad una sollecitazione meccanica, diventa infinito.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14004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39271"/>
            <a:ext cx="10515600" cy="573769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Al gel </a:t>
            </a:r>
            <a:r>
              <a:rPr lang="it-IT" dirty="0" err="1" smtClean="0"/>
              <a:t>point</a:t>
            </a:r>
            <a:r>
              <a:rPr lang="it-IT" dirty="0" smtClean="0"/>
              <a:t> sia il tempo caratteristico di rilassamento che le dimensioni dei cluster (regioni in cui esiste la connessione tra gli elementi) divergono all’infinito.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Al punto critico viene attribuita la proprietà di self-</a:t>
            </a:r>
            <a:r>
              <a:rPr lang="it-IT" dirty="0" err="1" smtClean="0"/>
              <a:t>similarity</a:t>
            </a:r>
            <a:r>
              <a:rPr lang="it-IT" dirty="0" smtClean="0"/>
              <a:t>, cioè è possibile trovare un numero infinito di cluster le cui dimensioni possono essere variate a piacimento.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materiale è self-</a:t>
            </a:r>
            <a:r>
              <a:rPr lang="it-IT" dirty="0" err="1" smtClean="0"/>
              <a:t>similar</a:t>
            </a:r>
            <a:r>
              <a:rPr lang="it-IT" dirty="0" smtClean="0"/>
              <a:t> o frattale se il motivo strutturale si ripete su scale a differenti ordini di grandezza.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2898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Deformazione per trazione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9917" y="16194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Possono cambiare sia la forma che il volume; un aumento di </a:t>
            </a:r>
            <a:r>
              <a:rPr lang="it-IT" dirty="0" smtClean="0">
                <a:solidFill>
                  <a:srgbClr val="FF0000"/>
                </a:solidFill>
              </a:rPr>
              <a:t>sollecitazione </a:t>
            </a:r>
            <a:r>
              <a:rPr lang="it-IT" dirty="0" err="1" smtClean="0">
                <a:solidFill>
                  <a:srgbClr val="FF0000"/>
                </a:solidFill>
              </a:rPr>
              <a:t>dS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fa aumentare la deformazione </a:t>
            </a:r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 di d</a:t>
            </a:r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relativo </a:t>
            </a:r>
            <a:r>
              <a:rPr lang="it-IT" b="1" dirty="0" smtClean="0">
                <a:solidFill>
                  <a:srgbClr val="FF0000"/>
                </a:solidFill>
              </a:rPr>
              <a:t>modulo di Young E </a:t>
            </a:r>
            <a:r>
              <a:rPr lang="it-IT" dirty="0" smtClean="0"/>
              <a:t>è dato da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 = </a:t>
            </a:r>
            <a:r>
              <a:rPr lang="it-IT" dirty="0" err="1" smtClean="0"/>
              <a:t>dS</a:t>
            </a:r>
            <a:r>
              <a:rPr lang="it-IT" dirty="0" smtClean="0"/>
              <a:t>/d</a:t>
            </a:r>
            <a:r>
              <a:rPr lang="it-IT" dirty="0" smtClean="0">
                <a:latin typeface="Symbol" panose="05050102010706020507" pitchFamily="18" charset="2"/>
              </a:rPr>
              <a:t>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  il suo reciproco è la </a:t>
            </a:r>
            <a:r>
              <a:rPr lang="it-IT" dirty="0" smtClean="0">
                <a:solidFill>
                  <a:srgbClr val="FF0000"/>
                </a:solidFill>
              </a:rPr>
              <a:t>cedevolezza tensile </a:t>
            </a:r>
            <a:r>
              <a:rPr lang="it-IT" dirty="0" smtClean="0"/>
              <a:t>D</a:t>
            </a:r>
            <a:r>
              <a:rPr lang="it-IT" dirty="0" smtClean="0"/>
              <a:t>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5140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8259"/>
            <a:ext cx="10515600" cy="5988704"/>
          </a:xfrm>
        </p:spPr>
        <p:txBody>
          <a:bodyPr/>
          <a:lstStyle/>
          <a:p>
            <a:pPr marL="0" indent="0" algn="just">
              <a:buNone/>
            </a:pPr>
            <a:endParaRPr lang="it-IT" smtClean="0"/>
          </a:p>
          <a:p>
            <a:pPr marL="0" indent="0" algn="just">
              <a:buNone/>
            </a:pPr>
            <a:r>
              <a:rPr lang="it-IT" smtClean="0"/>
              <a:t>Abbiamo </a:t>
            </a:r>
            <a:r>
              <a:rPr lang="it-IT" dirty="0" smtClean="0"/>
              <a:t>visto che su sistemi in cui avvenivano delle reazioni di reticolazione, si assisteva ad un cross-over di G’ e G’’; si passava da una situazione in cui G’&lt;G’’ ad una in cui G’&gt;G’’. Si osservava una transizione da un comportamento </a:t>
            </a:r>
            <a:r>
              <a:rPr lang="it-IT" dirty="0" err="1" smtClean="0"/>
              <a:t>liquid-like</a:t>
            </a:r>
            <a:r>
              <a:rPr lang="it-IT" dirty="0" smtClean="0"/>
              <a:t> ad uno </a:t>
            </a:r>
            <a:r>
              <a:rPr lang="it-IT" dirty="0" err="1" smtClean="0"/>
              <a:t>solid-like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E’ stato quindi proposto che G(t) seguisse una semplice legge di potenza del tipo:</a:t>
            </a:r>
          </a:p>
          <a:p>
            <a:pPr marL="0" indent="0" algn="ctr">
              <a:buNone/>
            </a:pPr>
            <a:r>
              <a:rPr lang="it-IT" dirty="0" smtClean="0"/>
              <a:t>G(t)proporzionale a t</a:t>
            </a:r>
            <a:r>
              <a:rPr lang="it-IT" baseline="30000" dirty="0" smtClean="0"/>
              <a:t>-n</a:t>
            </a:r>
          </a:p>
          <a:p>
            <a:pPr marL="0" indent="0" algn="just">
              <a:buNone/>
            </a:pPr>
            <a:r>
              <a:rPr lang="it-IT" dirty="0" smtClean="0"/>
              <a:t>dove n è un numero reale e che analogamente G’ e G’’ siano proporzionali a </a:t>
            </a:r>
            <a:r>
              <a:rPr lang="it-IT" dirty="0" err="1" smtClean="0">
                <a:latin typeface="Symbol" panose="05050102010706020507" pitchFamily="18" charset="2"/>
              </a:rPr>
              <a:t>w</a:t>
            </a:r>
            <a:r>
              <a:rPr lang="it-IT" baseline="30000" dirty="0" err="1" smtClean="0"/>
              <a:t>n</a:t>
            </a:r>
            <a:r>
              <a:rPr lang="it-IT" dirty="0" smtClean="0"/>
              <a:t>, dove </a:t>
            </a:r>
            <a:r>
              <a:rPr lang="it-IT" dirty="0" smtClean="0">
                <a:latin typeface="Symbol" panose="05050102010706020507" pitchFamily="18" charset="2"/>
              </a:rPr>
              <a:t>w</a:t>
            </a:r>
            <a:r>
              <a:rPr lang="it-IT" dirty="0" smtClean="0"/>
              <a:t> è la frequenza di sollecitazione del campione.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891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relazioni tra K, G ed E sono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 = 3K(1-2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) =2G(1+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 </a:t>
            </a:r>
            <a:r>
              <a:rPr lang="it-IT" b="1" dirty="0" smtClean="0">
                <a:solidFill>
                  <a:srgbClr val="FF0000"/>
                </a:solidFill>
              </a:rPr>
              <a:t>è il coefficiente di </a:t>
            </a:r>
            <a:r>
              <a:rPr lang="it-IT" b="1" dirty="0" err="1" smtClean="0">
                <a:solidFill>
                  <a:srgbClr val="FF0000"/>
                </a:solidFill>
              </a:rPr>
              <a:t>Poisson</a:t>
            </a:r>
            <a:r>
              <a:rPr lang="it-IT" dirty="0" smtClean="0"/>
              <a:t>, molto vicino a 0.5 per la maggior parte dei sistemi macromolecolari.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12376"/>
            <a:ext cx="10515600" cy="576458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componente elastica è dominante nei solidi, le cui proprietà meccaniche possono essere descritte dalla </a:t>
            </a:r>
            <a:r>
              <a:rPr lang="it-IT" dirty="0" smtClean="0">
                <a:solidFill>
                  <a:srgbClr val="FF0000"/>
                </a:solidFill>
              </a:rPr>
              <a:t>legge di </a:t>
            </a:r>
            <a:r>
              <a:rPr lang="it-IT" dirty="0" err="1" smtClean="0">
                <a:solidFill>
                  <a:srgbClr val="FF0000"/>
                </a:solidFill>
              </a:rPr>
              <a:t>Hooke</a:t>
            </a:r>
            <a:r>
              <a:rPr lang="it-IT" dirty="0" smtClean="0"/>
              <a:t>, che stabilisce che lo sforzo applicato (</a:t>
            </a:r>
            <a:r>
              <a:rPr lang="it-IT" dirty="0" smtClean="0">
                <a:solidFill>
                  <a:srgbClr val="FF0000"/>
                </a:solidFill>
              </a:rPr>
              <a:t>stress</a:t>
            </a:r>
            <a:r>
              <a:rPr lang="it-IT" dirty="0" smtClean="0"/>
              <a:t>), S, è proporzionale all’allungamento (</a:t>
            </a:r>
            <a:r>
              <a:rPr lang="it-IT" dirty="0" err="1" smtClean="0">
                <a:solidFill>
                  <a:srgbClr val="FF0000"/>
                </a:solidFill>
              </a:rPr>
              <a:t>strain</a:t>
            </a:r>
            <a:r>
              <a:rPr lang="it-IT" dirty="0" smtClean="0"/>
              <a:t>) che si ottiene, ma è indipendente dalla velocità della deformazione (d</a:t>
            </a:r>
            <a:r>
              <a:rPr lang="it-IT" dirty="0" smtClean="0">
                <a:latin typeface="Symbol" panose="05050102010706020507" pitchFamily="18" charset="2"/>
              </a:rPr>
              <a:t>e</a:t>
            </a:r>
            <a:r>
              <a:rPr lang="it-IT" dirty="0" smtClean="0"/>
              <a:t>/</a:t>
            </a:r>
            <a:r>
              <a:rPr lang="it-IT" dirty="0" err="1" smtClean="0"/>
              <a:t>dt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S = E </a:t>
            </a:r>
            <a:r>
              <a:rPr lang="it-IT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endParaRPr lang="it-IT" b="1" dirty="0" smtClean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algn="ctr">
              <a:buFont typeface="Symbol" panose="05050102010706020507" pitchFamily="18" charset="2"/>
              <a:buChar char="e"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Font typeface="Symbol" panose="05050102010706020507" pitchFamily="18" charset="2"/>
              <a:buChar char="e"/>
            </a:pPr>
            <a:r>
              <a:rPr lang="it-IT" b="1" dirty="0" smtClean="0">
                <a:solidFill>
                  <a:srgbClr val="FF0000"/>
                </a:solidFill>
              </a:rPr>
              <a:t>= </a:t>
            </a:r>
            <a:r>
              <a:rPr lang="it-IT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b="1" dirty="0" smtClean="0">
                <a:solidFill>
                  <a:srgbClr val="FF0000"/>
                </a:solidFill>
              </a:rPr>
              <a:t>l/l</a:t>
            </a:r>
          </a:p>
          <a:p>
            <a:pPr marL="0" indent="0" algn="just">
              <a:buNone/>
            </a:pPr>
            <a:r>
              <a:rPr lang="it-IT" b="1" dirty="0" smtClean="0"/>
              <a:t>Lo stress rappresenta la forza per unità di area mentre lo </a:t>
            </a:r>
            <a:r>
              <a:rPr lang="it-IT" b="1" dirty="0" err="1" smtClean="0"/>
              <a:t>strain</a:t>
            </a:r>
            <a:r>
              <a:rPr lang="it-IT" b="1" dirty="0" smtClean="0"/>
              <a:t> l’estensione per unità di lunghezza.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5524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Se il solido è </a:t>
            </a:r>
            <a:r>
              <a:rPr lang="it-IT" dirty="0" smtClean="0">
                <a:solidFill>
                  <a:srgbClr val="FF0000"/>
                </a:solidFill>
              </a:rPr>
              <a:t>isotropo </a:t>
            </a:r>
            <a:r>
              <a:rPr lang="it-IT" dirty="0" smtClean="0"/>
              <a:t>(stesse proprietà in tutte le direzioni), lo strain è definito dal rapporto di </a:t>
            </a:r>
            <a:r>
              <a:rPr lang="it-IT" dirty="0" err="1" smtClean="0"/>
              <a:t>Poisson</a:t>
            </a:r>
            <a:r>
              <a:rPr lang="it-IT" dirty="0" smtClean="0"/>
              <a:t>, 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, che ci fornisce il rapporto tra la variazione percentuale dello strain longitudinale rispetto a quello laterale </a:t>
            </a:r>
          </a:p>
          <a:p>
            <a:pPr>
              <a:buNone/>
            </a:pPr>
            <a:r>
              <a:rPr lang="it-IT" dirty="0" smtClean="0"/>
              <a:t>		</a:t>
            </a:r>
          </a:p>
          <a:p>
            <a:pPr>
              <a:buNone/>
            </a:pPr>
            <a:r>
              <a:rPr lang="it-IT" dirty="0" smtClean="0"/>
              <a:t>					</a:t>
            </a:r>
            <a:r>
              <a:rPr lang="it-IT" sz="3600" dirty="0" smtClean="0">
                <a:latin typeface="Symbol" pitchFamily="18" charset="2"/>
              </a:rPr>
              <a:t> m </a:t>
            </a:r>
            <a:r>
              <a:rPr lang="it-IT" sz="3600" dirty="0" smtClean="0"/>
              <a:t>= </a:t>
            </a:r>
            <a:r>
              <a:rPr lang="it-IT" sz="3600" dirty="0" smtClean="0">
                <a:latin typeface="Symbol" pitchFamily="18" charset="2"/>
              </a:rPr>
              <a:t>e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/</a:t>
            </a:r>
            <a:r>
              <a:rPr lang="it-IT" sz="3600" dirty="0" smtClean="0">
                <a:latin typeface="Symbol" pitchFamily="18" charset="2"/>
              </a:rPr>
              <a:t> </a:t>
            </a:r>
            <a:r>
              <a:rPr lang="it-IT" sz="3600" dirty="0" err="1" smtClean="0">
                <a:latin typeface="Symbol" pitchFamily="18" charset="2"/>
              </a:rPr>
              <a:t>e</a:t>
            </a:r>
            <a:r>
              <a:rPr lang="it-IT" sz="3600" baseline="-25000" dirty="0" err="1" smtClean="0"/>
              <a:t>w</a:t>
            </a:r>
            <a:endParaRPr lang="it-IT" sz="3600" baseline="-25000" dirty="0" smtClean="0"/>
          </a:p>
          <a:p>
            <a:pPr>
              <a:buNone/>
            </a:pPr>
            <a:endParaRPr lang="it-IT" sz="3600" baseline="-25000" dirty="0" smtClean="0"/>
          </a:p>
          <a:p>
            <a:pPr>
              <a:buNone/>
            </a:pPr>
            <a:r>
              <a:rPr lang="it-IT" dirty="0" smtClean="0"/>
              <a:t>Se non c’è variazione di volume </a:t>
            </a:r>
            <a:r>
              <a:rPr lang="it-IT" dirty="0" smtClean="0">
                <a:latin typeface="Symbol" pitchFamily="18" charset="2"/>
              </a:rPr>
              <a:t>m = 0.5. </a:t>
            </a:r>
            <a:r>
              <a:rPr lang="it-IT" dirty="0" smtClean="0"/>
              <a:t>Per sistemi rigidi </a:t>
            </a:r>
            <a:r>
              <a:rPr lang="it-IT" dirty="0" smtClean="0">
                <a:latin typeface="Symbol" pitchFamily="18" charset="2"/>
              </a:rPr>
              <a:t>= 0.3.</a:t>
            </a:r>
            <a:endParaRPr lang="it-IT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153" y="740896"/>
            <a:ext cx="10515600" cy="5462680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Si assume che il polimero sia </a:t>
            </a:r>
            <a:r>
              <a:rPr lang="it-IT" b="1" dirty="0" smtClean="0">
                <a:solidFill>
                  <a:srgbClr val="FF0000"/>
                </a:solidFill>
              </a:rPr>
              <a:t>isotropo</a:t>
            </a:r>
            <a:r>
              <a:rPr lang="it-IT" b="1" dirty="0" smtClean="0"/>
              <a:t> e al posto del modulo di elasticità di Young, E, si utilizza il </a:t>
            </a:r>
            <a:r>
              <a:rPr lang="it-IT" b="1" dirty="0" smtClean="0">
                <a:solidFill>
                  <a:srgbClr val="FF0000"/>
                </a:solidFill>
              </a:rPr>
              <a:t>modulo di taglio </a:t>
            </a:r>
            <a:r>
              <a:rPr lang="it-IT" b="1" dirty="0" smtClean="0"/>
              <a:t>(lo </a:t>
            </a:r>
            <a:r>
              <a:rPr lang="it-IT" b="1" dirty="0" err="1" smtClean="0"/>
              <a:t>shear</a:t>
            </a:r>
            <a:r>
              <a:rPr lang="it-IT" b="1" dirty="0" smtClean="0"/>
              <a:t> </a:t>
            </a:r>
            <a:r>
              <a:rPr lang="it-IT" b="1" dirty="0" err="1" smtClean="0"/>
              <a:t>modulus</a:t>
            </a:r>
            <a:r>
              <a:rPr lang="it-IT" b="1" dirty="0" smtClean="0"/>
              <a:t>) </a:t>
            </a:r>
            <a:r>
              <a:rPr lang="it-IT" b="1" dirty="0" smtClean="0">
                <a:solidFill>
                  <a:srgbClr val="FF0000"/>
                </a:solidFill>
              </a:rPr>
              <a:t>G</a:t>
            </a:r>
            <a:r>
              <a:rPr lang="it-IT" b="1" dirty="0" smtClean="0"/>
              <a:t> per cui</a:t>
            </a:r>
          </a:p>
          <a:p>
            <a:pPr marL="0" indent="0" algn="ctr">
              <a:buNone/>
            </a:pPr>
            <a:r>
              <a:rPr lang="it-IT" b="1" dirty="0" smtClean="0"/>
              <a:t>S = G </a:t>
            </a:r>
            <a:r>
              <a:rPr lang="it-IT" b="1" dirty="0" smtClean="0">
                <a:latin typeface="Symbol" panose="05050102010706020507" pitchFamily="18" charset="2"/>
              </a:rPr>
              <a:t>g</a:t>
            </a:r>
          </a:p>
          <a:p>
            <a:pPr marL="0" indent="0" algn="just">
              <a:buNone/>
            </a:pPr>
            <a:r>
              <a:rPr lang="it-IT" b="1" dirty="0" smtClean="0"/>
              <a:t>La componente viscosa è dominante nei liquidi per i quali vale la legge di Newton che stabilisce che la forza applicata S è proporzionale alla velocità di deformazione ma è indipendente dall’allungamento </a:t>
            </a:r>
            <a:r>
              <a:rPr lang="it-IT" b="1" dirty="0" smtClean="0">
                <a:latin typeface="Symbol" panose="05050102010706020507" pitchFamily="18" charset="2"/>
              </a:rPr>
              <a:t>g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S =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it-IT" b="1" dirty="0" smtClean="0">
                <a:solidFill>
                  <a:srgbClr val="FF0000"/>
                </a:solidFill>
              </a:rPr>
              <a:t> d</a:t>
            </a:r>
            <a:r>
              <a:rPr lang="it-IT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b="1" dirty="0" smtClean="0">
                <a:solidFill>
                  <a:srgbClr val="FF0000"/>
                </a:solidFill>
              </a:rPr>
              <a:t>/</a:t>
            </a:r>
            <a:r>
              <a:rPr lang="it-IT" b="1" dirty="0" err="1" smtClean="0">
                <a:solidFill>
                  <a:srgbClr val="FF0000"/>
                </a:solidFill>
              </a:rPr>
              <a:t>dt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just">
              <a:buNone/>
            </a:pPr>
            <a:r>
              <a:rPr lang="it-IT" b="1" dirty="0" smtClean="0"/>
              <a:t>La deformazione sarà quindi funzione di S ma anche del tempo di sollecitazione.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9406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2074" y="818349"/>
            <a:ext cx="10515600" cy="54239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b="1" dirty="0" smtClean="0"/>
              <a:t>Nei sistemi macromolecolari i moduli non sono costanti ma variano con la sollecitazione applicata e con il tempo di applicazione della sollecitazione, per cui in generale G = f(S,t).	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6159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2402</Words>
  <Application>Microsoft Office PowerPoint</Application>
  <PresentationFormat>Personalizzato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REOLOGIA</vt:lpstr>
      <vt:lpstr>Compressione idrostatica</vt:lpstr>
      <vt:lpstr>Sollecitazione tangenziale</vt:lpstr>
      <vt:lpstr>Deformazione per trazione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Il principio di sovrapposizione di Boltzmann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Determinazione del gel-point</vt:lpstr>
      <vt:lpstr>Diapositiva 39</vt:lpstr>
      <vt:lpstr>Diapositiva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REOLOGIA</dc:title>
  <dc:creator>Antonia</dc:creator>
  <cp:lastModifiedBy>Antonia</cp:lastModifiedBy>
  <cp:revision>99</cp:revision>
  <dcterms:created xsi:type="dcterms:W3CDTF">2015-01-20T14:14:15Z</dcterms:created>
  <dcterms:modified xsi:type="dcterms:W3CDTF">2015-04-15T09:58:59Z</dcterms:modified>
</cp:coreProperties>
</file>