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EF07110-1FAF-40B7-BF46-AB22167DBE37}"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ADC4CC6-0366-43E4-ADC6-51F69FF1D19B}" type="slidenum">
              <a:rPr lang="it-IT" smtClean="0"/>
              <a:t>‹N›</a:t>
            </a:fld>
            <a:endParaRPr lang="it-IT"/>
          </a:p>
        </p:txBody>
      </p:sp>
    </p:spTree>
    <p:extLst>
      <p:ext uri="{BB962C8B-B14F-4D97-AF65-F5344CB8AC3E}">
        <p14:creationId xmlns:p14="http://schemas.microsoft.com/office/powerpoint/2010/main" val="1127459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EF07110-1FAF-40B7-BF46-AB22167DBE37}"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ADC4CC6-0366-43E4-ADC6-51F69FF1D19B}" type="slidenum">
              <a:rPr lang="it-IT" smtClean="0"/>
              <a:t>‹N›</a:t>
            </a:fld>
            <a:endParaRPr lang="it-IT"/>
          </a:p>
        </p:txBody>
      </p:sp>
    </p:spTree>
    <p:extLst>
      <p:ext uri="{BB962C8B-B14F-4D97-AF65-F5344CB8AC3E}">
        <p14:creationId xmlns:p14="http://schemas.microsoft.com/office/powerpoint/2010/main" val="709930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EF07110-1FAF-40B7-BF46-AB22167DBE37}"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ADC4CC6-0366-43E4-ADC6-51F69FF1D19B}" type="slidenum">
              <a:rPr lang="it-IT" smtClean="0"/>
              <a:t>‹N›</a:t>
            </a:fld>
            <a:endParaRPr lang="it-IT"/>
          </a:p>
        </p:txBody>
      </p:sp>
    </p:spTree>
    <p:extLst>
      <p:ext uri="{BB962C8B-B14F-4D97-AF65-F5344CB8AC3E}">
        <p14:creationId xmlns:p14="http://schemas.microsoft.com/office/powerpoint/2010/main" val="1347758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45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860A701-48BB-446D-8C39-936C01E61503}"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1103557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860A701-48BB-446D-8C39-936C01E61503}"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32441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40"/>
            <a:ext cx="10515600" cy="2852737"/>
          </a:xfrm>
        </p:spPr>
        <p:txBody>
          <a:bodyPr anchor="b"/>
          <a:lstStyle>
            <a:lvl1pPr>
              <a:defRPr sz="45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2860A701-48BB-446D-8C39-936C01E61503}"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3423607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860A701-48BB-446D-8C39-936C01E61503}" type="datetimeFigureOut">
              <a:rPr lang="it-IT" smtClean="0"/>
              <a:t>12/03/2020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1353162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7"/>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Modifica gli stili del testo dello schema</a:t>
            </a:r>
          </a:p>
        </p:txBody>
      </p:sp>
      <p:sp>
        <p:nvSpPr>
          <p:cNvPr id="4" name="Segnaposto contenuto 3"/>
          <p:cNvSpPr>
            <a:spLocks noGrp="1"/>
          </p:cNvSpPr>
          <p:nvPr>
            <p:ph sz="half" idx="2"/>
          </p:nvPr>
        </p:nvSpPr>
        <p:spPr>
          <a:xfrm>
            <a:off x="839789"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Modifica gli stili del testo dello schema</a:t>
            </a:r>
          </a:p>
        </p:txBody>
      </p:sp>
      <p:sp>
        <p:nvSpPr>
          <p:cNvPr id="6" name="Segnaposto contenuto 5"/>
          <p:cNvSpPr>
            <a:spLocks noGrp="1"/>
          </p:cNvSpPr>
          <p:nvPr>
            <p:ph sz="quarter" idx="4"/>
          </p:nvPr>
        </p:nvSpPr>
        <p:spPr>
          <a:xfrm>
            <a:off x="6172201"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860A701-48BB-446D-8C39-936C01E61503}" type="datetimeFigureOut">
              <a:rPr lang="it-IT" smtClean="0"/>
              <a:t>12/03/2020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1871190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860A701-48BB-446D-8C39-936C01E61503}" type="datetimeFigureOut">
              <a:rPr lang="it-IT" smtClean="0"/>
              <a:t>12/03/2020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1834529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860A701-48BB-446D-8C39-936C01E61503}" type="datetimeFigureOut">
              <a:rPr lang="it-IT" smtClean="0"/>
              <a:t>12/03/2020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963974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2860A701-48BB-446D-8C39-936C01E61503}" type="datetimeFigureOut">
              <a:rPr lang="it-IT" smtClean="0"/>
              <a:t>12/03/2020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494063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EF07110-1FAF-40B7-BF46-AB22167DBE37}"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ADC4CC6-0366-43E4-ADC6-51F69FF1D19B}" type="slidenum">
              <a:rPr lang="it-IT" smtClean="0"/>
              <a:t>‹N›</a:t>
            </a:fld>
            <a:endParaRPr lang="it-IT"/>
          </a:p>
        </p:txBody>
      </p:sp>
    </p:spTree>
    <p:extLst>
      <p:ext uri="{BB962C8B-B14F-4D97-AF65-F5344CB8AC3E}">
        <p14:creationId xmlns:p14="http://schemas.microsoft.com/office/powerpoint/2010/main" val="3596356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24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2860A701-48BB-446D-8C39-936C01E61503}" type="datetimeFigureOut">
              <a:rPr lang="it-IT" smtClean="0"/>
              <a:t>12/03/2020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1707301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860A701-48BB-446D-8C39-936C01E61503}"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637863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1"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1"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860A701-48BB-446D-8C39-936C01E61503}"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A8E6937-4F81-4CD0-94AF-F9B502BDCF3A}" type="slidenum">
              <a:rPr lang="it-IT" smtClean="0"/>
              <a:t>‹N›</a:t>
            </a:fld>
            <a:endParaRPr lang="it-IT"/>
          </a:p>
        </p:txBody>
      </p:sp>
    </p:spTree>
    <p:extLst>
      <p:ext uri="{BB962C8B-B14F-4D97-AF65-F5344CB8AC3E}">
        <p14:creationId xmlns:p14="http://schemas.microsoft.com/office/powerpoint/2010/main" val="376244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CEF07110-1FAF-40B7-BF46-AB22167DBE37}" type="datetimeFigureOut">
              <a:rPr lang="it-IT" smtClean="0"/>
              <a:t>12/03/2020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ADC4CC6-0366-43E4-ADC6-51F69FF1D19B}" type="slidenum">
              <a:rPr lang="it-IT" smtClean="0"/>
              <a:t>‹N›</a:t>
            </a:fld>
            <a:endParaRPr lang="it-IT"/>
          </a:p>
        </p:txBody>
      </p:sp>
    </p:spTree>
    <p:extLst>
      <p:ext uri="{BB962C8B-B14F-4D97-AF65-F5344CB8AC3E}">
        <p14:creationId xmlns:p14="http://schemas.microsoft.com/office/powerpoint/2010/main" val="424000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EF07110-1FAF-40B7-BF46-AB22167DBE37}" type="datetimeFigureOut">
              <a:rPr lang="it-IT" smtClean="0"/>
              <a:t>12/03/2020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ADC4CC6-0366-43E4-ADC6-51F69FF1D19B}" type="slidenum">
              <a:rPr lang="it-IT" smtClean="0"/>
              <a:t>‹N›</a:t>
            </a:fld>
            <a:endParaRPr lang="it-IT"/>
          </a:p>
        </p:txBody>
      </p:sp>
    </p:spTree>
    <p:extLst>
      <p:ext uri="{BB962C8B-B14F-4D97-AF65-F5344CB8AC3E}">
        <p14:creationId xmlns:p14="http://schemas.microsoft.com/office/powerpoint/2010/main" val="1068776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EF07110-1FAF-40B7-BF46-AB22167DBE37}" type="datetimeFigureOut">
              <a:rPr lang="it-IT" smtClean="0"/>
              <a:t>12/03/2020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ADC4CC6-0366-43E4-ADC6-51F69FF1D19B}" type="slidenum">
              <a:rPr lang="it-IT" smtClean="0"/>
              <a:t>‹N›</a:t>
            </a:fld>
            <a:endParaRPr lang="it-IT"/>
          </a:p>
        </p:txBody>
      </p:sp>
    </p:spTree>
    <p:extLst>
      <p:ext uri="{BB962C8B-B14F-4D97-AF65-F5344CB8AC3E}">
        <p14:creationId xmlns:p14="http://schemas.microsoft.com/office/powerpoint/2010/main" val="1599325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EF07110-1FAF-40B7-BF46-AB22167DBE37}" type="datetimeFigureOut">
              <a:rPr lang="it-IT" smtClean="0"/>
              <a:t>12/03/2020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ADC4CC6-0366-43E4-ADC6-51F69FF1D19B}" type="slidenum">
              <a:rPr lang="it-IT" smtClean="0"/>
              <a:t>‹N›</a:t>
            </a:fld>
            <a:endParaRPr lang="it-IT"/>
          </a:p>
        </p:txBody>
      </p:sp>
    </p:spTree>
    <p:extLst>
      <p:ext uri="{BB962C8B-B14F-4D97-AF65-F5344CB8AC3E}">
        <p14:creationId xmlns:p14="http://schemas.microsoft.com/office/powerpoint/2010/main" val="3544564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EF07110-1FAF-40B7-BF46-AB22167DBE37}" type="datetimeFigureOut">
              <a:rPr lang="it-IT" smtClean="0"/>
              <a:t>12/03/2020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ADC4CC6-0366-43E4-ADC6-51F69FF1D19B}" type="slidenum">
              <a:rPr lang="it-IT" smtClean="0"/>
              <a:t>‹N›</a:t>
            </a:fld>
            <a:endParaRPr lang="it-IT"/>
          </a:p>
        </p:txBody>
      </p:sp>
    </p:spTree>
    <p:extLst>
      <p:ext uri="{BB962C8B-B14F-4D97-AF65-F5344CB8AC3E}">
        <p14:creationId xmlns:p14="http://schemas.microsoft.com/office/powerpoint/2010/main" val="164914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CEF07110-1FAF-40B7-BF46-AB22167DBE37}" type="datetimeFigureOut">
              <a:rPr lang="it-IT" smtClean="0"/>
              <a:t>12/03/2020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ADC4CC6-0366-43E4-ADC6-51F69FF1D19B}" type="slidenum">
              <a:rPr lang="it-IT" smtClean="0"/>
              <a:t>‹N›</a:t>
            </a:fld>
            <a:endParaRPr lang="it-IT"/>
          </a:p>
        </p:txBody>
      </p:sp>
    </p:spTree>
    <p:extLst>
      <p:ext uri="{BB962C8B-B14F-4D97-AF65-F5344CB8AC3E}">
        <p14:creationId xmlns:p14="http://schemas.microsoft.com/office/powerpoint/2010/main" val="142635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CEF07110-1FAF-40B7-BF46-AB22167DBE37}" type="datetimeFigureOut">
              <a:rPr lang="it-IT" smtClean="0"/>
              <a:t>12/03/2020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ADC4CC6-0366-43E4-ADC6-51F69FF1D19B}" type="slidenum">
              <a:rPr lang="it-IT" smtClean="0"/>
              <a:t>‹N›</a:t>
            </a:fld>
            <a:endParaRPr lang="it-IT"/>
          </a:p>
        </p:txBody>
      </p:sp>
    </p:spTree>
    <p:extLst>
      <p:ext uri="{BB962C8B-B14F-4D97-AF65-F5344CB8AC3E}">
        <p14:creationId xmlns:p14="http://schemas.microsoft.com/office/powerpoint/2010/main" val="1450842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07110-1FAF-40B7-BF46-AB22167DBE37}" type="datetimeFigureOut">
              <a:rPr lang="it-IT" smtClean="0"/>
              <a:t>12/03/2020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C4CC6-0366-43E4-ADC6-51F69FF1D19B}" type="slidenum">
              <a:rPr lang="it-IT" smtClean="0"/>
              <a:t>‹N›</a:t>
            </a:fld>
            <a:endParaRPr lang="it-IT"/>
          </a:p>
        </p:txBody>
      </p:sp>
    </p:spTree>
    <p:extLst>
      <p:ext uri="{BB962C8B-B14F-4D97-AF65-F5344CB8AC3E}">
        <p14:creationId xmlns:p14="http://schemas.microsoft.com/office/powerpoint/2010/main" val="2375381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860A701-48BB-446D-8C39-936C01E61503}" type="datetimeFigureOut">
              <a:rPr lang="it-IT" smtClean="0"/>
              <a:t>12/03/2020</a:t>
            </a:fld>
            <a:endParaRPr lang="it-IT"/>
          </a:p>
        </p:txBody>
      </p:sp>
      <p:sp>
        <p:nvSpPr>
          <p:cNvPr id="5" name="Segnaposto piè di pa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8E6937-4F81-4CD0-94AF-F9B502BDCF3A}" type="slidenum">
              <a:rPr lang="it-IT" smtClean="0"/>
              <a:t>‹N›</a:t>
            </a:fld>
            <a:endParaRPr lang="it-IT"/>
          </a:p>
        </p:txBody>
      </p:sp>
    </p:spTree>
    <p:extLst>
      <p:ext uri="{BB962C8B-B14F-4D97-AF65-F5344CB8AC3E}">
        <p14:creationId xmlns:p14="http://schemas.microsoft.com/office/powerpoint/2010/main" val="1799986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spTree>
    <p:extLst>
      <p:ext uri="{BB962C8B-B14F-4D97-AF65-F5344CB8AC3E}">
        <p14:creationId xmlns:p14="http://schemas.microsoft.com/office/powerpoint/2010/main" val="1380879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52650" y="1131094"/>
            <a:ext cx="7886700" cy="405722"/>
          </a:xfrm>
        </p:spPr>
        <p:txBody>
          <a:bodyPr>
            <a:normAutofit/>
          </a:bodyPr>
          <a:lstStyle/>
          <a:p>
            <a:r>
              <a:rPr lang="it-IT" sz="1800" b="1" dirty="0"/>
              <a:t>RADIAZIONE ELETTROMAGNETICA – EFFETTO FOTOELETTRICO</a:t>
            </a:r>
          </a:p>
        </p:txBody>
      </p:sp>
      <p:sp>
        <p:nvSpPr>
          <p:cNvPr id="5" name="Segnaposto contenuto 4"/>
          <p:cNvSpPr>
            <a:spLocks noGrp="1"/>
          </p:cNvSpPr>
          <p:nvPr>
            <p:ph idx="1"/>
          </p:nvPr>
        </p:nvSpPr>
        <p:spPr>
          <a:xfrm>
            <a:off x="2152650" y="1536816"/>
            <a:ext cx="7886700" cy="4358878"/>
          </a:xfrm>
        </p:spPr>
        <p:txBody>
          <a:bodyPr>
            <a:normAutofit lnSpcReduction="10000"/>
          </a:bodyPr>
          <a:lstStyle/>
          <a:p>
            <a:pPr>
              <a:buFont typeface="Wingdings" panose="05000000000000000000" pitchFamily="2" charset="2"/>
              <a:buChar char="Ø"/>
            </a:pPr>
            <a:r>
              <a:rPr lang="it-IT" sz="1500" dirty="0"/>
              <a:t>Nel 1905 Albert Einstein dà l’interpretazione dell’effetto fotoelettrico.</a:t>
            </a:r>
          </a:p>
          <a:p>
            <a:pPr marL="0" indent="0" algn="just">
              <a:buNone/>
            </a:pPr>
            <a:r>
              <a:rPr lang="it-IT" sz="1500" dirty="0"/>
              <a:t>La superficie di alcuni metalli emette elettroni quando viene colpita da una radiazione elettromagnetica di frequenza &gt; di una soglia, caratteristica per ogni metallo. Al di sotto di tale </a:t>
            </a:r>
            <a:r>
              <a:rPr lang="it-IT" sz="1500" dirty="0">
                <a:latin typeface="Symbol" panose="05050102010706020507" pitchFamily="18" charset="2"/>
              </a:rPr>
              <a:t>n</a:t>
            </a:r>
            <a:r>
              <a:rPr lang="it-IT" sz="1500" dirty="0"/>
              <a:t> non si ha estrazione anche aumentando la potenza della radiazione, mentre al di sopra aumenta il numero di elettroni estratti con la potenza.</a:t>
            </a:r>
          </a:p>
          <a:p>
            <a:pPr marL="0" indent="0" algn="just">
              <a:buNone/>
            </a:pPr>
            <a:r>
              <a:rPr lang="it-IT" sz="1500" dirty="0"/>
              <a:t>Einstein intuì che l'estrazione degli elettroni dal metallo si poteva spiegare ipotizzando che la radiazione elettromagnetica fosse costituita da pacchetti di luce, quanti o fotoni,  di energia data dalla relazione di </a:t>
            </a:r>
            <a:r>
              <a:rPr lang="it-IT" sz="1500" dirty="0" err="1"/>
              <a:t>Planck</a:t>
            </a:r>
            <a:r>
              <a:rPr lang="it-IT" sz="1500" dirty="0"/>
              <a:t>: </a:t>
            </a:r>
            <a:r>
              <a:rPr lang="it-IT" sz="1500" dirty="0">
                <a:solidFill>
                  <a:srgbClr val="FF0000"/>
                </a:solidFill>
              </a:rPr>
              <a:t>E = h</a:t>
            </a:r>
            <a:r>
              <a:rPr lang="it-IT" sz="1500" dirty="0">
                <a:solidFill>
                  <a:srgbClr val="FF0000"/>
                </a:solidFill>
                <a:latin typeface="Symbol" panose="05050102010706020507" pitchFamily="18" charset="2"/>
              </a:rPr>
              <a:t></a:t>
            </a:r>
            <a:r>
              <a:rPr lang="it-IT" sz="1500" dirty="0">
                <a:latin typeface="Symbol" panose="05050102010706020507" pitchFamily="18" charset="2"/>
              </a:rPr>
              <a:t> . </a:t>
            </a:r>
            <a:r>
              <a:rPr lang="it-IT" sz="1500" dirty="0"/>
              <a:t>Un singolo fotone interagisce singolarmente con un solo elettrone</a:t>
            </a:r>
          </a:p>
          <a:p>
            <a:pPr marL="0" indent="0" algn="just">
              <a:buNone/>
            </a:pPr>
            <a:r>
              <a:rPr lang="it-IT" sz="1500" dirty="0"/>
              <a:t>				   cedendo la sua energia. L’elettrone può essere estratto solo se 				   il fotone ha E sufficiente (&gt; del lavoro di estrazione W).</a:t>
            </a:r>
          </a:p>
          <a:p>
            <a:pPr marL="2743200" lvl="8" indent="0" algn="just">
              <a:buNone/>
            </a:pPr>
            <a:r>
              <a:rPr lang="it-IT" sz="1500" dirty="0"/>
              <a:t>		</a:t>
            </a:r>
            <a:r>
              <a:rPr lang="it-IT" sz="2100" dirty="0"/>
              <a:t>E = </a:t>
            </a:r>
            <a:r>
              <a:rPr lang="it-IT" sz="2100" dirty="0" err="1"/>
              <a:t>h</a:t>
            </a:r>
            <a:r>
              <a:rPr lang="it-IT" sz="2100" dirty="0" err="1">
                <a:latin typeface="Symbol" panose="05050102010706020507" pitchFamily="18" charset="2"/>
              </a:rPr>
              <a:t>n</a:t>
            </a:r>
            <a:r>
              <a:rPr lang="it-IT" sz="2100" dirty="0"/>
              <a:t> ≥ W	</a:t>
            </a:r>
          </a:p>
          <a:p>
            <a:pPr marL="2743200" lvl="8" indent="0" algn="just">
              <a:buNone/>
            </a:pPr>
            <a:r>
              <a:rPr lang="it-IT" sz="2100" dirty="0"/>
              <a:t>		</a:t>
            </a:r>
            <a:r>
              <a:rPr lang="it-IT" sz="2100" dirty="0">
                <a:latin typeface="Symbol" panose="05050102010706020507" pitchFamily="18" charset="2"/>
              </a:rPr>
              <a:t>n </a:t>
            </a:r>
            <a:r>
              <a:rPr lang="it-IT" sz="2100" dirty="0"/>
              <a:t>≥ W/h</a:t>
            </a:r>
            <a:r>
              <a:rPr lang="it-IT" sz="1500" dirty="0"/>
              <a:t>	(</a:t>
            </a:r>
            <a:r>
              <a:rPr lang="it-IT" sz="1500" dirty="0">
                <a:latin typeface="Symbol" panose="05050102010706020507" pitchFamily="18" charset="2"/>
              </a:rPr>
              <a:t>n=</a:t>
            </a:r>
            <a:r>
              <a:rPr lang="it-IT" sz="1500" dirty="0"/>
              <a:t>frequenza</a:t>
            </a:r>
            <a:r>
              <a:rPr lang="it-IT" sz="1500" dirty="0">
                <a:latin typeface="Symbol" panose="05050102010706020507" pitchFamily="18" charset="2"/>
              </a:rPr>
              <a:t> </a:t>
            </a:r>
            <a:r>
              <a:rPr lang="it-IT" sz="1500" dirty="0"/>
              <a:t>di</a:t>
            </a:r>
            <a:r>
              <a:rPr lang="it-IT" sz="1500" dirty="0">
                <a:latin typeface="Symbol" panose="05050102010706020507" pitchFamily="18" charset="2"/>
              </a:rPr>
              <a:t> </a:t>
            </a:r>
            <a:r>
              <a:rPr lang="it-IT" sz="1500" dirty="0"/>
              <a:t>soglia)</a:t>
            </a:r>
          </a:p>
          <a:p>
            <a:pPr marL="2743200" lvl="8" indent="0" algn="just">
              <a:buNone/>
            </a:pPr>
            <a:r>
              <a:rPr lang="it-IT" sz="1500" dirty="0"/>
              <a:t>   Gli elettroni emessi hanno energia cinetica massima che</a:t>
            </a:r>
          </a:p>
          <a:p>
            <a:pPr marL="2743200" lvl="8" indent="0" algn="just">
              <a:buNone/>
            </a:pPr>
            <a:r>
              <a:rPr lang="it-IT" sz="1500" dirty="0"/>
              <a:t>    dipende linearmente dalla frequenza della luce incidente e</a:t>
            </a:r>
          </a:p>
          <a:p>
            <a:pPr marL="2743200" lvl="8" indent="0" algn="just">
              <a:buNone/>
            </a:pPr>
            <a:r>
              <a:rPr lang="it-IT" sz="1500" dirty="0"/>
              <a:t>    non dalla sua intensità, e la costante di proporzionalità è la</a:t>
            </a:r>
          </a:p>
          <a:p>
            <a:pPr marL="2743200" lvl="8" indent="0" algn="just">
              <a:buNone/>
            </a:pPr>
            <a:r>
              <a:rPr lang="it-IT" sz="1500" dirty="0"/>
              <a:t>    stessa per tutti i metalli :</a:t>
            </a:r>
          </a:p>
          <a:p>
            <a:pPr marL="2743200" lvl="8" indent="0" algn="just">
              <a:buNone/>
            </a:pPr>
            <a:r>
              <a:rPr lang="it-IT" sz="1500" dirty="0"/>
              <a:t>                                 </a:t>
            </a:r>
            <a:r>
              <a:rPr lang="it-IT" sz="2100" dirty="0"/>
              <a:t>T = </a:t>
            </a:r>
            <a:r>
              <a:rPr lang="it-IT" sz="2100" dirty="0" err="1"/>
              <a:t>h</a:t>
            </a:r>
            <a:r>
              <a:rPr lang="it-IT" sz="2100" dirty="0" err="1">
                <a:latin typeface="Symbol" panose="05050102010706020507" pitchFamily="18" charset="2"/>
              </a:rPr>
              <a:t>n</a:t>
            </a:r>
            <a:r>
              <a:rPr lang="it-IT" sz="2100" dirty="0"/>
              <a:t> - W</a:t>
            </a:r>
          </a:p>
        </p:txBody>
      </p:sp>
      <p:pic>
        <p:nvPicPr>
          <p:cNvPr id="3" name="Immagine 2"/>
          <p:cNvPicPr>
            <a:picLocks noChangeAspect="1"/>
          </p:cNvPicPr>
          <p:nvPr/>
        </p:nvPicPr>
        <p:blipFill>
          <a:blip r:embed="rId4"/>
          <a:stretch>
            <a:fillRect/>
          </a:stretch>
        </p:blipFill>
        <p:spPr>
          <a:xfrm>
            <a:off x="1956426" y="3449105"/>
            <a:ext cx="3074005" cy="230829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028928706"/>
      </p:ext>
    </p:extLst>
  </p:cSld>
  <p:clrMapOvr>
    <a:masterClrMapping/>
  </p:clrMapOvr>
  <mc:AlternateContent xmlns:mc="http://schemas.openxmlformats.org/markup-compatibility/2006" xmlns:p14="http://schemas.microsoft.com/office/powerpoint/2010/main">
    <mc:Choice Requires="p14">
      <p:transition spd="slow" p14:dur="2000" advTm="331317"/>
    </mc:Choice>
    <mc:Fallback xmlns="">
      <p:transition spd="slow" advTm="331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52650" y="1131094"/>
            <a:ext cx="7886700" cy="405722"/>
          </a:xfrm>
        </p:spPr>
        <p:txBody>
          <a:bodyPr>
            <a:normAutofit/>
          </a:bodyPr>
          <a:lstStyle/>
          <a:p>
            <a:r>
              <a:rPr lang="it-IT" sz="1800" b="1" dirty="0"/>
              <a:t>RADIAZIONE ELETTROMAGNETICA E FOTONI</a:t>
            </a:r>
          </a:p>
        </p:txBody>
      </p:sp>
      <p:sp>
        <p:nvSpPr>
          <p:cNvPr id="5" name="Segnaposto contenuto 4"/>
          <p:cNvSpPr>
            <a:spLocks noGrp="1"/>
          </p:cNvSpPr>
          <p:nvPr>
            <p:ph idx="1"/>
          </p:nvPr>
        </p:nvSpPr>
        <p:spPr>
          <a:xfrm>
            <a:off x="2152650" y="1536817"/>
            <a:ext cx="7886700" cy="3953156"/>
          </a:xfrm>
        </p:spPr>
        <p:txBody>
          <a:bodyPr>
            <a:normAutofit/>
          </a:bodyPr>
          <a:lstStyle/>
          <a:p>
            <a:r>
              <a:rPr lang="it-IT" sz="1500" dirty="0"/>
              <a:t>Il fotone è la più piccola eccitazione rilevabile di un campo elettromagnetico (luce). </a:t>
            </a:r>
          </a:p>
          <a:p>
            <a:r>
              <a:rPr lang="it-IT" sz="1500" dirty="0"/>
              <a:t>La sua interazione con l’elettrone è un evento locale, come la sua rivelazione mediante un detector. Non si può rilevare né può interagire una frazione di fotone, ma solo un fotone intero.</a:t>
            </a:r>
          </a:p>
          <a:p>
            <a:r>
              <a:rPr lang="it-IT" sz="1500" dirty="0"/>
              <a:t>Quindi un fotone può essere delocalizzato, come un’onda, ma può interagire o essere rivelato come una particella. (</a:t>
            </a:r>
            <a:r>
              <a:rPr lang="it-IT" sz="1500" b="1" dirty="0"/>
              <a:t>dualismo onda particella della meccanica quantistica</a:t>
            </a:r>
            <a:r>
              <a:rPr lang="it-IT" sz="1500" dirty="0"/>
              <a:t>).</a:t>
            </a:r>
          </a:p>
          <a:p>
            <a:r>
              <a:rPr lang="it-IT" sz="1500" dirty="0"/>
              <a:t>Quando una distribuzione di cariche subisce una variazione si genera una corrente (movimento di elettroni) che produce un campo magnetico associato: si ha una perturbazione del campo </a:t>
            </a:r>
            <a:r>
              <a:rPr lang="it-IT" sz="1500" dirty="0" err="1"/>
              <a:t>e.m</a:t>
            </a:r>
            <a:r>
              <a:rPr lang="it-IT" sz="1500" dirty="0"/>
              <a:t>. che si propaga alla velocità della luce. Quando gli elettroni sono accelerati producono o assorbono un fotone, che non ha una sua posizione nello spazio-tempo se non all’ «inizio» e alla «fine»: il fotone rappresenta un «messaggio» discreto che si propaga nello spazio da un elettrone ad un altro veicolando l’interazione tra questi.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123154019"/>
      </p:ext>
    </p:extLst>
  </p:cSld>
  <p:clrMapOvr>
    <a:masterClrMapping/>
  </p:clrMapOvr>
  <mc:AlternateContent xmlns:mc="http://schemas.openxmlformats.org/markup-compatibility/2006" xmlns:p14="http://schemas.microsoft.com/office/powerpoint/2010/main">
    <mc:Choice Requires="p14">
      <p:transition spd="slow" p14:dur="2000" advTm="265598"/>
    </mc:Choice>
    <mc:Fallback xmlns="">
      <p:transition spd="slow" advTm="26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52650" y="1131094"/>
            <a:ext cx="7886700" cy="405722"/>
          </a:xfrm>
        </p:spPr>
        <p:txBody>
          <a:bodyPr>
            <a:normAutofit/>
          </a:bodyPr>
          <a:lstStyle/>
          <a:p>
            <a:r>
              <a:rPr lang="it-IT" sz="1800" b="1" dirty="0"/>
              <a:t>Modello ATOMO DI BOHR</a:t>
            </a:r>
          </a:p>
        </p:txBody>
      </p:sp>
      <p:sp>
        <p:nvSpPr>
          <p:cNvPr id="5" name="Segnaposto contenuto 4"/>
          <p:cNvSpPr>
            <a:spLocks noGrp="1"/>
          </p:cNvSpPr>
          <p:nvPr>
            <p:ph idx="1"/>
          </p:nvPr>
        </p:nvSpPr>
        <p:spPr>
          <a:xfrm>
            <a:off x="2152650" y="1536817"/>
            <a:ext cx="7886700" cy="3953156"/>
          </a:xfrm>
        </p:spPr>
        <p:txBody>
          <a:bodyPr>
            <a:normAutofit/>
          </a:bodyPr>
          <a:lstStyle/>
          <a:p>
            <a:pPr marL="0" indent="0" algn="just">
              <a:buNone/>
            </a:pPr>
            <a:r>
              <a:rPr lang="it-IT" sz="1200" dirty="0"/>
              <a:t>Nel 1913, </a:t>
            </a:r>
            <a:r>
              <a:rPr lang="it-IT" sz="1200" dirty="0" err="1"/>
              <a:t>Niels</a:t>
            </a:r>
            <a:r>
              <a:rPr lang="it-IT" sz="1200" dirty="0"/>
              <a:t> </a:t>
            </a:r>
            <a:r>
              <a:rPr lang="it-IT" sz="1200" dirty="0" err="1"/>
              <a:t>Bohr</a:t>
            </a:r>
            <a:r>
              <a:rPr lang="it-IT" sz="1200" dirty="0"/>
              <a:t> prova a risolvere il problema della stabilità dell’atomo e dello spettro di emissione dell’idrogeno facendo le seguenti assunzioni rispetto al modello di Rutherford:</a:t>
            </a:r>
          </a:p>
          <a:p>
            <a:pPr marL="0" indent="0" algn="just">
              <a:buNone/>
            </a:pPr>
            <a:r>
              <a:rPr lang="it-IT" sz="1200" dirty="0"/>
              <a:t>1. Gli elettroni ruotano attorno al nucleo solo su determinate orbite circolari per le quali:</a:t>
            </a:r>
          </a:p>
          <a:p>
            <a:pPr marL="0" indent="0" algn="just">
              <a:buNone/>
            </a:pPr>
            <a:r>
              <a:rPr lang="it-IT" sz="1200" dirty="0"/>
              <a:t>			</a:t>
            </a:r>
            <a:r>
              <a:rPr lang="it-IT" sz="1200" dirty="0">
                <a:solidFill>
                  <a:srgbClr val="FF0000"/>
                </a:solidFill>
              </a:rPr>
              <a:t>Momento angolare= m</a:t>
            </a:r>
            <a:r>
              <a:rPr lang="it-IT" sz="1200" baseline="-25000" dirty="0">
                <a:solidFill>
                  <a:srgbClr val="FF0000"/>
                </a:solidFill>
              </a:rPr>
              <a:t>e</a:t>
            </a:r>
            <a:r>
              <a:rPr lang="it-IT" sz="1200" dirty="0">
                <a:solidFill>
                  <a:srgbClr val="FF0000"/>
                </a:solidFill>
              </a:rPr>
              <a:t> v r = n h/2</a:t>
            </a:r>
            <a:r>
              <a:rPr lang="it-IT" sz="1200" dirty="0">
                <a:solidFill>
                  <a:srgbClr val="FF0000"/>
                </a:solidFill>
                <a:latin typeface="Symbol" panose="05050102010706020507" pitchFamily="18" charset="2"/>
              </a:rPr>
              <a:t>p  (</a:t>
            </a:r>
            <a:r>
              <a:rPr lang="it-IT" sz="1200" dirty="0">
                <a:solidFill>
                  <a:srgbClr val="FF0000"/>
                </a:solidFill>
              </a:rPr>
              <a:t>n</a:t>
            </a:r>
            <a:r>
              <a:rPr lang="it-IT" sz="1200" dirty="0">
                <a:solidFill>
                  <a:srgbClr val="FF0000"/>
                </a:solidFill>
                <a:latin typeface="Symbol" panose="05050102010706020507" pitchFamily="18" charset="2"/>
              </a:rPr>
              <a:t>= 1,2,3....)</a:t>
            </a:r>
          </a:p>
          <a:p>
            <a:pPr marL="0" indent="0" algn="just">
              <a:buNone/>
            </a:pPr>
            <a:r>
              <a:rPr lang="it-IT" sz="1200" dirty="0"/>
              <a:t>(</a:t>
            </a:r>
            <a:r>
              <a:rPr lang="it-IT" sz="1200" dirty="0" err="1"/>
              <a:t>m</a:t>
            </a:r>
            <a:r>
              <a:rPr lang="it-IT" sz="1200" baseline="-25000" dirty="0" err="1"/>
              <a:t>e</a:t>
            </a:r>
            <a:r>
              <a:rPr lang="it-IT" sz="1200" dirty="0" err="1"/>
              <a:t>,v</a:t>
            </a:r>
            <a:r>
              <a:rPr lang="it-IT" sz="1200" dirty="0"/>
              <a:t> = massa e velocità dell’elettrone, r = raggio dell’orbita). Su queste orbite non irraggiano</a:t>
            </a:r>
          </a:p>
          <a:p>
            <a:pPr marL="0" indent="0" algn="just">
              <a:buNone/>
            </a:pPr>
            <a:r>
              <a:rPr lang="it-IT" sz="1200" dirty="0"/>
              <a:t>2. L'atomo irraggia energia solamente quando, per un qualche motivo, un elettrone effettua una transizione da un’orbita ad un’altra. La frequenza </a:t>
            </a:r>
            <a:r>
              <a:rPr lang="it-IT" sz="1200" dirty="0">
                <a:latin typeface="Symbol" panose="05050102010706020507" pitchFamily="18" charset="2"/>
              </a:rPr>
              <a:t></a:t>
            </a:r>
            <a:r>
              <a:rPr lang="it-IT" sz="1200" dirty="0"/>
              <a:t> della radiazione è legata all'energia del livello di partenza e di quello di arrivo (E3 e E2 nel caso in figura) dalla relazione:    </a:t>
            </a:r>
            <a:r>
              <a:rPr lang="it-IT" sz="1200" dirty="0">
                <a:solidFill>
                  <a:srgbClr val="FF0000"/>
                </a:solidFill>
                <a:latin typeface="Symbol" panose="05050102010706020507" pitchFamily="18" charset="2"/>
              </a:rPr>
              <a:t>n</a:t>
            </a:r>
            <a:r>
              <a:rPr lang="it-IT" sz="1200" dirty="0">
                <a:solidFill>
                  <a:srgbClr val="FF0000"/>
                </a:solidFill>
              </a:rPr>
              <a:t>= </a:t>
            </a:r>
            <a:r>
              <a:rPr lang="it-IT" sz="1200" dirty="0">
                <a:solidFill>
                  <a:srgbClr val="FF0000"/>
                </a:solidFill>
                <a:latin typeface="Symbol" panose="05050102010706020507" pitchFamily="18" charset="2"/>
              </a:rPr>
              <a:t>D</a:t>
            </a:r>
            <a:r>
              <a:rPr lang="it-IT" sz="1200" dirty="0">
                <a:solidFill>
                  <a:srgbClr val="FF0000"/>
                </a:solidFill>
              </a:rPr>
              <a:t>E/h = (E</a:t>
            </a:r>
            <a:r>
              <a:rPr lang="it-IT" sz="1200" baseline="-25000" dirty="0">
                <a:solidFill>
                  <a:srgbClr val="FF0000"/>
                </a:solidFill>
              </a:rPr>
              <a:t>3</a:t>
            </a:r>
            <a:r>
              <a:rPr lang="it-IT" sz="1200" dirty="0">
                <a:solidFill>
                  <a:srgbClr val="FF0000"/>
                </a:solidFill>
              </a:rPr>
              <a:t>-E</a:t>
            </a:r>
            <a:r>
              <a:rPr lang="it-IT" sz="1200" baseline="-25000" dirty="0">
                <a:solidFill>
                  <a:srgbClr val="FF0000"/>
                </a:solidFill>
              </a:rPr>
              <a:t>2</a:t>
            </a:r>
            <a:r>
              <a:rPr lang="it-IT" sz="1200" dirty="0">
                <a:solidFill>
                  <a:srgbClr val="FF0000"/>
                </a:solidFill>
              </a:rPr>
              <a:t>)/h  </a:t>
            </a:r>
            <a:r>
              <a:rPr lang="it-IT" sz="1200" dirty="0"/>
              <a:t>La transizione si chiama salto quantico. Quando l’elettrone si trova sull’orbita più bassa (n=1) è stabile! Forza di attrazione elettrostatica e forza centrifuga si bilanciano.</a:t>
            </a:r>
          </a:p>
          <a:p>
            <a:pPr marL="0" indent="0" algn="just">
              <a:buNone/>
            </a:pPr>
            <a:endParaRPr lang="it-IT" sz="1200" dirty="0"/>
          </a:p>
        </p:txBody>
      </p:sp>
      <p:pic>
        <p:nvPicPr>
          <p:cNvPr id="2" name="Immagine 1"/>
          <p:cNvPicPr>
            <a:picLocks noChangeAspect="1"/>
          </p:cNvPicPr>
          <p:nvPr/>
        </p:nvPicPr>
        <p:blipFill>
          <a:blip r:embed="rId4"/>
          <a:stretch>
            <a:fillRect/>
          </a:stretch>
        </p:blipFill>
        <p:spPr>
          <a:xfrm>
            <a:off x="1894692" y="3744074"/>
            <a:ext cx="1985578" cy="1977461"/>
          </a:xfrm>
          <a:prstGeom prst="rect">
            <a:avLst/>
          </a:prstGeom>
        </p:spPr>
      </p:pic>
      <p:pic>
        <p:nvPicPr>
          <p:cNvPr id="3" name="Immagine 2"/>
          <p:cNvPicPr>
            <a:picLocks noChangeAspect="1"/>
          </p:cNvPicPr>
          <p:nvPr/>
        </p:nvPicPr>
        <p:blipFill>
          <a:blip r:embed="rId5"/>
          <a:stretch>
            <a:fillRect/>
          </a:stretch>
        </p:blipFill>
        <p:spPr>
          <a:xfrm>
            <a:off x="4098290" y="3731656"/>
            <a:ext cx="1997711" cy="1989878"/>
          </a:xfrm>
          <a:prstGeom prst="rect">
            <a:avLst/>
          </a:prstGeom>
        </p:spPr>
      </p:pic>
      <p:pic>
        <p:nvPicPr>
          <p:cNvPr id="6" name="Immagine 5"/>
          <p:cNvPicPr>
            <a:picLocks noChangeAspect="1"/>
          </p:cNvPicPr>
          <p:nvPr/>
        </p:nvPicPr>
        <p:blipFill>
          <a:blip r:embed="rId6"/>
          <a:stretch>
            <a:fillRect/>
          </a:stretch>
        </p:blipFill>
        <p:spPr>
          <a:xfrm>
            <a:off x="6314022" y="3737864"/>
            <a:ext cx="2365535" cy="197746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892316432"/>
      </p:ext>
    </p:extLst>
  </p:cSld>
  <p:clrMapOvr>
    <a:masterClrMapping/>
  </p:clrMapOvr>
  <mc:AlternateContent xmlns:mc="http://schemas.openxmlformats.org/markup-compatibility/2006" xmlns:p14="http://schemas.microsoft.com/office/powerpoint/2010/main">
    <mc:Choice Requires="p14">
      <p:transition spd="slow" p14:dur="2000" advTm="300191"/>
    </mc:Choice>
    <mc:Fallback xmlns="">
      <p:transition spd="slow" advTm="300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52650" y="1131094"/>
            <a:ext cx="7886700" cy="405722"/>
          </a:xfrm>
        </p:spPr>
        <p:txBody>
          <a:bodyPr>
            <a:normAutofit/>
          </a:bodyPr>
          <a:lstStyle/>
          <a:p>
            <a:r>
              <a:rPr lang="it-IT" sz="1800" b="1" dirty="0"/>
              <a:t>ONDE ELETTROMAGNETICHE</a:t>
            </a:r>
          </a:p>
        </p:txBody>
      </p:sp>
      <p:sp>
        <p:nvSpPr>
          <p:cNvPr id="5" name="Segnaposto contenuto 4"/>
          <p:cNvSpPr>
            <a:spLocks noGrp="1"/>
          </p:cNvSpPr>
          <p:nvPr>
            <p:ph idx="1"/>
          </p:nvPr>
        </p:nvSpPr>
        <p:spPr>
          <a:xfrm>
            <a:off x="2152650" y="1536817"/>
            <a:ext cx="7886700" cy="3953156"/>
          </a:xfrm>
        </p:spPr>
        <p:txBody>
          <a:bodyPr>
            <a:normAutofit/>
          </a:bodyPr>
          <a:lstStyle/>
          <a:p>
            <a:r>
              <a:rPr lang="it-IT" sz="1800" dirty="0"/>
              <a:t>Le onde elettromagnetiche trasportano energia. </a:t>
            </a:r>
          </a:p>
          <a:p>
            <a:r>
              <a:rPr lang="it-IT" sz="1800" dirty="0"/>
              <a:t>La </a:t>
            </a:r>
            <a:r>
              <a:rPr lang="it-IT" sz="1800" b="1" dirty="0"/>
              <a:t>densità di energia totale u </a:t>
            </a:r>
            <a:r>
              <a:rPr lang="it-IT" sz="1800" dirty="0"/>
              <a:t>(Energia elettrica + magnetica per unità di volume) è:</a:t>
            </a:r>
          </a:p>
          <a:p>
            <a:pPr marL="0" indent="0">
              <a:buNone/>
            </a:pPr>
            <a:r>
              <a:rPr lang="it-IT" sz="1800" b="1" dirty="0"/>
              <a:t>				      u = ½ </a:t>
            </a:r>
            <a:r>
              <a:rPr lang="it-IT" sz="1800" b="1" dirty="0">
                <a:latin typeface="Symbol" panose="05050102010706020507" pitchFamily="18" charset="2"/>
              </a:rPr>
              <a:t>e</a:t>
            </a:r>
            <a:r>
              <a:rPr lang="it-IT" sz="1800" b="1" baseline="-25000" dirty="0"/>
              <a:t>0</a:t>
            </a:r>
            <a:r>
              <a:rPr lang="it-IT" sz="1800" b="1" dirty="0"/>
              <a:t> E</a:t>
            </a:r>
            <a:r>
              <a:rPr lang="it-IT" sz="1800" b="1" baseline="30000" dirty="0"/>
              <a:t>2</a:t>
            </a:r>
            <a:r>
              <a:rPr lang="it-IT" sz="1800" b="1" dirty="0"/>
              <a:t> + ½ B</a:t>
            </a:r>
            <a:r>
              <a:rPr lang="it-IT" sz="1800" b="1" baseline="30000" dirty="0"/>
              <a:t>2</a:t>
            </a:r>
            <a:r>
              <a:rPr lang="it-IT" sz="1800" b="1" dirty="0"/>
              <a:t>/</a:t>
            </a:r>
            <a:r>
              <a:rPr lang="it-IT" sz="1800" b="1" dirty="0">
                <a:latin typeface="Symbol" panose="05050102010706020507" pitchFamily="18" charset="2"/>
              </a:rPr>
              <a:t>m</a:t>
            </a:r>
            <a:r>
              <a:rPr lang="it-IT" sz="1800" b="1" baseline="-25000" dirty="0"/>
              <a:t>0</a:t>
            </a:r>
            <a:r>
              <a:rPr lang="it-IT" sz="1800" b="1" dirty="0"/>
              <a:t> </a:t>
            </a:r>
          </a:p>
          <a:p>
            <a:r>
              <a:rPr lang="it-IT" sz="1800" dirty="0"/>
              <a:t>Il campo elettrico e magnetico trasportano la stessa quantità di energia, proporzionale al quadrato del campo:   </a:t>
            </a:r>
          </a:p>
          <a:p>
            <a:pPr marL="0" indent="0" algn="ctr">
              <a:buNone/>
            </a:pPr>
            <a:r>
              <a:rPr lang="it-IT" sz="1800" dirty="0"/>
              <a:t> </a:t>
            </a:r>
            <a:r>
              <a:rPr lang="it-IT" sz="1800" b="1" dirty="0"/>
              <a:t>u = </a:t>
            </a:r>
            <a:r>
              <a:rPr lang="it-IT" sz="1800" b="1" dirty="0">
                <a:latin typeface="Symbol" panose="05050102010706020507" pitchFamily="18" charset="2"/>
              </a:rPr>
              <a:t>e</a:t>
            </a:r>
            <a:r>
              <a:rPr lang="it-IT" sz="1800" b="1" baseline="-25000" dirty="0"/>
              <a:t>0</a:t>
            </a:r>
            <a:r>
              <a:rPr lang="it-IT" sz="1800" b="1" dirty="0"/>
              <a:t> E</a:t>
            </a:r>
            <a:r>
              <a:rPr lang="it-IT" sz="1800" b="1" baseline="30000" dirty="0"/>
              <a:t>2</a:t>
            </a:r>
            <a:r>
              <a:rPr lang="it-IT" sz="1800" b="1" dirty="0"/>
              <a:t> =  B</a:t>
            </a:r>
            <a:r>
              <a:rPr lang="it-IT" sz="1800" b="1" baseline="30000" dirty="0"/>
              <a:t>2</a:t>
            </a:r>
            <a:r>
              <a:rPr lang="it-IT" sz="1800" b="1" dirty="0"/>
              <a:t>/</a:t>
            </a:r>
            <a:r>
              <a:rPr lang="it-IT" sz="1800" b="1" dirty="0">
                <a:latin typeface="Symbol" panose="05050102010706020507" pitchFamily="18" charset="2"/>
              </a:rPr>
              <a:t>m</a:t>
            </a:r>
            <a:r>
              <a:rPr lang="it-IT" sz="1800" b="1" baseline="-25000" dirty="0"/>
              <a:t>0</a:t>
            </a:r>
            <a:r>
              <a:rPr lang="it-IT" sz="1800" b="1" dirty="0"/>
              <a:t> </a:t>
            </a:r>
            <a:endParaRPr lang="it-IT" sz="1800" dirty="0"/>
          </a:p>
          <a:p>
            <a:r>
              <a:rPr lang="it-IT" sz="1800" dirty="0"/>
              <a:t>le intensità del campo elettrico e del campo magnetico nel vuoto sono legate da: </a:t>
            </a:r>
          </a:p>
          <a:p>
            <a:pPr marL="0" indent="0" algn="ctr">
              <a:buNone/>
            </a:pPr>
            <a:r>
              <a:rPr lang="it-IT" sz="1800" dirty="0"/>
              <a:t>   </a:t>
            </a:r>
            <a:r>
              <a:rPr lang="it-IT" sz="1800" b="1" dirty="0"/>
              <a:t>E= c B</a:t>
            </a:r>
          </a:p>
          <a:p>
            <a:r>
              <a:rPr lang="it-IT" sz="1800" dirty="0"/>
              <a:t>L’irradiamento di un’onda EM (</a:t>
            </a:r>
            <a:r>
              <a:rPr lang="it-IT" sz="1800" b="1" dirty="0"/>
              <a:t> S</a:t>
            </a:r>
            <a:r>
              <a:rPr lang="it-IT" sz="1800" dirty="0"/>
              <a:t> )è il rapporto tra la potenza che attraversa perpendicolarmente una superficie e l’area della superficie (</a:t>
            </a:r>
            <a:r>
              <a:rPr lang="it-IT" sz="1800" b="1" dirty="0"/>
              <a:t>A</a:t>
            </a:r>
            <a:r>
              <a:rPr lang="it-IT" sz="1800" dirty="0"/>
              <a:t>):	     </a:t>
            </a:r>
          </a:p>
          <a:p>
            <a:pPr marL="0" indent="0" algn="ctr">
              <a:buNone/>
            </a:pPr>
            <a:r>
              <a:rPr lang="it-IT" sz="1800" b="1" dirty="0"/>
              <a:t>S = W/A = u c t A/t A = c u</a:t>
            </a:r>
          </a:p>
          <a:p>
            <a:pPr marL="0" indent="0">
              <a:buNone/>
            </a:pPr>
            <a:endParaRPr lang="it-IT" sz="15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774295179"/>
      </p:ext>
    </p:extLst>
  </p:cSld>
  <p:clrMapOvr>
    <a:masterClrMapping/>
  </p:clrMapOvr>
  <mc:AlternateContent xmlns:mc="http://schemas.openxmlformats.org/markup-compatibility/2006" xmlns:p14="http://schemas.microsoft.com/office/powerpoint/2010/main">
    <mc:Choice Requires="p14">
      <p:transition spd="slow" p14:dur="2000" advTm="137688"/>
    </mc:Choice>
    <mc:Fallback xmlns="">
      <p:transition spd="slow" advTm="13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52650" y="1131094"/>
            <a:ext cx="7886700" cy="405722"/>
          </a:xfrm>
        </p:spPr>
        <p:txBody>
          <a:bodyPr>
            <a:normAutofit/>
          </a:bodyPr>
          <a:lstStyle/>
          <a:p>
            <a:r>
              <a:rPr lang="it-IT" sz="1800" b="1" dirty="0"/>
              <a:t>CORPO NERO</a:t>
            </a:r>
          </a:p>
        </p:txBody>
      </p:sp>
      <p:sp>
        <p:nvSpPr>
          <p:cNvPr id="5" name="Segnaposto contenuto 4"/>
          <p:cNvSpPr>
            <a:spLocks noGrp="1"/>
          </p:cNvSpPr>
          <p:nvPr>
            <p:ph idx="1"/>
          </p:nvPr>
        </p:nvSpPr>
        <p:spPr>
          <a:xfrm>
            <a:off x="2152650" y="1536817"/>
            <a:ext cx="7886700" cy="3953156"/>
          </a:xfrm>
        </p:spPr>
        <p:txBody>
          <a:bodyPr>
            <a:normAutofit lnSpcReduction="10000"/>
          </a:bodyPr>
          <a:lstStyle/>
          <a:p>
            <a:r>
              <a:rPr lang="it-IT" sz="1800" dirty="0"/>
              <a:t>Il colore di un corpo dipende da quale radiazione (luce) riflette: se riflette luce rossa diciamo che è rosso, verde se riflette quella verde……se non riflette niente è nero</a:t>
            </a:r>
          </a:p>
          <a:p>
            <a:r>
              <a:rPr lang="it-IT" sz="1800" dirty="0"/>
              <a:t>Il termine e il concetto di "corpo nero" erano stati introdotti da Gustav </a:t>
            </a:r>
            <a:r>
              <a:rPr lang="it-IT" sz="1800" dirty="0" err="1"/>
              <a:t>Kirchoff</a:t>
            </a:r>
            <a:r>
              <a:rPr lang="it-IT" sz="1800" dirty="0"/>
              <a:t> nel 1862: Un corpo nero è un oggetto (ideale) che assorbe tutta la radiazione luminosa incidente senza rifletterla</a:t>
            </a:r>
          </a:p>
          <a:p>
            <a:r>
              <a:rPr lang="it-IT" sz="1800" dirty="0"/>
              <a:t>1° legge di </a:t>
            </a:r>
            <a:r>
              <a:rPr lang="it-IT" sz="1800" dirty="0" err="1"/>
              <a:t>Kirchoff</a:t>
            </a:r>
            <a:r>
              <a:rPr lang="it-IT" sz="1800" dirty="0"/>
              <a:t>: </a:t>
            </a:r>
            <a:r>
              <a:rPr lang="it-IT" sz="1800" dirty="0">
                <a:solidFill>
                  <a:srgbClr val="FF0000"/>
                </a:solidFill>
              </a:rPr>
              <a:t>Ogni corpo emette radiazioni in maniera continua su tutto lo spettro della radiazione luminosa</a:t>
            </a:r>
          </a:p>
          <a:p>
            <a:r>
              <a:rPr lang="it-IT" sz="1800" dirty="0"/>
              <a:t>Non riflettendo, il corpo nero assorbe dunque tutta l'energia incidente e, per la legge di conservazione dell'energia e per la prima legge di </a:t>
            </a:r>
            <a:r>
              <a:rPr lang="it-IT" sz="1800" dirty="0" err="1"/>
              <a:t>Kirchoff</a:t>
            </a:r>
            <a:r>
              <a:rPr lang="it-IT" sz="1800" dirty="0"/>
              <a:t>, re-irradia tutta la quantità di energia assorbita</a:t>
            </a:r>
          </a:p>
          <a:p>
            <a:r>
              <a:rPr lang="it-IT" sz="1800" dirty="0"/>
              <a:t>Negli esperimenti in laboratorio un corpo nero è costituito da un oggetto cavo mantenuto a temperatura costante (come un forno) le cui pareti assorbono ed emettono continuamente radiazioni su tutto lo spettro.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452684855"/>
      </p:ext>
    </p:extLst>
  </p:cSld>
  <p:clrMapOvr>
    <a:masterClrMapping/>
  </p:clrMapOvr>
  <mc:AlternateContent xmlns:mc="http://schemas.openxmlformats.org/markup-compatibility/2006" xmlns:p14="http://schemas.microsoft.com/office/powerpoint/2010/main">
    <mc:Choice Requires="p14">
      <p:transition spd="slow" p14:dur="2000" advTm="208146"/>
    </mc:Choice>
    <mc:Fallback xmlns="">
      <p:transition spd="slow" advTm="208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52650" y="1131094"/>
            <a:ext cx="7886700" cy="405722"/>
          </a:xfrm>
        </p:spPr>
        <p:txBody>
          <a:bodyPr>
            <a:normAutofit/>
          </a:bodyPr>
          <a:lstStyle/>
          <a:p>
            <a:r>
              <a:rPr lang="it-IT" sz="1800" b="1" dirty="0"/>
              <a:t>CORPO NERO</a:t>
            </a:r>
          </a:p>
        </p:txBody>
      </p:sp>
      <p:pic>
        <p:nvPicPr>
          <p:cNvPr id="3" name="Segnaposto contenuto 2"/>
          <p:cNvPicPr>
            <a:picLocks noGrp="1" noChangeAspect="1"/>
          </p:cNvPicPr>
          <p:nvPr>
            <p:ph idx="1"/>
          </p:nvPr>
        </p:nvPicPr>
        <p:blipFill>
          <a:blip r:embed="rId4"/>
          <a:stretch>
            <a:fillRect/>
          </a:stretch>
        </p:blipFill>
        <p:spPr>
          <a:xfrm>
            <a:off x="3076328" y="1537098"/>
            <a:ext cx="6039344" cy="395287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359309930"/>
      </p:ext>
    </p:extLst>
  </p:cSld>
  <p:clrMapOvr>
    <a:masterClrMapping/>
  </p:clrMapOvr>
  <mc:AlternateContent xmlns:mc="http://schemas.openxmlformats.org/markup-compatibility/2006" xmlns:p14="http://schemas.microsoft.com/office/powerpoint/2010/main">
    <mc:Choice Requires="p14">
      <p:transition spd="slow" p14:dur="2000" advTm="31079"/>
    </mc:Choice>
    <mc:Fallback xmlns="">
      <p:transition spd="slow" advTm="3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52650" y="1131094"/>
            <a:ext cx="7886700" cy="405722"/>
          </a:xfrm>
        </p:spPr>
        <p:txBody>
          <a:bodyPr>
            <a:normAutofit/>
          </a:bodyPr>
          <a:lstStyle/>
          <a:p>
            <a:r>
              <a:rPr lang="it-IT" sz="1800" b="1" dirty="0"/>
              <a:t>CORPO NERO</a:t>
            </a:r>
          </a:p>
        </p:txBody>
      </p:sp>
      <p:sp>
        <p:nvSpPr>
          <p:cNvPr id="5" name="Segnaposto contenuto 4"/>
          <p:cNvSpPr>
            <a:spLocks noGrp="1"/>
          </p:cNvSpPr>
          <p:nvPr>
            <p:ph idx="1"/>
          </p:nvPr>
        </p:nvSpPr>
        <p:spPr>
          <a:xfrm>
            <a:off x="2152650" y="1536817"/>
            <a:ext cx="7886700" cy="3953156"/>
          </a:xfrm>
        </p:spPr>
        <p:txBody>
          <a:bodyPr>
            <a:normAutofit/>
          </a:bodyPr>
          <a:lstStyle/>
          <a:p>
            <a:r>
              <a:rPr lang="it-IT" sz="1500" dirty="0"/>
              <a:t>Il colore della radiazione dipende solo dalla temperatura delle pareti del corpo nero e non dal materiale di cui son fatte. </a:t>
            </a:r>
          </a:p>
          <a:p>
            <a:r>
              <a:rPr lang="it-IT" sz="1500" dirty="0"/>
              <a:t>Un corpo colorato invece emette solo in un intervallo di lunghezze d’onda caratteristiche del suo colore e che dipende dalla sua composizione chimica.</a:t>
            </a:r>
          </a:p>
          <a:p>
            <a:pPr marL="0" indent="0">
              <a:buNone/>
            </a:pPr>
            <a:endParaRPr lang="it-IT" sz="1500" dirty="0"/>
          </a:p>
        </p:txBody>
      </p:sp>
      <p:pic>
        <p:nvPicPr>
          <p:cNvPr id="2" name="Immagine 1"/>
          <p:cNvPicPr>
            <a:picLocks noChangeAspect="1"/>
          </p:cNvPicPr>
          <p:nvPr/>
        </p:nvPicPr>
        <p:blipFill>
          <a:blip r:embed="rId4"/>
          <a:stretch>
            <a:fillRect/>
          </a:stretch>
        </p:blipFill>
        <p:spPr>
          <a:xfrm>
            <a:off x="3051806" y="2946000"/>
            <a:ext cx="6088388" cy="966000"/>
          </a:xfrm>
          <a:prstGeom prst="rect">
            <a:avLst/>
          </a:prstGeom>
        </p:spPr>
      </p:pic>
      <p:pic>
        <p:nvPicPr>
          <p:cNvPr id="3" name="Immagine 2"/>
          <p:cNvPicPr>
            <a:picLocks noChangeAspect="1"/>
          </p:cNvPicPr>
          <p:nvPr/>
        </p:nvPicPr>
        <p:blipFill>
          <a:blip r:embed="rId5"/>
          <a:stretch>
            <a:fillRect/>
          </a:stretch>
        </p:blipFill>
        <p:spPr>
          <a:xfrm>
            <a:off x="4723982" y="4093336"/>
            <a:ext cx="2522813" cy="16800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771719825"/>
      </p:ext>
    </p:extLst>
  </p:cSld>
  <p:clrMapOvr>
    <a:masterClrMapping/>
  </p:clrMapOvr>
  <mc:AlternateContent xmlns:mc="http://schemas.openxmlformats.org/markup-compatibility/2006" xmlns:p14="http://schemas.microsoft.com/office/powerpoint/2010/main">
    <mc:Choice Requires="p14">
      <p:transition spd="slow" p14:dur="2000" advTm="89857"/>
    </mc:Choice>
    <mc:Fallback xmlns="">
      <p:transition spd="slow" advTm="89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52650" y="1131094"/>
            <a:ext cx="7886700" cy="405722"/>
          </a:xfrm>
        </p:spPr>
        <p:txBody>
          <a:bodyPr>
            <a:normAutofit/>
          </a:bodyPr>
          <a:lstStyle/>
          <a:p>
            <a:r>
              <a:rPr lang="it-IT" sz="1800" b="1" dirty="0"/>
              <a:t>CORPO NERO</a:t>
            </a:r>
          </a:p>
        </p:txBody>
      </p:sp>
      <p:sp>
        <p:nvSpPr>
          <p:cNvPr id="5" name="Segnaposto contenuto 4"/>
          <p:cNvSpPr>
            <a:spLocks noGrp="1"/>
          </p:cNvSpPr>
          <p:nvPr>
            <p:ph idx="1"/>
          </p:nvPr>
        </p:nvSpPr>
        <p:spPr>
          <a:xfrm>
            <a:off x="2152650" y="1536818"/>
            <a:ext cx="7886700" cy="4320137"/>
          </a:xfrm>
        </p:spPr>
        <p:txBody>
          <a:bodyPr>
            <a:normAutofit/>
          </a:bodyPr>
          <a:lstStyle/>
          <a:p>
            <a:r>
              <a:rPr lang="it-IT" sz="1500" dirty="0"/>
              <a:t>Sperimentalmente era stato osservato che l’intensità della radiazione emessa da un corpo nero in funzione della lunghezza d'onda, cioè in funzione del colore della radiazione, ha una caratteristica forma a campana</a:t>
            </a:r>
          </a:p>
        </p:txBody>
      </p:sp>
      <p:pic>
        <p:nvPicPr>
          <p:cNvPr id="2" name="Immagine 1"/>
          <p:cNvPicPr>
            <a:picLocks noChangeAspect="1"/>
          </p:cNvPicPr>
          <p:nvPr/>
        </p:nvPicPr>
        <p:blipFill>
          <a:blip r:embed="rId4"/>
          <a:stretch>
            <a:fillRect/>
          </a:stretch>
        </p:blipFill>
        <p:spPr>
          <a:xfrm>
            <a:off x="3315185" y="2427115"/>
            <a:ext cx="5100001" cy="331983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731825784"/>
      </p:ext>
    </p:extLst>
  </p:cSld>
  <p:clrMapOvr>
    <a:masterClrMapping/>
  </p:clrMapOvr>
  <mc:AlternateContent xmlns:mc="http://schemas.openxmlformats.org/markup-compatibility/2006" xmlns:p14="http://schemas.microsoft.com/office/powerpoint/2010/main">
    <mc:Choice Requires="p14">
      <p:transition spd="slow" p14:dur="2000" advTm="37151"/>
    </mc:Choice>
    <mc:Fallback xmlns="">
      <p:transition spd="slow" advTm="37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52650" y="1131094"/>
            <a:ext cx="7886700" cy="405722"/>
          </a:xfrm>
        </p:spPr>
        <p:txBody>
          <a:bodyPr>
            <a:normAutofit/>
          </a:bodyPr>
          <a:lstStyle/>
          <a:p>
            <a:r>
              <a:rPr lang="it-IT" sz="1800" b="1" dirty="0"/>
              <a:t>CORPO NERO</a:t>
            </a:r>
          </a:p>
        </p:txBody>
      </p:sp>
      <p:sp>
        <p:nvSpPr>
          <p:cNvPr id="5" name="Segnaposto contenuto 4"/>
          <p:cNvSpPr>
            <a:spLocks noGrp="1"/>
          </p:cNvSpPr>
          <p:nvPr>
            <p:ph idx="1"/>
          </p:nvPr>
        </p:nvSpPr>
        <p:spPr>
          <a:xfrm>
            <a:off x="2152650" y="1536816"/>
            <a:ext cx="7886700" cy="4292484"/>
          </a:xfrm>
        </p:spPr>
        <p:txBody>
          <a:bodyPr>
            <a:normAutofit/>
          </a:bodyPr>
          <a:lstStyle/>
          <a:p>
            <a:pPr algn="just"/>
            <a:r>
              <a:rPr lang="it-IT" sz="1800"/>
              <a:t>Applicando le </a:t>
            </a:r>
            <a:r>
              <a:rPr lang="it-IT" sz="1800" dirty="0"/>
              <a:t>equazioni di Maxwell della elettrodinamica classica alle radiazioni emesse ed assorbite dal corpo nero, risulta che al diminuire della lunghezza d'onda si ottengono valori di intensità di irraggiamento che tendono all'infinito (“catastrofe ultravioletta”), in contraddizione con i dati sperimentali</a:t>
            </a:r>
            <a:r>
              <a:rPr lang="it-IT" sz="1500" dirty="0"/>
              <a:t>.</a:t>
            </a:r>
          </a:p>
        </p:txBody>
      </p:sp>
      <p:pic>
        <p:nvPicPr>
          <p:cNvPr id="6" name="Immagine 5"/>
          <p:cNvPicPr>
            <a:picLocks noChangeAspect="1"/>
          </p:cNvPicPr>
          <p:nvPr/>
        </p:nvPicPr>
        <p:blipFill>
          <a:blip r:embed="rId4"/>
          <a:stretch>
            <a:fillRect/>
          </a:stretch>
        </p:blipFill>
        <p:spPr>
          <a:xfrm>
            <a:off x="4104019" y="2687284"/>
            <a:ext cx="4020806" cy="291896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183492433"/>
      </p:ext>
    </p:extLst>
  </p:cSld>
  <p:clrMapOvr>
    <a:masterClrMapping/>
  </p:clrMapOvr>
  <mc:AlternateContent xmlns:mc="http://schemas.openxmlformats.org/markup-compatibility/2006" xmlns:p14="http://schemas.microsoft.com/office/powerpoint/2010/main">
    <mc:Choice Requires="p14">
      <p:transition spd="slow" p14:dur="2000" advTm="42382"/>
    </mc:Choice>
    <mc:Fallback xmlns="">
      <p:transition spd="slow" advTm="42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52650" y="1131094"/>
            <a:ext cx="7886700" cy="405722"/>
          </a:xfrm>
        </p:spPr>
        <p:txBody>
          <a:bodyPr>
            <a:normAutofit/>
          </a:bodyPr>
          <a:lstStyle/>
          <a:p>
            <a:r>
              <a:rPr lang="it-IT" sz="1800" b="1" dirty="0"/>
              <a:t>CORPO NERO</a:t>
            </a:r>
          </a:p>
        </p:txBody>
      </p:sp>
      <p:sp>
        <p:nvSpPr>
          <p:cNvPr id="5" name="Segnaposto contenuto 4"/>
          <p:cNvSpPr>
            <a:spLocks noGrp="1"/>
          </p:cNvSpPr>
          <p:nvPr>
            <p:ph idx="1"/>
          </p:nvPr>
        </p:nvSpPr>
        <p:spPr>
          <a:xfrm>
            <a:off x="2152650" y="1536817"/>
            <a:ext cx="7886700" cy="3953156"/>
          </a:xfrm>
        </p:spPr>
        <p:txBody>
          <a:bodyPr>
            <a:normAutofit/>
          </a:bodyPr>
          <a:lstStyle/>
          <a:p>
            <a:pPr algn="just"/>
            <a:r>
              <a:rPr lang="it-IT" sz="1800" dirty="0"/>
              <a:t>Nel 1900- Max </a:t>
            </a:r>
            <a:r>
              <a:rPr lang="it-IT" sz="1800" dirty="0" err="1"/>
              <a:t>Planck</a:t>
            </a:r>
            <a:r>
              <a:rPr lang="it-IT" sz="1800" dirty="0"/>
              <a:t> ipotizza che gli scambi di energia nei fenomeni di emissione e di assorbimento delle radiazioni elettromagnetiche avvengano in forma discreta («quanta») e non in forma continua, come sosteneva la teoria elettromagnetica classica.</a:t>
            </a:r>
            <a:endParaRPr lang="it-IT" dirty="0"/>
          </a:p>
          <a:p>
            <a:pPr algn="just"/>
            <a:r>
              <a:rPr lang="it-IT" sz="1800" dirty="0"/>
              <a:t>Più precisamente ipotizza che gli scambi di energia </a:t>
            </a:r>
            <a:r>
              <a:rPr lang="it-IT" sz="1800" dirty="0">
                <a:latin typeface="Symbol" panose="05050102010706020507" pitchFamily="18" charset="2"/>
              </a:rPr>
              <a:t></a:t>
            </a:r>
            <a:r>
              <a:rPr lang="it-IT" sz="1800" dirty="0"/>
              <a:t>E (incremento di energia di un oscillatore caricato elettricamente) avvengano in forma proporzionale alla frequenza di oscillazione </a:t>
            </a:r>
            <a:r>
              <a:rPr lang="it-IT" sz="1800" dirty="0">
                <a:latin typeface="Symbol" panose="05050102010706020507" pitchFamily="18" charset="2"/>
              </a:rPr>
              <a:t></a:t>
            </a:r>
            <a:r>
              <a:rPr lang="it-IT" sz="1800" dirty="0"/>
              <a:t> della radiazione </a:t>
            </a:r>
            <a:r>
              <a:rPr lang="it-IT" sz="1800" i="1" dirty="0"/>
              <a:t>(colore)</a:t>
            </a:r>
            <a:r>
              <a:rPr lang="it-IT" sz="1800" dirty="0"/>
              <a:t>: </a:t>
            </a:r>
          </a:p>
          <a:p>
            <a:pPr marL="0" indent="0" algn="just">
              <a:buNone/>
            </a:pPr>
            <a:r>
              <a:rPr lang="it-IT" sz="1800" dirty="0">
                <a:latin typeface="Symbol" panose="05050102010706020507" pitchFamily="18" charset="2"/>
              </a:rPr>
              <a:t>				</a:t>
            </a:r>
            <a:r>
              <a:rPr lang="it-IT" sz="1800" dirty="0">
                <a:solidFill>
                  <a:srgbClr val="FF0000"/>
                </a:solidFill>
                <a:latin typeface="Symbol" panose="05050102010706020507" pitchFamily="18" charset="2"/>
              </a:rPr>
              <a:t></a:t>
            </a:r>
            <a:r>
              <a:rPr lang="it-IT" sz="1800" dirty="0">
                <a:solidFill>
                  <a:srgbClr val="FF0000"/>
                </a:solidFill>
              </a:rPr>
              <a:t>E = n	·</a:t>
            </a:r>
            <a:r>
              <a:rPr lang="it-IT" sz="1800" baseline="-25000" dirty="0">
                <a:solidFill>
                  <a:srgbClr val="FF0000"/>
                </a:solidFill>
              </a:rPr>
              <a:t> </a:t>
            </a:r>
            <a:r>
              <a:rPr lang="it-IT" sz="1800" dirty="0">
                <a:solidFill>
                  <a:srgbClr val="FF0000"/>
                </a:solidFill>
              </a:rPr>
              <a:t>h</a:t>
            </a:r>
            <a:r>
              <a:rPr lang="it-IT" sz="1800" dirty="0">
                <a:solidFill>
                  <a:srgbClr val="FF0000"/>
                </a:solidFill>
                <a:latin typeface="Symbol" panose="05050102010706020507" pitchFamily="18" charset="2"/>
              </a:rPr>
              <a:t></a:t>
            </a:r>
            <a:r>
              <a:rPr lang="it-IT" sz="1800" dirty="0">
                <a:solidFill>
                  <a:srgbClr val="FF0000"/>
                </a:solidFill>
              </a:rPr>
              <a:t>,   </a:t>
            </a:r>
            <a:r>
              <a:rPr lang="it-IT" sz="1800" dirty="0">
                <a:solidFill>
                  <a:srgbClr val="FF0000"/>
                </a:solidFill>
                <a:latin typeface="Symbol" panose="05050102010706020507" pitchFamily="18" charset="2"/>
              </a:rPr>
              <a:t></a:t>
            </a:r>
            <a:r>
              <a:rPr lang="it-IT" sz="1800" dirty="0">
                <a:solidFill>
                  <a:srgbClr val="FF0000"/>
                </a:solidFill>
              </a:rPr>
              <a:t>=c/</a:t>
            </a:r>
            <a:r>
              <a:rPr lang="it-IT" sz="1800" dirty="0">
                <a:solidFill>
                  <a:srgbClr val="FF0000"/>
                </a:solidFill>
                <a:latin typeface="Symbol" panose="05050102010706020507" pitchFamily="18" charset="2"/>
              </a:rPr>
              <a:t></a:t>
            </a:r>
            <a:r>
              <a:rPr lang="it-IT" sz="1800" dirty="0">
                <a:solidFill>
                  <a:srgbClr val="FF0000"/>
                </a:solidFill>
              </a:rPr>
              <a:t> , n=intero</a:t>
            </a:r>
          </a:p>
          <a:p>
            <a:pPr algn="just"/>
            <a:r>
              <a:rPr lang="it-IT" sz="1800" dirty="0"/>
              <a:t>Calcolando in tale ipotesi lo spettro del corpo nero non si ha più la catastrofe ultravioletta, ma si riproduce correttamente l’andamento sperimentale purché si scelga per</a:t>
            </a:r>
            <a:r>
              <a:rPr lang="it-IT" sz="1800" dirty="0">
                <a:solidFill>
                  <a:srgbClr val="FF0000"/>
                </a:solidFill>
              </a:rPr>
              <a:t> h</a:t>
            </a:r>
            <a:r>
              <a:rPr lang="it-IT" sz="1800" dirty="0"/>
              <a:t>, il valore: </a:t>
            </a:r>
          </a:p>
          <a:p>
            <a:pPr marL="0" indent="0">
              <a:buNone/>
            </a:pPr>
            <a:r>
              <a:rPr lang="it-IT" sz="1800" dirty="0"/>
              <a:t>				h = 6,626 x 10</a:t>
            </a:r>
            <a:r>
              <a:rPr lang="it-IT" sz="1800" baseline="30000" dirty="0"/>
              <a:t>-34</a:t>
            </a:r>
            <a:r>
              <a:rPr lang="it-IT" sz="1800" dirty="0"/>
              <a:t> </a:t>
            </a:r>
            <a:r>
              <a:rPr lang="it-IT" sz="1800" dirty="0" err="1"/>
              <a:t>Js</a:t>
            </a:r>
            <a:r>
              <a:rPr lang="it-IT" sz="1800" dirty="0"/>
              <a:t> 		</a:t>
            </a:r>
          </a:p>
          <a:p>
            <a:pPr marL="0" indent="0">
              <a:buNone/>
            </a:pPr>
            <a:r>
              <a:rPr lang="it-IT" sz="1800" i="1" dirty="0"/>
              <a:t>	h </a:t>
            </a:r>
            <a:r>
              <a:rPr lang="it-IT" sz="1800" dirty="0"/>
              <a:t>è detta </a:t>
            </a:r>
            <a:r>
              <a:rPr lang="it-IT" sz="1800" i="1" dirty="0"/>
              <a:t>costante di </a:t>
            </a:r>
            <a:r>
              <a:rPr lang="it-IT" sz="1800" i="1" dirty="0" err="1"/>
              <a:t>Planck</a:t>
            </a:r>
            <a:r>
              <a:rPr lang="it-IT" sz="1800" i="1" dirty="0"/>
              <a:t> </a:t>
            </a:r>
            <a:endParaRPr lang="it-IT" sz="1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938792820"/>
      </p:ext>
    </p:extLst>
  </p:cSld>
  <p:clrMapOvr>
    <a:masterClrMapping/>
  </p:clrMapOvr>
  <mc:AlternateContent xmlns:mc="http://schemas.openxmlformats.org/markup-compatibility/2006" xmlns:p14="http://schemas.microsoft.com/office/powerpoint/2010/main">
    <mc:Choice Requires="p14">
      <p:transition spd="slow" p14:dur="2000" advTm="146447"/>
    </mc:Choice>
    <mc:Fallback xmlns="">
      <p:transition spd="slow" advTm="14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4"/>
          <a:stretch>
            <a:fillRect/>
          </a:stretch>
        </p:blipFill>
        <p:spPr>
          <a:xfrm>
            <a:off x="6782607" y="3799956"/>
            <a:ext cx="2427549" cy="2115359"/>
          </a:xfrm>
          <a:prstGeom prst="rect">
            <a:avLst/>
          </a:prstGeom>
        </p:spPr>
      </p:pic>
      <p:pic>
        <p:nvPicPr>
          <p:cNvPr id="2" name="Immagine 1"/>
          <p:cNvPicPr>
            <a:picLocks noChangeAspect="1"/>
          </p:cNvPicPr>
          <p:nvPr/>
        </p:nvPicPr>
        <p:blipFill>
          <a:blip r:embed="rId5"/>
          <a:stretch>
            <a:fillRect/>
          </a:stretch>
        </p:blipFill>
        <p:spPr>
          <a:xfrm>
            <a:off x="2152651" y="3799956"/>
            <a:ext cx="2125981" cy="2115359"/>
          </a:xfrm>
          <a:prstGeom prst="rect">
            <a:avLst/>
          </a:prstGeom>
        </p:spPr>
      </p:pic>
      <p:sp>
        <p:nvSpPr>
          <p:cNvPr id="4" name="Titolo 3"/>
          <p:cNvSpPr>
            <a:spLocks noGrp="1"/>
          </p:cNvSpPr>
          <p:nvPr>
            <p:ph type="title"/>
          </p:nvPr>
        </p:nvSpPr>
        <p:spPr>
          <a:xfrm>
            <a:off x="2152650" y="1131094"/>
            <a:ext cx="7886700" cy="405722"/>
          </a:xfrm>
        </p:spPr>
        <p:txBody>
          <a:bodyPr>
            <a:normAutofit/>
          </a:bodyPr>
          <a:lstStyle/>
          <a:p>
            <a:r>
              <a:rPr lang="it-IT" sz="1800" b="1" dirty="0"/>
              <a:t>RADIAZIONE ELETTROMAGNETICA</a:t>
            </a:r>
          </a:p>
        </p:txBody>
      </p:sp>
      <p:sp>
        <p:nvSpPr>
          <p:cNvPr id="5" name="Segnaposto contenuto 4"/>
          <p:cNvSpPr>
            <a:spLocks noGrp="1"/>
          </p:cNvSpPr>
          <p:nvPr>
            <p:ph idx="1"/>
          </p:nvPr>
        </p:nvSpPr>
        <p:spPr>
          <a:xfrm>
            <a:off x="2152650" y="1599163"/>
            <a:ext cx="7886700" cy="4401589"/>
          </a:xfrm>
        </p:spPr>
        <p:txBody>
          <a:bodyPr>
            <a:normAutofit/>
          </a:bodyPr>
          <a:lstStyle/>
          <a:p>
            <a:pPr>
              <a:buFont typeface="Wingdings" panose="05000000000000000000" pitchFamily="2" charset="2"/>
              <a:buChar char="Ø"/>
            </a:pPr>
            <a:r>
              <a:rPr lang="it-IT" sz="1500" dirty="0"/>
              <a:t>La radiazione elettromagnetica si propaga nello spazio con velocità costante «c» nel vuoto. Non ha accelerazione. </a:t>
            </a:r>
          </a:p>
          <a:p>
            <a:pPr>
              <a:buFont typeface="Wingdings" panose="05000000000000000000" pitchFamily="2" charset="2"/>
              <a:buChar char="Ø"/>
            </a:pPr>
            <a:r>
              <a:rPr lang="it-IT" sz="1500" dirty="0"/>
              <a:t>E’ delocalizzata e può essere localizzata solo alla sorgente o al rivelatore.</a:t>
            </a:r>
          </a:p>
          <a:p>
            <a:pPr>
              <a:buFont typeface="Wingdings" panose="05000000000000000000" pitchFamily="2" charset="2"/>
              <a:buChar char="Ø"/>
            </a:pPr>
            <a:r>
              <a:rPr lang="it-IT" sz="1500" dirty="0"/>
              <a:t>E’ soggetta al fenomeno della </a:t>
            </a:r>
            <a:r>
              <a:rPr lang="it-IT" sz="1500" dirty="0">
                <a:solidFill>
                  <a:srgbClr val="FF0000"/>
                </a:solidFill>
              </a:rPr>
              <a:t>interferenza</a:t>
            </a:r>
            <a:r>
              <a:rPr lang="it-IT" sz="1500" dirty="0"/>
              <a:t>, come le onde in uno stagno o le onde acustiche, le quali tuttavia hanno bisogno di un mezzo (acqua o aria) per propagarsi.</a:t>
            </a:r>
          </a:p>
          <a:p>
            <a:pPr>
              <a:buFont typeface="Wingdings" panose="05000000000000000000" pitchFamily="2" charset="2"/>
              <a:buChar char="Ø"/>
            </a:pPr>
            <a:r>
              <a:rPr lang="it-IT" sz="1500" dirty="0"/>
              <a:t> E’ un fenomeno descrivibile come un’onda. Due o più onde possono sovrapporsi (interferenza) in un punto dello spazio in concordanza o discordanza di fase: la loro intensità può sommarsi o sottrarsi.</a:t>
            </a:r>
            <a:endParaRPr lang="it-IT" sz="750" dirty="0"/>
          </a:p>
          <a:p>
            <a:pPr marL="0" indent="0">
              <a:buNone/>
            </a:pPr>
            <a:r>
              <a:rPr lang="it-IT" sz="750" dirty="0"/>
              <a:t>Interferenza di due onde sulla superficie di un liquido 	                                                                                              interferenza di una onda </a:t>
            </a:r>
            <a:r>
              <a:rPr lang="it-IT" sz="750" dirty="0" err="1"/>
              <a:t>e.m</a:t>
            </a:r>
            <a:r>
              <a:rPr lang="it-IT" sz="750" dirty="0"/>
              <a:t>. attraverso 2 fenditure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814468647"/>
      </p:ext>
    </p:extLst>
  </p:cSld>
  <p:clrMapOvr>
    <a:masterClrMapping/>
  </p:clrMapOvr>
  <mc:AlternateContent xmlns:mc="http://schemas.openxmlformats.org/markup-compatibility/2006" xmlns:p14="http://schemas.microsoft.com/office/powerpoint/2010/main">
    <mc:Choice Requires="p14">
      <p:transition spd="slow" p14:dur="2000" advTm="69105"/>
    </mc:Choice>
    <mc:Fallback xmlns="">
      <p:transition spd="slow" advTm="69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1263</Words>
  <Application>Microsoft Office PowerPoint</Application>
  <PresentationFormat>Widescreen</PresentationFormat>
  <Paragraphs>60</Paragraphs>
  <Slides>12</Slides>
  <Notes>0</Notes>
  <HiddenSlides>0</HiddenSlides>
  <MMClips>11</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12</vt:i4>
      </vt:variant>
    </vt:vector>
  </HeadingPairs>
  <TitlesOfParts>
    <vt:vector size="19" baseType="lpstr">
      <vt:lpstr>Arial</vt:lpstr>
      <vt:lpstr>Calibri</vt:lpstr>
      <vt:lpstr>Calibri Light</vt:lpstr>
      <vt:lpstr>Symbol</vt:lpstr>
      <vt:lpstr>Wingdings</vt:lpstr>
      <vt:lpstr>Tema di Office</vt:lpstr>
      <vt:lpstr>1_Tema di Office</vt:lpstr>
      <vt:lpstr>Presentazione standard di PowerPoint</vt:lpstr>
      <vt:lpstr>ONDE ELETTROMAGNETICHE</vt:lpstr>
      <vt:lpstr>CORPO NERO</vt:lpstr>
      <vt:lpstr>CORPO NERO</vt:lpstr>
      <vt:lpstr>CORPO NERO</vt:lpstr>
      <vt:lpstr>CORPO NERO</vt:lpstr>
      <vt:lpstr>CORPO NERO</vt:lpstr>
      <vt:lpstr>CORPO NERO</vt:lpstr>
      <vt:lpstr>RADIAZIONE ELETTROMAGNETICA</vt:lpstr>
      <vt:lpstr>RADIAZIONE ELETTROMAGNETICA – EFFETTO FOTOELETTRICO</vt:lpstr>
      <vt:lpstr>RADIAZIONE ELETTROMAGNETICA E FOTONI</vt:lpstr>
      <vt:lpstr>Modello ATOMO DI BOHR</vt:lpstr>
    </vt:vector>
  </TitlesOfParts>
  <Company>Sapienza Univ. di Roma - Dip. C.T.F.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Pierluigi Giacomello</dc:creator>
  <cp:lastModifiedBy>Pierluigi Giacomello</cp:lastModifiedBy>
  <cp:revision>1</cp:revision>
  <dcterms:created xsi:type="dcterms:W3CDTF">2020-03-12T19:32:52Z</dcterms:created>
  <dcterms:modified xsi:type="dcterms:W3CDTF">2020-03-12T19:34:36Z</dcterms:modified>
</cp:coreProperties>
</file>