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66"/>
  </p:notesMasterIdLst>
  <p:sldIdLst>
    <p:sldId id="332" r:id="rId2"/>
    <p:sldId id="263" r:id="rId3"/>
    <p:sldId id="264" r:id="rId4"/>
    <p:sldId id="257" r:id="rId5"/>
    <p:sldId id="258" r:id="rId6"/>
    <p:sldId id="341" r:id="rId7"/>
    <p:sldId id="265" r:id="rId8"/>
    <p:sldId id="269" r:id="rId9"/>
    <p:sldId id="266" r:id="rId10"/>
    <p:sldId id="259" r:id="rId11"/>
    <p:sldId id="267" r:id="rId12"/>
    <p:sldId id="281" r:id="rId13"/>
    <p:sldId id="270" r:id="rId14"/>
    <p:sldId id="261" r:id="rId15"/>
    <p:sldId id="271" r:id="rId16"/>
    <p:sldId id="273" r:id="rId17"/>
    <p:sldId id="274" r:id="rId18"/>
    <p:sldId id="275" r:id="rId19"/>
    <p:sldId id="276" r:id="rId20"/>
    <p:sldId id="260" r:id="rId21"/>
    <p:sldId id="278" r:id="rId22"/>
    <p:sldId id="279" r:id="rId23"/>
    <p:sldId id="280" r:id="rId24"/>
    <p:sldId id="272" r:id="rId25"/>
    <p:sldId id="277" r:id="rId26"/>
    <p:sldId id="282" r:id="rId27"/>
    <p:sldId id="334" r:id="rId28"/>
    <p:sldId id="335" r:id="rId29"/>
    <p:sldId id="336" r:id="rId30"/>
    <p:sldId id="283" r:id="rId31"/>
    <p:sldId id="268" r:id="rId32"/>
    <p:sldId id="262" r:id="rId33"/>
    <p:sldId id="284" r:id="rId34"/>
    <p:sldId id="294" r:id="rId35"/>
    <p:sldId id="285" r:id="rId36"/>
    <p:sldId id="293" r:id="rId37"/>
    <p:sldId id="286" r:id="rId38"/>
    <p:sldId id="287" r:id="rId39"/>
    <p:sldId id="289" r:id="rId40"/>
    <p:sldId id="290" r:id="rId41"/>
    <p:sldId id="291" r:id="rId42"/>
    <p:sldId id="292" r:id="rId43"/>
    <p:sldId id="295" r:id="rId44"/>
    <p:sldId id="350" r:id="rId45"/>
    <p:sldId id="329" r:id="rId46"/>
    <p:sldId id="333" r:id="rId47"/>
    <p:sldId id="296" r:id="rId48"/>
    <p:sldId id="316" r:id="rId49"/>
    <p:sldId id="297" r:id="rId50"/>
    <p:sldId id="298" r:id="rId51"/>
    <p:sldId id="339" r:id="rId52"/>
    <p:sldId id="340" r:id="rId53"/>
    <p:sldId id="299" r:id="rId54"/>
    <p:sldId id="300" r:id="rId55"/>
    <p:sldId id="337" r:id="rId56"/>
    <p:sldId id="301" r:id="rId57"/>
    <p:sldId id="302" r:id="rId58"/>
    <p:sldId id="338" r:id="rId59"/>
    <p:sldId id="303" r:id="rId60"/>
    <p:sldId id="305" r:id="rId61"/>
    <p:sldId id="304" r:id="rId62"/>
    <p:sldId id="328" r:id="rId63"/>
    <p:sldId id="330" r:id="rId64"/>
    <p:sldId id="331" r:id="rId65"/>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6699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42" autoAdjust="0"/>
    <p:restoredTop sz="94619" autoAdjust="0"/>
  </p:normalViewPr>
  <p:slideViewPr>
    <p:cSldViewPr>
      <p:cViewPr>
        <p:scale>
          <a:sx n="50" d="100"/>
          <a:sy n="50" d="100"/>
        </p:scale>
        <p:origin x="-1092" y="-5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4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5" Type="http://schemas.openxmlformats.org/officeDocument/2006/relationships/image" Target="../media/image62.wmf"/><Relationship Id="rId4" Type="http://schemas.openxmlformats.org/officeDocument/2006/relationships/image" Target="../media/image6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942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68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42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942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942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8BA0F64-26D9-4451-8233-599E1E2F77E5}"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906AAD62-190A-4E4A-8A50-4EE00DF3A775}" type="slidenum">
              <a:rPr lang="it-IT" smtClean="0"/>
              <a:pPr/>
              <a:t>1</a:t>
            </a:fld>
            <a:endParaRPr lang="it-IT"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B57DB5A6-2BB8-408E-8BCB-BA294B1555B0}" type="slidenum">
              <a:rPr lang="it-IT" smtClean="0"/>
              <a:pPr/>
              <a:t>10</a:t>
            </a:fld>
            <a:endParaRPr lang="it-IT"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B3ECEFF-F4B3-40F4-BDBD-9EAFEC0B5547}" type="slidenum">
              <a:rPr lang="it-IT" smtClean="0"/>
              <a:pPr/>
              <a:t>11</a:t>
            </a:fld>
            <a:endParaRPr lang="it-IT"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A6940AB-0C64-431A-8590-3A906178B78D}" type="slidenum">
              <a:rPr lang="it-IT" smtClean="0"/>
              <a:pPr/>
              <a:t>12</a:t>
            </a:fld>
            <a:endParaRPr lang="it-IT"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A0ABA628-16E1-4221-9699-1A401893DEF6}" type="slidenum">
              <a:rPr lang="it-IT" smtClean="0"/>
              <a:pPr/>
              <a:t>13</a:t>
            </a:fld>
            <a:endParaRPr lang="it-IT"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5F50C264-A769-49C6-A642-B6982FE87F57}" type="slidenum">
              <a:rPr lang="it-IT" smtClean="0"/>
              <a:pPr/>
              <a:t>14</a:t>
            </a:fld>
            <a:endParaRPr lang="it-IT"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10F1819-A8FE-4008-BB4A-28B53CBB4EF2}" type="slidenum">
              <a:rPr lang="it-IT" smtClean="0"/>
              <a:pPr/>
              <a:t>15</a:t>
            </a:fld>
            <a:endParaRPr lang="it-IT"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3EE25B6B-F747-48AE-B386-00F98EEB9671}" type="slidenum">
              <a:rPr lang="it-IT" smtClean="0"/>
              <a:pPr/>
              <a:t>16</a:t>
            </a:fld>
            <a:endParaRPr lang="it-IT"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DCB41E2-93ED-4B35-82A3-B4E607517BEA}" type="slidenum">
              <a:rPr lang="it-IT" smtClean="0"/>
              <a:pPr/>
              <a:t>17</a:t>
            </a:fld>
            <a:endParaRPr lang="it-IT"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09037D7-EA48-42AC-AECF-8354755CCDBB}" type="slidenum">
              <a:rPr lang="it-IT" smtClean="0"/>
              <a:pPr/>
              <a:t>18</a:t>
            </a:fld>
            <a:endParaRPr lang="it-IT"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D47ECDF-A2B5-4EDC-AAAC-D5025A454911}" type="slidenum">
              <a:rPr lang="it-IT" smtClean="0"/>
              <a:pPr/>
              <a:t>19</a:t>
            </a:fld>
            <a:endParaRPr lang="it-IT"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41E4670-A3FA-402E-A916-DEB74DD6B20F}" type="slidenum">
              <a:rPr lang="it-IT" smtClean="0"/>
              <a:pPr/>
              <a:t>2</a:t>
            </a:fld>
            <a:endParaRPr lang="it-IT"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DA3578D7-7BF7-48D8-B356-1AAB1B00B100}" type="slidenum">
              <a:rPr lang="it-IT" smtClean="0"/>
              <a:pPr/>
              <a:t>20</a:t>
            </a:fld>
            <a:endParaRPr lang="it-IT"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2A57A04-C63B-4B4B-8C63-373052362AB4}" type="slidenum">
              <a:rPr lang="it-IT" smtClean="0"/>
              <a:pPr/>
              <a:t>21</a:t>
            </a:fld>
            <a:endParaRPr lang="it-IT"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34AFF05-FACF-49A7-BC23-B0A774E415A3}" type="slidenum">
              <a:rPr lang="it-IT" smtClean="0"/>
              <a:pPr/>
              <a:t>22</a:t>
            </a:fld>
            <a:endParaRPr lang="it-IT"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C721177C-0164-4BFC-8C97-B8D0B33D4DA1}" type="slidenum">
              <a:rPr lang="it-IT" smtClean="0"/>
              <a:pPr/>
              <a:t>23</a:t>
            </a:fld>
            <a:endParaRPr lang="it-IT"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1E8C57E1-6F69-4E81-9D22-DDD0E0514E39}" type="slidenum">
              <a:rPr lang="it-IT" smtClean="0"/>
              <a:pPr/>
              <a:t>24</a:t>
            </a:fld>
            <a:endParaRPr lang="it-IT"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B2F05A0D-E5B0-4013-AA56-3AA6F41C053C}" type="slidenum">
              <a:rPr lang="it-IT" smtClean="0"/>
              <a:pPr/>
              <a:t>25</a:t>
            </a:fld>
            <a:endParaRPr lang="it-IT"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27A2A10-7F21-432F-ABEC-BB7242B74248}" type="slidenum">
              <a:rPr lang="it-IT" smtClean="0"/>
              <a:pPr/>
              <a:t>26</a:t>
            </a:fld>
            <a:endParaRPr lang="it-IT"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AA6E228-1529-4791-A113-7436ECF8E5B1}" type="slidenum">
              <a:rPr lang="it-IT" smtClean="0"/>
              <a:pPr/>
              <a:t>27</a:t>
            </a:fld>
            <a:endParaRPr lang="it-IT"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4482E9AD-66C7-436D-B624-F0D5213E4457}" type="slidenum">
              <a:rPr lang="it-IT" smtClean="0"/>
              <a:pPr/>
              <a:t>28</a:t>
            </a:fld>
            <a:endParaRPr lang="it-IT"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39064937-6583-4807-934A-DF3F1DDA53CD}" type="slidenum">
              <a:rPr lang="it-IT" smtClean="0"/>
              <a:pPr/>
              <a:t>29</a:t>
            </a:fld>
            <a:endParaRPr lang="it-IT"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4D45243-AB45-435A-8553-771CA2FFCC68}" type="slidenum">
              <a:rPr lang="it-IT" smtClean="0"/>
              <a:pPr/>
              <a:t>3</a:t>
            </a:fld>
            <a:endParaRPr lang="it-IT"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D65C979E-513F-444E-9999-6563F73B08F6}" type="slidenum">
              <a:rPr lang="it-IT" smtClean="0"/>
              <a:pPr/>
              <a:t>30</a:t>
            </a:fld>
            <a:endParaRPr lang="it-IT"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87C7D0D8-812E-4D70-BA6D-C9A0DB20840B}" type="slidenum">
              <a:rPr lang="it-IT" smtClean="0"/>
              <a:pPr/>
              <a:t>31</a:t>
            </a:fld>
            <a:endParaRPr lang="it-IT"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DD5A1D2-7696-4AAB-B46C-CD018E61EAB0}" type="slidenum">
              <a:rPr lang="it-IT" smtClean="0"/>
              <a:pPr/>
              <a:t>32</a:t>
            </a:fld>
            <a:endParaRPr lang="it-IT"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B4B64FC-0122-4410-9F3E-0370E62CE363}" type="slidenum">
              <a:rPr lang="it-IT" smtClean="0"/>
              <a:pPr/>
              <a:t>33</a:t>
            </a:fld>
            <a:endParaRPr lang="it-IT"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84B2162D-E95E-4466-BC45-822529C832E0}" type="slidenum">
              <a:rPr lang="it-IT" smtClean="0"/>
              <a:pPr/>
              <a:t>34</a:t>
            </a:fld>
            <a:endParaRPr lang="it-IT"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EFD461F-DE46-4B64-8397-3A6F6804772C}" type="slidenum">
              <a:rPr lang="it-IT" smtClean="0"/>
              <a:pPr/>
              <a:t>35</a:t>
            </a:fld>
            <a:endParaRPr lang="it-IT"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4401AD1-D35D-4EC3-BFCF-89FE00C8B2CC}" type="slidenum">
              <a:rPr lang="it-IT" smtClean="0"/>
              <a:pPr/>
              <a:t>36</a:t>
            </a:fld>
            <a:endParaRPr lang="it-IT"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31AF79C7-C75F-42E0-AE17-1F8721C4CCBD}" type="slidenum">
              <a:rPr lang="it-IT" smtClean="0"/>
              <a:pPr/>
              <a:t>37</a:t>
            </a:fld>
            <a:endParaRPr lang="it-IT"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1013407-6394-420B-AAAF-B3329FA4FFC3}" type="slidenum">
              <a:rPr lang="it-IT" smtClean="0"/>
              <a:pPr/>
              <a:t>38</a:t>
            </a:fld>
            <a:endParaRPr lang="it-IT"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3BA0DB73-9E04-4F22-BE90-EF7295DB071D}" type="slidenum">
              <a:rPr lang="it-IT" smtClean="0"/>
              <a:pPr/>
              <a:t>39</a:t>
            </a:fld>
            <a:endParaRPr lang="it-IT"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08CB85B0-C5E1-4F4D-9E77-223E00EB22E8}" type="slidenum">
              <a:rPr lang="it-IT" smtClean="0"/>
              <a:pPr/>
              <a:t>4</a:t>
            </a:fld>
            <a:endParaRPr lang="it-IT"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34D1A65F-629D-45D5-BAB2-87505CA224B8}" type="slidenum">
              <a:rPr lang="it-IT" smtClean="0"/>
              <a:pPr/>
              <a:t>40</a:t>
            </a:fld>
            <a:endParaRPr lang="it-IT"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95A36ABC-4C50-4137-AA35-7FE66B8C8FDC}" type="slidenum">
              <a:rPr lang="it-IT" smtClean="0"/>
              <a:pPr/>
              <a:t>41</a:t>
            </a:fld>
            <a:endParaRPr lang="it-IT"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7E74E50-3AE4-4725-B54D-74FB6F9D0AAD}" type="slidenum">
              <a:rPr lang="it-IT" smtClean="0"/>
              <a:pPr/>
              <a:t>42</a:t>
            </a:fld>
            <a:endParaRPr lang="it-IT"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4F56A9B4-3BC1-403C-9812-D48E549768E3}" type="slidenum">
              <a:rPr lang="it-IT" smtClean="0"/>
              <a:pPr/>
              <a:t>43</a:t>
            </a:fld>
            <a:endParaRPr lang="it-IT"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ADA252F-AAAA-4365-BCBD-254A98A3EF23}" type="slidenum">
              <a:rPr lang="it-IT" smtClean="0"/>
              <a:pPr/>
              <a:t>44</a:t>
            </a:fld>
            <a:endParaRPr lang="it-IT"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6278DCA8-B433-4D4B-BEB1-4058474C648D}" type="slidenum">
              <a:rPr lang="it-IT" smtClean="0"/>
              <a:pPr/>
              <a:t>45</a:t>
            </a:fld>
            <a:endParaRPr lang="it-IT"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3B81AE35-DA45-4A5D-BBB2-8DA6DF40749E}" type="slidenum">
              <a:rPr lang="it-IT" smtClean="0"/>
              <a:pPr/>
              <a:t>46</a:t>
            </a:fld>
            <a:endParaRPr lang="it-IT"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0E2C3384-457C-44AF-8838-905AB95354C2}" type="slidenum">
              <a:rPr lang="it-IT" smtClean="0"/>
              <a:pPr/>
              <a:t>47</a:t>
            </a:fld>
            <a:endParaRPr lang="it-IT"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F82880AB-5FE7-4550-BC03-81B0F82F5F28}" type="slidenum">
              <a:rPr lang="it-IT" smtClean="0"/>
              <a:pPr/>
              <a:t>48</a:t>
            </a:fld>
            <a:endParaRPr lang="it-IT"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CC298CF-EED3-48C7-A541-C07E6C549679}" type="slidenum">
              <a:rPr lang="it-IT" smtClean="0"/>
              <a:pPr/>
              <a:t>49</a:t>
            </a:fld>
            <a:endParaRPr lang="it-IT"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9AAB58E-C9D2-46B4-8CF3-B155A2CEE982}" type="slidenum">
              <a:rPr lang="it-IT" smtClean="0"/>
              <a:pPr/>
              <a:t>5</a:t>
            </a:fld>
            <a:endParaRPr lang="it-IT"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C9802CC2-6520-46D6-9792-C8432CF7D951}" type="slidenum">
              <a:rPr lang="it-IT" smtClean="0"/>
              <a:pPr/>
              <a:t>50</a:t>
            </a:fld>
            <a:endParaRPr lang="it-IT"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7D4804C7-341E-49D4-864C-650B11D8FEBA}" type="slidenum">
              <a:rPr lang="it-IT" smtClean="0"/>
              <a:pPr/>
              <a:t>51</a:t>
            </a:fld>
            <a:endParaRPr lang="it-IT"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1FDD58B6-F317-402D-BF05-A7152539D96B}" type="slidenum">
              <a:rPr lang="it-IT" smtClean="0"/>
              <a:pPr/>
              <a:t>52</a:t>
            </a:fld>
            <a:endParaRPr lang="it-IT"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337BD189-E571-4C87-AE09-2787BD24CDD0}" type="slidenum">
              <a:rPr lang="it-IT" smtClean="0"/>
              <a:pPr/>
              <a:t>53</a:t>
            </a:fld>
            <a:endParaRPr lang="it-IT"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6A9A7A86-D835-498A-B4C3-3623946037E1}" type="slidenum">
              <a:rPr lang="it-IT" smtClean="0"/>
              <a:pPr/>
              <a:t>54</a:t>
            </a:fld>
            <a:endParaRPr lang="it-IT"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235BF11F-9108-4837-B6B6-E59227DD7464}" type="slidenum">
              <a:rPr lang="it-IT" smtClean="0"/>
              <a:pPr/>
              <a:t>55</a:t>
            </a:fld>
            <a:endParaRPr lang="it-IT"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DE6E1A7F-C0D4-4E8B-A378-8D5ED84A53CA}" type="slidenum">
              <a:rPr lang="it-IT" smtClean="0"/>
              <a:pPr/>
              <a:t>56</a:t>
            </a:fld>
            <a:endParaRPr lang="it-IT"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B04565DD-05AA-4DAF-B788-D862B44A6555}" type="slidenum">
              <a:rPr lang="it-IT" smtClean="0"/>
              <a:pPr/>
              <a:t>57</a:t>
            </a:fld>
            <a:endParaRPr lang="it-IT"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1FC19AC-675D-4E7A-8D9E-3FA011FC4F02}" type="slidenum">
              <a:rPr lang="it-IT" smtClean="0"/>
              <a:pPr/>
              <a:t>58</a:t>
            </a:fld>
            <a:endParaRPr lang="it-IT"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D123C0BD-6C75-4C19-B3BE-4B6F03FED4C6}" type="slidenum">
              <a:rPr lang="it-IT" smtClean="0"/>
              <a:pPr/>
              <a:t>59</a:t>
            </a:fld>
            <a:endParaRPr lang="it-IT"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8AF1F0AA-D064-4C65-8C53-E731ADEE81F1}" type="slidenum">
              <a:rPr lang="it-IT" smtClean="0"/>
              <a:pPr/>
              <a:t>6</a:t>
            </a:fld>
            <a:endParaRPr lang="it-IT"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9F6A4341-D0EF-4F73-B1A2-87C1CD97A6C9}" type="slidenum">
              <a:rPr lang="it-IT" smtClean="0"/>
              <a:pPr/>
              <a:t>60</a:t>
            </a:fld>
            <a:endParaRPr lang="it-IT"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70210DD9-3717-4CDE-8F87-2A62C7D599D2}" type="slidenum">
              <a:rPr lang="it-IT" smtClean="0"/>
              <a:pPr/>
              <a:t>61</a:t>
            </a:fld>
            <a:endParaRPr lang="it-IT"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BBC538EE-343D-4B5D-93A2-FBCE498653CF}" type="slidenum">
              <a:rPr lang="it-IT" smtClean="0"/>
              <a:pPr/>
              <a:t>62</a:t>
            </a:fld>
            <a:endParaRPr lang="it-IT"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25DF5F6D-F4B6-459F-AD51-EF1B97811CCD}" type="slidenum">
              <a:rPr lang="it-IT" smtClean="0"/>
              <a:pPr/>
              <a:t>63</a:t>
            </a:fld>
            <a:endParaRPr lang="it-IT"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60A9B61A-9C5D-4276-A49B-315B6AAFB7B7}" type="slidenum">
              <a:rPr lang="it-IT" smtClean="0"/>
              <a:pPr/>
              <a:t>64</a:t>
            </a:fld>
            <a:endParaRPr lang="it-IT"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B4986349-92AE-426C-9032-7C55B0326022}" type="slidenum">
              <a:rPr lang="it-IT" smtClean="0"/>
              <a:pPr/>
              <a:t>7</a:t>
            </a:fld>
            <a:endParaRPr lang="it-IT"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A037F872-C5D8-4BBC-AC4A-96586FD4CECE}" type="slidenum">
              <a:rPr lang="it-IT" smtClean="0"/>
              <a:pPr/>
              <a:t>8</a:t>
            </a:fld>
            <a:endParaRPr lang="it-IT"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B16091-7CB3-4CC5-9A1F-978EA0533069}" type="slidenum">
              <a:rPr lang="it-IT" smtClean="0"/>
              <a:pPr/>
              <a:t>9</a:t>
            </a:fld>
            <a:endParaRPr lang="it-IT"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BE75145-9AC1-4E96-B5DE-6D66A79D88E9}"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652346E-BCFA-4309-846A-EB5217E6D2B7}"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3855153-6FD7-49F3-98BF-F6C2B3DB064B}"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vl1pPr>
          </a:lstStyle>
          <a:p>
            <a:pPr>
              <a:defRPr/>
            </a:pPr>
            <a:endParaRPr lang="it-IT"/>
          </a:p>
        </p:txBody>
      </p:sp>
      <p:sp>
        <p:nvSpPr>
          <p:cNvPr id="8" name="Rectangle 5"/>
          <p:cNvSpPr>
            <a:spLocks noGrp="1" noChangeArrowheads="1"/>
          </p:cNvSpPr>
          <p:nvPr>
            <p:ph type="ftr" sz="quarter" idx="11"/>
          </p:nvPr>
        </p:nvSpPr>
        <p:spPr/>
        <p:txBody>
          <a:bodyPr/>
          <a:lstStyle>
            <a:lvl1pPr>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vl1pPr>
          </a:lstStyle>
          <a:p>
            <a:pPr>
              <a:defRPr/>
            </a:pPr>
            <a:fld id="{50C02D1B-7D3C-4CD3-90B9-3E3F348ADB5A}"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C7F1AF-BE90-4BAD-9003-89007A177E02}"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BE5AA92-7E9E-4F99-8CBE-76CF22794A93}"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47900C8-8DE8-4FE2-B158-B65A10C70DF3}"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616F040-A60B-4233-A9B7-DBCC2DF524A4}"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ADC3100-FFF7-4D70-9588-5B7904D31DFF}"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7220F4C-57CE-4D65-ADBC-E2D3787B23D7}"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221E8AB-B3C3-4008-93FE-0121B862AB78}"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6FAB551-A7B8-4BA8-B3EF-729790AB97AD}"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CCAC58CE-2102-46F4-ABD4-82F29313E10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9.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50.xml"/><Relationship Id="rId7"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vmlDrawing" Target="../drawings/vmlDrawing13.vml"/><Relationship Id="rId4" Type="http://schemas.openxmlformats.org/officeDocument/2006/relationships/oleObject" Target="../embeddings/oleObject20.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oleObject" Target="../embeddings/oleObject21.bin"/></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oleObject" Target="../embeddings/oleObject24.bin"/><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p:nvPr>
        </p:nvSpPr>
        <p:spPr/>
        <p:txBody>
          <a:bodyPr/>
          <a:lstStyle/>
          <a:p>
            <a:endParaRPr lang="it-IT" smtClean="0"/>
          </a:p>
        </p:txBody>
      </p:sp>
      <p:pic>
        <p:nvPicPr>
          <p:cNvPr id="18435" name="Picture 4"/>
          <p:cNvPicPr>
            <a:picLocks noGrp="1" noChangeAspect="1" noChangeArrowheads="1"/>
          </p:cNvPicPr>
          <p:nvPr>
            <p:ph idx="1"/>
          </p:nvPr>
        </p:nvPicPr>
        <p:blipFill>
          <a:blip r:embed="rId3"/>
          <a:srcRect/>
          <a:stretch>
            <a:fillRect/>
          </a:stretch>
        </p:blipFill>
        <p:spPr>
          <a:xfrm>
            <a:off x="0" y="12700"/>
            <a:ext cx="9144000" cy="6286500"/>
          </a:xfr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rtlCol="0">
            <a:normAutofit fontScale="90000"/>
          </a:bodyPr>
          <a:lstStyle/>
          <a:p>
            <a:pPr fontAlgn="auto">
              <a:spcAft>
                <a:spcPts val="0"/>
              </a:spcAft>
              <a:defRPr/>
            </a:pPr>
            <a:r>
              <a:rPr lang="it-IT" smtClean="0"/>
              <a:t>Pseudoife, blastospore e clamidospore</a:t>
            </a:r>
          </a:p>
        </p:txBody>
      </p:sp>
      <p:pic>
        <p:nvPicPr>
          <p:cNvPr id="27651" name="Picture 3" descr="chlamydo1"/>
          <p:cNvPicPr>
            <a:picLocks noChangeAspect="1" noChangeArrowheads="1"/>
          </p:cNvPicPr>
          <p:nvPr/>
        </p:nvPicPr>
        <p:blipFill>
          <a:blip r:embed="rId3"/>
          <a:srcRect/>
          <a:stretch>
            <a:fillRect/>
          </a:stretch>
        </p:blipFill>
        <p:spPr bwMode="auto">
          <a:xfrm>
            <a:off x="1943100" y="2209800"/>
            <a:ext cx="5257800" cy="3810000"/>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noFill/>
          <a:ln w="28575">
            <a:solidFill>
              <a:srgbClr val="000099"/>
            </a:solidFill>
          </a:ln>
        </p:spPr>
        <p:txBody>
          <a:bodyPr/>
          <a:lstStyle/>
          <a:p>
            <a:r>
              <a:rPr lang="it-IT" sz="3200" b="1" smtClean="0"/>
              <a:t>I funghi sono organismi eucarioti ed eterotrofi</a:t>
            </a:r>
          </a:p>
        </p:txBody>
      </p:sp>
      <p:sp>
        <p:nvSpPr>
          <p:cNvPr id="28675" name="Rectangle 3"/>
          <p:cNvSpPr>
            <a:spLocks noGrp="1" noChangeArrowheads="1"/>
          </p:cNvSpPr>
          <p:nvPr>
            <p:ph idx="1"/>
          </p:nvPr>
        </p:nvSpPr>
        <p:spPr>
          <a:xfrm>
            <a:off x="685800" y="2362200"/>
            <a:ext cx="7772400" cy="4114800"/>
          </a:xfrm>
        </p:spPr>
        <p:txBody>
          <a:bodyPr/>
          <a:lstStyle/>
          <a:p>
            <a:r>
              <a:rPr lang="it-IT" sz="2400" b="1" smtClean="0">
                <a:solidFill>
                  <a:srgbClr val="FF0000"/>
                </a:solidFill>
              </a:rPr>
              <a:t>Saprofiti</a:t>
            </a:r>
            <a:r>
              <a:rPr lang="it-IT" sz="2400" smtClean="0"/>
              <a:t>:organismi che vivono su materiale organico morto o in decomposizione;</a:t>
            </a:r>
          </a:p>
          <a:p>
            <a:pPr>
              <a:lnSpc>
                <a:spcPct val="20000"/>
              </a:lnSpc>
            </a:pPr>
            <a:endParaRPr lang="it-IT" sz="2400" smtClean="0"/>
          </a:p>
          <a:p>
            <a:r>
              <a:rPr lang="it-IT" sz="2400" b="1" smtClean="0">
                <a:solidFill>
                  <a:srgbClr val="FF0000"/>
                </a:solidFill>
              </a:rPr>
              <a:t>Simbionti</a:t>
            </a:r>
            <a:r>
              <a:rPr lang="it-IT" sz="2400" smtClean="0"/>
              <a:t>: organismi che vivono in associazione con altri con mutuo vantaggio;</a:t>
            </a:r>
          </a:p>
          <a:p>
            <a:pPr>
              <a:lnSpc>
                <a:spcPct val="10000"/>
              </a:lnSpc>
            </a:pPr>
            <a:endParaRPr lang="it-IT" sz="2400" smtClean="0"/>
          </a:p>
          <a:p>
            <a:r>
              <a:rPr lang="it-IT" sz="2400" b="1" smtClean="0">
                <a:solidFill>
                  <a:srgbClr val="FF0000"/>
                </a:solidFill>
              </a:rPr>
              <a:t>Commensali</a:t>
            </a:r>
            <a:r>
              <a:rPr lang="it-IT" sz="2400" smtClean="0"/>
              <a:t>: organismi che vivono in stretta relazione, nella quale uno è beneficiario e l’altro indifferente;</a:t>
            </a:r>
          </a:p>
          <a:p>
            <a:pPr>
              <a:lnSpc>
                <a:spcPct val="40000"/>
              </a:lnSpc>
            </a:pPr>
            <a:endParaRPr lang="it-IT" sz="2400" smtClean="0"/>
          </a:p>
          <a:p>
            <a:pPr>
              <a:lnSpc>
                <a:spcPct val="90000"/>
              </a:lnSpc>
            </a:pPr>
            <a:r>
              <a:rPr lang="it-IT" sz="2400" b="1" smtClean="0">
                <a:solidFill>
                  <a:srgbClr val="FF0000"/>
                </a:solidFill>
              </a:rPr>
              <a:t>Parassiti</a:t>
            </a:r>
            <a:r>
              <a:rPr lang="it-IT" sz="2400" smtClean="0"/>
              <a:t>:organismi che vivono in un ospite, traendo benefici, senza offrire nessun contributo.</a:t>
            </a:r>
            <a:endParaRPr lang="it-IT"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it-IT" smtClean="0"/>
              <a:t>Struttura e crescita di una muffa</a:t>
            </a:r>
          </a:p>
        </p:txBody>
      </p:sp>
      <p:pic>
        <p:nvPicPr>
          <p:cNvPr id="29699" name="Picture 3" descr="FG14_18"/>
          <p:cNvPicPr>
            <a:picLocks noGrp="1" noChangeAspect="1" noChangeArrowheads="1"/>
          </p:cNvPicPr>
          <p:nvPr>
            <p:ph idx="1"/>
          </p:nvPr>
        </p:nvPicPr>
        <p:blipFill>
          <a:blip r:embed="rId3"/>
          <a:srcRect/>
          <a:stretch>
            <a:fillRect/>
          </a:stretch>
        </p:blipFill>
        <p:spPr>
          <a:xfrm>
            <a:off x="1022350" y="1412875"/>
            <a:ext cx="7099300" cy="4525963"/>
          </a:xfrm>
          <a:noFill/>
          <a:ln w="28575">
            <a:solidFill>
              <a:srgbClr val="000000"/>
            </a:solidFill>
          </a:ln>
        </p:spPr>
      </p:pic>
      <p:sp>
        <p:nvSpPr>
          <p:cNvPr id="29700" name="Text Box 4"/>
          <p:cNvSpPr txBox="1">
            <a:spLocks noChangeArrowheads="1"/>
          </p:cNvSpPr>
          <p:nvPr/>
        </p:nvSpPr>
        <p:spPr bwMode="auto">
          <a:xfrm>
            <a:off x="2555875" y="6165850"/>
            <a:ext cx="7129463" cy="366713"/>
          </a:xfrm>
          <a:prstGeom prst="rect">
            <a:avLst/>
          </a:prstGeom>
          <a:noFill/>
          <a:ln w="9525">
            <a:noFill/>
            <a:miter lim="800000"/>
            <a:headEnd/>
            <a:tailEnd/>
          </a:ln>
        </p:spPr>
        <p:txBody>
          <a:bodyPr>
            <a:spAutoFit/>
          </a:bodyPr>
          <a:lstStyle/>
          <a:p>
            <a:pPr>
              <a:spcBef>
                <a:spcPct val="50000"/>
              </a:spcBef>
            </a:pPr>
            <a:r>
              <a:rPr lang="it-IT"/>
              <a:t>Schema di un ciclo di vita di una muffa.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rtlCol="0">
            <a:normAutofit fontScale="90000"/>
          </a:bodyPr>
          <a:lstStyle/>
          <a:p>
            <a:pPr fontAlgn="auto">
              <a:spcAft>
                <a:spcPts val="0"/>
              </a:spcAft>
              <a:defRPr/>
            </a:pPr>
            <a:r>
              <a:rPr lang="it-IT" b="1" smtClean="0"/>
              <a:t>Muffe</a:t>
            </a:r>
            <a:br>
              <a:rPr lang="it-IT" b="1" smtClean="0"/>
            </a:br>
            <a:endParaRPr lang="it-IT" b="1" smtClean="0"/>
          </a:p>
        </p:txBody>
      </p:sp>
      <p:pic>
        <p:nvPicPr>
          <p:cNvPr id="30723" name="Picture 3" descr="u1fig37"/>
          <p:cNvPicPr>
            <a:picLocks noChangeAspect="1" noChangeArrowheads="1"/>
          </p:cNvPicPr>
          <p:nvPr/>
        </p:nvPicPr>
        <p:blipFill>
          <a:blip r:embed="rId3"/>
          <a:srcRect/>
          <a:stretch>
            <a:fillRect/>
          </a:stretch>
        </p:blipFill>
        <p:spPr bwMode="auto">
          <a:xfrm>
            <a:off x="1116013" y="1989138"/>
            <a:ext cx="6427787" cy="3300412"/>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rId3" action="ppaction://hlinksldjump"/>
          </p:cNvPr>
          <p:cNvPicPr>
            <a:picLocks noChangeAspect="1" noChangeArrowheads="1"/>
          </p:cNvPicPr>
          <p:nvPr/>
        </p:nvPicPr>
        <p:blipFill>
          <a:blip r:embed="rId4"/>
          <a:srcRect/>
          <a:stretch>
            <a:fillRect/>
          </a:stretch>
        </p:blipFill>
        <p:spPr bwMode="auto">
          <a:xfrm>
            <a:off x="2514600" y="1066800"/>
            <a:ext cx="4070350" cy="5562600"/>
          </a:xfrm>
          <a:prstGeom prst="rect">
            <a:avLst/>
          </a:prstGeom>
          <a:noFill/>
          <a:ln w="28575">
            <a:solidFill>
              <a:srgbClr val="000000"/>
            </a:solidFill>
            <a:miter lim="800000"/>
            <a:headEnd/>
            <a:tailEnd/>
          </a:ln>
        </p:spPr>
      </p:pic>
      <p:sp>
        <p:nvSpPr>
          <p:cNvPr id="31747" name="Text Box 3"/>
          <p:cNvSpPr txBox="1">
            <a:spLocks noChangeArrowheads="1"/>
          </p:cNvSpPr>
          <p:nvPr/>
        </p:nvSpPr>
        <p:spPr bwMode="auto">
          <a:xfrm>
            <a:off x="1763713" y="188913"/>
            <a:ext cx="5780087" cy="457200"/>
          </a:xfrm>
          <a:prstGeom prst="rect">
            <a:avLst/>
          </a:prstGeom>
          <a:noFill/>
          <a:ln w="9525">
            <a:noFill/>
            <a:miter lim="800000"/>
            <a:headEnd/>
            <a:tailEnd/>
          </a:ln>
        </p:spPr>
        <p:txBody>
          <a:bodyPr wrap="none">
            <a:spAutoFit/>
          </a:bodyPr>
          <a:lstStyle/>
          <a:p>
            <a:pPr eaLnBrk="0" hangingPunct="0"/>
            <a:r>
              <a:rPr lang="it-IT" sz="2400" b="1">
                <a:solidFill>
                  <a:srgbClr val="FF0000"/>
                </a:solidFill>
                <a:latin typeface="Times New Roman" pitchFamily="18" charset="0"/>
              </a:rPr>
              <a:t>STRUTTURA DI UNA CELLULA IFALE</a:t>
            </a:r>
            <a:endParaRPr lang="it-IT" sz="2400" b="1">
              <a:latin typeface="Times New Roman" pitchFamily="18" charset="0"/>
            </a:endParaRPr>
          </a:p>
        </p:txBody>
      </p:sp>
      <p:sp>
        <p:nvSpPr>
          <p:cNvPr id="31748" name="Text Box 4"/>
          <p:cNvSpPr txBox="1">
            <a:spLocks noChangeArrowheads="1"/>
          </p:cNvSpPr>
          <p:nvPr/>
        </p:nvSpPr>
        <p:spPr bwMode="auto">
          <a:xfrm>
            <a:off x="152400" y="2209800"/>
            <a:ext cx="2362200" cy="1006475"/>
          </a:xfrm>
          <a:prstGeom prst="rect">
            <a:avLst/>
          </a:prstGeom>
          <a:noFill/>
          <a:ln w="9525">
            <a:noFill/>
            <a:miter lim="800000"/>
            <a:headEnd/>
            <a:tailEnd/>
          </a:ln>
        </p:spPr>
        <p:txBody>
          <a:bodyPr>
            <a:spAutoFit/>
          </a:bodyPr>
          <a:lstStyle/>
          <a:p>
            <a:pPr eaLnBrk="0" hangingPunct="0"/>
            <a:r>
              <a:rPr lang="it-IT" sz="2400">
                <a:latin typeface="Times New Roman" pitchFamily="18" charset="0"/>
              </a:rPr>
              <a:t>MUFFA:</a:t>
            </a:r>
          </a:p>
          <a:p>
            <a:pPr eaLnBrk="0" hangingPunct="0"/>
            <a:r>
              <a:rPr lang="it-IT" b="1">
                <a:latin typeface="Times New Roman" pitchFamily="18" charset="0"/>
              </a:rPr>
              <a:t>Serie filiformi lunghe e ramificate di </a:t>
            </a:r>
            <a:r>
              <a:rPr lang="it-IT" b="1">
                <a:solidFill>
                  <a:srgbClr val="FF0000"/>
                </a:solidFill>
                <a:latin typeface="Times New Roman" pitchFamily="18" charset="0"/>
              </a:rPr>
              <a:t>ife</a:t>
            </a:r>
            <a:r>
              <a:rPr lang="it-IT" sz="1600">
                <a:solidFill>
                  <a:srgbClr val="FF0000"/>
                </a:solidFill>
                <a:latin typeface="Times New Roman" pitchFamily="18" charset="0"/>
              </a:rPr>
              <a:t> </a:t>
            </a:r>
            <a:endParaRPr lang="it-IT" sz="1600">
              <a:latin typeface="Times New Roman" pitchFamily="18" charset="0"/>
            </a:endParaRPr>
          </a:p>
        </p:txBody>
      </p:sp>
      <p:sp>
        <p:nvSpPr>
          <p:cNvPr id="31749" name="Text Box 5"/>
          <p:cNvSpPr txBox="1">
            <a:spLocks noChangeArrowheads="1"/>
          </p:cNvSpPr>
          <p:nvPr/>
        </p:nvSpPr>
        <p:spPr bwMode="auto">
          <a:xfrm>
            <a:off x="6629400" y="1371600"/>
            <a:ext cx="2514600" cy="2168525"/>
          </a:xfrm>
          <a:prstGeom prst="rect">
            <a:avLst/>
          </a:prstGeom>
          <a:noFill/>
          <a:ln w="9525">
            <a:noFill/>
            <a:miter lim="800000"/>
            <a:headEnd/>
            <a:tailEnd/>
          </a:ln>
        </p:spPr>
        <p:txBody>
          <a:bodyPr>
            <a:spAutoFit/>
          </a:bodyPr>
          <a:lstStyle/>
          <a:p>
            <a:pPr eaLnBrk="0" hangingPunct="0"/>
            <a:r>
              <a:rPr lang="it-IT" sz="1600" b="1">
                <a:solidFill>
                  <a:srgbClr val="FF0000"/>
                </a:solidFill>
                <a:latin typeface="Times New Roman" pitchFamily="18" charset="0"/>
              </a:rPr>
              <a:t>Citoplasma complesso</a:t>
            </a:r>
            <a:r>
              <a:rPr lang="it-IT" sz="1600" b="1">
                <a:latin typeface="Times New Roman" pitchFamily="18" charset="0"/>
              </a:rPr>
              <a:t>:</a:t>
            </a:r>
          </a:p>
          <a:p>
            <a:pPr eaLnBrk="0" hangingPunct="0"/>
            <a:r>
              <a:rPr lang="it-IT" sz="1600" b="1">
                <a:latin typeface="Times New Roman" pitchFamily="18" charset="0"/>
              </a:rPr>
              <a:t>+++ microvescicole</a:t>
            </a:r>
          </a:p>
          <a:p>
            <a:pPr eaLnBrk="0" hangingPunct="0"/>
            <a:r>
              <a:rPr lang="it-IT" sz="1600" b="1">
                <a:latin typeface="Times New Roman" pitchFamily="18" charset="0"/>
              </a:rPr>
              <a:t>+++microtubuli</a:t>
            </a:r>
          </a:p>
          <a:p>
            <a:pPr eaLnBrk="0" hangingPunct="0"/>
            <a:endParaRPr lang="it-IT" sz="1600" b="1">
              <a:latin typeface="Times New Roman" pitchFamily="18" charset="0"/>
            </a:endParaRPr>
          </a:p>
          <a:p>
            <a:pPr algn="ctr" eaLnBrk="0" hangingPunct="0"/>
            <a:r>
              <a:rPr lang="it-IT">
                <a:solidFill>
                  <a:srgbClr val="FF0000"/>
                </a:solidFill>
                <a:latin typeface="Times New Roman" pitchFamily="18" charset="0"/>
              </a:rPr>
              <a:t>N.B.</a:t>
            </a:r>
          </a:p>
          <a:p>
            <a:pPr algn="ctr" eaLnBrk="0" hangingPunct="0"/>
            <a:endParaRPr lang="it-IT">
              <a:solidFill>
                <a:srgbClr val="FF0000"/>
              </a:solidFill>
              <a:latin typeface="Times New Roman" pitchFamily="18" charset="0"/>
            </a:endParaRPr>
          </a:p>
          <a:p>
            <a:pPr algn="ctr" eaLnBrk="0" hangingPunct="0"/>
            <a:r>
              <a:rPr lang="it-IT">
                <a:solidFill>
                  <a:srgbClr val="003366"/>
                </a:solidFill>
                <a:latin typeface="Times New Roman" pitchFamily="18" charset="0"/>
              </a:rPr>
              <a:t>Parete cellulare rigida costituita da chitina</a:t>
            </a:r>
            <a:endParaRPr lang="it-IT">
              <a:solidFill>
                <a:srgbClr val="FF0000"/>
              </a:solidFill>
              <a:latin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914400" y="914400"/>
            <a:ext cx="3187700" cy="5791200"/>
          </a:xfrm>
          <a:prstGeom prst="rect">
            <a:avLst/>
          </a:prstGeom>
          <a:noFill/>
          <a:ln w="28575">
            <a:solidFill>
              <a:srgbClr val="000000"/>
            </a:solidFill>
            <a:miter lim="800000"/>
            <a:headEnd/>
            <a:tailEnd/>
          </a:ln>
        </p:spPr>
      </p:pic>
      <p:sp>
        <p:nvSpPr>
          <p:cNvPr id="32771" name="Text Box 3"/>
          <p:cNvSpPr txBox="1">
            <a:spLocks noChangeArrowheads="1"/>
          </p:cNvSpPr>
          <p:nvPr/>
        </p:nvSpPr>
        <p:spPr bwMode="auto">
          <a:xfrm>
            <a:off x="4038600" y="228600"/>
            <a:ext cx="1143000" cy="457200"/>
          </a:xfrm>
          <a:prstGeom prst="rect">
            <a:avLst/>
          </a:prstGeom>
          <a:noFill/>
          <a:ln w="9525">
            <a:noFill/>
            <a:miter lim="800000"/>
            <a:headEnd/>
            <a:tailEnd/>
          </a:ln>
        </p:spPr>
        <p:txBody>
          <a:bodyPr>
            <a:spAutoFit/>
          </a:bodyPr>
          <a:lstStyle/>
          <a:p>
            <a:pPr algn="ctr" eaLnBrk="0" hangingPunct="0"/>
            <a:r>
              <a:rPr lang="it-IT" sz="2400" b="1">
                <a:latin typeface="Times"/>
              </a:rPr>
              <a:t>IFE</a:t>
            </a:r>
            <a:endParaRPr lang="it-IT" sz="2400">
              <a:latin typeface="Times"/>
            </a:endParaRPr>
          </a:p>
        </p:txBody>
      </p:sp>
      <p:sp>
        <p:nvSpPr>
          <p:cNvPr id="32772" name="Text Box 4"/>
          <p:cNvSpPr txBox="1">
            <a:spLocks noChangeArrowheads="1"/>
          </p:cNvSpPr>
          <p:nvPr/>
        </p:nvSpPr>
        <p:spPr bwMode="auto">
          <a:xfrm>
            <a:off x="4876800" y="1066800"/>
            <a:ext cx="2978150" cy="1252538"/>
          </a:xfrm>
          <a:prstGeom prst="rect">
            <a:avLst/>
          </a:prstGeom>
          <a:noFill/>
          <a:ln w="19050">
            <a:solidFill>
              <a:srgbClr val="003366"/>
            </a:solidFill>
            <a:miter lim="800000"/>
            <a:headEnd/>
            <a:tailEnd/>
          </a:ln>
        </p:spPr>
        <p:txBody>
          <a:bodyPr>
            <a:spAutoFit/>
          </a:bodyPr>
          <a:lstStyle/>
          <a:p>
            <a:pPr eaLnBrk="0" hangingPunct="0">
              <a:buFontTx/>
              <a:buChar char="•"/>
            </a:pPr>
            <a:r>
              <a:rPr lang="it-IT" sz="2400" b="1">
                <a:latin typeface="Times"/>
              </a:rPr>
              <a:t>Ife </a:t>
            </a:r>
            <a:r>
              <a:rPr lang="it-IT" sz="2400" b="1">
                <a:solidFill>
                  <a:srgbClr val="FF0000"/>
                </a:solidFill>
                <a:latin typeface="Times"/>
              </a:rPr>
              <a:t>cenocitiche</a:t>
            </a:r>
            <a:r>
              <a:rPr lang="it-IT" sz="2400">
                <a:latin typeface="Times"/>
              </a:rPr>
              <a:t>:</a:t>
            </a:r>
          </a:p>
          <a:p>
            <a:pPr eaLnBrk="0" hangingPunct="0">
              <a:lnSpc>
                <a:spcPct val="80000"/>
              </a:lnSpc>
            </a:pPr>
            <a:r>
              <a:rPr lang="it-IT">
                <a:latin typeface="Times"/>
              </a:rPr>
              <a:t>Non interrotte da setti</a:t>
            </a:r>
            <a:endParaRPr lang="it-IT" sz="2400">
              <a:latin typeface="Times"/>
            </a:endParaRPr>
          </a:p>
          <a:p>
            <a:pPr eaLnBrk="0" hangingPunct="0">
              <a:buFontTx/>
              <a:buChar char="•"/>
            </a:pPr>
            <a:r>
              <a:rPr lang="it-IT" sz="2400" b="1">
                <a:latin typeface="Times"/>
              </a:rPr>
              <a:t>Ife </a:t>
            </a:r>
            <a:r>
              <a:rPr lang="it-IT" sz="2400" b="1">
                <a:solidFill>
                  <a:srgbClr val="FF0000"/>
                </a:solidFill>
                <a:latin typeface="Times"/>
              </a:rPr>
              <a:t>settate</a:t>
            </a:r>
            <a:r>
              <a:rPr lang="it-IT" sz="2400">
                <a:latin typeface="Times"/>
              </a:rPr>
              <a:t>:</a:t>
            </a:r>
          </a:p>
          <a:p>
            <a:pPr eaLnBrk="0" hangingPunct="0">
              <a:lnSpc>
                <a:spcPct val="70000"/>
              </a:lnSpc>
            </a:pPr>
            <a:r>
              <a:rPr lang="it-IT">
                <a:latin typeface="Times"/>
              </a:rPr>
              <a:t>Interrotte da pareti trasversali</a:t>
            </a:r>
            <a:r>
              <a:rPr lang="it-IT" sz="2400">
                <a:latin typeface="Times"/>
              </a:rPr>
              <a:t> </a:t>
            </a:r>
          </a:p>
        </p:txBody>
      </p:sp>
      <p:sp>
        <p:nvSpPr>
          <p:cNvPr id="32773" name="Text Box 5"/>
          <p:cNvSpPr txBox="1">
            <a:spLocks noChangeArrowheads="1"/>
          </p:cNvSpPr>
          <p:nvPr/>
        </p:nvSpPr>
        <p:spPr bwMode="auto">
          <a:xfrm>
            <a:off x="4495800" y="3048000"/>
            <a:ext cx="4054475" cy="3133725"/>
          </a:xfrm>
          <a:prstGeom prst="rect">
            <a:avLst/>
          </a:prstGeom>
          <a:noFill/>
          <a:ln w="19050">
            <a:solidFill>
              <a:srgbClr val="003366"/>
            </a:solidFill>
            <a:miter lim="800000"/>
            <a:headEnd/>
            <a:tailEnd/>
          </a:ln>
        </p:spPr>
        <p:txBody>
          <a:bodyPr>
            <a:spAutoFit/>
          </a:bodyPr>
          <a:lstStyle/>
          <a:p>
            <a:pPr eaLnBrk="0" hangingPunct="0"/>
            <a:r>
              <a:rPr lang="it-IT">
                <a:latin typeface="Times"/>
              </a:rPr>
              <a:t>I setti trasversali sono perforati per consentire il flusso di materiale citoplasmatico</a:t>
            </a:r>
          </a:p>
          <a:p>
            <a:pPr eaLnBrk="0" hangingPunct="0">
              <a:lnSpc>
                <a:spcPct val="60000"/>
              </a:lnSpc>
            </a:pPr>
            <a:endParaRPr lang="it-IT">
              <a:latin typeface="Times"/>
            </a:endParaRPr>
          </a:p>
          <a:p>
            <a:pPr eaLnBrk="0" hangingPunct="0">
              <a:lnSpc>
                <a:spcPct val="90000"/>
              </a:lnSpc>
            </a:pPr>
            <a:r>
              <a:rPr lang="it-IT">
                <a:latin typeface="Times"/>
              </a:rPr>
              <a:t>La perforazione può essere semplice o multipla</a:t>
            </a:r>
          </a:p>
          <a:p>
            <a:pPr eaLnBrk="0" hangingPunct="0">
              <a:lnSpc>
                <a:spcPct val="60000"/>
              </a:lnSpc>
            </a:pPr>
            <a:endParaRPr lang="it-IT">
              <a:latin typeface="Times"/>
            </a:endParaRPr>
          </a:p>
          <a:p>
            <a:pPr eaLnBrk="0" hangingPunct="0"/>
            <a:r>
              <a:rPr lang="it-IT">
                <a:latin typeface="Times"/>
              </a:rPr>
              <a:t>Ciascuna cellula può contare uno o più nuclei mobili ed in grado di attraversare i pori.</a:t>
            </a:r>
          </a:p>
          <a:p>
            <a:pPr eaLnBrk="0" hangingPunct="0"/>
            <a:endParaRPr lang="it-IT">
              <a:latin typeface="Times"/>
            </a:endParaRPr>
          </a:p>
          <a:p>
            <a:pPr eaLnBrk="0" hangingPunct="0"/>
            <a:endParaRPr lang="it-IT">
              <a:latin typeface="Time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152400"/>
            <a:ext cx="7772400" cy="1143000"/>
          </a:xfrm>
        </p:spPr>
        <p:txBody>
          <a:bodyPr/>
          <a:lstStyle/>
          <a:p>
            <a:r>
              <a:rPr lang="it-IT" b="1" smtClean="0"/>
              <a:t>Conidiospore</a:t>
            </a:r>
            <a:r>
              <a:rPr lang="it-IT" smtClean="0"/>
              <a:t> </a:t>
            </a:r>
          </a:p>
        </p:txBody>
      </p:sp>
      <p:pic>
        <p:nvPicPr>
          <p:cNvPr id="33795" name="Picture 3" descr="u1fig38b"/>
          <p:cNvPicPr>
            <a:picLocks noChangeAspect="1" noChangeArrowheads="1"/>
          </p:cNvPicPr>
          <p:nvPr/>
        </p:nvPicPr>
        <p:blipFill>
          <a:blip r:embed="rId3"/>
          <a:srcRect/>
          <a:stretch>
            <a:fillRect/>
          </a:stretch>
        </p:blipFill>
        <p:spPr bwMode="auto">
          <a:xfrm>
            <a:off x="1905000" y="1219200"/>
            <a:ext cx="5200650" cy="2068513"/>
          </a:xfrm>
          <a:prstGeom prst="rect">
            <a:avLst/>
          </a:prstGeom>
          <a:noFill/>
          <a:ln w="28575">
            <a:solidFill>
              <a:srgbClr val="000000"/>
            </a:solidFill>
            <a:miter lim="800000"/>
            <a:headEnd/>
            <a:tailEnd/>
          </a:ln>
        </p:spPr>
      </p:pic>
      <p:pic>
        <p:nvPicPr>
          <p:cNvPr id="33796" name="Picture 4" descr="pena"/>
          <p:cNvPicPr>
            <a:picLocks noChangeAspect="1" noChangeArrowheads="1"/>
          </p:cNvPicPr>
          <p:nvPr/>
        </p:nvPicPr>
        <p:blipFill>
          <a:blip r:embed="rId4"/>
          <a:srcRect/>
          <a:stretch>
            <a:fillRect/>
          </a:stretch>
        </p:blipFill>
        <p:spPr bwMode="auto">
          <a:xfrm>
            <a:off x="2578100" y="3657600"/>
            <a:ext cx="3986213" cy="2682875"/>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228600"/>
            <a:ext cx="7772400" cy="1143000"/>
          </a:xfrm>
        </p:spPr>
        <p:txBody>
          <a:bodyPr/>
          <a:lstStyle/>
          <a:p>
            <a:r>
              <a:rPr lang="it-IT" sz="3600" smtClean="0"/>
              <a:t>Conidiospore di Penicillium e Aspergillus</a:t>
            </a:r>
          </a:p>
        </p:txBody>
      </p:sp>
      <p:pic>
        <p:nvPicPr>
          <p:cNvPr id="34819" name="Picture 3" descr="9056jwa"/>
          <p:cNvPicPr>
            <a:picLocks noChangeAspect="1" noChangeArrowheads="1"/>
          </p:cNvPicPr>
          <p:nvPr/>
        </p:nvPicPr>
        <p:blipFill>
          <a:blip r:embed="rId3"/>
          <a:srcRect/>
          <a:stretch>
            <a:fillRect/>
          </a:stretch>
        </p:blipFill>
        <p:spPr bwMode="auto">
          <a:xfrm>
            <a:off x="4305300" y="2209800"/>
            <a:ext cx="4381500" cy="3505200"/>
          </a:xfrm>
          <a:prstGeom prst="rect">
            <a:avLst/>
          </a:prstGeom>
          <a:noFill/>
          <a:ln w="9525">
            <a:noFill/>
            <a:miter lim="800000"/>
            <a:headEnd/>
            <a:tailEnd/>
          </a:ln>
        </p:spPr>
      </p:pic>
      <p:sp>
        <p:nvSpPr>
          <p:cNvPr id="34820" name="Text Box 4"/>
          <p:cNvSpPr txBox="1">
            <a:spLocks noChangeArrowheads="1"/>
          </p:cNvSpPr>
          <p:nvPr/>
        </p:nvSpPr>
        <p:spPr bwMode="auto">
          <a:xfrm>
            <a:off x="5638800" y="5943600"/>
            <a:ext cx="3733800" cy="457200"/>
          </a:xfrm>
          <a:prstGeom prst="rect">
            <a:avLst/>
          </a:prstGeom>
          <a:noFill/>
          <a:ln w="9525">
            <a:noFill/>
            <a:miter lim="800000"/>
            <a:headEnd/>
            <a:tailEnd/>
          </a:ln>
        </p:spPr>
        <p:txBody>
          <a:bodyPr>
            <a:spAutoFit/>
          </a:bodyPr>
          <a:lstStyle/>
          <a:p>
            <a:pPr>
              <a:spcBef>
                <a:spcPct val="50000"/>
              </a:spcBef>
            </a:pPr>
            <a:r>
              <a:rPr lang="it-IT" sz="2400" i="1">
                <a:latin typeface="Times New Roman" pitchFamily="18" charset="0"/>
              </a:rPr>
              <a:t>Aspergillus</a:t>
            </a:r>
          </a:p>
        </p:txBody>
      </p:sp>
      <p:pic>
        <p:nvPicPr>
          <p:cNvPr id="34821" name="Picture 5" descr="92384jwav"/>
          <p:cNvPicPr>
            <a:picLocks noChangeAspect="1" noChangeArrowheads="1"/>
          </p:cNvPicPr>
          <p:nvPr/>
        </p:nvPicPr>
        <p:blipFill>
          <a:blip r:embed="rId4"/>
          <a:srcRect/>
          <a:stretch>
            <a:fillRect/>
          </a:stretch>
        </p:blipFill>
        <p:spPr bwMode="auto">
          <a:xfrm>
            <a:off x="685800" y="1828800"/>
            <a:ext cx="3352800" cy="4191000"/>
          </a:xfrm>
          <a:prstGeom prst="rect">
            <a:avLst/>
          </a:prstGeom>
          <a:noFill/>
          <a:ln w="9525">
            <a:noFill/>
            <a:miter lim="800000"/>
            <a:headEnd/>
            <a:tailEnd/>
          </a:ln>
        </p:spPr>
      </p:pic>
      <p:sp>
        <p:nvSpPr>
          <p:cNvPr id="34822" name="Text Box 6"/>
          <p:cNvSpPr txBox="1">
            <a:spLocks noChangeArrowheads="1"/>
          </p:cNvSpPr>
          <p:nvPr/>
        </p:nvSpPr>
        <p:spPr bwMode="auto">
          <a:xfrm>
            <a:off x="1676400" y="6172200"/>
            <a:ext cx="3505200" cy="457200"/>
          </a:xfrm>
          <a:prstGeom prst="rect">
            <a:avLst/>
          </a:prstGeom>
          <a:noFill/>
          <a:ln w="9525">
            <a:noFill/>
            <a:miter lim="800000"/>
            <a:headEnd/>
            <a:tailEnd/>
          </a:ln>
        </p:spPr>
        <p:txBody>
          <a:bodyPr>
            <a:spAutoFit/>
          </a:bodyPr>
          <a:lstStyle/>
          <a:p>
            <a:pPr>
              <a:spcBef>
                <a:spcPct val="50000"/>
              </a:spcBef>
            </a:pPr>
            <a:r>
              <a:rPr lang="it-IT" sz="2400" i="1">
                <a:latin typeface="Times New Roman" pitchFamily="18" charset="0"/>
              </a:rPr>
              <a:t>Penicillium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152400"/>
            <a:ext cx="7772400" cy="1143000"/>
          </a:xfrm>
        </p:spPr>
        <p:txBody>
          <a:bodyPr/>
          <a:lstStyle/>
          <a:p>
            <a:r>
              <a:rPr lang="it-IT" smtClean="0"/>
              <a:t>Sporangiospore</a:t>
            </a:r>
          </a:p>
        </p:txBody>
      </p:sp>
      <p:pic>
        <p:nvPicPr>
          <p:cNvPr id="35843" name="Picture 3" descr="rhizo"/>
          <p:cNvPicPr>
            <a:picLocks noChangeAspect="1" noChangeArrowheads="1"/>
          </p:cNvPicPr>
          <p:nvPr/>
        </p:nvPicPr>
        <p:blipFill>
          <a:blip r:embed="rId3"/>
          <a:srcRect/>
          <a:stretch>
            <a:fillRect/>
          </a:stretch>
        </p:blipFill>
        <p:spPr bwMode="auto">
          <a:xfrm>
            <a:off x="4806950" y="3124200"/>
            <a:ext cx="4108450" cy="3011488"/>
          </a:xfrm>
          <a:prstGeom prst="rect">
            <a:avLst/>
          </a:prstGeom>
          <a:noFill/>
          <a:ln w="28575">
            <a:solidFill>
              <a:srgbClr val="000000"/>
            </a:solidFill>
            <a:miter lim="800000"/>
            <a:headEnd/>
            <a:tailEnd/>
          </a:ln>
        </p:spPr>
      </p:pic>
      <p:pic>
        <p:nvPicPr>
          <p:cNvPr id="35844" name="Picture 4" descr="u1fig38c"/>
          <p:cNvPicPr>
            <a:picLocks noChangeAspect="1" noChangeArrowheads="1"/>
          </p:cNvPicPr>
          <p:nvPr/>
        </p:nvPicPr>
        <p:blipFill>
          <a:blip r:embed="rId4"/>
          <a:srcRect/>
          <a:stretch>
            <a:fillRect/>
          </a:stretch>
        </p:blipFill>
        <p:spPr bwMode="auto">
          <a:xfrm>
            <a:off x="2574925" y="1295400"/>
            <a:ext cx="4672013" cy="1487488"/>
          </a:xfrm>
          <a:prstGeom prst="rect">
            <a:avLst/>
          </a:prstGeom>
          <a:noFill/>
          <a:ln w="28575">
            <a:solidFill>
              <a:srgbClr val="000000"/>
            </a:solidFill>
            <a:miter lim="800000"/>
            <a:headEnd/>
            <a:tailEnd/>
          </a:ln>
        </p:spPr>
      </p:pic>
      <p:pic>
        <p:nvPicPr>
          <p:cNvPr id="35845" name="Picture 5" descr="92749a"/>
          <p:cNvPicPr>
            <a:picLocks noChangeAspect="1" noChangeArrowheads="1"/>
          </p:cNvPicPr>
          <p:nvPr/>
        </p:nvPicPr>
        <p:blipFill>
          <a:blip r:embed="rId5"/>
          <a:srcRect/>
          <a:stretch>
            <a:fillRect/>
          </a:stretch>
        </p:blipFill>
        <p:spPr bwMode="auto">
          <a:xfrm>
            <a:off x="381000" y="3048000"/>
            <a:ext cx="3922713" cy="3138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304800"/>
            <a:ext cx="7772400" cy="1143000"/>
          </a:xfrm>
        </p:spPr>
        <p:txBody>
          <a:bodyPr/>
          <a:lstStyle/>
          <a:p>
            <a:r>
              <a:rPr lang="it-IT" smtClean="0"/>
              <a:t>Artrospore</a:t>
            </a:r>
          </a:p>
        </p:txBody>
      </p:sp>
      <p:pic>
        <p:nvPicPr>
          <p:cNvPr id="36867" name="Picture 3" descr="arthro"/>
          <p:cNvPicPr>
            <a:picLocks noChangeAspect="1" noChangeArrowheads="1"/>
          </p:cNvPicPr>
          <p:nvPr/>
        </p:nvPicPr>
        <p:blipFill>
          <a:blip r:embed="rId3"/>
          <a:srcRect/>
          <a:stretch>
            <a:fillRect/>
          </a:stretch>
        </p:blipFill>
        <p:spPr bwMode="auto">
          <a:xfrm>
            <a:off x="4849813" y="2932113"/>
            <a:ext cx="3913187" cy="3011487"/>
          </a:xfrm>
          <a:prstGeom prst="rect">
            <a:avLst/>
          </a:prstGeom>
          <a:noFill/>
          <a:ln w="28575">
            <a:solidFill>
              <a:srgbClr val="000000"/>
            </a:solidFill>
            <a:miter lim="800000"/>
            <a:headEnd/>
            <a:tailEnd/>
          </a:ln>
        </p:spPr>
      </p:pic>
      <p:sp>
        <p:nvSpPr>
          <p:cNvPr id="36868" name="Text Box 4"/>
          <p:cNvSpPr txBox="1">
            <a:spLocks noChangeArrowheads="1"/>
          </p:cNvSpPr>
          <p:nvPr/>
        </p:nvSpPr>
        <p:spPr bwMode="auto">
          <a:xfrm>
            <a:off x="3276600" y="6096000"/>
            <a:ext cx="3810000" cy="457200"/>
          </a:xfrm>
          <a:prstGeom prst="rect">
            <a:avLst/>
          </a:prstGeom>
          <a:noFill/>
          <a:ln w="9525">
            <a:noFill/>
            <a:miter lim="800000"/>
            <a:headEnd/>
            <a:tailEnd/>
          </a:ln>
        </p:spPr>
        <p:txBody>
          <a:bodyPr>
            <a:spAutoFit/>
          </a:bodyPr>
          <a:lstStyle/>
          <a:p>
            <a:pPr>
              <a:spcBef>
                <a:spcPct val="50000"/>
              </a:spcBef>
            </a:pPr>
            <a:r>
              <a:rPr lang="it-IT" sz="2400" i="1">
                <a:latin typeface="Times New Roman" pitchFamily="18" charset="0"/>
              </a:rPr>
              <a:t>Coccidioides immitis</a:t>
            </a:r>
          </a:p>
        </p:txBody>
      </p:sp>
      <p:pic>
        <p:nvPicPr>
          <p:cNvPr id="36869" name="Picture 5" descr="u1fig38d"/>
          <p:cNvPicPr>
            <a:picLocks noChangeAspect="1" noChangeArrowheads="1"/>
          </p:cNvPicPr>
          <p:nvPr/>
        </p:nvPicPr>
        <p:blipFill>
          <a:blip r:embed="rId4"/>
          <a:srcRect/>
          <a:stretch>
            <a:fillRect/>
          </a:stretch>
        </p:blipFill>
        <p:spPr bwMode="auto">
          <a:xfrm>
            <a:off x="2514600" y="1600200"/>
            <a:ext cx="4343400" cy="1063625"/>
          </a:xfrm>
          <a:prstGeom prst="rect">
            <a:avLst/>
          </a:prstGeom>
          <a:noFill/>
          <a:ln w="28575">
            <a:solidFill>
              <a:srgbClr val="000000"/>
            </a:solidFill>
            <a:miter lim="800000"/>
            <a:headEnd/>
            <a:tailEnd/>
          </a:ln>
        </p:spPr>
      </p:pic>
      <p:pic>
        <p:nvPicPr>
          <p:cNvPr id="36870" name="Picture 6" descr="arthroci"/>
          <p:cNvPicPr>
            <a:picLocks noChangeAspect="1" noChangeArrowheads="1"/>
          </p:cNvPicPr>
          <p:nvPr/>
        </p:nvPicPr>
        <p:blipFill>
          <a:blip r:embed="rId5"/>
          <a:srcRect/>
          <a:stretch>
            <a:fillRect/>
          </a:stretch>
        </p:blipFill>
        <p:spPr bwMode="auto">
          <a:xfrm>
            <a:off x="228600" y="2971800"/>
            <a:ext cx="4340225" cy="2951163"/>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3200400" y="1905000"/>
            <a:ext cx="5707063" cy="4489450"/>
          </a:xfrm>
          <a:prstGeom prst="rect">
            <a:avLst/>
          </a:prstGeom>
          <a:noFill/>
          <a:ln w="28575">
            <a:solidFill>
              <a:srgbClr val="000000"/>
            </a:solidFill>
            <a:miter lim="800000"/>
            <a:headEnd/>
            <a:tailEnd/>
          </a:ln>
        </p:spPr>
      </p:pic>
      <p:sp>
        <p:nvSpPr>
          <p:cNvPr id="19459" name="Text Box 3"/>
          <p:cNvSpPr txBox="1">
            <a:spLocks noChangeArrowheads="1"/>
          </p:cNvSpPr>
          <p:nvPr/>
        </p:nvSpPr>
        <p:spPr bwMode="auto">
          <a:xfrm>
            <a:off x="381000" y="2057400"/>
            <a:ext cx="2514600" cy="4162425"/>
          </a:xfrm>
          <a:prstGeom prst="rect">
            <a:avLst/>
          </a:prstGeom>
          <a:noFill/>
          <a:ln w="28575">
            <a:solidFill>
              <a:srgbClr val="003399"/>
            </a:solidFill>
            <a:miter lim="800000"/>
            <a:headEnd/>
            <a:tailEnd/>
          </a:ln>
        </p:spPr>
        <p:txBody>
          <a:bodyPr>
            <a:spAutoFit/>
          </a:bodyPr>
          <a:lstStyle/>
          <a:p>
            <a:pPr eaLnBrk="0" hangingPunct="0"/>
            <a:r>
              <a:rPr lang="it-IT" sz="1400" b="1" i="1"/>
              <a:t>I lieviti,le muffe, i funghi prataioli, le ruggini delle piante e altri funghi pervadono  il nostro pianeta. Essi operano in maniera eccellente e possono risultare terribilmente dannosi. Da loro, in verità, dipende l’equilibrio della vita, perché senza la loro presenza nel ciclo continuo di decomposizione e sintesi, nessun uomo o altro essere vivente può sopravvivere.</a:t>
            </a:r>
          </a:p>
          <a:p>
            <a:pPr eaLnBrk="0" hangingPunct="0"/>
            <a:endParaRPr lang="it-IT" sz="1400" b="1" i="1"/>
          </a:p>
          <a:p>
            <a:pPr eaLnBrk="0" hangingPunct="0"/>
            <a:r>
              <a:rPr lang="it-IT" sz="1400" b="1" i="1"/>
              <a:t>Lucy Kavaler</a:t>
            </a:r>
            <a:endParaRPr lang="it-IT" sz="2400" b="1" i="1"/>
          </a:p>
        </p:txBody>
      </p:sp>
      <p:sp>
        <p:nvSpPr>
          <p:cNvPr id="19460" name="Text Box 4"/>
          <p:cNvSpPr txBox="1">
            <a:spLocks noChangeArrowheads="1"/>
          </p:cNvSpPr>
          <p:nvPr/>
        </p:nvSpPr>
        <p:spPr bwMode="auto">
          <a:xfrm>
            <a:off x="4022725" y="1611313"/>
            <a:ext cx="636588" cy="304800"/>
          </a:xfrm>
          <a:prstGeom prst="rect">
            <a:avLst/>
          </a:prstGeom>
          <a:noFill/>
          <a:ln w="9525">
            <a:noFill/>
            <a:miter lim="800000"/>
            <a:headEnd/>
            <a:tailEnd/>
          </a:ln>
        </p:spPr>
        <p:txBody>
          <a:bodyPr wrap="none">
            <a:spAutoFit/>
          </a:bodyPr>
          <a:lstStyle/>
          <a:p>
            <a:pPr eaLnBrk="0" hangingPunct="0"/>
            <a:r>
              <a:rPr lang="it-IT" sz="1400" b="1"/>
              <a:t>lieviti</a:t>
            </a:r>
          </a:p>
        </p:txBody>
      </p:sp>
      <p:sp>
        <p:nvSpPr>
          <p:cNvPr id="19461" name="Text Box 5"/>
          <p:cNvSpPr txBox="1">
            <a:spLocks noChangeArrowheads="1"/>
          </p:cNvSpPr>
          <p:nvPr/>
        </p:nvSpPr>
        <p:spPr bwMode="auto">
          <a:xfrm>
            <a:off x="6918325" y="1611313"/>
            <a:ext cx="666750" cy="304800"/>
          </a:xfrm>
          <a:prstGeom prst="rect">
            <a:avLst/>
          </a:prstGeom>
          <a:noFill/>
          <a:ln w="9525">
            <a:noFill/>
            <a:miter lim="800000"/>
            <a:headEnd/>
            <a:tailEnd/>
          </a:ln>
        </p:spPr>
        <p:txBody>
          <a:bodyPr wrap="none">
            <a:spAutoFit/>
          </a:bodyPr>
          <a:lstStyle/>
          <a:p>
            <a:pPr eaLnBrk="0" hangingPunct="0"/>
            <a:r>
              <a:rPr lang="it-IT" sz="1400" b="1"/>
              <a:t>muffe</a:t>
            </a:r>
          </a:p>
        </p:txBody>
      </p:sp>
      <p:sp>
        <p:nvSpPr>
          <p:cNvPr id="19462" name="Text Box 6"/>
          <p:cNvSpPr txBox="1">
            <a:spLocks noChangeArrowheads="1"/>
          </p:cNvSpPr>
          <p:nvPr/>
        </p:nvSpPr>
        <p:spPr bwMode="auto">
          <a:xfrm>
            <a:off x="3946525" y="6411913"/>
            <a:ext cx="676275" cy="304800"/>
          </a:xfrm>
          <a:prstGeom prst="rect">
            <a:avLst/>
          </a:prstGeom>
          <a:noFill/>
          <a:ln w="9525">
            <a:noFill/>
            <a:miter lim="800000"/>
            <a:headEnd/>
            <a:tailEnd/>
          </a:ln>
        </p:spPr>
        <p:txBody>
          <a:bodyPr wrap="none">
            <a:spAutoFit/>
          </a:bodyPr>
          <a:lstStyle/>
          <a:p>
            <a:pPr eaLnBrk="0" hangingPunct="0"/>
            <a:r>
              <a:rPr lang="it-IT" sz="1400" b="1"/>
              <a:t>vesce</a:t>
            </a:r>
          </a:p>
        </p:txBody>
      </p:sp>
      <p:sp>
        <p:nvSpPr>
          <p:cNvPr id="19463" name="Text Box 7"/>
          <p:cNvSpPr txBox="1">
            <a:spLocks noChangeArrowheads="1"/>
          </p:cNvSpPr>
          <p:nvPr/>
        </p:nvSpPr>
        <p:spPr bwMode="auto">
          <a:xfrm>
            <a:off x="6918325" y="6434138"/>
            <a:ext cx="1311275" cy="274637"/>
          </a:xfrm>
          <a:prstGeom prst="rect">
            <a:avLst/>
          </a:prstGeom>
          <a:noFill/>
          <a:ln w="9525">
            <a:noFill/>
            <a:miter lim="800000"/>
            <a:headEnd/>
            <a:tailEnd/>
          </a:ln>
        </p:spPr>
        <p:txBody>
          <a:bodyPr wrap="none">
            <a:spAutoFit/>
          </a:bodyPr>
          <a:lstStyle/>
          <a:p>
            <a:pPr eaLnBrk="0" hangingPunct="0"/>
            <a:r>
              <a:rPr lang="it-IT" sz="1200" b="1"/>
              <a:t>Miceti superiori</a:t>
            </a:r>
            <a:endParaRPr lang="it-IT" sz="2400">
              <a:latin typeface="Times"/>
            </a:endParaRPr>
          </a:p>
        </p:txBody>
      </p:sp>
      <p:sp>
        <p:nvSpPr>
          <p:cNvPr id="19464" name="Text Box 8"/>
          <p:cNvSpPr txBox="1">
            <a:spLocks noChangeArrowheads="1"/>
          </p:cNvSpPr>
          <p:nvPr/>
        </p:nvSpPr>
        <p:spPr bwMode="auto">
          <a:xfrm>
            <a:off x="2963863" y="496888"/>
            <a:ext cx="3552825" cy="457200"/>
          </a:xfrm>
          <a:prstGeom prst="rect">
            <a:avLst/>
          </a:prstGeom>
          <a:noFill/>
          <a:ln w="9525">
            <a:noFill/>
            <a:miter lim="800000"/>
            <a:headEnd/>
            <a:tailEnd/>
          </a:ln>
        </p:spPr>
        <p:txBody>
          <a:bodyPr wrap="none">
            <a:spAutoFit/>
          </a:bodyPr>
          <a:lstStyle/>
          <a:p>
            <a:pPr eaLnBrk="0" hangingPunct="0"/>
            <a:r>
              <a:rPr lang="it-IT" sz="2400" b="1" i="1"/>
              <a:t>MICETI: classificazione</a:t>
            </a:r>
            <a:endParaRPr lang="it-IT" sz="24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it-IT" b="1" smtClean="0"/>
              <a:t>Riproduzione per gemmazione</a:t>
            </a:r>
            <a:r>
              <a:rPr lang="it-IT" smtClean="0"/>
              <a:t> </a:t>
            </a:r>
          </a:p>
        </p:txBody>
      </p:sp>
      <p:pic>
        <p:nvPicPr>
          <p:cNvPr id="37891" name="Picture 3" descr="92594a"/>
          <p:cNvPicPr>
            <a:picLocks noChangeAspect="1" noChangeArrowheads="1"/>
          </p:cNvPicPr>
          <p:nvPr/>
        </p:nvPicPr>
        <p:blipFill>
          <a:blip r:embed="rId3"/>
          <a:srcRect/>
          <a:stretch>
            <a:fillRect/>
          </a:stretch>
        </p:blipFill>
        <p:spPr bwMode="auto">
          <a:xfrm>
            <a:off x="4876800" y="2362200"/>
            <a:ext cx="3962400" cy="3168650"/>
          </a:xfrm>
          <a:prstGeom prst="rect">
            <a:avLst/>
          </a:prstGeom>
          <a:noFill/>
          <a:ln w="9525">
            <a:noFill/>
            <a:miter lim="800000"/>
            <a:headEnd/>
            <a:tailEnd/>
          </a:ln>
        </p:spPr>
      </p:pic>
      <p:pic>
        <p:nvPicPr>
          <p:cNvPr id="37892" name="Picture 4" descr="saccharo"/>
          <p:cNvPicPr>
            <a:picLocks noChangeAspect="1" noChangeArrowheads="1"/>
          </p:cNvPicPr>
          <p:nvPr/>
        </p:nvPicPr>
        <p:blipFill>
          <a:blip r:embed="rId4"/>
          <a:srcRect/>
          <a:stretch>
            <a:fillRect/>
          </a:stretch>
        </p:blipFill>
        <p:spPr bwMode="auto">
          <a:xfrm>
            <a:off x="311150" y="2611438"/>
            <a:ext cx="4108450" cy="2646362"/>
          </a:xfrm>
          <a:prstGeom prst="rect">
            <a:avLst/>
          </a:prstGeom>
          <a:noFill/>
          <a:ln w="28575">
            <a:solidFill>
              <a:srgbClr val="000000"/>
            </a:solidFill>
            <a:miter lim="800000"/>
            <a:headEnd/>
            <a:tailEnd/>
          </a:ln>
        </p:spPr>
      </p:pic>
      <p:sp>
        <p:nvSpPr>
          <p:cNvPr id="37893" name="Text Box 5"/>
          <p:cNvSpPr txBox="1">
            <a:spLocks noChangeArrowheads="1"/>
          </p:cNvSpPr>
          <p:nvPr/>
        </p:nvSpPr>
        <p:spPr bwMode="auto">
          <a:xfrm>
            <a:off x="3352800" y="5943600"/>
            <a:ext cx="4648200" cy="457200"/>
          </a:xfrm>
          <a:prstGeom prst="rect">
            <a:avLst/>
          </a:prstGeom>
          <a:noFill/>
          <a:ln w="9525">
            <a:noFill/>
            <a:miter lim="800000"/>
            <a:headEnd/>
            <a:tailEnd/>
          </a:ln>
        </p:spPr>
        <p:txBody>
          <a:bodyPr>
            <a:spAutoFit/>
          </a:bodyPr>
          <a:lstStyle/>
          <a:p>
            <a:pPr>
              <a:spcBef>
                <a:spcPct val="50000"/>
              </a:spcBef>
            </a:pPr>
            <a:r>
              <a:rPr lang="it-IT" sz="2400" i="1">
                <a:latin typeface="Times New Roman" pitchFamily="18" charset="0"/>
              </a:rPr>
              <a:t>Saccaromyces cerevisiae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it-IT" smtClean="0"/>
              <a:t>Ciclo di vita di un lievito</a:t>
            </a:r>
          </a:p>
        </p:txBody>
      </p:sp>
      <p:pic>
        <p:nvPicPr>
          <p:cNvPr id="38915" name="Picture 3" descr="FG14_08"/>
          <p:cNvPicPr>
            <a:picLocks noGrp="1" noChangeAspect="1" noChangeArrowheads="1"/>
          </p:cNvPicPr>
          <p:nvPr>
            <p:ph idx="1"/>
          </p:nvPr>
        </p:nvPicPr>
        <p:blipFill>
          <a:blip r:embed="rId3" cstate="print"/>
          <a:srcRect/>
          <a:stretch>
            <a:fillRect/>
          </a:stretch>
        </p:blipFill>
        <p:spPr>
          <a:xfrm>
            <a:off x="2195513" y="1600200"/>
            <a:ext cx="2209800" cy="4525963"/>
          </a:xfrm>
          <a:noFill/>
          <a:ln w="28575">
            <a:solidFill>
              <a:srgbClr val="000000"/>
            </a:solidFill>
          </a:ln>
        </p:spPr>
      </p:pic>
      <p:sp>
        <p:nvSpPr>
          <p:cNvPr id="38916" name="Text Box 4"/>
          <p:cNvSpPr txBox="1">
            <a:spLocks noChangeArrowheads="1"/>
          </p:cNvSpPr>
          <p:nvPr/>
        </p:nvSpPr>
        <p:spPr bwMode="auto">
          <a:xfrm>
            <a:off x="5148263" y="1628775"/>
            <a:ext cx="3455987" cy="4737100"/>
          </a:xfrm>
          <a:prstGeom prst="rect">
            <a:avLst/>
          </a:prstGeom>
          <a:noFill/>
          <a:ln w="9525">
            <a:noFill/>
            <a:miter lim="800000"/>
            <a:headEnd/>
            <a:tailEnd/>
          </a:ln>
        </p:spPr>
        <p:txBody>
          <a:bodyPr>
            <a:spAutoFit/>
          </a:bodyPr>
          <a:lstStyle/>
          <a:p>
            <a:pPr>
              <a:spcBef>
                <a:spcPct val="50000"/>
              </a:spcBef>
            </a:pPr>
            <a:r>
              <a:rPr lang="it-IT" sz="1600"/>
              <a:t>I lieviti hanno due diverse forme di cellule aploidi, chiamate </a:t>
            </a:r>
            <a:r>
              <a:rPr lang="it-IT" sz="1600" i="1"/>
              <a:t>tipi sessuali, </a:t>
            </a:r>
            <a:r>
              <a:rPr lang="it-IT" sz="1600"/>
              <a:t>che possono essere considerate l’analogo dei gameti maschili e femminili. Dall’accoppiamento di due tipi sessuali opposti si forma una cellula diploide. Da una singola cellula diploide si ha la formazione di una struttura contenente quattro gameti, due di ciascun tipo sessuale, che viene denominata </a:t>
            </a:r>
            <a:r>
              <a:rPr lang="it-IT" sz="1600" i="1"/>
              <a:t>asco.</a:t>
            </a:r>
          </a:p>
          <a:p>
            <a:pPr>
              <a:spcBef>
                <a:spcPct val="50000"/>
              </a:spcBef>
            </a:pPr>
            <a:r>
              <a:rPr lang="it-IT" sz="1600"/>
              <a:t>I due tipi sessuali sono denominati </a:t>
            </a:r>
            <a:r>
              <a:rPr lang="el-GR" sz="1600">
                <a:cs typeface="Arial" charset="0"/>
              </a:rPr>
              <a:t>α</a:t>
            </a:r>
            <a:r>
              <a:rPr lang="it-IT" sz="1600">
                <a:cs typeface="Arial" charset="0"/>
              </a:rPr>
              <a:t> e a. Le cellule a si accoppiano solo con quelle </a:t>
            </a:r>
            <a:r>
              <a:rPr lang="el-GR" sz="1600"/>
              <a:t>α</a:t>
            </a:r>
            <a:r>
              <a:rPr lang="it-IT" sz="1600"/>
              <a:t>, il fatto che un microrganismo sia a o </a:t>
            </a:r>
            <a:r>
              <a:rPr lang="el-GR" sz="1600"/>
              <a:t>α</a:t>
            </a:r>
            <a:r>
              <a:rPr lang="it-IT" sz="1600"/>
              <a:t> è determinato geneticamente.</a:t>
            </a:r>
            <a:endParaRPr lang="el-GR" sz="1600">
              <a:cs typeface="Arial" charset="0"/>
            </a:endParaRPr>
          </a:p>
          <a:p>
            <a:pPr>
              <a:spcBef>
                <a:spcPct val="50000"/>
              </a:spcBef>
            </a:pPr>
            <a:endParaRPr lang="it-IT" sz="1600" i="1"/>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it-IT" sz="4000" smtClean="0"/>
              <a:t>Processo di coniugazione di un lievito</a:t>
            </a:r>
          </a:p>
        </p:txBody>
      </p:sp>
      <p:pic>
        <p:nvPicPr>
          <p:cNvPr id="39939" name="Picture 3" descr="FG14_10a"/>
          <p:cNvPicPr>
            <a:picLocks noGrp="1" noChangeAspect="1" noChangeArrowheads="1"/>
          </p:cNvPicPr>
          <p:nvPr>
            <p:ph idx="1"/>
          </p:nvPr>
        </p:nvPicPr>
        <p:blipFill>
          <a:blip r:embed="rId3"/>
          <a:srcRect/>
          <a:stretch>
            <a:fillRect/>
          </a:stretch>
        </p:blipFill>
        <p:spPr>
          <a:xfrm>
            <a:off x="457200" y="1965325"/>
            <a:ext cx="8229600" cy="3795713"/>
          </a:xfrm>
          <a:noFill/>
        </p:spPr>
      </p:pic>
      <p:sp>
        <p:nvSpPr>
          <p:cNvPr id="39940" name="Text Box 4"/>
          <p:cNvSpPr txBox="1">
            <a:spLocks noChangeArrowheads="1"/>
          </p:cNvSpPr>
          <p:nvPr/>
        </p:nvSpPr>
        <p:spPr bwMode="auto">
          <a:xfrm>
            <a:off x="900113" y="5589588"/>
            <a:ext cx="7559675" cy="641350"/>
          </a:xfrm>
          <a:prstGeom prst="rect">
            <a:avLst/>
          </a:prstGeom>
          <a:noFill/>
          <a:ln w="9525">
            <a:noFill/>
            <a:miter lim="800000"/>
            <a:headEnd/>
            <a:tailEnd/>
          </a:ln>
        </p:spPr>
        <p:txBody>
          <a:bodyPr>
            <a:spAutoFit/>
          </a:bodyPr>
          <a:lstStyle/>
          <a:p>
            <a:pPr>
              <a:spcBef>
                <a:spcPct val="50000"/>
              </a:spcBef>
            </a:pPr>
            <a:r>
              <a:rPr lang="it-IT"/>
              <a:t>Le due cellule si sono fuse nel punto di contatto e hanno emesso protuberanze l’una verso l’altra.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rtlCol="0">
            <a:normAutofit fontScale="90000"/>
          </a:bodyPr>
          <a:lstStyle/>
          <a:p>
            <a:pPr fontAlgn="auto">
              <a:spcAft>
                <a:spcPts val="0"/>
              </a:spcAft>
              <a:defRPr/>
            </a:pPr>
            <a:r>
              <a:rPr lang="it-IT" sz="4000" smtClean="0"/>
              <a:t>Stadio tardivo della coniugazione </a:t>
            </a:r>
            <a:br>
              <a:rPr lang="it-IT" sz="4000" smtClean="0"/>
            </a:br>
            <a:endParaRPr lang="it-IT" sz="4000" smtClean="0"/>
          </a:p>
        </p:txBody>
      </p:sp>
      <p:pic>
        <p:nvPicPr>
          <p:cNvPr id="40963" name="Picture 3" descr="FG14_10b"/>
          <p:cNvPicPr>
            <a:picLocks noGrp="1" noChangeAspect="1" noChangeArrowheads="1"/>
          </p:cNvPicPr>
          <p:nvPr>
            <p:ph idx="1"/>
          </p:nvPr>
        </p:nvPicPr>
        <p:blipFill>
          <a:blip r:embed="rId3"/>
          <a:srcRect/>
          <a:stretch>
            <a:fillRect/>
          </a:stretch>
        </p:blipFill>
        <p:spPr>
          <a:xfrm>
            <a:off x="744538" y="1268413"/>
            <a:ext cx="7654925" cy="4525962"/>
          </a:xfrm>
          <a:noFill/>
        </p:spPr>
      </p:pic>
      <p:sp>
        <p:nvSpPr>
          <p:cNvPr id="40964" name="Text Box 4"/>
          <p:cNvSpPr txBox="1">
            <a:spLocks noChangeArrowheads="1"/>
          </p:cNvSpPr>
          <p:nvPr/>
        </p:nvSpPr>
        <p:spPr bwMode="auto">
          <a:xfrm>
            <a:off x="971550" y="5516563"/>
            <a:ext cx="7200900" cy="915987"/>
          </a:xfrm>
          <a:prstGeom prst="rect">
            <a:avLst/>
          </a:prstGeom>
          <a:noFill/>
          <a:ln w="9525">
            <a:noFill/>
            <a:miter lim="800000"/>
            <a:headEnd/>
            <a:tailEnd/>
          </a:ln>
        </p:spPr>
        <p:txBody>
          <a:bodyPr>
            <a:spAutoFit/>
          </a:bodyPr>
          <a:lstStyle/>
          <a:p>
            <a:pPr>
              <a:spcBef>
                <a:spcPct val="50000"/>
              </a:spcBef>
            </a:pPr>
            <a:r>
              <a:rPr lang="it-IT"/>
              <a:t>I nuclei delle due cellule si sono fusi e si è formata la gemma diploide a destra del tubo di coniugazione. Questa gemma alla fine si separa e diventa il precursore di una linea cellulare diploide.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3048000" y="1143000"/>
            <a:ext cx="4767263" cy="5410200"/>
          </a:xfrm>
          <a:prstGeom prst="rect">
            <a:avLst/>
          </a:prstGeom>
          <a:noFill/>
          <a:ln w="28575">
            <a:solidFill>
              <a:srgbClr val="000000"/>
            </a:solidFill>
            <a:miter lim="800000"/>
            <a:headEnd/>
            <a:tailEnd/>
          </a:ln>
        </p:spPr>
      </p:pic>
      <p:sp>
        <p:nvSpPr>
          <p:cNvPr id="41987" name="Text Box 3"/>
          <p:cNvSpPr txBox="1">
            <a:spLocks noChangeArrowheads="1"/>
          </p:cNvSpPr>
          <p:nvPr/>
        </p:nvSpPr>
        <p:spPr bwMode="auto">
          <a:xfrm>
            <a:off x="2971800" y="153988"/>
            <a:ext cx="5175250" cy="519112"/>
          </a:xfrm>
          <a:prstGeom prst="rect">
            <a:avLst/>
          </a:prstGeom>
          <a:noFill/>
          <a:ln w="9525">
            <a:noFill/>
            <a:miter lim="800000"/>
            <a:headEnd/>
            <a:tailEnd/>
          </a:ln>
        </p:spPr>
        <p:txBody>
          <a:bodyPr wrap="none">
            <a:spAutoFit/>
          </a:bodyPr>
          <a:lstStyle/>
          <a:p>
            <a:pPr eaLnBrk="0" hangingPunct="0"/>
            <a:r>
              <a:rPr lang="it-IT" sz="2800" b="1">
                <a:latin typeface="Times New Roman" pitchFamily="18" charset="0"/>
              </a:rPr>
              <a:t>RIPRODUZIONE ASESSUATA</a:t>
            </a:r>
            <a:endParaRPr lang="it-IT" sz="2400" b="1">
              <a:latin typeface="Times New Roman" pitchFamily="18" charset="0"/>
            </a:endParaRPr>
          </a:p>
        </p:txBody>
      </p:sp>
      <p:sp>
        <p:nvSpPr>
          <p:cNvPr id="41988" name="Text Box 4"/>
          <p:cNvSpPr txBox="1">
            <a:spLocks noChangeArrowheads="1"/>
          </p:cNvSpPr>
          <p:nvPr/>
        </p:nvSpPr>
        <p:spPr bwMode="auto">
          <a:xfrm>
            <a:off x="228600" y="1447800"/>
            <a:ext cx="184150" cy="457200"/>
          </a:xfrm>
          <a:prstGeom prst="rect">
            <a:avLst/>
          </a:prstGeom>
          <a:noFill/>
          <a:ln w="9525">
            <a:noFill/>
            <a:miter lim="800000"/>
            <a:headEnd/>
            <a:tailEnd/>
          </a:ln>
        </p:spPr>
        <p:txBody>
          <a:bodyPr wrap="none">
            <a:spAutoFit/>
          </a:bodyPr>
          <a:lstStyle/>
          <a:p>
            <a:pPr eaLnBrk="0" hangingPunct="0"/>
            <a:endParaRPr lang="it-IT" sz="2400">
              <a:latin typeface="Times"/>
            </a:endParaRPr>
          </a:p>
        </p:txBody>
      </p:sp>
      <p:sp>
        <p:nvSpPr>
          <p:cNvPr id="41989" name="Text Box 5"/>
          <p:cNvSpPr txBox="1">
            <a:spLocks noChangeArrowheads="1"/>
          </p:cNvSpPr>
          <p:nvPr/>
        </p:nvSpPr>
        <p:spPr bwMode="auto">
          <a:xfrm>
            <a:off x="304800" y="1295400"/>
            <a:ext cx="2514600" cy="5346700"/>
          </a:xfrm>
          <a:prstGeom prst="rect">
            <a:avLst/>
          </a:prstGeom>
          <a:noFill/>
          <a:ln w="9525">
            <a:noFill/>
            <a:miter lim="800000"/>
            <a:headEnd/>
            <a:tailEnd/>
          </a:ln>
        </p:spPr>
        <p:txBody>
          <a:bodyPr>
            <a:spAutoFit/>
          </a:bodyPr>
          <a:lstStyle/>
          <a:p>
            <a:pPr eaLnBrk="0" hangingPunct="0">
              <a:buFontTx/>
              <a:buChar char="•"/>
            </a:pPr>
            <a:r>
              <a:rPr lang="it-IT" sz="1400" b="1"/>
              <a:t> </a:t>
            </a:r>
            <a:r>
              <a:rPr lang="it-IT" b="1"/>
              <a:t>Divisione  in due cellule figlie</a:t>
            </a:r>
          </a:p>
          <a:p>
            <a:pPr eaLnBrk="0" hangingPunct="0">
              <a:lnSpc>
                <a:spcPct val="60000"/>
              </a:lnSpc>
              <a:buFontTx/>
              <a:buChar char="•"/>
            </a:pPr>
            <a:endParaRPr lang="it-IT" b="1"/>
          </a:p>
          <a:p>
            <a:pPr eaLnBrk="0" hangingPunct="0">
              <a:buFontTx/>
              <a:buChar char="•"/>
            </a:pPr>
            <a:r>
              <a:rPr lang="it-IT" b="1"/>
              <a:t>Gemmazione (lieviti) </a:t>
            </a:r>
          </a:p>
          <a:p>
            <a:pPr eaLnBrk="0" hangingPunct="0">
              <a:lnSpc>
                <a:spcPct val="70000"/>
              </a:lnSpc>
              <a:buFontTx/>
              <a:buChar char="•"/>
            </a:pPr>
            <a:endParaRPr lang="it-IT" b="1"/>
          </a:p>
          <a:p>
            <a:pPr eaLnBrk="0" hangingPunct="0">
              <a:buFontTx/>
              <a:buChar char="•"/>
            </a:pPr>
            <a:r>
              <a:rPr lang="it-IT" b="1"/>
              <a:t>Produzione di spore</a:t>
            </a:r>
            <a:r>
              <a:rPr lang="it-IT" sz="1400"/>
              <a:t>:</a:t>
            </a:r>
          </a:p>
          <a:p>
            <a:pPr eaLnBrk="0" hangingPunct="0">
              <a:buFontTx/>
              <a:buChar char="•"/>
            </a:pPr>
            <a:endParaRPr lang="it-IT" sz="1200"/>
          </a:p>
          <a:p>
            <a:pPr eaLnBrk="0" hangingPunct="0">
              <a:buFontTx/>
              <a:buChar char="•"/>
            </a:pPr>
            <a:r>
              <a:rPr lang="it-IT" sz="1400" b="1"/>
              <a:t>A) Divisione in due cellule figlie</a:t>
            </a:r>
            <a:endParaRPr lang="it-IT" sz="1400" b="1">
              <a:solidFill>
                <a:srgbClr val="FF0000"/>
              </a:solidFill>
            </a:endParaRPr>
          </a:p>
          <a:p>
            <a:pPr eaLnBrk="0" hangingPunct="0">
              <a:buFontTx/>
              <a:buChar char="•"/>
            </a:pPr>
            <a:endParaRPr lang="it-IT" sz="1400" b="1"/>
          </a:p>
          <a:p>
            <a:pPr eaLnBrk="0" hangingPunct="0">
              <a:buFontTx/>
              <a:buChar char="•"/>
            </a:pPr>
            <a:r>
              <a:rPr lang="it-IT" sz="1400" b="1"/>
              <a:t>B) liberate per frammentazione delle ife (</a:t>
            </a:r>
            <a:r>
              <a:rPr lang="it-IT" sz="1400" b="1">
                <a:solidFill>
                  <a:srgbClr val="FF0000"/>
                </a:solidFill>
              </a:rPr>
              <a:t>artrospore</a:t>
            </a:r>
            <a:r>
              <a:rPr lang="it-IT" sz="1400" b="1"/>
              <a:t>)</a:t>
            </a:r>
          </a:p>
          <a:p>
            <a:pPr eaLnBrk="0" hangingPunct="0"/>
            <a:endParaRPr lang="it-IT" sz="1400" b="1"/>
          </a:p>
          <a:p>
            <a:pPr eaLnBrk="0" hangingPunct="0">
              <a:buFontTx/>
              <a:buChar char="•"/>
            </a:pPr>
            <a:r>
              <a:rPr lang="it-IT" sz="1400" b="1"/>
              <a:t>C) formate all’interno di un sacco all’apice dell’ifa (</a:t>
            </a:r>
            <a:r>
              <a:rPr lang="it-IT" sz="1400" b="1">
                <a:solidFill>
                  <a:srgbClr val="FF0000"/>
                </a:solidFill>
              </a:rPr>
              <a:t>clamidospore)</a:t>
            </a:r>
            <a:endParaRPr lang="it-IT" sz="1400" b="1"/>
          </a:p>
          <a:p>
            <a:pPr eaLnBrk="0" hangingPunct="0">
              <a:buFontTx/>
              <a:buChar char="•"/>
            </a:pPr>
            <a:r>
              <a:rPr lang="it-IT" sz="1400" b="1"/>
              <a:t>D)prodotte all’apice dell’ifa in un sacco (</a:t>
            </a:r>
            <a:r>
              <a:rPr lang="it-IT" sz="1400" b="1">
                <a:solidFill>
                  <a:srgbClr val="FF0000"/>
                </a:solidFill>
              </a:rPr>
              <a:t>sporangiospora)</a:t>
            </a:r>
            <a:endParaRPr lang="it-IT" sz="1400" b="1"/>
          </a:p>
          <a:p>
            <a:pPr eaLnBrk="0" hangingPunct="0">
              <a:buFontTx/>
              <a:buChar char="•"/>
            </a:pPr>
            <a:r>
              <a:rPr lang="it-IT" sz="1400" b="1"/>
              <a:t>E) prodotte all’apice dell’ifa (</a:t>
            </a:r>
            <a:r>
              <a:rPr lang="it-IT" sz="1400" b="1">
                <a:solidFill>
                  <a:srgbClr val="FF0000"/>
                </a:solidFill>
              </a:rPr>
              <a:t>conidiospora</a:t>
            </a:r>
            <a:r>
              <a:rPr lang="it-IT" sz="1400" b="1"/>
              <a:t>)</a:t>
            </a:r>
          </a:p>
          <a:p>
            <a:pPr eaLnBrk="0" hangingPunct="0">
              <a:buFontTx/>
              <a:buChar char="•"/>
            </a:pPr>
            <a:r>
              <a:rPr lang="it-IT" sz="1400" b="1"/>
              <a:t>F) prodotte per gemmazione (</a:t>
            </a:r>
            <a:r>
              <a:rPr lang="it-IT" sz="1400" b="1">
                <a:solidFill>
                  <a:srgbClr val="FF0000"/>
                </a:solidFill>
              </a:rPr>
              <a:t>blastospora</a:t>
            </a:r>
            <a:r>
              <a:rPr lang="it-IT" sz="1400" b="1"/>
              <a:t>)</a:t>
            </a:r>
            <a:endParaRPr lang="it-IT" sz="12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srcRect/>
          <a:stretch>
            <a:fillRect/>
          </a:stretch>
        </p:blipFill>
        <p:spPr bwMode="auto">
          <a:xfrm>
            <a:off x="2484438" y="2362200"/>
            <a:ext cx="4619625" cy="3760788"/>
          </a:xfrm>
          <a:prstGeom prst="rect">
            <a:avLst/>
          </a:prstGeom>
          <a:noFill/>
          <a:ln w="28575">
            <a:solidFill>
              <a:srgbClr val="000000"/>
            </a:solidFill>
            <a:miter lim="800000"/>
            <a:headEnd/>
            <a:tailEnd/>
          </a:ln>
        </p:spPr>
      </p:pic>
      <p:sp>
        <p:nvSpPr>
          <p:cNvPr id="43011" name="Text Box 3"/>
          <p:cNvSpPr txBox="1">
            <a:spLocks noChangeArrowheads="1"/>
          </p:cNvSpPr>
          <p:nvPr/>
        </p:nvSpPr>
        <p:spPr bwMode="auto">
          <a:xfrm>
            <a:off x="2727325" y="295275"/>
            <a:ext cx="4918075" cy="519113"/>
          </a:xfrm>
          <a:prstGeom prst="rect">
            <a:avLst/>
          </a:prstGeom>
          <a:noFill/>
          <a:ln w="9525">
            <a:noFill/>
            <a:miter lim="800000"/>
            <a:headEnd/>
            <a:tailEnd/>
          </a:ln>
        </p:spPr>
        <p:txBody>
          <a:bodyPr wrap="none">
            <a:spAutoFit/>
          </a:bodyPr>
          <a:lstStyle/>
          <a:p>
            <a:pPr eaLnBrk="0" hangingPunct="0"/>
            <a:r>
              <a:rPr lang="it-IT" sz="2800" b="1">
                <a:latin typeface="Times New Roman" pitchFamily="18" charset="0"/>
              </a:rPr>
              <a:t>RIPRODUZIONE SESSUATA</a:t>
            </a:r>
          </a:p>
        </p:txBody>
      </p:sp>
      <p:sp>
        <p:nvSpPr>
          <p:cNvPr id="43012" name="Text Box 4"/>
          <p:cNvSpPr txBox="1">
            <a:spLocks noChangeArrowheads="1"/>
          </p:cNvSpPr>
          <p:nvPr/>
        </p:nvSpPr>
        <p:spPr bwMode="auto">
          <a:xfrm>
            <a:off x="3200400" y="915988"/>
            <a:ext cx="3714750" cy="366712"/>
          </a:xfrm>
          <a:prstGeom prst="rect">
            <a:avLst/>
          </a:prstGeom>
          <a:noFill/>
          <a:ln w="9525">
            <a:noFill/>
            <a:miter lim="800000"/>
            <a:headEnd/>
            <a:tailEnd/>
          </a:ln>
        </p:spPr>
        <p:txBody>
          <a:bodyPr wrap="none">
            <a:spAutoFit/>
          </a:bodyPr>
          <a:lstStyle/>
          <a:p>
            <a:pPr eaLnBrk="0" hangingPunct="0"/>
            <a:r>
              <a:rPr lang="it-IT">
                <a:latin typeface="Times New Roman" pitchFamily="18" charset="0"/>
              </a:rPr>
              <a:t>Implica l’unione di nuclei compatibili:</a:t>
            </a:r>
          </a:p>
        </p:txBody>
      </p:sp>
      <p:sp>
        <p:nvSpPr>
          <p:cNvPr id="43013" name="Text Box 5"/>
          <p:cNvSpPr txBox="1">
            <a:spLocks noChangeArrowheads="1"/>
          </p:cNvSpPr>
          <p:nvPr/>
        </p:nvSpPr>
        <p:spPr bwMode="auto">
          <a:xfrm>
            <a:off x="3779838" y="1343025"/>
            <a:ext cx="2870200" cy="650875"/>
          </a:xfrm>
          <a:prstGeom prst="rect">
            <a:avLst/>
          </a:prstGeom>
          <a:noFill/>
          <a:ln w="9525">
            <a:solidFill>
              <a:srgbClr val="FF0000"/>
            </a:solidFill>
            <a:miter lim="800000"/>
            <a:headEnd/>
            <a:tailEnd/>
          </a:ln>
        </p:spPr>
        <p:txBody>
          <a:bodyPr wrap="none">
            <a:spAutoFit/>
          </a:bodyPr>
          <a:lstStyle/>
          <a:p>
            <a:pPr eaLnBrk="0" hangingPunct="0">
              <a:buFontTx/>
              <a:buChar char="•"/>
            </a:pPr>
            <a:r>
              <a:rPr lang="it-IT">
                <a:solidFill>
                  <a:srgbClr val="FF0000"/>
                </a:solidFill>
                <a:latin typeface="Times New Roman" pitchFamily="18" charset="0"/>
              </a:rPr>
              <a:t>Autofecondazione</a:t>
            </a:r>
          </a:p>
          <a:p>
            <a:pPr eaLnBrk="0" hangingPunct="0">
              <a:buFontTx/>
              <a:buChar char="•"/>
            </a:pPr>
            <a:r>
              <a:rPr lang="it-IT">
                <a:solidFill>
                  <a:srgbClr val="FF0000"/>
                </a:solidFill>
                <a:latin typeface="Times New Roman" pitchFamily="18" charset="0"/>
              </a:rPr>
              <a:t>Incrocio tra differenti miceli</a:t>
            </a:r>
            <a:endParaRPr lang="it-IT">
              <a:latin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it-IT" smtClean="0"/>
              <a:t>Zigospore</a:t>
            </a:r>
          </a:p>
        </p:txBody>
      </p:sp>
      <p:pic>
        <p:nvPicPr>
          <p:cNvPr id="44035" name="Picture 3" descr="zygo"/>
          <p:cNvPicPr>
            <a:picLocks noChangeAspect="1" noChangeArrowheads="1"/>
          </p:cNvPicPr>
          <p:nvPr/>
        </p:nvPicPr>
        <p:blipFill>
          <a:blip r:embed="rId3"/>
          <a:srcRect/>
          <a:stretch>
            <a:fillRect/>
          </a:stretch>
        </p:blipFill>
        <p:spPr bwMode="auto">
          <a:xfrm>
            <a:off x="2517775" y="1922463"/>
            <a:ext cx="4108450" cy="3011487"/>
          </a:xfrm>
          <a:prstGeom prst="rect">
            <a:avLst/>
          </a:prstGeom>
          <a:noFill/>
          <a:ln w="28575">
            <a:solidFill>
              <a:srgbClr val="000000"/>
            </a:solidFill>
            <a:miter lim="800000"/>
            <a:headEnd/>
            <a:tailEnd/>
          </a:ln>
        </p:spPr>
      </p:pic>
      <p:sp>
        <p:nvSpPr>
          <p:cNvPr id="44036" name="Text Box 4"/>
          <p:cNvSpPr txBox="1">
            <a:spLocks noChangeArrowheads="1"/>
          </p:cNvSpPr>
          <p:nvPr/>
        </p:nvSpPr>
        <p:spPr bwMode="auto">
          <a:xfrm>
            <a:off x="1331913" y="5257800"/>
            <a:ext cx="6840537" cy="830263"/>
          </a:xfrm>
          <a:prstGeom prst="rect">
            <a:avLst/>
          </a:prstGeom>
          <a:noFill/>
          <a:ln w="9525">
            <a:noFill/>
            <a:miter lim="800000"/>
            <a:headEnd/>
            <a:tailEnd/>
          </a:ln>
        </p:spPr>
        <p:txBody>
          <a:bodyPr>
            <a:spAutoFit/>
          </a:bodyPr>
          <a:lstStyle/>
          <a:p>
            <a:pPr>
              <a:spcBef>
                <a:spcPct val="50000"/>
              </a:spcBef>
            </a:pPr>
            <a:r>
              <a:rPr lang="it-IT" sz="2400">
                <a:latin typeface="Times New Roman" pitchFamily="18" charset="0"/>
              </a:rPr>
              <a:t>Le muffe possono riprodursi anche sessualmente, in alcuni casi mediante le zigospore.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44450"/>
            <a:ext cx="8229600" cy="1143000"/>
          </a:xfrm>
        </p:spPr>
        <p:txBody>
          <a:bodyPr/>
          <a:lstStyle/>
          <a:p>
            <a:r>
              <a:rPr lang="it-IT" sz="4000" smtClean="0"/>
              <a:t>Riproduzione sessuata negli zigomiceti</a:t>
            </a:r>
          </a:p>
        </p:txBody>
      </p:sp>
      <p:graphicFrame>
        <p:nvGraphicFramePr>
          <p:cNvPr id="1026" name="Object 3"/>
          <p:cNvGraphicFramePr>
            <a:graphicFrameLocks noChangeAspect="1"/>
          </p:cNvGraphicFramePr>
          <p:nvPr>
            <p:ph idx="1"/>
          </p:nvPr>
        </p:nvGraphicFramePr>
        <p:xfrm>
          <a:off x="1827213" y="1268413"/>
          <a:ext cx="6200775" cy="5473700"/>
        </p:xfrm>
        <a:graphic>
          <a:graphicData uri="http://schemas.openxmlformats.org/presentationml/2006/ole">
            <p:oleObj spid="_x0000_s1026" name="Image" r:id="rId4" imgW="2606045" imgH="2299721" progId="">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it-IT" smtClean="0"/>
              <a:t>Ascomiceti </a:t>
            </a:r>
          </a:p>
        </p:txBody>
      </p:sp>
      <p:graphicFrame>
        <p:nvGraphicFramePr>
          <p:cNvPr id="2050" name="Object 3"/>
          <p:cNvGraphicFramePr>
            <a:graphicFrameLocks noChangeAspect="1"/>
          </p:cNvGraphicFramePr>
          <p:nvPr>
            <p:ph idx="1"/>
          </p:nvPr>
        </p:nvGraphicFramePr>
        <p:xfrm>
          <a:off x="2339975" y="1412875"/>
          <a:ext cx="5472113" cy="5121275"/>
        </p:xfrm>
        <a:graphic>
          <a:graphicData uri="http://schemas.openxmlformats.org/presentationml/2006/ole">
            <p:oleObj spid="_x0000_s2050" name="Image" r:id="rId4" imgW="2697485" imgH="2523749" progId="">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it-IT" smtClean="0"/>
              <a:t>Basidiomiceti </a:t>
            </a:r>
          </a:p>
        </p:txBody>
      </p:sp>
      <p:graphicFrame>
        <p:nvGraphicFramePr>
          <p:cNvPr id="3074" name="Object 3"/>
          <p:cNvGraphicFramePr>
            <a:graphicFrameLocks noChangeAspect="1"/>
          </p:cNvGraphicFramePr>
          <p:nvPr>
            <p:ph idx="1"/>
          </p:nvPr>
        </p:nvGraphicFramePr>
        <p:xfrm>
          <a:off x="1763713" y="1701800"/>
          <a:ext cx="5688012" cy="4265613"/>
        </p:xfrm>
        <a:graphic>
          <a:graphicData uri="http://schemas.openxmlformats.org/presentationml/2006/ole">
            <p:oleObj spid="_x0000_s3074" name="Image" r:id="rId4" imgW="2743205" imgH="2057404" progId="">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228600" y="304800"/>
            <a:ext cx="3959225" cy="6248400"/>
          </a:xfrm>
          <a:prstGeom prst="rect">
            <a:avLst/>
          </a:prstGeom>
          <a:noFill/>
          <a:ln w="28575">
            <a:solidFill>
              <a:srgbClr val="000000"/>
            </a:solidFill>
            <a:miter lim="800000"/>
            <a:headEnd/>
            <a:tailEnd/>
          </a:ln>
        </p:spPr>
      </p:pic>
      <p:sp>
        <p:nvSpPr>
          <p:cNvPr id="20483" name="Text Box 3"/>
          <p:cNvSpPr txBox="1">
            <a:spLocks noChangeArrowheads="1"/>
          </p:cNvSpPr>
          <p:nvPr/>
        </p:nvSpPr>
        <p:spPr bwMode="auto">
          <a:xfrm>
            <a:off x="4343400" y="304800"/>
            <a:ext cx="4038600" cy="5038725"/>
          </a:xfrm>
          <a:prstGeom prst="rect">
            <a:avLst/>
          </a:prstGeom>
          <a:noFill/>
          <a:ln w="9525">
            <a:noFill/>
            <a:miter lim="800000"/>
            <a:headEnd/>
            <a:tailEnd/>
          </a:ln>
        </p:spPr>
        <p:txBody>
          <a:bodyPr>
            <a:spAutoFit/>
          </a:bodyPr>
          <a:lstStyle/>
          <a:p>
            <a:pPr algn="ctr" eaLnBrk="0" hangingPunct="0">
              <a:spcBef>
                <a:spcPct val="50000"/>
              </a:spcBef>
              <a:defRPr/>
            </a:pPr>
            <a:r>
              <a:rPr lang="it-IT" sz="2400" b="1" dirty="0">
                <a:solidFill>
                  <a:schemeClr val="tx2">
                    <a:lumMod val="50000"/>
                  </a:schemeClr>
                </a:solidFill>
                <a:latin typeface="Times New Roman" pitchFamily="18" charset="0"/>
              </a:rPr>
              <a:t>EFFETTI BENEFICI:</a:t>
            </a:r>
          </a:p>
          <a:p>
            <a:pPr eaLnBrk="0" hangingPunct="0">
              <a:spcBef>
                <a:spcPct val="50000"/>
              </a:spcBef>
              <a:buFontTx/>
              <a:buChar char="•"/>
              <a:defRPr/>
            </a:pPr>
            <a:r>
              <a:rPr lang="it-IT" sz="1600" b="1" dirty="0" err="1">
                <a:solidFill>
                  <a:schemeClr val="tx2">
                    <a:lumMod val="50000"/>
                  </a:schemeClr>
                </a:solidFill>
                <a:latin typeface="Times New Roman" pitchFamily="18" charset="0"/>
              </a:rPr>
              <a:t>Decompositori</a:t>
            </a:r>
            <a:r>
              <a:rPr lang="it-IT" sz="1600" b="1" dirty="0">
                <a:solidFill>
                  <a:schemeClr val="tx2">
                    <a:lumMod val="50000"/>
                  </a:schemeClr>
                </a:solidFill>
                <a:latin typeface="Times New Roman" pitchFamily="18" charset="0"/>
              </a:rPr>
              <a:t> di materiali organici complessi</a:t>
            </a:r>
          </a:p>
          <a:p>
            <a:pPr eaLnBrk="0" hangingPunct="0">
              <a:spcBef>
                <a:spcPct val="50000"/>
              </a:spcBef>
              <a:buFontTx/>
              <a:buChar char="•"/>
              <a:defRPr/>
            </a:pPr>
            <a:r>
              <a:rPr lang="it-IT" sz="1600" b="1" dirty="0">
                <a:solidFill>
                  <a:schemeClr val="tx2">
                    <a:lumMod val="50000"/>
                  </a:schemeClr>
                </a:solidFill>
                <a:latin typeface="Times New Roman" pitchFamily="18" charset="0"/>
              </a:rPr>
              <a:t>Essenziali in processi che implicano fermentazione per la produzione di:pane,vino,birra</a:t>
            </a:r>
          </a:p>
          <a:p>
            <a:pPr eaLnBrk="0" hangingPunct="0">
              <a:spcBef>
                <a:spcPct val="50000"/>
              </a:spcBef>
              <a:buFontTx/>
              <a:buChar char="•"/>
              <a:defRPr/>
            </a:pPr>
            <a:r>
              <a:rPr lang="it-IT" sz="1600" b="1" dirty="0">
                <a:solidFill>
                  <a:schemeClr val="tx2">
                    <a:lumMod val="50000"/>
                  </a:schemeClr>
                </a:solidFill>
                <a:latin typeface="Times New Roman" pitchFamily="18" charset="0"/>
              </a:rPr>
              <a:t>Ruolo determinante nella preparazione di alcuni prodotti alimentari (formaggi, salsa di soia),di molti acidi organici, di medicinali (cortisone...), antibiotici (penicillina...), immunosoppressori (ciclosporina)</a:t>
            </a:r>
          </a:p>
          <a:p>
            <a:pPr algn="ctr" eaLnBrk="0" hangingPunct="0">
              <a:spcBef>
                <a:spcPct val="50000"/>
              </a:spcBef>
              <a:defRPr/>
            </a:pPr>
            <a:r>
              <a:rPr lang="it-IT" sz="2400" b="1" dirty="0">
                <a:solidFill>
                  <a:schemeClr val="tx2">
                    <a:lumMod val="50000"/>
                  </a:schemeClr>
                </a:solidFill>
                <a:latin typeface="Times New Roman" pitchFamily="18" charset="0"/>
              </a:rPr>
              <a:t>MA</a:t>
            </a:r>
          </a:p>
          <a:p>
            <a:pPr eaLnBrk="0" hangingPunct="0">
              <a:spcBef>
                <a:spcPct val="50000"/>
              </a:spcBef>
              <a:buFontTx/>
              <a:buChar char="•"/>
              <a:defRPr/>
            </a:pPr>
            <a:r>
              <a:rPr lang="it-IT" sz="1400" dirty="0">
                <a:solidFill>
                  <a:schemeClr val="tx2">
                    <a:lumMod val="50000"/>
                  </a:schemeClr>
                </a:solidFill>
                <a:latin typeface="Times New Roman" pitchFamily="18" charset="0"/>
              </a:rPr>
              <a:t> </a:t>
            </a:r>
            <a:r>
              <a:rPr lang="it-IT" sz="1600" b="1" dirty="0">
                <a:solidFill>
                  <a:schemeClr val="tx2">
                    <a:lumMod val="50000"/>
                  </a:schemeClr>
                </a:solidFill>
                <a:latin typeface="Times New Roman" pitchFamily="18" charset="0"/>
              </a:rPr>
              <a:t>Costituiscono la causa principale di malattia delle piante</a:t>
            </a:r>
          </a:p>
          <a:p>
            <a:pPr eaLnBrk="0" hangingPunct="0">
              <a:spcBef>
                <a:spcPct val="50000"/>
              </a:spcBef>
              <a:buFontTx/>
              <a:buChar char="•"/>
              <a:defRPr/>
            </a:pPr>
            <a:r>
              <a:rPr lang="it-IT" sz="1600" b="1" dirty="0">
                <a:solidFill>
                  <a:schemeClr val="tx2">
                    <a:lumMod val="50000"/>
                  </a:schemeClr>
                </a:solidFill>
                <a:latin typeface="Times New Roman" pitchFamily="18" charset="0"/>
              </a:rPr>
              <a:t>Sono riconosciuti come agenti patogeni di numerose patologie animali ed umane</a:t>
            </a:r>
          </a:p>
        </p:txBody>
      </p:sp>
      <p:sp>
        <p:nvSpPr>
          <p:cNvPr id="20484" name="Text Box 4"/>
          <p:cNvSpPr txBox="1">
            <a:spLocks noChangeArrowheads="1"/>
          </p:cNvSpPr>
          <p:nvPr/>
        </p:nvSpPr>
        <p:spPr bwMode="auto">
          <a:xfrm>
            <a:off x="288925" y="33338"/>
            <a:ext cx="1795463" cy="274637"/>
          </a:xfrm>
          <a:prstGeom prst="rect">
            <a:avLst/>
          </a:prstGeom>
          <a:noFill/>
          <a:ln w="9525">
            <a:noFill/>
            <a:miter lim="800000"/>
            <a:headEnd/>
            <a:tailEnd/>
          </a:ln>
        </p:spPr>
        <p:txBody>
          <a:bodyPr wrap="none">
            <a:spAutoFit/>
          </a:bodyPr>
          <a:lstStyle/>
          <a:p>
            <a:pPr eaLnBrk="0" hangingPunct="0"/>
            <a:r>
              <a:rPr lang="it-IT" sz="1200" b="1"/>
              <a:t>Ticchiolatura del melo</a:t>
            </a:r>
            <a:endParaRPr lang="it-IT" sz="1200">
              <a:latin typeface="Times"/>
            </a:endParaRPr>
          </a:p>
        </p:txBody>
      </p:sp>
      <p:sp>
        <p:nvSpPr>
          <p:cNvPr id="20485" name="Text Box 5"/>
          <p:cNvSpPr txBox="1">
            <a:spLocks noChangeArrowheads="1"/>
          </p:cNvSpPr>
          <p:nvPr/>
        </p:nvSpPr>
        <p:spPr bwMode="auto">
          <a:xfrm>
            <a:off x="304800" y="6575425"/>
            <a:ext cx="1820863" cy="274638"/>
          </a:xfrm>
          <a:prstGeom prst="rect">
            <a:avLst/>
          </a:prstGeom>
          <a:noFill/>
          <a:ln w="9525">
            <a:noFill/>
            <a:miter lim="800000"/>
            <a:headEnd/>
            <a:tailEnd/>
          </a:ln>
        </p:spPr>
        <p:txBody>
          <a:bodyPr wrap="none">
            <a:spAutoFit/>
          </a:bodyPr>
          <a:lstStyle/>
          <a:p>
            <a:pPr eaLnBrk="0" hangingPunct="0"/>
            <a:r>
              <a:rPr lang="it-IT" sz="1200" b="1"/>
              <a:t>Tigna da Microsporum</a:t>
            </a:r>
            <a:endParaRPr lang="it-IT" sz="1200">
              <a:latin typeface="Time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751013" y="384175"/>
            <a:ext cx="5595937" cy="944563"/>
          </a:xfrm>
          <a:prstGeom prst="rect">
            <a:avLst/>
          </a:prstGeom>
          <a:noFill/>
          <a:ln w="9525">
            <a:noFill/>
            <a:miter lim="800000"/>
            <a:headEnd/>
            <a:tailEnd/>
          </a:ln>
        </p:spPr>
        <p:txBody>
          <a:bodyPr wrap="none">
            <a:spAutoFit/>
          </a:bodyPr>
          <a:lstStyle/>
          <a:p>
            <a:pPr algn="ctr" eaLnBrk="0" hangingPunct="0"/>
            <a:r>
              <a:rPr lang="it-IT" sz="3200" b="1">
                <a:latin typeface="Times New Roman" pitchFamily="18" charset="0"/>
              </a:rPr>
              <a:t>DIMORFISMO CELLULARE</a:t>
            </a:r>
          </a:p>
          <a:p>
            <a:pPr algn="ctr" eaLnBrk="0" hangingPunct="0"/>
            <a:r>
              <a:rPr lang="it-IT" sz="2400" b="1">
                <a:latin typeface="Times New Roman" pitchFamily="18" charset="0"/>
              </a:rPr>
              <a:t>Capacità di assumere due diverse forme</a:t>
            </a:r>
            <a:r>
              <a:rPr lang="it-IT" sz="2400">
                <a:latin typeface="Times New Roman" pitchFamily="18" charset="0"/>
              </a:rPr>
              <a:t>.</a:t>
            </a:r>
          </a:p>
        </p:txBody>
      </p:sp>
      <p:sp>
        <p:nvSpPr>
          <p:cNvPr id="45059" name="Text Box 3"/>
          <p:cNvSpPr txBox="1">
            <a:spLocks noChangeArrowheads="1"/>
          </p:cNvSpPr>
          <p:nvPr/>
        </p:nvSpPr>
        <p:spPr bwMode="auto">
          <a:xfrm>
            <a:off x="0" y="2057400"/>
            <a:ext cx="8839200" cy="457200"/>
          </a:xfrm>
          <a:prstGeom prst="rect">
            <a:avLst/>
          </a:prstGeom>
          <a:noFill/>
          <a:ln w="9525">
            <a:noFill/>
            <a:miter lim="800000"/>
            <a:headEnd/>
            <a:tailEnd/>
          </a:ln>
        </p:spPr>
        <p:txBody>
          <a:bodyPr>
            <a:spAutoFit/>
          </a:bodyPr>
          <a:lstStyle/>
          <a:p>
            <a:pPr eaLnBrk="0" hangingPunct="0"/>
            <a:r>
              <a:rPr lang="it-IT" sz="2400">
                <a:latin typeface="Times"/>
              </a:rPr>
              <a:t>Forma di lievito (</a:t>
            </a:r>
            <a:r>
              <a:rPr lang="it-IT" sz="2400" b="1">
                <a:solidFill>
                  <a:srgbClr val="FF0000"/>
                </a:solidFill>
                <a:latin typeface="Times"/>
              </a:rPr>
              <a:t>Y</a:t>
            </a:r>
            <a:r>
              <a:rPr lang="it-IT" sz="2400">
                <a:latin typeface="Times"/>
              </a:rPr>
              <a:t>,yeast)		Forma di muffa o miceliale (</a:t>
            </a:r>
            <a:r>
              <a:rPr lang="it-IT" sz="2400" b="1">
                <a:solidFill>
                  <a:srgbClr val="FF0000"/>
                </a:solidFill>
                <a:latin typeface="Times"/>
              </a:rPr>
              <a:t>M</a:t>
            </a:r>
            <a:r>
              <a:rPr lang="it-IT" sz="2400">
                <a:latin typeface="Times"/>
              </a:rPr>
              <a:t>) </a:t>
            </a:r>
          </a:p>
        </p:txBody>
      </p:sp>
      <p:sp>
        <p:nvSpPr>
          <p:cNvPr id="45060" name="Text Box 4"/>
          <p:cNvSpPr txBox="1">
            <a:spLocks noChangeArrowheads="1"/>
          </p:cNvSpPr>
          <p:nvPr/>
        </p:nvSpPr>
        <p:spPr bwMode="auto">
          <a:xfrm>
            <a:off x="0" y="2667000"/>
            <a:ext cx="3429000" cy="641350"/>
          </a:xfrm>
          <a:prstGeom prst="rect">
            <a:avLst/>
          </a:prstGeom>
          <a:noFill/>
          <a:ln w="9525">
            <a:noFill/>
            <a:miter lim="800000"/>
            <a:headEnd/>
            <a:tailEnd/>
          </a:ln>
        </p:spPr>
        <p:txBody>
          <a:bodyPr>
            <a:spAutoFit/>
          </a:bodyPr>
          <a:lstStyle/>
          <a:p>
            <a:pPr algn="ctr" eaLnBrk="0" hangingPunct="0"/>
            <a:r>
              <a:rPr lang="it-IT">
                <a:latin typeface="Times New Roman" pitchFamily="18" charset="0"/>
              </a:rPr>
              <a:t>Tipica della fase di parassitismo sugli </a:t>
            </a:r>
            <a:r>
              <a:rPr lang="it-IT" b="1">
                <a:solidFill>
                  <a:srgbClr val="FF0000"/>
                </a:solidFill>
                <a:latin typeface="Times New Roman" pitchFamily="18" charset="0"/>
              </a:rPr>
              <a:t>animali</a:t>
            </a:r>
          </a:p>
        </p:txBody>
      </p:sp>
      <p:sp>
        <p:nvSpPr>
          <p:cNvPr id="45061" name="Line 5"/>
          <p:cNvSpPr>
            <a:spLocks noChangeShapeType="1"/>
          </p:cNvSpPr>
          <p:nvPr/>
        </p:nvSpPr>
        <p:spPr bwMode="auto">
          <a:xfrm>
            <a:off x="3352800" y="2286000"/>
            <a:ext cx="1219200" cy="0"/>
          </a:xfrm>
          <a:prstGeom prst="line">
            <a:avLst/>
          </a:prstGeom>
          <a:noFill/>
          <a:ln w="76200">
            <a:solidFill>
              <a:srgbClr val="FF0000"/>
            </a:solidFill>
            <a:round/>
            <a:headEnd type="triangle" w="med" len="med"/>
            <a:tailEnd type="triangle" w="med" len="med"/>
          </a:ln>
        </p:spPr>
        <p:txBody>
          <a:bodyPr wrap="none" anchor="ctr"/>
          <a:lstStyle/>
          <a:p>
            <a:endParaRPr lang="it-IT"/>
          </a:p>
        </p:txBody>
      </p:sp>
      <p:sp>
        <p:nvSpPr>
          <p:cNvPr id="45062" name="Text Box 6"/>
          <p:cNvSpPr txBox="1">
            <a:spLocks noChangeArrowheads="1"/>
          </p:cNvSpPr>
          <p:nvPr/>
        </p:nvSpPr>
        <p:spPr bwMode="auto">
          <a:xfrm>
            <a:off x="5105400" y="2743200"/>
            <a:ext cx="3216275" cy="366713"/>
          </a:xfrm>
          <a:prstGeom prst="rect">
            <a:avLst/>
          </a:prstGeom>
          <a:noFill/>
          <a:ln w="9525">
            <a:noFill/>
            <a:miter lim="800000"/>
            <a:headEnd/>
            <a:tailEnd/>
          </a:ln>
        </p:spPr>
        <p:txBody>
          <a:bodyPr>
            <a:spAutoFit/>
          </a:bodyPr>
          <a:lstStyle/>
          <a:p>
            <a:pPr eaLnBrk="0" hangingPunct="0"/>
            <a:r>
              <a:rPr lang="it-IT">
                <a:latin typeface="Times New Roman" pitchFamily="18" charset="0"/>
              </a:rPr>
              <a:t>Tipica </a:t>
            </a:r>
            <a:r>
              <a:rPr lang="it-IT" b="1">
                <a:solidFill>
                  <a:srgbClr val="FF0000"/>
                </a:solidFill>
                <a:latin typeface="Times New Roman" pitchFamily="18" charset="0"/>
              </a:rPr>
              <a:t>nell’ambiente esterno</a:t>
            </a:r>
            <a:endParaRPr lang="it-IT">
              <a:latin typeface="Times New Roman" pitchFamily="18" charset="0"/>
            </a:endParaRPr>
          </a:p>
        </p:txBody>
      </p:sp>
      <p:pic>
        <p:nvPicPr>
          <p:cNvPr id="45063" name="Picture 7"/>
          <p:cNvPicPr>
            <a:picLocks noChangeAspect="1" noChangeArrowheads="1"/>
          </p:cNvPicPr>
          <p:nvPr/>
        </p:nvPicPr>
        <p:blipFill>
          <a:blip r:embed="rId3"/>
          <a:srcRect/>
          <a:stretch>
            <a:fillRect/>
          </a:stretch>
        </p:blipFill>
        <p:spPr bwMode="auto">
          <a:xfrm>
            <a:off x="1908175" y="3573463"/>
            <a:ext cx="5486400" cy="2682875"/>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4"/>
          <p:cNvSpPr>
            <a:spLocks noGrp="1" noChangeArrowheads="1"/>
          </p:cNvSpPr>
          <p:nvPr>
            <p:ph type="title" sz="quarter"/>
          </p:nvPr>
        </p:nvSpPr>
        <p:spPr/>
        <p:txBody>
          <a:bodyPr/>
          <a:lstStyle/>
          <a:p>
            <a:r>
              <a:rPr lang="it-IT" sz="4000" smtClean="0"/>
              <a:t>Formazione del tubo germinativo</a:t>
            </a:r>
          </a:p>
        </p:txBody>
      </p:sp>
      <p:pic>
        <p:nvPicPr>
          <p:cNvPr id="46083" name="Picture 4" descr="pstaff1"/>
          <p:cNvPicPr>
            <a:picLocks noGrp="1" noChangeAspect="1" noChangeArrowheads="1"/>
          </p:cNvPicPr>
          <p:nvPr>
            <p:ph sz="quarter" idx="1"/>
          </p:nvPr>
        </p:nvPicPr>
        <p:blipFill>
          <a:blip r:embed="rId3"/>
          <a:srcRect/>
          <a:stretch>
            <a:fillRect/>
          </a:stretch>
        </p:blipFill>
        <p:spPr>
          <a:xfrm>
            <a:off x="639763" y="1600200"/>
            <a:ext cx="3673475" cy="2185988"/>
          </a:xfrm>
          <a:noFill/>
          <a:ln w="28575">
            <a:solidFill>
              <a:srgbClr val="000000"/>
            </a:solidFill>
          </a:ln>
        </p:spPr>
      </p:pic>
      <p:pic>
        <p:nvPicPr>
          <p:cNvPr id="46084" name="Picture 7" descr="pstaff2"/>
          <p:cNvPicPr>
            <a:picLocks noGrp="1" noChangeAspect="1" noChangeArrowheads="1"/>
          </p:cNvPicPr>
          <p:nvPr>
            <p:ph sz="quarter" idx="2"/>
          </p:nvPr>
        </p:nvPicPr>
        <p:blipFill>
          <a:blip r:embed="rId4"/>
          <a:srcRect/>
          <a:stretch>
            <a:fillRect/>
          </a:stretch>
        </p:blipFill>
        <p:spPr>
          <a:xfrm>
            <a:off x="5035550" y="1600200"/>
            <a:ext cx="3263900" cy="2185988"/>
          </a:xfrm>
          <a:noFill/>
          <a:ln w="28575">
            <a:solidFill>
              <a:srgbClr val="000000"/>
            </a:solidFill>
          </a:ln>
        </p:spPr>
      </p:pic>
      <p:pic>
        <p:nvPicPr>
          <p:cNvPr id="46085" name="Picture 10" descr="pstaff3"/>
          <p:cNvPicPr>
            <a:picLocks noGrp="1" noChangeAspect="1" noChangeArrowheads="1"/>
          </p:cNvPicPr>
          <p:nvPr>
            <p:ph sz="quarter" idx="3"/>
          </p:nvPr>
        </p:nvPicPr>
        <p:blipFill>
          <a:blip r:embed="rId5"/>
          <a:srcRect/>
          <a:stretch>
            <a:fillRect/>
          </a:stretch>
        </p:blipFill>
        <p:spPr>
          <a:xfrm>
            <a:off x="746125" y="3938588"/>
            <a:ext cx="3460750" cy="2187575"/>
          </a:xfrm>
          <a:noFill/>
          <a:ln w="28575">
            <a:solidFill>
              <a:srgbClr val="000000"/>
            </a:solidFill>
          </a:ln>
        </p:spPr>
      </p:pic>
      <p:pic>
        <p:nvPicPr>
          <p:cNvPr id="46086" name="Picture 13" descr="Pstaff4"/>
          <p:cNvPicPr>
            <a:picLocks noGrp="1" noChangeAspect="1" noChangeArrowheads="1"/>
          </p:cNvPicPr>
          <p:nvPr>
            <p:ph sz="quarter" idx="4"/>
          </p:nvPr>
        </p:nvPicPr>
        <p:blipFill>
          <a:blip r:embed="rId6"/>
          <a:srcRect/>
          <a:stretch>
            <a:fillRect/>
          </a:stretch>
        </p:blipFill>
        <p:spPr>
          <a:xfrm>
            <a:off x="5065713" y="3938588"/>
            <a:ext cx="3203575" cy="2187575"/>
          </a:xfrm>
          <a:noFill/>
          <a:ln w="28575">
            <a:solidFill>
              <a:srgbClr val="000000"/>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it-IT" b="1" smtClean="0"/>
              <a:t>Candida albicans</a:t>
            </a:r>
          </a:p>
        </p:txBody>
      </p:sp>
      <p:pic>
        <p:nvPicPr>
          <p:cNvPr id="47107" name="Picture 3" descr="candida"/>
          <p:cNvPicPr>
            <a:picLocks noChangeAspect="1" noChangeArrowheads="1"/>
          </p:cNvPicPr>
          <p:nvPr/>
        </p:nvPicPr>
        <p:blipFill>
          <a:blip r:embed="rId3"/>
          <a:srcRect/>
          <a:stretch>
            <a:fillRect/>
          </a:stretch>
        </p:blipFill>
        <p:spPr bwMode="auto">
          <a:xfrm>
            <a:off x="1874838" y="2266950"/>
            <a:ext cx="5394325" cy="3600450"/>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228600"/>
            <a:ext cx="7772400" cy="1143000"/>
          </a:xfrm>
        </p:spPr>
        <p:txBody>
          <a:bodyPr/>
          <a:lstStyle/>
          <a:p>
            <a:r>
              <a:rPr lang="it-IT" sz="3600" smtClean="0"/>
              <a:t>Ciclo vitale di </a:t>
            </a:r>
            <a:r>
              <a:rPr lang="it-IT" sz="3600" i="1" smtClean="0"/>
              <a:t>Coccidioides immitis</a:t>
            </a:r>
            <a:r>
              <a:rPr lang="it-IT" smtClean="0"/>
              <a:t> </a:t>
            </a:r>
          </a:p>
        </p:txBody>
      </p:sp>
      <p:pic>
        <p:nvPicPr>
          <p:cNvPr id="48131" name="Picture 3" descr="u1fig39a"/>
          <p:cNvPicPr>
            <a:picLocks noChangeAspect="1" noChangeArrowheads="1"/>
          </p:cNvPicPr>
          <p:nvPr/>
        </p:nvPicPr>
        <p:blipFill>
          <a:blip r:embed="rId3"/>
          <a:srcRect/>
          <a:stretch>
            <a:fillRect/>
          </a:stretch>
        </p:blipFill>
        <p:spPr bwMode="auto">
          <a:xfrm>
            <a:off x="304800" y="1828800"/>
            <a:ext cx="4092575" cy="2949575"/>
          </a:xfrm>
          <a:prstGeom prst="rect">
            <a:avLst/>
          </a:prstGeom>
          <a:noFill/>
          <a:ln w="28575">
            <a:solidFill>
              <a:srgbClr val="000000"/>
            </a:solidFill>
            <a:miter lim="800000"/>
            <a:headEnd/>
            <a:tailEnd/>
          </a:ln>
        </p:spPr>
      </p:pic>
      <p:pic>
        <p:nvPicPr>
          <p:cNvPr id="48132" name="Picture 4" descr="cilung"/>
          <p:cNvPicPr>
            <a:picLocks noChangeAspect="1" noChangeArrowheads="1"/>
          </p:cNvPicPr>
          <p:nvPr/>
        </p:nvPicPr>
        <p:blipFill>
          <a:blip r:embed="rId4"/>
          <a:srcRect/>
          <a:stretch>
            <a:fillRect/>
          </a:stretch>
        </p:blipFill>
        <p:spPr bwMode="auto">
          <a:xfrm>
            <a:off x="4724400" y="1828800"/>
            <a:ext cx="4275138" cy="2949575"/>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p:txBody>
          <a:bodyPr/>
          <a:lstStyle/>
          <a:p>
            <a:r>
              <a:rPr lang="it-IT" sz="3200" smtClean="0"/>
              <a:t>Ciclo saprofitico e parassitario di </a:t>
            </a:r>
            <a:r>
              <a:rPr lang="it-IT" sz="3200" i="1" smtClean="0"/>
              <a:t>Coccidioides immitis</a:t>
            </a:r>
          </a:p>
        </p:txBody>
      </p:sp>
      <p:graphicFrame>
        <p:nvGraphicFramePr>
          <p:cNvPr id="4098" name="Object 7"/>
          <p:cNvGraphicFramePr>
            <a:graphicFrameLocks noChangeAspect="1"/>
          </p:cNvGraphicFramePr>
          <p:nvPr>
            <p:ph idx="1"/>
          </p:nvPr>
        </p:nvGraphicFramePr>
        <p:xfrm>
          <a:off x="2422525" y="1600200"/>
          <a:ext cx="4298950" cy="4524375"/>
        </p:xfrm>
        <a:graphic>
          <a:graphicData uri="http://schemas.openxmlformats.org/presentationml/2006/ole">
            <p:oleObj spid="_x0000_s4098" name="Image" r:id="rId4" imgW="6260317" imgH="6590476" progId="">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228600"/>
            <a:ext cx="7772400" cy="1143000"/>
          </a:xfrm>
        </p:spPr>
        <p:txBody>
          <a:bodyPr/>
          <a:lstStyle/>
          <a:p>
            <a:r>
              <a:rPr lang="it-IT" sz="3600" smtClean="0"/>
              <a:t>Ciclo vitale di </a:t>
            </a:r>
            <a:r>
              <a:rPr lang="it-IT" sz="3600" i="1" smtClean="0"/>
              <a:t>Histoplasma capsulatum</a:t>
            </a:r>
          </a:p>
        </p:txBody>
      </p:sp>
      <p:pic>
        <p:nvPicPr>
          <p:cNvPr id="49155" name="Picture 3" descr="u1fig39b"/>
          <p:cNvPicPr>
            <a:picLocks noChangeAspect="1" noChangeArrowheads="1"/>
          </p:cNvPicPr>
          <p:nvPr/>
        </p:nvPicPr>
        <p:blipFill>
          <a:blip r:embed="rId3"/>
          <a:srcRect/>
          <a:stretch>
            <a:fillRect/>
          </a:stretch>
        </p:blipFill>
        <p:spPr bwMode="auto">
          <a:xfrm>
            <a:off x="2005013" y="1425575"/>
            <a:ext cx="5132387" cy="2651125"/>
          </a:xfrm>
          <a:prstGeom prst="rect">
            <a:avLst/>
          </a:prstGeom>
          <a:noFill/>
          <a:ln w="28575">
            <a:solidFill>
              <a:srgbClr val="000000"/>
            </a:solidFill>
            <a:miter lim="800000"/>
            <a:headEnd/>
            <a:tailEnd/>
          </a:ln>
        </p:spPr>
      </p:pic>
      <p:pic>
        <p:nvPicPr>
          <p:cNvPr id="49156" name="Picture 4" descr="histsoil"/>
          <p:cNvPicPr>
            <a:picLocks noChangeAspect="1" noChangeArrowheads="1"/>
          </p:cNvPicPr>
          <p:nvPr/>
        </p:nvPicPr>
        <p:blipFill>
          <a:blip r:embed="rId4"/>
          <a:srcRect/>
          <a:stretch>
            <a:fillRect/>
          </a:stretch>
        </p:blipFill>
        <p:spPr bwMode="auto">
          <a:xfrm>
            <a:off x="820738" y="4171950"/>
            <a:ext cx="3606800" cy="2425700"/>
          </a:xfrm>
          <a:prstGeom prst="rect">
            <a:avLst/>
          </a:prstGeom>
          <a:noFill/>
          <a:ln w="28575">
            <a:solidFill>
              <a:srgbClr val="000000"/>
            </a:solidFill>
            <a:miter lim="800000"/>
            <a:headEnd/>
            <a:tailEnd/>
          </a:ln>
        </p:spPr>
      </p:pic>
      <p:pic>
        <p:nvPicPr>
          <p:cNvPr id="49157" name="Picture 5" descr="histolungcdc"/>
          <p:cNvPicPr>
            <a:picLocks noChangeAspect="1" noChangeArrowheads="1"/>
          </p:cNvPicPr>
          <p:nvPr/>
        </p:nvPicPr>
        <p:blipFill>
          <a:blip r:embed="rId5"/>
          <a:srcRect/>
          <a:stretch>
            <a:fillRect/>
          </a:stretch>
        </p:blipFill>
        <p:spPr bwMode="auto">
          <a:xfrm>
            <a:off x="4643438" y="4148138"/>
            <a:ext cx="3657600" cy="2449512"/>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Grp="1" noChangeArrowheads="1"/>
          </p:cNvSpPr>
          <p:nvPr>
            <p:ph type="title"/>
          </p:nvPr>
        </p:nvSpPr>
        <p:spPr/>
        <p:txBody>
          <a:bodyPr/>
          <a:lstStyle/>
          <a:p>
            <a:r>
              <a:rPr lang="it-IT" sz="3200" smtClean="0"/>
              <a:t>Ciclo saprofitico e parassitario di </a:t>
            </a:r>
            <a:r>
              <a:rPr lang="it-IT" sz="3200" i="1" smtClean="0"/>
              <a:t>Histoplasma capsulatum</a:t>
            </a:r>
          </a:p>
        </p:txBody>
      </p:sp>
      <p:graphicFrame>
        <p:nvGraphicFramePr>
          <p:cNvPr id="5122" name="Object 7"/>
          <p:cNvGraphicFramePr>
            <a:graphicFrameLocks noChangeAspect="1"/>
          </p:cNvGraphicFramePr>
          <p:nvPr>
            <p:ph idx="1"/>
          </p:nvPr>
        </p:nvGraphicFramePr>
        <p:xfrm>
          <a:off x="2128838" y="1600200"/>
          <a:ext cx="4886325" cy="4525963"/>
        </p:xfrm>
        <a:graphic>
          <a:graphicData uri="http://schemas.openxmlformats.org/presentationml/2006/ole">
            <p:oleObj spid="_x0000_s5122" name="Image" r:id="rId4" imgW="6349206" imgH="5879365" progId="">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it-IT" smtClean="0"/>
              <a:t>Patogenicità nei funghi</a:t>
            </a:r>
          </a:p>
        </p:txBody>
      </p:sp>
      <p:sp>
        <p:nvSpPr>
          <p:cNvPr id="50179" name="Text Box 3"/>
          <p:cNvSpPr txBox="1">
            <a:spLocks noChangeArrowheads="1"/>
          </p:cNvSpPr>
          <p:nvPr/>
        </p:nvSpPr>
        <p:spPr bwMode="auto">
          <a:xfrm>
            <a:off x="1219200" y="1905000"/>
            <a:ext cx="7086600" cy="3970338"/>
          </a:xfrm>
          <a:prstGeom prst="rect">
            <a:avLst/>
          </a:prstGeom>
          <a:noFill/>
          <a:ln w="9525">
            <a:noFill/>
            <a:miter lim="800000"/>
            <a:headEnd/>
            <a:tailEnd/>
          </a:ln>
        </p:spPr>
        <p:txBody>
          <a:bodyPr>
            <a:spAutoFit/>
          </a:bodyPr>
          <a:lstStyle/>
          <a:p>
            <a:pPr algn="ctr">
              <a:spcBef>
                <a:spcPct val="50000"/>
              </a:spcBef>
            </a:pPr>
            <a:r>
              <a:rPr lang="it-IT" sz="2400" b="1">
                <a:latin typeface="Times New Roman" pitchFamily="18" charset="0"/>
              </a:rPr>
              <a:t>Fattori di virulenza che favoriscono la colonizzazione:</a:t>
            </a:r>
          </a:p>
          <a:p>
            <a:pPr algn="ctr">
              <a:spcBef>
                <a:spcPct val="50000"/>
              </a:spcBef>
              <a:buFontTx/>
              <a:buChar char="•"/>
            </a:pPr>
            <a:r>
              <a:rPr lang="it-IT" sz="2400">
                <a:solidFill>
                  <a:srgbClr val="FF3300"/>
                </a:solidFill>
                <a:latin typeface="Times New Roman" pitchFamily="18" charset="0"/>
              </a:rPr>
              <a:t>Aderenza</a:t>
            </a:r>
          </a:p>
          <a:p>
            <a:pPr algn="ctr">
              <a:spcBef>
                <a:spcPct val="50000"/>
              </a:spcBef>
              <a:buFontTx/>
              <a:buChar char="•"/>
            </a:pPr>
            <a:r>
              <a:rPr lang="it-IT" sz="2400">
                <a:solidFill>
                  <a:srgbClr val="FF3300"/>
                </a:solidFill>
                <a:latin typeface="Times New Roman" pitchFamily="18" charset="0"/>
              </a:rPr>
              <a:t>La capsula</a:t>
            </a:r>
          </a:p>
          <a:p>
            <a:pPr algn="ctr">
              <a:spcBef>
                <a:spcPct val="50000"/>
              </a:spcBef>
              <a:buFontTx/>
              <a:buChar char="•"/>
            </a:pPr>
            <a:r>
              <a:rPr lang="it-IT" sz="2400">
                <a:latin typeface="Times New Roman" pitchFamily="18" charset="0"/>
              </a:rPr>
              <a:t>Stimolano la produzione di </a:t>
            </a:r>
            <a:r>
              <a:rPr lang="it-IT" sz="2400">
                <a:solidFill>
                  <a:srgbClr val="FF0000"/>
                </a:solidFill>
                <a:latin typeface="Times New Roman" pitchFamily="18" charset="0"/>
              </a:rPr>
              <a:t>sostanze</a:t>
            </a:r>
            <a:r>
              <a:rPr lang="it-IT" sz="2400">
                <a:latin typeface="Times New Roman" pitchFamily="18" charset="0"/>
              </a:rPr>
              <a:t> che sopprimono l’attivazione  del complemento </a:t>
            </a:r>
          </a:p>
          <a:p>
            <a:pPr algn="ctr">
              <a:spcBef>
                <a:spcPct val="50000"/>
              </a:spcBef>
              <a:buFontTx/>
              <a:buChar char="•"/>
            </a:pPr>
            <a:r>
              <a:rPr lang="it-IT" sz="2400">
                <a:latin typeface="Times New Roman" pitchFamily="18" charset="0"/>
              </a:rPr>
              <a:t>La capacità di</a:t>
            </a:r>
            <a:r>
              <a:rPr lang="it-IT" sz="2400">
                <a:solidFill>
                  <a:srgbClr val="FF3300"/>
                </a:solidFill>
                <a:latin typeface="Times New Roman" pitchFamily="18" charset="0"/>
              </a:rPr>
              <a:t> </a:t>
            </a:r>
            <a:r>
              <a:rPr lang="it-IT" sz="2400">
                <a:latin typeface="Times New Roman" pitchFamily="18" charset="0"/>
              </a:rPr>
              <a:t>reperire il </a:t>
            </a:r>
            <a:r>
              <a:rPr lang="it-IT" sz="2400">
                <a:solidFill>
                  <a:srgbClr val="FF3300"/>
                </a:solidFill>
                <a:latin typeface="Times New Roman" pitchFamily="18" charset="0"/>
              </a:rPr>
              <a:t>ferro </a:t>
            </a:r>
            <a:r>
              <a:rPr lang="it-IT" sz="2400">
                <a:latin typeface="Times New Roman" pitchFamily="18" charset="0"/>
              </a:rPr>
              <a:t>dagli eritrociti</a:t>
            </a:r>
          </a:p>
          <a:p>
            <a:pPr algn="ctr">
              <a:spcBef>
                <a:spcPct val="50000"/>
              </a:spcBef>
              <a:buFontTx/>
              <a:buChar char="•"/>
            </a:pPr>
            <a:r>
              <a:rPr lang="it-IT" sz="2400">
                <a:latin typeface="Times New Roman" pitchFamily="18" charset="0"/>
              </a:rPr>
              <a:t>Resistere alla </a:t>
            </a:r>
            <a:r>
              <a:rPr lang="it-IT" sz="2400">
                <a:solidFill>
                  <a:srgbClr val="FF3300"/>
                </a:solidFill>
                <a:latin typeface="Times New Roman" pitchFamily="18" charset="0"/>
              </a:rPr>
              <a:t>distruzione </a:t>
            </a:r>
            <a:r>
              <a:rPr lang="it-IT" sz="2400">
                <a:latin typeface="Times New Roman" pitchFamily="18" charset="0"/>
              </a:rPr>
              <a:t>dei fagociti.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rtlCol="0">
            <a:normAutofit fontScale="90000"/>
          </a:bodyPr>
          <a:lstStyle/>
          <a:p>
            <a:pPr fontAlgn="auto">
              <a:spcAft>
                <a:spcPts val="0"/>
              </a:spcAft>
              <a:defRPr/>
            </a:pPr>
            <a:r>
              <a:rPr lang="it-IT" sz="4000" smtClean="0"/>
              <a:t>Fattori di virulenza che danneggiano l’ospite</a:t>
            </a:r>
          </a:p>
        </p:txBody>
      </p:sp>
      <p:sp>
        <p:nvSpPr>
          <p:cNvPr id="51203" name="Text Box 3"/>
          <p:cNvSpPr txBox="1">
            <a:spLocks noChangeArrowheads="1"/>
          </p:cNvSpPr>
          <p:nvPr/>
        </p:nvSpPr>
        <p:spPr bwMode="auto">
          <a:xfrm>
            <a:off x="1447800" y="2743200"/>
            <a:ext cx="6477000" cy="2830513"/>
          </a:xfrm>
          <a:prstGeom prst="rect">
            <a:avLst/>
          </a:prstGeom>
          <a:noFill/>
          <a:ln w="9525">
            <a:noFill/>
            <a:miter lim="800000"/>
            <a:headEnd/>
            <a:tailEnd/>
          </a:ln>
        </p:spPr>
        <p:txBody>
          <a:bodyPr>
            <a:spAutoFit/>
          </a:bodyPr>
          <a:lstStyle/>
          <a:p>
            <a:pPr>
              <a:spcBef>
                <a:spcPct val="50000"/>
              </a:spcBef>
              <a:buFontTx/>
              <a:buChar char="•"/>
            </a:pPr>
            <a:r>
              <a:rPr lang="it-IT" sz="2400">
                <a:latin typeface="Times New Roman" pitchFamily="18" charset="0"/>
              </a:rPr>
              <a:t>Secrezione di </a:t>
            </a:r>
            <a:r>
              <a:rPr lang="it-IT" sz="2400">
                <a:solidFill>
                  <a:srgbClr val="FF3300"/>
                </a:solidFill>
                <a:latin typeface="Times New Roman" pitchFamily="18" charset="0"/>
              </a:rPr>
              <a:t>enzimi</a:t>
            </a:r>
            <a:r>
              <a:rPr lang="it-IT" sz="2400">
                <a:latin typeface="Times New Roman" pitchFamily="18" charset="0"/>
              </a:rPr>
              <a:t> che digeriscono le cellule con conseguente distruzione dei tessuti dell’ospite.</a:t>
            </a:r>
          </a:p>
          <a:p>
            <a:pPr>
              <a:spcBef>
                <a:spcPct val="50000"/>
              </a:spcBef>
              <a:buFontTx/>
              <a:buChar char="•"/>
            </a:pPr>
            <a:r>
              <a:rPr lang="it-IT" sz="2400">
                <a:latin typeface="Times New Roman" pitchFamily="18" charset="0"/>
              </a:rPr>
              <a:t>Secrezione di </a:t>
            </a:r>
            <a:r>
              <a:rPr lang="it-IT" sz="2400">
                <a:solidFill>
                  <a:srgbClr val="FF3300"/>
                </a:solidFill>
                <a:latin typeface="Times New Roman" pitchFamily="18" charset="0"/>
              </a:rPr>
              <a:t>micotossine</a:t>
            </a:r>
            <a:r>
              <a:rPr lang="it-IT" sz="2400">
                <a:latin typeface="Times New Roman" pitchFamily="18" charset="0"/>
              </a:rPr>
              <a:t>, quando crescono sul grano e sui semi. Queste tossine possono causare diversi effetti sull’uomo e sugli animali  come perdite della coordinazione muscolare, perdita di peso e tremori.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it-IT" smtClean="0"/>
              <a:t>Micosi superficiali</a:t>
            </a:r>
          </a:p>
        </p:txBody>
      </p:sp>
      <p:graphicFrame>
        <p:nvGraphicFramePr>
          <p:cNvPr id="6146" name="Object 5"/>
          <p:cNvGraphicFramePr>
            <a:graphicFrameLocks noChangeAspect="1"/>
          </p:cNvGraphicFramePr>
          <p:nvPr>
            <p:ph idx="1"/>
          </p:nvPr>
        </p:nvGraphicFramePr>
        <p:xfrm>
          <a:off x="252413" y="2133600"/>
          <a:ext cx="4751387" cy="3359150"/>
        </p:xfrm>
        <a:graphic>
          <a:graphicData uri="http://schemas.openxmlformats.org/presentationml/2006/ole">
            <p:oleObj spid="_x0000_s6146" name="Image" r:id="rId4" imgW="5892063" imgH="4165079" progId="">
              <p:embed/>
            </p:oleObj>
          </a:graphicData>
        </a:graphic>
      </p:graphicFrame>
      <p:sp>
        <p:nvSpPr>
          <p:cNvPr id="6148" name="Text Box 4"/>
          <p:cNvSpPr txBox="1">
            <a:spLocks noChangeArrowheads="1"/>
          </p:cNvSpPr>
          <p:nvPr/>
        </p:nvSpPr>
        <p:spPr bwMode="auto">
          <a:xfrm>
            <a:off x="5076825" y="2116138"/>
            <a:ext cx="3743325" cy="3114675"/>
          </a:xfrm>
          <a:prstGeom prst="rect">
            <a:avLst/>
          </a:prstGeom>
          <a:noFill/>
          <a:ln w="9525">
            <a:noFill/>
            <a:miter lim="800000"/>
            <a:headEnd/>
            <a:tailEnd/>
          </a:ln>
        </p:spPr>
        <p:txBody>
          <a:bodyPr>
            <a:spAutoFit/>
          </a:bodyPr>
          <a:lstStyle/>
          <a:p>
            <a:pPr>
              <a:spcBef>
                <a:spcPct val="50000"/>
              </a:spcBef>
              <a:buFontTx/>
              <a:buChar char="•"/>
            </a:pPr>
            <a:r>
              <a:rPr lang="it-IT" b="1"/>
              <a:t>Le infezioni superficiali sono limitate agli strati più esterni  dello strato corneo. </a:t>
            </a:r>
          </a:p>
          <a:p>
            <a:pPr>
              <a:spcBef>
                <a:spcPct val="50000"/>
              </a:spcBef>
              <a:buFontTx/>
              <a:buChar char="•"/>
            </a:pPr>
            <a:r>
              <a:rPr lang="it-IT" b="1"/>
              <a:t>Le infezioni pilifere interessano solo la cuticola. </a:t>
            </a:r>
          </a:p>
          <a:p>
            <a:pPr>
              <a:spcBef>
                <a:spcPct val="50000"/>
              </a:spcBef>
              <a:buFontTx/>
              <a:buChar char="•"/>
            </a:pPr>
            <a:r>
              <a:rPr lang="it-IT" b="1"/>
              <a:t>Questi funghi superficiali non innescano una risposta immunitaria cellulare da parte dell’ospite perché colonizzano tessuti non viventi.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srcRect/>
          <a:stretch>
            <a:fillRect/>
          </a:stretch>
        </p:blipFill>
        <p:spPr bwMode="auto">
          <a:xfrm>
            <a:off x="2514600" y="1219200"/>
            <a:ext cx="5715000" cy="5410200"/>
          </a:xfrm>
          <a:prstGeom prst="rect">
            <a:avLst/>
          </a:prstGeom>
          <a:noFill/>
          <a:ln w="28575">
            <a:solidFill>
              <a:srgbClr val="000000"/>
            </a:solidFill>
            <a:miter lim="800000"/>
            <a:headEnd/>
            <a:tailEnd/>
          </a:ln>
        </p:spPr>
      </p:pic>
      <p:sp>
        <p:nvSpPr>
          <p:cNvPr id="21507" name="Text Box 3"/>
          <p:cNvSpPr txBox="1">
            <a:spLocks noChangeArrowheads="1"/>
          </p:cNvSpPr>
          <p:nvPr/>
        </p:nvSpPr>
        <p:spPr bwMode="auto">
          <a:xfrm>
            <a:off x="2987675" y="153988"/>
            <a:ext cx="4610100" cy="823912"/>
          </a:xfrm>
          <a:prstGeom prst="rect">
            <a:avLst/>
          </a:prstGeom>
          <a:noFill/>
          <a:ln w="9525">
            <a:noFill/>
            <a:miter lim="800000"/>
            <a:headEnd/>
            <a:tailEnd/>
          </a:ln>
        </p:spPr>
        <p:txBody>
          <a:bodyPr wrap="none">
            <a:spAutoFit/>
          </a:bodyPr>
          <a:lstStyle/>
          <a:p>
            <a:pPr algn="ctr" eaLnBrk="0" hangingPunct="0">
              <a:defRPr/>
            </a:pPr>
            <a:r>
              <a:rPr lang="it-IT" sz="2800" b="1" dirty="0">
                <a:solidFill>
                  <a:schemeClr val="tx2">
                    <a:lumMod val="50000"/>
                  </a:schemeClr>
                </a:solidFill>
                <a:latin typeface="Times New Roman" pitchFamily="18" charset="0"/>
              </a:rPr>
              <a:t>STRUTTURA DEI FUNGHI</a:t>
            </a:r>
          </a:p>
          <a:p>
            <a:pPr algn="ctr" eaLnBrk="0" hangingPunct="0">
              <a:defRPr/>
            </a:pPr>
            <a:r>
              <a:rPr lang="it-IT" sz="2000" b="1" dirty="0">
                <a:solidFill>
                  <a:schemeClr val="tx2">
                    <a:lumMod val="50000"/>
                  </a:schemeClr>
                </a:solidFill>
                <a:latin typeface="Times New Roman" pitchFamily="18" charset="0"/>
              </a:rPr>
              <a:t>Tipica di una cellula </a:t>
            </a:r>
            <a:r>
              <a:rPr lang="it-IT" sz="2000" b="1" dirty="0" err="1">
                <a:solidFill>
                  <a:schemeClr val="tx2">
                    <a:lumMod val="50000"/>
                  </a:schemeClr>
                </a:solidFill>
                <a:latin typeface="Times New Roman" pitchFamily="18" charset="0"/>
              </a:rPr>
              <a:t>eucariotica</a:t>
            </a:r>
            <a:endParaRPr lang="it-IT" sz="2400" b="1" dirty="0">
              <a:solidFill>
                <a:schemeClr val="tx2">
                  <a:lumMod val="50000"/>
                </a:schemeClr>
              </a:solidFill>
              <a:latin typeface="Times New Roman" pitchFamily="18" charset="0"/>
            </a:endParaRPr>
          </a:p>
        </p:txBody>
      </p:sp>
      <p:sp>
        <p:nvSpPr>
          <p:cNvPr id="21508" name="Text Box 4"/>
          <p:cNvSpPr txBox="1">
            <a:spLocks noChangeArrowheads="1"/>
          </p:cNvSpPr>
          <p:nvPr/>
        </p:nvSpPr>
        <p:spPr bwMode="auto">
          <a:xfrm>
            <a:off x="136525" y="2170113"/>
            <a:ext cx="2149475" cy="641350"/>
          </a:xfrm>
          <a:prstGeom prst="rect">
            <a:avLst/>
          </a:prstGeom>
          <a:noFill/>
          <a:ln w="9525">
            <a:noFill/>
            <a:miter lim="800000"/>
            <a:headEnd/>
            <a:tailEnd/>
          </a:ln>
        </p:spPr>
        <p:txBody>
          <a:bodyPr>
            <a:spAutoFit/>
          </a:bodyPr>
          <a:lstStyle/>
          <a:p>
            <a:pPr eaLnBrk="0" hangingPunct="0">
              <a:defRPr/>
            </a:pPr>
            <a:r>
              <a:rPr lang="it-IT" dirty="0">
                <a:solidFill>
                  <a:schemeClr val="tx2">
                    <a:lumMod val="50000"/>
                  </a:schemeClr>
                </a:solidFill>
                <a:latin typeface="Times New Roman" pitchFamily="18" charset="0"/>
              </a:rPr>
              <a:t>Cellula di lievito:</a:t>
            </a:r>
          </a:p>
          <a:p>
            <a:pPr eaLnBrk="0" hangingPunct="0">
              <a:defRPr/>
            </a:pPr>
            <a:r>
              <a:rPr lang="it-IT" dirty="0">
                <a:solidFill>
                  <a:schemeClr val="tx2">
                    <a:lumMod val="50000"/>
                  </a:schemeClr>
                </a:solidFill>
                <a:latin typeface="Times New Roman" pitchFamily="18" charset="0"/>
              </a:rPr>
              <a:t>fungo unicellulare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260350"/>
            <a:ext cx="7772400" cy="1143000"/>
          </a:xfrm>
        </p:spPr>
        <p:txBody>
          <a:bodyPr/>
          <a:lstStyle/>
          <a:p>
            <a:r>
              <a:rPr lang="it-IT" smtClean="0"/>
              <a:t>Micosi cutanee</a:t>
            </a:r>
          </a:p>
        </p:txBody>
      </p:sp>
      <p:graphicFrame>
        <p:nvGraphicFramePr>
          <p:cNvPr id="7170" name="Object 5"/>
          <p:cNvGraphicFramePr>
            <a:graphicFrameLocks noChangeAspect="1"/>
          </p:cNvGraphicFramePr>
          <p:nvPr>
            <p:ph idx="1"/>
          </p:nvPr>
        </p:nvGraphicFramePr>
        <p:xfrm>
          <a:off x="466725" y="1773238"/>
          <a:ext cx="4752975" cy="4214812"/>
        </p:xfrm>
        <a:graphic>
          <a:graphicData uri="http://schemas.openxmlformats.org/presentationml/2006/ole">
            <p:oleObj spid="_x0000_s7170" name="Image" r:id="rId4" imgW="5828571" imgH="5168254" progId="">
              <p:embed/>
            </p:oleObj>
          </a:graphicData>
        </a:graphic>
      </p:graphicFrame>
      <p:sp>
        <p:nvSpPr>
          <p:cNvPr id="7172" name="Text Box 4"/>
          <p:cNvSpPr txBox="1">
            <a:spLocks noChangeArrowheads="1"/>
          </p:cNvSpPr>
          <p:nvPr/>
        </p:nvSpPr>
        <p:spPr bwMode="auto">
          <a:xfrm>
            <a:off x="5364163" y="1852613"/>
            <a:ext cx="3600450" cy="4246562"/>
          </a:xfrm>
          <a:prstGeom prst="rect">
            <a:avLst/>
          </a:prstGeom>
          <a:noFill/>
          <a:ln w="9525">
            <a:noFill/>
            <a:miter lim="800000"/>
            <a:headEnd/>
            <a:tailEnd/>
          </a:ln>
        </p:spPr>
        <p:txBody>
          <a:bodyPr>
            <a:spAutoFit/>
          </a:bodyPr>
          <a:lstStyle/>
          <a:p>
            <a:pPr>
              <a:spcBef>
                <a:spcPct val="50000"/>
              </a:spcBef>
              <a:buFontTx/>
              <a:buChar char="•"/>
            </a:pPr>
            <a:r>
              <a:rPr lang="it-IT" b="1"/>
              <a:t>Le micosi cutanee sono malattie della pelle, dei peli e delle unghie. </a:t>
            </a:r>
          </a:p>
          <a:p>
            <a:pPr>
              <a:spcBef>
                <a:spcPct val="50000"/>
              </a:spcBef>
              <a:buFontTx/>
              <a:buChar char="•"/>
            </a:pPr>
            <a:r>
              <a:rPr lang="it-IT" b="1"/>
              <a:t>La crescita fungina avviene negli strati cheratinizzati  e più profondi della pelle e dei suoi annessi cutanei e mucose. </a:t>
            </a:r>
          </a:p>
          <a:p>
            <a:pPr>
              <a:spcBef>
                <a:spcPct val="50000"/>
              </a:spcBef>
              <a:buFontTx/>
              <a:buChar char="•"/>
            </a:pPr>
            <a:r>
              <a:rPr lang="it-IT" b="1"/>
              <a:t>Le micosi cutanee possono stimolare varie risposte immunitarie cellulo-mediate a causa di modificazioni patologiche che si possono manifestare nei tessuti profondi.</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it-IT" smtClean="0"/>
              <a:t>Micosi sottocutanee</a:t>
            </a:r>
          </a:p>
        </p:txBody>
      </p:sp>
      <p:graphicFrame>
        <p:nvGraphicFramePr>
          <p:cNvPr id="8194" name="Object 5"/>
          <p:cNvGraphicFramePr>
            <a:graphicFrameLocks noChangeAspect="1"/>
          </p:cNvGraphicFramePr>
          <p:nvPr>
            <p:ph idx="1"/>
          </p:nvPr>
        </p:nvGraphicFramePr>
        <p:xfrm>
          <a:off x="655638" y="1600200"/>
          <a:ext cx="3629025" cy="4525963"/>
        </p:xfrm>
        <a:graphic>
          <a:graphicData uri="http://schemas.openxmlformats.org/presentationml/2006/ole">
            <p:oleObj spid="_x0000_s8194" name="Image" r:id="rId4" imgW="5904762" imgH="7365079" progId="">
              <p:embed/>
            </p:oleObj>
          </a:graphicData>
        </a:graphic>
      </p:graphicFrame>
      <p:sp>
        <p:nvSpPr>
          <p:cNvPr id="8196" name="Text Box 4"/>
          <p:cNvSpPr txBox="1">
            <a:spLocks noChangeArrowheads="1"/>
          </p:cNvSpPr>
          <p:nvPr/>
        </p:nvSpPr>
        <p:spPr bwMode="auto">
          <a:xfrm>
            <a:off x="4500563" y="1608138"/>
            <a:ext cx="4033837" cy="4125912"/>
          </a:xfrm>
          <a:prstGeom prst="rect">
            <a:avLst/>
          </a:prstGeom>
          <a:noFill/>
          <a:ln w="9525">
            <a:noFill/>
            <a:miter lim="800000"/>
            <a:headEnd/>
            <a:tailEnd/>
          </a:ln>
        </p:spPr>
        <p:txBody>
          <a:bodyPr>
            <a:spAutoFit/>
          </a:bodyPr>
          <a:lstStyle/>
          <a:p>
            <a:pPr>
              <a:spcBef>
                <a:spcPct val="50000"/>
              </a:spcBef>
              <a:buFontTx/>
              <a:buChar char="•"/>
            </a:pPr>
            <a:r>
              <a:rPr lang="it-IT" sz="1600" b="1"/>
              <a:t>Le micosi sottocutanee includono un ampio spettro di infezioni fungine, caratterizzate dallo sviluppo di lesioni, di solito nelle sedi di traumi dove il microrganismo si impianta nel tessuto. </a:t>
            </a:r>
          </a:p>
          <a:p>
            <a:pPr>
              <a:spcBef>
                <a:spcPct val="50000"/>
              </a:spcBef>
              <a:buFontTx/>
              <a:buChar char="•"/>
            </a:pPr>
            <a:r>
              <a:rPr lang="it-IT" sz="1600" b="1"/>
              <a:t>L’infezione coinvolge gli strati più profondi del derma, il tessuto sottocutaneo e l’osso.</a:t>
            </a:r>
          </a:p>
          <a:p>
            <a:pPr>
              <a:spcBef>
                <a:spcPct val="50000"/>
              </a:spcBef>
              <a:buFontTx/>
              <a:buChar char="•"/>
            </a:pPr>
            <a:r>
              <a:rPr lang="it-IT" sz="1600" b="1"/>
              <a:t>Le infezioni si verificano nelle parti del corpo più soggette a traumi (ad esempio piedi, gambe, mani, braccia natiche).</a:t>
            </a:r>
          </a:p>
          <a:p>
            <a:pPr>
              <a:spcBef>
                <a:spcPct val="50000"/>
              </a:spcBef>
              <a:buFontTx/>
              <a:buChar char="•"/>
            </a:pPr>
            <a:r>
              <a:rPr lang="it-IT" sz="1600" b="1"/>
              <a:t> Gli agenti eziologici si riscontrano comunemente nel suolo o nella vegetazione in decomposizione.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Grp="1" noChangeArrowheads="1"/>
          </p:cNvSpPr>
          <p:nvPr>
            <p:ph type="title"/>
          </p:nvPr>
        </p:nvSpPr>
        <p:spPr/>
        <p:txBody>
          <a:bodyPr/>
          <a:lstStyle/>
          <a:p>
            <a:r>
              <a:rPr lang="it-IT" smtClean="0"/>
              <a:t>Micosi sistemiche</a:t>
            </a:r>
          </a:p>
        </p:txBody>
      </p:sp>
      <p:graphicFrame>
        <p:nvGraphicFramePr>
          <p:cNvPr id="9218" name="Object 9"/>
          <p:cNvGraphicFramePr>
            <a:graphicFrameLocks noChangeAspect="1"/>
          </p:cNvGraphicFramePr>
          <p:nvPr>
            <p:ph idx="1"/>
          </p:nvPr>
        </p:nvGraphicFramePr>
        <p:xfrm>
          <a:off x="1187450" y="1639888"/>
          <a:ext cx="2282825" cy="4525962"/>
        </p:xfrm>
        <a:graphic>
          <a:graphicData uri="http://schemas.openxmlformats.org/presentationml/2006/ole">
            <p:oleObj spid="_x0000_s9218" name="Image" r:id="rId4" imgW="5968254" imgH="11834921" progId="">
              <p:embed/>
            </p:oleObj>
          </a:graphicData>
        </a:graphic>
      </p:graphicFrame>
      <p:sp>
        <p:nvSpPr>
          <p:cNvPr id="9220" name="Text Box 8"/>
          <p:cNvSpPr txBox="1">
            <a:spLocks noChangeArrowheads="1"/>
          </p:cNvSpPr>
          <p:nvPr/>
        </p:nvSpPr>
        <p:spPr bwMode="auto">
          <a:xfrm>
            <a:off x="3708400" y="1773238"/>
            <a:ext cx="4608513" cy="4248150"/>
          </a:xfrm>
          <a:prstGeom prst="rect">
            <a:avLst/>
          </a:prstGeom>
          <a:noFill/>
          <a:ln w="9525">
            <a:noFill/>
            <a:miter lim="800000"/>
            <a:headEnd/>
            <a:tailEnd/>
          </a:ln>
        </p:spPr>
        <p:txBody>
          <a:bodyPr>
            <a:spAutoFit/>
          </a:bodyPr>
          <a:lstStyle/>
          <a:p>
            <a:pPr>
              <a:spcBef>
                <a:spcPct val="50000"/>
              </a:spcBef>
              <a:buFontTx/>
              <a:buChar char="•"/>
            </a:pPr>
            <a:r>
              <a:rPr lang="it-IT" sz="1600" b="1"/>
              <a:t>I microrganismi classificati come agenti eziologici delle micosi sistemiche sono virulenti e causano malattia nei soggetti sani. </a:t>
            </a:r>
          </a:p>
          <a:p>
            <a:pPr>
              <a:spcBef>
                <a:spcPct val="50000"/>
              </a:spcBef>
              <a:buFontTx/>
              <a:buChar char="•"/>
            </a:pPr>
            <a:r>
              <a:rPr lang="it-IT" sz="1600" b="1"/>
              <a:t>Questo gruppo di funghi comprende 5 specie: </a:t>
            </a:r>
            <a:r>
              <a:rPr lang="it-IT" sz="1600" b="1" i="1"/>
              <a:t>Histoplasma capsulatum, Blastomyces dermatitidis, Paracoccidioides brasiliensis, Coccidioides immitis</a:t>
            </a:r>
            <a:r>
              <a:rPr lang="it-IT" sz="1600" b="1"/>
              <a:t> e </a:t>
            </a:r>
            <a:r>
              <a:rPr lang="it-IT" sz="1600" b="1" i="1"/>
              <a:t>Criptococcus neoformans. </a:t>
            </a:r>
          </a:p>
          <a:p>
            <a:pPr>
              <a:spcBef>
                <a:spcPct val="50000"/>
              </a:spcBef>
              <a:buFontTx/>
              <a:buChar char="•"/>
            </a:pPr>
            <a:r>
              <a:rPr lang="it-IT" sz="1600" b="1"/>
              <a:t>Ciascuna di esse presenta caratteristiche biochimiche e morfologiche che gli permettono di eludere le difese dell’ospite. </a:t>
            </a:r>
          </a:p>
          <a:p>
            <a:pPr>
              <a:spcBef>
                <a:spcPct val="50000"/>
              </a:spcBef>
              <a:buFontTx/>
              <a:buChar char="•"/>
            </a:pPr>
            <a:r>
              <a:rPr lang="it-IT" sz="1600" b="1"/>
              <a:t>Le sede primitiva per i funghi sistemici è il polmone.</a:t>
            </a:r>
          </a:p>
          <a:p>
            <a:pPr>
              <a:spcBef>
                <a:spcPct val="50000"/>
              </a:spcBef>
              <a:buFontTx/>
              <a:buChar char="•"/>
            </a:pPr>
            <a:r>
              <a:rPr lang="it-IT" sz="1600" b="1"/>
              <a:t>In alcuni casi l’infezione si diffonde ad un organo secondario.</a:t>
            </a:r>
            <a:endParaRPr lang="it-IT" sz="1600" b="1" i="1"/>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it-IT" smtClean="0"/>
              <a:t>Micosi opportunistiche</a:t>
            </a:r>
          </a:p>
        </p:txBody>
      </p:sp>
      <p:sp>
        <p:nvSpPr>
          <p:cNvPr id="52227" name="Text Box 5"/>
          <p:cNvSpPr txBox="1">
            <a:spLocks noChangeArrowheads="1"/>
          </p:cNvSpPr>
          <p:nvPr/>
        </p:nvSpPr>
        <p:spPr bwMode="auto">
          <a:xfrm>
            <a:off x="2627313" y="1557338"/>
            <a:ext cx="5016500" cy="4940300"/>
          </a:xfrm>
          <a:prstGeom prst="rect">
            <a:avLst/>
          </a:prstGeom>
          <a:noFill/>
          <a:ln w="9525">
            <a:noFill/>
            <a:miter lim="800000"/>
            <a:headEnd/>
            <a:tailEnd/>
          </a:ln>
        </p:spPr>
        <p:txBody>
          <a:bodyPr>
            <a:spAutoFit/>
          </a:bodyPr>
          <a:lstStyle/>
          <a:p>
            <a:pPr>
              <a:spcBef>
                <a:spcPct val="50000"/>
              </a:spcBef>
              <a:buFontTx/>
              <a:buChar char="•"/>
            </a:pPr>
            <a:r>
              <a:rPr lang="it-IT"/>
              <a:t>Queste infezioni, un tempo considerate rare sono diventate più comuni ed importanti dal punto di vista medico.</a:t>
            </a:r>
          </a:p>
          <a:p>
            <a:pPr>
              <a:spcBef>
                <a:spcPct val="50000"/>
              </a:spcBef>
              <a:buFontTx/>
              <a:buChar char="•"/>
            </a:pPr>
            <a:r>
              <a:rPr lang="it-IT"/>
              <a:t>Sono causate da funghi che si trovano normalmente nell’ambiente o nell’uomo come commensali  </a:t>
            </a:r>
          </a:p>
          <a:p>
            <a:pPr>
              <a:spcBef>
                <a:spcPct val="50000"/>
              </a:spcBef>
              <a:buFontTx/>
              <a:buChar char="•"/>
            </a:pPr>
            <a:r>
              <a:rPr lang="it-IT"/>
              <a:t>Questo a causa  della sindrome da immunodeficienza acquisita (AIDS) e dell’aumentato impiego della radio e chemioterapia per la cura dei pazienti trapiantatati o con neoplasie maligne. </a:t>
            </a:r>
          </a:p>
          <a:p>
            <a:pPr>
              <a:spcBef>
                <a:spcPct val="50000"/>
              </a:spcBef>
              <a:buFontTx/>
              <a:buChar char="•"/>
            </a:pPr>
            <a:r>
              <a:rPr lang="it-IT"/>
              <a:t>Alcuni funghi diventano patogeni quando l’ospite è debilitato. I funghi più facilmente  coinvolti in questo tipo di micosi sono </a:t>
            </a:r>
            <a:r>
              <a:rPr lang="it-IT" i="1"/>
              <a:t>Candida albicans, Cryptococcus neoformans </a:t>
            </a:r>
            <a:r>
              <a:rPr lang="it-IT"/>
              <a:t>e </a:t>
            </a:r>
            <a:r>
              <a:rPr lang="it-IT" i="1"/>
              <a:t>Aspergillus fumigatus.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it-IT" dirty="0" smtClean="0"/>
              <a:t>Candidosi </a:t>
            </a:r>
            <a:r>
              <a:rPr lang="it-IT" dirty="0" smtClean="0"/>
              <a:t>vulvovaginale e </a:t>
            </a:r>
            <a:r>
              <a:rPr lang="it-IT" dirty="0" err="1" smtClean="0"/>
              <a:t>balanite</a:t>
            </a:r>
            <a:r>
              <a:rPr lang="it-IT" dirty="0" smtClean="0"/>
              <a:t> </a:t>
            </a:r>
          </a:p>
        </p:txBody>
      </p:sp>
      <p:sp>
        <p:nvSpPr>
          <p:cNvPr id="53251" name="Rectangle 3"/>
          <p:cNvSpPr>
            <a:spLocks noGrp="1" noChangeArrowheads="1"/>
          </p:cNvSpPr>
          <p:nvPr>
            <p:ph idx="1"/>
          </p:nvPr>
        </p:nvSpPr>
        <p:spPr>
          <a:xfrm>
            <a:off x="684213" y="2255838"/>
            <a:ext cx="7343775" cy="4449762"/>
          </a:xfrm>
        </p:spPr>
        <p:txBody>
          <a:bodyPr/>
          <a:lstStyle/>
          <a:p>
            <a:pPr>
              <a:lnSpc>
                <a:spcPct val="90000"/>
              </a:lnSpc>
            </a:pPr>
            <a:r>
              <a:rPr lang="it-IT" sz="2800" smtClean="0"/>
              <a:t> La candidosi vulvovaginale è frequente nelle donne.</a:t>
            </a:r>
          </a:p>
          <a:p>
            <a:pPr>
              <a:lnSpc>
                <a:spcPct val="90000"/>
              </a:lnSpc>
            </a:pPr>
            <a:r>
              <a:rPr lang="it-IT" sz="2800" smtClean="0"/>
              <a:t> L'attività sessuale e la contraccezione orale rappresentano  fattori predisponenti e le infezioni possono estendersi al perineo, la vulva e all’intera area inguinale.</a:t>
            </a:r>
          </a:p>
          <a:p>
            <a:pPr>
              <a:lnSpc>
                <a:spcPct val="90000"/>
              </a:lnSpc>
            </a:pPr>
            <a:r>
              <a:rPr lang="it-IT" sz="2800" smtClean="0"/>
              <a:t>I sintomi includono prurito intenso, bruciore, e perdite  bianche cremose.</a:t>
            </a:r>
          </a:p>
        </p:txBody>
      </p:sp>
      <p:sp>
        <p:nvSpPr>
          <p:cNvPr id="2" name="Segnaposto numero diapositiva 5"/>
          <p:cNvSpPr>
            <a:spLocks noGrp="1"/>
          </p:cNvSpPr>
          <p:nvPr>
            <p:ph type="sldNum" sz="quarter" idx="12"/>
          </p:nvPr>
        </p:nvSpPr>
        <p:spPr/>
        <p:txBody>
          <a:bodyPr/>
          <a:lstStyle/>
          <a:p>
            <a:pPr>
              <a:defRPr/>
            </a:pPr>
            <a:fld id="{94394DEA-EFD6-4FA9-A28A-953624B8AC90}" type="slidenum">
              <a:rPr lang="it-IT"/>
              <a:pPr>
                <a:defRPr/>
              </a:pPr>
              <a:t>44</a:t>
            </a:fld>
            <a:endParaRPr lang="it-IT"/>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p:txBody>
          <a:bodyPr/>
          <a:lstStyle/>
          <a:p>
            <a:r>
              <a:rPr lang="it-IT" smtClean="0"/>
              <a:t>Farmaci antimicotici</a:t>
            </a:r>
          </a:p>
        </p:txBody>
      </p:sp>
      <p:sp>
        <p:nvSpPr>
          <p:cNvPr id="54275" name="Rectangle 3"/>
          <p:cNvSpPr>
            <a:spLocks noGrp="1" noChangeArrowheads="1"/>
          </p:cNvSpPr>
          <p:nvPr>
            <p:ph type="subTitle" idx="1"/>
          </p:nvPr>
        </p:nvSpPr>
        <p:spPr/>
        <p:txBody>
          <a:bodyPr rtlCol="0">
            <a:normAutofit/>
          </a:bodyPr>
          <a:lstStyle/>
          <a:p>
            <a:pPr fontAlgn="auto">
              <a:spcAft>
                <a:spcPts val="0"/>
              </a:spcAft>
              <a:buFont typeface="Arial" pitchFamily="34" charset="0"/>
              <a:buNone/>
              <a:defRPr/>
            </a:pPr>
            <a:endParaRPr lang="it-IT"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it-IT" smtClean="0"/>
              <a:t>Bersagli agenti antimicotici</a:t>
            </a:r>
          </a:p>
        </p:txBody>
      </p:sp>
      <p:pic>
        <p:nvPicPr>
          <p:cNvPr id="55299" name="Picture 3" descr="FG20_23"/>
          <p:cNvPicPr>
            <a:picLocks noGrp="1" noChangeAspect="1" noChangeArrowheads="1"/>
          </p:cNvPicPr>
          <p:nvPr>
            <p:ph idx="1"/>
          </p:nvPr>
        </p:nvPicPr>
        <p:blipFill>
          <a:blip r:embed="rId3" cstate="print"/>
          <a:srcRect/>
          <a:stretch>
            <a:fillRect/>
          </a:stretch>
        </p:blipFill>
        <p:spPr>
          <a:xfrm>
            <a:off x="2716213" y="1557338"/>
            <a:ext cx="4092575" cy="4538662"/>
          </a:xfrm>
          <a:noFill/>
          <a:ln w="28575">
            <a:solidFill>
              <a:srgbClr val="000000"/>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75000"/>
          </a:schemeClr>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09600" y="381000"/>
            <a:ext cx="7772400" cy="1143000"/>
          </a:xfrm>
          <a:effectLst>
            <a:outerShdw dist="35921" dir="2700000" algn="ctr" rotWithShape="0">
              <a:srgbClr val="FFFF33"/>
            </a:outerShdw>
          </a:effectLst>
        </p:spPr>
        <p:txBody>
          <a:bodyPr rtlCol="0">
            <a:normAutofit/>
          </a:bodyPr>
          <a:lstStyle/>
          <a:p>
            <a:pPr fontAlgn="auto">
              <a:spcAft>
                <a:spcPts val="0"/>
              </a:spcAft>
              <a:defRPr/>
            </a:pPr>
            <a:r>
              <a:rPr lang="it-IT" dirty="0" smtClean="0"/>
              <a:t> Classi di Farmaci in uso</a:t>
            </a:r>
          </a:p>
        </p:txBody>
      </p:sp>
      <p:grpSp>
        <p:nvGrpSpPr>
          <p:cNvPr id="10247" name="Group 3"/>
          <p:cNvGrpSpPr>
            <a:grpSpLocks/>
          </p:cNvGrpSpPr>
          <p:nvPr/>
        </p:nvGrpSpPr>
        <p:grpSpPr bwMode="auto">
          <a:xfrm>
            <a:off x="468313" y="1916113"/>
            <a:ext cx="7829550" cy="4614862"/>
            <a:chOff x="288" y="1203"/>
            <a:chExt cx="4932" cy="2907"/>
          </a:xfrm>
        </p:grpSpPr>
        <p:graphicFrame>
          <p:nvGraphicFramePr>
            <p:cNvPr id="10242" name="Object 4"/>
            <p:cNvGraphicFramePr>
              <a:graphicFrameLocks noChangeAspect="1"/>
            </p:cNvGraphicFramePr>
            <p:nvPr/>
          </p:nvGraphicFramePr>
          <p:xfrm>
            <a:off x="288" y="1906"/>
            <a:ext cx="2661" cy="1137"/>
          </p:xfrm>
          <a:graphic>
            <a:graphicData uri="http://schemas.openxmlformats.org/presentationml/2006/ole">
              <p:oleObj spid="_x0000_s10242" name="ISIS/Draw Sketch" r:id="rId4" imgW="4971960" imgH="2124000" progId="">
                <p:embed/>
              </p:oleObj>
            </a:graphicData>
          </a:graphic>
        </p:graphicFrame>
        <p:graphicFrame>
          <p:nvGraphicFramePr>
            <p:cNvPr id="10243" name="Object 5"/>
            <p:cNvGraphicFramePr>
              <a:graphicFrameLocks noChangeAspect="1"/>
            </p:cNvGraphicFramePr>
            <p:nvPr/>
          </p:nvGraphicFramePr>
          <p:xfrm>
            <a:off x="3798" y="1203"/>
            <a:ext cx="858" cy="954"/>
          </p:xfrm>
          <a:graphic>
            <a:graphicData uri="http://schemas.openxmlformats.org/presentationml/2006/ole">
              <p:oleObj spid="_x0000_s10243" name="ISIS/Draw Sketch" r:id="rId5" imgW="1361880" imgH="1514160" progId="">
                <p:embed/>
              </p:oleObj>
            </a:graphicData>
          </a:graphic>
        </p:graphicFrame>
        <p:graphicFrame>
          <p:nvGraphicFramePr>
            <p:cNvPr id="10244" name="Object 6"/>
            <p:cNvGraphicFramePr>
              <a:graphicFrameLocks noChangeAspect="1"/>
            </p:cNvGraphicFramePr>
            <p:nvPr/>
          </p:nvGraphicFramePr>
          <p:xfrm>
            <a:off x="3312" y="2352"/>
            <a:ext cx="1908" cy="1758"/>
          </p:xfrm>
          <a:graphic>
            <a:graphicData uri="http://schemas.openxmlformats.org/presentationml/2006/ole">
              <p:oleObj spid="_x0000_s10244" name="ISIS/Draw Sketch" r:id="rId6" imgW="3028680" imgH="2790720" progId="">
                <p:embed/>
              </p:oleObj>
            </a:graphicData>
          </a:graphic>
        </p:graphicFrame>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rtlCol="0">
            <a:normAutofit fontScale="90000"/>
          </a:bodyPr>
          <a:lstStyle/>
          <a:p>
            <a:pPr fontAlgn="auto">
              <a:spcAft>
                <a:spcPts val="0"/>
              </a:spcAft>
              <a:defRPr/>
            </a:pPr>
            <a:r>
              <a:rPr lang="it-IT" sz="4000" smtClean="0"/>
              <a:t>Farmaci attivi a livello della membrana citoplasmatica</a:t>
            </a:r>
          </a:p>
        </p:txBody>
      </p:sp>
      <p:sp>
        <p:nvSpPr>
          <p:cNvPr id="56323" name="Text Box 3"/>
          <p:cNvSpPr txBox="1">
            <a:spLocks noChangeArrowheads="1"/>
          </p:cNvSpPr>
          <p:nvPr/>
        </p:nvSpPr>
        <p:spPr bwMode="auto">
          <a:xfrm>
            <a:off x="1187450" y="2133600"/>
            <a:ext cx="7200900" cy="2041525"/>
          </a:xfrm>
          <a:prstGeom prst="rect">
            <a:avLst/>
          </a:prstGeom>
          <a:noFill/>
          <a:ln w="9525">
            <a:noFill/>
            <a:miter lim="800000"/>
            <a:headEnd/>
            <a:tailEnd/>
          </a:ln>
        </p:spPr>
        <p:txBody>
          <a:bodyPr>
            <a:spAutoFit/>
          </a:bodyPr>
          <a:lstStyle/>
          <a:p>
            <a:pPr>
              <a:spcBef>
                <a:spcPct val="50000"/>
              </a:spcBef>
            </a:pPr>
            <a:r>
              <a:rPr lang="it-IT" sz="3200"/>
              <a:t>La membrana citoplasmatica dei funghi differisce da quella delle dei batteri e delle cellule eucariotiche per i tipi di lipidi (ergosterolo)</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75000"/>
          </a:schemeClr>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09600" y="381000"/>
            <a:ext cx="7772400" cy="1143000"/>
          </a:xfrm>
          <a:effectLst>
            <a:outerShdw dist="35921" dir="2700000" algn="ctr" rotWithShape="0">
              <a:srgbClr val="FFFF33"/>
            </a:outerShdw>
          </a:effectLst>
        </p:spPr>
        <p:txBody>
          <a:bodyPr rtlCol="0">
            <a:normAutofit/>
          </a:bodyPr>
          <a:lstStyle/>
          <a:p>
            <a:pPr fontAlgn="auto">
              <a:spcAft>
                <a:spcPts val="0"/>
              </a:spcAft>
              <a:defRPr/>
            </a:pPr>
            <a:r>
              <a:rPr lang="it-IT" smtClean="0"/>
              <a:t>Farmaci Polienici </a:t>
            </a:r>
          </a:p>
        </p:txBody>
      </p:sp>
      <p:graphicFrame>
        <p:nvGraphicFramePr>
          <p:cNvPr id="11266" name="Object 3"/>
          <p:cNvGraphicFramePr>
            <a:graphicFrameLocks noChangeAspect="1"/>
          </p:cNvGraphicFramePr>
          <p:nvPr/>
        </p:nvGraphicFramePr>
        <p:xfrm>
          <a:off x="5029200" y="1752600"/>
          <a:ext cx="3724275" cy="3941763"/>
        </p:xfrm>
        <a:graphic>
          <a:graphicData uri="http://schemas.openxmlformats.org/presentationml/2006/ole">
            <p:oleObj spid="_x0000_s11266" name="ISIS/Draw Sketch" r:id="rId4" imgW="8286480" imgH="8772480" progId="">
              <p:embed/>
            </p:oleObj>
          </a:graphicData>
        </a:graphic>
      </p:graphicFrame>
      <p:graphicFrame>
        <p:nvGraphicFramePr>
          <p:cNvPr id="11267" name="Object 4"/>
          <p:cNvGraphicFramePr>
            <a:graphicFrameLocks noChangeAspect="1"/>
          </p:cNvGraphicFramePr>
          <p:nvPr/>
        </p:nvGraphicFramePr>
        <p:xfrm>
          <a:off x="457200" y="3025775"/>
          <a:ext cx="4224338" cy="1804988"/>
        </p:xfrm>
        <a:graphic>
          <a:graphicData uri="http://schemas.openxmlformats.org/presentationml/2006/ole">
            <p:oleObj spid="_x0000_s11267" name="ISIS/Draw Sketch" r:id="rId5" imgW="4971960" imgH="2124000" progId="">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rtlCol="0">
            <a:normAutofit fontScale="90000"/>
          </a:bodyPr>
          <a:lstStyle/>
          <a:p>
            <a:pPr fontAlgn="auto">
              <a:spcAft>
                <a:spcPts val="0"/>
              </a:spcAft>
              <a:defRPr/>
            </a:pPr>
            <a:r>
              <a:rPr lang="it-IT" b="1" smtClean="0"/>
              <a:t>Lieviti</a:t>
            </a:r>
            <a:r>
              <a:rPr lang="it-IT" smtClean="0"/>
              <a:t/>
            </a:r>
            <a:br>
              <a:rPr lang="it-IT" smtClean="0"/>
            </a:br>
            <a:endParaRPr lang="it-IT" smtClean="0"/>
          </a:p>
        </p:txBody>
      </p:sp>
      <p:pic>
        <p:nvPicPr>
          <p:cNvPr id="22531" name="Picture 3" descr="u1fig32"/>
          <p:cNvPicPr>
            <a:picLocks noChangeAspect="1" noChangeArrowheads="1"/>
          </p:cNvPicPr>
          <p:nvPr/>
        </p:nvPicPr>
        <p:blipFill>
          <a:blip r:embed="rId3"/>
          <a:srcRect/>
          <a:stretch>
            <a:fillRect/>
          </a:stretch>
        </p:blipFill>
        <p:spPr bwMode="auto">
          <a:xfrm>
            <a:off x="533400" y="1828800"/>
            <a:ext cx="3516313" cy="3740150"/>
          </a:xfrm>
          <a:prstGeom prst="rect">
            <a:avLst/>
          </a:prstGeom>
          <a:noFill/>
          <a:ln w="28575">
            <a:solidFill>
              <a:srgbClr val="000000"/>
            </a:solidFill>
            <a:miter lim="800000"/>
            <a:headEnd/>
            <a:tailEnd/>
          </a:ln>
        </p:spPr>
      </p:pic>
      <p:pic>
        <p:nvPicPr>
          <p:cNvPr id="22532" name="Picture 4" descr="emcand"/>
          <p:cNvPicPr>
            <a:picLocks noChangeAspect="1" noChangeArrowheads="1"/>
          </p:cNvPicPr>
          <p:nvPr/>
        </p:nvPicPr>
        <p:blipFill>
          <a:blip r:embed="rId4"/>
          <a:srcRect/>
          <a:stretch>
            <a:fillRect/>
          </a:stretch>
        </p:blipFill>
        <p:spPr bwMode="auto">
          <a:xfrm>
            <a:off x="4572000" y="2351088"/>
            <a:ext cx="4267200" cy="2678112"/>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75000"/>
          </a:schemeClr>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152400"/>
            <a:ext cx="7772400" cy="1143000"/>
          </a:xfrm>
          <a:effectLst>
            <a:outerShdw dist="35921" dir="2700000" algn="ctr" rotWithShape="0">
              <a:srgbClr val="FFFF33"/>
            </a:outerShdw>
          </a:effectLst>
        </p:spPr>
        <p:txBody>
          <a:bodyPr rtlCol="0">
            <a:normAutofit fontScale="90000"/>
          </a:bodyPr>
          <a:lstStyle/>
          <a:p>
            <a:pPr fontAlgn="auto">
              <a:spcAft>
                <a:spcPts val="0"/>
              </a:spcAft>
              <a:defRPr/>
            </a:pPr>
            <a:r>
              <a:rPr lang="it-IT" sz="3600" smtClean="0"/>
              <a:t>Inibitori della sintesi di DNA e delle proteine</a:t>
            </a:r>
          </a:p>
        </p:txBody>
      </p:sp>
      <p:graphicFrame>
        <p:nvGraphicFramePr>
          <p:cNvPr id="12290" name="Object 3"/>
          <p:cNvGraphicFramePr>
            <a:graphicFrameLocks noChangeAspect="1"/>
          </p:cNvGraphicFramePr>
          <p:nvPr/>
        </p:nvGraphicFramePr>
        <p:xfrm>
          <a:off x="228600" y="2895600"/>
          <a:ext cx="1312863" cy="1447800"/>
        </p:xfrm>
        <a:graphic>
          <a:graphicData uri="http://schemas.openxmlformats.org/presentationml/2006/ole">
            <p:oleObj spid="_x0000_s12290" name="ISIS/Draw Sketch" r:id="rId4" imgW="1380960" imgH="1523880" progId="">
              <p:embed/>
            </p:oleObj>
          </a:graphicData>
        </a:graphic>
      </p:graphicFrame>
      <p:graphicFrame>
        <p:nvGraphicFramePr>
          <p:cNvPr id="12291" name="Object 4"/>
          <p:cNvGraphicFramePr>
            <a:graphicFrameLocks noChangeAspect="1"/>
          </p:cNvGraphicFramePr>
          <p:nvPr/>
        </p:nvGraphicFramePr>
        <p:xfrm>
          <a:off x="3598863" y="2876550"/>
          <a:ext cx="2039937" cy="1468438"/>
        </p:xfrm>
        <a:graphic>
          <a:graphicData uri="http://schemas.openxmlformats.org/presentationml/2006/ole">
            <p:oleObj spid="_x0000_s12291" name="ISIS/Draw Sketch" r:id="rId5" imgW="2143080" imgH="1542960" progId="">
              <p:embed/>
            </p:oleObj>
          </a:graphicData>
        </a:graphic>
      </p:graphicFrame>
      <p:grpSp>
        <p:nvGrpSpPr>
          <p:cNvPr id="12297" name="Group 5"/>
          <p:cNvGrpSpPr>
            <a:grpSpLocks/>
          </p:cNvGrpSpPr>
          <p:nvPr/>
        </p:nvGrpSpPr>
        <p:grpSpPr bwMode="auto">
          <a:xfrm>
            <a:off x="1323975" y="2895600"/>
            <a:ext cx="2409825" cy="1447800"/>
            <a:chOff x="834" y="1824"/>
            <a:chExt cx="1518" cy="912"/>
          </a:xfrm>
        </p:grpSpPr>
        <p:graphicFrame>
          <p:nvGraphicFramePr>
            <p:cNvPr id="12293" name="Object 6"/>
            <p:cNvGraphicFramePr>
              <a:graphicFrameLocks noChangeAspect="1"/>
            </p:cNvGraphicFramePr>
            <p:nvPr/>
          </p:nvGraphicFramePr>
          <p:xfrm>
            <a:off x="1525" y="1824"/>
            <a:ext cx="827" cy="912"/>
          </p:xfrm>
          <a:graphic>
            <a:graphicData uri="http://schemas.openxmlformats.org/presentationml/2006/ole">
              <p:oleObj spid="_x0000_s12293" name="ISIS/Draw Sketch" r:id="rId6" imgW="1380960" imgH="1523880" progId="">
                <p:embed/>
              </p:oleObj>
            </a:graphicData>
          </a:graphic>
        </p:graphicFrame>
        <p:graphicFrame>
          <p:nvGraphicFramePr>
            <p:cNvPr id="12294" name="Object 7"/>
            <p:cNvGraphicFramePr>
              <a:graphicFrameLocks noChangeAspect="1"/>
            </p:cNvGraphicFramePr>
            <p:nvPr/>
          </p:nvGraphicFramePr>
          <p:xfrm>
            <a:off x="834" y="2148"/>
            <a:ext cx="804" cy="33"/>
          </p:xfrm>
          <a:graphic>
            <a:graphicData uri="http://schemas.openxmlformats.org/presentationml/2006/ole">
              <p:oleObj spid="_x0000_s12294" name="ISIS/Draw Sketch" r:id="rId7" imgW="1276200" imgH="56880" progId="">
                <p:embed/>
              </p:oleObj>
            </a:graphicData>
          </a:graphic>
        </p:graphicFrame>
      </p:grpSp>
      <p:graphicFrame>
        <p:nvGraphicFramePr>
          <p:cNvPr id="12292" name="Object 8"/>
          <p:cNvGraphicFramePr>
            <a:graphicFrameLocks noChangeAspect="1"/>
          </p:cNvGraphicFramePr>
          <p:nvPr/>
        </p:nvGraphicFramePr>
        <p:xfrm>
          <a:off x="5686425" y="1498600"/>
          <a:ext cx="2778125" cy="4806950"/>
        </p:xfrm>
        <a:graphic>
          <a:graphicData uri="http://schemas.openxmlformats.org/presentationml/2006/ole">
            <p:oleObj spid="_x0000_s12292" name="ISIS/Draw Sketch" r:id="rId8" imgW="2923920" imgH="5057640" progId="">
              <p:embed/>
            </p:oleObj>
          </a:graphicData>
        </a:graphic>
      </p:graphicFrame>
      <p:grpSp>
        <p:nvGrpSpPr>
          <p:cNvPr id="12298" name="Group 9"/>
          <p:cNvGrpSpPr>
            <a:grpSpLocks/>
          </p:cNvGrpSpPr>
          <p:nvPr/>
        </p:nvGrpSpPr>
        <p:grpSpPr bwMode="auto">
          <a:xfrm>
            <a:off x="1851025" y="1298575"/>
            <a:ext cx="7064375" cy="5178425"/>
            <a:chOff x="1166" y="818"/>
            <a:chExt cx="4450" cy="3262"/>
          </a:xfrm>
        </p:grpSpPr>
        <p:sp>
          <p:nvSpPr>
            <p:cNvPr id="12302" name="AutoShape 10"/>
            <p:cNvSpPr>
              <a:spLocks noChangeArrowheads="1"/>
            </p:cNvSpPr>
            <p:nvPr/>
          </p:nvSpPr>
          <p:spPr bwMode="auto">
            <a:xfrm>
              <a:off x="1200" y="864"/>
              <a:ext cx="4368" cy="3168"/>
            </a:xfrm>
            <a:prstGeom prst="roundRect">
              <a:avLst>
                <a:gd name="adj" fmla="val 16667"/>
              </a:avLst>
            </a:prstGeom>
            <a:noFill/>
            <a:ln w="9525">
              <a:solidFill>
                <a:schemeClr val="bg1"/>
              </a:solidFill>
              <a:round/>
              <a:headEnd/>
              <a:tailEnd/>
            </a:ln>
          </p:spPr>
          <p:txBody>
            <a:bodyPr wrap="none" anchor="ctr"/>
            <a:lstStyle/>
            <a:p>
              <a:endParaRPr lang="it-IT"/>
            </a:p>
          </p:txBody>
        </p:sp>
        <p:sp>
          <p:nvSpPr>
            <p:cNvPr id="12303" name="AutoShape 11"/>
            <p:cNvSpPr>
              <a:spLocks noChangeAspect="1" noChangeArrowheads="1"/>
            </p:cNvSpPr>
            <p:nvPr/>
          </p:nvSpPr>
          <p:spPr bwMode="auto">
            <a:xfrm>
              <a:off x="1166" y="818"/>
              <a:ext cx="4450" cy="3262"/>
            </a:xfrm>
            <a:prstGeom prst="roundRect">
              <a:avLst>
                <a:gd name="adj" fmla="val 16667"/>
              </a:avLst>
            </a:prstGeom>
            <a:noFill/>
            <a:ln w="9525">
              <a:solidFill>
                <a:schemeClr val="bg1"/>
              </a:solidFill>
              <a:round/>
              <a:headEnd/>
              <a:tailEnd/>
            </a:ln>
          </p:spPr>
          <p:txBody>
            <a:bodyPr wrap="none" anchor="ctr"/>
            <a:lstStyle/>
            <a:p>
              <a:endParaRPr lang="it-IT"/>
            </a:p>
          </p:txBody>
        </p:sp>
      </p:grpSp>
      <p:grpSp>
        <p:nvGrpSpPr>
          <p:cNvPr id="12299" name="Group 12"/>
          <p:cNvGrpSpPr>
            <a:grpSpLocks/>
          </p:cNvGrpSpPr>
          <p:nvPr/>
        </p:nvGrpSpPr>
        <p:grpSpPr bwMode="auto">
          <a:xfrm>
            <a:off x="3733800" y="3200400"/>
            <a:ext cx="609600" cy="533400"/>
            <a:chOff x="1872" y="3072"/>
            <a:chExt cx="384" cy="336"/>
          </a:xfrm>
        </p:grpSpPr>
        <p:sp>
          <p:nvSpPr>
            <p:cNvPr id="12300" name="Line 13"/>
            <p:cNvSpPr>
              <a:spLocks noChangeShapeType="1"/>
            </p:cNvSpPr>
            <p:nvPr/>
          </p:nvSpPr>
          <p:spPr bwMode="auto">
            <a:xfrm flipH="1">
              <a:off x="1872" y="3072"/>
              <a:ext cx="336" cy="336"/>
            </a:xfrm>
            <a:prstGeom prst="line">
              <a:avLst/>
            </a:prstGeom>
            <a:noFill/>
            <a:ln w="57150">
              <a:solidFill>
                <a:srgbClr val="FF3300"/>
              </a:solidFill>
              <a:round/>
              <a:headEnd/>
              <a:tailEnd/>
            </a:ln>
          </p:spPr>
          <p:txBody>
            <a:bodyPr wrap="none"/>
            <a:lstStyle/>
            <a:p>
              <a:endParaRPr lang="it-IT"/>
            </a:p>
          </p:txBody>
        </p:sp>
        <p:sp>
          <p:nvSpPr>
            <p:cNvPr id="12301" name="Line 14"/>
            <p:cNvSpPr>
              <a:spLocks noChangeShapeType="1"/>
            </p:cNvSpPr>
            <p:nvPr/>
          </p:nvSpPr>
          <p:spPr bwMode="auto">
            <a:xfrm>
              <a:off x="1920" y="3072"/>
              <a:ext cx="336" cy="336"/>
            </a:xfrm>
            <a:prstGeom prst="line">
              <a:avLst/>
            </a:prstGeom>
            <a:noFill/>
            <a:ln w="57150">
              <a:solidFill>
                <a:srgbClr val="FF3300"/>
              </a:solidFill>
              <a:round/>
              <a:headEnd/>
              <a:tailEnd/>
            </a:ln>
          </p:spPr>
          <p:txBody>
            <a:bodyPr wrap="none"/>
            <a:lstStyle/>
            <a:p>
              <a:endParaRPr lang="it-IT"/>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it-IT" smtClean="0"/>
              <a:t>Inibitori della mitosi </a:t>
            </a:r>
          </a:p>
        </p:txBody>
      </p:sp>
      <p:sp>
        <p:nvSpPr>
          <p:cNvPr id="57347" name="Rectangle 3"/>
          <p:cNvSpPr>
            <a:spLocks noGrp="1" noChangeArrowheads="1"/>
          </p:cNvSpPr>
          <p:nvPr>
            <p:ph idx="1"/>
          </p:nvPr>
        </p:nvSpPr>
        <p:spPr/>
        <p:txBody>
          <a:bodyPr/>
          <a:lstStyle/>
          <a:p>
            <a:r>
              <a:rPr lang="it-IT" smtClean="0"/>
              <a:t>Griseofulvina </a:t>
            </a:r>
          </a:p>
          <a:p>
            <a:pPr>
              <a:buFontTx/>
              <a:buNone/>
            </a:pPr>
            <a:r>
              <a:rPr lang="it-IT" smtClean="0"/>
              <a:t>	Si lega ai microtubuli. L’azione si manifesta a livello morfologico con la produzione di cellule multinucleate conseguenza del blocco del fuso mitotico</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it-IT" sz="3200" smtClean="0"/>
              <a:t>Fasi della sintesi dell’ergosterolo e bersagli molecolari dei farmaci antifungini</a:t>
            </a:r>
          </a:p>
        </p:txBody>
      </p:sp>
      <p:sp>
        <p:nvSpPr>
          <p:cNvPr id="58371" name="Text Box 3"/>
          <p:cNvSpPr txBox="1">
            <a:spLocks noChangeArrowheads="1"/>
          </p:cNvSpPr>
          <p:nvPr/>
        </p:nvSpPr>
        <p:spPr bwMode="auto">
          <a:xfrm>
            <a:off x="6084888" y="3319463"/>
            <a:ext cx="2916237" cy="396875"/>
          </a:xfrm>
          <a:prstGeom prst="rect">
            <a:avLst/>
          </a:prstGeom>
          <a:noFill/>
          <a:ln w="9525">
            <a:noFill/>
            <a:miter lim="800000"/>
            <a:headEnd/>
            <a:tailEnd/>
          </a:ln>
        </p:spPr>
        <p:txBody>
          <a:bodyPr>
            <a:spAutoFit/>
          </a:bodyPr>
          <a:lstStyle/>
          <a:p>
            <a:pPr>
              <a:spcBef>
                <a:spcPct val="50000"/>
              </a:spcBef>
            </a:pPr>
            <a:r>
              <a:rPr lang="it-IT" sz="2000">
                <a:latin typeface="Tahoma" charset="0"/>
              </a:rPr>
              <a:t>Squalene-2,3,-epossido</a:t>
            </a:r>
          </a:p>
        </p:txBody>
      </p:sp>
      <p:sp>
        <p:nvSpPr>
          <p:cNvPr id="58372" name="Text Box 4"/>
          <p:cNvSpPr txBox="1">
            <a:spLocks noChangeArrowheads="1"/>
          </p:cNvSpPr>
          <p:nvPr/>
        </p:nvSpPr>
        <p:spPr bwMode="auto">
          <a:xfrm>
            <a:off x="1187450" y="2492375"/>
            <a:ext cx="1871663" cy="396875"/>
          </a:xfrm>
          <a:prstGeom prst="rect">
            <a:avLst/>
          </a:prstGeom>
          <a:noFill/>
          <a:ln w="9525">
            <a:noFill/>
            <a:miter lim="800000"/>
            <a:headEnd/>
            <a:tailEnd/>
          </a:ln>
        </p:spPr>
        <p:txBody>
          <a:bodyPr>
            <a:spAutoFit/>
          </a:bodyPr>
          <a:lstStyle/>
          <a:p>
            <a:pPr>
              <a:spcBef>
                <a:spcPct val="50000"/>
              </a:spcBef>
            </a:pPr>
            <a:r>
              <a:rPr lang="it-IT" sz="2000">
                <a:latin typeface="Tahoma" charset="0"/>
              </a:rPr>
              <a:t>Allilammine </a:t>
            </a:r>
          </a:p>
        </p:txBody>
      </p:sp>
      <p:sp>
        <p:nvSpPr>
          <p:cNvPr id="58373" name="Text Box 5"/>
          <p:cNvSpPr txBox="1">
            <a:spLocks noChangeArrowheads="1"/>
          </p:cNvSpPr>
          <p:nvPr/>
        </p:nvSpPr>
        <p:spPr bwMode="auto">
          <a:xfrm>
            <a:off x="1116013" y="3357563"/>
            <a:ext cx="1943100" cy="396875"/>
          </a:xfrm>
          <a:prstGeom prst="rect">
            <a:avLst/>
          </a:prstGeom>
          <a:noFill/>
          <a:ln w="9525">
            <a:noFill/>
            <a:miter lim="800000"/>
            <a:headEnd/>
            <a:tailEnd/>
          </a:ln>
        </p:spPr>
        <p:txBody>
          <a:bodyPr>
            <a:spAutoFit/>
          </a:bodyPr>
          <a:lstStyle/>
          <a:p>
            <a:pPr>
              <a:spcBef>
                <a:spcPct val="50000"/>
              </a:spcBef>
            </a:pPr>
            <a:r>
              <a:rPr lang="it-IT" sz="2000">
                <a:latin typeface="Tahoma" charset="0"/>
              </a:rPr>
              <a:t>Tiocarbammati </a:t>
            </a:r>
          </a:p>
        </p:txBody>
      </p:sp>
      <p:sp>
        <p:nvSpPr>
          <p:cNvPr id="58374" name="Text Box 6"/>
          <p:cNvSpPr txBox="1">
            <a:spLocks noChangeArrowheads="1"/>
          </p:cNvSpPr>
          <p:nvPr/>
        </p:nvSpPr>
        <p:spPr bwMode="auto">
          <a:xfrm>
            <a:off x="1187450" y="4365625"/>
            <a:ext cx="2016125" cy="396875"/>
          </a:xfrm>
          <a:prstGeom prst="rect">
            <a:avLst/>
          </a:prstGeom>
          <a:noFill/>
          <a:ln w="9525">
            <a:noFill/>
            <a:miter lim="800000"/>
            <a:headEnd/>
            <a:tailEnd/>
          </a:ln>
        </p:spPr>
        <p:txBody>
          <a:bodyPr>
            <a:spAutoFit/>
          </a:bodyPr>
          <a:lstStyle/>
          <a:p>
            <a:pPr>
              <a:spcBef>
                <a:spcPct val="50000"/>
              </a:spcBef>
            </a:pPr>
            <a:r>
              <a:rPr lang="it-IT" sz="2000">
                <a:latin typeface="Tahoma" charset="0"/>
              </a:rPr>
              <a:t>Azoli </a:t>
            </a:r>
          </a:p>
        </p:txBody>
      </p:sp>
      <p:grpSp>
        <p:nvGrpSpPr>
          <p:cNvPr id="58375" name="Group 7"/>
          <p:cNvGrpSpPr>
            <a:grpSpLocks/>
          </p:cNvGrpSpPr>
          <p:nvPr/>
        </p:nvGrpSpPr>
        <p:grpSpPr bwMode="auto">
          <a:xfrm>
            <a:off x="1258888" y="2205038"/>
            <a:ext cx="7058025" cy="4357687"/>
            <a:chOff x="793" y="1389"/>
            <a:chExt cx="4446" cy="2745"/>
          </a:xfrm>
        </p:grpSpPr>
        <p:sp>
          <p:nvSpPr>
            <p:cNvPr id="58376" name="Text Box 8"/>
            <p:cNvSpPr txBox="1">
              <a:spLocks noChangeArrowheads="1"/>
            </p:cNvSpPr>
            <p:nvPr/>
          </p:nvSpPr>
          <p:spPr bwMode="auto">
            <a:xfrm>
              <a:off x="3969" y="1389"/>
              <a:ext cx="1043" cy="250"/>
            </a:xfrm>
            <a:prstGeom prst="rect">
              <a:avLst/>
            </a:prstGeom>
            <a:noFill/>
            <a:ln w="9525">
              <a:noFill/>
              <a:miter lim="800000"/>
              <a:headEnd/>
              <a:tailEnd/>
            </a:ln>
          </p:spPr>
          <p:txBody>
            <a:bodyPr>
              <a:spAutoFit/>
            </a:bodyPr>
            <a:lstStyle/>
            <a:p>
              <a:pPr>
                <a:spcBef>
                  <a:spcPct val="50000"/>
                </a:spcBef>
              </a:pPr>
              <a:r>
                <a:rPr lang="it-IT" sz="2000">
                  <a:latin typeface="Tahoma" charset="0"/>
                </a:rPr>
                <a:t>Squalene </a:t>
              </a:r>
            </a:p>
          </p:txBody>
        </p:sp>
        <p:sp>
          <p:nvSpPr>
            <p:cNvPr id="58377" name="AutoShape 9"/>
            <p:cNvSpPr>
              <a:spLocks noChangeArrowheads="1"/>
            </p:cNvSpPr>
            <p:nvPr/>
          </p:nvSpPr>
          <p:spPr bwMode="auto">
            <a:xfrm>
              <a:off x="3560" y="1480"/>
              <a:ext cx="363" cy="681"/>
            </a:xfrm>
            <a:prstGeom prst="curvedRightArrow">
              <a:avLst>
                <a:gd name="adj1" fmla="val 37521"/>
                <a:gd name="adj2" fmla="val 75041"/>
                <a:gd name="adj3" fmla="val 33333"/>
              </a:avLst>
            </a:prstGeom>
            <a:solidFill>
              <a:schemeClr val="accent1"/>
            </a:solidFill>
            <a:ln w="9525">
              <a:solidFill>
                <a:schemeClr val="tx1"/>
              </a:solidFill>
              <a:miter lim="800000"/>
              <a:headEnd/>
              <a:tailEnd/>
            </a:ln>
          </p:spPr>
          <p:txBody>
            <a:bodyPr wrap="none" anchor="ctr"/>
            <a:lstStyle/>
            <a:p>
              <a:endParaRPr lang="it-IT"/>
            </a:p>
          </p:txBody>
        </p:sp>
        <p:sp>
          <p:nvSpPr>
            <p:cNvPr id="58378" name="AutoShape 10"/>
            <p:cNvSpPr>
              <a:spLocks noChangeArrowheads="1"/>
            </p:cNvSpPr>
            <p:nvPr/>
          </p:nvSpPr>
          <p:spPr bwMode="auto">
            <a:xfrm>
              <a:off x="3652" y="2251"/>
              <a:ext cx="181" cy="544"/>
            </a:xfrm>
            <a:prstGeom prst="curvedRightArrow">
              <a:avLst>
                <a:gd name="adj1" fmla="val 60110"/>
                <a:gd name="adj2" fmla="val 120221"/>
                <a:gd name="adj3" fmla="val 33333"/>
              </a:avLst>
            </a:prstGeom>
            <a:solidFill>
              <a:schemeClr val="accent1"/>
            </a:solidFill>
            <a:ln w="9525">
              <a:solidFill>
                <a:schemeClr val="tx1"/>
              </a:solidFill>
              <a:miter lim="800000"/>
              <a:headEnd/>
              <a:tailEnd/>
            </a:ln>
          </p:spPr>
          <p:txBody>
            <a:bodyPr wrap="none" anchor="ctr"/>
            <a:lstStyle/>
            <a:p>
              <a:endParaRPr lang="it-IT"/>
            </a:p>
          </p:txBody>
        </p:sp>
        <p:sp>
          <p:nvSpPr>
            <p:cNvPr id="58379" name="Text Box 11"/>
            <p:cNvSpPr txBox="1">
              <a:spLocks noChangeArrowheads="1"/>
            </p:cNvSpPr>
            <p:nvPr/>
          </p:nvSpPr>
          <p:spPr bwMode="auto">
            <a:xfrm>
              <a:off x="4014" y="2726"/>
              <a:ext cx="1225" cy="250"/>
            </a:xfrm>
            <a:prstGeom prst="rect">
              <a:avLst/>
            </a:prstGeom>
            <a:noFill/>
            <a:ln w="9525">
              <a:noFill/>
              <a:miter lim="800000"/>
              <a:headEnd/>
              <a:tailEnd/>
            </a:ln>
          </p:spPr>
          <p:txBody>
            <a:bodyPr>
              <a:spAutoFit/>
            </a:bodyPr>
            <a:lstStyle/>
            <a:p>
              <a:pPr>
                <a:spcBef>
                  <a:spcPct val="50000"/>
                </a:spcBef>
              </a:pPr>
              <a:r>
                <a:rPr lang="it-IT" sz="2000">
                  <a:latin typeface="Tahoma" charset="0"/>
                </a:rPr>
                <a:t>Lanosterolo </a:t>
              </a:r>
            </a:p>
          </p:txBody>
        </p:sp>
        <p:sp>
          <p:nvSpPr>
            <p:cNvPr id="58380" name="AutoShape 12"/>
            <p:cNvSpPr>
              <a:spLocks noChangeArrowheads="1"/>
            </p:cNvSpPr>
            <p:nvPr/>
          </p:nvSpPr>
          <p:spPr bwMode="auto">
            <a:xfrm>
              <a:off x="3651" y="2886"/>
              <a:ext cx="363" cy="1179"/>
            </a:xfrm>
            <a:prstGeom prst="curvedRightArrow">
              <a:avLst>
                <a:gd name="adj1" fmla="val 64959"/>
                <a:gd name="adj2" fmla="val 129917"/>
                <a:gd name="adj3" fmla="val 33333"/>
              </a:avLst>
            </a:prstGeom>
            <a:solidFill>
              <a:schemeClr val="accent1"/>
            </a:solidFill>
            <a:ln w="9525">
              <a:solidFill>
                <a:schemeClr val="tx1"/>
              </a:solidFill>
              <a:miter lim="800000"/>
              <a:headEnd/>
              <a:tailEnd/>
            </a:ln>
          </p:spPr>
          <p:txBody>
            <a:bodyPr wrap="none" anchor="ctr"/>
            <a:lstStyle/>
            <a:p>
              <a:endParaRPr lang="it-IT"/>
            </a:p>
          </p:txBody>
        </p:sp>
        <p:sp>
          <p:nvSpPr>
            <p:cNvPr id="58381" name="Text Box 13"/>
            <p:cNvSpPr txBox="1">
              <a:spLocks noChangeArrowheads="1"/>
            </p:cNvSpPr>
            <p:nvPr/>
          </p:nvSpPr>
          <p:spPr bwMode="auto">
            <a:xfrm>
              <a:off x="4059" y="3732"/>
              <a:ext cx="1089" cy="288"/>
            </a:xfrm>
            <a:prstGeom prst="rect">
              <a:avLst/>
            </a:prstGeom>
            <a:noFill/>
            <a:ln w="9525">
              <a:noFill/>
              <a:miter lim="800000"/>
              <a:headEnd/>
              <a:tailEnd/>
            </a:ln>
          </p:spPr>
          <p:txBody>
            <a:bodyPr>
              <a:spAutoFit/>
            </a:bodyPr>
            <a:lstStyle/>
            <a:p>
              <a:pPr>
                <a:spcBef>
                  <a:spcPct val="50000"/>
                </a:spcBef>
              </a:pPr>
              <a:r>
                <a:rPr lang="it-IT" sz="2400">
                  <a:latin typeface="Tahoma" charset="0"/>
                </a:rPr>
                <a:t>Ergosterolo </a:t>
              </a:r>
            </a:p>
          </p:txBody>
        </p:sp>
        <p:sp>
          <p:nvSpPr>
            <p:cNvPr id="58382" name="Line 14"/>
            <p:cNvSpPr>
              <a:spLocks noChangeShapeType="1"/>
            </p:cNvSpPr>
            <p:nvPr/>
          </p:nvSpPr>
          <p:spPr bwMode="auto">
            <a:xfrm>
              <a:off x="1701" y="1707"/>
              <a:ext cx="725" cy="181"/>
            </a:xfrm>
            <a:prstGeom prst="line">
              <a:avLst/>
            </a:prstGeom>
            <a:noFill/>
            <a:ln w="9525">
              <a:solidFill>
                <a:schemeClr val="tx1"/>
              </a:solidFill>
              <a:round/>
              <a:headEnd/>
              <a:tailEnd type="triangle" w="med" len="med"/>
            </a:ln>
          </p:spPr>
          <p:txBody>
            <a:bodyPr/>
            <a:lstStyle/>
            <a:p>
              <a:endParaRPr lang="it-IT"/>
            </a:p>
          </p:txBody>
        </p:sp>
        <p:sp>
          <p:nvSpPr>
            <p:cNvPr id="58383" name="Line 15"/>
            <p:cNvSpPr>
              <a:spLocks noChangeShapeType="1"/>
            </p:cNvSpPr>
            <p:nvPr/>
          </p:nvSpPr>
          <p:spPr bwMode="auto">
            <a:xfrm flipV="1">
              <a:off x="1883" y="2069"/>
              <a:ext cx="589" cy="182"/>
            </a:xfrm>
            <a:prstGeom prst="line">
              <a:avLst/>
            </a:prstGeom>
            <a:noFill/>
            <a:ln w="9525">
              <a:solidFill>
                <a:schemeClr val="tx1"/>
              </a:solidFill>
              <a:round/>
              <a:headEnd/>
              <a:tailEnd type="triangle" w="med" len="med"/>
            </a:ln>
          </p:spPr>
          <p:txBody>
            <a:bodyPr/>
            <a:lstStyle/>
            <a:p>
              <a:endParaRPr lang="it-IT"/>
            </a:p>
          </p:txBody>
        </p:sp>
        <p:sp>
          <p:nvSpPr>
            <p:cNvPr id="58384" name="Text Box 16"/>
            <p:cNvSpPr txBox="1">
              <a:spLocks noChangeArrowheads="1"/>
            </p:cNvSpPr>
            <p:nvPr/>
          </p:nvSpPr>
          <p:spPr bwMode="auto">
            <a:xfrm>
              <a:off x="2608" y="1752"/>
              <a:ext cx="862" cy="442"/>
            </a:xfrm>
            <a:prstGeom prst="rect">
              <a:avLst/>
            </a:prstGeom>
            <a:noFill/>
            <a:ln w="9525">
              <a:noFill/>
              <a:miter lim="800000"/>
              <a:headEnd/>
              <a:tailEnd/>
            </a:ln>
          </p:spPr>
          <p:txBody>
            <a:bodyPr>
              <a:spAutoFit/>
            </a:bodyPr>
            <a:lstStyle/>
            <a:p>
              <a:pPr>
                <a:spcBef>
                  <a:spcPct val="50000"/>
                </a:spcBef>
              </a:pPr>
              <a:r>
                <a:rPr lang="it-IT" sz="2000">
                  <a:latin typeface="Tahoma" charset="0"/>
                </a:rPr>
                <a:t>Squalene epossidasi</a:t>
              </a:r>
            </a:p>
          </p:txBody>
        </p:sp>
        <p:sp>
          <p:nvSpPr>
            <p:cNvPr id="58385" name="Line 17"/>
            <p:cNvSpPr>
              <a:spLocks noChangeShapeType="1"/>
            </p:cNvSpPr>
            <p:nvPr/>
          </p:nvSpPr>
          <p:spPr bwMode="auto">
            <a:xfrm>
              <a:off x="1292" y="2886"/>
              <a:ext cx="1044" cy="0"/>
            </a:xfrm>
            <a:prstGeom prst="line">
              <a:avLst/>
            </a:prstGeom>
            <a:noFill/>
            <a:ln w="9525">
              <a:solidFill>
                <a:schemeClr val="tx1"/>
              </a:solidFill>
              <a:round/>
              <a:headEnd/>
              <a:tailEnd type="triangle" w="med" len="med"/>
            </a:ln>
          </p:spPr>
          <p:txBody>
            <a:bodyPr/>
            <a:lstStyle/>
            <a:p>
              <a:endParaRPr lang="it-IT"/>
            </a:p>
          </p:txBody>
        </p:sp>
        <p:sp>
          <p:nvSpPr>
            <p:cNvPr id="58386" name="Text Box 18"/>
            <p:cNvSpPr txBox="1">
              <a:spLocks noChangeArrowheads="1"/>
            </p:cNvSpPr>
            <p:nvPr/>
          </p:nvSpPr>
          <p:spPr bwMode="auto">
            <a:xfrm>
              <a:off x="2562" y="2659"/>
              <a:ext cx="1134" cy="442"/>
            </a:xfrm>
            <a:prstGeom prst="rect">
              <a:avLst/>
            </a:prstGeom>
            <a:noFill/>
            <a:ln w="9525">
              <a:noFill/>
              <a:miter lim="800000"/>
              <a:headEnd/>
              <a:tailEnd/>
            </a:ln>
          </p:spPr>
          <p:txBody>
            <a:bodyPr>
              <a:spAutoFit/>
            </a:bodyPr>
            <a:lstStyle/>
            <a:p>
              <a:pPr>
                <a:spcBef>
                  <a:spcPct val="50000"/>
                </a:spcBef>
              </a:pPr>
              <a:r>
                <a:rPr lang="it-IT" sz="2000">
                  <a:latin typeface="Tahoma" charset="0"/>
                </a:rPr>
                <a:t>Lanosterolo 14-dimetilasi</a:t>
              </a:r>
            </a:p>
          </p:txBody>
        </p:sp>
        <p:sp>
          <p:nvSpPr>
            <p:cNvPr id="58387" name="Text Box 19"/>
            <p:cNvSpPr txBox="1">
              <a:spLocks noChangeArrowheads="1"/>
            </p:cNvSpPr>
            <p:nvPr/>
          </p:nvSpPr>
          <p:spPr bwMode="auto">
            <a:xfrm>
              <a:off x="793" y="3294"/>
              <a:ext cx="1497" cy="250"/>
            </a:xfrm>
            <a:prstGeom prst="rect">
              <a:avLst/>
            </a:prstGeom>
            <a:noFill/>
            <a:ln w="9525">
              <a:noFill/>
              <a:miter lim="800000"/>
              <a:headEnd/>
              <a:tailEnd/>
            </a:ln>
          </p:spPr>
          <p:txBody>
            <a:bodyPr>
              <a:spAutoFit/>
            </a:bodyPr>
            <a:lstStyle/>
            <a:p>
              <a:pPr>
                <a:spcBef>
                  <a:spcPct val="50000"/>
                </a:spcBef>
              </a:pPr>
              <a:r>
                <a:rPr lang="it-IT" sz="2000">
                  <a:latin typeface="Tahoma" charset="0"/>
                </a:rPr>
                <a:t>Morfoline </a:t>
              </a:r>
            </a:p>
          </p:txBody>
        </p:sp>
        <p:sp>
          <p:nvSpPr>
            <p:cNvPr id="58388" name="Line 20"/>
            <p:cNvSpPr>
              <a:spLocks noChangeShapeType="1"/>
            </p:cNvSpPr>
            <p:nvPr/>
          </p:nvSpPr>
          <p:spPr bwMode="auto">
            <a:xfrm flipV="1">
              <a:off x="1565" y="3249"/>
              <a:ext cx="589" cy="181"/>
            </a:xfrm>
            <a:prstGeom prst="line">
              <a:avLst/>
            </a:prstGeom>
            <a:noFill/>
            <a:ln w="9525">
              <a:solidFill>
                <a:schemeClr val="tx1"/>
              </a:solidFill>
              <a:round/>
              <a:headEnd/>
              <a:tailEnd type="triangle" w="med" len="med"/>
            </a:ln>
          </p:spPr>
          <p:txBody>
            <a:bodyPr/>
            <a:lstStyle/>
            <a:p>
              <a:endParaRPr lang="it-IT"/>
            </a:p>
          </p:txBody>
        </p:sp>
        <p:sp>
          <p:nvSpPr>
            <p:cNvPr id="58389" name="Text Box 21"/>
            <p:cNvSpPr txBox="1">
              <a:spLocks noChangeArrowheads="1"/>
            </p:cNvSpPr>
            <p:nvPr/>
          </p:nvSpPr>
          <p:spPr bwMode="auto">
            <a:xfrm>
              <a:off x="2336" y="3158"/>
              <a:ext cx="1406" cy="250"/>
            </a:xfrm>
            <a:prstGeom prst="rect">
              <a:avLst/>
            </a:prstGeom>
            <a:noFill/>
            <a:ln w="9525">
              <a:noFill/>
              <a:miter lim="800000"/>
              <a:headEnd/>
              <a:tailEnd/>
            </a:ln>
          </p:spPr>
          <p:txBody>
            <a:bodyPr>
              <a:spAutoFit/>
            </a:bodyPr>
            <a:lstStyle/>
            <a:p>
              <a:pPr>
                <a:spcBef>
                  <a:spcPct val="50000"/>
                </a:spcBef>
              </a:pPr>
              <a:r>
                <a:rPr lang="it-IT" sz="2000">
                  <a:latin typeface="Tahoma" charset="0"/>
                </a:rPr>
                <a:t>14 reduttasi</a:t>
              </a:r>
            </a:p>
          </p:txBody>
        </p:sp>
        <p:sp>
          <p:nvSpPr>
            <p:cNvPr id="58390" name="Line 22"/>
            <p:cNvSpPr>
              <a:spLocks noChangeShapeType="1"/>
            </p:cNvSpPr>
            <p:nvPr/>
          </p:nvSpPr>
          <p:spPr bwMode="auto">
            <a:xfrm>
              <a:off x="1610" y="3475"/>
              <a:ext cx="544" cy="182"/>
            </a:xfrm>
            <a:prstGeom prst="line">
              <a:avLst/>
            </a:prstGeom>
            <a:noFill/>
            <a:ln w="9525">
              <a:solidFill>
                <a:schemeClr val="tx1"/>
              </a:solidFill>
              <a:round/>
              <a:headEnd/>
              <a:tailEnd type="triangle" w="med" len="med"/>
            </a:ln>
          </p:spPr>
          <p:txBody>
            <a:bodyPr/>
            <a:lstStyle/>
            <a:p>
              <a:endParaRPr lang="it-IT"/>
            </a:p>
          </p:txBody>
        </p:sp>
        <p:sp>
          <p:nvSpPr>
            <p:cNvPr id="58391" name="Text Box 23"/>
            <p:cNvSpPr txBox="1">
              <a:spLocks noChangeArrowheads="1"/>
            </p:cNvSpPr>
            <p:nvPr/>
          </p:nvSpPr>
          <p:spPr bwMode="auto">
            <a:xfrm>
              <a:off x="2336" y="3385"/>
              <a:ext cx="1633" cy="250"/>
            </a:xfrm>
            <a:prstGeom prst="rect">
              <a:avLst/>
            </a:prstGeom>
            <a:noFill/>
            <a:ln w="9525">
              <a:noFill/>
              <a:miter lim="800000"/>
              <a:headEnd/>
              <a:tailEnd/>
            </a:ln>
          </p:spPr>
          <p:txBody>
            <a:bodyPr>
              <a:spAutoFit/>
            </a:bodyPr>
            <a:lstStyle/>
            <a:p>
              <a:pPr>
                <a:spcBef>
                  <a:spcPct val="50000"/>
                </a:spcBef>
              </a:pPr>
              <a:r>
                <a:rPr lang="it-IT" sz="2000">
                  <a:latin typeface="Tahoma" charset="0"/>
                </a:rPr>
                <a:t>24metiltransferasi</a:t>
              </a:r>
            </a:p>
          </p:txBody>
        </p:sp>
        <p:sp>
          <p:nvSpPr>
            <p:cNvPr id="58392" name="Text Box 24"/>
            <p:cNvSpPr txBox="1">
              <a:spLocks noChangeArrowheads="1"/>
            </p:cNvSpPr>
            <p:nvPr/>
          </p:nvSpPr>
          <p:spPr bwMode="auto">
            <a:xfrm>
              <a:off x="2336" y="3612"/>
              <a:ext cx="1270" cy="250"/>
            </a:xfrm>
            <a:prstGeom prst="rect">
              <a:avLst/>
            </a:prstGeom>
            <a:noFill/>
            <a:ln w="9525">
              <a:noFill/>
              <a:miter lim="800000"/>
              <a:headEnd/>
              <a:tailEnd/>
            </a:ln>
          </p:spPr>
          <p:txBody>
            <a:bodyPr>
              <a:spAutoFit/>
            </a:bodyPr>
            <a:lstStyle/>
            <a:p>
              <a:pPr>
                <a:spcBef>
                  <a:spcPct val="50000"/>
                </a:spcBef>
              </a:pPr>
              <a:r>
                <a:rPr lang="it-IT" sz="2000">
                  <a:latin typeface="Tahoma" charset="0"/>
                </a:rPr>
                <a:t>7isomerasi</a:t>
              </a:r>
            </a:p>
          </p:txBody>
        </p:sp>
        <p:sp>
          <p:nvSpPr>
            <p:cNvPr id="58393" name="Text Box 25"/>
            <p:cNvSpPr txBox="1">
              <a:spLocks noChangeArrowheads="1"/>
            </p:cNvSpPr>
            <p:nvPr/>
          </p:nvSpPr>
          <p:spPr bwMode="auto">
            <a:xfrm>
              <a:off x="793" y="3884"/>
              <a:ext cx="2042" cy="250"/>
            </a:xfrm>
            <a:prstGeom prst="rect">
              <a:avLst/>
            </a:prstGeom>
            <a:noFill/>
            <a:ln w="9525">
              <a:noFill/>
              <a:miter lim="800000"/>
              <a:headEnd/>
              <a:tailEnd/>
            </a:ln>
          </p:spPr>
          <p:txBody>
            <a:bodyPr>
              <a:spAutoFit/>
            </a:bodyPr>
            <a:lstStyle/>
            <a:p>
              <a:pPr>
                <a:spcBef>
                  <a:spcPct val="50000"/>
                </a:spcBef>
              </a:pPr>
              <a:r>
                <a:rPr lang="it-IT" sz="2000">
                  <a:latin typeface="Tahoma" charset="0"/>
                </a:rPr>
                <a:t>Antibiotici polienici</a:t>
              </a:r>
            </a:p>
          </p:txBody>
        </p:sp>
        <p:sp>
          <p:nvSpPr>
            <p:cNvPr id="58394" name="Line 26"/>
            <p:cNvSpPr>
              <a:spLocks noChangeShapeType="1"/>
            </p:cNvSpPr>
            <p:nvPr/>
          </p:nvSpPr>
          <p:spPr bwMode="auto">
            <a:xfrm>
              <a:off x="2245" y="4020"/>
              <a:ext cx="1043" cy="0"/>
            </a:xfrm>
            <a:prstGeom prst="line">
              <a:avLst/>
            </a:prstGeom>
            <a:noFill/>
            <a:ln w="9525">
              <a:solidFill>
                <a:schemeClr val="tx1"/>
              </a:solidFill>
              <a:round/>
              <a:headEnd/>
              <a:tailEnd type="triangle" w="med" len="med"/>
            </a:ln>
          </p:spPr>
          <p:txBody>
            <a:bodyPr/>
            <a:lstStyle/>
            <a:p>
              <a:endParaRPr lang="it-IT"/>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75000"/>
          </a:schemeClr>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152400"/>
            <a:ext cx="7772400" cy="1143000"/>
          </a:xfrm>
          <a:effectLst>
            <a:outerShdw dist="35921" dir="2700000" algn="ctr" rotWithShape="0">
              <a:srgbClr val="FFFF33"/>
            </a:outerShdw>
          </a:effectLst>
        </p:spPr>
        <p:txBody>
          <a:bodyPr rtlCol="0">
            <a:normAutofit/>
          </a:bodyPr>
          <a:lstStyle/>
          <a:p>
            <a:pPr fontAlgn="auto">
              <a:spcAft>
                <a:spcPts val="0"/>
              </a:spcAft>
              <a:defRPr/>
            </a:pPr>
            <a:r>
              <a:rPr lang="it-IT" dirty="0" smtClean="0"/>
              <a:t>Farmaci </a:t>
            </a:r>
            <a:r>
              <a:rPr lang="it-IT" dirty="0" err="1" smtClean="0"/>
              <a:t>azolici</a:t>
            </a:r>
            <a:r>
              <a:rPr lang="it-IT" dirty="0" smtClean="0"/>
              <a:t> in uso</a:t>
            </a:r>
          </a:p>
        </p:txBody>
      </p:sp>
      <p:graphicFrame>
        <p:nvGraphicFramePr>
          <p:cNvPr id="13314" name="Object 3"/>
          <p:cNvGraphicFramePr>
            <a:graphicFrameLocks noChangeAspect="1"/>
          </p:cNvGraphicFramePr>
          <p:nvPr/>
        </p:nvGraphicFramePr>
        <p:xfrm>
          <a:off x="1868488" y="1431925"/>
          <a:ext cx="5603875" cy="4892675"/>
        </p:xfrm>
        <a:graphic>
          <a:graphicData uri="http://schemas.openxmlformats.org/presentationml/2006/ole">
            <p:oleObj spid="_x0000_s13314" name="ISIS/Draw Sketch" r:id="rId4" imgW="6229080" imgH="5438520" progId="">
              <p:embed/>
            </p:oleObj>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0"/>
            <a:ext cx="7772400" cy="1143000"/>
          </a:xfrm>
          <a:prstGeom prst="rect">
            <a:avLst/>
          </a:prstGeom>
          <a:noFill/>
          <a:ln w="9525">
            <a:noFill/>
            <a:miter lim="800000"/>
            <a:headEnd/>
            <a:tailEnd/>
          </a:ln>
          <a:effectLst>
            <a:outerShdw dist="35921" dir="2700000" algn="ctr" rotWithShape="0">
              <a:srgbClr val="FFFF33"/>
            </a:outerShdw>
          </a:effectLst>
        </p:spPr>
        <p:txBody>
          <a:bodyPr anchor="ctr"/>
          <a:lstStyle/>
          <a:p>
            <a:pPr algn="ctr">
              <a:defRPr/>
            </a:pPr>
            <a:r>
              <a:rPr lang="it-IT" sz="4400">
                <a:solidFill>
                  <a:schemeClr val="tx2"/>
                </a:solidFill>
                <a:latin typeface="Comic Sans MS" pitchFamily="66" charset="0"/>
              </a:rPr>
              <a:t>Antifungini azolici</a:t>
            </a:r>
          </a:p>
        </p:txBody>
      </p:sp>
      <p:grpSp>
        <p:nvGrpSpPr>
          <p:cNvPr id="14341" name="Group 3"/>
          <p:cNvGrpSpPr>
            <a:grpSpLocks/>
          </p:cNvGrpSpPr>
          <p:nvPr/>
        </p:nvGrpSpPr>
        <p:grpSpPr bwMode="auto">
          <a:xfrm>
            <a:off x="1384300" y="1187450"/>
            <a:ext cx="6570663" cy="5289550"/>
            <a:chOff x="872" y="748"/>
            <a:chExt cx="4139" cy="3332"/>
          </a:xfrm>
        </p:grpSpPr>
        <p:graphicFrame>
          <p:nvGraphicFramePr>
            <p:cNvPr id="14338" name="Object 4"/>
            <p:cNvGraphicFramePr>
              <a:graphicFrameLocks noChangeAspect="1"/>
            </p:cNvGraphicFramePr>
            <p:nvPr/>
          </p:nvGraphicFramePr>
          <p:xfrm>
            <a:off x="872" y="748"/>
            <a:ext cx="4139" cy="3253"/>
          </p:xfrm>
          <a:graphic>
            <a:graphicData uri="http://schemas.openxmlformats.org/presentationml/2006/ole">
              <p:oleObj spid="_x0000_s14338" name="ISIS/Draw Sketch" r:id="rId4" imgW="5972040" imgH="4695480" progId="">
                <p:embed/>
              </p:oleObj>
            </a:graphicData>
          </a:graphic>
        </p:graphicFrame>
        <p:sp>
          <p:nvSpPr>
            <p:cNvPr id="57349" name="Text Box 5"/>
            <p:cNvSpPr txBox="1">
              <a:spLocks noChangeArrowheads="1"/>
            </p:cNvSpPr>
            <p:nvPr/>
          </p:nvSpPr>
          <p:spPr bwMode="auto">
            <a:xfrm>
              <a:off x="1100" y="3849"/>
              <a:ext cx="904" cy="231"/>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defRPr/>
              </a:pPr>
              <a:r>
                <a:rPr lang="it-IT" b="1">
                  <a:solidFill>
                    <a:srgbClr val="FFFF00"/>
                  </a:solidFill>
                  <a:latin typeface="Comic Sans MS" pitchFamily="66" charset="0"/>
                </a:rPr>
                <a:t>Ergosterolo</a:t>
              </a:r>
            </a:p>
          </p:txBody>
        </p:sp>
        <p:sp>
          <p:nvSpPr>
            <p:cNvPr id="57350" name="Rectangle 6"/>
            <p:cNvSpPr>
              <a:spLocks noChangeArrowheads="1"/>
            </p:cNvSpPr>
            <p:nvPr/>
          </p:nvSpPr>
          <p:spPr bwMode="auto">
            <a:xfrm>
              <a:off x="2640" y="2044"/>
              <a:ext cx="1008" cy="404"/>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defRPr/>
              </a:pPr>
              <a:r>
                <a:rPr lang="it-IT" b="1">
                  <a:solidFill>
                    <a:srgbClr val="FF66FF"/>
                  </a:solidFill>
                  <a:latin typeface="Comic Sans MS" pitchFamily="66" charset="0"/>
                </a:rPr>
                <a:t>Antifungini azolici</a:t>
              </a:r>
            </a:p>
          </p:txBody>
        </p:sp>
        <p:sp>
          <p:nvSpPr>
            <p:cNvPr id="57351" name="Rectangle 7"/>
            <p:cNvSpPr>
              <a:spLocks noChangeArrowheads="1"/>
            </p:cNvSpPr>
            <p:nvPr/>
          </p:nvSpPr>
          <p:spPr bwMode="auto">
            <a:xfrm>
              <a:off x="3888" y="2246"/>
              <a:ext cx="660" cy="25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defRPr/>
              </a:pPr>
              <a:r>
                <a:rPr lang="it-IT" sz="2000">
                  <a:solidFill>
                    <a:srgbClr val="66FFFF"/>
                  </a:solidFill>
                  <a:latin typeface="Comic Sans MS" pitchFamily="66" charset="0"/>
                </a:rPr>
                <a:t>P450</a:t>
              </a:r>
              <a:r>
                <a:rPr lang="it-IT" sz="2000" baseline="-25000">
                  <a:solidFill>
                    <a:srgbClr val="66FFFF"/>
                  </a:solidFill>
                  <a:latin typeface="Comic Sans MS" pitchFamily="66" charset="0"/>
                </a:rPr>
                <a:t>DM</a:t>
              </a:r>
            </a:p>
          </p:txBody>
        </p:sp>
      </p:grpSp>
      <p:grpSp>
        <p:nvGrpSpPr>
          <p:cNvPr id="14342" name="Group 8"/>
          <p:cNvGrpSpPr>
            <a:grpSpLocks/>
          </p:cNvGrpSpPr>
          <p:nvPr/>
        </p:nvGrpSpPr>
        <p:grpSpPr bwMode="auto">
          <a:xfrm rot="1337702" flipV="1">
            <a:off x="6553200" y="2438400"/>
            <a:ext cx="520700" cy="346075"/>
            <a:chOff x="4160" y="1008"/>
            <a:chExt cx="448" cy="432"/>
          </a:xfrm>
        </p:grpSpPr>
        <p:sp>
          <p:nvSpPr>
            <p:cNvPr id="14343" name="Freeform 9"/>
            <p:cNvSpPr>
              <a:spLocks/>
            </p:cNvSpPr>
            <p:nvPr/>
          </p:nvSpPr>
          <p:spPr bwMode="auto">
            <a:xfrm flipH="1">
              <a:off x="4160" y="1008"/>
              <a:ext cx="448" cy="336"/>
            </a:xfrm>
            <a:custGeom>
              <a:avLst/>
              <a:gdLst>
                <a:gd name="T0" fmla="*/ 64 w 448"/>
                <a:gd name="T1" fmla="*/ 0 h 336"/>
                <a:gd name="T2" fmla="*/ 64 w 448"/>
                <a:gd name="T3" fmla="*/ 288 h 336"/>
                <a:gd name="T4" fmla="*/ 448 w 448"/>
                <a:gd name="T5" fmla="*/ 288 h 336"/>
                <a:gd name="T6" fmla="*/ 0 60000 65536"/>
                <a:gd name="T7" fmla="*/ 0 60000 65536"/>
                <a:gd name="T8" fmla="*/ 0 60000 65536"/>
                <a:gd name="T9" fmla="*/ 0 w 448"/>
                <a:gd name="T10" fmla="*/ 0 h 336"/>
                <a:gd name="T11" fmla="*/ 448 w 448"/>
                <a:gd name="T12" fmla="*/ 336 h 336"/>
              </a:gdLst>
              <a:ahLst/>
              <a:cxnLst>
                <a:cxn ang="T6">
                  <a:pos x="T0" y="T1"/>
                </a:cxn>
                <a:cxn ang="T7">
                  <a:pos x="T2" y="T3"/>
                </a:cxn>
                <a:cxn ang="T8">
                  <a:pos x="T4" y="T5"/>
                </a:cxn>
              </a:cxnLst>
              <a:rect l="T9" t="T10" r="T11" b="T12"/>
              <a:pathLst>
                <a:path w="448" h="336">
                  <a:moveTo>
                    <a:pt x="64" y="0"/>
                  </a:moveTo>
                  <a:cubicBezTo>
                    <a:pt x="32" y="120"/>
                    <a:pt x="0" y="240"/>
                    <a:pt x="64" y="288"/>
                  </a:cubicBezTo>
                  <a:cubicBezTo>
                    <a:pt x="128" y="336"/>
                    <a:pt x="392" y="288"/>
                    <a:pt x="448" y="288"/>
                  </a:cubicBezTo>
                </a:path>
              </a:pathLst>
            </a:custGeom>
            <a:noFill/>
            <a:ln w="38100" cap="flat" cmpd="sng">
              <a:solidFill>
                <a:srgbClr val="FF99FF"/>
              </a:solidFill>
              <a:prstDash val="solid"/>
              <a:round/>
              <a:headEnd/>
              <a:tailEnd/>
            </a:ln>
          </p:spPr>
          <p:txBody>
            <a:bodyPr wrap="none"/>
            <a:lstStyle/>
            <a:p>
              <a:endParaRPr lang="it-IT"/>
            </a:p>
          </p:txBody>
        </p:sp>
        <p:sp>
          <p:nvSpPr>
            <p:cNvPr id="14344" name="Line 10"/>
            <p:cNvSpPr>
              <a:spLocks noChangeShapeType="1"/>
            </p:cNvSpPr>
            <p:nvPr/>
          </p:nvSpPr>
          <p:spPr bwMode="auto">
            <a:xfrm flipV="1">
              <a:off x="4176" y="1200"/>
              <a:ext cx="144" cy="96"/>
            </a:xfrm>
            <a:prstGeom prst="line">
              <a:avLst/>
            </a:prstGeom>
            <a:noFill/>
            <a:ln w="38100">
              <a:solidFill>
                <a:srgbClr val="FF99FF"/>
              </a:solidFill>
              <a:round/>
              <a:headEnd/>
              <a:tailEnd/>
            </a:ln>
          </p:spPr>
          <p:txBody>
            <a:bodyPr wrap="none"/>
            <a:lstStyle/>
            <a:p>
              <a:endParaRPr lang="it-IT"/>
            </a:p>
          </p:txBody>
        </p:sp>
        <p:sp>
          <p:nvSpPr>
            <p:cNvPr id="14345" name="Line 11"/>
            <p:cNvSpPr>
              <a:spLocks noChangeShapeType="1"/>
            </p:cNvSpPr>
            <p:nvPr/>
          </p:nvSpPr>
          <p:spPr bwMode="auto">
            <a:xfrm>
              <a:off x="4176" y="1296"/>
              <a:ext cx="96" cy="144"/>
            </a:xfrm>
            <a:prstGeom prst="line">
              <a:avLst/>
            </a:prstGeom>
            <a:noFill/>
            <a:ln w="38100">
              <a:solidFill>
                <a:srgbClr val="FF99FF"/>
              </a:solidFill>
              <a:round/>
              <a:headEnd/>
              <a:tailEnd/>
            </a:ln>
          </p:spPr>
          <p:txBody>
            <a:bodyPr wrap="none"/>
            <a:lstStyle/>
            <a:p>
              <a:endParaRPr lang="it-IT"/>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it-IT" sz="4000" smtClean="0"/>
              <a:t>Meccanismo d’azione del fluconazolo</a:t>
            </a:r>
          </a:p>
        </p:txBody>
      </p:sp>
      <p:pic>
        <p:nvPicPr>
          <p:cNvPr id="59395" name="Picture 3"/>
          <p:cNvPicPr>
            <a:picLocks noGrp="1" noChangeAspect="1" noChangeArrowheads="1"/>
          </p:cNvPicPr>
          <p:nvPr>
            <p:ph idx="1"/>
          </p:nvPr>
        </p:nvPicPr>
        <p:blipFill>
          <a:blip r:embed="rId3"/>
          <a:srcRect/>
          <a:stretch>
            <a:fillRect/>
          </a:stretch>
        </p:blipFill>
        <p:spPr>
          <a:xfrm>
            <a:off x="2095500" y="1952625"/>
            <a:ext cx="4953000" cy="3821113"/>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76200"/>
            <a:ext cx="7772400" cy="1143000"/>
          </a:xfrm>
          <a:effectLst>
            <a:outerShdw dist="35921" dir="2700000" algn="ctr" rotWithShape="0">
              <a:srgbClr val="FFFF33"/>
            </a:outerShdw>
          </a:effectLst>
        </p:spPr>
        <p:txBody>
          <a:bodyPr rtlCol="0">
            <a:normAutofit/>
          </a:bodyPr>
          <a:lstStyle/>
          <a:p>
            <a:pPr fontAlgn="auto">
              <a:spcAft>
                <a:spcPts val="0"/>
              </a:spcAft>
              <a:defRPr/>
            </a:pPr>
            <a:r>
              <a:rPr lang="it-IT" smtClean="0">
                <a:latin typeface="Comic Sans MS" pitchFamily="66" charset="0"/>
              </a:rPr>
              <a:t>Nuovi derivati azolici</a:t>
            </a:r>
          </a:p>
        </p:txBody>
      </p:sp>
      <p:graphicFrame>
        <p:nvGraphicFramePr>
          <p:cNvPr id="15362" name="Object 3"/>
          <p:cNvGraphicFramePr>
            <a:graphicFrameLocks noChangeAspect="1"/>
          </p:cNvGraphicFramePr>
          <p:nvPr/>
        </p:nvGraphicFramePr>
        <p:xfrm>
          <a:off x="1295400" y="1600200"/>
          <a:ext cx="1905000" cy="2085975"/>
        </p:xfrm>
        <a:graphic>
          <a:graphicData uri="http://schemas.openxmlformats.org/presentationml/2006/ole">
            <p:oleObj spid="_x0000_s15362" name="ISIS/Draw Sketch" r:id="rId4" imgW="1904760" imgH="2085840" progId="">
              <p:embed/>
            </p:oleObj>
          </a:graphicData>
        </a:graphic>
      </p:graphicFrame>
      <p:graphicFrame>
        <p:nvGraphicFramePr>
          <p:cNvPr id="15363" name="Object 4"/>
          <p:cNvGraphicFramePr>
            <a:graphicFrameLocks noChangeAspect="1"/>
          </p:cNvGraphicFramePr>
          <p:nvPr/>
        </p:nvGraphicFramePr>
        <p:xfrm>
          <a:off x="4724400" y="1752600"/>
          <a:ext cx="2971800" cy="1952625"/>
        </p:xfrm>
        <a:graphic>
          <a:graphicData uri="http://schemas.openxmlformats.org/presentationml/2006/ole">
            <p:oleObj spid="_x0000_s15363" name="ISIS/Draw Sketch" r:id="rId5" imgW="2971800" imgH="1952280" progId="">
              <p:embed/>
            </p:oleObj>
          </a:graphicData>
        </a:graphic>
      </p:graphicFrame>
      <p:graphicFrame>
        <p:nvGraphicFramePr>
          <p:cNvPr id="15364" name="Object 5"/>
          <p:cNvGraphicFramePr>
            <a:graphicFrameLocks noChangeAspect="1"/>
          </p:cNvGraphicFramePr>
          <p:nvPr/>
        </p:nvGraphicFramePr>
        <p:xfrm>
          <a:off x="1905000" y="3990975"/>
          <a:ext cx="5334000" cy="2105025"/>
        </p:xfrm>
        <a:graphic>
          <a:graphicData uri="http://schemas.openxmlformats.org/presentationml/2006/ole">
            <p:oleObj spid="_x0000_s15364" name="ISIS/Draw Sketch" r:id="rId6" imgW="5333760" imgH="2104920" progId="">
              <p:embed/>
            </p:oleObj>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it-IT" smtClean="0">
                <a:solidFill>
                  <a:srgbClr val="FF3300"/>
                </a:solidFill>
              </a:rPr>
              <a:t>Nuovi antimicotici</a:t>
            </a:r>
          </a:p>
        </p:txBody>
      </p:sp>
      <p:sp>
        <p:nvSpPr>
          <p:cNvPr id="60419" name="Rectangle 3"/>
          <p:cNvSpPr>
            <a:spLocks noGrp="1" noChangeArrowheads="1"/>
          </p:cNvSpPr>
          <p:nvPr>
            <p:ph idx="1"/>
          </p:nvPr>
        </p:nvSpPr>
        <p:spPr/>
        <p:txBody>
          <a:bodyPr/>
          <a:lstStyle/>
          <a:p>
            <a:pPr algn="ctr">
              <a:buFontTx/>
              <a:buNone/>
            </a:pPr>
            <a:r>
              <a:rPr lang="it-IT" smtClean="0"/>
              <a:t>Echinocandin</a:t>
            </a:r>
          </a:p>
          <a:p>
            <a:pPr algn="ctr">
              <a:buFontTx/>
              <a:buNone/>
            </a:pPr>
            <a:endParaRPr lang="it-IT" smtClean="0"/>
          </a:p>
          <a:p>
            <a:pPr algn="ctr">
              <a:buFontTx/>
              <a:buNone/>
            </a:pPr>
            <a:r>
              <a:rPr lang="it-IT" smtClean="0"/>
              <a:t>Cilofungin          FK 463	     Caspofungin</a:t>
            </a:r>
          </a:p>
          <a:p>
            <a:pPr algn="ctr">
              <a:buFontTx/>
              <a:buNone/>
            </a:pPr>
            <a:endParaRPr lang="it-IT" smtClean="0"/>
          </a:p>
          <a:p>
            <a:pPr algn="ctr">
              <a:buFontTx/>
              <a:buNone/>
            </a:pPr>
            <a:r>
              <a:rPr lang="it-IT" smtClean="0"/>
              <a:t>Meccanismo d’azione</a:t>
            </a:r>
          </a:p>
          <a:p>
            <a:pPr algn="ctr">
              <a:buFontTx/>
              <a:buNone/>
            </a:pPr>
            <a:r>
              <a:rPr lang="it-IT" smtClean="0"/>
              <a:t>Inibitore del </a:t>
            </a:r>
            <a:r>
              <a:rPr lang="it-IT" smtClean="0">
                <a:sym typeface="Symbol" pitchFamily="18" charset="2"/>
              </a:rPr>
              <a:t> 1-3 glucano</a:t>
            </a:r>
            <a:endParaRPr lang="it-IT" smtClean="0"/>
          </a:p>
          <a:p>
            <a:pPr>
              <a:buFontTx/>
              <a:buNone/>
            </a:pPr>
            <a:endParaRPr lang="it-IT" smtClean="0"/>
          </a:p>
        </p:txBody>
      </p:sp>
      <p:sp>
        <p:nvSpPr>
          <p:cNvPr id="60420" name="Line 4"/>
          <p:cNvSpPr>
            <a:spLocks noChangeShapeType="1"/>
          </p:cNvSpPr>
          <p:nvPr/>
        </p:nvSpPr>
        <p:spPr bwMode="auto">
          <a:xfrm flipH="1">
            <a:off x="2484438" y="2133600"/>
            <a:ext cx="1295400" cy="673100"/>
          </a:xfrm>
          <a:prstGeom prst="line">
            <a:avLst/>
          </a:prstGeom>
          <a:noFill/>
          <a:ln w="9525">
            <a:solidFill>
              <a:schemeClr val="tx1"/>
            </a:solidFill>
            <a:round/>
            <a:headEnd/>
            <a:tailEnd type="triangle" w="med" len="med"/>
          </a:ln>
        </p:spPr>
        <p:txBody>
          <a:bodyPr wrap="none" anchor="ctr"/>
          <a:lstStyle/>
          <a:p>
            <a:endParaRPr lang="it-IT"/>
          </a:p>
        </p:txBody>
      </p:sp>
      <p:sp>
        <p:nvSpPr>
          <p:cNvPr id="60421" name="Line 5"/>
          <p:cNvSpPr>
            <a:spLocks noChangeShapeType="1"/>
          </p:cNvSpPr>
          <p:nvPr/>
        </p:nvSpPr>
        <p:spPr bwMode="auto">
          <a:xfrm>
            <a:off x="4419600" y="2133600"/>
            <a:ext cx="0" cy="533400"/>
          </a:xfrm>
          <a:prstGeom prst="line">
            <a:avLst/>
          </a:prstGeom>
          <a:noFill/>
          <a:ln w="9525">
            <a:solidFill>
              <a:schemeClr val="tx1"/>
            </a:solidFill>
            <a:round/>
            <a:headEnd/>
            <a:tailEnd type="triangle" w="med" len="med"/>
          </a:ln>
        </p:spPr>
        <p:txBody>
          <a:bodyPr wrap="none" anchor="ctr"/>
          <a:lstStyle/>
          <a:p>
            <a:endParaRPr lang="it-IT"/>
          </a:p>
        </p:txBody>
      </p:sp>
      <p:sp>
        <p:nvSpPr>
          <p:cNvPr id="60422" name="Line 6"/>
          <p:cNvSpPr>
            <a:spLocks noChangeShapeType="1"/>
          </p:cNvSpPr>
          <p:nvPr/>
        </p:nvSpPr>
        <p:spPr bwMode="auto">
          <a:xfrm>
            <a:off x="4932363" y="2205038"/>
            <a:ext cx="1008062" cy="503237"/>
          </a:xfrm>
          <a:prstGeom prst="line">
            <a:avLst/>
          </a:prstGeom>
          <a:noFill/>
          <a:ln w="9525">
            <a:solidFill>
              <a:schemeClr val="tx1"/>
            </a:solidFill>
            <a:round/>
            <a:headEnd/>
            <a:tailEnd type="triangle" w="med" len="med"/>
          </a:ln>
        </p:spPr>
        <p:txBody>
          <a:bodyPr wrap="none" anchor="ctr"/>
          <a:lstStyle/>
          <a:p>
            <a:endParaRPr lang="it-IT"/>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it-IT" sz="4000" smtClean="0"/>
              <a:t>Meccanismo d’azione echinocandine</a:t>
            </a:r>
          </a:p>
        </p:txBody>
      </p:sp>
      <p:pic>
        <p:nvPicPr>
          <p:cNvPr id="61443" name="Picture 3"/>
          <p:cNvPicPr>
            <a:picLocks noChangeAspect="1" noChangeArrowheads="1"/>
          </p:cNvPicPr>
          <p:nvPr/>
        </p:nvPicPr>
        <p:blipFill>
          <a:blip r:embed="rId3"/>
          <a:srcRect/>
          <a:stretch>
            <a:fillRect/>
          </a:stretch>
        </p:blipFill>
        <p:spPr bwMode="auto">
          <a:xfrm>
            <a:off x="2178050" y="1960563"/>
            <a:ext cx="5202238" cy="3989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it-IT" smtClean="0"/>
              <a:t>Echinocandine</a:t>
            </a:r>
          </a:p>
        </p:txBody>
      </p:sp>
      <p:pic>
        <p:nvPicPr>
          <p:cNvPr id="62467" name="Picture 3"/>
          <p:cNvPicPr>
            <a:picLocks noGrp="1" noChangeAspect="1" noChangeArrowheads="1"/>
          </p:cNvPicPr>
          <p:nvPr>
            <p:ph idx="1"/>
          </p:nvPr>
        </p:nvPicPr>
        <p:blipFill>
          <a:blip r:embed="rId3"/>
          <a:srcRect/>
          <a:stretch>
            <a:fillRect/>
          </a:stretch>
        </p:blipFill>
        <p:spPr>
          <a:xfrm>
            <a:off x="1187450" y="1916113"/>
            <a:ext cx="6624638" cy="4338637"/>
          </a:xfrm>
          <a:noFill/>
          <a:ln w="28575">
            <a:solidFill>
              <a:srgbClr val="000000"/>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it-IT" b="1" smtClean="0">
                <a:solidFill>
                  <a:srgbClr val="FF0000"/>
                </a:solidFill>
              </a:rPr>
              <a:t>Membrana citoplasmatica</a:t>
            </a:r>
          </a:p>
        </p:txBody>
      </p:sp>
      <p:pic>
        <p:nvPicPr>
          <p:cNvPr id="23555" name="Picture 3" descr="u1fig3"/>
          <p:cNvPicPr>
            <a:picLocks noChangeAspect="1" noChangeArrowheads="1"/>
          </p:cNvPicPr>
          <p:nvPr/>
        </p:nvPicPr>
        <p:blipFill>
          <a:blip r:embed="rId3"/>
          <a:srcRect/>
          <a:stretch>
            <a:fillRect/>
          </a:stretch>
        </p:blipFill>
        <p:spPr bwMode="auto">
          <a:xfrm>
            <a:off x="2841625" y="1828800"/>
            <a:ext cx="4826000" cy="4406900"/>
          </a:xfrm>
          <a:prstGeom prst="rect">
            <a:avLst/>
          </a:prstGeom>
          <a:noFill/>
          <a:ln w="28575">
            <a:solidFill>
              <a:srgbClr val="000000"/>
            </a:solidFill>
            <a:miter lim="800000"/>
            <a:headEnd/>
            <a:tailEnd/>
          </a:ln>
        </p:spPr>
      </p:pic>
      <p:sp>
        <p:nvSpPr>
          <p:cNvPr id="23556" name="Text Box 4"/>
          <p:cNvSpPr txBox="1">
            <a:spLocks noChangeArrowheads="1"/>
          </p:cNvSpPr>
          <p:nvPr/>
        </p:nvSpPr>
        <p:spPr bwMode="auto">
          <a:xfrm>
            <a:off x="107950" y="5445125"/>
            <a:ext cx="2160588" cy="366713"/>
          </a:xfrm>
          <a:prstGeom prst="rect">
            <a:avLst/>
          </a:prstGeom>
          <a:noFill/>
          <a:ln w="9525">
            <a:noFill/>
            <a:miter lim="800000"/>
            <a:headEnd/>
            <a:tailEnd/>
          </a:ln>
        </p:spPr>
        <p:txBody>
          <a:bodyPr>
            <a:spAutoFit/>
          </a:bodyPr>
          <a:lstStyle/>
          <a:p>
            <a:pPr>
              <a:spcBef>
                <a:spcPct val="50000"/>
              </a:spcBef>
            </a:pPr>
            <a:r>
              <a:rPr lang="it-IT" b="1">
                <a:solidFill>
                  <a:srgbClr val="FF0000"/>
                </a:solidFill>
              </a:rPr>
              <a:t>ERGOSTEROLO</a:t>
            </a:r>
          </a:p>
        </p:txBody>
      </p:sp>
      <p:sp>
        <p:nvSpPr>
          <p:cNvPr id="23557" name="Line 5"/>
          <p:cNvSpPr>
            <a:spLocks noChangeShapeType="1"/>
          </p:cNvSpPr>
          <p:nvPr/>
        </p:nvSpPr>
        <p:spPr bwMode="auto">
          <a:xfrm>
            <a:off x="2124075" y="5589588"/>
            <a:ext cx="504825" cy="0"/>
          </a:xfrm>
          <a:prstGeom prst="line">
            <a:avLst/>
          </a:prstGeom>
          <a:noFill/>
          <a:ln w="28575">
            <a:solidFill>
              <a:srgbClr val="FF0000"/>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it-IT" smtClean="0">
                <a:solidFill>
                  <a:srgbClr val="FF3300"/>
                </a:solidFill>
              </a:rPr>
              <a:t>Antimicotici per uso topico</a:t>
            </a:r>
          </a:p>
        </p:txBody>
      </p:sp>
      <p:sp>
        <p:nvSpPr>
          <p:cNvPr id="63491" name="Rectangle 3"/>
          <p:cNvSpPr>
            <a:spLocks noGrp="1" noChangeArrowheads="1"/>
          </p:cNvSpPr>
          <p:nvPr>
            <p:ph idx="1"/>
          </p:nvPr>
        </p:nvSpPr>
        <p:spPr/>
        <p:txBody>
          <a:bodyPr/>
          <a:lstStyle/>
          <a:p>
            <a:r>
              <a:rPr lang="it-IT" sz="2400" b="1" smtClean="0"/>
              <a:t>Bifonazolo, Clotrimazolo, Econazolo, Isoconazolo, tioconazolo</a:t>
            </a:r>
            <a:r>
              <a:rPr lang="it-IT" sz="2400" smtClean="0"/>
              <a:t> azolici fungistatici.</a:t>
            </a:r>
          </a:p>
          <a:p>
            <a:r>
              <a:rPr lang="it-IT" sz="2400" b="1" smtClean="0"/>
              <a:t>Ciclopiroxolamina</a:t>
            </a:r>
            <a:r>
              <a:rPr lang="it-IT" sz="2400" smtClean="0"/>
              <a:t> attiva su dermatofiti, lieviti</a:t>
            </a:r>
          </a:p>
          <a:p>
            <a:r>
              <a:rPr lang="it-IT" sz="2400" b="1" smtClean="0"/>
              <a:t>Naftifina</a:t>
            </a:r>
            <a:r>
              <a:rPr lang="it-IT" sz="2400" smtClean="0"/>
              <a:t> spettro e attività simile alla terbinafina</a:t>
            </a:r>
          </a:p>
          <a:p>
            <a:r>
              <a:rPr lang="it-IT" sz="2400" b="1" smtClean="0"/>
              <a:t>Nistatina</a:t>
            </a:r>
            <a:r>
              <a:rPr lang="it-IT" sz="2400" smtClean="0"/>
              <a:t> attiva nelle candidosi</a:t>
            </a:r>
          </a:p>
          <a:p>
            <a:r>
              <a:rPr lang="it-IT" sz="2400" b="1" smtClean="0"/>
              <a:t>Miconazolo</a:t>
            </a:r>
            <a:r>
              <a:rPr lang="it-IT" sz="2400" smtClean="0"/>
              <a:t> impiegato nelle vaginiti da candida infezioni da dermatofiti.</a:t>
            </a:r>
          </a:p>
          <a:p>
            <a:r>
              <a:rPr lang="it-IT" sz="2400" b="1" smtClean="0"/>
              <a:t>Acido undecilenico</a:t>
            </a:r>
            <a:r>
              <a:rPr lang="it-IT" sz="2400" smtClean="0"/>
              <a:t> attivo sui dermatofiti  responsabili delle tigne.</a:t>
            </a:r>
          </a:p>
          <a:p>
            <a:endParaRPr lang="it-IT"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it-IT" smtClean="0">
                <a:solidFill>
                  <a:srgbClr val="FF3300"/>
                </a:solidFill>
              </a:rPr>
              <a:t>Antimicotici per uso sistemico</a:t>
            </a:r>
          </a:p>
        </p:txBody>
      </p:sp>
      <p:sp>
        <p:nvSpPr>
          <p:cNvPr id="64515" name="Rectangle 3"/>
          <p:cNvSpPr>
            <a:spLocks noGrp="1" noChangeArrowheads="1"/>
          </p:cNvSpPr>
          <p:nvPr>
            <p:ph idx="1"/>
          </p:nvPr>
        </p:nvSpPr>
        <p:spPr/>
        <p:txBody>
          <a:bodyPr/>
          <a:lstStyle/>
          <a:p>
            <a:pPr>
              <a:lnSpc>
                <a:spcPct val="90000"/>
              </a:lnSpc>
            </a:pPr>
            <a:r>
              <a:rPr lang="it-IT" sz="2400" b="1" smtClean="0"/>
              <a:t>Griseofulvina</a:t>
            </a:r>
            <a:r>
              <a:rPr lang="it-IT" sz="2400" smtClean="0"/>
              <a:t> attiva sui dermatofiti.</a:t>
            </a:r>
          </a:p>
          <a:p>
            <a:pPr>
              <a:lnSpc>
                <a:spcPct val="90000"/>
              </a:lnSpc>
            </a:pPr>
            <a:r>
              <a:rPr lang="it-IT" sz="2400" b="1" smtClean="0"/>
              <a:t>Amfotericina B</a:t>
            </a:r>
            <a:r>
              <a:rPr lang="it-IT" sz="2400" smtClean="0"/>
              <a:t> utilizzata nelle micosi sistemiche gravi.</a:t>
            </a:r>
          </a:p>
          <a:p>
            <a:pPr>
              <a:lnSpc>
                <a:spcPct val="90000"/>
              </a:lnSpc>
            </a:pPr>
            <a:r>
              <a:rPr lang="it-IT" sz="2400" b="1" smtClean="0"/>
              <a:t>Flucitosina </a:t>
            </a:r>
            <a:r>
              <a:rPr lang="it-IT" sz="2400" smtClean="0"/>
              <a:t>indicata nelle candidosi sistemiche e del SNC.</a:t>
            </a:r>
          </a:p>
          <a:p>
            <a:pPr>
              <a:lnSpc>
                <a:spcPct val="90000"/>
              </a:lnSpc>
            </a:pPr>
            <a:r>
              <a:rPr lang="it-IT" sz="2400" b="1" smtClean="0"/>
              <a:t>Ketoconazolo</a:t>
            </a:r>
            <a:r>
              <a:rPr lang="it-IT" sz="2400" smtClean="0"/>
              <a:t> utilizzato nella candidosi orali e vaginali e nelle micosi superficiali.</a:t>
            </a:r>
          </a:p>
          <a:p>
            <a:pPr>
              <a:lnSpc>
                <a:spcPct val="90000"/>
              </a:lnSpc>
            </a:pPr>
            <a:r>
              <a:rPr lang="it-IT" sz="2400" b="1" smtClean="0"/>
              <a:t>Fluconazolo</a:t>
            </a:r>
            <a:r>
              <a:rPr lang="it-IT" sz="2400" smtClean="0"/>
              <a:t> indicato nelle candidosi delle mucose e sistemiche.</a:t>
            </a:r>
          </a:p>
          <a:p>
            <a:pPr>
              <a:lnSpc>
                <a:spcPct val="90000"/>
              </a:lnSpc>
            </a:pPr>
            <a:r>
              <a:rPr lang="it-IT" sz="2400" b="1" smtClean="0"/>
              <a:t>Itraconazolo</a:t>
            </a:r>
            <a:r>
              <a:rPr lang="it-IT" sz="2400" smtClean="0"/>
              <a:t> impiegato nelle forme meno gravi di criptococcosi, blastomicosi ecc.</a:t>
            </a:r>
          </a:p>
          <a:p>
            <a:pPr>
              <a:lnSpc>
                <a:spcPct val="90000"/>
              </a:lnSpc>
            </a:pPr>
            <a:r>
              <a:rPr lang="it-IT" sz="2400" b="1" smtClean="0"/>
              <a:t>Terbinafina</a:t>
            </a:r>
            <a:r>
              <a:rPr lang="it-IT" sz="2400" smtClean="0"/>
              <a:t> con attività antimicotica ad ampio spettro.</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4"/>
          <p:cNvSpPr>
            <a:spLocks noGrp="1" noChangeArrowheads="1"/>
          </p:cNvSpPr>
          <p:nvPr>
            <p:ph type="title"/>
          </p:nvPr>
        </p:nvSpPr>
        <p:spPr/>
        <p:txBody>
          <a:bodyPr rtlCol="0">
            <a:normAutofit fontScale="90000"/>
          </a:bodyPr>
          <a:lstStyle/>
          <a:p>
            <a:pPr fontAlgn="auto">
              <a:spcAft>
                <a:spcPts val="0"/>
              </a:spcAft>
              <a:defRPr/>
            </a:pPr>
            <a:r>
              <a:rPr lang="it-IT" sz="3600" smtClean="0"/>
              <a:t>Meccanismi di resistenza ai farmaci antifungini</a:t>
            </a:r>
          </a:p>
        </p:txBody>
      </p:sp>
      <p:pic>
        <p:nvPicPr>
          <p:cNvPr id="2" name="Picture 3"/>
          <p:cNvPicPr>
            <a:picLocks noGrp="1" noChangeAspect="1" noChangeArrowheads="1"/>
          </p:cNvPicPr>
          <p:nvPr>
            <p:ph idx="1"/>
          </p:nvPr>
        </p:nvPicPr>
        <p:blipFill>
          <a:blip r:embed="rId3"/>
          <a:srcRect/>
          <a:stretch>
            <a:fillRect/>
          </a:stretch>
        </p:blipFill>
        <p:spPr>
          <a:xfrm>
            <a:off x="206375" y="1676400"/>
            <a:ext cx="8686800" cy="4776788"/>
          </a:xfrm>
          <a:ln w="28575">
            <a:solidFill>
              <a:schemeClr val="tx1"/>
            </a:solid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404813"/>
            <a:ext cx="9144000" cy="0"/>
          </a:xfrm>
          <a:prstGeom prst="rect">
            <a:avLst/>
          </a:prstGeom>
          <a:noFill/>
          <a:ln w="9525">
            <a:noFill/>
            <a:miter lim="800000"/>
            <a:headEnd/>
            <a:tailEnd/>
          </a:ln>
        </p:spPr>
        <p:txBody>
          <a:bodyPr wrap="none" anchor="ctr">
            <a:spAutoFit/>
          </a:bodyPr>
          <a:lstStyle/>
          <a:p>
            <a:endParaRPr lang="it-IT"/>
          </a:p>
        </p:txBody>
      </p:sp>
      <p:pic>
        <p:nvPicPr>
          <p:cNvPr id="66563" name="Picture 3"/>
          <p:cNvPicPr>
            <a:picLocks noChangeAspect="1" noChangeArrowheads="1"/>
          </p:cNvPicPr>
          <p:nvPr/>
        </p:nvPicPr>
        <p:blipFill>
          <a:blip r:embed="rId3"/>
          <a:srcRect/>
          <a:stretch>
            <a:fillRect/>
          </a:stretch>
        </p:blipFill>
        <p:spPr bwMode="auto">
          <a:xfrm>
            <a:off x="2078038" y="908050"/>
            <a:ext cx="4365625" cy="5651500"/>
          </a:xfrm>
          <a:prstGeom prst="rect">
            <a:avLst/>
          </a:prstGeom>
          <a:noFill/>
          <a:ln w="28575">
            <a:solidFill>
              <a:srgbClr val="000000"/>
            </a:solidFill>
            <a:miter lim="800000"/>
            <a:headEnd/>
            <a:tailEnd/>
          </a:ln>
        </p:spPr>
      </p:pic>
      <p:sp>
        <p:nvSpPr>
          <p:cNvPr id="66564" name="Text Box 4"/>
          <p:cNvSpPr txBox="1">
            <a:spLocks noChangeArrowheads="1"/>
          </p:cNvSpPr>
          <p:nvPr/>
        </p:nvSpPr>
        <p:spPr bwMode="auto">
          <a:xfrm>
            <a:off x="1476375" y="333375"/>
            <a:ext cx="6337300" cy="396875"/>
          </a:xfrm>
          <a:prstGeom prst="rect">
            <a:avLst/>
          </a:prstGeom>
          <a:noFill/>
          <a:ln w="9525">
            <a:noFill/>
            <a:miter lim="800000"/>
            <a:headEnd/>
            <a:tailEnd/>
          </a:ln>
        </p:spPr>
        <p:txBody>
          <a:bodyPr>
            <a:spAutoFit/>
          </a:bodyPr>
          <a:lstStyle/>
          <a:p>
            <a:pPr>
              <a:spcBef>
                <a:spcPct val="50000"/>
              </a:spcBef>
            </a:pPr>
            <a:r>
              <a:rPr lang="it-IT" sz="2000"/>
              <a:t>Vari meccanismi di resistenza ai farmaci azolici</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it-IT" sz="2800" b="1" smtClean="0">
                <a:solidFill>
                  <a:srgbClr val="FF3300"/>
                </a:solidFill>
              </a:rPr>
              <a:t>Sviluppo della resistenza al fluconazolo in </a:t>
            </a:r>
            <a:r>
              <a:rPr lang="it-IT" sz="2800" b="1" i="1" smtClean="0">
                <a:solidFill>
                  <a:srgbClr val="FF3300"/>
                </a:solidFill>
              </a:rPr>
              <a:t>Candida albicans</a:t>
            </a:r>
          </a:p>
        </p:txBody>
      </p:sp>
      <p:sp>
        <p:nvSpPr>
          <p:cNvPr id="67587" name="Rectangle 3"/>
          <p:cNvSpPr>
            <a:spLocks noGrp="1" noChangeArrowheads="1"/>
          </p:cNvSpPr>
          <p:nvPr>
            <p:ph idx="1"/>
          </p:nvPr>
        </p:nvSpPr>
        <p:spPr/>
        <p:txBody>
          <a:bodyPr/>
          <a:lstStyle/>
          <a:p>
            <a:pPr>
              <a:lnSpc>
                <a:spcPct val="90000"/>
              </a:lnSpc>
            </a:pPr>
            <a:r>
              <a:rPr lang="it-IT" sz="2000" smtClean="0"/>
              <a:t>Sono stati identificati diversi meccanismi di resistenza agli azoli, tra questi quello più frequentemente osservato nei ceppi clinici resistenti è una riduzione dell’accumulo intracellulare di farmaco che coinvolge la regolazione di due geni trasportatori appartenenti a due famiglie:  </a:t>
            </a:r>
            <a:r>
              <a:rPr lang="it-IT" sz="2000" b="1" i="1" smtClean="0"/>
              <a:t>CDR1</a:t>
            </a:r>
            <a:r>
              <a:rPr lang="it-IT" sz="2000" smtClean="0"/>
              <a:t> e </a:t>
            </a:r>
            <a:r>
              <a:rPr lang="it-IT" sz="2000" b="1" i="1" smtClean="0"/>
              <a:t>CDR2 </a:t>
            </a:r>
            <a:r>
              <a:rPr lang="it-IT" sz="2000" smtClean="0"/>
              <a:t>(Candida drug resistence 1 e 2) della famiglia dell’ATP-binding cassette (ABC); e </a:t>
            </a:r>
            <a:r>
              <a:rPr lang="it-IT" sz="2000" b="1" i="1" smtClean="0"/>
              <a:t>Ca MDR1 </a:t>
            </a:r>
            <a:r>
              <a:rPr lang="it-IT" sz="2000" smtClean="0"/>
              <a:t>(Candida albicans multidrug resistence 1) della superfamiglia dei maggiori trasportatori (MF).</a:t>
            </a:r>
          </a:p>
          <a:p>
            <a:pPr>
              <a:lnSpc>
                <a:spcPct val="90000"/>
              </a:lnSpc>
            </a:pPr>
            <a:r>
              <a:rPr lang="it-IT" sz="2000" smtClean="0"/>
              <a:t>Un gene </a:t>
            </a:r>
            <a:r>
              <a:rPr lang="it-IT" sz="2000" b="1" i="1" smtClean="0"/>
              <a:t>CAP1</a:t>
            </a:r>
            <a:r>
              <a:rPr lang="it-IT" sz="2000" smtClean="0"/>
              <a:t> clonato in </a:t>
            </a:r>
            <a:r>
              <a:rPr lang="it-IT" sz="2000" i="1" smtClean="0"/>
              <a:t>Candida albicans, </a:t>
            </a:r>
            <a:r>
              <a:rPr lang="it-IT" sz="2000" smtClean="0"/>
              <a:t>omologo a </a:t>
            </a:r>
            <a:r>
              <a:rPr lang="it-IT" sz="2000" b="1" i="1" smtClean="0"/>
              <a:t>YAP1 </a:t>
            </a:r>
            <a:r>
              <a:rPr lang="it-IT" sz="2000" smtClean="0"/>
              <a:t> (clonato in </a:t>
            </a:r>
            <a:r>
              <a:rPr lang="it-IT" sz="2000" i="1" smtClean="0"/>
              <a:t>Saccharomyces cerevisiae) </a:t>
            </a:r>
            <a:r>
              <a:rPr lang="it-IT" sz="2000" smtClean="0"/>
              <a:t>codifica per una proteina trascrizionale regolatrice </a:t>
            </a:r>
            <a:r>
              <a:rPr lang="it-IT" sz="2000" b="1" smtClean="0"/>
              <a:t>CAP1p.</a:t>
            </a:r>
          </a:p>
          <a:p>
            <a:pPr>
              <a:lnSpc>
                <a:spcPct val="90000"/>
              </a:lnSpc>
            </a:pPr>
            <a:r>
              <a:rPr lang="it-IT" sz="2000" b="1" i="1" smtClean="0"/>
              <a:t>YAP1 </a:t>
            </a:r>
            <a:r>
              <a:rPr lang="it-IT" sz="2000" smtClean="0"/>
              <a:t>è coinvolto sia nei meccanismi di multiresistenza agli antimicotici che nella  risposta agli stress ossidativi in </a:t>
            </a:r>
            <a:r>
              <a:rPr lang="it-IT" sz="2000" i="1" smtClean="0"/>
              <a:t>Saccharomyces cerevisiae.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2319338"/>
            <a:ext cx="9144000" cy="0"/>
          </a:xfrm>
          <a:prstGeom prst="rect">
            <a:avLst/>
          </a:prstGeom>
          <a:noFill/>
          <a:ln w="9525">
            <a:noFill/>
            <a:miter lim="800000"/>
            <a:headEnd/>
            <a:tailEnd/>
          </a:ln>
        </p:spPr>
        <p:txBody>
          <a:bodyPr wrap="none" anchor="ctr">
            <a:spAutoFit/>
          </a:bodyPr>
          <a:lstStyle/>
          <a:p>
            <a:endParaRPr lang="it-IT"/>
          </a:p>
        </p:txBody>
      </p:sp>
      <p:pic>
        <p:nvPicPr>
          <p:cNvPr id="24579" name="Picture 3"/>
          <p:cNvPicPr>
            <a:picLocks noChangeAspect="1" noChangeArrowheads="1"/>
          </p:cNvPicPr>
          <p:nvPr/>
        </p:nvPicPr>
        <p:blipFill>
          <a:blip r:embed="rId3"/>
          <a:srcRect/>
          <a:stretch>
            <a:fillRect/>
          </a:stretch>
        </p:blipFill>
        <p:spPr bwMode="auto">
          <a:xfrm>
            <a:off x="2195513" y="1778000"/>
            <a:ext cx="4883150" cy="3883025"/>
          </a:xfrm>
          <a:prstGeom prst="rect">
            <a:avLst/>
          </a:prstGeom>
          <a:noFill/>
          <a:ln w="28575">
            <a:solidFill>
              <a:srgbClr val="000000"/>
            </a:solidFill>
            <a:miter lim="800000"/>
            <a:headEnd/>
            <a:tailEnd/>
          </a:ln>
        </p:spPr>
      </p:pic>
      <p:sp>
        <p:nvSpPr>
          <p:cNvPr id="24580" name="Rectangle 4"/>
          <p:cNvSpPr>
            <a:spLocks noChangeArrowheads="1"/>
          </p:cNvSpPr>
          <p:nvPr/>
        </p:nvSpPr>
        <p:spPr bwMode="auto">
          <a:xfrm>
            <a:off x="0" y="4538663"/>
            <a:ext cx="9144000" cy="0"/>
          </a:xfrm>
          <a:prstGeom prst="rect">
            <a:avLst/>
          </a:prstGeom>
          <a:noFill/>
          <a:ln w="9525">
            <a:noFill/>
            <a:miter lim="800000"/>
            <a:headEnd/>
            <a:tailEnd/>
          </a:ln>
        </p:spPr>
        <p:txBody>
          <a:bodyPr wrap="none" anchor="ctr">
            <a:spAutoFit/>
          </a:bodyPr>
          <a:lstStyle/>
          <a:p>
            <a:endParaRPr lang="it-IT"/>
          </a:p>
        </p:txBody>
      </p:sp>
      <p:sp>
        <p:nvSpPr>
          <p:cNvPr id="24581" name="Text Box 5"/>
          <p:cNvSpPr txBox="1">
            <a:spLocks noChangeArrowheads="1"/>
          </p:cNvSpPr>
          <p:nvPr/>
        </p:nvSpPr>
        <p:spPr bwMode="auto">
          <a:xfrm>
            <a:off x="755650" y="476250"/>
            <a:ext cx="8137525" cy="579438"/>
          </a:xfrm>
          <a:prstGeom prst="rect">
            <a:avLst/>
          </a:prstGeom>
          <a:noFill/>
          <a:ln w="9525">
            <a:noFill/>
            <a:miter lim="800000"/>
            <a:headEnd/>
            <a:tailEnd/>
          </a:ln>
        </p:spPr>
        <p:txBody>
          <a:bodyPr>
            <a:spAutoFit/>
          </a:bodyPr>
          <a:lstStyle/>
          <a:p>
            <a:pPr algn="ctr">
              <a:spcBef>
                <a:spcPct val="50000"/>
              </a:spcBef>
            </a:pPr>
            <a:r>
              <a:rPr lang="it-IT" sz="3200" b="1">
                <a:latin typeface="Times New Roman" pitchFamily="18" charset="0"/>
              </a:rPr>
              <a:t>Parete cellulare della cellula fungina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rtlCol="0">
            <a:normAutofit fontScale="90000"/>
          </a:bodyPr>
          <a:lstStyle/>
          <a:p>
            <a:pPr fontAlgn="auto">
              <a:spcAft>
                <a:spcPts val="0"/>
              </a:spcAft>
              <a:defRPr/>
            </a:pPr>
            <a:r>
              <a:rPr lang="it-IT" smtClean="0"/>
              <a:t>Capsula di </a:t>
            </a:r>
            <a:r>
              <a:rPr lang="it-IT" i="1" smtClean="0"/>
              <a:t>Cryptococcus neoformans</a:t>
            </a:r>
            <a:r>
              <a:rPr lang="it-IT" smtClean="0"/>
              <a:t> </a:t>
            </a:r>
          </a:p>
        </p:txBody>
      </p:sp>
      <p:pic>
        <p:nvPicPr>
          <p:cNvPr id="25603" name="Picture 3" descr="crypto"/>
          <p:cNvPicPr>
            <a:picLocks noChangeAspect="1" noChangeArrowheads="1"/>
          </p:cNvPicPr>
          <p:nvPr/>
        </p:nvPicPr>
        <p:blipFill>
          <a:blip r:embed="rId3"/>
          <a:srcRect/>
          <a:stretch>
            <a:fillRect/>
          </a:stretch>
        </p:blipFill>
        <p:spPr bwMode="auto">
          <a:xfrm>
            <a:off x="3200400" y="2392363"/>
            <a:ext cx="2743200" cy="207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117725" y="171450"/>
            <a:ext cx="4467225" cy="944563"/>
          </a:xfrm>
          <a:prstGeom prst="rect">
            <a:avLst/>
          </a:prstGeom>
          <a:noFill/>
          <a:ln w="9525">
            <a:noFill/>
            <a:miter lim="800000"/>
            <a:headEnd/>
            <a:tailEnd/>
          </a:ln>
        </p:spPr>
        <p:txBody>
          <a:bodyPr wrap="none">
            <a:spAutoFit/>
          </a:bodyPr>
          <a:lstStyle/>
          <a:p>
            <a:pPr eaLnBrk="0" hangingPunct="0"/>
            <a:r>
              <a:rPr lang="it-IT" sz="3200" b="1">
                <a:latin typeface="Times New Roman" pitchFamily="18" charset="0"/>
              </a:rPr>
              <a:t>PARETE CELLULARE</a:t>
            </a:r>
          </a:p>
          <a:p>
            <a:pPr eaLnBrk="0" hangingPunct="0"/>
            <a:r>
              <a:rPr lang="it-IT" sz="2400" b="1">
                <a:latin typeface="Times New Roman" pitchFamily="18" charset="0"/>
              </a:rPr>
              <a:t>Struttura rigida, definita tunica</a:t>
            </a:r>
            <a:endParaRPr lang="it-IT" sz="2400">
              <a:latin typeface="Times New Roman" pitchFamily="18" charset="0"/>
            </a:endParaRPr>
          </a:p>
        </p:txBody>
      </p:sp>
      <p:sp>
        <p:nvSpPr>
          <p:cNvPr id="26627" name="Text Box 3"/>
          <p:cNvSpPr txBox="1">
            <a:spLocks noChangeArrowheads="1"/>
          </p:cNvSpPr>
          <p:nvPr/>
        </p:nvSpPr>
        <p:spPr bwMode="auto">
          <a:xfrm>
            <a:off x="1600200" y="1371600"/>
            <a:ext cx="6188075" cy="4054475"/>
          </a:xfrm>
          <a:prstGeom prst="rect">
            <a:avLst/>
          </a:prstGeom>
          <a:noFill/>
          <a:ln w="9525">
            <a:noFill/>
            <a:miter lim="800000"/>
            <a:headEnd/>
            <a:tailEnd/>
          </a:ln>
        </p:spPr>
        <p:txBody>
          <a:bodyPr>
            <a:spAutoFit/>
          </a:bodyPr>
          <a:lstStyle/>
          <a:p>
            <a:pPr eaLnBrk="0" hangingPunct="0">
              <a:buFontTx/>
              <a:buChar char="•"/>
            </a:pPr>
            <a:r>
              <a:rPr lang="it-IT" sz="2000">
                <a:latin typeface="Times New Roman" pitchFamily="18" charset="0"/>
              </a:rPr>
              <a:t>Costituita da un fitto intreccio di fibre di </a:t>
            </a:r>
            <a:r>
              <a:rPr lang="it-IT" sz="2000">
                <a:solidFill>
                  <a:srgbClr val="FF0000"/>
                </a:solidFill>
                <a:latin typeface="Times New Roman" pitchFamily="18" charset="0"/>
              </a:rPr>
              <a:t>chitina,</a:t>
            </a:r>
            <a:r>
              <a:rPr lang="it-IT" sz="2000">
                <a:latin typeface="Times New Roman" pitchFamily="18" charset="0"/>
              </a:rPr>
              <a:t> polimero della N-acetilglucosammina, associata a glucani, mannani lipidi e proteine;</a:t>
            </a:r>
          </a:p>
          <a:p>
            <a:pPr eaLnBrk="0" hangingPunct="0">
              <a:buFontTx/>
              <a:buChar char="•"/>
            </a:pPr>
            <a:endParaRPr lang="it-IT" sz="2000">
              <a:latin typeface="Times New Roman" pitchFamily="18" charset="0"/>
            </a:endParaRPr>
          </a:p>
          <a:p>
            <a:pPr eaLnBrk="0" hangingPunct="0">
              <a:buFontTx/>
              <a:buChar char="•"/>
            </a:pPr>
            <a:r>
              <a:rPr lang="it-IT" sz="2000">
                <a:latin typeface="Times New Roman" pitchFamily="18" charset="0"/>
              </a:rPr>
              <a:t>Struttura pluristratificata:</a:t>
            </a:r>
          </a:p>
          <a:p>
            <a:pPr eaLnBrk="0" hangingPunct="0"/>
            <a:r>
              <a:rPr lang="it-IT" sz="2000">
                <a:latin typeface="Times New Roman" pitchFamily="18" charset="0"/>
              </a:rPr>
              <a:t>Esterno: omogeneo, costituito da mannano e glicano</a:t>
            </a:r>
          </a:p>
          <a:p>
            <a:pPr eaLnBrk="0" hangingPunct="0"/>
            <a:r>
              <a:rPr lang="it-IT" sz="2000">
                <a:latin typeface="Times New Roman" pitchFamily="18" charset="0"/>
              </a:rPr>
              <a:t>Interno: struttura fibrillare di chitina e chitosano</a:t>
            </a:r>
          </a:p>
          <a:p>
            <a:pPr eaLnBrk="0" hangingPunct="0"/>
            <a:endParaRPr lang="it-IT" sz="2000"/>
          </a:p>
          <a:p>
            <a:pPr eaLnBrk="0" hangingPunct="0"/>
            <a:r>
              <a:rPr lang="it-IT" sz="2000">
                <a:latin typeface="Times New Roman" pitchFamily="18" charset="0"/>
              </a:rPr>
              <a:t>La sintesi della chitina è controllata da enzimi  presenti nel citosol (</a:t>
            </a:r>
            <a:r>
              <a:rPr lang="it-IT" sz="2000">
                <a:solidFill>
                  <a:srgbClr val="FF0000"/>
                </a:solidFill>
                <a:latin typeface="Times New Roman" pitchFamily="18" charset="0"/>
              </a:rPr>
              <a:t>chitosomi</a:t>
            </a:r>
            <a:r>
              <a:rPr lang="it-IT" sz="2000">
                <a:latin typeface="Times New Roman" pitchFamily="18" charset="0"/>
              </a:rPr>
              <a:t>)</a:t>
            </a:r>
          </a:p>
          <a:p>
            <a:pPr eaLnBrk="0" hangingPunct="0"/>
            <a:endParaRPr lang="it-IT" sz="2000">
              <a:latin typeface="Times New Roman" pitchFamily="18" charset="0"/>
            </a:endParaRPr>
          </a:p>
          <a:p>
            <a:pPr eaLnBrk="0" hangingPunct="0"/>
            <a:r>
              <a:rPr lang="it-IT" sz="2000" b="1">
                <a:latin typeface="Times New Roman" pitchFamily="18" charset="0"/>
              </a:rPr>
              <a:t>Polisaccaride capsulare</a:t>
            </a:r>
            <a:r>
              <a:rPr lang="it-IT" sz="2000">
                <a:latin typeface="Times New Roman" pitchFamily="18" charset="0"/>
              </a:rPr>
              <a:t>:  prodotto da  alcuni funghi oltre alla parete cellulare</a:t>
            </a:r>
          </a:p>
        </p:txBody>
      </p:sp>
      <p:sp>
        <p:nvSpPr>
          <p:cNvPr id="26628" name="Text Box 4"/>
          <p:cNvSpPr txBox="1">
            <a:spLocks noChangeArrowheads="1"/>
          </p:cNvSpPr>
          <p:nvPr/>
        </p:nvSpPr>
        <p:spPr bwMode="auto">
          <a:xfrm>
            <a:off x="304800" y="5791200"/>
            <a:ext cx="3505200" cy="720725"/>
          </a:xfrm>
          <a:prstGeom prst="rect">
            <a:avLst/>
          </a:prstGeom>
          <a:noFill/>
          <a:ln w="19050">
            <a:solidFill>
              <a:srgbClr val="FF0000"/>
            </a:solidFill>
            <a:miter lim="800000"/>
            <a:headEnd/>
            <a:tailEnd/>
          </a:ln>
        </p:spPr>
        <p:txBody>
          <a:bodyPr>
            <a:spAutoFit/>
          </a:bodyPr>
          <a:lstStyle/>
          <a:p>
            <a:pPr algn="ctr" eaLnBrk="0" hangingPunct="0"/>
            <a:r>
              <a:rPr lang="it-IT" sz="2000" b="1">
                <a:latin typeface="Times New Roman" pitchFamily="18" charset="0"/>
              </a:rPr>
              <a:t>PARETE CELLULARE</a:t>
            </a:r>
          </a:p>
          <a:p>
            <a:pPr algn="ctr" eaLnBrk="0" hangingPunct="0"/>
            <a:r>
              <a:rPr lang="it-IT" sz="2000" b="1">
                <a:latin typeface="Times New Roman" pitchFamily="18" charset="0"/>
              </a:rPr>
              <a:t>STRUTTURE CAPSULARI</a:t>
            </a:r>
            <a:endParaRPr lang="it-IT" sz="2400">
              <a:latin typeface="Times New Roman" pitchFamily="18" charset="0"/>
            </a:endParaRPr>
          </a:p>
        </p:txBody>
      </p:sp>
      <p:sp>
        <p:nvSpPr>
          <p:cNvPr id="26629" name="Text Box 5"/>
          <p:cNvSpPr txBox="1">
            <a:spLocks noChangeArrowheads="1"/>
          </p:cNvSpPr>
          <p:nvPr/>
        </p:nvSpPr>
        <p:spPr bwMode="auto">
          <a:xfrm>
            <a:off x="5257800" y="5791200"/>
            <a:ext cx="2286000" cy="720725"/>
          </a:xfrm>
          <a:prstGeom prst="rect">
            <a:avLst/>
          </a:prstGeom>
          <a:noFill/>
          <a:ln w="19050">
            <a:solidFill>
              <a:srgbClr val="FF0000"/>
            </a:solidFill>
            <a:miter lim="800000"/>
            <a:headEnd/>
            <a:tailEnd/>
          </a:ln>
        </p:spPr>
        <p:txBody>
          <a:bodyPr>
            <a:spAutoFit/>
          </a:bodyPr>
          <a:lstStyle/>
          <a:p>
            <a:pPr algn="ctr" eaLnBrk="0" hangingPunct="0"/>
            <a:r>
              <a:rPr lang="it-IT" sz="2000" b="1">
                <a:latin typeface="Times New Roman" pitchFamily="18" charset="0"/>
              </a:rPr>
              <a:t>VIRULENZA</a:t>
            </a:r>
          </a:p>
          <a:p>
            <a:pPr algn="ctr" eaLnBrk="0" hangingPunct="0"/>
            <a:r>
              <a:rPr lang="it-IT" sz="2000" b="1">
                <a:latin typeface="Times New Roman" pitchFamily="18" charset="0"/>
              </a:rPr>
              <a:t>PATOGENICITA</a:t>
            </a:r>
            <a:r>
              <a:rPr lang="it-IT" sz="2000" b="1"/>
              <a:t>’</a:t>
            </a:r>
          </a:p>
        </p:txBody>
      </p:sp>
      <p:sp>
        <p:nvSpPr>
          <p:cNvPr id="26630" name="Line 6"/>
          <p:cNvSpPr>
            <a:spLocks noChangeShapeType="1"/>
          </p:cNvSpPr>
          <p:nvPr/>
        </p:nvSpPr>
        <p:spPr bwMode="auto">
          <a:xfrm>
            <a:off x="4038600" y="6172200"/>
            <a:ext cx="838200" cy="0"/>
          </a:xfrm>
          <a:prstGeom prst="line">
            <a:avLst/>
          </a:prstGeom>
          <a:noFill/>
          <a:ln w="76200">
            <a:solidFill>
              <a:srgbClr val="FF0000"/>
            </a:solidFill>
            <a:round/>
            <a:headEnd/>
            <a:tailEnd type="triangle" w="med" len="med"/>
          </a:ln>
        </p:spPr>
        <p:txBody>
          <a:bodyPr wrap="none" anchor="ctr"/>
          <a:lstStyle/>
          <a:p>
            <a:endParaRPr lang="it-IT"/>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1187</TotalTime>
  <Words>1713</Words>
  <Application>Microsoft Office PowerPoint</Application>
  <PresentationFormat>Presentazione su schermo (4:3)</PresentationFormat>
  <Paragraphs>289</Paragraphs>
  <Slides>64</Slides>
  <Notes>64</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64</vt:i4>
      </vt:variant>
    </vt:vector>
  </HeadingPairs>
  <TitlesOfParts>
    <vt:vector size="67" baseType="lpstr">
      <vt:lpstr>Tema di Office</vt:lpstr>
      <vt:lpstr>Image</vt:lpstr>
      <vt:lpstr>ISIS/Draw Sketch</vt:lpstr>
      <vt:lpstr>Diapositiva 1</vt:lpstr>
      <vt:lpstr>Diapositiva 2</vt:lpstr>
      <vt:lpstr>Diapositiva 3</vt:lpstr>
      <vt:lpstr>Diapositiva 4</vt:lpstr>
      <vt:lpstr>Lieviti </vt:lpstr>
      <vt:lpstr>Membrana citoplasmatica</vt:lpstr>
      <vt:lpstr>Diapositiva 7</vt:lpstr>
      <vt:lpstr>Capsula di Cryptococcus neoformans </vt:lpstr>
      <vt:lpstr>Diapositiva 9</vt:lpstr>
      <vt:lpstr>Pseudoife, blastospore e clamidospore</vt:lpstr>
      <vt:lpstr>I funghi sono organismi eucarioti ed eterotrofi</vt:lpstr>
      <vt:lpstr>Struttura e crescita di una muffa</vt:lpstr>
      <vt:lpstr>Muffe </vt:lpstr>
      <vt:lpstr>Diapositiva 14</vt:lpstr>
      <vt:lpstr>Diapositiva 15</vt:lpstr>
      <vt:lpstr>Conidiospore </vt:lpstr>
      <vt:lpstr>Conidiospore di Penicillium e Aspergillus</vt:lpstr>
      <vt:lpstr>Sporangiospore</vt:lpstr>
      <vt:lpstr>Artrospore</vt:lpstr>
      <vt:lpstr>Riproduzione per gemmazione </vt:lpstr>
      <vt:lpstr>Ciclo di vita di un lievito</vt:lpstr>
      <vt:lpstr>Processo di coniugazione di un lievito</vt:lpstr>
      <vt:lpstr>Stadio tardivo della coniugazione  </vt:lpstr>
      <vt:lpstr>Diapositiva 24</vt:lpstr>
      <vt:lpstr>Diapositiva 25</vt:lpstr>
      <vt:lpstr>Zigospore</vt:lpstr>
      <vt:lpstr>Riproduzione sessuata negli zigomiceti</vt:lpstr>
      <vt:lpstr>Ascomiceti </vt:lpstr>
      <vt:lpstr>Basidiomiceti </vt:lpstr>
      <vt:lpstr>Diapositiva 30</vt:lpstr>
      <vt:lpstr>Formazione del tubo germinativo</vt:lpstr>
      <vt:lpstr>Candida albicans</vt:lpstr>
      <vt:lpstr>Ciclo vitale di Coccidioides immitis </vt:lpstr>
      <vt:lpstr>Ciclo saprofitico e parassitario di Coccidioides immitis</vt:lpstr>
      <vt:lpstr>Ciclo vitale di Histoplasma capsulatum</vt:lpstr>
      <vt:lpstr>Ciclo saprofitico e parassitario di Histoplasma capsulatum</vt:lpstr>
      <vt:lpstr>Patogenicità nei funghi</vt:lpstr>
      <vt:lpstr>Fattori di virulenza che danneggiano l’ospite</vt:lpstr>
      <vt:lpstr>Micosi superficiali</vt:lpstr>
      <vt:lpstr>Micosi cutanee</vt:lpstr>
      <vt:lpstr>Micosi sottocutanee</vt:lpstr>
      <vt:lpstr>Micosi sistemiche</vt:lpstr>
      <vt:lpstr>Micosi opportunistiche</vt:lpstr>
      <vt:lpstr>Candidosi vulvovaginale e balanite </vt:lpstr>
      <vt:lpstr>Farmaci antimicotici</vt:lpstr>
      <vt:lpstr>Bersagli agenti antimicotici</vt:lpstr>
      <vt:lpstr> Classi di Farmaci in uso</vt:lpstr>
      <vt:lpstr>Farmaci attivi a livello della membrana citoplasmatica</vt:lpstr>
      <vt:lpstr>Farmaci Polienici </vt:lpstr>
      <vt:lpstr>Inibitori della sintesi di DNA e delle proteine</vt:lpstr>
      <vt:lpstr>Inibitori della mitosi </vt:lpstr>
      <vt:lpstr>Fasi della sintesi dell’ergosterolo e bersagli molecolari dei farmaci antifungini</vt:lpstr>
      <vt:lpstr>Farmaci azolici in uso</vt:lpstr>
      <vt:lpstr>Diapositiva 54</vt:lpstr>
      <vt:lpstr>Meccanismo d’azione del fluconazolo</vt:lpstr>
      <vt:lpstr>Nuovi derivati azolici</vt:lpstr>
      <vt:lpstr>Nuovi antimicotici</vt:lpstr>
      <vt:lpstr>Meccanismo d’azione echinocandine</vt:lpstr>
      <vt:lpstr>Echinocandine</vt:lpstr>
      <vt:lpstr>Antimicotici per uso topico</vt:lpstr>
      <vt:lpstr>Antimicotici per uso sistemico</vt:lpstr>
      <vt:lpstr>Meccanismi di resistenza ai farmaci antifungini</vt:lpstr>
      <vt:lpstr>Diapositiva 63</vt:lpstr>
      <vt:lpstr>Sviluppo della resistenza al fluconazolo in Candida albicans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Letizia Angiolella</dc:creator>
  <cp:lastModifiedBy>Utente</cp:lastModifiedBy>
  <cp:revision>35</cp:revision>
  <dcterms:created xsi:type="dcterms:W3CDTF">2003-11-17T11:10:32Z</dcterms:created>
  <dcterms:modified xsi:type="dcterms:W3CDTF">2014-05-13T10:53:16Z</dcterms:modified>
</cp:coreProperties>
</file>