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 id="264"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A2CF"/>
    <a:srgbClr val="C8D549"/>
    <a:srgbClr val="4B6C81"/>
    <a:srgbClr val="CFACD0"/>
    <a:srgbClr val="B37CB4"/>
    <a:srgbClr val="FF6600"/>
    <a:srgbClr val="2D9F58"/>
    <a:srgbClr val="3333FF"/>
    <a:srgbClr val="EC32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t-I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t-IT"/>
          </a:p>
        </p:txBody>
      </p:sp>
      <p:sp>
        <p:nvSpPr>
          <p:cNvPr id="4" name="Date Placeholder 3"/>
          <p:cNvSpPr>
            <a:spLocks noGrp="1"/>
          </p:cNvSpPr>
          <p:nvPr>
            <p:ph type="dt" sz="half" idx="10"/>
          </p:nvPr>
        </p:nvSpPr>
        <p:spPr/>
        <p:txBody>
          <a:bodyPr/>
          <a:lstStyle/>
          <a:p>
            <a:fld id="{93CCFF8C-F06A-449D-AFFC-0EE2551BDF8C}"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398001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93CCFF8C-F06A-449D-AFFC-0EE2551BDF8C}"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28039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t-I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93CCFF8C-F06A-449D-AFFC-0EE2551BDF8C}"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2055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10"/>
          </p:nvPr>
        </p:nvSpPr>
        <p:spPr/>
        <p:txBody>
          <a:bodyPr/>
          <a:lstStyle/>
          <a:p>
            <a:fld id="{93CCFF8C-F06A-449D-AFFC-0EE2551BDF8C}"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3026114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t-I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3CCFF8C-F06A-449D-AFFC-0EE2551BDF8C}" type="datetimeFigureOut">
              <a:rPr lang="it-IT" smtClean="0"/>
              <a:t>10/06/2019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422016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Date Placeholder 4"/>
          <p:cNvSpPr>
            <a:spLocks noGrp="1"/>
          </p:cNvSpPr>
          <p:nvPr>
            <p:ph type="dt" sz="half" idx="10"/>
          </p:nvPr>
        </p:nvSpPr>
        <p:spPr/>
        <p:txBody>
          <a:bodyPr/>
          <a:lstStyle/>
          <a:p>
            <a:fld id="{93CCFF8C-F06A-449D-AFFC-0EE2551BDF8C}"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1888760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t-I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7" name="Date Placeholder 6"/>
          <p:cNvSpPr>
            <a:spLocks noGrp="1"/>
          </p:cNvSpPr>
          <p:nvPr>
            <p:ph type="dt" sz="half" idx="10"/>
          </p:nvPr>
        </p:nvSpPr>
        <p:spPr/>
        <p:txBody>
          <a:bodyPr/>
          <a:lstStyle/>
          <a:p>
            <a:fld id="{93CCFF8C-F06A-449D-AFFC-0EE2551BDF8C}" type="datetimeFigureOut">
              <a:rPr lang="it-IT" smtClean="0"/>
              <a:t>10/06/2019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2998964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t-IT"/>
          </a:p>
        </p:txBody>
      </p:sp>
      <p:sp>
        <p:nvSpPr>
          <p:cNvPr id="3" name="Date Placeholder 2"/>
          <p:cNvSpPr>
            <a:spLocks noGrp="1"/>
          </p:cNvSpPr>
          <p:nvPr>
            <p:ph type="dt" sz="half" idx="10"/>
          </p:nvPr>
        </p:nvSpPr>
        <p:spPr/>
        <p:txBody>
          <a:bodyPr/>
          <a:lstStyle/>
          <a:p>
            <a:fld id="{93CCFF8C-F06A-449D-AFFC-0EE2551BDF8C}" type="datetimeFigureOut">
              <a:rPr lang="it-IT" smtClean="0"/>
              <a:t>10/06/2019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3974258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CCFF8C-F06A-449D-AFFC-0EE2551BDF8C}" type="datetimeFigureOut">
              <a:rPr lang="it-IT" smtClean="0"/>
              <a:t>10/06/2019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1432312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t-I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3CCFF8C-F06A-449D-AFFC-0EE2551BDF8C}"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186529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t-I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3CCFF8C-F06A-449D-AFFC-0EE2551BDF8C}" type="datetimeFigureOut">
              <a:rPr lang="it-IT" smtClean="0"/>
              <a:t>10/06/2019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20BA62E8-D580-4941-B553-654578DF0F09}" type="slidenum">
              <a:rPr lang="it-IT" smtClean="0"/>
              <a:t>‹#›</a:t>
            </a:fld>
            <a:endParaRPr lang="it-IT"/>
          </a:p>
        </p:txBody>
      </p:sp>
    </p:spTree>
    <p:extLst>
      <p:ext uri="{BB962C8B-B14F-4D97-AF65-F5344CB8AC3E}">
        <p14:creationId xmlns:p14="http://schemas.microsoft.com/office/powerpoint/2010/main" val="2529156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t-I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CFF8C-F06A-449D-AFFC-0EE2551BDF8C}" type="datetimeFigureOut">
              <a:rPr lang="it-IT" smtClean="0"/>
              <a:t>10/06/2019</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BA62E8-D580-4941-B553-654578DF0F09}" type="slidenum">
              <a:rPr lang="it-IT" smtClean="0"/>
              <a:t>‹#›</a:t>
            </a:fld>
            <a:endParaRPr lang="it-IT"/>
          </a:p>
        </p:txBody>
      </p:sp>
    </p:spTree>
    <p:extLst>
      <p:ext uri="{BB962C8B-B14F-4D97-AF65-F5344CB8AC3E}">
        <p14:creationId xmlns:p14="http://schemas.microsoft.com/office/powerpoint/2010/main" val="20809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t-IT" sz="6600" dirty="0" smtClean="0"/>
              <a:t>L’Io tragico nell’opera di Ingeborg Bachmann </a:t>
            </a:r>
            <a:endParaRPr lang="it-IT" sz="6600" dirty="0"/>
          </a:p>
        </p:txBody>
      </p:sp>
    </p:spTree>
    <p:extLst>
      <p:ext uri="{BB962C8B-B14F-4D97-AF65-F5344CB8AC3E}">
        <p14:creationId xmlns:p14="http://schemas.microsoft.com/office/powerpoint/2010/main" val="2238235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690688"/>
          </a:xfrm>
        </p:spPr>
        <p:txBody>
          <a:bodyPr/>
          <a:lstStyle/>
          <a:p>
            <a:r>
              <a:rPr lang="it-IT" dirty="0" smtClean="0">
                <a:solidFill>
                  <a:schemeClr val="accent2"/>
                </a:solidFill>
              </a:rPr>
              <a:t>Il senso tragico </a:t>
            </a:r>
            <a:endParaRPr lang="it-IT" dirty="0">
              <a:solidFill>
                <a:schemeClr val="accent2"/>
              </a:solidFill>
            </a:endParaRPr>
          </a:p>
        </p:txBody>
      </p:sp>
      <p:sp>
        <p:nvSpPr>
          <p:cNvPr id="3" name="Content Placeholder 2"/>
          <p:cNvSpPr>
            <a:spLocks noGrp="1"/>
          </p:cNvSpPr>
          <p:nvPr>
            <p:ph idx="1"/>
          </p:nvPr>
        </p:nvSpPr>
        <p:spPr>
          <a:xfrm>
            <a:off x="548640" y="1436914"/>
            <a:ext cx="11403874" cy="4740049"/>
          </a:xfrm>
        </p:spPr>
        <p:txBody>
          <a:bodyPr>
            <a:normAutofit fontScale="92500" lnSpcReduction="10000"/>
          </a:bodyPr>
          <a:lstStyle/>
          <a:p>
            <a:pPr marL="0" indent="0">
              <a:buNone/>
            </a:pPr>
            <a:r>
              <a:rPr lang="it-IT" dirty="0" smtClean="0"/>
              <a:t>Il tragico è la messa in scena della negatività del reale attraverso il linguaggio –  (Peter Szondi, Saggio sul tragico) </a:t>
            </a:r>
          </a:p>
          <a:p>
            <a:pPr marL="0" indent="0">
              <a:buNone/>
            </a:pPr>
            <a:r>
              <a:rPr lang="it-IT" dirty="0" smtClean="0"/>
              <a:t>Il linguaggio è la capacità di produrre immagini dialettiche che fissino la negatività del reale in una costellazione. (vd. W. Benjamin)</a:t>
            </a:r>
          </a:p>
          <a:p>
            <a:pPr marL="0" indent="0">
              <a:buNone/>
            </a:pPr>
            <a:endParaRPr lang="it-IT" dirty="0" smtClean="0"/>
          </a:p>
          <a:p>
            <a:pPr marL="0" indent="0">
              <a:buNone/>
            </a:pPr>
            <a:r>
              <a:rPr lang="it-IT" dirty="0" smtClean="0"/>
              <a:t>«Le idee si rapportano alle cose come le costellazioni si rapportano alle stelle». (Walter Benjamin, Il dramma barocco tedesco)</a:t>
            </a:r>
          </a:p>
          <a:p>
            <a:pPr marL="0" indent="0">
              <a:buNone/>
            </a:pPr>
            <a:endParaRPr lang="it-IT" dirty="0" smtClean="0"/>
          </a:p>
          <a:p>
            <a:pPr marL="0" indent="0">
              <a:buNone/>
            </a:pPr>
            <a:r>
              <a:rPr lang="it-IT" dirty="0" smtClean="0"/>
              <a:t>«Tragico è soltanto </a:t>
            </a:r>
            <a:r>
              <a:rPr lang="it-IT" i="1" dirty="0" smtClean="0"/>
              <a:t>quel</a:t>
            </a:r>
            <a:r>
              <a:rPr lang="it-IT" dirty="0" smtClean="0"/>
              <a:t> </a:t>
            </a:r>
            <a:r>
              <a:rPr lang="it-IT" dirty="0"/>
              <a:t>soccombere che deriva dall’unità degli opposti, dal ribaltamento di una cosa nel suo contrario, dall’autoscissione. Ma tragico è </a:t>
            </a:r>
            <a:r>
              <a:rPr lang="it-IT" dirty="0" smtClean="0"/>
              <a:t>anche </a:t>
            </a:r>
            <a:r>
              <a:rPr lang="it-IT" dirty="0"/>
              <a:t>soltanto il soccombere di qualcosa cui perire non è consentito, dopo il cui allontanarsi la ferita non si chiude</a:t>
            </a:r>
            <a:r>
              <a:rPr lang="it-IT" dirty="0" smtClean="0"/>
              <a:t>». (Peter Szondi, Saggio sul tragico)</a:t>
            </a:r>
            <a:endParaRPr lang="it-IT" dirty="0"/>
          </a:p>
          <a:p>
            <a:pPr marL="0" indent="0">
              <a:buNone/>
            </a:pPr>
            <a:endParaRPr lang="it-IT" dirty="0">
              <a:solidFill>
                <a:srgbClr val="FF0000"/>
              </a:solidFill>
            </a:endParaRPr>
          </a:p>
        </p:txBody>
      </p:sp>
    </p:spTree>
    <p:extLst>
      <p:ext uri="{BB962C8B-B14F-4D97-AF65-F5344CB8AC3E}">
        <p14:creationId xmlns:p14="http://schemas.microsoft.com/office/powerpoint/2010/main" val="19865523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766" y="0"/>
            <a:ext cx="11181806" cy="3304903"/>
          </a:xfrm>
        </p:spPr>
        <p:txBody>
          <a:bodyPr>
            <a:normAutofit/>
          </a:bodyPr>
          <a:lstStyle/>
          <a:p>
            <a:r>
              <a:rPr lang="it-IT" sz="4000" dirty="0" smtClean="0"/>
              <a:t>La dialettica del tragico: </a:t>
            </a:r>
            <a:r>
              <a:rPr lang="it-IT" sz="4000" dirty="0" smtClean="0">
                <a:solidFill>
                  <a:srgbClr val="FF0000"/>
                </a:solidFill>
              </a:rPr>
              <a:t>Interdipendenza tra tragico e   dialettica</a:t>
            </a:r>
            <a:r>
              <a:rPr lang="it-IT" sz="4000" dirty="0" smtClean="0"/>
              <a:t> </a:t>
            </a:r>
            <a:br>
              <a:rPr lang="it-IT" sz="4000" dirty="0" smtClean="0"/>
            </a:br>
            <a:r>
              <a:rPr lang="it-IT" sz="4000" dirty="0" smtClean="0"/>
              <a:t/>
            </a:r>
            <a:br>
              <a:rPr lang="it-IT" sz="4000" dirty="0" smtClean="0"/>
            </a:br>
            <a:endParaRPr lang="it-IT" sz="4000" dirty="0"/>
          </a:p>
        </p:txBody>
      </p:sp>
      <p:sp>
        <p:nvSpPr>
          <p:cNvPr id="46" name="TextBox 45"/>
          <p:cNvSpPr txBox="1"/>
          <p:nvPr/>
        </p:nvSpPr>
        <p:spPr>
          <a:xfrm>
            <a:off x="966651" y="2704011"/>
            <a:ext cx="10411098" cy="2062103"/>
          </a:xfrm>
          <a:prstGeom prst="rect">
            <a:avLst/>
          </a:prstGeom>
          <a:noFill/>
        </p:spPr>
        <p:txBody>
          <a:bodyPr wrap="square" rtlCol="0">
            <a:spAutoFit/>
          </a:bodyPr>
          <a:lstStyle/>
          <a:p>
            <a:pPr marL="285750" indent="-285750">
              <a:buFont typeface="Arial" panose="020B0604020202020204" pitchFamily="34" charset="0"/>
              <a:buChar char="•"/>
            </a:pPr>
            <a:r>
              <a:rPr lang="it-IT" sz="3200" dirty="0" smtClean="0"/>
              <a:t>Il </a:t>
            </a:r>
            <a:r>
              <a:rPr lang="it-IT" sz="3200" dirty="0"/>
              <a:t>tragico esige rappresentazione e verbalizzazione </a:t>
            </a:r>
            <a:endParaRPr lang="it-IT" sz="3200" dirty="0" smtClean="0"/>
          </a:p>
          <a:p>
            <a:endParaRPr lang="it-IT" sz="3200" dirty="0" smtClean="0"/>
          </a:p>
          <a:p>
            <a:pPr marL="285750" indent="-285750">
              <a:buFont typeface="Arial" panose="020B0604020202020204" pitchFamily="34" charset="0"/>
              <a:buChar char="•"/>
            </a:pPr>
            <a:r>
              <a:rPr lang="it-IT" sz="3200" dirty="0" smtClean="0"/>
              <a:t>La </a:t>
            </a:r>
            <a:r>
              <a:rPr lang="it-IT" sz="3200" dirty="0"/>
              <a:t>dialettica deve incorporare l’alterità senza </a:t>
            </a:r>
            <a:r>
              <a:rPr lang="it-IT" sz="3200" dirty="0" smtClean="0"/>
              <a:t>neutralizzarla, </a:t>
            </a:r>
            <a:r>
              <a:rPr lang="it-IT" sz="3200" dirty="0"/>
              <a:t>per non divenire discorso sterile </a:t>
            </a:r>
          </a:p>
        </p:txBody>
      </p:sp>
    </p:spTree>
    <p:extLst>
      <p:ext uri="{BB962C8B-B14F-4D97-AF65-F5344CB8AC3E}">
        <p14:creationId xmlns:p14="http://schemas.microsoft.com/office/powerpoint/2010/main" val="314681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690689"/>
          </a:xfrm>
        </p:spPr>
        <p:txBody>
          <a:bodyPr>
            <a:normAutofit/>
          </a:bodyPr>
          <a:lstStyle/>
          <a:p>
            <a:r>
              <a:rPr lang="it-IT" sz="3600" dirty="0" smtClean="0"/>
              <a:t>  Natura tragica del discorso con l’altro </a:t>
            </a:r>
            <a:r>
              <a:rPr lang="it-IT" sz="4000" dirty="0" smtClean="0"/>
              <a:t>= INCOMUNICABILITA’</a:t>
            </a:r>
            <a:endParaRPr lang="it-IT" sz="4000" dirty="0"/>
          </a:p>
        </p:txBody>
      </p:sp>
      <p:sp>
        <p:nvSpPr>
          <p:cNvPr id="3" name="Content Placeholder 2"/>
          <p:cNvSpPr>
            <a:spLocks noGrp="1"/>
          </p:cNvSpPr>
          <p:nvPr>
            <p:ph idx="1"/>
          </p:nvPr>
        </p:nvSpPr>
        <p:spPr>
          <a:xfrm>
            <a:off x="901700" y="1598066"/>
            <a:ext cx="10922634" cy="4351338"/>
          </a:xfrm>
        </p:spPr>
        <p:txBody>
          <a:bodyPr/>
          <a:lstStyle/>
          <a:p>
            <a:pPr marL="0" indent="0">
              <a:buNone/>
            </a:pPr>
            <a:r>
              <a:rPr lang="it-IT" dirty="0" smtClean="0"/>
              <a:t>SCHEMA (da SKEMA-SKEMATOS) TRAGICO: </a:t>
            </a:r>
            <a:r>
              <a:rPr lang="it-IT" sz="2000" dirty="0" smtClean="0"/>
              <a:t>Il gesto del corpo colto in movimento</a:t>
            </a:r>
            <a:endParaRPr lang="it-IT" sz="2000" dirty="0"/>
          </a:p>
          <a:p>
            <a:pPr marL="0" indent="0">
              <a:buNone/>
            </a:pPr>
            <a:endParaRPr lang="it-IT" dirty="0"/>
          </a:p>
        </p:txBody>
      </p:sp>
      <p:cxnSp>
        <p:nvCxnSpPr>
          <p:cNvPr id="5" name="Straight Arrow Connector 4"/>
          <p:cNvCxnSpPr/>
          <p:nvPr/>
        </p:nvCxnSpPr>
        <p:spPr>
          <a:xfrm flipH="1">
            <a:off x="4235631" y="2181497"/>
            <a:ext cx="480060" cy="5246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7776483" y="2196396"/>
            <a:ext cx="394607" cy="4841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1511935" y="2892833"/>
            <a:ext cx="3072766" cy="58340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400" i="1" dirty="0" smtClean="0"/>
              <a:t>Assolutezza</a:t>
            </a:r>
            <a:endParaRPr lang="it-IT" sz="4400" i="1" dirty="0"/>
          </a:p>
        </p:txBody>
      </p:sp>
      <p:sp>
        <p:nvSpPr>
          <p:cNvPr id="12" name="Rounded Rectangle 11"/>
          <p:cNvSpPr/>
          <p:nvPr/>
        </p:nvSpPr>
        <p:spPr>
          <a:xfrm>
            <a:off x="7520940" y="2892833"/>
            <a:ext cx="3388360" cy="58340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400" i="1" dirty="0" smtClean="0"/>
              <a:t>Impossibilità</a:t>
            </a:r>
            <a:r>
              <a:rPr lang="it-IT" dirty="0" smtClean="0"/>
              <a:t> </a:t>
            </a:r>
            <a:endParaRPr lang="it-IT" dirty="0"/>
          </a:p>
        </p:txBody>
      </p:sp>
      <p:sp>
        <p:nvSpPr>
          <p:cNvPr id="43" name="Rounded Rectangle 42"/>
          <p:cNvSpPr/>
          <p:nvPr/>
        </p:nvSpPr>
        <p:spPr>
          <a:xfrm>
            <a:off x="1325881" y="4678383"/>
            <a:ext cx="9798231" cy="1812788"/>
          </a:xfrm>
          <a:prstGeom prst="roundRect">
            <a:avLst/>
          </a:prstGeom>
          <a:solidFill>
            <a:srgbClr val="C8D5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800" dirty="0" smtClean="0">
                <a:solidFill>
                  <a:schemeClr val="tx1"/>
                </a:solidFill>
              </a:rPr>
              <a:t>PARADIGMA TRAGICO : VALENZA UNIVERSALE FUORI DAL TEMPO</a:t>
            </a:r>
          </a:p>
          <a:p>
            <a:pPr marL="285750" indent="-285750" algn="ctr">
              <a:buFont typeface="Arial" panose="020B0604020202020204" pitchFamily="34" charset="0"/>
              <a:buChar char="•"/>
            </a:pPr>
            <a:r>
              <a:rPr lang="it-IT" sz="2800" dirty="0" smtClean="0">
                <a:solidFill>
                  <a:schemeClr val="tx1"/>
                </a:solidFill>
              </a:rPr>
              <a:t>Natura performativa del linguaggio tragico</a:t>
            </a:r>
          </a:p>
          <a:p>
            <a:pPr marL="285750" indent="-285750" algn="ctr">
              <a:buFont typeface="Arial" panose="020B0604020202020204" pitchFamily="34" charset="0"/>
              <a:buChar char="•"/>
            </a:pPr>
            <a:r>
              <a:rPr lang="it-IT" sz="2800" dirty="0" smtClean="0">
                <a:solidFill>
                  <a:schemeClr val="tx1"/>
                </a:solidFill>
              </a:rPr>
              <a:t>Azione mimetica </a:t>
            </a:r>
          </a:p>
        </p:txBody>
      </p:sp>
      <p:sp>
        <p:nvSpPr>
          <p:cNvPr id="4" name="Double Bracket 3"/>
          <p:cNvSpPr/>
          <p:nvPr/>
        </p:nvSpPr>
        <p:spPr>
          <a:xfrm>
            <a:off x="1486536" y="3710415"/>
            <a:ext cx="3045460" cy="71227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it-IT" dirty="0" smtClean="0"/>
              <a:t>Afferma il suo carattere e i suoi valori morali in opposizione al mondo</a:t>
            </a:r>
            <a:endParaRPr lang="it-IT" dirty="0"/>
          </a:p>
        </p:txBody>
      </p:sp>
      <p:sp>
        <p:nvSpPr>
          <p:cNvPr id="7" name="Double Bracket 6"/>
          <p:cNvSpPr/>
          <p:nvPr/>
        </p:nvSpPr>
        <p:spPr>
          <a:xfrm>
            <a:off x="7520940" y="3710415"/>
            <a:ext cx="3477260" cy="71227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it-IT" dirty="0" smtClean="0"/>
              <a:t>Sulla sua testa pende un destino di morte inalienabile: le colpe dei padri. </a:t>
            </a:r>
            <a:endParaRPr lang="it-IT" dirty="0"/>
          </a:p>
        </p:txBody>
      </p:sp>
    </p:spTree>
    <p:extLst>
      <p:ext uri="{BB962C8B-B14F-4D97-AF65-F5344CB8AC3E}">
        <p14:creationId xmlns:p14="http://schemas.microsoft.com/office/powerpoint/2010/main" val="34621291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09300" cy="2208258"/>
          </a:xfrm>
        </p:spPr>
        <p:txBody>
          <a:bodyPr>
            <a:normAutofit fontScale="90000"/>
          </a:bodyPr>
          <a:lstStyle/>
          <a:p>
            <a:r>
              <a:rPr lang="it-IT" b="1" dirty="0" smtClean="0"/>
              <a:t>Antigone di Sofocle </a:t>
            </a:r>
            <a:br>
              <a:rPr lang="it-IT" b="1" dirty="0" smtClean="0"/>
            </a:br>
            <a:r>
              <a:rPr lang="it-IT" sz="3600" dirty="0" smtClean="0"/>
              <a:t>«Colei che tinge la parola di rosso. La donna che, sull’orlo dell’abisso, dialoga col mondo degli Inferi». (Holderlin)</a:t>
            </a:r>
            <a:br>
              <a:rPr lang="it-IT" sz="3600" dirty="0" smtClean="0"/>
            </a:br>
            <a:r>
              <a:rPr lang="it-IT" dirty="0" smtClean="0"/>
              <a:t/>
            </a:r>
            <a:br>
              <a:rPr lang="it-IT" dirty="0" smtClean="0"/>
            </a:br>
            <a:r>
              <a:rPr lang="it-IT" sz="3600" dirty="0" smtClean="0">
                <a:solidFill>
                  <a:srgbClr val="FF0000"/>
                </a:solidFill>
              </a:rPr>
              <a:t>Mito ri-attivato nella Germania Anno zero</a:t>
            </a:r>
            <a:endParaRPr lang="it-IT" sz="3600" dirty="0">
              <a:solidFill>
                <a:srgbClr val="FF0000"/>
              </a:solidFill>
            </a:endParaRPr>
          </a:p>
        </p:txBody>
      </p:sp>
      <p:sp>
        <p:nvSpPr>
          <p:cNvPr id="3" name="Content Placeholder 2"/>
          <p:cNvSpPr>
            <a:spLocks noGrp="1"/>
          </p:cNvSpPr>
          <p:nvPr>
            <p:ph idx="1"/>
          </p:nvPr>
        </p:nvSpPr>
        <p:spPr>
          <a:xfrm>
            <a:off x="838200" y="2768599"/>
            <a:ext cx="10515600" cy="4089399"/>
          </a:xfrm>
        </p:spPr>
        <p:txBody>
          <a:bodyPr/>
          <a:lstStyle/>
          <a:p>
            <a:r>
              <a:rPr lang="it-IT" dirty="0"/>
              <a:t>F</a:t>
            </a:r>
            <a:r>
              <a:rPr lang="it-IT" dirty="0" smtClean="0"/>
              <a:t>unzione anti-tirannica</a:t>
            </a:r>
          </a:p>
          <a:p>
            <a:r>
              <a:rPr lang="it-IT" dirty="0" smtClean="0"/>
              <a:t>Insorgere di un </a:t>
            </a:r>
            <a:r>
              <a:rPr lang="it-IT" i="1" dirty="0" smtClean="0"/>
              <a:t>carattere</a:t>
            </a:r>
            <a:r>
              <a:rPr lang="it-IT" dirty="0" smtClean="0"/>
              <a:t> = il personaggio di Antigone non si afferma solo attraverso l’azione ma esprime la propria individualità nel </a:t>
            </a:r>
            <a:r>
              <a:rPr lang="it-IT" i="1" dirty="0" smtClean="0"/>
              <a:t>linguaggio</a:t>
            </a:r>
            <a:r>
              <a:rPr lang="it-IT" dirty="0" smtClean="0"/>
              <a:t> </a:t>
            </a:r>
          </a:p>
          <a:p>
            <a:r>
              <a:rPr lang="it-IT" dirty="0" smtClean="0"/>
              <a:t>Costituzione antitetica, mediante il confronto/scontro con gli altri personaggi, </a:t>
            </a:r>
            <a:r>
              <a:rPr lang="it-IT" i="1" dirty="0" smtClean="0"/>
              <a:t>dialetticamente</a:t>
            </a:r>
            <a:endParaRPr lang="it-IT" dirty="0"/>
          </a:p>
        </p:txBody>
      </p:sp>
      <p:sp>
        <p:nvSpPr>
          <p:cNvPr id="4" name="Double Bracket 3"/>
          <p:cNvSpPr/>
          <p:nvPr/>
        </p:nvSpPr>
        <p:spPr>
          <a:xfrm>
            <a:off x="2336800" y="5473700"/>
            <a:ext cx="6883400" cy="1092200"/>
          </a:xfrm>
          <a:prstGeom prst="bracketPair">
            <a:avLst/>
          </a:prstGeom>
        </p:spPr>
        <p:style>
          <a:lnRef idx="3">
            <a:schemeClr val="accent4"/>
          </a:lnRef>
          <a:fillRef idx="0">
            <a:schemeClr val="accent4"/>
          </a:fillRef>
          <a:effectRef idx="2">
            <a:schemeClr val="accent4"/>
          </a:effectRef>
          <a:fontRef idx="minor">
            <a:schemeClr val="tx1"/>
          </a:fontRef>
        </p:style>
        <p:txBody>
          <a:bodyPr rtlCol="0" anchor="ctr"/>
          <a:lstStyle/>
          <a:p>
            <a:pPr marL="285750" indent="-285750" algn="ctr">
              <a:buFont typeface="Wingdings" panose="05000000000000000000" pitchFamily="2" charset="2"/>
              <a:buChar char="v"/>
            </a:pPr>
            <a:r>
              <a:rPr lang="it-IT" dirty="0" smtClean="0"/>
              <a:t>Solitudine dell’eroe</a:t>
            </a:r>
          </a:p>
          <a:p>
            <a:pPr marL="285750" indent="-285750" algn="ctr">
              <a:buFont typeface="Wingdings" panose="05000000000000000000" pitchFamily="2" charset="2"/>
              <a:buChar char="v"/>
            </a:pPr>
            <a:r>
              <a:rPr lang="it-IT" dirty="0" smtClean="0"/>
              <a:t>Incomunicabilità con il mondo dei vivi</a:t>
            </a:r>
          </a:p>
          <a:p>
            <a:pPr marL="285750" indent="-285750" algn="ctr">
              <a:buFont typeface="Wingdings" panose="05000000000000000000" pitchFamily="2" charset="2"/>
              <a:buChar char="v"/>
            </a:pPr>
            <a:r>
              <a:rPr lang="it-IT" dirty="0" smtClean="0"/>
              <a:t>Umanitas – Pietà verso i morti </a:t>
            </a:r>
            <a:endParaRPr lang="it-IT" dirty="0"/>
          </a:p>
        </p:txBody>
      </p:sp>
    </p:spTree>
    <p:extLst>
      <p:ext uri="{BB962C8B-B14F-4D97-AF65-F5344CB8AC3E}">
        <p14:creationId xmlns:p14="http://schemas.microsoft.com/office/powerpoint/2010/main" val="687831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100" y="127001"/>
            <a:ext cx="11188700" cy="1563688"/>
          </a:xfrm>
        </p:spPr>
        <p:txBody>
          <a:bodyPr/>
          <a:lstStyle/>
          <a:p>
            <a:r>
              <a:rPr lang="it-IT" dirty="0" smtClean="0">
                <a:latin typeface="Bookman Old Style" panose="02050604050505020204" pitchFamily="18" charset="0"/>
              </a:rPr>
              <a:t>Da     Antigone        a          </a:t>
            </a:r>
            <a:r>
              <a:rPr lang="it-IT" dirty="0" smtClean="0">
                <a:solidFill>
                  <a:srgbClr val="3333FF"/>
                </a:solidFill>
                <a:latin typeface="Bookman Old Style" panose="02050604050505020204" pitchFamily="18" charset="0"/>
              </a:rPr>
              <a:t>Bachmann </a:t>
            </a:r>
            <a:endParaRPr lang="it-IT" dirty="0">
              <a:solidFill>
                <a:srgbClr val="3333FF"/>
              </a:solidFill>
              <a:latin typeface="Bookman Old Style" panose="02050604050505020204" pitchFamily="18" charset="0"/>
            </a:endParaRPr>
          </a:p>
        </p:txBody>
      </p:sp>
      <p:sp>
        <p:nvSpPr>
          <p:cNvPr id="4" name="Rounded Rectangle 3"/>
          <p:cNvSpPr/>
          <p:nvPr/>
        </p:nvSpPr>
        <p:spPr>
          <a:xfrm>
            <a:off x="1104900" y="1401762"/>
            <a:ext cx="3949700" cy="5451476"/>
          </a:xfrm>
          <a:prstGeom prst="roundRect">
            <a:avLst/>
          </a:prstGeom>
          <a:solidFill>
            <a:srgbClr val="C8D5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2400" dirty="0" smtClean="0">
                <a:solidFill>
                  <a:srgbClr val="FF6600"/>
                </a:solidFill>
              </a:rPr>
              <a:t>1. Incomunicabilità con il mondo dei vivi</a:t>
            </a:r>
          </a:p>
          <a:p>
            <a:pPr algn="ctr"/>
            <a:endParaRPr lang="it-IT" sz="2400" dirty="0" smtClean="0">
              <a:solidFill>
                <a:srgbClr val="FF0000"/>
              </a:solidFill>
            </a:endParaRPr>
          </a:p>
          <a:p>
            <a:pPr algn="ctr"/>
            <a:r>
              <a:rPr lang="it-IT" sz="2400" dirty="0" smtClean="0">
                <a:solidFill>
                  <a:schemeClr val="tx2"/>
                </a:solidFill>
              </a:rPr>
              <a:t>2. Valore di umanità come esigenza morale</a:t>
            </a:r>
          </a:p>
          <a:p>
            <a:pPr algn="ctr"/>
            <a:endParaRPr lang="it-IT" sz="2400" dirty="0">
              <a:solidFill>
                <a:srgbClr val="FF0000"/>
              </a:solidFill>
            </a:endParaRPr>
          </a:p>
          <a:p>
            <a:pPr algn="ctr"/>
            <a:r>
              <a:rPr lang="it-IT" sz="2400" dirty="0" smtClean="0">
                <a:solidFill>
                  <a:srgbClr val="00B050"/>
                </a:solidFill>
              </a:rPr>
              <a:t>3. Silenzio dell’eroe tragico</a:t>
            </a:r>
          </a:p>
          <a:p>
            <a:pPr algn="ctr"/>
            <a:r>
              <a:rPr lang="it-IT" sz="1400" dirty="0" smtClean="0">
                <a:solidFill>
                  <a:srgbClr val="00B050"/>
                </a:solidFill>
              </a:rPr>
              <a:t>(Sprofondamento dell’eroe nel silenzio come «testimonianza di un dolore senza parole». (Walter Benjamin)</a:t>
            </a:r>
            <a:endParaRPr lang="it-IT" sz="1400" dirty="0">
              <a:solidFill>
                <a:srgbClr val="00B050"/>
              </a:solidFill>
            </a:endParaRPr>
          </a:p>
        </p:txBody>
      </p:sp>
      <p:sp>
        <p:nvSpPr>
          <p:cNvPr id="6" name="Rounded Rectangle 5"/>
          <p:cNvSpPr/>
          <p:nvPr/>
        </p:nvSpPr>
        <p:spPr>
          <a:xfrm>
            <a:off x="7480663" y="1432650"/>
            <a:ext cx="3886200" cy="5451476"/>
          </a:xfrm>
          <a:prstGeom prst="roundRect">
            <a:avLst/>
          </a:prstGeom>
          <a:solidFill>
            <a:srgbClr val="C8D54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2" algn="ctr"/>
            <a:endParaRPr lang="it-IT" sz="2400" dirty="0">
              <a:solidFill>
                <a:srgbClr val="FF0000"/>
              </a:solidFill>
            </a:endParaRPr>
          </a:p>
          <a:p>
            <a:pPr marL="342900" indent="-342900" algn="ctr">
              <a:buFont typeface="+mj-lt"/>
              <a:buAutoNum type="arabicPeriod"/>
            </a:pPr>
            <a:endParaRPr lang="it-IT" sz="2400" dirty="0" smtClean="0">
              <a:solidFill>
                <a:srgbClr val="FF0000"/>
              </a:solidFill>
            </a:endParaRPr>
          </a:p>
          <a:p>
            <a:pPr marL="457200" indent="-457200" algn="ctr">
              <a:buAutoNum type="arabicPeriod"/>
            </a:pPr>
            <a:r>
              <a:rPr lang="it-IT" sz="2400" dirty="0" smtClean="0">
                <a:solidFill>
                  <a:srgbClr val="FF6600"/>
                </a:solidFill>
              </a:rPr>
              <a:t>Crisi del linguaggio</a:t>
            </a:r>
          </a:p>
          <a:p>
            <a:pPr marL="457200" indent="-457200" algn="ctr">
              <a:buFont typeface="+mj-lt"/>
              <a:buAutoNum type="alphaLcPeriod"/>
            </a:pPr>
            <a:r>
              <a:rPr lang="it-IT" sz="1400" dirty="0" smtClean="0">
                <a:solidFill>
                  <a:srgbClr val="FF6600"/>
                </a:solidFill>
              </a:rPr>
              <a:t>Comunicare l’OSCURO sul limite (Grenze) del dicibile; sull’ABISSO, rischiando ad ogni passo l’ammutolimento.</a:t>
            </a:r>
          </a:p>
          <a:p>
            <a:pPr marL="457200" indent="-457200" algn="ctr">
              <a:buFont typeface="+mj-lt"/>
              <a:buAutoNum type="alphaLcPeriod"/>
            </a:pPr>
            <a:r>
              <a:rPr lang="it-IT" sz="1400" dirty="0" smtClean="0">
                <a:solidFill>
                  <a:srgbClr val="FF6600"/>
                </a:solidFill>
              </a:rPr>
              <a:t>Costruzione di un’utopia come RESISTENZA dell’Io nella lingua.</a:t>
            </a:r>
          </a:p>
          <a:p>
            <a:pPr algn="ctr"/>
            <a:endParaRPr lang="it-IT" sz="1400" dirty="0" smtClean="0">
              <a:solidFill>
                <a:srgbClr val="FF0000"/>
              </a:solidFill>
            </a:endParaRPr>
          </a:p>
          <a:p>
            <a:pPr algn="ctr"/>
            <a:r>
              <a:rPr lang="it-IT" sz="2400" dirty="0" smtClean="0">
                <a:solidFill>
                  <a:schemeClr val="tx2"/>
                </a:solidFill>
              </a:rPr>
              <a:t>2. Impegno della scrittura</a:t>
            </a:r>
          </a:p>
          <a:p>
            <a:pPr marL="228600" indent="-228600" algn="ctr">
              <a:buFont typeface="+mj-lt"/>
              <a:buAutoNum type="alphaLcPeriod"/>
            </a:pPr>
            <a:r>
              <a:rPr lang="it-IT" sz="1400" dirty="0" smtClean="0">
                <a:solidFill>
                  <a:schemeClr val="tx2"/>
                </a:solidFill>
              </a:rPr>
              <a:t>SPINTA MORALE DELL’ARTE. Forza d’urto di un </a:t>
            </a:r>
            <a:r>
              <a:rPr lang="it-IT" sz="1400" b="1" dirty="0" smtClean="0">
                <a:solidFill>
                  <a:schemeClr val="tx2"/>
                </a:solidFill>
              </a:rPr>
              <a:t>pensiero </a:t>
            </a:r>
            <a:r>
              <a:rPr lang="it-IT" sz="1400" dirty="0" smtClean="0">
                <a:solidFill>
                  <a:schemeClr val="tx2"/>
                </a:solidFill>
              </a:rPr>
              <a:t>inevitabile</a:t>
            </a:r>
          </a:p>
          <a:p>
            <a:pPr marL="228600" indent="-228600" algn="ctr">
              <a:buFont typeface="+mj-lt"/>
              <a:buAutoNum type="alphaLcPeriod"/>
            </a:pPr>
            <a:r>
              <a:rPr lang="it-IT" sz="1400" dirty="0" smtClean="0">
                <a:solidFill>
                  <a:schemeClr val="tx2"/>
                </a:solidFill>
              </a:rPr>
              <a:t>Nuova comprensione del reale</a:t>
            </a:r>
          </a:p>
          <a:p>
            <a:pPr algn="ctr"/>
            <a:endParaRPr lang="it-IT" sz="1400" dirty="0" smtClean="0">
              <a:solidFill>
                <a:schemeClr val="tx2"/>
              </a:solidFill>
            </a:endParaRPr>
          </a:p>
          <a:p>
            <a:pPr algn="ctr"/>
            <a:r>
              <a:rPr lang="it-IT" sz="2400" dirty="0" smtClean="0">
                <a:solidFill>
                  <a:srgbClr val="00B050"/>
                </a:solidFill>
              </a:rPr>
              <a:t>3. Ammutolimento.</a:t>
            </a:r>
          </a:p>
          <a:p>
            <a:pPr marL="457200" indent="-457200" algn="ctr">
              <a:buFont typeface="+mj-lt"/>
              <a:buAutoNum type="alphaLcPeriod"/>
            </a:pPr>
            <a:r>
              <a:rPr lang="it-IT" sz="1400" dirty="0" smtClean="0">
                <a:solidFill>
                  <a:srgbClr val="00B050"/>
                </a:solidFill>
              </a:rPr>
              <a:t>Battuta d’arresto dell’immagine dialettica</a:t>
            </a:r>
          </a:p>
          <a:p>
            <a:pPr marL="457200" indent="-457200" algn="ctr">
              <a:buFont typeface="+mj-lt"/>
              <a:buAutoNum type="alphaLcPeriod"/>
            </a:pPr>
            <a:r>
              <a:rPr lang="it-IT" sz="1400" dirty="0" smtClean="0">
                <a:solidFill>
                  <a:srgbClr val="00B050"/>
                </a:solidFill>
              </a:rPr>
              <a:t>Punto d’arrivo della lirica bachmanniana</a:t>
            </a:r>
          </a:p>
          <a:p>
            <a:pPr marL="457200" indent="-457200" algn="ctr">
              <a:buFont typeface="+mj-lt"/>
              <a:buAutoNum type="alphaLcPeriod"/>
            </a:pPr>
            <a:r>
              <a:rPr lang="it-IT" sz="1400" dirty="0" smtClean="0">
                <a:solidFill>
                  <a:srgbClr val="00B050"/>
                </a:solidFill>
              </a:rPr>
              <a:t>Come il silenzio significante di uno spartito musicale. L’impossibilità e l’annientamento dell’io  </a:t>
            </a:r>
          </a:p>
          <a:p>
            <a:pPr marL="457200" indent="-457200" algn="ctr">
              <a:buFont typeface="+mj-lt"/>
              <a:buAutoNum type="alphaLcPeriod"/>
            </a:pPr>
            <a:endParaRPr lang="it-IT" sz="1400" dirty="0">
              <a:solidFill>
                <a:srgbClr val="00B050"/>
              </a:solidFill>
            </a:endParaRPr>
          </a:p>
        </p:txBody>
      </p:sp>
      <p:cxnSp>
        <p:nvCxnSpPr>
          <p:cNvPr id="10" name="Straight Arrow Connector 9"/>
          <p:cNvCxnSpPr/>
          <p:nvPr/>
        </p:nvCxnSpPr>
        <p:spPr>
          <a:xfrm>
            <a:off x="4876800" y="3098800"/>
            <a:ext cx="2806700" cy="1230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V="1">
            <a:off x="4781550" y="3987404"/>
            <a:ext cx="2806700" cy="2540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a:off x="4781550" y="5433219"/>
            <a:ext cx="3232150" cy="48498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41743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it-IT" sz="5400" i="1" dirty="0" smtClean="0">
                <a:solidFill>
                  <a:schemeClr val="accent1">
                    <a:lumMod val="50000"/>
                  </a:schemeClr>
                </a:solidFill>
              </a:rPr>
              <a:t>Malina</a:t>
            </a:r>
            <a:r>
              <a:rPr lang="it-IT" sz="5400" dirty="0" smtClean="0">
                <a:solidFill>
                  <a:schemeClr val="accent1">
                    <a:lumMod val="50000"/>
                  </a:schemeClr>
                </a:solidFill>
              </a:rPr>
              <a:t>     dramma a tre voci</a:t>
            </a:r>
            <a:endParaRPr lang="it-IT" sz="5400" dirty="0">
              <a:solidFill>
                <a:schemeClr val="accent1">
                  <a:lumMod val="50000"/>
                </a:schemeClr>
              </a:solidFill>
            </a:endParaRPr>
          </a:p>
        </p:txBody>
      </p:sp>
      <p:sp>
        <p:nvSpPr>
          <p:cNvPr id="3" name="Content Placeholder 2"/>
          <p:cNvSpPr>
            <a:spLocks noGrp="1"/>
          </p:cNvSpPr>
          <p:nvPr>
            <p:ph idx="1"/>
          </p:nvPr>
        </p:nvSpPr>
        <p:spPr/>
        <p:txBody>
          <a:bodyPr/>
          <a:lstStyle/>
          <a:p>
            <a:pPr marL="0" indent="0">
              <a:buNone/>
            </a:pPr>
            <a:r>
              <a:rPr lang="it-IT" dirty="0" smtClean="0">
                <a:solidFill>
                  <a:schemeClr val="accent6"/>
                </a:solidFill>
              </a:rPr>
              <a:t>DRAMMATIZZAZIONE DEL ROMANZO </a:t>
            </a:r>
          </a:p>
          <a:p>
            <a:pPr marL="0" indent="0">
              <a:buNone/>
            </a:pPr>
            <a:r>
              <a:rPr lang="it-IT" dirty="0" smtClean="0">
                <a:solidFill>
                  <a:schemeClr val="accent6"/>
                </a:solidFill>
              </a:rPr>
              <a:t>A LIVELLO FORMALE: </a:t>
            </a:r>
          </a:p>
          <a:p>
            <a:pPr marL="0" indent="0">
              <a:buNone/>
            </a:pPr>
            <a:endParaRPr lang="it-IT" dirty="0" smtClean="0"/>
          </a:p>
          <a:p>
            <a:pPr>
              <a:buFont typeface="Wingdings" panose="05000000000000000000" pitchFamily="2" charset="2"/>
              <a:buChar char="§"/>
            </a:pPr>
            <a:r>
              <a:rPr lang="it-IT" dirty="0" smtClean="0"/>
              <a:t>Elencazione dei personaggi all’inizio dell’opera come in un dramma</a:t>
            </a:r>
          </a:p>
          <a:p>
            <a:pPr>
              <a:buFont typeface="Wingdings" panose="05000000000000000000" pitchFamily="2" charset="2"/>
              <a:buChar char="§"/>
            </a:pPr>
            <a:r>
              <a:rPr lang="it-IT" dirty="0" smtClean="0"/>
              <a:t>Presenza di un prologo </a:t>
            </a:r>
          </a:p>
          <a:p>
            <a:pPr>
              <a:buFont typeface="Wingdings" panose="05000000000000000000" pitchFamily="2" charset="2"/>
              <a:buChar char="§"/>
            </a:pPr>
            <a:r>
              <a:rPr lang="it-IT" dirty="0" smtClean="0"/>
              <a:t>Enunciazione delle tre unità aristoteliche di luogo, tempo e azione </a:t>
            </a:r>
          </a:p>
          <a:p>
            <a:pPr marL="0" indent="0">
              <a:buNone/>
            </a:pPr>
            <a:endParaRPr lang="it-IT" dirty="0"/>
          </a:p>
        </p:txBody>
      </p:sp>
      <p:sp>
        <p:nvSpPr>
          <p:cNvPr id="5" name="Equal 4"/>
          <p:cNvSpPr/>
          <p:nvPr/>
        </p:nvSpPr>
        <p:spPr>
          <a:xfrm>
            <a:off x="2971800" y="875506"/>
            <a:ext cx="393700" cy="3048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Tree>
    <p:extLst>
      <p:ext uri="{BB962C8B-B14F-4D97-AF65-F5344CB8AC3E}">
        <p14:creationId xmlns:p14="http://schemas.microsoft.com/office/powerpoint/2010/main" val="321995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88075"/>
          </a:xfrm>
        </p:spPr>
        <p:txBody>
          <a:bodyPr/>
          <a:lstStyle/>
          <a:p>
            <a:r>
              <a:rPr lang="it-IT" dirty="0" smtClean="0">
                <a:solidFill>
                  <a:srgbClr val="4B6C81"/>
                </a:solidFill>
              </a:rPr>
              <a:t> </a:t>
            </a:r>
            <a:r>
              <a:rPr lang="it-IT" b="1" dirty="0" smtClean="0">
                <a:solidFill>
                  <a:srgbClr val="4B6C81"/>
                </a:solidFill>
              </a:rPr>
              <a:t>«Fenomenologia dell’agnizione» </a:t>
            </a:r>
            <a:r>
              <a:rPr lang="it-IT" sz="2400" dirty="0" smtClean="0"/>
              <a:t>(P. Szondi, </a:t>
            </a:r>
            <a:r>
              <a:rPr lang="it-IT" sz="2400" i="1" dirty="0" smtClean="0"/>
              <a:t>Sul tragico</a:t>
            </a:r>
            <a:r>
              <a:rPr lang="it-IT" sz="2400" dirty="0" smtClean="0"/>
              <a:t>)</a:t>
            </a:r>
            <a:endParaRPr lang="it-IT" sz="2400" dirty="0"/>
          </a:p>
        </p:txBody>
      </p:sp>
      <p:sp>
        <p:nvSpPr>
          <p:cNvPr id="5" name="Rounded Rectangular Callout 4"/>
          <p:cNvSpPr/>
          <p:nvPr/>
        </p:nvSpPr>
        <p:spPr>
          <a:xfrm>
            <a:off x="8204200" y="365125"/>
            <a:ext cx="3149600" cy="2644775"/>
          </a:xfrm>
          <a:prstGeom prst="wedgeRoundRectCallout">
            <a:avLst/>
          </a:prstGeom>
          <a:solidFill>
            <a:srgbClr val="CFACD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000" dirty="0" smtClean="0">
                <a:solidFill>
                  <a:schemeClr val="tx1"/>
                </a:solidFill>
              </a:rPr>
              <a:t>Esperienza tragica nella coscienza di </a:t>
            </a:r>
            <a:r>
              <a:rPr lang="it-IT" sz="2000" i="1" dirty="0" smtClean="0">
                <a:solidFill>
                  <a:schemeClr val="tx1"/>
                </a:solidFill>
              </a:rPr>
              <a:t>Ich </a:t>
            </a:r>
          </a:p>
          <a:p>
            <a:endParaRPr lang="it-IT" sz="2000" i="1" dirty="0">
              <a:solidFill>
                <a:schemeClr val="tx1"/>
              </a:solidFill>
            </a:endParaRPr>
          </a:p>
          <a:p>
            <a:r>
              <a:rPr lang="it-IT" sz="2000" dirty="0" smtClean="0">
                <a:solidFill>
                  <a:schemeClr val="tx1"/>
                </a:solidFill>
              </a:rPr>
              <a:t>Narrazione interiore di un </a:t>
            </a:r>
            <a:r>
              <a:rPr lang="it-IT" sz="2000" i="1" dirty="0" smtClean="0">
                <a:solidFill>
                  <a:schemeClr val="tx1"/>
                </a:solidFill>
              </a:rPr>
              <a:t>Io</a:t>
            </a:r>
            <a:r>
              <a:rPr lang="it-IT" sz="2000" dirty="0" smtClean="0">
                <a:solidFill>
                  <a:schemeClr val="tx1"/>
                </a:solidFill>
              </a:rPr>
              <a:t> scisso in due istanze </a:t>
            </a:r>
          </a:p>
          <a:p>
            <a:pPr marL="514350" indent="-514350">
              <a:buFont typeface="+mj-lt"/>
              <a:buAutoNum type="alphaLcPeriod"/>
            </a:pPr>
            <a:r>
              <a:rPr lang="it-IT" sz="2000" dirty="0" smtClean="0">
                <a:solidFill>
                  <a:schemeClr val="tx1"/>
                </a:solidFill>
              </a:rPr>
              <a:t>Il Caos – </a:t>
            </a:r>
            <a:r>
              <a:rPr lang="it-IT" sz="2000" i="1" dirty="0" smtClean="0">
                <a:solidFill>
                  <a:schemeClr val="tx1"/>
                </a:solidFill>
              </a:rPr>
              <a:t>Ich </a:t>
            </a:r>
          </a:p>
          <a:p>
            <a:pPr marL="514350" indent="-514350">
              <a:buFont typeface="+mj-lt"/>
              <a:buAutoNum type="alphaLcPeriod"/>
            </a:pPr>
            <a:r>
              <a:rPr lang="it-IT" sz="2000" dirty="0" smtClean="0">
                <a:solidFill>
                  <a:schemeClr val="tx1"/>
                </a:solidFill>
              </a:rPr>
              <a:t>La Logica – Malina </a:t>
            </a:r>
          </a:p>
        </p:txBody>
      </p:sp>
      <p:sp>
        <p:nvSpPr>
          <p:cNvPr id="7" name="Double Bracket 6"/>
          <p:cNvSpPr/>
          <p:nvPr/>
        </p:nvSpPr>
        <p:spPr>
          <a:xfrm>
            <a:off x="1155700" y="4813300"/>
            <a:ext cx="6540500" cy="927100"/>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r>
              <a:rPr lang="it-IT" sz="2000" dirty="0" smtClean="0"/>
              <a:t>Costellazione dialettica di tre personaggi: Io, Malina e Ivan</a:t>
            </a:r>
          </a:p>
          <a:p>
            <a:pPr algn="ctr"/>
            <a:endParaRPr lang="it-IT" dirty="0"/>
          </a:p>
        </p:txBody>
      </p:sp>
    </p:spTree>
    <p:extLst>
      <p:ext uri="{BB962C8B-B14F-4D97-AF65-F5344CB8AC3E}">
        <p14:creationId xmlns:p14="http://schemas.microsoft.com/office/powerpoint/2010/main" val="25661510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263524"/>
            <a:ext cx="10528300" cy="2047875"/>
          </a:xfrm>
        </p:spPr>
        <p:txBody>
          <a:bodyPr>
            <a:normAutofit/>
          </a:bodyPr>
          <a:lstStyle/>
          <a:p>
            <a:r>
              <a:rPr lang="it-IT" sz="4800" dirty="0" smtClean="0"/>
              <a:t>      Parabola dell’eroe tragico </a:t>
            </a:r>
            <a:r>
              <a:rPr lang="it-IT" sz="4800" i="1" dirty="0" smtClean="0"/>
              <a:t>Ich-Malina</a:t>
            </a:r>
            <a:endParaRPr lang="it-IT" sz="4800" dirty="0"/>
          </a:p>
        </p:txBody>
      </p:sp>
      <p:sp>
        <p:nvSpPr>
          <p:cNvPr id="3" name="Content Placeholder 2"/>
          <p:cNvSpPr>
            <a:spLocks noGrp="1"/>
          </p:cNvSpPr>
          <p:nvPr>
            <p:ph idx="1"/>
          </p:nvPr>
        </p:nvSpPr>
        <p:spPr>
          <a:xfrm>
            <a:off x="838200" y="2311399"/>
            <a:ext cx="10515600" cy="4394201"/>
          </a:xfrm>
        </p:spPr>
        <p:txBody>
          <a:bodyPr>
            <a:normAutofit fontScale="85000" lnSpcReduction="20000"/>
          </a:bodyPr>
          <a:lstStyle/>
          <a:p>
            <a:r>
              <a:rPr lang="it-IT" dirty="0" smtClean="0">
                <a:solidFill>
                  <a:srgbClr val="FF0000"/>
                </a:solidFill>
              </a:rPr>
              <a:t>Risanamento</a:t>
            </a:r>
            <a:r>
              <a:rPr lang="it-IT" dirty="0" smtClean="0"/>
              <a:t> di </a:t>
            </a:r>
            <a:r>
              <a:rPr lang="it-IT" i="1" dirty="0" smtClean="0"/>
              <a:t>Io</a:t>
            </a:r>
            <a:r>
              <a:rPr lang="it-IT" dirty="0" smtClean="0"/>
              <a:t> lacerato dal trauma      </a:t>
            </a:r>
          </a:p>
          <a:p>
            <a:r>
              <a:rPr lang="it-IT" dirty="0" smtClean="0"/>
              <a:t>Tentativo di </a:t>
            </a:r>
            <a:r>
              <a:rPr lang="it-IT" dirty="0" smtClean="0">
                <a:solidFill>
                  <a:srgbClr val="FF0000"/>
                </a:solidFill>
              </a:rPr>
              <a:t>superamento del trauma nella lingua</a:t>
            </a:r>
            <a:r>
              <a:rPr lang="it-IT" dirty="0" smtClean="0"/>
              <a:t>, ‘tentativi’ (frammenti) di discorso amoroso con l’altro: Ivan </a:t>
            </a:r>
          </a:p>
          <a:p>
            <a:r>
              <a:rPr lang="it-IT" dirty="0" smtClean="0"/>
              <a:t>Amore = medium per veicolare la </a:t>
            </a:r>
            <a:r>
              <a:rPr lang="it-IT" dirty="0" smtClean="0">
                <a:solidFill>
                  <a:srgbClr val="FF0000"/>
                </a:solidFill>
              </a:rPr>
              <a:t>tensione assoluta</a:t>
            </a:r>
            <a:r>
              <a:rPr lang="it-IT" dirty="0" smtClean="0"/>
              <a:t> dell’io verso l’alterità per eccellenza, l’oggetto del desiderio amoroso</a:t>
            </a:r>
          </a:p>
          <a:p>
            <a:r>
              <a:rPr lang="it-IT" dirty="0" smtClean="0"/>
              <a:t>Ivan: unità di </a:t>
            </a:r>
            <a:r>
              <a:rPr lang="it-IT" i="1" dirty="0" smtClean="0">
                <a:solidFill>
                  <a:srgbClr val="FF0000"/>
                </a:solidFill>
              </a:rPr>
              <a:t>salvezza e annientamento </a:t>
            </a:r>
            <a:r>
              <a:rPr lang="it-IT" dirty="0" smtClean="0"/>
              <a:t>(categorie tragiche in P. Szondi). Attiva forze ctonie che riaprono crepe nella memoria, sprofondamenti nella coscienza. Le colpe dei padri ritornano come cifra di un trauma tragico che attiva immediatamente la connessione con la Storia, gli abomini della Germania nazista</a:t>
            </a:r>
          </a:p>
          <a:p>
            <a:r>
              <a:rPr lang="it-IT" dirty="0" smtClean="0"/>
              <a:t>Scavo nella memoria: rivivere il trauma, annientamento dell’Io</a:t>
            </a:r>
          </a:p>
          <a:p>
            <a:r>
              <a:rPr lang="it-IT" dirty="0" smtClean="0"/>
              <a:t>Antigone/</a:t>
            </a:r>
            <a:r>
              <a:rPr lang="it-IT" i="1" dirty="0" smtClean="0"/>
              <a:t>Ich </a:t>
            </a:r>
            <a:r>
              <a:rPr lang="it-IT" dirty="0" smtClean="0"/>
              <a:t>sparisce nel muro del silenzio. L’istanza razionalizzante chiude alla possibilità di </a:t>
            </a:r>
            <a:r>
              <a:rPr lang="it-IT" i="1" dirty="0" smtClean="0"/>
              <a:t>Ich </a:t>
            </a:r>
            <a:r>
              <a:rPr lang="it-IT" dirty="0" smtClean="0"/>
              <a:t>di realizzare l’utopia del «dire l’indicibile» che condurrebbe l’Io sul baratro dell’autodistruzione. </a:t>
            </a:r>
          </a:p>
          <a:p>
            <a:endParaRPr lang="it-IT" dirty="0"/>
          </a:p>
        </p:txBody>
      </p:sp>
    </p:spTree>
    <p:extLst>
      <p:ext uri="{BB962C8B-B14F-4D97-AF65-F5344CB8AC3E}">
        <p14:creationId xmlns:p14="http://schemas.microsoft.com/office/powerpoint/2010/main" val="11879848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TotalTime>
  <Words>632</Words>
  <Application>Microsoft Office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Bookman Old Style</vt:lpstr>
      <vt:lpstr>Calibri</vt:lpstr>
      <vt:lpstr>Calibri Light</vt:lpstr>
      <vt:lpstr>Wingdings</vt:lpstr>
      <vt:lpstr>Office Theme</vt:lpstr>
      <vt:lpstr>L’Io tragico nell’opera di Ingeborg Bachmann </vt:lpstr>
      <vt:lpstr>Il senso tragico </vt:lpstr>
      <vt:lpstr>La dialettica del tragico: Interdipendenza tra tragico e   dialettica   </vt:lpstr>
      <vt:lpstr>  Natura tragica del discorso con l’altro = INCOMUNICABILITA’</vt:lpstr>
      <vt:lpstr>Antigone di Sofocle  «Colei che tinge la parola di rosso. La donna che, sull’orlo dell’abisso, dialoga col mondo degli Inferi». (Holderlin)  Mito ri-attivato nella Germania Anno zero</vt:lpstr>
      <vt:lpstr>Da     Antigone        a          Bachmann </vt:lpstr>
      <vt:lpstr>Malina     dramma a tre voci</vt:lpstr>
      <vt:lpstr> «Fenomenologia dell’agnizione» (P. Szondi, Sul tragico)</vt:lpstr>
      <vt:lpstr>      Parabola dell’eroe tragico Ich-Malina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L’Io tragico nell’opera di Ingeborg Bachmann</dc:title>
  <dc:creator>Rosa Tortora</dc:creator>
  <cp:lastModifiedBy>Rosa Tortora</cp:lastModifiedBy>
  <cp:revision>27</cp:revision>
  <dcterms:created xsi:type="dcterms:W3CDTF">2019-06-03T16:31:22Z</dcterms:created>
  <dcterms:modified xsi:type="dcterms:W3CDTF">2019-06-10T08:02:10Z</dcterms:modified>
</cp:coreProperties>
</file>