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4" r:id="rId2"/>
    <p:sldId id="313" r:id="rId3"/>
    <p:sldId id="292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4" r:id="rId12"/>
    <p:sldId id="301" r:id="rId13"/>
    <p:sldId id="305" r:id="rId14"/>
    <p:sldId id="306" r:id="rId15"/>
    <p:sldId id="307" r:id="rId16"/>
    <p:sldId id="308" r:id="rId17"/>
    <p:sldId id="309" r:id="rId18"/>
    <p:sldId id="310" r:id="rId19"/>
    <p:sldId id="311" r:id="rId20"/>
  </p:sldIdLst>
  <p:sldSz cx="9144000" cy="6858000" type="screen4x3"/>
  <p:notesSz cx="6858000" cy="9144000"/>
  <p:custDataLst>
    <p:tags r:id="rId23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16" y="84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7B54C6-9BD9-4D49-95FA-50EFCFE4ED89}" type="datetimeFigureOut">
              <a:rPr lang="en-US" altLang="it-IT"/>
              <a:pPr>
                <a:defRPr/>
              </a:pPr>
              <a:t>2/2/2018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10EA65-504A-42B9-9AF9-066FC60F80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93A37FA-37EA-4F7A-9215-0A51AF8905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5E72C6-A4F4-4707-BCFE-16838769B0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319BD5-6453-4AB2-962E-1F3A92AEC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F349C-0843-4B30-9A11-107B452473CF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7EB8927-43F1-4952-BE12-7CEA4278D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78BE35-01BD-4293-B2CF-E4A004F67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65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C7ADA0-DA23-4CBA-A848-F5155918C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574DA-0529-42EE-95B8-73FDB4E17A20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1C21FCB8-BC23-4A62-8D3A-880FB94F8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85DD530B-BF26-4C84-B04C-BB1A669D7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it-IT" altLang="it-IT" b="1">
              <a:solidFill>
                <a:srgbClr val="003366"/>
              </a:solidFill>
              <a:latin typeface="Arial" panose="020B0604020202020204" pitchFamily="34" charset="0"/>
            </a:endParaRP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589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D9F7F4-37BA-4F06-BE2D-169BB1BD5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1013B-77B8-42DF-90C4-E6AD4D3493C8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E2733E7B-F12B-4A62-9B3C-A56A7B60D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8FDF7224-24F4-4027-A8C3-869135CDA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>
                <a:latin typeface="Arial Unicode MS" panose="020B0604020202020204" pitchFamily="34" charset="-128"/>
              </a:rPr>
              <a:t> 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91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CD35A5-8A77-4B71-9CF5-5426128EB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8E7EF-35BB-4265-9F8B-7F1523D0E7F8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AFA9607A-41EC-4477-9734-9351FDDBF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4AF84A3A-338C-457D-B897-74030F8A6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84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187A82-BE85-4704-84E0-8C61B221F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95DB4-2DDC-43C2-83BF-5118F2A5723E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6AE24057-6CE9-4198-A6CD-55EFCA730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D281D237-13D1-4CAA-972F-53C93224A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Nota programmatore: pop up su alcuni esempi su cui riflettere a pagina 18</a:t>
            </a:r>
          </a:p>
        </p:txBody>
      </p:sp>
    </p:spTree>
    <p:extLst>
      <p:ext uri="{BB962C8B-B14F-4D97-AF65-F5344CB8AC3E}">
        <p14:creationId xmlns:p14="http://schemas.microsoft.com/office/powerpoint/2010/main" val="162808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869F7F-E8E1-4B18-B781-93DBDB30E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7368F-A0E7-4A30-AE4D-E3ED7CDC317F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5DC06166-7F4A-4BAE-B560-8B85E671D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4D4697F4-F98E-4332-99B9-6631EF0B4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81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F6C885-B3FA-407D-A805-A43A4115A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CD3AE-75B8-48E3-BDC3-8EF019C476D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D1811EF3-0661-4DC6-BFDD-BB21136E9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B0ACF96A-A864-4EC8-960C-C2BCB70D6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7890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02637-2BC1-40B1-A9E8-9DF20F888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3EA53-EB1F-495D-A054-6EBE7CE35186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232450" name="Rectangle 2">
            <a:extLst>
              <a:ext uri="{FF2B5EF4-FFF2-40B4-BE49-F238E27FC236}">
                <a16:creationId xmlns:a16="http://schemas.microsoft.com/office/drawing/2014/main" id="{1BAA644E-F393-46D7-8CC9-F2F8425D6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1FECCDA7-0B14-468A-9F7F-975F09DFA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9264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9525AE-E85D-4BC5-8281-BB6A488DE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91A42-C1C3-4C33-A314-2B6693E5A770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05B95AAC-D48E-4DE8-A37B-25709FE80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25B4E0CF-8EE4-4E95-9832-D33D70B53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919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319BD5-6453-4AB2-962E-1F3A92AEC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F349C-0843-4B30-9A11-107B452473CF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7EB8927-43F1-4952-BE12-7CEA4278D7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78BE35-01BD-4293-B2CF-E4A004F67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96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3D342E7-A370-48B9-A331-0AB9B32A2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2237EC1-B2FD-404E-A1A1-DE895F6F384C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232FACC-2C36-4171-9647-CFB31992E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3C84B3F-F479-4B4F-82F8-32B463143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B0D1E5-BF90-4584-B881-DD6A4C334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1ABBE-2489-4566-8177-96A8A5517AA2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2FA11EE8-894A-46A4-AACF-0230F9723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E0F0145A-90E3-4304-8DEF-04E126EF0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Nota programmatore. Pop up su proporci:</a:t>
            </a:r>
          </a:p>
        </p:txBody>
      </p:sp>
    </p:spTree>
    <p:extLst>
      <p:ext uri="{BB962C8B-B14F-4D97-AF65-F5344CB8AC3E}">
        <p14:creationId xmlns:p14="http://schemas.microsoft.com/office/powerpoint/2010/main" val="224815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0C5DA6-5776-47FD-9B22-7B3AEBF36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F0300-0C98-463B-BB7C-CCC5EE6B35D9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9C1533CD-9D1A-4D89-B305-71428950D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B40D8F2C-309A-4FA2-948B-E0A92AC39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47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954890-A6F7-48CE-913D-57AB67C7A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283BC-5903-4592-B9B8-2EEF6EA44E01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58D9AEB9-CF0D-4252-880E-0990D6BF7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547900A5-664E-4272-B82B-B51609A3E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792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B78E39-B2DD-4BA2-8940-CF3D6FE40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7474B-F4B3-495F-8180-CC64CA4728AF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F03AD853-59FF-4DEA-B2D0-91455796D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AB4779A-97F4-49EF-B878-633A2C948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647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D9FBCE-FB24-481F-9C3C-A5C2D24B4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4DE0-B56E-4C71-8FB3-F11B5E25B8C1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1A5B27F4-6372-452B-BACA-B38F5A7A3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FA5D6D5D-DCA8-407F-A493-FACE30A03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237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AAC808-72A4-41C3-BC80-AD1EEEF4E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60B90-E885-4265-AD10-1DBF0ACB50F8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7010E22A-C987-45E8-84EB-85E5AC129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2A13380-DD94-48EC-AA7C-DF559FEED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28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F3CA64-FC9D-47E1-A638-242DE9013E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25668-983D-4439-A984-764D2F0B82CF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76E9E2B6-083F-40F7-BEA3-415DE65D1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507C09B1-E567-48A2-83D1-92B8C9E4A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999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21F70A1F-4A0F-49DC-8171-048EB8A23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66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FE7F50F-3D8F-42C6-BEDE-3810EF51DA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F6A0D13E-43DA-4D12-B2DC-276254866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enna\Desktop\logo.jpg">
            <a:extLst>
              <a:ext uri="{FF2B5EF4-FFF2-40B4-BE49-F238E27FC236}">
                <a16:creationId xmlns:a16="http://schemas.microsoft.com/office/drawing/2014/main" id="{9BED9FD7-D5CE-4864-A853-5066978C9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003" y="1124744"/>
            <a:ext cx="8002786" cy="4895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6E888-0A13-41AE-9E7D-42D0A66D38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F15BB1-9859-4C92-B010-6BF825790D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8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6BBFD-6D97-4CDA-A45F-3DBFC75C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E0929-92DB-47F2-BFD5-157078B4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725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BB1B63-EF09-4E28-8E4B-76FCCFBC9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484502-A5D6-4F7E-895C-87A0FA12A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0025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pic>
        <p:nvPicPr>
          <p:cNvPr id="1028" name="Picture 2" descr="piede.jpg">
            <a:extLst>
              <a:ext uri="{FF2B5EF4-FFF2-40B4-BE49-F238E27FC236}">
                <a16:creationId xmlns:a16="http://schemas.microsoft.com/office/drawing/2014/main" id="{FE58A080-FFF7-49FE-9F1E-4402C39F2B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4">
            <a:extLst>
              <a:ext uri="{FF2B5EF4-FFF2-40B4-BE49-F238E27FC236}">
                <a16:creationId xmlns:a16="http://schemas.microsoft.com/office/drawing/2014/main" id="{FCA5B84A-3951-4D92-B177-FCBFD80E736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 smtClean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C20557E-858B-468F-B2EF-167D6F2958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0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9" name="Text Box 7">
            <a:extLst>
              <a:ext uri="{FF2B5EF4-FFF2-40B4-BE49-F238E27FC236}">
                <a16:creationId xmlns:a16="http://schemas.microsoft.com/office/drawing/2014/main" id="{176D1CC5-5C1F-42E4-B732-2CF2281E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736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2280" name="Text Box 8">
            <a:extLst>
              <a:ext uri="{FF2B5EF4-FFF2-40B4-BE49-F238E27FC236}">
                <a16:creationId xmlns:a16="http://schemas.microsoft.com/office/drawing/2014/main" id="{0B3D2213-4C06-4FF2-9A93-E3CF96CB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41500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>
                <a:latin typeface="Arial Narrow" panose="020B0606020202030204" pitchFamily="34" charset="0"/>
              </a:rPr>
              <a:t>Un forte condizionamento interno è costituito dagli </a:t>
            </a:r>
            <a:r>
              <a:rPr lang="it-IT" altLang="it-IT" sz="2000" b="1">
                <a:latin typeface="Arial Narrow" panose="020B0606020202030204" pitchFamily="34" charset="0"/>
              </a:rPr>
              <a:t>schemi mentali</a:t>
            </a:r>
            <a:r>
              <a:rPr lang="it-IT" altLang="it-IT" sz="2000">
                <a:latin typeface="Arial Narrow" panose="020B0606020202030204" pitchFamily="34" charset="0"/>
              </a:rPr>
              <a:t>. Ognuno di noi, infatti, e quindi anche il ricercatore, vede le cose attraverso i propri schemi. Facciamo un esempio. Nell’immagine sottostante</a:t>
            </a:r>
          </a:p>
        </p:txBody>
      </p:sp>
      <p:sp>
        <p:nvSpPr>
          <p:cNvPr id="182281" name="Text Box 9">
            <a:extLst>
              <a:ext uri="{FF2B5EF4-FFF2-40B4-BE49-F238E27FC236}">
                <a16:creationId xmlns:a16="http://schemas.microsoft.com/office/drawing/2014/main" id="{59E9D8BC-3D85-4765-B7C0-02DF704A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latin typeface="Arial Narrow" panose="020B0606020202030204" pitchFamily="34" charset="0"/>
              </a:rPr>
              <a:t>alcuni vedono una lepre</a:t>
            </a:r>
          </a:p>
        </p:txBody>
      </p:sp>
      <p:sp>
        <p:nvSpPr>
          <p:cNvPr id="182282" name="Text Box 10">
            <a:extLst>
              <a:ext uri="{FF2B5EF4-FFF2-40B4-BE49-F238E27FC236}">
                <a16:creationId xmlns:a16="http://schemas.microsoft.com/office/drawing/2014/main" id="{17E5A84E-3756-4946-A753-9F21FA91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3880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latin typeface="Arial Narrow" panose="020B0606020202030204" pitchFamily="34" charset="0"/>
              </a:rPr>
              <a:t>…altri vedono un’anatra.</a:t>
            </a:r>
          </a:p>
        </p:txBody>
      </p:sp>
      <p:pic>
        <p:nvPicPr>
          <p:cNvPr id="182283" name="Picture 11" descr="coniglio_papero">
            <a:extLst>
              <a:ext uri="{FF2B5EF4-FFF2-40B4-BE49-F238E27FC236}">
                <a16:creationId xmlns:a16="http://schemas.microsoft.com/office/drawing/2014/main" id="{794199E3-7890-49F2-8C21-88235E20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0700"/>
            <a:ext cx="201136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4" name="Picture 12" descr="coniglio">
            <a:extLst>
              <a:ext uri="{FF2B5EF4-FFF2-40B4-BE49-F238E27FC236}">
                <a16:creationId xmlns:a16="http://schemas.microsoft.com/office/drawing/2014/main" id="{0053938D-2045-4850-9564-BFD898DF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13238"/>
            <a:ext cx="133191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5" name="Picture 13" descr="papera">
            <a:extLst>
              <a:ext uri="{FF2B5EF4-FFF2-40B4-BE49-F238E27FC236}">
                <a16:creationId xmlns:a16="http://schemas.microsoft.com/office/drawing/2014/main" id="{91039F1A-A4EF-4596-A2F2-E2E5A2AC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167188"/>
            <a:ext cx="1673225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D730DE-8BDA-4015-B90C-A9829306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0" name="Text Box 6">
            <a:extLst>
              <a:ext uri="{FF2B5EF4-FFF2-40B4-BE49-F238E27FC236}">
                <a16:creationId xmlns:a16="http://schemas.microsoft.com/office/drawing/2014/main" id="{1FEFA7B1-1370-4CD4-A380-8990455A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204913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5356" name="Text Box 12">
            <a:extLst>
              <a:ext uri="{FF2B5EF4-FFF2-40B4-BE49-F238E27FC236}">
                <a16:creationId xmlns:a16="http://schemas.microsoft.com/office/drawing/2014/main" id="{F912ED0D-37A4-42E0-8AB7-6CDD4F20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663" y="5998445"/>
            <a:ext cx="4267200" cy="40011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>
                <a:latin typeface="Arial Narrow" panose="020B0606020202030204" pitchFamily="34" charset="0"/>
              </a:rPr>
              <a:t>Tratto da: Umberto Eco, </a:t>
            </a:r>
            <a:r>
              <a:rPr lang="it-IT" altLang="it-IT" sz="2000" i="1">
                <a:latin typeface="Arial Narrow" panose="020B0606020202030204" pitchFamily="34" charset="0"/>
              </a:rPr>
              <a:t>Lector in Fabula</a:t>
            </a:r>
            <a:r>
              <a:rPr lang="it-IT" altLang="it-IT" sz="2000">
                <a:latin typeface="Arial Narrow" panose="020B0606020202030204" pitchFamily="34" charset="0"/>
              </a:rPr>
              <a:t>, .</a:t>
            </a:r>
          </a:p>
        </p:txBody>
      </p:sp>
      <p:sp>
        <p:nvSpPr>
          <p:cNvPr id="185361" name="Rectangle 17">
            <a:extLst>
              <a:ext uri="{FF2B5EF4-FFF2-40B4-BE49-F238E27FC236}">
                <a16:creationId xmlns:a16="http://schemas.microsoft.com/office/drawing/2014/main" id="{AAD86162-7F02-4373-955E-A617FA81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8" y="4653356"/>
            <a:ext cx="8077200" cy="926373"/>
          </a:xfrm>
          <a:prstGeom prst="rect">
            <a:avLst/>
          </a:prstGeom>
          <a:solidFill>
            <a:srgbClr val="BFCFE0"/>
          </a:solidFill>
          <a:ln w="1587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rgbClr val="EAEAEA"/>
            </a:outerShdw>
          </a:effectLst>
        </p:spPr>
        <p:txBody>
          <a:bodyPr wrap="none" anchor="ctr"/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185362" name="Rectangle 18">
            <a:extLst>
              <a:ext uri="{FF2B5EF4-FFF2-40B4-BE49-F238E27FC236}">
                <a16:creationId xmlns:a16="http://schemas.microsoft.com/office/drawing/2014/main" id="{4B6E40B7-4B08-4E76-BDDD-008B3FF8C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20" y="4846061"/>
            <a:ext cx="737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i="1" dirty="0">
                <a:latin typeface="Arial Narrow" panose="020B0606020202030204" pitchFamily="34" charset="0"/>
                <a:cs typeface="Tahoma" panose="020B0604030504040204" pitchFamily="34" charset="0"/>
              </a:rPr>
              <a:t>«Carlo porta a spasso il suo cane due volte a settimana, anche Luigi».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6CE1287-763F-4148-A236-B370DECCF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919515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dirty="0">
                <a:latin typeface="Arial Narrow" panose="020B0606020202030204" pitchFamily="34" charset="0"/>
              </a:rPr>
              <a:t>Un esempio di come funzionano gli schemi mentali ci è proposto da Umberto Eco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C1C16-F2DB-4ED3-B735-54F94786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8" y="3162574"/>
            <a:ext cx="8077200" cy="1040593"/>
          </a:xfrm>
          <a:prstGeom prst="rect">
            <a:avLst/>
          </a:prstGeom>
          <a:solidFill>
            <a:srgbClr val="BFCFE0"/>
          </a:solidFill>
          <a:ln w="1587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rgbClr val="EAEAEA"/>
            </a:outerShdw>
          </a:effectLst>
        </p:spPr>
        <p:txBody>
          <a:bodyPr wrap="none" anchor="ctr"/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96282-FAA1-4CC7-A89F-F7BD53CA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441362"/>
            <a:ext cx="737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i="1" dirty="0">
                <a:latin typeface="Arial Narrow" panose="020B0606020202030204" pitchFamily="34" charset="0"/>
                <a:cs typeface="Tahoma" panose="020B0604030504040204" pitchFamily="34" charset="0"/>
              </a:rPr>
              <a:t>«Carlo fa l'amore con sua moglie due  volte la settimana, anche Luigi».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29F686-AB59-4D2E-90D1-669F8880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541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9" name="Text Box 15">
            <a:extLst>
              <a:ext uri="{FF2B5EF4-FFF2-40B4-BE49-F238E27FC236}">
                <a16:creationId xmlns:a16="http://schemas.microsoft.com/office/drawing/2014/main" id="{0530D5A1-248A-4DD8-83BF-4B292DC7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90486" name="Text Box 22">
            <a:extLst>
              <a:ext uri="{FF2B5EF4-FFF2-40B4-BE49-F238E27FC236}">
                <a16:creationId xmlns:a16="http://schemas.microsoft.com/office/drawing/2014/main" id="{82C44986-EEFF-4896-9FF9-D4B32C42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2151727"/>
            <a:ext cx="3962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dirty="0">
                <a:latin typeface="Arial Narrow" panose="020B0606020202030204" pitchFamily="34" charset="0"/>
              </a:rPr>
              <a:t>Alcuni ricercatori vivono l’approccio metodologico in termini di appartenenza ad una scuola.</a:t>
            </a:r>
          </a:p>
          <a:p>
            <a:endParaRPr lang="it-IT" altLang="it-IT" sz="2000" dirty="0">
              <a:latin typeface="Arial Narrow" panose="020B0606020202030204" pitchFamily="34" charset="0"/>
            </a:endParaRPr>
          </a:p>
          <a:p>
            <a:r>
              <a:rPr lang="it-IT" altLang="it-IT" sz="2000" dirty="0">
                <a:latin typeface="Arial Narrow" panose="020B0606020202030204" pitchFamily="34" charset="0"/>
              </a:rPr>
              <a:t>Per questa ragione, selezionano i problemi in relazione a come si prestano ad essere esaminati con gli strumenti della scuola stessa.</a:t>
            </a:r>
          </a:p>
        </p:txBody>
      </p:sp>
      <p:pic>
        <p:nvPicPr>
          <p:cNvPr id="190487" name="Picture 23" descr="AnaCube">
            <a:extLst>
              <a:ext uri="{FF2B5EF4-FFF2-40B4-BE49-F238E27FC236}">
                <a16:creationId xmlns:a16="http://schemas.microsoft.com/office/drawing/2014/main" id="{F7C73CF1-3379-45BC-A116-14A754B2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1" y="2276872"/>
            <a:ext cx="24003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90" name="Rectangle 26">
            <a:extLst>
              <a:ext uri="{FF2B5EF4-FFF2-40B4-BE49-F238E27FC236}">
                <a16:creationId xmlns:a16="http://schemas.microsoft.com/office/drawing/2014/main" id="{57878D88-4036-4F1B-B069-528D63E56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5263937"/>
            <a:ext cx="8115300" cy="101630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it-IT" altLang="it-IT" sz="2000">
                <a:latin typeface="Arial Narrow" panose="020B0606020202030204" pitchFamily="34" charset="0"/>
              </a:rPr>
              <a:t>Un ricercatore di scuola cognitivista, ad esempio, affronterà problemi relativi alla memoria e all’elaborazione dell’informazione, piuttosto che fare ricerche su problemi relativi gli aspetti sociali ed emotivi nell’apprendimento.</a:t>
            </a:r>
            <a:endParaRPr lang="it-IT" altLang="it-IT" sz="20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041227-4FA0-45B0-A7DF-6D09D9F4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5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6" name="Text Box 28">
            <a:extLst>
              <a:ext uri="{FF2B5EF4-FFF2-40B4-BE49-F238E27FC236}">
                <a16:creationId xmlns:a16="http://schemas.microsoft.com/office/drawing/2014/main" id="{1C974E82-F46D-477E-B7CB-F18EFA08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762000"/>
            <a:ext cx="274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003399"/>
                </a:solidFill>
                <a:latin typeface="Verdana" panose="020B0604030504040204" pitchFamily="34" charset="0"/>
              </a:rPr>
              <a:t>I condizionamenti esterni</a:t>
            </a:r>
          </a:p>
        </p:txBody>
      </p:sp>
      <p:sp>
        <p:nvSpPr>
          <p:cNvPr id="191517" name="Text Box 29">
            <a:extLst>
              <a:ext uri="{FF2B5EF4-FFF2-40B4-BE49-F238E27FC236}">
                <a16:creationId xmlns:a16="http://schemas.microsoft.com/office/drawing/2014/main" id="{BC33DBED-81E6-4B1A-81C8-A3E8E39D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60848"/>
            <a:ext cx="4114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b="1">
                <a:latin typeface="Verdana" panose="020B0604030504040204" pitchFamily="34" charset="0"/>
              </a:rPr>
              <a:t>Contesto istituzionale</a:t>
            </a:r>
          </a:p>
          <a:p>
            <a:endParaRPr lang="it-IT" altLang="it-IT" sz="1600">
              <a:latin typeface="Verdana" panose="020B0604030504040204" pitchFamily="34" charset="0"/>
            </a:endParaRPr>
          </a:p>
          <a:p>
            <a:r>
              <a:rPr lang="it-IT" altLang="it-IT" sz="1600">
                <a:latin typeface="Verdana" panose="020B0604030504040204" pitchFamily="34" charset="0"/>
              </a:rPr>
              <a:t>Uno dei principali condizionamenti è il contesto </a:t>
            </a:r>
            <a:r>
              <a:rPr lang="it-IT" altLang="it-IT" sz="1600" b="1">
                <a:latin typeface="Verdana" panose="020B0604030504040204" pitchFamily="34" charset="0"/>
              </a:rPr>
              <a:t>istituzionale</a:t>
            </a:r>
            <a:r>
              <a:rPr lang="it-IT" altLang="it-IT" sz="1600">
                <a:latin typeface="Verdana" panose="020B0604030504040204" pitchFamily="34" charset="0"/>
              </a:rPr>
              <a:t> e </a:t>
            </a:r>
            <a:r>
              <a:rPr lang="it-IT" altLang="it-IT" sz="1600" b="1">
                <a:latin typeface="Verdana" panose="020B0604030504040204" pitchFamily="34" charset="0"/>
              </a:rPr>
              <a:t>normativo</a:t>
            </a:r>
            <a:r>
              <a:rPr lang="it-IT" altLang="it-IT" sz="1600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191532" name="Group 44">
            <a:extLst>
              <a:ext uri="{FF2B5EF4-FFF2-40B4-BE49-F238E27FC236}">
                <a16:creationId xmlns:a16="http://schemas.microsoft.com/office/drawing/2014/main" id="{A1DA13AB-D3F9-447E-A0FD-E59AC39A4FD4}"/>
              </a:ext>
            </a:extLst>
          </p:cNvPr>
          <p:cNvGraphicFramePr>
            <a:graphicFrameLocks noGrp="1"/>
          </p:cNvGraphicFramePr>
          <p:nvPr/>
        </p:nvGraphicFramePr>
        <p:xfrm>
          <a:off x="4362450" y="3429000"/>
          <a:ext cx="4267200" cy="193548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413594095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45278650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Istituzioni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Norme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206290"/>
                  </a:ext>
                </a:extLst>
              </a:tr>
              <a:tr h="1287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Stato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Regioni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Enti Locali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Norme interne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Costituzione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Leggi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Regolamenti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Disposizioni amministrative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849312"/>
                  </a:ext>
                </a:extLst>
              </a:tr>
            </a:tbl>
          </a:graphicData>
        </a:graphic>
      </p:graphicFrame>
      <p:pic>
        <p:nvPicPr>
          <p:cNvPr id="191529" name="Picture 41" descr="italia">
            <a:extLst>
              <a:ext uri="{FF2B5EF4-FFF2-40B4-BE49-F238E27FC236}">
                <a16:creationId xmlns:a16="http://schemas.microsoft.com/office/drawing/2014/main" id="{41D7C07E-ECB8-47E8-A8C3-07BF3638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32050"/>
            <a:ext cx="2374900" cy="2679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31" name="Rectangle 43">
            <a:extLst>
              <a:ext uri="{FF2B5EF4-FFF2-40B4-BE49-F238E27FC236}">
                <a16:creationId xmlns:a16="http://schemas.microsoft.com/office/drawing/2014/main" id="{8DEBD86B-D12C-4354-8897-69E39512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517232"/>
            <a:ext cx="8115300" cy="835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1600" dirty="0">
                <a:latin typeface="Tahoma" panose="020B0604030504040204" pitchFamily="34" charset="0"/>
              </a:rPr>
              <a:t>A </a:t>
            </a:r>
            <a:r>
              <a:rPr lang="it-IT" altLang="it-IT" sz="1600" b="1" dirty="0">
                <a:latin typeface="Tahoma" panose="020B0604030504040204" pitchFamily="34" charset="0"/>
              </a:rPr>
              <a:t>Lisbona</a:t>
            </a:r>
            <a:r>
              <a:rPr lang="it-IT" altLang="it-IT" sz="1600" dirty="0">
                <a:latin typeface="Tahoma" panose="020B0604030504040204" pitchFamily="34" charset="0"/>
              </a:rPr>
              <a:t>, l’Unione Europea ha chiesto che tutti i paesi membri raggiungano entro il 2010 alcuni standard formativi. Per cui, le singole autorità politiche dei paesi dovrebbero chiedere ai ricercatori gli strumenti idonei a raggiungere tali risultati.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FB9133-ABA6-4CBE-A711-FEFBAD37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0" name="Text Box 8">
            <a:extLst>
              <a:ext uri="{FF2B5EF4-FFF2-40B4-BE49-F238E27FC236}">
                <a16:creationId xmlns:a16="http://schemas.microsoft.com/office/drawing/2014/main" id="{3FB2DFAE-9479-4384-B6CF-8F752ACE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2704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esterni</a:t>
            </a:r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6EFEBBF4-F995-4497-BAF9-41EC252E6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48880"/>
            <a:ext cx="3733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dirty="0">
                <a:latin typeface="Arial Narrow" panose="020B0606020202030204" pitchFamily="34" charset="0"/>
              </a:rPr>
              <a:t>La collettività e i decisori politici possono influenzare gli orientamenti della ricerca. </a:t>
            </a:r>
          </a:p>
          <a:p>
            <a:pPr>
              <a:spcBef>
                <a:spcPct val="50000"/>
              </a:spcBef>
            </a:pPr>
            <a:r>
              <a:rPr lang="it-IT" altLang="it-IT" sz="2000" dirty="0">
                <a:latin typeface="Arial Narrow" panose="020B0606020202030204" pitchFamily="34" charset="0"/>
              </a:rPr>
              <a:t>Questo aspetto è in parte ragionevole e condivisibile, in parte rischioso.</a:t>
            </a:r>
          </a:p>
        </p:txBody>
      </p:sp>
      <p:pic>
        <p:nvPicPr>
          <p:cNvPr id="192524" name="Picture 12" descr="pop up2">
            <a:extLst>
              <a:ext uri="{FF2B5EF4-FFF2-40B4-BE49-F238E27FC236}">
                <a16:creationId xmlns:a16="http://schemas.microsoft.com/office/drawing/2014/main" id="{4908D5D4-4477-438E-AC1E-F1AF3CFB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714375" cy="73977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5" name="Rectangle 13">
            <a:extLst>
              <a:ext uri="{FF2B5EF4-FFF2-40B4-BE49-F238E27FC236}">
                <a16:creationId xmlns:a16="http://schemas.microsoft.com/office/drawing/2014/main" id="{1C306E0F-B973-406F-971D-5DF68EE0E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332" y="5087144"/>
            <a:ext cx="26098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 u="sng" dirty="0">
                <a:solidFill>
                  <a:srgbClr val="000099"/>
                </a:solidFill>
                <a:latin typeface="Arial Narrow" panose="020B0606020202030204" pitchFamily="34" charset="0"/>
              </a:rPr>
              <a:t> Alcuni esempi sui cui riflettere</a:t>
            </a:r>
          </a:p>
        </p:txBody>
      </p:sp>
      <p:pic>
        <p:nvPicPr>
          <p:cNvPr id="192526" name="Picture 14" descr="73120">
            <a:extLst>
              <a:ext uri="{FF2B5EF4-FFF2-40B4-BE49-F238E27FC236}">
                <a16:creationId xmlns:a16="http://schemas.microsoft.com/office/drawing/2014/main" id="{8CB51349-99C1-406A-BA46-ED2277B5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5656"/>
            <a:ext cx="26717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BBE02E6-19BF-4019-A9AF-4DCC0A39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64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0" name="Text Box 14">
            <a:extLst>
              <a:ext uri="{FF2B5EF4-FFF2-40B4-BE49-F238E27FC236}">
                <a16:creationId xmlns:a16="http://schemas.microsoft.com/office/drawing/2014/main" id="{562D5D9E-95BE-462C-BCD5-3ED1A1C0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744"/>
            <a:ext cx="2704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esterni</a:t>
            </a:r>
          </a:p>
        </p:txBody>
      </p:sp>
      <p:sp>
        <p:nvSpPr>
          <p:cNvPr id="193551" name="Text Box 15">
            <a:extLst>
              <a:ext uri="{FF2B5EF4-FFF2-40B4-BE49-F238E27FC236}">
                <a16:creationId xmlns:a16="http://schemas.microsoft.com/office/drawing/2014/main" id="{AF3BD8AC-9E7C-4655-9694-E4BF30D1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99" y="2612033"/>
            <a:ext cx="250421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>
                <a:latin typeface="Arial Narrow" panose="020B0606020202030204" pitchFamily="34" charset="0"/>
              </a:rPr>
              <a:t>Finanziamenti pubblici</a:t>
            </a:r>
            <a:r>
              <a:rPr lang="it-IT" altLang="it-IT" sz="2000">
                <a:latin typeface="Arial Narrow" panose="020B060602020203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Unione Europea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Atenei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MIUR -&gt; COFIN 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MINISTERI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REGIONI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ENTI LOCALI</a:t>
            </a:r>
          </a:p>
          <a:p>
            <a:endParaRPr lang="it-IT" altLang="it-IT" sz="2000">
              <a:latin typeface="Arial Narrow" panose="020B0606020202030204" pitchFamily="34" charset="0"/>
            </a:endParaRPr>
          </a:p>
          <a:p>
            <a:r>
              <a:rPr lang="it-IT" altLang="it-IT" sz="2000" b="1">
                <a:latin typeface="Arial Narrow" panose="020B0606020202030204" pitchFamily="34" charset="0"/>
              </a:rPr>
              <a:t>Finanziamenti privati</a:t>
            </a:r>
            <a:r>
              <a:rPr lang="it-IT" altLang="it-IT" sz="2000">
                <a:latin typeface="Arial Narrow" panose="020B0606020202030204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Imprese</a:t>
            </a:r>
          </a:p>
          <a:p>
            <a:pPr>
              <a:buFontTx/>
              <a:buChar char="•"/>
            </a:pPr>
            <a:r>
              <a:rPr lang="it-IT" altLang="it-IT" sz="2000">
                <a:latin typeface="Arial Narrow" panose="020B0606020202030204" pitchFamily="34" charset="0"/>
              </a:rPr>
              <a:t>Fondazioni</a:t>
            </a:r>
          </a:p>
        </p:txBody>
      </p:sp>
      <p:sp>
        <p:nvSpPr>
          <p:cNvPr id="193552" name="Text Box 16">
            <a:extLst>
              <a:ext uri="{FF2B5EF4-FFF2-40B4-BE49-F238E27FC236}">
                <a16:creationId xmlns:a16="http://schemas.microsoft.com/office/drawing/2014/main" id="{46CEC3F5-5A91-48CA-90EF-B164173AB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11" y="1700808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latin typeface="Arial Narrow" panose="020B0606020202030204" pitchFamily="34" charset="0"/>
              </a:rPr>
              <a:t>Per fare una ricerca occorrono risorse finanziarie, ecco alcune fonti di finanziamento</a:t>
            </a:r>
          </a:p>
        </p:txBody>
      </p:sp>
      <p:pic>
        <p:nvPicPr>
          <p:cNvPr id="193553" name="Picture 17" descr="iStock_000000231336_L1">
            <a:extLst>
              <a:ext uri="{FF2B5EF4-FFF2-40B4-BE49-F238E27FC236}">
                <a16:creationId xmlns:a16="http://schemas.microsoft.com/office/drawing/2014/main" id="{CA1BB557-6977-47A7-AF9B-870983E7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11" y="2500908"/>
            <a:ext cx="41910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0879601-1924-4970-8857-2062BB49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AE2E9-5E1F-4C8B-AC1B-21DDDCA82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72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>
            <a:extLst>
              <a:ext uri="{FF2B5EF4-FFF2-40B4-BE49-F238E27FC236}">
                <a16:creationId xmlns:a16="http://schemas.microsoft.com/office/drawing/2014/main" id="{2E5670AE-C2D1-4C66-8B6D-C2D9A375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196752"/>
            <a:ext cx="2704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esterni</a:t>
            </a: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440688CF-F06D-4723-BD72-96F67956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38350"/>
            <a:ext cx="3962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>
                <a:latin typeface="Arial Narrow" panose="020B0606020202030204" pitchFamily="34" charset="0"/>
              </a:rPr>
              <a:t>Tra le risorse che incidono sulla scelta del problema c’è anche il </a:t>
            </a:r>
            <a:r>
              <a:rPr lang="it-IT" altLang="it-IT" sz="2000" b="1">
                <a:latin typeface="Arial Narrow" panose="020B0606020202030204" pitchFamily="34" charset="0"/>
              </a:rPr>
              <a:t>tempo disponibile</a:t>
            </a:r>
            <a:r>
              <a:rPr lang="it-IT" altLang="it-IT" sz="2000">
                <a:latin typeface="Arial Narrow" panose="020B0606020202030204" pitchFamily="34" charset="0"/>
              </a:rPr>
              <a:t>.</a:t>
            </a:r>
          </a:p>
          <a:p>
            <a:endParaRPr lang="it-IT" altLang="it-IT" sz="2000">
              <a:latin typeface="Arial Narrow" panose="020B0606020202030204" pitchFamily="34" charset="0"/>
            </a:endParaRPr>
          </a:p>
          <a:p>
            <a:r>
              <a:rPr lang="it-IT" altLang="it-IT" sz="2000">
                <a:latin typeface="Arial Narrow" panose="020B0606020202030204" pitchFamily="34" charset="0"/>
              </a:rPr>
              <a:t>Alcune volte tale tempo è assegnato, altre volte è condizionato da fattori che sfuggono al controllo.</a:t>
            </a:r>
          </a:p>
          <a:p>
            <a:endParaRPr lang="it-IT" altLang="it-IT" sz="2000">
              <a:latin typeface="Arial Narrow" panose="020B0606020202030204" pitchFamily="34" charset="0"/>
            </a:endParaRPr>
          </a:p>
          <a:p>
            <a:r>
              <a:rPr lang="it-IT" altLang="it-IT" sz="2000">
                <a:latin typeface="Arial Narrow" panose="020B0606020202030204" pitchFamily="34" charset="0"/>
              </a:rPr>
              <a:t>In generale è consigliabile progettare con cura i tempi di una ricerca, perché si possono commettere molti errori!</a:t>
            </a:r>
          </a:p>
        </p:txBody>
      </p:sp>
      <p:pic>
        <p:nvPicPr>
          <p:cNvPr id="194566" name="Picture 6" descr="clessidra">
            <a:extLst>
              <a:ext uri="{FF2B5EF4-FFF2-40B4-BE49-F238E27FC236}">
                <a16:creationId xmlns:a16="http://schemas.microsoft.com/office/drawing/2014/main" id="{79D71EEB-0FC8-484B-BB74-8263ADFE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3835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49654BB-BBC8-4E39-A12D-F0CDCF91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E7390B-0921-4DFB-8F5C-3C04F592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53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294741D9-00EF-42A5-8583-98348218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2115567"/>
            <a:ext cx="68580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 b="1">
                <a:latin typeface="Arial Narrow" panose="020B0606020202030204" pitchFamily="34" charset="0"/>
              </a:rPr>
              <a:t>Riepilogando quanto visto finora…</a:t>
            </a:r>
          </a:p>
          <a:p>
            <a:pPr>
              <a:spcBef>
                <a:spcPct val="50000"/>
              </a:spcBef>
            </a:pPr>
            <a:endParaRPr lang="it-IT" altLang="it-IT" sz="1800" b="1">
              <a:latin typeface="Arial Narrow" panose="020B0606020202030204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it-IT" sz="1800">
                <a:latin typeface="Arial Narrow" panose="020B0606020202030204" pitchFamily="34" charset="0"/>
              </a:rPr>
              <a:t>Nella scelta della ricerca intervengono degli elementi condizionanti interni ed esterni.</a:t>
            </a:r>
          </a:p>
          <a:p>
            <a:pPr eaLnBrk="0" hangingPunct="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it-IT" sz="1800">
                <a:latin typeface="Arial Narrow" panose="020B0606020202030204" pitchFamily="34" charset="0"/>
              </a:rPr>
              <a:t> I condizionanti interni sono: i valori del ricercatore, il paradigma scientifico, la metodologia del ricercatore.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it-IT" sz="1800">
                <a:latin typeface="Arial Narrow" panose="020B0606020202030204" pitchFamily="34" charset="0"/>
              </a:rPr>
              <a:t>Il paradigma scientifico è un quadro di riferimento che rappresenta la prospettiva dalla quale osserviamo la realtà.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it-IT" sz="1800">
                <a:latin typeface="Arial Narrow" panose="020B0606020202030204" pitchFamily="34" charset="0"/>
              </a:rPr>
              <a:t> I condizionamenti esterni sono: il contesto istituzionale, le politiche educative, le risorse disponibili. 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2889B0D9-46F4-4282-8E19-58BFA9C4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124535"/>
            <a:ext cx="1512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Riepilogo</a:t>
            </a:r>
          </a:p>
        </p:txBody>
      </p:sp>
      <p:pic>
        <p:nvPicPr>
          <p:cNvPr id="209924" name="Picture 4" descr="0731">
            <a:extLst>
              <a:ext uri="{FF2B5EF4-FFF2-40B4-BE49-F238E27FC236}">
                <a16:creationId xmlns:a16="http://schemas.microsoft.com/office/drawing/2014/main" id="{8A23E4E4-396B-4BE9-8CF9-DC088EDB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1779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C77BCAD-DF1D-4978-89C5-1693F6B6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D227F-B0F4-4C4A-B787-EEFC111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16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box generico per testo in blu">
            <a:extLst>
              <a:ext uri="{FF2B5EF4-FFF2-40B4-BE49-F238E27FC236}">
                <a16:creationId xmlns:a16="http://schemas.microsoft.com/office/drawing/2014/main" id="{4496DA35-78C7-43B1-A4D2-C3D96A0D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149"/>
            <a:ext cx="8295456" cy="50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Text Box 3">
            <a:extLst>
              <a:ext uri="{FF2B5EF4-FFF2-40B4-BE49-F238E27FC236}">
                <a16:creationId xmlns:a16="http://schemas.microsoft.com/office/drawing/2014/main" id="{B0CC0DAD-12F6-43BE-9B53-39B6A0E7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70038"/>
            <a:ext cx="8295456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endParaRPr lang="it-IT" altLang="it-IT" sz="1200" dirty="0">
              <a:latin typeface="Arial Narrow" panose="020B0606020202030204" pitchFamily="34" charset="0"/>
            </a:endParaRPr>
          </a:p>
          <a:p>
            <a:pPr>
              <a:spcBef>
                <a:spcPct val="30000"/>
              </a:spcBef>
            </a:pPr>
            <a:r>
              <a:rPr lang="it-IT" altLang="it-IT" sz="1800" dirty="0">
                <a:latin typeface="Arial Narrow" panose="020B0606020202030204" pitchFamily="34" charset="0"/>
              </a:rPr>
              <a:t>Ecco alcuni esempi su cui riflettere: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it-IT" altLang="it-IT" sz="1800" dirty="0">
                <a:latin typeface="Arial Narrow" panose="020B0606020202030204" pitchFamily="34" charset="0"/>
              </a:rPr>
              <a:t>In Italia, ad esempio il referendum sull’energia nucleare ha portato all’abbandono di quest’area di ricerca.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it-IT" altLang="it-IT" sz="1800" dirty="0">
                <a:latin typeface="Arial Narrow" panose="020B0606020202030204" pitchFamily="34" charset="0"/>
              </a:rPr>
              <a:t>La legge sulle cellule staminali limita la ricerca e ha provocato reazioni da gran parte della comunità scientifica.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it-IT" altLang="it-IT" sz="1800" dirty="0">
                <a:latin typeface="Arial Narrow" panose="020B0606020202030204" pitchFamily="34" charset="0"/>
              </a:rPr>
              <a:t>Il cardinale Roberto </a:t>
            </a:r>
            <a:r>
              <a:rPr lang="it-IT" altLang="it-IT" sz="1800" dirty="0" err="1">
                <a:latin typeface="Arial Narrow" panose="020B0606020202030204" pitchFamily="34" charset="0"/>
              </a:rPr>
              <a:t>Bellarmino</a:t>
            </a:r>
            <a:r>
              <a:rPr lang="it-IT" altLang="it-IT" sz="1800" dirty="0">
                <a:latin typeface="Arial Narrow" panose="020B0606020202030204" pitchFamily="34" charset="0"/>
              </a:rPr>
              <a:t>, successivamente Santo, costrinse Galileo ad abiurare rispetto ai risultati delle ricerche da lui ottenute.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it-IT" altLang="it-IT" sz="1800" dirty="0">
                <a:latin typeface="Arial Narrow" panose="020B0606020202030204" pitchFamily="34" charset="0"/>
              </a:rPr>
              <a:t>Durante il fascismo si decise di non favorire lo sviluppo della ricerca in Psicologia e Sociologia tanto che nel nostro Paese le prima facoltà di Psicologia e Sociologia nascono negli anni ’60. Sempre durante il fascismo si richiedeva ai docenti universitari un giuramento di fedeltà al regime.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it-IT" altLang="it-IT" sz="1800" dirty="0">
                <a:latin typeface="Arial Narrow" panose="020B0606020202030204" pitchFamily="34" charset="0"/>
              </a:rPr>
              <a:t>Sempre durante il fascismo si richiese ai docenti universitari un giuramento di fedeltà al regime che, inevitabilmente, poneva seri limiti alla libertà di ricerca.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CBDE05-7BBA-4A40-BD12-2480FABD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66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4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C3412E-E263-4A13-8413-AD94EC54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2" y="3789040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sz="1600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prof. Pietro </a:t>
            </a:r>
            <a:r>
              <a:rPr lang="en-US" altLang="it-IT" sz="1600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sz="1600" b="0" dirty="0">
              <a:latin typeface="Arial Narrow" panose="020B060602020203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ED52F8-8460-4008-8318-95FAF2A819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8913" y="5035550"/>
            <a:ext cx="6929437" cy="914400"/>
          </a:xfrm>
        </p:spPr>
        <p:txBody>
          <a:bodyPr/>
          <a:lstStyle/>
          <a:p>
            <a:pPr eaLnBrk="1" hangingPunct="1"/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Le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scelte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del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ricercatore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id="{2965607F-866F-49F3-909F-5E1146C5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7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4EEB0A0D-D923-4265-9405-95164B66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143E40C5-4E47-4C50-9B67-59C96B342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8E352A5-7640-4B8C-B4B2-E6435C5EF055}" type="slidenum"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639B5BD5-2B2F-41DF-B5D2-2334D938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044" y="2289175"/>
            <a:ext cx="6553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altLang="it-IT" sz="2000" b="1" dirty="0">
                <a:latin typeface="Arial Narrow" panose="020B0606020202030204" pitchFamily="34" charset="0"/>
              </a:rPr>
              <a:t>I fattori che incidono nella scelta della ricerca</a:t>
            </a:r>
          </a:p>
          <a:p>
            <a:pPr eaLnBrk="0" hangingPunct="0">
              <a:spcBef>
                <a:spcPct val="20000"/>
              </a:spcBef>
            </a:pPr>
            <a:endParaRPr lang="it-IT" altLang="it-IT" sz="2000" b="1" dirty="0">
              <a:latin typeface="Arial Narrow" panose="020B0606020202030204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it-IT" altLang="it-IT" sz="2000" b="1" dirty="0">
                <a:latin typeface="Arial Narrow" panose="020B0606020202030204" pitchFamily="34" charset="0"/>
              </a:rPr>
              <a:t>In questa lezione saranno trattati i seguenti argomenti:</a:t>
            </a:r>
          </a:p>
          <a:p>
            <a:pPr eaLnBrk="0" hangingPunct="0">
              <a:spcBef>
                <a:spcPct val="20000"/>
              </a:spcBef>
            </a:pPr>
            <a:r>
              <a:rPr lang="it-IT" altLang="it-IT" sz="2000" dirty="0">
                <a:latin typeface="Arial Narrow" panose="020B0606020202030204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Introduzione: la scelta della ricerca</a:t>
            </a:r>
          </a:p>
          <a:p>
            <a:pPr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I condizionamenti interni</a:t>
            </a:r>
          </a:p>
          <a:p>
            <a:pPr>
              <a:buFontTx/>
              <a:buBlip>
                <a:blip r:embed="rId2"/>
              </a:buBlip>
            </a:pPr>
            <a:r>
              <a:rPr lang="it-IT" altLang="it-IT" sz="2000" dirty="0">
                <a:latin typeface="Arial Narrow" panose="020B0606020202030204" pitchFamily="34" charset="0"/>
              </a:rPr>
              <a:t> I condizionamenti esterni</a:t>
            </a:r>
          </a:p>
        </p:txBody>
      </p:sp>
      <p:pic>
        <p:nvPicPr>
          <p:cNvPr id="6" name="Picture 48" descr="0731">
            <a:extLst>
              <a:ext uri="{FF2B5EF4-FFF2-40B4-BE49-F238E27FC236}">
                <a16:creationId xmlns:a16="http://schemas.microsoft.com/office/drawing/2014/main" id="{3EFC61D0-C9F1-4E37-9082-36974206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1" y="3655352"/>
            <a:ext cx="1200150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Text Box 5">
            <a:extLst>
              <a:ext uri="{FF2B5EF4-FFF2-40B4-BE49-F238E27FC236}">
                <a16:creationId xmlns:a16="http://schemas.microsoft.com/office/drawing/2014/main" id="{0B924B6E-63D9-4087-9C82-75710559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98" y="1052736"/>
            <a:ext cx="36840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Introduzione: la scelta della ricerca</a:t>
            </a:r>
          </a:p>
        </p:txBody>
      </p:sp>
      <p:sp>
        <p:nvSpPr>
          <p:cNvPr id="178186" name="Text Box 10">
            <a:extLst>
              <a:ext uri="{FF2B5EF4-FFF2-40B4-BE49-F238E27FC236}">
                <a16:creationId xmlns:a16="http://schemas.microsoft.com/office/drawing/2014/main" id="{A7055E7B-EDF7-4E08-AFA5-4A0AE95F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78" y="1700808"/>
            <a:ext cx="82534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dirty="0">
                <a:latin typeface="Arial Narrow" panose="020B0606020202030204" pitchFamily="34" charset="0"/>
              </a:rPr>
              <a:t>Nell’ambito dell’educazione e della formazione, la ricerca nasce dalla consapevolezza di un problema (</a:t>
            </a:r>
            <a:r>
              <a:rPr lang="it-IT" altLang="it-IT" sz="2000" b="1" dirty="0">
                <a:latin typeface="Arial Narrow" panose="020B0606020202030204" pitchFamily="34" charset="0"/>
              </a:rPr>
              <a:t>Situazione problematica</a:t>
            </a:r>
            <a:r>
              <a:rPr lang="it-IT" altLang="it-IT" sz="2000" dirty="0">
                <a:latin typeface="Arial Narrow" panose="020B0606020202030204" pitchFamily="34" charset="0"/>
              </a:rPr>
              <a:t>) e dall’idea (</a:t>
            </a:r>
            <a:r>
              <a:rPr lang="it-IT" altLang="it-IT" sz="2000" b="1" dirty="0">
                <a:latin typeface="Arial Narrow" panose="020B0606020202030204" pitchFamily="34" charset="0"/>
              </a:rPr>
              <a:t>Ipotesi</a:t>
            </a:r>
            <a:r>
              <a:rPr lang="it-IT" altLang="it-IT" sz="2000" dirty="0">
                <a:latin typeface="Arial Narrow" panose="020B0606020202030204" pitchFamily="34" charset="0"/>
              </a:rPr>
              <a:t>) che esista una risposta utile (</a:t>
            </a:r>
            <a:r>
              <a:rPr lang="it-IT" altLang="it-IT" sz="2000" b="1" dirty="0">
                <a:latin typeface="Arial Narrow" panose="020B0606020202030204" pitchFamily="34" charset="0"/>
              </a:rPr>
              <a:t>Soluzione del problema</a:t>
            </a:r>
            <a:r>
              <a:rPr lang="it-IT" altLang="it-IT" sz="2000" dirty="0">
                <a:latin typeface="Arial Narrow" panose="020B0606020202030204" pitchFamily="34" charset="0"/>
              </a:rPr>
              <a:t>) a ristabilire l’equilibrio.</a:t>
            </a:r>
          </a:p>
        </p:txBody>
      </p:sp>
      <p:pic>
        <p:nvPicPr>
          <p:cNvPr id="178199" name="Picture 23" descr="schema 2">
            <a:extLst>
              <a:ext uri="{FF2B5EF4-FFF2-40B4-BE49-F238E27FC236}">
                <a16:creationId xmlns:a16="http://schemas.microsoft.com/office/drawing/2014/main" id="{30C4164E-1170-4B69-A3CE-B31BF791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2"/>
          <a:stretch>
            <a:fillRect/>
          </a:stretch>
        </p:blipFill>
        <p:spPr bwMode="auto">
          <a:xfrm>
            <a:off x="494978" y="2284412"/>
            <a:ext cx="8439150" cy="4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A14F7C-BF61-45D3-9CA8-51A57B09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8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>
            <a:extLst>
              <a:ext uri="{FF2B5EF4-FFF2-40B4-BE49-F238E27FC236}">
                <a16:creationId xmlns:a16="http://schemas.microsoft.com/office/drawing/2014/main" id="{45CF33C0-551B-466B-8228-D235EC9B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98397"/>
            <a:ext cx="3347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dirty="0">
                <a:solidFill>
                  <a:srgbClr val="003399"/>
                </a:solidFill>
                <a:latin typeface="Arial Narrow" panose="020B0606020202030204" pitchFamily="34" charset="0"/>
              </a:rPr>
              <a:t>Introduzione: la scelta della ricerca</a:t>
            </a:r>
          </a:p>
        </p:txBody>
      </p:sp>
      <p:pic>
        <p:nvPicPr>
          <p:cNvPr id="181258" name="Picture 10" descr="vign 30 copia reverse">
            <a:extLst>
              <a:ext uri="{FF2B5EF4-FFF2-40B4-BE49-F238E27FC236}">
                <a16:creationId xmlns:a16="http://schemas.microsoft.com/office/drawing/2014/main" id="{B6DDE3E8-4E13-466D-9E58-9DE572C9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62251"/>
            <a:ext cx="3095178" cy="19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9" name="Text Box 11">
            <a:extLst>
              <a:ext uri="{FF2B5EF4-FFF2-40B4-BE49-F238E27FC236}">
                <a16:creationId xmlns:a16="http://schemas.microsoft.com/office/drawing/2014/main" id="{A44EC0EA-BF3F-462D-8410-1CF5D277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16" y="4170422"/>
            <a:ext cx="27254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 Paradigma scientifico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 Valori del ricercatore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Metodologia del ricercatore</a:t>
            </a:r>
          </a:p>
        </p:txBody>
      </p:sp>
      <p:sp>
        <p:nvSpPr>
          <p:cNvPr id="181260" name="Text Box 12">
            <a:extLst>
              <a:ext uri="{FF2B5EF4-FFF2-40B4-BE49-F238E27FC236}">
                <a16:creationId xmlns:a16="http://schemas.microsoft.com/office/drawing/2014/main" id="{93953E86-4D1D-4AD2-BDAE-EE8CF379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166" y="3976860"/>
            <a:ext cx="23002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 Contesto istituzionale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 Politiche educative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 b="1" dirty="0">
                <a:latin typeface="Arial Narrow" panose="020B0606020202030204" pitchFamily="34" charset="0"/>
              </a:rPr>
              <a:t> Risorse disponibili</a:t>
            </a:r>
          </a:p>
        </p:txBody>
      </p:sp>
      <p:sp>
        <p:nvSpPr>
          <p:cNvPr id="181261" name="Text Box 13">
            <a:extLst>
              <a:ext uri="{FF2B5EF4-FFF2-40B4-BE49-F238E27FC236}">
                <a16:creationId xmlns:a16="http://schemas.microsoft.com/office/drawing/2014/main" id="{733DC72A-8D6A-4E45-920B-D666ADDE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4" y="1571625"/>
            <a:ext cx="8277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800" dirty="0">
                <a:latin typeface="Arial Narrow" panose="020B0606020202030204" pitchFamily="34" charset="0"/>
              </a:rPr>
              <a:t>Nella scelta del problema e nella definizione delle ipotesi, intervengono degli elementi condizionanti che provengono sia dall’interno che dall’esterno.</a:t>
            </a:r>
          </a:p>
        </p:txBody>
      </p:sp>
      <p:sp>
        <p:nvSpPr>
          <p:cNvPr id="181262" name="Rectangle 14">
            <a:extLst>
              <a:ext uri="{FF2B5EF4-FFF2-40B4-BE49-F238E27FC236}">
                <a16:creationId xmlns:a16="http://schemas.microsoft.com/office/drawing/2014/main" id="{ABDBFE1E-3117-46DB-A950-C7385DED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16" y="3905250"/>
            <a:ext cx="2636583" cy="16621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800">
              <a:latin typeface="Arial Narrow" panose="020B0606020202030204" pitchFamily="34" charset="0"/>
            </a:endParaRPr>
          </a:p>
        </p:txBody>
      </p:sp>
      <p:sp>
        <p:nvSpPr>
          <p:cNvPr id="181263" name="Line 15">
            <a:extLst>
              <a:ext uri="{FF2B5EF4-FFF2-40B4-BE49-F238E27FC236}">
                <a16:creationId xmlns:a16="http://schemas.microsoft.com/office/drawing/2014/main" id="{37BDA603-F7F5-4235-A800-1DBBB33CD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3050" y="3676650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>
              <a:latin typeface="Arial Narrow" panose="020B0606020202030204" pitchFamily="34" charset="0"/>
            </a:endParaRP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F686146F-2E12-407A-A50E-381CA545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564" y="3895104"/>
            <a:ext cx="2679741" cy="13462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800">
              <a:latin typeface="Arial Narrow" panose="020B0606020202030204" pitchFamily="34" charset="0"/>
            </a:endParaRPr>
          </a:p>
        </p:txBody>
      </p:sp>
      <p:sp>
        <p:nvSpPr>
          <p:cNvPr id="181265" name="Line 17">
            <a:extLst>
              <a:ext uri="{FF2B5EF4-FFF2-40B4-BE49-F238E27FC236}">
                <a16:creationId xmlns:a16="http://schemas.microsoft.com/office/drawing/2014/main" id="{162DB5F6-6682-4C14-8AF9-C33250F3E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0512" y="3666504"/>
            <a:ext cx="0" cy="228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>
              <a:latin typeface="Arial Narrow" panose="020B0606020202030204" pitchFamily="34" charset="0"/>
            </a:endParaRPr>
          </a:p>
        </p:txBody>
      </p:sp>
      <p:sp>
        <p:nvSpPr>
          <p:cNvPr id="181266" name="Rectangle 18">
            <a:extLst>
              <a:ext uri="{FF2B5EF4-FFF2-40B4-BE49-F238E27FC236}">
                <a16:creationId xmlns:a16="http://schemas.microsoft.com/office/drawing/2014/main" id="{AF9FC49E-AD4B-4CAB-8AC9-B3D046C5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178" y="2879942"/>
            <a:ext cx="1948904" cy="78898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800">
                <a:latin typeface="Arial Narrow" panose="020B0606020202030204" pitchFamily="34" charset="0"/>
              </a:rPr>
              <a:t>condizionamenti </a:t>
            </a:r>
          </a:p>
          <a:p>
            <a:pPr algn="ctr">
              <a:spcBef>
                <a:spcPct val="50000"/>
              </a:spcBef>
            </a:pPr>
            <a:r>
              <a:rPr lang="it-IT" altLang="it-IT" sz="1800" b="1">
                <a:latin typeface="Arial Narrow" panose="020B0606020202030204" pitchFamily="34" charset="0"/>
              </a:rPr>
              <a:t>esterni</a:t>
            </a:r>
            <a:r>
              <a:rPr lang="it-IT" altLang="it-IT" sz="180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81267" name="Rectangle 19">
            <a:extLst>
              <a:ext uri="{FF2B5EF4-FFF2-40B4-BE49-F238E27FC236}">
                <a16:creationId xmlns:a16="http://schemas.microsoft.com/office/drawing/2014/main" id="{C58B94B5-043F-4E1E-9E3D-E2897ECF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914650"/>
            <a:ext cx="1876425" cy="788988"/>
          </a:xfrm>
          <a:prstGeom prst="rect">
            <a:avLst/>
          </a:prstGeom>
          <a:solidFill>
            <a:srgbClr val="BFCFE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800">
                <a:latin typeface="Arial Narrow" panose="020B0606020202030204" pitchFamily="34" charset="0"/>
              </a:rPr>
              <a:t>condizionamenti </a:t>
            </a:r>
          </a:p>
          <a:p>
            <a:pPr algn="ctr">
              <a:spcBef>
                <a:spcPct val="50000"/>
              </a:spcBef>
            </a:pPr>
            <a:r>
              <a:rPr lang="it-IT" altLang="it-IT" sz="1800" b="1">
                <a:latin typeface="Arial Narrow" panose="020B0606020202030204" pitchFamily="34" charset="0"/>
              </a:rPr>
              <a:t>interni</a:t>
            </a:r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181268" name="Rectangle 20">
            <a:extLst>
              <a:ext uri="{FF2B5EF4-FFF2-40B4-BE49-F238E27FC236}">
                <a16:creationId xmlns:a16="http://schemas.microsoft.com/office/drawing/2014/main" id="{19A57A7E-C49E-452E-8CE4-7649C50C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06705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>
                <a:latin typeface="Arial Narrow" panose="020B0606020202030204" pitchFamily="34" charset="0"/>
              </a:rPr>
              <a:t>Credo sia meglio fare così ….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872F51-1EA1-4C5A-8421-0B294CCD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Text Box 6">
            <a:extLst>
              <a:ext uri="{FF2B5EF4-FFF2-40B4-BE49-F238E27FC236}">
                <a16:creationId xmlns:a16="http://schemas.microsoft.com/office/drawing/2014/main" id="{6348917A-30A3-4236-9D59-2BF623BA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52736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6376" name="Text Box 8">
            <a:extLst>
              <a:ext uri="{FF2B5EF4-FFF2-40B4-BE49-F238E27FC236}">
                <a16:creationId xmlns:a16="http://schemas.microsoft.com/office/drawing/2014/main" id="{3B7B9F13-E897-48D2-8D95-4C2A0EF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224" y="2162746"/>
            <a:ext cx="4038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Il primo condizionamento interno è il </a:t>
            </a:r>
            <a:r>
              <a:rPr lang="it-IT" altLang="it-IT" sz="2000" b="1">
                <a:latin typeface="Arial Narrow" panose="020B0606020202030204" pitchFamily="34" charset="0"/>
              </a:rPr>
              <a:t>paradigma scientifico</a:t>
            </a:r>
            <a:r>
              <a:rPr lang="it-IT" altLang="it-IT" sz="2000">
                <a:latin typeface="Arial Narrow" panose="020B0606020202030204" pitchFamily="34" charset="0"/>
              </a:rPr>
              <a:t>, vale a dire un quadro di riferimento che rappresenta la prospettiva dalla quale osserviamo la realtà e, nel nostro caso, la nostra società e i fatti educativi.</a:t>
            </a: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Vediamo più in dettaglio di cosa si tratta…</a:t>
            </a:r>
          </a:p>
        </p:txBody>
      </p:sp>
      <p:pic>
        <p:nvPicPr>
          <p:cNvPr id="186377" name="Picture 9" descr="paradigma1">
            <a:extLst>
              <a:ext uri="{FF2B5EF4-FFF2-40B4-BE49-F238E27FC236}">
                <a16:creationId xmlns:a16="http://schemas.microsoft.com/office/drawing/2014/main" id="{A87FB613-B1D4-4D4C-B448-0CB53C64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434208"/>
            <a:ext cx="2362200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8" name="Picture 10" descr="paradigma2">
            <a:extLst>
              <a:ext uri="{FF2B5EF4-FFF2-40B4-BE49-F238E27FC236}">
                <a16:creationId xmlns:a16="http://schemas.microsoft.com/office/drawing/2014/main" id="{4E7E1771-15F8-4A39-96D6-32FECA4A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24" y="2602483"/>
            <a:ext cx="19050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650095-B1E1-4CC7-9085-4FE52A67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2220D2-C781-4A42-B8FD-B7F65254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30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8" name="Text Box 6">
            <a:extLst>
              <a:ext uri="{FF2B5EF4-FFF2-40B4-BE49-F238E27FC236}">
                <a16:creationId xmlns:a16="http://schemas.microsoft.com/office/drawing/2014/main" id="{69219889-C2FD-41E0-BF02-4BB6686E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7399" name="Oval 7">
            <a:extLst>
              <a:ext uri="{FF2B5EF4-FFF2-40B4-BE49-F238E27FC236}">
                <a16:creationId xmlns:a16="http://schemas.microsoft.com/office/drawing/2014/main" id="{E8C95F81-71CF-4892-8632-DF14BCF0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66950"/>
            <a:ext cx="3429000" cy="26670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2000">
              <a:latin typeface="Arial Narrow" panose="020B0606020202030204" pitchFamily="34" charset="0"/>
            </a:endParaRPr>
          </a:p>
        </p:txBody>
      </p:sp>
      <p:pic>
        <p:nvPicPr>
          <p:cNvPr id="187400" name="Picture 8" descr="paradigma2">
            <a:extLst>
              <a:ext uri="{FF2B5EF4-FFF2-40B4-BE49-F238E27FC236}">
                <a16:creationId xmlns:a16="http://schemas.microsoft.com/office/drawing/2014/main" id="{56392092-263D-45FB-8D7B-F379CD7A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8138"/>
            <a:ext cx="1600200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1" name="Text Box 9">
            <a:extLst>
              <a:ext uri="{FF2B5EF4-FFF2-40B4-BE49-F238E27FC236}">
                <a16:creationId xmlns:a16="http://schemas.microsoft.com/office/drawing/2014/main" id="{4DFF2A4E-0C1A-4130-9144-0C7514BD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1" y="1988840"/>
            <a:ext cx="41925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dirty="0">
                <a:latin typeface="Arial Narrow" panose="020B0606020202030204" pitchFamily="34" charset="0"/>
              </a:rPr>
              <a:t>Possiamo definire il paradigma scientifico come la </a:t>
            </a:r>
            <a:r>
              <a:rPr lang="it-IT" altLang="it-IT" sz="2000" b="1" dirty="0">
                <a:latin typeface="Arial Narrow" panose="020B0606020202030204" pitchFamily="34" charset="0"/>
              </a:rPr>
              <a:t>prospettiva teorica condivisa</a:t>
            </a:r>
            <a:r>
              <a:rPr lang="it-IT" altLang="it-IT" sz="2000" dirty="0">
                <a:latin typeface="Arial Narrow" panose="020B0606020202030204" pitchFamily="34" charset="0"/>
              </a:rPr>
              <a:t> e riconosciuta dalla comunità scientifica di un determinato momento storico.</a:t>
            </a:r>
          </a:p>
          <a:p>
            <a:endParaRPr lang="it-IT" altLang="it-IT" sz="2000" dirty="0">
              <a:latin typeface="Arial Narrow" panose="020B0606020202030204" pitchFamily="34" charset="0"/>
            </a:endParaRPr>
          </a:p>
          <a:p>
            <a:r>
              <a:rPr lang="it-IT" altLang="it-IT" sz="2000" dirty="0">
                <a:latin typeface="Arial Narrow" panose="020B0606020202030204" pitchFamily="34" charset="0"/>
              </a:rPr>
              <a:t>Tale prospettiva teorica si basa sulle precedenti acquisizioni della scienza stessa ed indirizza la ricerca:</a:t>
            </a:r>
          </a:p>
          <a:p>
            <a:pPr>
              <a:buFontTx/>
              <a:buChar char="•"/>
            </a:pPr>
            <a:r>
              <a:rPr lang="it-IT" altLang="it-IT" sz="2000" dirty="0">
                <a:latin typeface="Arial Narrow" panose="020B0606020202030204" pitchFamily="34" charset="0"/>
              </a:rPr>
              <a:t> nella formulazione delle ipotesi entro </a:t>
            </a:r>
          </a:p>
          <a:p>
            <a:r>
              <a:rPr lang="it-IT" altLang="it-IT" sz="2000" dirty="0">
                <a:latin typeface="Arial Narrow" panose="020B0606020202030204" pitchFamily="34" charset="0"/>
              </a:rPr>
              <a:t>  cui collocare la spiegazione dei </a:t>
            </a:r>
          </a:p>
          <a:p>
            <a:r>
              <a:rPr lang="it-IT" altLang="it-IT" sz="2000" dirty="0">
                <a:latin typeface="Arial Narrow" panose="020B0606020202030204" pitchFamily="34" charset="0"/>
              </a:rPr>
              <a:t>  fenomeni osservati;</a:t>
            </a:r>
          </a:p>
          <a:p>
            <a:pPr>
              <a:buFontTx/>
              <a:buChar char="•"/>
            </a:pPr>
            <a:r>
              <a:rPr lang="it-IT" altLang="it-IT" sz="2000" dirty="0">
                <a:latin typeface="Arial Narrow" panose="020B0606020202030204" pitchFamily="34" charset="0"/>
              </a:rPr>
              <a:t> nella scelta delle tecniche di ricerca.</a:t>
            </a:r>
          </a:p>
        </p:txBody>
      </p:sp>
      <p:pic>
        <p:nvPicPr>
          <p:cNvPr id="187402" name="Picture 10" descr="paradigma1">
            <a:extLst>
              <a:ext uri="{FF2B5EF4-FFF2-40B4-BE49-F238E27FC236}">
                <a16:creationId xmlns:a16="http://schemas.microsoft.com/office/drawing/2014/main" id="{0C3BF1DB-693D-47FE-B927-BDDFD889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571750"/>
            <a:ext cx="198278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3" name="Picture 11" descr="sagoma_profilo_mirror">
            <a:extLst>
              <a:ext uri="{FF2B5EF4-FFF2-40B4-BE49-F238E27FC236}">
                <a16:creationId xmlns:a16="http://schemas.microsoft.com/office/drawing/2014/main" id="{28EFE155-05B1-4ABF-90EC-A30FE6A3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3028950"/>
            <a:ext cx="8524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8609197-085D-43C4-87E0-F88625B7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34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2" name="Text Box 16">
            <a:extLst>
              <a:ext uri="{FF2B5EF4-FFF2-40B4-BE49-F238E27FC236}">
                <a16:creationId xmlns:a16="http://schemas.microsoft.com/office/drawing/2014/main" id="{3979E405-A0E2-44C5-B035-702F1E155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57" y="1142109"/>
            <a:ext cx="2656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8434" name="Rectangle 18">
            <a:extLst>
              <a:ext uri="{FF2B5EF4-FFF2-40B4-BE49-F238E27FC236}">
                <a16:creationId xmlns:a16="http://schemas.microsoft.com/office/drawing/2014/main" id="{C244B5FD-A9D4-4AA8-A472-329303F0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57" y="2790056"/>
            <a:ext cx="1684338" cy="40075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altLang="it-IT" sz="2000" b="1" dirty="0">
                <a:latin typeface="Arial Narrow" panose="020B0606020202030204" pitchFamily="34" charset="0"/>
              </a:rPr>
              <a:t>ASSUNTI</a:t>
            </a:r>
          </a:p>
        </p:txBody>
      </p:sp>
      <p:sp>
        <p:nvSpPr>
          <p:cNvPr id="188435" name="Text Box 19">
            <a:extLst>
              <a:ext uri="{FF2B5EF4-FFF2-40B4-BE49-F238E27FC236}">
                <a16:creationId xmlns:a16="http://schemas.microsoft.com/office/drawing/2014/main" id="{99DE0391-2382-4D94-9FA8-AAA47E06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7" y="1732756"/>
            <a:ext cx="4010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 dirty="0">
                <a:latin typeface="Arial Narrow" panose="020B0606020202030204" pitchFamily="34" charset="0"/>
              </a:rPr>
              <a:t>I paradigmi sono costituiti da:</a:t>
            </a:r>
          </a:p>
        </p:txBody>
      </p:sp>
      <p:sp>
        <p:nvSpPr>
          <p:cNvPr id="188436" name="Rectangle 20">
            <a:extLst>
              <a:ext uri="{FF2B5EF4-FFF2-40B4-BE49-F238E27FC236}">
                <a16:creationId xmlns:a16="http://schemas.microsoft.com/office/drawing/2014/main" id="{E43F53EF-43A6-4584-926C-BCBF586DD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4011613" cy="2439888"/>
          </a:xfrm>
          <a:prstGeom prst="rect">
            <a:avLst/>
          </a:prstGeom>
          <a:solidFill>
            <a:schemeClr val="bg1"/>
          </a:solidFill>
          <a:ln w="1587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I nostri giudizi su come vanno le cose nel mondo empirico.</a:t>
            </a: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Essi comprendono l’insieme delle conoscenze di cui disponiamo nel modo in cui le abbiamo riassunte in teorie e leggi.</a:t>
            </a:r>
          </a:p>
          <a:p>
            <a:endParaRPr lang="it-IT" altLang="it-IT" sz="2000">
              <a:latin typeface="Arial Narrow" panose="020B0606020202030204" pitchFamily="34" charset="0"/>
            </a:endParaRPr>
          </a:p>
          <a:p>
            <a:endParaRPr lang="it-IT" altLang="it-IT" sz="2000">
              <a:latin typeface="Arial Narrow" panose="020B0606020202030204" pitchFamily="34" charset="0"/>
            </a:endParaRPr>
          </a:p>
        </p:txBody>
      </p:sp>
      <p:sp>
        <p:nvSpPr>
          <p:cNvPr id="188437" name="Rectangle 21">
            <a:extLst>
              <a:ext uri="{FF2B5EF4-FFF2-40B4-BE49-F238E27FC236}">
                <a16:creationId xmlns:a16="http://schemas.microsoft.com/office/drawing/2014/main" id="{F80B6C50-1BD7-49A2-ACEF-CD3A16F8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2790056"/>
            <a:ext cx="1684337" cy="40011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it-IT" altLang="it-IT" sz="2000" b="1" dirty="0">
                <a:latin typeface="Arial Narrow" panose="020B0606020202030204" pitchFamily="34" charset="0"/>
              </a:rPr>
              <a:t>VALORI</a:t>
            </a:r>
          </a:p>
        </p:txBody>
      </p:sp>
      <p:sp>
        <p:nvSpPr>
          <p:cNvPr id="188438" name="Rectangle 22">
            <a:extLst>
              <a:ext uri="{FF2B5EF4-FFF2-40B4-BE49-F238E27FC236}">
                <a16:creationId xmlns:a16="http://schemas.microsoft.com/office/drawing/2014/main" id="{DD615967-24B4-4F26-811C-335AFA66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4011613" cy="2439888"/>
          </a:xfrm>
          <a:prstGeom prst="rect">
            <a:avLst/>
          </a:prstGeom>
          <a:solidFill>
            <a:schemeClr val="bg1"/>
          </a:solidFill>
          <a:ln w="1587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/>
            <a:endParaRPr lang="it-IT" altLang="it-IT" sz="2000">
              <a:latin typeface="Arial Narrow" panose="020B0606020202030204" pitchFamily="34" charset="0"/>
            </a:endParaRPr>
          </a:p>
          <a:p>
            <a:pPr eaLnBrk="0" hangingPunct="0"/>
            <a:r>
              <a:rPr lang="it-IT" altLang="it-IT" sz="2000">
                <a:latin typeface="Arial Narrow" panose="020B0606020202030204" pitchFamily="34" charset="0"/>
              </a:rPr>
              <a:t>Ciò che le persone ritengono giusto o desiderabile. </a:t>
            </a:r>
          </a:p>
          <a:p>
            <a:pPr eaLnBrk="0" hangingPunct="0">
              <a:spcBef>
                <a:spcPct val="50000"/>
              </a:spcBef>
            </a:pPr>
            <a:r>
              <a:rPr lang="it-IT" altLang="it-IT" sz="2000">
                <a:latin typeface="Arial Narrow" panose="020B0606020202030204" pitchFamily="34" charset="0"/>
              </a:rPr>
              <a:t>Hanno connotazione puramente soggettiva. Qualcuno tenta di negare l'esistenza di una propria particolare prospettiva di analisi e la assume come prospettiva assoluta.</a:t>
            </a:r>
          </a:p>
          <a:p>
            <a:endParaRPr lang="it-IT" altLang="it-IT" sz="2000">
              <a:latin typeface="Arial Narrow" panose="020B0606020202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EF02AA-9E95-4212-9C1C-F749377E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3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Rectangle 6">
            <a:extLst>
              <a:ext uri="{FF2B5EF4-FFF2-40B4-BE49-F238E27FC236}">
                <a16:creationId xmlns:a16="http://schemas.microsoft.com/office/drawing/2014/main" id="{06C35AAA-3782-478D-9691-43DA508A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825750"/>
            <a:ext cx="4343400" cy="376238"/>
          </a:xfrm>
          <a:prstGeom prst="rect">
            <a:avLst/>
          </a:prstGeom>
          <a:solidFill>
            <a:srgbClr val="CFDCF5"/>
          </a:solidFill>
          <a:ln w="9525">
            <a:solidFill>
              <a:srgbClr val="2845C0"/>
            </a:solidFill>
            <a:miter lim="800000"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altLang="it-IT" sz="1800" b="1">
                <a:latin typeface="Arial Narrow" panose="020B0606020202030204" pitchFamily="34" charset="0"/>
                <a:cs typeface="Tahoma" panose="020B0604030504040204" pitchFamily="34" charset="0"/>
              </a:rPr>
              <a:t>IL FINE DELL’EDUCAZIONE È</a:t>
            </a:r>
          </a:p>
        </p:txBody>
      </p:sp>
      <p:sp>
        <p:nvSpPr>
          <p:cNvPr id="189448" name="Text Box 8">
            <a:extLst>
              <a:ext uri="{FF2B5EF4-FFF2-40B4-BE49-F238E27FC236}">
                <a16:creationId xmlns:a16="http://schemas.microsoft.com/office/drawing/2014/main" id="{9841063F-1451-4174-90BE-6D11228D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6650"/>
            <a:ext cx="1925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 dirty="0">
                <a:solidFill>
                  <a:srgbClr val="003399"/>
                </a:solidFill>
                <a:latin typeface="Arial Narrow" panose="020B0606020202030204" pitchFamily="34" charset="0"/>
              </a:rPr>
              <a:t>I condizionamenti interni</a:t>
            </a:r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AEDD8F4A-172C-4961-9D6C-2BF34F68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95" y="166687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 dirty="0">
                <a:latin typeface="Arial Narrow" panose="020B0606020202030204" pitchFamily="34" charset="0"/>
              </a:rPr>
              <a:t>Leggi le seguenti due definizioni del fine dell’educazione,  sono antitetiche perché hanno alla loro base valori opposti.</a:t>
            </a:r>
          </a:p>
        </p:txBody>
      </p: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6DB8D8AC-DC35-476B-B846-E621C951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3429000" cy="1015663"/>
          </a:xfrm>
          <a:prstGeom prst="rect">
            <a:avLst/>
          </a:prstGeom>
          <a:solidFill>
            <a:srgbClr val="BFCFE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2000" b="1">
                <a:latin typeface="Arial Narrow" panose="020B0606020202030204" pitchFamily="34" charset="0"/>
              </a:rPr>
              <a:t>plasmare il comportamento dei giovani in modo che possano integrarsi nella società attuale</a:t>
            </a:r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53C36B8E-0C11-4811-B485-E9225DD9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770" y="4334470"/>
            <a:ext cx="3581400" cy="923330"/>
          </a:xfrm>
          <a:prstGeom prst="rect">
            <a:avLst/>
          </a:prstGeom>
          <a:solidFill>
            <a:srgbClr val="BFCFE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it-IT" sz="1800" b="1">
                <a:latin typeface="Arial Narrow" panose="020B0606020202030204" pitchFamily="34" charset="0"/>
              </a:rPr>
              <a:t>preparare i giovani in modo che possano cambiare in meglio la società attuale</a:t>
            </a:r>
          </a:p>
        </p:txBody>
      </p:sp>
      <p:sp>
        <p:nvSpPr>
          <p:cNvPr id="189452" name="Text Box 12">
            <a:extLst>
              <a:ext uri="{FF2B5EF4-FFF2-40B4-BE49-F238E27FC236}">
                <a16:creationId xmlns:a16="http://schemas.microsoft.com/office/drawing/2014/main" id="{98425B2E-7CB9-4AB3-9E23-68A59787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68763"/>
            <a:ext cx="914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7200">
                <a:solidFill>
                  <a:srgbClr val="FF3300"/>
                </a:solidFill>
                <a:latin typeface="Arial Narrow" panose="020B0606020202030204" pitchFamily="34" charset="0"/>
              </a:rPr>
              <a:t>=</a:t>
            </a:r>
          </a:p>
        </p:txBody>
      </p:sp>
      <p:sp>
        <p:nvSpPr>
          <p:cNvPr id="189453" name="Line 13">
            <a:extLst>
              <a:ext uri="{FF2B5EF4-FFF2-40B4-BE49-F238E27FC236}">
                <a16:creationId xmlns:a16="http://schemas.microsoft.com/office/drawing/2014/main" id="{63025897-8742-439D-90D5-E43ED2FDC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9725" y="4437112"/>
            <a:ext cx="457200" cy="533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pic>
        <p:nvPicPr>
          <p:cNvPr id="189458" name="Picture 18" descr="0731">
            <a:extLst>
              <a:ext uri="{FF2B5EF4-FFF2-40B4-BE49-F238E27FC236}">
                <a16:creationId xmlns:a16="http://schemas.microsoft.com/office/drawing/2014/main" id="{984166CB-78E5-4261-818D-1ED1C1F8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333750"/>
            <a:ext cx="38893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9" name="Picture 19" descr="0731">
            <a:extLst>
              <a:ext uri="{FF2B5EF4-FFF2-40B4-BE49-F238E27FC236}">
                <a16:creationId xmlns:a16="http://schemas.microsoft.com/office/drawing/2014/main" id="{D619F872-927F-4BA8-AEED-BDF97AC0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352800"/>
            <a:ext cx="38893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A9843E-0ACB-4489-BEF8-CA274457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494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1014</Words>
  <Application>Microsoft Office PowerPoint</Application>
  <PresentationFormat>Presentazione su schermo (4:3)</PresentationFormat>
  <Paragraphs>145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Arial Narrow</vt:lpstr>
      <vt:lpstr>Franklin Gothic Book</vt:lpstr>
      <vt:lpstr>Franklin Gothic Medium</vt:lpstr>
      <vt:lpstr>Tahoma</vt:lpstr>
      <vt:lpstr>Verdana</vt:lpstr>
      <vt:lpstr>ヒラギノ角ゴ Pro W3</vt:lpstr>
      <vt:lpstr>Presentazione vuota</vt:lpstr>
      <vt:lpstr>Presentazione standard di PowerPoint</vt:lpstr>
      <vt:lpstr>Pedagogia sperimentale   prof.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122</cp:revision>
  <cp:lastPrinted>2012-10-15T10:35:53Z</cp:lastPrinted>
  <dcterms:created xsi:type="dcterms:W3CDTF">2007-08-30T13:32:27Z</dcterms:created>
  <dcterms:modified xsi:type="dcterms:W3CDTF">2018-02-02T11:15:07Z</dcterms:modified>
</cp:coreProperties>
</file>