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C99B9-F353-410E-AF96-12E263D70354}" type="datetimeFigureOut">
              <a:rPr lang="it-IT" smtClean="0"/>
              <a:t>27/11/2020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0C82F-3EA4-4FD7-A8A6-6E20CA83E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0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38E49-BE29-4A73-8CB0-68FF47403A7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8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A2AE0-FBDB-4EAA-9A7B-5A0F25A45C1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7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14BBD8-F0A2-4703-9D7F-544775D0AF1D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90999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D7EB14-A1A1-4E51-8245-7917C2050CBD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346A9-6907-452E-BC30-47002E8AB1D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36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B9908-20FE-4C63-AAC7-119C29629B8C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56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BF354-97A8-44D8-946D-DCA8DC07FC54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7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D1825-EA42-4622-8D82-F2C0C9D9955C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3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0AD92-3A50-4C04-9318-615FF027191C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71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370B6-47B6-4131-B6B3-56BA3DC0FC4E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6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F3E7F-F73B-41DE-9261-418696FA74C8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2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AC98D-B795-47B1-9490-96410FC6F816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520DE-BDD5-41A2-BF89-48550250F98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9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6CBF1-A27E-4FF2-ADE2-C41C6B8EDB13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92529-DD54-460D-9002-735810B54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58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5FD0B-500D-46A8-89D5-EAC5AFDBE9D9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FB286-E246-492A-90D3-977ED446D0C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11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997C1-1C74-4B9A-9624-C292894E8612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6CDD8-D858-49BF-8470-0CCB64A389E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9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26F110-C2D4-4AAB-9091-1726F15C5DC8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462BA-E099-4F67-969D-318C8C0873A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1546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D548E-2CA8-4562-BEBD-1C9727C760DA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4AA05-71F1-43DA-9B90-1F89ACE56B2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9189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7DA9B-D743-400C-AAA5-8881E9A9EBFC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5F493-B75A-4B89-A256-80A25ACEF7D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50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34708-DC59-4DFE-B707-AE3B2B927287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F3844-8E19-4ACA-B352-9FAC83F38E2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39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1FB65-8BDD-4A05-B0FA-3FBF5338180B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624F6-8B5A-423F-A4F5-767F0F7D968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2799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21442-0141-4901-B734-C3E92F199FD5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B512F-B417-4272-9C46-9CF30A826E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8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51B3C4B9-908A-45FF-B8DB-93B210C6FF62}" type="datetime1">
              <a:rPr lang="it-IT" smtClean="0"/>
              <a:pPr>
                <a:defRPr/>
              </a:pPr>
              <a:t>27/11/2020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CC286E1E-9B24-49C5-99CF-59E751B745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552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ibrarianinblack.net/librarianinblack/alastatement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693" y="3933056"/>
            <a:ext cx="9440034" cy="1049867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Anna </a:t>
            </a:r>
            <a:r>
              <a:rPr lang="it-IT" sz="3200" dirty="0" err="1" smtClean="0"/>
              <a:t>Galluzzi</a:t>
            </a:r>
            <a:endParaRPr lang="it-IT" sz="3200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842238" y="1444337"/>
            <a:ext cx="8496944" cy="21602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Calisto MT"/>
                <a:ea typeface="+mn-ea"/>
                <a:cs typeface="+mn-cs"/>
              </a:rPr>
              <a:t>La biblioteca pubblica e le sue contraddizioni</a:t>
            </a:r>
            <a:endParaRPr kumimoji="0" lang="it-IT" sz="5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24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>Il presente</a:t>
            </a: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73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476672"/>
            <a:ext cx="10972800" cy="9906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it-IT" b="1" dirty="0" smtClean="0"/>
              <a:t>Le funzioni della </a:t>
            </a:r>
            <a:r>
              <a:rPr lang="it-IT" b="1" i="1" dirty="0" smtClean="0"/>
              <a:t>public </a:t>
            </a:r>
            <a:r>
              <a:rPr lang="it-IT" b="1" i="1" dirty="0" err="1" smtClean="0"/>
              <a:t>library</a:t>
            </a:r>
            <a:r>
              <a:rPr lang="it-IT" b="1" i="1" dirty="0" smtClean="0"/>
              <a:t> </a:t>
            </a:r>
            <a:r>
              <a:rPr lang="it-IT" b="1" dirty="0" smtClean="0"/>
              <a:t>(IFLA/Unesco, 2001)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55439" y="1988840"/>
            <a:ext cx="10225137" cy="3749808"/>
          </a:xfrm>
        </p:spPr>
        <p:txBody>
          <a:bodyPr>
            <a:normAutofit fontScale="55000" lnSpcReduction="20000"/>
          </a:bodyPr>
          <a:lstStyle/>
          <a:p>
            <a:pPr marL="447675" indent="-447675">
              <a:lnSpc>
                <a:spcPct val="110000"/>
              </a:lnSpc>
            </a:pPr>
            <a:r>
              <a:rPr lang="it-IT" sz="5800" dirty="0" smtClean="0">
                <a:latin typeface="+mj-lt"/>
                <a:cs typeface="Times New Roman" pitchFamily="18" charset="0"/>
              </a:rPr>
              <a:t>[Il suo] compito primario [...] è offrire risorse e servizi […] per </a:t>
            </a:r>
            <a:r>
              <a:rPr lang="it-IT" sz="5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soddisfare le esigenze individuali e collettive di istruzione, informazione e sviluppo personale</a:t>
            </a:r>
            <a:r>
              <a:rPr lang="it-IT" sz="5800" dirty="0" smtClean="0">
                <a:latin typeface="+mj-lt"/>
                <a:cs typeface="Times New Roman" pitchFamily="18" charset="0"/>
              </a:rPr>
              <a:t>, compreso lo svago e l’impiego del tempo libero. </a:t>
            </a:r>
          </a:p>
          <a:p>
            <a:pPr marL="447675" indent="-447675">
              <a:lnSpc>
                <a:spcPct val="110000"/>
              </a:lnSpc>
            </a:pPr>
            <a:r>
              <a:rPr lang="it-IT" sz="5800" dirty="0" smtClean="0">
                <a:latin typeface="+mj-lt"/>
                <a:cs typeface="Times New Roman" pitchFamily="18" charset="0"/>
              </a:rPr>
              <a:t>Le biblioteche svolgono un ruolo importante nello sviluppo e nel consolidamento di una società democratica</a:t>
            </a:r>
          </a:p>
        </p:txBody>
      </p:sp>
    </p:spTree>
    <p:extLst>
      <p:ext uri="{BB962C8B-B14F-4D97-AF65-F5344CB8AC3E}">
        <p14:creationId xmlns:p14="http://schemas.microsoft.com/office/powerpoint/2010/main" val="22964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“A state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br>
              <a:rPr lang="it-IT" b="1" dirty="0" smtClean="0"/>
            </a:br>
            <a:r>
              <a:rPr lang="it-IT" b="1" dirty="0" err="1" smtClean="0"/>
              <a:t>permanent</a:t>
            </a:r>
            <a:r>
              <a:rPr lang="it-IT" b="1" dirty="0" smtClean="0"/>
              <a:t> </a:t>
            </a:r>
            <a:r>
              <a:rPr lang="it-IT" b="1" dirty="0" err="1" smtClean="0"/>
              <a:t>ideological</a:t>
            </a:r>
            <a:r>
              <a:rPr lang="it-IT" b="1" dirty="0" smtClean="0"/>
              <a:t> </a:t>
            </a:r>
            <a:r>
              <a:rPr lang="it-IT" b="1" dirty="0" err="1" smtClean="0"/>
              <a:t>crisis</a:t>
            </a:r>
            <a:r>
              <a:rPr lang="it-IT" b="1" dirty="0" smtClean="0"/>
              <a:t>”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5400" y="1845734"/>
            <a:ext cx="5904656" cy="40233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it-IT" sz="3200" dirty="0" smtClean="0">
                <a:solidFill>
                  <a:schemeClr val="tx1"/>
                </a:solidFill>
              </a:rPr>
              <a:t>La biblioteca pubblica per sua stessa natura «necessita di </a:t>
            </a:r>
            <a:r>
              <a:rPr lang="it-IT" sz="3200" dirty="0" smtClean="0">
                <a:solidFill>
                  <a:srgbClr val="FF0000"/>
                </a:solidFill>
              </a:rPr>
              <a:t>ridisegnare continuamente </a:t>
            </a:r>
            <a:r>
              <a:rPr lang="it-IT" sz="3200" dirty="0" smtClean="0">
                <a:solidFill>
                  <a:schemeClr val="tx1"/>
                </a:solidFill>
              </a:rPr>
              <a:t>la propria organizzazione, le proprie raccolte, i propri servizi, seguendo i cambiamenti della società, del contesto in cui nasce e cresce»</a:t>
            </a:r>
          </a:p>
          <a:p>
            <a:endParaRPr lang="it-IT" sz="3200" dirty="0" smtClean="0"/>
          </a:p>
          <a:p>
            <a:pPr algn="r">
              <a:buNone/>
            </a:pPr>
            <a:r>
              <a:rPr lang="it-IT" dirty="0" smtClean="0"/>
              <a:t>(Leslie </a:t>
            </a:r>
            <a:r>
              <a:rPr lang="it-IT" dirty="0" err="1" smtClean="0"/>
              <a:t>Burger</a:t>
            </a:r>
            <a:r>
              <a:rPr lang="it-IT" dirty="0" smtClean="0"/>
              <a:t>, ALA)</a:t>
            </a:r>
          </a:p>
        </p:txBody>
      </p:sp>
      <p:pic>
        <p:nvPicPr>
          <p:cNvPr id="7" name="Segnaposto contenuto 6" descr="Slide11_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87678" y="1580050"/>
            <a:ext cx="4937125" cy="2907311"/>
          </a:xfrm>
        </p:spPr>
      </p:pic>
    </p:spTree>
    <p:extLst>
      <p:ext uri="{BB962C8B-B14F-4D97-AF65-F5344CB8AC3E}">
        <p14:creationId xmlns:p14="http://schemas.microsoft.com/office/powerpoint/2010/main" val="20588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361553" y="670111"/>
            <a:ext cx="3990610" cy="5104389"/>
          </a:xfrm>
        </p:spPr>
        <p:txBody>
          <a:bodyPr>
            <a:normAutofit/>
          </a:bodyPr>
          <a:lstStyle/>
          <a:p>
            <a:pPr algn="ctr"/>
            <a:endParaRPr lang="it-IT" sz="4400" dirty="0" smtClean="0"/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Alle origini della crisi di identità</a:t>
            </a:r>
            <a:endParaRPr lang="it-IT" sz="4400" dirty="0">
              <a:solidFill>
                <a:schemeClr val="tx1"/>
              </a:solidFill>
            </a:endParaRPr>
          </a:p>
        </p:txBody>
      </p:sp>
      <p:pic>
        <p:nvPicPr>
          <p:cNvPr id="13" name="Segnaposto contenuto 12" descr="photo_2016-09-13_15-25-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2163" y="188640"/>
            <a:ext cx="5827738" cy="5827738"/>
          </a:xfrm>
        </p:spPr>
      </p:pic>
    </p:spTree>
    <p:extLst>
      <p:ext uri="{BB962C8B-B14F-4D97-AF65-F5344CB8AC3E}">
        <p14:creationId xmlns:p14="http://schemas.microsoft.com/office/powerpoint/2010/main" val="28851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3432" y="764704"/>
            <a:ext cx="10759360" cy="3566160"/>
          </a:xfrm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>Quali contraddizioni?</a:t>
            </a:r>
            <a:endParaRPr lang="it-IT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7448" y="11663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/>
              <a:t>Biblioteche per tutti o </a:t>
            </a:r>
            <a:br>
              <a:rPr lang="it-IT" b="1" dirty="0" smtClean="0"/>
            </a:br>
            <a:r>
              <a:rPr lang="it-IT" b="1" dirty="0" smtClean="0"/>
              <a:t>per una minoranza?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8906" y="1719610"/>
            <a:ext cx="6366874" cy="4023359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Uso volontario della biblioteca: </a:t>
            </a:r>
            <a:r>
              <a:rPr lang="it-IT" sz="2400" dirty="0" smtClean="0">
                <a:solidFill>
                  <a:srgbClr val="FF0000"/>
                </a:solidFill>
              </a:rPr>
              <a:t>autoselezione</a:t>
            </a:r>
            <a:r>
              <a:rPr lang="it-IT" sz="2400" dirty="0" smtClean="0"/>
              <a:t> del pubblico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Prevalenza del </a:t>
            </a:r>
            <a:r>
              <a:rPr lang="it-IT" sz="2400" dirty="0" smtClean="0">
                <a:solidFill>
                  <a:srgbClr val="FF0000"/>
                </a:solidFill>
              </a:rPr>
              <a:t>ceto medio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Aree di maggiore </a:t>
            </a:r>
            <a:r>
              <a:rPr lang="it-IT" sz="2400" dirty="0" smtClean="0">
                <a:solidFill>
                  <a:srgbClr val="FF0000"/>
                </a:solidFill>
              </a:rPr>
              <a:t>prontezza culturale </a:t>
            </a:r>
            <a:r>
              <a:rPr lang="it-IT" sz="2400" dirty="0" smtClean="0"/>
              <a:t>delle comunità di riferimento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Gruppi sociali già sensibili </a:t>
            </a:r>
            <a:r>
              <a:rPr lang="it-IT" sz="2400" dirty="0" smtClean="0"/>
              <a:t>o sensibilizzati ai temi della cultura, dell’informazione, della conoscenza</a:t>
            </a:r>
            <a:endParaRPr lang="it-IT" sz="2400" dirty="0"/>
          </a:p>
        </p:txBody>
      </p:sp>
      <p:pic>
        <p:nvPicPr>
          <p:cNvPr id="5" name="Segnaposto contenuto 4" descr="index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997050" y="1567389"/>
            <a:ext cx="3749325" cy="3749325"/>
          </a:xfrm>
        </p:spPr>
      </p:pic>
    </p:spTree>
    <p:extLst>
      <p:ext uri="{BB962C8B-B14F-4D97-AF65-F5344CB8AC3E}">
        <p14:creationId xmlns:p14="http://schemas.microsoft.com/office/powerpoint/2010/main" val="39428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097280" y="188641"/>
            <a:ext cx="10058400" cy="1440160"/>
          </a:xfrm>
        </p:spPr>
        <p:txBody>
          <a:bodyPr/>
          <a:lstStyle/>
          <a:p>
            <a:pPr algn="ctr"/>
            <a:r>
              <a:rPr lang="it-IT" dirty="0" smtClean="0"/>
              <a:t>Neutralità o difesa dei valori alla base della </a:t>
            </a:r>
            <a:r>
              <a:rPr lang="it-IT" i="1" dirty="0" smtClean="0"/>
              <a:t>public </a:t>
            </a:r>
            <a:r>
              <a:rPr lang="it-IT" i="1" dirty="0" err="1" smtClean="0"/>
              <a:t>library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695400" y="1845734"/>
            <a:ext cx="5544616" cy="410354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La neutralità è possibile o la biblioteca pubblica è politica per definizione in tutte le sue manifestazioni?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Dopo l’elezione di Trump, nel mondo delle public </a:t>
            </a:r>
            <a:r>
              <a:rPr lang="it-IT" dirty="0" err="1" smtClean="0"/>
              <a:t>libraries</a:t>
            </a:r>
            <a:r>
              <a:rPr lang="it-IT" dirty="0" smtClean="0"/>
              <a:t> americane si discute molto di questo: </a:t>
            </a:r>
            <a:r>
              <a:rPr lang="it-IT" dirty="0" smtClean="0">
                <a:hlinkClick r:id="rId2"/>
              </a:rPr>
              <a:t>http://librarianinblack.net/librarianinblack/alastatements/</a:t>
            </a:r>
            <a:r>
              <a:rPr lang="it-IT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it-IT" dirty="0" smtClean="0"/>
          </a:p>
          <a:p>
            <a:r>
              <a:rPr lang="it-IT" dirty="0" smtClean="0"/>
              <a:t>A chi deve rispondere la biblioteca? Ai propri valori, all’amministrazione che la finanzia o al pubblico?</a:t>
            </a:r>
            <a:endParaRPr lang="it-IT" dirty="0"/>
          </a:p>
        </p:txBody>
      </p:sp>
      <p:pic>
        <p:nvPicPr>
          <p:cNvPr id="9" name="Segnaposto contenuto 8" descr="NEWS_2224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41350" y="1628801"/>
            <a:ext cx="5850650" cy="3744416"/>
          </a:xfrm>
        </p:spPr>
      </p:pic>
    </p:spTree>
    <p:extLst>
      <p:ext uri="{BB962C8B-B14F-4D97-AF65-F5344CB8AC3E}">
        <p14:creationId xmlns:p14="http://schemas.microsoft.com/office/powerpoint/2010/main" val="41206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215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Usi propri e impropri?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446307"/>
          </a:xfrm>
        </p:spPr>
        <p:txBody>
          <a:bodyPr/>
          <a:lstStyle/>
          <a:p>
            <a:r>
              <a:rPr lang="it-IT" dirty="0" smtClean="0"/>
              <a:t>Utenti/usi “propri”?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005872" y="2290439"/>
            <a:ext cx="4876344" cy="357770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Utenti “bibliografici”</a:t>
            </a:r>
            <a:r>
              <a:rPr lang="it-IT" dirty="0" smtClean="0">
                <a:solidFill>
                  <a:schemeClr val="tx1"/>
                </a:solidFill>
              </a:rPr>
              <a:t> = quelli interessati alle collezioni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Utenti “culturali” </a:t>
            </a:r>
            <a:r>
              <a:rPr lang="it-IT" dirty="0" smtClean="0">
                <a:solidFill>
                  <a:schemeClr val="tx1"/>
                </a:solidFill>
              </a:rPr>
              <a:t>= quelli interessati alla fruizione degli spazi per attività ludico-culturali e formative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Utenti “partecipanti”</a:t>
            </a:r>
            <a:r>
              <a:rPr lang="it-IT" dirty="0" smtClean="0">
                <a:solidFill>
                  <a:schemeClr val="tx1"/>
                </a:solidFill>
              </a:rPr>
              <a:t> = quelli desiderosi di diventare parte attiva nella organizzazione di iniziative e nella produzione di nuova conoscenza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464063"/>
          </a:xfrm>
        </p:spPr>
        <p:txBody>
          <a:bodyPr/>
          <a:lstStyle/>
          <a:p>
            <a:r>
              <a:rPr lang="it-IT" dirty="0" smtClean="0"/>
              <a:t>Utenti/usi “impropri”?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6217920" y="2276872"/>
            <a:ext cx="4937760" cy="316835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Utenti “sociali” </a:t>
            </a:r>
            <a:r>
              <a:rPr lang="it-IT" dirty="0" smtClean="0">
                <a:solidFill>
                  <a:schemeClr val="tx1"/>
                </a:solidFill>
              </a:rPr>
              <a:t>= singoli e gruppi con bisogni di natura più propriamente afferente al welfare sociale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Utenti “occupanti” e/o “free </a:t>
            </a:r>
            <a:r>
              <a:rPr lang="it-IT" dirty="0" err="1" smtClean="0">
                <a:solidFill>
                  <a:srgbClr val="FF0000"/>
                </a:solidFill>
              </a:rPr>
              <a:t>riders</a:t>
            </a:r>
            <a:r>
              <a:rPr lang="it-IT" dirty="0" smtClean="0">
                <a:solidFill>
                  <a:srgbClr val="FF0000"/>
                </a:solidFill>
              </a:rPr>
              <a:t>” </a:t>
            </a:r>
            <a:r>
              <a:rPr lang="it-IT" dirty="0" smtClean="0">
                <a:solidFill>
                  <a:schemeClr val="tx1"/>
                </a:solidFill>
              </a:rPr>
              <a:t>= coloro che non sono alla ricerca di un servizio, bensì vengono in biblioteca per utilizzarne le </a:t>
            </a:r>
            <a:r>
              <a:rPr lang="it-IT" dirty="0" err="1" smtClean="0">
                <a:solidFill>
                  <a:schemeClr val="tx1"/>
                </a:solidFill>
              </a:rPr>
              <a:t>facilities</a:t>
            </a:r>
            <a:r>
              <a:rPr lang="it-IT" dirty="0" smtClean="0">
                <a:solidFill>
                  <a:schemeClr val="tx1"/>
                </a:solidFill>
              </a:rPr>
              <a:t> (bagni, prese, sedie) e/o perché è un luogo non obbligatorio, gratuito e dove puoi stare senza un motivo preciso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102460" y="5877018"/>
            <a:ext cx="6107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Poi ci sono gli studenti con i libri personali =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utenza “propria” o “impropria”?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3432" y="116633"/>
            <a:ext cx="10058400" cy="1080120"/>
          </a:xfrm>
        </p:spPr>
        <p:txBody>
          <a:bodyPr/>
          <a:lstStyle/>
          <a:p>
            <a:pPr algn="ctr"/>
            <a:r>
              <a:rPr lang="it-IT" b="1" dirty="0" smtClean="0"/>
              <a:t>Spazio pubblico o civico?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5400" y="1196753"/>
            <a:ext cx="7704856" cy="431957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Spazio pubblico: è un luogo fisico (o virtuale) caratterizzato da un </a:t>
            </a:r>
            <a:r>
              <a:rPr lang="it-IT" sz="2400" dirty="0" smtClean="0">
                <a:solidFill>
                  <a:srgbClr val="FF0000"/>
                </a:solidFill>
              </a:rPr>
              <a:t>uso sociale collettivo </a:t>
            </a:r>
            <a:r>
              <a:rPr lang="it-IT" sz="2400" dirty="0" smtClean="0"/>
              <a:t>ove chiunque ha il diritto di circolare o dialogare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 comportamenti che si svolgono nello spazio pubblico sono regolati da statuti, norme o leggi che tutelano l'interesse generale della cittadinanza</a:t>
            </a:r>
          </a:p>
          <a:p>
            <a:pPr>
              <a:buFont typeface="Arial" pitchFamily="34" charset="0"/>
              <a:buChar char="•"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C’è qualche differenza tra una piazza, un parco, una stazione e una biblioteca?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La biblioteca è uno </a:t>
            </a:r>
            <a:r>
              <a:rPr lang="it-IT" sz="2400" dirty="0" smtClean="0">
                <a:solidFill>
                  <a:srgbClr val="FF0000"/>
                </a:solidFill>
              </a:rPr>
              <a:t>spazio pubblico </a:t>
            </a:r>
            <a:r>
              <a:rPr lang="it-IT" sz="2400" dirty="0" err="1" smtClean="0">
                <a:solidFill>
                  <a:srgbClr val="FF0000"/>
                </a:solidFill>
              </a:rPr>
              <a:t>funzionalizzato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Segnaposto contenuto 4" descr="Seattle-Public-Library-6341-306x4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083428" y="341844"/>
            <a:ext cx="2851649" cy="4286792"/>
          </a:xfrm>
        </p:spPr>
      </p:pic>
    </p:spTree>
    <p:extLst>
      <p:ext uri="{BB962C8B-B14F-4D97-AF65-F5344CB8AC3E}">
        <p14:creationId xmlns:p14="http://schemas.microsoft.com/office/powerpoint/2010/main" val="27031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770" y="145275"/>
            <a:ext cx="10058400" cy="1342197"/>
          </a:xfrm>
        </p:spPr>
        <p:txBody>
          <a:bodyPr/>
          <a:lstStyle/>
          <a:p>
            <a:pPr algn="ctr"/>
            <a:r>
              <a:rPr lang="it-IT" b="1" dirty="0" smtClean="0"/>
              <a:t>Buona letteratura o </a:t>
            </a:r>
            <a:br>
              <a:rPr lang="it-IT" b="1" dirty="0" smtClean="0"/>
            </a:br>
            <a:r>
              <a:rPr lang="it-IT" b="1" i="1" dirty="0" smtClean="0"/>
              <a:t>desiderata</a:t>
            </a:r>
            <a:r>
              <a:rPr lang="it-IT" b="1" dirty="0" smtClean="0"/>
              <a:t> degli utenti?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837" y="1487472"/>
            <a:ext cx="7128792" cy="44635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it-IT" sz="2400" dirty="0" smtClean="0"/>
              <a:t>La biblioteca pubblica – non potendo acquistare tutto quello che viene pubblicato – deve svolgere </a:t>
            </a:r>
            <a:r>
              <a:rPr lang="it-IT" sz="2400" dirty="0" smtClean="0">
                <a:solidFill>
                  <a:srgbClr val="FF0000"/>
                </a:solidFill>
              </a:rPr>
              <a:t>un’azione di stimolo all’utilizzo di contenuti editoriali di qualità </a:t>
            </a:r>
            <a:r>
              <a:rPr lang="it-IT" sz="2400" dirty="0" smtClean="0"/>
              <a:t>e/o di nicchia ovvero </a:t>
            </a:r>
            <a:r>
              <a:rPr lang="it-IT" sz="2400" dirty="0" smtClean="0">
                <a:solidFill>
                  <a:srgbClr val="FF0000"/>
                </a:solidFill>
              </a:rPr>
              <a:t>seguire i </a:t>
            </a:r>
            <a:r>
              <a:rPr lang="it-IT" sz="2400" i="1" dirty="0" smtClean="0">
                <a:solidFill>
                  <a:srgbClr val="FF0000"/>
                </a:solidFill>
              </a:rPr>
              <a:t>desiderata</a:t>
            </a:r>
            <a:r>
              <a:rPr lang="it-IT" sz="2400" dirty="0" smtClean="0">
                <a:solidFill>
                  <a:srgbClr val="FF0000"/>
                </a:solidFill>
              </a:rPr>
              <a:t> degli utenti</a:t>
            </a:r>
            <a:r>
              <a:rPr lang="it-IT" sz="2400" dirty="0" smtClean="0"/>
              <a:t>?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000" dirty="0" smtClean="0"/>
              <a:t>La prima opzione la differenzia dai servizi commerciali e ne giustifica il ruolo di servizio pubblico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000" dirty="0" smtClean="0"/>
              <a:t>La seconda opzione è indispensabile se la biblioteca vuole raggiungere una parte più ampia della popolazione che altrimenti la diserterebbe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it-IT" sz="2400" dirty="0" smtClean="0"/>
              <a:t>Adozione di soluzioni di compromesso (con il digitale la biblioteca sceglie sempre meno)</a:t>
            </a:r>
          </a:p>
          <a:p>
            <a:pPr>
              <a:lnSpc>
                <a:spcPct val="100000"/>
              </a:lnSpc>
            </a:pPr>
            <a:endParaRPr lang="it-IT" sz="2400" dirty="0" smtClean="0"/>
          </a:p>
          <a:p>
            <a:pPr>
              <a:lnSpc>
                <a:spcPct val="100000"/>
              </a:lnSpc>
            </a:pPr>
            <a:endParaRPr lang="it-IT" sz="2400" dirty="0"/>
          </a:p>
        </p:txBody>
      </p:sp>
      <p:pic>
        <p:nvPicPr>
          <p:cNvPr id="7" name="Segnaposto contenuto 6" descr="Slide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316614" y="1487472"/>
            <a:ext cx="3547541" cy="4022725"/>
          </a:xfrm>
        </p:spPr>
      </p:pic>
    </p:spTree>
    <p:extLst>
      <p:ext uri="{BB962C8B-B14F-4D97-AF65-F5344CB8AC3E}">
        <p14:creationId xmlns:p14="http://schemas.microsoft.com/office/powerpoint/2010/main" val="23586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85482" y="155448"/>
            <a:ext cx="11196918" cy="1252728"/>
          </a:xfrm>
        </p:spPr>
        <p:txBody>
          <a:bodyPr>
            <a:normAutofit/>
          </a:bodyPr>
          <a:lstStyle/>
          <a:p>
            <a:pPr algn="ctr"/>
            <a:r>
              <a:rPr lang="it-IT" sz="4400" b="1" dirty="0"/>
              <a:t>La biblioteca </a:t>
            </a:r>
            <a:r>
              <a:rPr lang="it-IT" sz="4400" b="1" dirty="0" smtClean="0"/>
              <a:t>pubblica: definizione</a:t>
            </a:r>
            <a:endParaRPr lang="it-IT" sz="4400" b="1" dirty="0"/>
          </a:p>
        </p:txBody>
      </p:sp>
      <p:pic>
        <p:nvPicPr>
          <p:cNvPr id="6" name="Segnaposto contenuto 5" descr="M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6814" y="1654074"/>
            <a:ext cx="7216421" cy="4059237"/>
          </a:xfr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5482" y="1100594"/>
            <a:ext cx="10974865" cy="3513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16200000">
            <a:off x="-1034830" y="3787459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Biblioteca di Madonna Bianca - Trento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57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617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Funzione educativa o intrattenimento?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51384" y="1845734"/>
            <a:ext cx="7992888" cy="3651176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Lo svolgimento di una </a:t>
            </a:r>
            <a:r>
              <a:rPr lang="it-IT" sz="2400" dirty="0" smtClean="0">
                <a:solidFill>
                  <a:srgbClr val="FF0000"/>
                </a:solidFill>
              </a:rPr>
              <a:t>funzione a supporto dell’istruzione formale obbligatoria</a:t>
            </a:r>
            <a:r>
              <a:rPr lang="it-IT" sz="2400" dirty="0" smtClean="0"/>
              <a:t> giustifica la natura della biblioteca come </a:t>
            </a:r>
            <a:r>
              <a:rPr lang="it-IT" sz="2400" dirty="0" smtClean="0">
                <a:solidFill>
                  <a:srgbClr val="FF0000"/>
                </a:solidFill>
              </a:rPr>
              <a:t>servizio pubblico </a:t>
            </a:r>
            <a:r>
              <a:rPr lang="it-IT" sz="2400" dirty="0" smtClean="0"/>
              <a:t>in quanto ha una ricaduta sulla collettività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Intrattenimento e svago sono maggiormente richiesti dal pubblico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Entro quali limiti si giustifica la gratuità per tutti </a:t>
            </a:r>
            <a:r>
              <a:rPr lang="it-IT" sz="2400" dirty="0" smtClean="0"/>
              <a:t>di un’attività di intrattenimento e svago il cui vantaggio è primariamente per il singolo?</a:t>
            </a:r>
          </a:p>
        </p:txBody>
      </p:sp>
      <p:pic>
        <p:nvPicPr>
          <p:cNvPr id="7" name="Segnaposto contenuto 6" descr="14725607_946610985443454_801553002076870178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314215" y="1254354"/>
            <a:ext cx="2429023" cy="4318263"/>
          </a:xfrm>
        </p:spPr>
      </p:pic>
    </p:spTree>
    <p:extLst>
      <p:ext uri="{BB962C8B-B14F-4D97-AF65-F5344CB8AC3E}">
        <p14:creationId xmlns:p14="http://schemas.microsoft.com/office/powerpoint/2010/main" val="2703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8130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Funzione culturale o </a:t>
            </a:r>
            <a:br>
              <a:rPr lang="it-IT" b="1" dirty="0" smtClean="0"/>
            </a:br>
            <a:r>
              <a:rPr lang="it-IT" b="1" dirty="0" smtClean="0"/>
              <a:t>funzione sociale?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3432" y="1845734"/>
            <a:ext cx="5544616" cy="4023359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In quanto spazio pubblico per tutti le biblioteche pubbliche sono chiamate a svolgere – oltre che una funzione più propriamente culturale – anche una </a:t>
            </a:r>
            <a:r>
              <a:rPr lang="it-IT" sz="2400" dirty="0" smtClean="0">
                <a:solidFill>
                  <a:srgbClr val="FF0000"/>
                </a:solidFill>
              </a:rPr>
              <a:t>funzione sociale</a:t>
            </a:r>
          </a:p>
          <a:p>
            <a:endParaRPr lang="it-IT" sz="2400" dirty="0" smtClean="0"/>
          </a:p>
          <a:p>
            <a:r>
              <a:rPr lang="it-IT" sz="2400" dirty="0" smtClean="0"/>
              <a:t>Questo </a:t>
            </a:r>
            <a:r>
              <a:rPr lang="it-IT" sz="2400" dirty="0" smtClean="0">
                <a:solidFill>
                  <a:srgbClr val="FF0000"/>
                </a:solidFill>
              </a:rPr>
              <a:t>crea degli interrogativi </a:t>
            </a:r>
            <a:r>
              <a:rPr lang="it-IT" sz="2400" dirty="0" smtClean="0"/>
              <a:t>in merito alle competenze dei bibliotecari e ai rapporti con altri servizi pubblici specializzati sul territorio</a:t>
            </a:r>
            <a:endParaRPr lang="it-IT" sz="2400" dirty="0"/>
          </a:p>
        </p:txBody>
      </p:sp>
      <p:pic>
        <p:nvPicPr>
          <p:cNvPr id="6" name="Segnaposto contenuto 5" descr="Slide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2641" y="1637305"/>
            <a:ext cx="5400600" cy="3343228"/>
          </a:xfrm>
        </p:spPr>
      </p:pic>
    </p:spTree>
    <p:extLst>
      <p:ext uri="{BB962C8B-B14F-4D97-AF65-F5344CB8AC3E}">
        <p14:creationId xmlns:p14="http://schemas.microsoft.com/office/powerpoint/2010/main" val="19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018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 smtClean="0"/>
              <a:t>Attività legate al libro e alla lettura </a:t>
            </a:r>
            <a:br>
              <a:rPr lang="it-IT" sz="4400" b="1" dirty="0" smtClean="0"/>
            </a:br>
            <a:r>
              <a:rPr lang="it-IT" sz="4400" b="1" dirty="0" smtClean="0"/>
              <a:t>o anche altre?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1521" y="1790708"/>
            <a:ext cx="5184576" cy="417646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Legame millenario con i supporti che registrano la memoria (libri e altri emersi nel tempo) e le attività ad essi legate</a:t>
            </a:r>
          </a:p>
          <a:p>
            <a:endParaRPr lang="it-IT" dirty="0" smtClean="0"/>
          </a:p>
          <a:p>
            <a:r>
              <a:rPr lang="it-IT" dirty="0" smtClean="0"/>
              <a:t>Nel tempo disponibilità a rispondere anche ad altri tipi di bisogni: formativi a 360°, della vita pratica, di intrattenimento</a:t>
            </a:r>
          </a:p>
          <a:p>
            <a:endParaRPr lang="it-IT" dirty="0" smtClean="0"/>
          </a:p>
          <a:p>
            <a:r>
              <a:rPr lang="it-IT" dirty="0" smtClean="0"/>
              <a:t>Periodicamente il </a:t>
            </a:r>
            <a:r>
              <a:rPr lang="it-IT" dirty="0" smtClean="0">
                <a:solidFill>
                  <a:srgbClr val="FF0000"/>
                </a:solidFill>
              </a:rPr>
              <a:t>confine tra biblioteca e centro sociale e culturale si riduce</a:t>
            </a:r>
            <a:r>
              <a:rPr lang="it-IT" dirty="0" smtClean="0"/>
              <a:t>, soprattutto nei periodi di crisi sociale e recessione economica</a:t>
            </a:r>
            <a:endParaRPr lang="it-IT" dirty="0"/>
          </a:p>
        </p:txBody>
      </p:sp>
      <p:pic>
        <p:nvPicPr>
          <p:cNvPr id="5" name="Segnaposto contenuto 4" descr="17349628_1405306316187274_7555505680123250748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26480" y="1701403"/>
            <a:ext cx="5494386" cy="4120790"/>
          </a:xfrm>
        </p:spPr>
      </p:pic>
    </p:spTree>
    <p:extLst>
      <p:ext uri="{BB962C8B-B14F-4D97-AF65-F5344CB8AC3E}">
        <p14:creationId xmlns:p14="http://schemas.microsoft.com/office/powerpoint/2010/main" val="69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617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“</a:t>
            </a:r>
            <a:r>
              <a:rPr lang="it-IT" sz="2800" i="1" dirty="0" err="1" smtClean="0"/>
              <a:t>Libraries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used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to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be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about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books</a:t>
            </a:r>
            <a:r>
              <a:rPr lang="it-IT" sz="2800" i="1" dirty="0" smtClean="0"/>
              <a:t>; </a:t>
            </a:r>
            <a:r>
              <a:rPr lang="it-IT" sz="2800" i="1" dirty="0" err="1" smtClean="0"/>
              <a:t>then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they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were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about</a:t>
            </a:r>
            <a:r>
              <a:rPr lang="it-IT" sz="2800" i="1" dirty="0" smtClean="0"/>
              <a:t> information; </a:t>
            </a:r>
            <a:r>
              <a:rPr lang="it-IT" sz="2800" i="1" dirty="0" err="1" smtClean="0">
                <a:solidFill>
                  <a:srgbClr val="FF0000"/>
                </a:solidFill>
              </a:rPr>
              <a:t>now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they</a:t>
            </a:r>
            <a:r>
              <a:rPr lang="it-IT" sz="2800" i="1" dirty="0" smtClean="0">
                <a:solidFill>
                  <a:srgbClr val="FF0000"/>
                </a:solidFill>
              </a:rPr>
              <a:t>’re </a:t>
            </a:r>
            <a:r>
              <a:rPr lang="it-IT" sz="2800" i="1" dirty="0" err="1" smtClean="0">
                <a:solidFill>
                  <a:srgbClr val="FF0000"/>
                </a:solidFill>
              </a:rPr>
              <a:t>about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being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everything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for</a:t>
            </a:r>
            <a:r>
              <a:rPr lang="it-IT" sz="2800" i="1" dirty="0" smtClean="0">
                <a:solidFill>
                  <a:srgbClr val="FF0000"/>
                </a:solidFill>
              </a:rPr>
              <a:t> </a:t>
            </a:r>
            <a:r>
              <a:rPr lang="it-IT" sz="2800" i="1" dirty="0" err="1" smtClean="0">
                <a:solidFill>
                  <a:srgbClr val="FF0000"/>
                </a:solidFill>
              </a:rPr>
              <a:t>everyone</a:t>
            </a:r>
            <a:r>
              <a:rPr lang="it-IT" sz="2800" i="1" dirty="0" smtClean="0"/>
              <a:t>.</a:t>
            </a:r>
          </a:p>
          <a:p>
            <a:r>
              <a:rPr lang="it-IT" sz="2800" i="1" dirty="0" smtClean="0"/>
              <a:t>Public </a:t>
            </a:r>
            <a:r>
              <a:rPr lang="it-IT" sz="2800" i="1" dirty="0" err="1" smtClean="0"/>
              <a:t>libraries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seem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willing</a:t>
            </a:r>
            <a:r>
              <a:rPr lang="it-IT" sz="2800" i="1" dirty="0" smtClean="0"/>
              <a:t> to do </a:t>
            </a:r>
            <a:r>
              <a:rPr lang="it-IT" sz="2800" i="1" dirty="0" err="1" smtClean="0"/>
              <a:t>anything</a:t>
            </a:r>
            <a:r>
              <a:rPr lang="it-IT" sz="2800" i="1" dirty="0" smtClean="0"/>
              <a:t> to </a:t>
            </a:r>
            <a:r>
              <a:rPr lang="it-IT" sz="2800" i="1" dirty="0" err="1" smtClean="0"/>
              <a:t>get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users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through</a:t>
            </a:r>
            <a:r>
              <a:rPr lang="it-IT" sz="2800" i="1" dirty="0" smtClean="0"/>
              <a:t> the door.</a:t>
            </a:r>
            <a:r>
              <a:rPr lang="it-IT" sz="2800" dirty="0" smtClean="0"/>
              <a:t>”</a:t>
            </a:r>
          </a:p>
          <a:p>
            <a:endParaRPr lang="it-IT" sz="2800" dirty="0" smtClean="0"/>
          </a:p>
          <a:p>
            <a:pPr algn="r"/>
            <a:r>
              <a:rPr lang="it-IT" sz="2800" dirty="0" smtClean="0"/>
              <a:t>(the </a:t>
            </a:r>
            <a:r>
              <a:rPr lang="it-IT" sz="2800" dirty="0" err="1" smtClean="0"/>
              <a:t>annoyed</a:t>
            </a:r>
            <a:r>
              <a:rPr lang="it-IT" sz="2800" dirty="0" smtClean="0"/>
              <a:t> </a:t>
            </a:r>
            <a:r>
              <a:rPr lang="it-IT" sz="2800" dirty="0" err="1" smtClean="0"/>
              <a:t>librarian</a:t>
            </a:r>
            <a:r>
              <a:rPr lang="it-IT" sz="2800" dirty="0" smtClean="0"/>
              <a:t>, </a:t>
            </a:r>
            <a:r>
              <a:rPr lang="it-IT" sz="2800" i="1" dirty="0" smtClean="0"/>
              <a:t>Public </a:t>
            </a:r>
            <a:r>
              <a:rPr lang="it-IT" sz="2800" i="1" dirty="0" err="1" smtClean="0"/>
              <a:t>libraries</a:t>
            </a:r>
            <a:r>
              <a:rPr lang="it-IT" sz="2800" i="1" dirty="0" smtClean="0"/>
              <a:t>: </a:t>
            </a:r>
            <a:r>
              <a:rPr lang="it-IT" sz="2800" i="1" dirty="0" err="1" smtClean="0"/>
              <a:t>why</a:t>
            </a:r>
            <a:r>
              <a:rPr lang="it-IT" sz="2800" i="1" dirty="0" smtClean="0"/>
              <a:t> do </a:t>
            </a:r>
            <a:r>
              <a:rPr lang="it-IT" sz="2800" i="1" dirty="0" err="1" smtClean="0"/>
              <a:t>they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bother</a:t>
            </a:r>
            <a:r>
              <a:rPr lang="it-IT" sz="2800" i="1" dirty="0" smtClean="0"/>
              <a:t>?, </a:t>
            </a:r>
            <a:r>
              <a:rPr lang="it-IT" sz="2800" dirty="0" smtClean="0">
                <a:solidFill>
                  <a:srgbClr val="FF0000"/>
                </a:solidFill>
              </a:rPr>
              <a:t>2008</a:t>
            </a:r>
            <a:r>
              <a:rPr lang="it-IT" sz="2800" dirty="0" smtClean="0"/>
              <a:t>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22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a</a:t>
            </a:r>
            <a:r>
              <a:rPr lang="it-IT" sz="4400" b="1" dirty="0" smtClean="0">
                <a:solidFill>
                  <a:srgbClr val="FF0000"/>
                </a:solidFill>
              </a:rPr>
              <a:t>nna.galluzzi@gmail.com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6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165" y="155448"/>
            <a:ext cx="11116235" cy="1252728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it-IT" sz="4400" dirty="0" smtClean="0"/>
              <a:t>La definizione IFLA/Unesco (2001)</a:t>
            </a:r>
            <a:endParaRPr lang="it-IT" sz="44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95835" y="1595718"/>
            <a:ext cx="11392229" cy="4713601"/>
          </a:xfrm>
        </p:spPr>
        <p:txBody>
          <a:bodyPr>
            <a:normAutofit/>
          </a:bodyPr>
          <a:lstStyle/>
          <a:p>
            <a:pPr marL="447675" indent="-447675" eaLnBrk="1" hangingPunct="1">
              <a:lnSpc>
                <a:spcPct val="90000"/>
              </a:lnSpc>
            </a:pPr>
            <a:r>
              <a:rPr lang="it-IT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Fenomeno </a:t>
            </a:r>
            <a:r>
              <a:rPr lang="it-IT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 scala mondiale </a:t>
            </a:r>
            <a:r>
              <a:rPr lang="it-IT" sz="3200" dirty="0">
                <a:latin typeface="+mj-lt"/>
                <a:cs typeface="Times New Roman" pitchFamily="18" charset="0"/>
              </a:rPr>
              <a:t>che si incontra in società e culture differenti e a diversi livelli di sviluppo</a:t>
            </a:r>
          </a:p>
          <a:p>
            <a:pPr marL="447675" indent="-447675" eaLnBrk="1" hangingPunct="1">
              <a:lnSpc>
                <a:spcPct val="90000"/>
              </a:lnSpc>
            </a:pPr>
            <a:endParaRPr lang="it-IT" sz="3200" dirty="0">
              <a:latin typeface="+mj-lt"/>
              <a:cs typeface="Times New Roman" pitchFamily="18" charset="0"/>
            </a:endParaRPr>
          </a:p>
          <a:p>
            <a:pPr marL="447675" indent="-447675" eaLnBrk="1" hangingPunct="1">
              <a:lnSpc>
                <a:spcPct val="90000"/>
              </a:lnSpc>
            </a:pPr>
            <a:r>
              <a:rPr lang="it-IT" sz="3200" dirty="0">
                <a:latin typeface="+mj-lt"/>
                <a:cs typeface="Times New Roman" pitchFamily="18" charset="0"/>
              </a:rPr>
              <a:t>Organizzazione </a:t>
            </a:r>
            <a:r>
              <a:rPr lang="it-IT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istituita, sostenuta e finanziata dalla comunità</a:t>
            </a:r>
            <a:r>
              <a:rPr lang="it-IT" sz="3200" dirty="0">
                <a:latin typeface="+mj-lt"/>
                <a:cs typeface="Times New Roman" pitchFamily="18" charset="0"/>
              </a:rPr>
              <a:t>, tramite l’amministrazione locale, regionale o nazionale, oppure tramite altre forme di organizzazione </a:t>
            </a:r>
            <a:r>
              <a:rPr lang="it-IT" sz="3200" dirty="0" smtClean="0">
                <a:latin typeface="+mj-lt"/>
                <a:cs typeface="Times New Roman" pitchFamily="18" charset="0"/>
              </a:rPr>
              <a:t>collettiva</a:t>
            </a:r>
            <a:endParaRPr lang="it-IT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5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Il passato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34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360" y="404664"/>
            <a:ext cx="11593288" cy="1325562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/>
              <a:t>Collocazione temporale </a:t>
            </a:r>
            <a:br>
              <a:rPr lang="it-IT" b="1" dirty="0" smtClean="0"/>
            </a:br>
            <a:r>
              <a:rPr lang="it-IT" b="1" dirty="0" smtClean="0"/>
              <a:t>della </a:t>
            </a:r>
            <a:r>
              <a:rPr lang="it-IT" b="1" i="1" dirty="0" smtClean="0"/>
              <a:t>public </a:t>
            </a:r>
            <a:r>
              <a:rPr lang="it-IT" b="1" i="1" dirty="0" err="1" smtClean="0"/>
              <a:t>library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" y="2780928"/>
            <a:ext cx="12134465" cy="1858529"/>
          </a:xfrm>
        </p:spPr>
      </p:pic>
    </p:spTree>
    <p:extLst>
      <p:ext uri="{BB962C8B-B14F-4D97-AF65-F5344CB8AC3E}">
        <p14:creationId xmlns:p14="http://schemas.microsoft.com/office/powerpoint/2010/main" val="323585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7919" y="187084"/>
            <a:ext cx="10187104" cy="1119024"/>
          </a:xfrm>
        </p:spPr>
        <p:txBody>
          <a:bodyPr/>
          <a:lstStyle/>
          <a:p>
            <a:pPr algn="ctr"/>
            <a:r>
              <a:rPr lang="it-IT" b="1" dirty="0" smtClean="0"/>
              <a:t>Un fenomeno recente</a:t>
            </a:r>
            <a:endParaRPr lang="it-IT" b="1" dirty="0"/>
          </a:p>
        </p:txBody>
      </p:sp>
      <p:pic>
        <p:nvPicPr>
          <p:cNvPr id="4" name="Segnaposto contenuto 3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093" y="1484784"/>
            <a:ext cx="8648396" cy="4360888"/>
          </a:xfrm>
        </p:spPr>
      </p:pic>
    </p:spTree>
    <p:extLst>
      <p:ext uri="{BB962C8B-B14F-4D97-AF65-F5344CB8AC3E}">
        <p14:creationId xmlns:p14="http://schemas.microsoft.com/office/powerpoint/2010/main" val="195976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10058400" cy="1126173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Origini</a:t>
            </a:r>
            <a:r>
              <a:rPr lang="it-IT" b="1" dirty="0" smtClean="0"/>
              <a:t> della </a:t>
            </a:r>
            <a:r>
              <a:rPr lang="it-IT" b="1" i="1" dirty="0" smtClean="0"/>
              <a:t>public </a:t>
            </a:r>
            <a:r>
              <a:rPr lang="it-IT" b="1" i="1" dirty="0" err="1" smtClean="0"/>
              <a:t>library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0483" name="Segnaposto contenuto 2"/>
          <p:cNvSpPr>
            <a:spLocks noGrp="1"/>
          </p:cNvSpPr>
          <p:nvPr>
            <p:ph sz="half" idx="1"/>
          </p:nvPr>
        </p:nvSpPr>
        <p:spPr>
          <a:xfrm>
            <a:off x="807885" y="1314813"/>
            <a:ext cx="8136904" cy="424756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Gran Bretagna e Stati Uniti intorno alle metà del XIX secolo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Processo di industrializzazione </a:t>
            </a:r>
            <a:r>
              <a:rPr lang="it-IT" sz="2400" dirty="0">
                <a:solidFill>
                  <a:schemeClr val="tx1"/>
                </a:solidFill>
              </a:rPr>
              <a:t>e </a:t>
            </a:r>
            <a:r>
              <a:rPr lang="it-IT" sz="2400" dirty="0" smtClean="0">
                <a:solidFill>
                  <a:schemeClr val="tx1"/>
                </a:solidFill>
              </a:rPr>
              <a:t>ascesa </a:t>
            </a:r>
            <a:r>
              <a:rPr lang="it-IT" sz="2400" dirty="0">
                <a:solidFill>
                  <a:schemeClr val="tx1"/>
                </a:solidFill>
              </a:rPr>
              <a:t>della classe </a:t>
            </a:r>
            <a:r>
              <a:rPr lang="it-IT" sz="2400" dirty="0" smtClean="0">
                <a:solidFill>
                  <a:schemeClr val="tx1"/>
                </a:solidFill>
              </a:rPr>
              <a:t>proletaria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Ampliamento progressivo dell’istruzione pubblica gratuita</a:t>
            </a:r>
            <a:endParaRPr lang="it-IT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Integrazione di nuovi gruppi sociali provenienti dalle campagne o da altri paesi</a:t>
            </a:r>
            <a:endParaRPr lang="it-IT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</a:rPr>
              <a:t>Strumento </a:t>
            </a:r>
            <a:r>
              <a:rPr lang="it-IT" sz="2400" dirty="0">
                <a:solidFill>
                  <a:schemeClr val="tx1"/>
                </a:solidFill>
              </a:rPr>
              <a:t>di pace sociale e </a:t>
            </a:r>
            <a:r>
              <a:rPr lang="it-IT" sz="2400" dirty="0" smtClean="0">
                <a:solidFill>
                  <a:schemeClr val="tx1"/>
                </a:solidFill>
              </a:rPr>
              <a:t>supporto alla </a:t>
            </a:r>
            <a:r>
              <a:rPr lang="it-IT" sz="2400" dirty="0">
                <a:solidFill>
                  <a:schemeClr val="tx1"/>
                </a:solidFill>
              </a:rPr>
              <a:t>formazione del ceto medio</a:t>
            </a:r>
          </a:p>
        </p:txBody>
      </p:sp>
      <p:pic>
        <p:nvPicPr>
          <p:cNvPr id="5" name="Segnaposto contenuto 4" descr="wh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476123" y="188640"/>
            <a:ext cx="2593720" cy="5176746"/>
          </a:xfrm>
        </p:spPr>
      </p:pic>
    </p:spTree>
    <p:extLst>
      <p:ext uri="{BB962C8B-B14F-4D97-AF65-F5344CB8AC3E}">
        <p14:creationId xmlns:p14="http://schemas.microsoft.com/office/powerpoint/2010/main" val="224169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0189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Originalità</a:t>
            </a:r>
            <a:r>
              <a:rPr lang="it-IT" b="1" dirty="0" smtClean="0"/>
              <a:t> della </a:t>
            </a:r>
            <a:r>
              <a:rPr lang="it-IT" b="1" i="1" dirty="0" smtClean="0"/>
              <a:t>public </a:t>
            </a:r>
            <a:r>
              <a:rPr lang="it-IT" b="1" i="1" dirty="0" err="1" smtClean="0"/>
              <a:t>library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360680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/>
              <a:t>Biblioteche per gli studiosi vs. biblioteche per tutti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Biblioteche dello stato e/o volute da mecenati vs. biblioteche finanziate dalla comunità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Biblioteche di conservazione e trasmissione del sapere vs. biblioteche di formazione e informazione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smtClean="0"/>
              <a:t>Sguardo puntato quasi esclusivamente sugli utenti contemporanei</a:t>
            </a:r>
          </a:p>
        </p:txBody>
      </p:sp>
    </p:spTree>
    <p:extLst>
      <p:ext uri="{BB962C8B-B14F-4D97-AF65-F5344CB8AC3E}">
        <p14:creationId xmlns:p14="http://schemas.microsoft.com/office/powerpoint/2010/main" val="22732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4815" y="178676"/>
            <a:ext cx="10353762" cy="970450"/>
          </a:xfrm>
        </p:spPr>
        <p:txBody>
          <a:bodyPr/>
          <a:lstStyle/>
          <a:p>
            <a:pPr algn="ctr"/>
            <a:r>
              <a:rPr lang="it-IT" b="1" dirty="0" smtClean="0"/>
              <a:t>Tappe successive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35360" y="1149126"/>
            <a:ext cx="7056784" cy="402335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Ampia diffusione nel </a:t>
            </a:r>
            <a:r>
              <a:rPr lang="it-IT" sz="2400" dirty="0" smtClean="0">
                <a:solidFill>
                  <a:srgbClr val="FF0000"/>
                </a:solidFill>
              </a:rPr>
              <a:t>mondo angloamericano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Dopo le guerre mondiali affermazione definitiva anche in </a:t>
            </a:r>
            <a:r>
              <a:rPr lang="it-IT" sz="2400" dirty="0" smtClean="0">
                <a:solidFill>
                  <a:srgbClr val="FF0000"/>
                </a:solidFill>
              </a:rPr>
              <a:t>Europa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In quegli stessi anni processo di diversificazione tipologica delle biblioteche sulla base dei pubblici e degli utilizzi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Nascono i mezzi di comunicazione di massa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In </a:t>
            </a:r>
            <a:r>
              <a:rPr lang="it-IT" sz="2400" dirty="0" smtClean="0">
                <a:solidFill>
                  <a:srgbClr val="FF0000"/>
                </a:solidFill>
              </a:rPr>
              <a:t>Italia</a:t>
            </a:r>
            <a:r>
              <a:rPr lang="it-IT" sz="2400" dirty="0" smtClean="0"/>
              <a:t> le biblioteche pubbliche in senso proprio nascono dopo la nascita delle Regioni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In quegli stessi anni arriva Internet e nel giro di vent’anni il </a:t>
            </a:r>
            <a:r>
              <a:rPr lang="it-IT" sz="2400" dirty="0" smtClean="0">
                <a:solidFill>
                  <a:srgbClr val="FF0000"/>
                </a:solidFill>
              </a:rPr>
              <a:t>World Wide Web</a:t>
            </a:r>
          </a:p>
        </p:txBody>
      </p:sp>
      <p:pic>
        <p:nvPicPr>
          <p:cNvPr id="7" name="Segnaposto contenuto 6" descr="Slide8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92144" y="1772816"/>
            <a:ext cx="4653337" cy="3099484"/>
          </a:xfrm>
        </p:spPr>
      </p:pic>
    </p:spTree>
    <p:extLst>
      <p:ext uri="{BB962C8B-B14F-4D97-AF65-F5344CB8AC3E}">
        <p14:creationId xmlns:p14="http://schemas.microsoft.com/office/powerpoint/2010/main" val="1072150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1023</Words>
  <Application>Microsoft Office PowerPoint</Application>
  <PresentationFormat>Widescreen</PresentationFormat>
  <Paragraphs>98</Paragraphs>
  <Slides>24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Calisto MT</vt:lpstr>
      <vt:lpstr>Times New Roman</vt:lpstr>
      <vt:lpstr>Trebuchet MS</vt:lpstr>
      <vt:lpstr>Wingdings 2</vt:lpstr>
      <vt:lpstr>Ardesia</vt:lpstr>
      <vt:lpstr>Presentazione standard di PowerPoint</vt:lpstr>
      <vt:lpstr>La biblioteca pubblica: definizione</vt:lpstr>
      <vt:lpstr>La definizione IFLA/Unesco (2001)</vt:lpstr>
      <vt:lpstr>Il passato</vt:lpstr>
      <vt:lpstr>Collocazione temporale  della public library</vt:lpstr>
      <vt:lpstr>Un fenomeno recente</vt:lpstr>
      <vt:lpstr>Origini della public library</vt:lpstr>
      <vt:lpstr>Originalità della public library</vt:lpstr>
      <vt:lpstr>Tappe successive</vt:lpstr>
      <vt:lpstr>Il presente</vt:lpstr>
      <vt:lpstr>Le funzioni della public library (IFLA/Unesco, 2001)</vt:lpstr>
      <vt:lpstr>“A state of  permanent ideological crisis”</vt:lpstr>
      <vt:lpstr>Presentazione standard di PowerPoint</vt:lpstr>
      <vt:lpstr>Quali contraddizioni?</vt:lpstr>
      <vt:lpstr>Biblioteche per tutti o  per una minoranza?</vt:lpstr>
      <vt:lpstr>Neutralità o difesa dei valori alla base della public library?</vt:lpstr>
      <vt:lpstr>Usi propri e impropri?</vt:lpstr>
      <vt:lpstr>Spazio pubblico o civico?</vt:lpstr>
      <vt:lpstr>Buona letteratura o  desiderata degli utenti?</vt:lpstr>
      <vt:lpstr>Funzione educativa o intrattenimento?</vt:lpstr>
      <vt:lpstr>Funzione culturale o  funzione sociale?</vt:lpstr>
      <vt:lpstr>Attività legate al libro e alla lettura  o anche altre?</vt:lpstr>
      <vt:lpstr>Presentazione standard di PowerPoint</vt:lpstr>
      <vt:lpstr>anna.galluzzi@gmail.com</vt:lpstr>
    </vt:vector>
  </TitlesOfParts>
  <Company>Senato della Repubblica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Autore</dc:creator>
  <cp:lastModifiedBy>Giovanni Solimine</cp:lastModifiedBy>
  <cp:revision>3</cp:revision>
  <dcterms:created xsi:type="dcterms:W3CDTF">2019-10-31T18:46:10Z</dcterms:created>
  <dcterms:modified xsi:type="dcterms:W3CDTF">2020-11-27T18:29:05Z</dcterms:modified>
</cp:coreProperties>
</file>