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40" r:id="rId1"/>
  </p:sldMasterIdLst>
  <p:notesMasterIdLst>
    <p:notesMasterId r:id="rId94"/>
  </p:notesMasterIdLst>
  <p:sldIdLst>
    <p:sldId id="360" r:id="rId2"/>
    <p:sldId id="434" r:id="rId3"/>
    <p:sldId id="376" r:id="rId4"/>
    <p:sldId id="442" r:id="rId5"/>
    <p:sldId id="377" r:id="rId6"/>
    <p:sldId id="435" r:id="rId7"/>
    <p:sldId id="378" r:id="rId8"/>
    <p:sldId id="330" r:id="rId9"/>
    <p:sldId id="312" r:id="rId10"/>
    <p:sldId id="313" r:id="rId11"/>
    <p:sldId id="414" r:id="rId12"/>
    <p:sldId id="374" r:id="rId13"/>
    <p:sldId id="438" r:id="rId14"/>
    <p:sldId id="437" r:id="rId15"/>
    <p:sldId id="373" r:id="rId16"/>
    <p:sldId id="381" r:id="rId17"/>
    <p:sldId id="375" r:id="rId18"/>
    <p:sldId id="383" r:id="rId19"/>
    <p:sldId id="393" r:id="rId20"/>
    <p:sldId id="298" r:id="rId21"/>
    <p:sldId id="301" r:id="rId22"/>
    <p:sldId id="300" r:id="rId23"/>
    <p:sldId id="317" r:id="rId24"/>
    <p:sldId id="384" r:id="rId25"/>
    <p:sldId id="3569" r:id="rId26"/>
    <p:sldId id="3570" r:id="rId27"/>
    <p:sldId id="299" r:id="rId28"/>
    <p:sldId id="303" r:id="rId29"/>
    <p:sldId id="302" r:id="rId30"/>
    <p:sldId id="340" r:id="rId31"/>
    <p:sldId id="341" r:id="rId32"/>
    <p:sldId id="342" r:id="rId33"/>
    <p:sldId id="343" r:id="rId34"/>
    <p:sldId id="344" r:id="rId35"/>
    <p:sldId id="351" r:id="rId36"/>
    <p:sldId id="352" r:id="rId37"/>
    <p:sldId id="328" r:id="rId38"/>
    <p:sldId id="332" r:id="rId39"/>
    <p:sldId id="304" r:id="rId40"/>
    <p:sldId id="305" r:id="rId41"/>
    <p:sldId id="3571" r:id="rId42"/>
    <p:sldId id="308" r:id="rId43"/>
    <p:sldId id="346" r:id="rId44"/>
    <p:sldId id="349" r:id="rId45"/>
    <p:sldId id="309" r:id="rId46"/>
    <p:sldId id="443" r:id="rId47"/>
    <p:sldId id="446" r:id="rId48"/>
    <p:sldId id="444" r:id="rId49"/>
    <p:sldId id="732" r:id="rId50"/>
    <p:sldId id="715" r:id="rId51"/>
    <p:sldId id="678" r:id="rId52"/>
    <p:sldId id="717" r:id="rId53"/>
    <p:sldId id="679" r:id="rId54"/>
    <p:sldId id="733" r:id="rId55"/>
    <p:sldId id="734" r:id="rId56"/>
    <p:sldId id="680" r:id="rId57"/>
    <p:sldId id="681" r:id="rId58"/>
    <p:sldId id="738" r:id="rId59"/>
    <p:sldId id="683" r:id="rId60"/>
    <p:sldId id="720" r:id="rId61"/>
    <p:sldId id="721" r:id="rId62"/>
    <p:sldId id="445" r:id="rId63"/>
    <p:sldId id="396" r:id="rId64"/>
    <p:sldId id="395" r:id="rId65"/>
    <p:sldId id="426" r:id="rId66"/>
    <p:sldId id="413" r:id="rId67"/>
    <p:sldId id="397" r:id="rId68"/>
    <p:sldId id="259" r:id="rId69"/>
    <p:sldId id="403" r:id="rId70"/>
    <p:sldId id="404" r:id="rId71"/>
    <p:sldId id="415" r:id="rId72"/>
    <p:sldId id="416" r:id="rId73"/>
    <p:sldId id="422" r:id="rId74"/>
    <p:sldId id="3574" r:id="rId75"/>
    <p:sldId id="258" r:id="rId76"/>
    <p:sldId id="261" r:id="rId77"/>
    <p:sldId id="417" r:id="rId78"/>
    <p:sldId id="423" r:id="rId79"/>
    <p:sldId id="424" r:id="rId80"/>
    <p:sldId id="3573" r:id="rId81"/>
    <p:sldId id="3575" r:id="rId82"/>
    <p:sldId id="306" r:id="rId83"/>
    <p:sldId id="307" r:id="rId84"/>
    <p:sldId id="266" r:id="rId85"/>
    <p:sldId id="392" r:id="rId86"/>
    <p:sldId id="425" r:id="rId87"/>
    <p:sldId id="427" r:id="rId88"/>
    <p:sldId id="429" r:id="rId89"/>
    <p:sldId id="430" r:id="rId90"/>
    <p:sldId id="431" r:id="rId91"/>
    <p:sldId id="432" r:id="rId92"/>
    <p:sldId id="433" r:id="rId9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Century Gothic" panose="020B0502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Century Gothic" panose="020B0502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Century Gothic" panose="020B0502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Century Gothic" panose="020B0502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Century Gothic" panose="020B0502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Century Gothic" panose="020B0502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Century Gothic" panose="020B0502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Century Gothic" panose="020B0502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Century Gothic" panose="020B0502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471">
          <p15:clr>
            <a:srgbClr val="A4A3A4"/>
          </p15:clr>
        </p15:guide>
        <p15:guide id="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79"/>
    <p:restoredTop sz="95716"/>
  </p:normalViewPr>
  <p:slideViewPr>
    <p:cSldViewPr snapToGrid="0">
      <p:cViewPr varScale="1">
        <p:scale>
          <a:sx n="118" d="100"/>
          <a:sy n="118" d="100"/>
        </p:scale>
        <p:origin x="1480" y="200"/>
      </p:cViewPr>
      <p:guideLst>
        <p:guide orient="horz" pos="471"/>
        <p:guide/>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960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oleObject" Target="DragonairMAC:Users:Dragonair:Desktop:COL1A1%20TOPI%20ELETTROP.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DragonairMAC:Users:Dragonair:Desktop:COL1A1%20TOPI%20ELETTROP.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spPr>
            <a:solidFill>
              <a:schemeClr val="tx1">
                <a:lumMod val="50000"/>
                <a:lumOff val="50000"/>
              </a:schemeClr>
            </a:solidFill>
            <a:ln w="15875">
              <a:solidFill>
                <a:schemeClr val="tx1"/>
              </a:solidFill>
            </a:ln>
            <a:effectLst/>
          </c:spPr>
          <c:invertIfNegative val="0"/>
          <c:dPt>
            <c:idx val="0"/>
            <c:invertIfNegative val="0"/>
            <c:bubble3D val="0"/>
            <c:spPr>
              <a:solidFill>
                <a:schemeClr val="bg1"/>
              </a:solidFill>
              <a:ln w="15875">
                <a:solidFill>
                  <a:schemeClr val="tx1"/>
                </a:solidFill>
              </a:ln>
              <a:effectLst/>
            </c:spPr>
            <c:extLst>
              <c:ext xmlns:c16="http://schemas.microsoft.com/office/drawing/2014/chart" uri="{C3380CC4-5D6E-409C-BE32-E72D297353CC}">
                <c16:uniqueId val="{00000001-9237-AC4D-9257-3E9FEAB5EB4F}"/>
              </c:ext>
            </c:extLst>
          </c:dPt>
          <c:dPt>
            <c:idx val="5"/>
            <c:invertIfNegative val="0"/>
            <c:bubble3D val="0"/>
            <c:spPr>
              <a:solidFill>
                <a:schemeClr val="tx1"/>
              </a:solidFill>
              <a:ln w="15875">
                <a:solidFill>
                  <a:schemeClr val="tx1"/>
                </a:solidFill>
              </a:ln>
              <a:effectLst/>
            </c:spPr>
            <c:extLst>
              <c:ext xmlns:c16="http://schemas.microsoft.com/office/drawing/2014/chart" uri="{C3380CC4-5D6E-409C-BE32-E72D297353CC}">
                <c16:uniqueId val="{00000003-9237-AC4D-9257-3E9FEAB5EB4F}"/>
              </c:ext>
            </c:extLst>
          </c:dPt>
          <c:errBars>
            <c:errBarType val="both"/>
            <c:errValType val="cust"/>
            <c:noEndCap val="0"/>
            <c:plus>
              <c:numRef>
                <c:f>Foglio3!$F$10:$F$15</c:f>
                <c:numCache>
                  <c:formatCode>General</c:formatCode>
                  <c:ptCount val="6"/>
                  <c:pt idx="0">
                    <c:v>2.0496612186191601E-2</c:v>
                  </c:pt>
                  <c:pt idx="1">
                    <c:v>7.0749165680200801E-2</c:v>
                  </c:pt>
                  <c:pt idx="2">
                    <c:v>6.2679963128401295E-2</c:v>
                  </c:pt>
                  <c:pt idx="3">
                    <c:v>0.182815328800527</c:v>
                  </c:pt>
                  <c:pt idx="4">
                    <c:v>6.7897799015218904E-2</c:v>
                  </c:pt>
                  <c:pt idx="5">
                    <c:v>0.113761934660843</c:v>
                  </c:pt>
                </c:numCache>
              </c:numRef>
            </c:plus>
            <c:minus>
              <c:numRef>
                <c:f>Foglio3!$F$10:$F$15</c:f>
                <c:numCache>
                  <c:formatCode>General</c:formatCode>
                  <c:ptCount val="6"/>
                  <c:pt idx="0">
                    <c:v>2.0496612186191601E-2</c:v>
                  </c:pt>
                  <c:pt idx="1">
                    <c:v>7.0749165680200801E-2</c:v>
                  </c:pt>
                  <c:pt idx="2">
                    <c:v>6.2679963128401295E-2</c:v>
                  </c:pt>
                  <c:pt idx="3">
                    <c:v>0.182815328800527</c:v>
                  </c:pt>
                  <c:pt idx="4">
                    <c:v>6.7897799015218904E-2</c:v>
                  </c:pt>
                  <c:pt idx="5">
                    <c:v>0.113761934660843</c:v>
                  </c:pt>
                </c:numCache>
              </c:numRef>
            </c:minus>
          </c:errBars>
          <c:val>
            <c:numRef>
              <c:f>Foglio3!$B$10:$B$15</c:f>
              <c:numCache>
                <c:formatCode>General</c:formatCode>
                <c:ptCount val="6"/>
                <c:pt idx="0">
                  <c:v>1</c:v>
                </c:pt>
                <c:pt idx="1">
                  <c:v>1.359</c:v>
                </c:pt>
                <c:pt idx="2">
                  <c:v>0.92700000000000005</c:v>
                </c:pt>
                <c:pt idx="3">
                  <c:v>1.413999999999997</c:v>
                </c:pt>
                <c:pt idx="4">
                  <c:v>0.873000000000001</c:v>
                </c:pt>
                <c:pt idx="5">
                  <c:v>2.629</c:v>
                </c:pt>
              </c:numCache>
            </c:numRef>
          </c:val>
          <c:extLst>
            <c:ext xmlns:c16="http://schemas.microsoft.com/office/drawing/2014/chart" uri="{C3380CC4-5D6E-409C-BE32-E72D297353CC}">
              <c16:uniqueId val="{00000004-9237-AC4D-9257-3E9FEAB5EB4F}"/>
            </c:ext>
          </c:extLst>
        </c:ser>
        <c:dLbls>
          <c:showLegendKey val="0"/>
          <c:showVal val="0"/>
          <c:showCatName val="0"/>
          <c:showSerName val="0"/>
          <c:showPercent val="0"/>
          <c:showBubbleSize val="0"/>
        </c:dLbls>
        <c:gapWidth val="70"/>
        <c:axId val="1807139008"/>
        <c:axId val="1807141840"/>
      </c:barChart>
      <c:catAx>
        <c:axId val="1807139008"/>
        <c:scaling>
          <c:orientation val="minMax"/>
        </c:scaling>
        <c:delete val="1"/>
        <c:axPos val="b"/>
        <c:majorTickMark val="out"/>
        <c:minorTickMark val="none"/>
        <c:tickLblPos val="nextTo"/>
        <c:crossAx val="1807141840"/>
        <c:crosses val="autoZero"/>
        <c:auto val="1"/>
        <c:lblAlgn val="ctr"/>
        <c:lblOffset val="100"/>
        <c:noMultiLvlLbl val="0"/>
      </c:catAx>
      <c:valAx>
        <c:axId val="1807141840"/>
        <c:scaling>
          <c:orientation val="minMax"/>
        </c:scaling>
        <c:delete val="0"/>
        <c:axPos val="l"/>
        <c:majorGridlines/>
        <c:numFmt formatCode="General" sourceLinked="1"/>
        <c:majorTickMark val="out"/>
        <c:minorTickMark val="none"/>
        <c:tickLblPos val="nextTo"/>
        <c:txPr>
          <a:bodyPr/>
          <a:lstStyle/>
          <a:p>
            <a:pPr>
              <a:defRPr>
                <a:latin typeface="Arial"/>
                <a:cs typeface="Arial"/>
              </a:defRPr>
            </a:pPr>
            <a:endParaRPr lang="it-IT"/>
          </a:p>
        </c:txPr>
        <c:crossAx val="1807139008"/>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spPr>
            <a:solidFill>
              <a:schemeClr val="tx1">
                <a:lumMod val="50000"/>
                <a:lumOff val="50000"/>
              </a:schemeClr>
            </a:solidFill>
            <a:ln w="15875">
              <a:solidFill>
                <a:schemeClr val="tx1"/>
              </a:solidFill>
            </a:ln>
            <a:effectLst/>
          </c:spPr>
          <c:invertIfNegative val="0"/>
          <c:dPt>
            <c:idx val="0"/>
            <c:invertIfNegative val="0"/>
            <c:bubble3D val="0"/>
            <c:spPr>
              <a:solidFill>
                <a:schemeClr val="bg1"/>
              </a:solidFill>
              <a:ln w="15875">
                <a:solidFill>
                  <a:schemeClr val="tx1"/>
                </a:solidFill>
              </a:ln>
              <a:effectLst/>
            </c:spPr>
            <c:extLst>
              <c:ext xmlns:c16="http://schemas.microsoft.com/office/drawing/2014/chart" uri="{C3380CC4-5D6E-409C-BE32-E72D297353CC}">
                <c16:uniqueId val="{00000001-0107-7D41-9233-D573D3F94B69}"/>
              </c:ext>
            </c:extLst>
          </c:dPt>
          <c:dPt>
            <c:idx val="5"/>
            <c:invertIfNegative val="0"/>
            <c:bubble3D val="0"/>
            <c:spPr>
              <a:solidFill>
                <a:schemeClr val="tx1"/>
              </a:solidFill>
              <a:ln w="15875">
                <a:solidFill>
                  <a:schemeClr val="tx1"/>
                </a:solidFill>
              </a:ln>
              <a:effectLst/>
            </c:spPr>
            <c:extLst>
              <c:ext xmlns:c16="http://schemas.microsoft.com/office/drawing/2014/chart" uri="{C3380CC4-5D6E-409C-BE32-E72D297353CC}">
                <c16:uniqueId val="{00000003-0107-7D41-9233-D573D3F94B69}"/>
              </c:ext>
            </c:extLst>
          </c:dPt>
          <c:errBars>
            <c:errBarType val="both"/>
            <c:errValType val="cust"/>
            <c:noEndCap val="0"/>
            <c:plus>
              <c:numRef>
                <c:f>Foglio3!$F$2:$F$7</c:f>
                <c:numCache>
                  <c:formatCode>General</c:formatCode>
                  <c:ptCount val="6"/>
                  <c:pt idx="0">
                    <c:v>5.83361904062243E-2</c:v>
                  </c:pt>
                  <c:pt idx="1">
                    <c:v>1.9359178127642099E-2</c:v>
                  </c:pt>
                  <c:pt idx="2">
                    <c:v>2.9179520976952901E-2</c:v>
                  </c:pt>
                  <c:pt idx="3">
                    <c:v>2.3430749027720101E-2</c:v>
                  </c:pt>
                  <c:pt idx="4">
                    <c:v>6.3595946761129101E-3</c:v>
                  </c:pt>
                  <c:pt idx="5">
                    <c:v>0.27781128686774098</c:v>
                  </c:pt>
                </c:numCache>
              </c:numRef>
            </c:plus>
            <c:minus>
              <c:numRef>
                <c:f>Foglio3!$F$2:$F$7</c:f>
                <c:numCache>
                  <c:formatCode>General</c:formatCode>
                  <c:ptCount val="6"/>
                  <c:pt idx="0">
                    <c:v>5.83361904062243E-2</c:v>
                  </c:pt>
                  <c:pt idx="1">
                    <c:v>1.9359178127642099E-2</c:v>
                  </c:pt>
                  <c:pt idx="2">
                    <c:v>2.9179520976952901E-2</c:v>
                  </c:pt>
                  <c:pt idx="3">
                    <c:v>2.3430749027720101E-2</c:v>
                  </c:pt>
                  <c:pt idx="4">
                    <c:v>6.3595946761129101E-3</c:v>
                  </c:pt>
                  <c:pt idx="5">
                    <c:v>0.27781128686774098</c:v>
                  </c:pt>
                </c:numCache>
              </c:numRef>
            </c:minus>
          </c:errBars>
          <c:val>
            <c:numRef>
              <c:f>Foglio3!$B$2:$B$7</c:f>
              <c:numCache>
                <c:formatCode>General</c:formatCode>
                <c:ptCount val="6"/>
                <c:pt idx="0">
                  <c:v>1</c:v>
                </c:pt>
                <c:pt idx="1">
                  <c:v>0.253</c:v>
                </c:pt>
                <c:pt idx="2">
                  <c:v>0.36899999999999999</c:v>
                </c:pt>
                <c:pt idx="3">
                  <c:v>0.193</c:v>
                </c:pt>
                <c:pt idx="4">
                  <c:v>0.10199999999999999</c:v>
                </c:pt>
                <c:pt idx="5">
                  <c:v>5.0360000000000014</c:v>
                </c:pt>
              </c:numCache>
            </c:numRef>
          </c:val>
          <c:extLst>
            <c:ext xmlns:c16="http://schemas.microsoft.com/office/drawing/2014/chart" uri="{C3380CC4-5D6E-409C-BE32-E72D297353CC}">
              <c16:uniqueId val="{00000004-0107-7D41-9233-D573D3F94B69}"/>
            </c:ext>
          </c:extLst>
        </c:ser>
        <c:dLbls>
          <c:showLegendKey val="0"/>
          <c:showVal val="0"/>
          <c:showCatName val="0"/>
          <c:showSerName val="0"/>
          <c:showPercent val="0"/>
          <c:showBubbleSize val="0"/>
        </c:dLbls>
        <c:gapWidth val="70"/>
        <c:axId val="1651518256"/>
        <c:axId val="1651515408"/>
      </c:barChart>
      <c:catAx>
        <c:axId val="1651518256"/>
        <c:scaling>
          <c:orientation val="minMax"/>
        </c:scaling>
        <c:delete val="1"/>
        <c:axPos val="b"/>
        <c:majorTickMark val="out"/>
        <c:minorTickMark val="none"/>
        <c:tickLblPos val="nextTo"/>
        <c:crossAx val="1651515408"/>
        <c:crosses val="autoZero"/>
        <c:auto val="1"/>
        <c:lblAlgn val="ctr"/>
        <c:lblOffset val="100"/>
        <c:noMultiLvlLbl val="0"/>
      </c:catAx>
      <c:valAx>
        <c:axId val="1651515408"/>
        <c:scaling>
          <c:orientation val="minMax"/>
        </c:scaling>
        <c:delete val="0"/>
        <c:axPos val="l"/>
        <c:majorGridlines/>
        <c:numFmt formatCode="General" sourceLinked="1"/>
        <c:majorTickMark val="out"/>
        <c:minorTickMark val="none"/>
        <c:tickLblPos val="nextTo"/>
        <c:txPr>
          <a:bodyPr/>
          <a:lstStyle/>
          <a:p>
            <a:pPr>
              <a:defRPr>
                <a:latin typeface="Arial"/>
                <a:cs typeface="Arial"/>
              </a:defRPr>
            </a:pPr>
            <a:endParaRPr lang="it-IT"/>
          </a:p>
        </c:txPr>
        <c:crossAx val="1651518256"/>
        <c:crosses val="autoZero"/>
        <c:crossBetween val="between"/>
      </c:valAx>
    </c:plotArea>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image" Target="../media/image121.png"/><Relationship Id="rId5" Type="http://schemas.openxmlformats.org/officeDocument/2006/relationships/image" Target="../media/image125.png"/><Relationship Id="rId4" Type="http://schemas.openxmlformats.org/officeDocument/2006/relationships/image" Target="../media/image12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AFA5D482-A3A7-A749-B0F9-3F9F4582E8C9}"/>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Century Gothic" charset="0"/>
                <a:ea typeface="ＭＳ Ｐゴシック" charset="0"/>
                <a:cs typeface="ＭＳ Ｐゴシック" charset="0"/>
              </a:defRPr>
            </a:lvl1pPr>
          </a:lstStyle>
          <a:p>
            <a:pPr>
              <a:defRPr/>
            </a:pPr>
            <a:endParaRPr lang="it-IT"/>
          </a:p>
        </p:txBody>
      </p:sp>
      <p:sp>
        <p:nvSpPr>
          <p:cNvPr id="122883" name="Rectangle 3">
            <a:extLst>
              <a:ext uri="{FF2B5EF4-FFF2-40B4-BE49-F238E27FC236}">
                <a16:creationId xmlns:a16="http://schemas.microsoft.com/office/drawing/2014/main" id="{F8E775EC-A419-3544-910F-B97E1788ACF9}"/>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Century Gothic" charset="0"/>
                <a:ea typeface="ＭＳ Ｐゴシック" charset="0"/>
                <a:cs typeface="ＭＳ Ｐゴシック" charset="0"/>
              </a:defRPr>
            </a:lvl1pPr>
          </a:lstStyle>
          <a:p>
            <a:pPr>
              <a:defRPr/>
            </a:pPr>
            <a:endParaRPr lang="it-IT"/>
          </a:p>
        </p:txBody>
      </p:sp>
      <p:sp>
        <p:nvSpPr>
          <p:cNvPr id="13316" name="Rectangle 4">
            <a:extLst>
              <a:ext uri="{FF2B5EF4-FFF2-40B4-BE49-F238E27FC236}">
                <a16:creationId xmlns:a16="http://schemas.microsoft.com/office/drawing/2014/main" id="{19C0DFFA-4657-C546-9769-58C16F75236F}"/>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5" name="Rectangle 5">
            <a:extLst>
              <a:ext uri="{FF2B5EF4-FFF2-40B4-BE49-F238E27FC236}">
                <a16:creationId xmlns:a16="http://schemas.microsoft.com/office/drawing/2014/main" id="{50DDC728-C277-1244-95B7-D331F95D1869}"/>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122886" name="Rectangle 6">
            <a:extLst>
              <a:ext uri="{FF2B5EF4-FFF2-40B4-BE49-F238E27FC236}">
                <a16:creationId xmlns:a16="http://schemas.microsoft.com/office/drawing/2014/main" id="{22A37D24-EC7C-0844-BD98-B26F30876195}"/>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Century Gothic" charset="0"/>
                <a:ea typeface="ＭＳ Ｐゴシック" charset="0"/>
                <a:cs typeface="ＭＳ Ｐゴシック" charset="0"/>
              </a:defRPr>
            </a:lvl1pPr>
          </a:lstStyle>
          <a:p>
            <a:pPr>
              <a:defRPr/>
            </a:pPr>
            <a:endParaRPr lang="it-IT"/>
          </a:p>
        </p:txBody>
      </p:sp>
      <p:sp>
        <p:nvSpPr>
          <p:cNvPr id="122887" name="Rectangle 7">
            <a:extLst>
              <a:ext uri="{FF2B5EF4-FFF2-40B4-BE49-F238E27FC236}">
                <a16:creationId xmlns:a16="http://schemas.microsoft.com/office/drawing/2014/main" id="{2F529C92-BC1F-2647-A697-B77005E2DCBD}"/>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Century Gothic" charset="0"/>
                <a:ea typeface="ＭＳ Ｐゴシック" charset="-128"/>
              </a:defRPr>
            </a:lvl1pPr>
          </a:lstStyle>
          <a:p>
            <a:pPr>
              <a:defRPr/>
            </a:pPr>
            <a:fld id="{1BD30761-A311-BA46-B4EC-A25BAAB6EABF}"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Times"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a:extLst>
              <a:ext uri="{FF2B5EF4-FFF2-40B4-BE49-F238E27FC236}">
                <a16:creationId xmlns:a16="http://schemas.microsoft.com/office/drawing/2014/main" id="{6EA1C17A-12DE-9449-88DF-6BA66F37E5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anose="020B0502020202020204" pitchFamily="34" charset="0"/>
                <a:ea typeface="ＭＳ Ｐゴシック" panose="020B0600070205080204" pitchFamily="34" charset="-128"/>
              </a:defRPr>
            </a:lvl1pPr>
            <a:lvl2pPr marL="742950" indent="-285750">
              <a:defRPr sz="2400">
                <a:solidFill>
                  <a:schemeClr val="tx1"/>
                </a:solidFill>
                <a:latin typeface="Century Gothic" panose="020B0502020202020204" pitchFamily="34" charset="0"/>
                <a:ea typeface="ＭＳ Ｐゴシック" panose="020B0600070205080204" pitchFamily="34" charset="-128"/>
              </a:defRPr>
            </a:lvl2pPr>
            <a:lvl3pPr marL="1143000" indent="-228600">
              <a:defRPr sz="2400">
                <a:solidFill>
                  <a:schemeClr val="tx1"/>
                </a:solidFill>
                <a:latin typeface="Century Gothic" panose="020B0502020202020204" pitchFamily="34" charset="0"/>
                <a:ea typeface="ＭＳ Ｐゴシック" panose="020B0600070205080204" pitchFamily="34" charset="-128"/>
              </a:defRPr>
            </a:lvl3pPr>
            <a:lvl4pPr marL="1600200" indent="-228600">
              <a:defRPr sz="2400">
                <a:solidFill>
                  <a:schemeClr val="tx1"/>
                </a:solidFill>
                <a:latin typeface="Century Gothic" panose="020B0502020202020204" pitchFamily="34" charset="0"/>
                <a:ea typeface="ＭＳ Ｐゴシック" panose="020B0600070205080204" pitchFamily="34" charset="-128"/>
              </a:defRPr>
            </a:lvl4pPr>
            <a:lvl5pPr marL="2057400" indent="-228600">
              <a:defRPr sz="2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9pPr>
          </a:lstStyle>
          <a:p>
            <a:fld id="{4EE9B853-5F24-DF41-A5FC-431CDEA584A0}" type="slidenum">
              <a:rPr lang="it-IT" altLang="it-IT" sz="1200" smtClean="0"/>
              <a:pPr/>
              <a:t>1</a:t>
            </a:fld>
            <a:endParaRPr lang="it-IT" altLang="it-IT" sz="1200"/>
          </a:p>
        </p:txBody>
      </p:sp>
      <p:sp>
        <p:nvSpPr>
          <p:cNvPr id="15362" name="Rectangle 2">
            <a:extLst>
              <a:ext uri="{FF2B5EF4-FFF2-40B4-BE49-F238E27FC236}">
                <a16:creationId xmlns:a16="http://schemas.microsoft.com/office/drawing/2014/main" id="{B70E7689-0675-AC4A-B8C7-869DB54A874B}"/>
              </a:ext>
            </a:extLst>
          </p:cNvPr>
          <p:cNvSpPr>
            <a:spLocks noGrp="1" noRot="1" noChangeAspect="1" noChangeArrowheads="1" noTextEdit="1"/>
          </p:cNvSpPr>
          <p:nvPr>
            <p:ph type="sldImg"/>
          </p:nvPr>
        </p:nvSpPr>
        <p:spPr>
          <a:solidFill>
            <a:srgbClr val="FFFFFF"/>
          </a:solidFill>
          <a:ln/>
        </p:spPr>
      </p:sp>
      <p:sp>
        <p:nvSpPr>
          <p:cNvPr id="15363" name="Rectangle 3">
            <a:extLst>
              <a:ext uri="{FF2B5EF4-FFF2-40B4-BE49-F238E27FC236}">
                <a16:creationId xmlns:a16="http://schemas.microsoft.com/office/drawing/2014/main" id="{0729D7B7-2399-D747-AD49-65082620E4BF}"/>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a:latin typeface="Times" pitchFamily="2" charset="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a:extLst>
              <a:ext uri="{FF2B5EF4-FFF2-40B4-BE49-F238E27FC236}">
                <a16:creationId xmlns:a16="http://schemas.microsoft.com/office/drawing/2014/main" id="{99EA23D8-915C-4243-80F0-DD8435A4FE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anose="020B0502020202020204" pitchFamily="34" charset="0"/>
                <a:ea typeface="ＭＳ Ｐゴシック" panose="020B0600070205080204" pitchFamily="34" charset="-128"/>
              </a:defRPr>
            </a:lvl1pPr>
            <a:lvl2pPr marL="742950" indent="-285750">
              <a:defRPr sz="2400">
                <a:solidFill>
                  <a:schemeClr val="tx1"/>
                </a:solidFill>
                <a:latin typeface="Century Gothic" panose="020B0502020202020204" pitchFamily="34" charset="0"/>
                <a:ea typeface="ＭＳ Ｐゴシック" panose="020B0600070205080204" pitchFamily="34" charset="-128"/>
              </a:defRPr>
            </a:lvl2pPr>
            <a:lvl3pPr marL="1143000" indent="-228600">
              <a:defRPr sz="2400">
                <a:solidFill>
                  <a:schemeClr val="tx1"/>
                </a:solidFill>
                <a:latin typeface="Century Gothic" panose="020B0502020202020204" pitchFamily="34" charset="0"/>
                <a:ea typeface="ＭＳ Ｐゴシック" panose="020B0600070205080204" pitchFamily="34" charset="-128"/>
              </a:defRPr>
            </a:lvl3pPr>
            <a:lvl4pPr marL="1600200" indent="-228600">
              <a:defRPr sz="2400">
                <a:solidFill>
                  <a:schemeClr val="tx1"/>
                </a:solidFill>
                <a:latin typeface="Century Gothic" panose="020B0502020202020204" pitchFamily="34" charset="0"/>
                <a:ea typeface="ＭＳ Ｐゴシック" panose="020B0600070205080204" pitchFamily="34" charset="-128"/>
              </a:defRPr>
            </a:lvl4pPr>
            <a:lvl5pPr marL="2057400" indent="-228600">
              <a:defRPr sz="2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9pPr>
          </a:lstStyle>
          <a:p>
            <a:fld id="{A4DEC167-B42A-1648-B47D-B07F6C56F37D}" type="slidenum">
              <a:rPr lang="it-IT" altLang="it-IT" sz="1200" smtClean="0"/>
              <a:pPr/>
              <a:t>10</a:t>
            </a:fld>
            <a:endParaRPr lang="it-IT" altLang="it-IT" sz="1200"/>
          </a:p>
        </p:txBody>
      </p:sp>
      <p:sp>
        <p:nvSpPr>
          <p:cNvPr id="33794" name="Rectangle 2">
            <a:extLst>
              <a:ext uri="{FF2B5EF4-FFF2-40B4-BE49-F238E27FC236}">
                <a16:creationId xmlns:a16="http://schemas.microsoft.com/office/drawing/2014/main" id="{6F03F302-775D-CD4B-891F-C4F2119BF869}"/>
              </a:ext>
            </a:extLst>
          </p:cNvPr>
          <p:cNvSpPr>
            <a:spLocks noGrp="1" noRot="1" noChangeAspect="1" noChangeArrowheads="1" noTextEdit="1"/>
          </p:cNvSpPr>
          <p:nvPr>
            <p:ph type="sldImg"/>
          </p:nvPr>
        </p:nvSpPr>
        <p:spPr>
          <a:ln/>
        </p:spPr>
      </p:sp>
      <p:sp>
        <p:nvSpPr>
          <p:cNvPr id="33795" name="Rectangle 3">
            <a:extLst>
              <a:ext uri="{FF2B5EF4-FFF2-40B4-BE49-F238E27FC236}">
                <a16:creationId xmlns:a16="http://schemas.microsoft.com/office/drawing/2014/main" id="{2076B603-5703-064E-95A7-1986C7E5240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Times" pitchFamily="2" charset="0"/>
              <a:ea typeface="ＭＳ Ｐゴシック" panose="020B0600070205080204" pitchFamily="34"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a:extLst>
              <a:ext uri="{FF2B5EF4-FFF2-40B4-BE49-F238E27FC236}">
                <a16:creationId xmlns:a16="http://schemas.microsoft.com/office/drawing/2014/main" id="{4F73C36B-3BCF-1A43-A7DF-D702F45DE4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anose="020B0502020202020204" pitchFamily="34" charset="0"/>
                <a:ea typeface="ＭＳ Ｐゴシック" panose="020B0600070205080204" pitchFamily="34" charset="-128"/>
              </a:defRPr>
            </a:lvl1pPr>
            <a:lvl2pPr marL="742950" indent="-285750">
              <a:defRPr sz="2400">
                <a:solidFill>
                  <a:schemeClr val="tx1"/>
                </a:solidFill>
                <a:latin typeface="Century Gothic" panose="020B0502020202020204" pitchFamily="34" charset="0"/>
                <a:ea typeface="ＭＳ Ｐゴシック" panose="020B0600070205080204" pitchFamily="34" charset="-128"/>
              </a:defRPr>
            </a:lvl2pPr>
            <a:lvl3pPr marL="1143000" indent="-228600">
              <a:defRPr sz="2400">
                <a:solidFill>
                  <a:schemeClr val="tx1"/>
                </a:solidFill>
                <a:latin typeface="Century Gothic" panose="020B0502020202020204" pitchFamily="34" charset="0"/>
                <a:ea typeface="ＭＳ Ｐゴシック" panose="020B0600070205080204" pitchFamily="34" charset="-128"/>
              </a:defRPr>
            </a:lvl3pPr>
            <a:lvl4pPr marL="1600200" indent="-228600">
              <a:defRPr sz="2400">
                <a:solidFill>
                  <a:schemeClr val="tx1"/>
                </a:solidFill>
                <a:latin typeface="Century Gothic" panose="020B0502020202020204" pitchFamily="34" charset="0"/>
                <a:ea typeface="ＭＳ Ｐゴシック" panose="020B0600070205080204" pitchFamily="34" charset="-128"/>
              </a:defRPr>
            </a:lvl4pPr>
            <a:lvl5pPr marL="2057400" indent="-228600">
              <a:defRPr sz="2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9pPr>
          </a:lstStyle>
          <a:p>
            <a:fld id="{EA921DB3-11BB-BE42-9E3E-ACC2AB605AC5}" type="slidenum">
              <a:rPr lang="it-IT" altLang="it-IT" sz="1200" smtClean="0"/>
              <a:pPr/>
              <a:t>11</a:t>
            </a:fld>
            <a:endParaRPr lang="it-IT" altLang="it-IT" sz="1200"/>
          </a:p>
        </p:txBody>
      </p:sp>
      <p:sp>
        <p:nvSpPr>
          <p:cNvPr id="35842" name="Rectangle 2">
            <a:extLst>
              <a:ext uri="{FF2B5EF4-FFF2-40B4-BE49-F238E27FC236}">
                <a16:creationId xmlns:a16="http://schemas.microsoft.com/office/drawing/2014/main" id="{047E20D6-29D1-8546-B8F4-221AE6B3220E}"/>
              </a:ext>
            </a:extLst>
          </p:cNvPr>
          <p:cNvSpPr>
            <a:spLocks noGrp="1" noRot="1" noChangeAspect="1" noChangeArrowheads="1" noTextEdit="1"/>
          </p:cNvSpPr>
          <p:nvPr>
            <p:ph type="sldImg"/>
          </p:nvPr>
        </p:nvSpPr>
        <p:spPr>
          <a:ln/>
        </p:spPr>
      </p:sp>
      <p:sp>
        <p:nvSpPr>
          <p:cNvPr id="35843" name="Rectangle 3">
            <a:extLst>
              <a:ext uri="{FF2B5EF4-FFF2-40B4-BE49-F238E27FC236}">
                <a16:creationId xmlns:a16="http://schemas.microsoft.com/office/drawing/2014/main" id="{63EC48ED-6A34-0849-8278-59B25E84908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Times" pitchFamily="2" charset="0"/>
              <a:ea typeface="ＭＳ Ｐゴシック" panose="020B0600070205080204" pitchFamily="34"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a:extLst>
              <a:ext uri="{FF2B5EF4-FFF2-40B4-BE49-F238E27FC236}">
                <a16:creationId xmlns:a16="http://schemas.microsoft.com/office/drawing/2014/main" id="{AE16DC18-7AEF-E04D-84FF-2DB977DC65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anose="020B0502020202020204" pitchFamily="34" charset="0"/>
                <a:ea typeface="ＭＳ Ｐゴシック" panose="020B0600070205080204" pitchFamily="34" charset="-128"/>
              </a:defRPr>
            </a:lvl1pPr>
            <a:lvl2pPr marL="742950" indent="-285750">
              <a:defRPr sz="2400">
                <a:solidFill>
                  <a:schemeClr val="tx1"/>
                </a:solidFill>
                <a:latin typeface="Century Gothic" panose="020B0502020202020204" pitchFamily="34" charset="0"/>
                <a:ea typeface="ＭＳ Ｐゴシック" panose="020B0600070205080204" pitchFamily="34" charset="-128"/>
              </a:defRPr>
            </a:lvl2pPr>
            <a:lvl3pPr marL="1143000" indent="-228600">
              <a:defRPr sz="2400">
                <a:solidFill>
                  <a:schemeClr val="tx1"/>
                </a:solidFill>
                <a:latin typeface="Century Gothic" panose="020B0502020202020204" pitchFamily="34" charset="0"/>
                <a:ea typeface="ＭＳ Ｐゴシック" panose="020B0600070205080204" pitchFamily="34" charset="-128"/>
              </a:defRPr>
            </a:lvl3pPr>
            <a:lvl4pPr marL="1600200" indent="-228600">
              <a:defRPr sz="2400">
                <a:solidFill>
                  <a:schemeClr val="tx1"/>
                </a:solidFill>
                <a:latin typeface="Century Gothic" panose="020B0502020202020204" pitchFamily="34" charset="0"/>
                <a:ea typeface="ＭＳ Ｐゴシック" panose="020B0600070205080204" pitchFamily="34" charset="-128"/>
              </a:defRPr>
            </a:lvl4pPr>
            <a:lvl5pPr marL="2057400" indent="-228600">
              <a:defRPr sz="2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9pPr>
          </a:lstStyle>
          <a:p>
            <a:fld id="{3CF16BED-72D4-D343-8B6D-C90B7D1B4B21}" type="slidenum">
              <a:rPr lang="it-IT" altLang="it-IT" sz="1200" smtClean="0"/>
              <a:pPr/>
              <a:t>12</a:t>
            </a:fld>
            <a:endParaRPr lang="it-IT" altLang="it-IT" sz="1200"/>
          </a:p>
        </p:txBody>
      </p:sp>
      <p:sp>
        <p:nvSpPr>
          <p:cNvPr id="37890" name="Rectangle 2">
            <a:extLst>
              <a:ext uri="{FF2B5EF4-FFF2-40B4-BE49-F238E27FC236}">
                <a16:creationId xmlns:a16="http://schemas.microsoft.com/office/drawing/2014/main" id="{BF48EA6C-EBB7-FA4A-80CB-3BCDB8A51A95}"/>
              </a:ext>
            </a:extLst>
          </p:cNvPr>
          <p:cNvSpPr>
            <a:spLocks noGrp="1" noRot="1" noChangeAspect="1" noChangeArrowheads="1" noTextEdit="1"/>
          </p:cNvSpPr>
          <p:nvPr>
            <p:ph type="sldImg"/>
          </p:nvPr>
        </p:nvSpPr>
        <p:spPr>
          <a:solidFill>
            <a:srgbClr val="FFFFFF"/>
          </a:solidFill>
          <a:ln/>
        </p:spPr>
      </p:sp>
      <p:sp>
        <p:nvSpPr>
          <p:cNvPr id="37891" name="Rectangle 3">
            <a:extLst>
              <a:ext uri="{FF2B5EF4-FFF2-40B4-BE49-F238E27FC236}">
                <a16:creationId xmlns:a16="http://schemas.microsoft.com/office/drawing/2014/main" id="{705CD629-E5B9-3141-B803-906D8244B9C3}"/>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a:latin typeface="Times" pitchFamily="2" charset="0"/>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992398D0-112F-7045-9D01-8EAA74E4BE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anose="020B0502020202020204" pitchFamily="34" charset="0"/>
                <a:ea typeface="ＭＳ Ｐゴシック" panose="020B0600070205080204" pitchFamily="34" charset="-128"/>
              </a:defRPr>
            </a:lvl1pPr>
            <a:lvl2pPr marL="742950" indent="-285750">
              <a:defRPr sz="2400">
                <a:solidFill>
                  <a:schemeClr val="tx1"/>
                </a:solidFill>
                <a:latin typeface="Century Gothic" panose="020B0502020202020204" pitchFamily="34" charset="0"/>
                <a:ea typeface="ＭＳ Ｐゴシック" panose="020B0600070205080204" pitchFamily="34" charset="-128"/>
              </a:defRPr>
            </a:lvl2pPr>
            <a:lvl3pPr marL="1143000" indent="-228600">
              <a:defRPr sz="2400">
                <a:solidFill>
                  <a:schemeClr val="tx1"/>
                </a:solidFill>
                <a:latin typeface="Century Gothic" panose="020B0502020202020204" pitchFamily="34" charset="0"/>
                <a:ea typeface="ＭＳ Ｐゴシック" panose="020B0600070205080204" pitchFamily="34" charset="-128"/>
              </a:defRPr>
            </a:lvl3pPr>
            <a:lvl4pPr marL="1600200" indent="-228600">
              <a:defRPr sz="2400">
                <a:solidFill>
                  <a:schemeClr val="tx1"/>
                </a:solidFill>
                <a:latin typeface="Century Gothic" panose="020B0502020202020204" pitchFamily="34" charset="0"/>
                <a:ea typeface="ＭＳ Ｐゴシック" panose="020B0600070205080204" pitchFamily="34" charset="-128"/>
              </a:defRPr>
            </a:lvl4pPr>
            <a:lvl5pPr marL="2057400" indent="-228600">
              <a:defRPr sz="2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9pPr>
          </a:lstStyle>
          <a:p>
            <a:fld id="{F31D6AAA-3A55-494E-A10B-513ACDF7EF40}" type="slidenum">
              <a:rPr lang="it-IT" altLang="it-IT" sz="1200" smtClean="0"/>
              <a:pPr/>
              <a:t>13</a:t>
            </a:fld>
            <a:endParaRPr lang="it-IT" altLang="it-IT" sz="1200"/>
          </a:p>
        </p:txBody>
      </p:sp>
      <p:sp>
        <p:nvSpPr>
          <p:cNvPr id="39938" name="Rectangle 2">
            <a:extLst>
              <a:ext uri="{FF2B5EF4-FFF2-40B4-BE49-F238E27FC236}">
                <a16:creationId xmlns:a16="http://schemas.microsoft.com/office/drawing/2014/main" id="{543C0AD5-C5A6-CF4E-B053-2768D21D72EB}"/>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CE2DB113-1254-F749-A493-D7E336440E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Times" pitchFamily="2" charset="0"/>
              <a:ea typeface="ＭＳ Ｐゴシック" panose="020B0600070205080204" pitchFamily="34"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a:extLst>
              <a:ext uri="{FF2B5EF4-FFF2-40B4-BE49-F238E27FC236}">
                <a16:creationId xmlns:a16="http://schemas.microsoft.com/office/drawing/2014/main" id="{BAC42A31-7092-CF44-9E35-A3E58EAF67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anose="020B0502020202020204" pitchFamily="34" charset="0"/>
                <a:ea typeface="ＭＳ Ｐゴシック" panose="020B0600070205080204" pitchFamily="34" charset="-128"/>
              </a:defRPr>
            </a:lvl1pPr>
            <a:lvl2pPr marL="742950" indent="-285750">
              <a:defRPr sz="2400">
                <a:solidFill>
                  <a:schemeClr val="tx1"/>
                </a:solidFill>
                <a:latin typeface="Century Gothic" panose="020B0502020202020204" pitchFamily="34" charset="0"/>
                <a:ea typeface="ＭＳ Ｐゴシック" panose="020B0600070205080204" pitchFamily="34" charset="-128"/>
              </a:defRPr>
            </a:lvl2pPr>
            <a:lvl3pPr marL="1143000" indent="-228600">
              <a:defRPr sz="2400">
                <a:solidFill>
                  <a:schemeClr val="tx1"/>
                </a:solidFill>
                <a:latin typeface="Century Gothic" panose="020B0502020202020204" pitchFamily="34" charset="0"/>
                <a:ea typeface="ＭＳ Ｐゴシック" panose="020B0600070205080204" pitchFamily="34" charset="-128"/>
              </a:defRPr>
            </a:lvl3pPr>
            <a:lvl4pPr marL="1600200" indent="-228600">
              <a:defRPr sz="2400">
                <a:solidFill>
                  <a:schemeClr val="tx1"/>
                </a:solidFill>
                <a:latin typeface="Century Gothic" panose="020B0502020202020204" pitchFamily="34" charset="0"/>
                <a:ea typeface="ＭＳ Ｐゴシック" panose="020B0600070205080204" pitchFamily="34" charset="-128"/>
              </a:defRPr>
            </a:lvl4pPr>
            <a:lvl5pPr marL="2057400" indent="-228600">
              <a:defRPr sz="2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9pPr>
          </a:lstStyle>
          <a:p>
            <a:fld id="{BE91D188-A115-BD4F-B838-8D5219F57B0A}" type="slidenum">
              <a:rPr lang="it-IT" altLang="it-IT" sz="1200" smtClean="0"/>
              <a:pPr/>
              <a:t>14</a:t>
            </a:fld>
            <a:endParaRPr lang="it-IT" altLang="it-IT" sz="1200"/>
          </a:p>
        </p:txBody>
      </p:sp>
      <p:sp>
        <p:nvSpPr>
          <p:cNvPr id="41986" name="Rectangle 2">
            <a:extLst>
              <a:ext uri="{FF2B5EF4-FFF2-40B4-BE49-F238E27FC236}">
                <a16:creationId xmlns:a16="http://schemas.microsoft.com/office/drawing/2014/main" id="{C18BDFEC-AD89-2144-A71E-801C4A34A869}"/>
              </a:ext>
            </a:extLst>
          </p:cNvPr>
          <p:cNvSpPr>
            <a:spLocks noGrp="1" noRot="1" noChangeAspect="1" noChangeArrowheads="1" noTextEdit="1"/>
          </p:cNvSpPr>
          <p:nvPr>
            <p:ph type="sldImg"/>
          </p:nvPr>
        </p:nvSpPr>
        <p:spPr>
          <a:solidFill>
            <a:srgbClr val="FFFFFF"/>
          </a:solidFill>
          <a:ln/>
        </p:spPr>
      </p:sp>
      <p:sp>
        <p:nvSpPr>
          <p:cNvPr id="41987" name="Rectangle 3">
            <a:extLst>
              <a:ext uri="{FF2B5EF4-FFF2-40B4-BE49-F238E27FC236}">
                <a16:creationId xmlns:a16="http://schemas.microsoft.com/office/drawing/2014/main" id="{2D8676FC-A20F-F54C-BB12-51CB82DD678F}"/>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a:latin typeface="Times" pitchFamily="2" charset="0"/>
              <a:ea typeface="ＭＳ Ｐゴシック" panose="020B0600070205080204" pitchFamily="34"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6AE6F403-20F1-2A4C-9AAD-7D1AFACB8F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anose="020B0502020202020204" pitchFamily="34" charset="0"/>
                <a:ea typeface="ＭＳ Ｐゴシック" panose="020B0600070205080204" pitchFamily="34" charset="-128"/>
              </a:defRPr>
            </a:lvl1pPr>
            <a:lvl2pPr marL="742950" indent="-285750">
              <a:defRPr sz="2400">
                <a:solidFill>
                  <a:schemeClr val="tx1"/>
                </a:solidFill>
                <a:latin typeface="Century Gothic" panose="020B0502020202020204" pitchFamily="34" charset="0"/>
                <a:ea typeface="ＭＳ Ｐゴシック" panose="020B0600070205080204" pitchFamily="34" charset="-128"/>
              </a:defRPr>
            </a:lvl2pPr>
            <a:lvl3pPr marL="1143000" indent="-228600">
              <a:defRPr sz="2400">
                <a:solidFill>
                  <a:schemeClr val="tx1"/>
                </a:solidFill>
                <a:latin typeface="Century Gothic" panose="020B0502020202020204" pitchFamily="34" charset="0"/>
                <a:ea typeface="ＭＳ Ｐゴシック" panose="020B0600070205080204" pitchFamily="34" charset="-128"/>
              </a:defRPr>
            </a:lvl3pPr>
            <a:lvl4pPr marL="1600200" indent="-228600">
              <a:defRPr sz="2400">
                <a:solidFill>
                  <a:schemeClr val="tx1"/>
                </a:solidFill>
                <a:latin typeface="Century Gothic" panose="020B0502020202020204" pitchFamily="34" charset="0"/>
                <a:ea typeface="ＭＳ Ｐゴシック" panose="020B0600070205080204" pitchFamily="34" charset="-128"/>
              </a:defRPr>
            </a:lvl4pPr>
            <a:lvl5pPr marL="2057400" indent="-228600">
              <a:defRPr sz="2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9pPr>
          </a:lstStyle>
          <a:p>
            <a:fld id="{380DD5E8-F121-8849-ADAD-3CF113F57C28}" type="slidenum">
              <a:rPr lang="it-IT" altLang="it-IT" sz="1200" smtClean="0"/>
              <a:pPr/>
              <a:t>15</a:t>
            </a:fld>
            <a:endParaRPr lang="it-IT" altLang="it-IT" sz="1200"/>
          </a:p>
        </p:txBody>
      </p:sp>
      <p:sp>
        <p:nvSpPr>
          <p:cNvPr id="44034" name="Rectangle 2">
            <a:extLst>
              <a:ext uri="{FF2B5EF4-FFF2-40B4-BE49-F238E27FC236}">
                <a16:creationId xmlns:a16="http://schemas.microsoft.com/office/drawing/2014/main" id="{450DB4D7-97EB-2C48-AD7C-6C6B140DD1E5}"/>
              </a:ext>
            </a:extLst>
          </p:cNvPr>
          <p:cNvSpPr>
            <a:spLocks noGrp="1" noRot="1" noChangeAspect="1" noChangeArrowheads="1" noTextEdit="1"/>
          </p:cNvSpPr>
          <p:nvPr>
            <p:ph type="sldImg"/>
          </p:nvPr>
        </p:nvSpPr>
        <p:spPr>
          <a:solidFill>
            <a:srgbClr val="FFFFFF"/>
          </a:solidFill>
          <a:ln/>
        </p:spPr>
      </p:sp>
      <p:sp>
        <p:nvSpPr>
          <p:cNvPr id="44035" name="Rectangle 3">
            <a:extLst>
              <a:ext uri="{FF2B5EF4-FFF2-40B4-BE49-F238E27FC236}">
                <a16:creationId xmlns:a16="http://schemas.microsoft.com/office/drawing/2014/main" id="{905DC0F8-8D3E-144E-BFFB-0080F33D48D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a:latin typeface="Times" pitchFamily="2" charset="0"/>
              <a:ea typeface="ＭＳ Ｐゴシック" panose="020B0600070205080204" pitchFamily="34"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5B03A0F2-1054-1F49-9136-B745E47F2A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anose="020B0502020202020204" pitchFamily="34" charset="0"/>
                <a:ea typeface="ＭＳ Ｐゴシック" panose="020B0600070205080204" pitchFamily="34" charset="-128"/>
              </a:defRPr>
            </a:lvl1pPr>
            <a:lvl2pPr marL="742950" indent="-285750">
              <a:defRPr sz="2400">
                <a:solidFill>
                  <a:schemeClr val="tx1"/>
                </a:solidFill>
                <a:latin typeface="Century Gothic" panose="020B0502020202020204" pitchFamily="34" charset="0"/>
                <a:ea typeface="ＭＳ Ｐゴシック" panose="020B0600070205080204" pitchFamily="34" charset="-128"/>
              </a:defRPr>
            </a:lvl2pPr>
            <a:lvl3pPr marL="1143000" indent="-228600">
              <a:defRPr sz="2400">
                <a:solidFill>
                  <a:schemeClr val="tx1"/>
                </a:solidFill>
                <a:latin typeface="Century Gothic" panose="020B0502020202020204" pitchFamily="34" charset="0"/>
                <a:ea typeface="ＭＳ Ｐゴシック" panose="020B0600070205080204" pitchFamily="34" charset="-128"/>
              </a:defRPr>
            </a:lvl3pPr>
            <a:lvl4pPr marL="1600200" indent="-228600">
              <a:defRPr sz="2400">
                <a:solidFill>
                  <a:schemeClr val="tx1"/>
                </a:solidFill>
                <a:latin typeface="Century Gothic" panose="020B0502020202020204" pitchFamily="34" charset="0"/>
                <a:ea typeface="ＭＳ Ｐゴシック" panose="020B0600070205080204" pitchFamily="34" charset="-128"/>
              </a:defRPr>
            </a:lvl4pPr>
            <a:lvl5pPr marL="2057400" indent="-228600">
              <a:defRPr sz="2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9pPr>
          </a:lstStyle>
          <a:p>
            <a:fld id="{64A23B92-6EDA-3B4E-887F-DEF745867DB8}" type="slidenum">
              <a:rPr lang="it-IT" altLang="it-IT" sz="1200" smtClean="0"/>
              <a:pPr/>
              <a:t>16</a:t>
            </a:fld>
            <a:endParaRPr lang="it-IT" altLang="it-IT" sz="1200"/>
          </a:p>
        </p:txBody>
      </p:sp>
      <p:sp>
        <p:nvSpPr>
          <p:cNvPr id="46082" name="Rectangle 2">
            <a:extLst>
              <a:ext uri="{FF2B5EF4-FFF2-40B4-BE49-F238E27FC236}">
                <a16:creationId xmlns:a16="http://schemas.microsoft.com/office/drawing/2014/main" id="{D00B63C5-1AA4-2E4E-9159-E52B376B2498}"/>
              </a:ext>
            </a:extLst>
          </p:cNvPr>
          <p:cNvSpPr>
            <a:spLocks noGrp="1" noRot="1" noChangeAspect="1" noChangeArrowheads="1" noTextEdit="1"/>
          </p:cNvSpPr>
          <p:nvPr>
            <p:ph type="sldImg"/>
          </p:nvPr>
        </p:nvSpPr>
        <p:spPr>
          <a:solidFill>
            <a:srgbClr val="FFFFFF"/>
          </a:solidFill>
          <a:ln/>
        </p:spPr>
      </p:sp>
      <p:sp>
        <p:nvSpPr>
          <p:cNvPr id="46083" name="Rectangle 3">
            <a:extLst>
              <a:ext uri="{FF2B5EF4-FFF2-40B4-BE49-F238E27FC236}">
                <a16:creationId xmlns:a16="http://schemas.microsoft.com/office/drawing/2014/main" id="{8A2ED421-D9D5-FC47-812C-12C4E2A9E6AC}"/>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it-IT">
                <a:solidFill>
                  <a:srgbClr val="231F20"/>
                </a:solidFill>
                <a:latin typeface="Times" pitchFamily="2" charset="0"/>
                <a:ea typeface="ＭＳ Ｐゴシック" panose="020B0600070205080204" pitchFamily="34" charset="-128"/>
              </a:rPr>
              <a:t>The essential splicing signals that define the exon boundaries are relatively short and poorly conserved sequences. Onlyt he GU and the AG dinucleotides that directly flank the exon (at the 3</a:t>
            </a:r>
            <a:r>
              <a:rPr lang="it-IT" altLang="it-IT">
                <a:solidFill>
                  <a:srgbClr val="231F20"/>
                </a:solidFill>
                <a:latin typeface="Times" pitchFamily="2" charset="0"/>
                <a:ea typeface="Osaka" charset="-128"/>
              </a:rPr>
              <a:t>′</a:t>
            </a:r>
            <a:r>
              <a:rPr lang="en-US" altLang="it-IT">
                <a:solidFill>
                  <a:srgbClr val="231F20"/>
                </a:solidFill>
                <a:latin typeface="Times" pitchFamily="2" charset="0"/>
                <a:ea typeface="ＭＳ Ｐゴシック" panose="020B0600070205080204" pitchFamily="34" charset="-128"/>
              </a:rPr>
              <a:t> and 5</a:t>
            </a:r>
            <a:r>
              <a:rPr lang="it-IT" altLang="it-IT">
                <a:solidFill>
                  <a:srgbClr val="231F20"/>
                </a:solidFill>
                <a:latin typeface="Times" pitchFamily="2" charset="0"/>
                <a:ea typeface="Osaka" charset="-128"/>
              </a:rPr>
              <a:t>′</a:t>
            </a:r>
            <a:r>
              <a:rPr lang="en-US" altLang="it-IT">
                <a:solidFill>
                  <a:srgbClr val="231F20"/>
                </a:solidFill>
                <a:latin typeface="Times" pitchFamily="2" charset="0"/>
                <a:ea typeface="ＭＳ Ｐゴシック" panose="020B0600070205080204" pitchFamily="34" charset="-128"/>
              </a:rPr>
              <a:t> ends, respectively) and thebranch-point adenosine (all in red) are always conserved. In most cases, there is also a polypyrimidine tractof variable length upstream of the 3</a:t>
            </a:r>
            <a:r>
              <a:rPr lang="it-IT" altLang="it-IT">
                <a:solidFill>
                  <a:srgbClr val="231F20"/>
                </a:solidFill>
                <a:latin typeface="Times" pitchFamily="2" charset="0"/>
                <a:ea typeface="Osaka" charset="-128"/>
              </a:rPr>
              <a:t>′</a:t>
            </a:r>
            <a:r>
              <a:rPr lang="en-US" altLang="it-IT">
                <a:solidFill>
                  <a:srgbClr val="231F20"/>
                </a:solidFill>
                <a:latin typeface="Times" pitchFamily="2" charset="0"/>
                <a:ea typeface="ＭＳ Ｐゴシック" panose="020B0600070205080204" pitchFamily="34" charset="-128"/>
              </a:rPr>
              <a:t>-splice site. The branch point is typically located 18</a:t>
            </a:r>
            <a:r>
              <a:rPr lang="it-IT" altLang="it-IT">
                <a:solidFill>
                  <a:srgbClr val="231F20"/>
                </a:solidFill>
                <a:latin typeface="Times" pitchFamily="2" charset="0"/>
                <a:ea typeface="Osaka" charset="-128"/>
              </a:rPr>
              <a:t>ﾐ</a:t>
            </a:r>
            <a:r>
              <a:rPr lang="it-IT" altLang="ja-JP">
                <a:solidFill>
                  <a:srgbClr val="231F20"/>
                </a:solidFill>
                <a:latin typeface="Times" pitchFamily="2" charset="0"/>
                <a:ea typeface="ＭＳ Ｐゴシック" panose="020B0600070205080204" pitchFamily="34" charset="-128"/>
              </a:rPr>
              <a:t>4</a:t>
            </a:r>
            <a:r>
              <a:rPr lang="en-US" altLang="ja-JP">
                <a:solidFill>
                  <a:srgbClr val="231F20"/>
                </a:solidFill>
                <a:latin typeface="Times" pitchFamily="2" charset="0"/>
                <a:ea typeface="ＭＳ Ｐゴシック" panose="020B0600070205080204" pitchFamily="34" charset="-128"/>
              </a:rPr>
              <a:t>0 nucleotides upstream from thepolypyrimidine tract. Components of the basal splicing machinery bind to the consensus sequences and promote assembly of the splicing complex. This multiprotein complex, known as a spliceosome, performs the correct identification of the splicing signals and catalysis of the cut-and-paste reactions (FIG. 1). Fivesmall nuclear ribonucleoproteins (snRNPs) and more than 100 proteins make up the spliceosome. The U1snRNP binds to the 5</a:t>
            </a:r>
            <a:r>
              <a:rPr lang="it-IT" altLang="ja-JP">
                <a:solidFill>
                  <a:srgbClr val="231F20"/>
                </a:solidFill>
                <a:latin typeface="Times" pitchFamily="2" charset="0"/>
                <a:ea typeface="Osaka" charset="-128"/>
              </a:rPr>
              <a:t>′</a:t>
            </a:r>
            <a:r>
              <a:rPr lang="en-US" altLang="ja-JP">
                <a:solidFill>
                  <a:srgbClr val="231F20"/>
                </a:solidFill>
                <a:latin typeface="Times" pitchFamily="2" charset="0"/>
                <a:ea typeface="ＭＳ Ｐゴシック" panose="020B0600070205080204" pitchFamily="34" charset="-128"/>
              </a:rPr>
              <a:t>-splice site, and the U2 snRNP binds the branch site through RNA</a:t>
            </a:r>
            <a:r>
              <a:rPr lang="it-IT" altLang="it-IT">
                <a:solidFill>
                  <a:srgbClr val="231F20"/>
                </a:solidFill>
                <a:latin typeface="Times" pitchFamily="2" charset="0"/>
                <a:ea typeface="Osaka" charset="-128"/>
              </a:rPr>
              <a:t>ﾐ</a:t>
            </a:r>
            <a:r>
              <a:rPr lang="it-IT" altLang="ja-JP">
                <a:solidFill>
                  <a:srgbClr val="231F20"/>
                </a:solidFill>
                <a:latin typeface="Times" pitchFamily="2" charset="0"/>
                <a:ea typeface="ＭＳ Ｐゴシック" panose="020B0600070205080204" pitchFamily="34" charset="-128"/>
              </a:rPr>
              <a:t>R</a:t>
            </a:r>
            <a:r>
              <a:rPr lang="en-US" altLang="ja-JP">
                <a:solidFill>
                  <a:srgbClr val="231F20"/>
                </a:solidFill>
                <a:latin typeface="Times" pitchFamily="2" charset="0"/>
                <a:ea typeface="ＭＳ Ｐゴシック" panose="020B0600070205080204" pitchFamily="34" charset="-128"/>
              </a:rPr>
              <a:t>NA interactions.Additional enhancer and silencer elements in the exons (EXON SPLICING ENHANCER (ESE); EXON SPLICINGSILENCER (ESS)) and/or introns (INTRON SPLICING ENHANCER (ISE); INTRON SPLICING SILENCER (ISS)) allow thecorrect splice sites to be distinguished from the many cryptic splice sites that have identical signalsequences. </a:t>
            </a:r>
            <a:r>
              <a:rPr lang="en-US" altLang="ja-JP" i="1">
                <a:solidFill>
                  <a:srgbClr val="231F20"/>
                </a:solidFill>
                <a:latin typeface="Times" pitchFamily="2" charset="0"/>
                <a:ea typeface="ＭＳ Ｐゴシック" panose="020B0600070205080204" pitchFamily="34" charset="-128"/>
              </a:rPr>
              <a:t>Trans</a:t>
            </a:r>
            <a:r>
              <a:rPr lang="en-US" altLang="ja-JP">
                <a:solidFill>
                  <a:srgbClr val="231F20"/>
                </a:solidFill>
                <a:latin typeface="Times" pitchFamily="2" charset="0"/>
                <a:ea typeface="ＭＳ Ｐゴシック" panose="020B0600070205080204" pitchFamily="34" charset="-128"/>
              </a:rPr>
              <a:t>-acting splicing factors can interact with enhancers and silencers and can accordingly besubdivided into two main groups: members of the serine arginine (SR) family of proteins and of theHETEROGENEOUS NUCLEAR RIBONUCLEOPROTEIN PARTICLES (hnRNPs). In general, SR protein binding at ESEfacilitates exon recognition whereas hnRNPs are inhibitory. Protein</a:t>
            </a:r>
            <a:r>
              <a:rPr lang="it-IT" altLang="it-IT">
                <a:solidFill>
                  <a:srgbClr val="231F20"/>
                </a:solidFill>
                <a:latin typeface="Times" pitchFamily="2" charset="0"/>
                <a:ea typeface="Osaka" charset="-128"/>
              </a:rPr>
              <a:t>ﾐ</a:t>
            </a:r>
            <a:r>
              <a:rPr lang="it-IT" altLang="ja-JP">
                <a:solidFill>
                  <a:srgbClr val="231F20"/>
                </a:solidFill>
                <a:latin typeface="Times" pitchFamily="2" charset="0"/>
                <a:ea typeface="ＭＳ Ｐゴシック" panose="020B0600070205080204" pitchFamily="34" charset="-128"/>
              </a:rPr>
              <a:t>p</a:t>
            </a:r>
            <a:r>
              <a:rPr lang="en-US" altLang="ja-JP">
                <a:solidFill>
                  <a:srgbClr val="231F20"/>
                </a:solidFill>
                <a:latin typeface="Times" pitchFamily="2" charset="0"/>
                <a:ea typeface="ＭＳ Ｐゴシック" panose="020B0600070205080204" pitchFamily="34" charset="-128"/>
              </a:rPr>
              <a:t>rotein interactions in the spliceosomethat modulate the recognition of the splice sites are the probable cause of splicing inhibition or activation.</a:t>
            </a:r>
            <a:endParaRPr lang="en-US" altLang="it-IT">
              <a:solidFill>
                <a:srgbClr val="231F20"/>
              </a:solidFill>
              <a:latin typeface="Times" pitchFamily="2" charset="0"/>
              <a:ea typeface="ＭＳ Ｐゴシック" panose="020B0600070205080204" pitchFamily="34"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3438CB2C-C408-A042-B830-15C6DAF4EE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anose="020B0502020202020204" pitchFamily="34" charset="0"/>
                <a:ea typeface="ＭＳ Ｐゴシック" panose="020B0600070205080204" pitchFamily="34" charset="-128"/>
              </a:defRPr>
            </a:lvl1pPr>
            <a:lvl2pPr marL="742950" indent="-285750">
              <a:defRPr sz="2400">
                <a:solidFill>
                  <a:schemeClr val="tx1"/>
                </a:solidFill>
                <a:latin typeface="Century Gothic" panose="020B0502020202020204" pitchFamily="34" charset="0"/>
                <a:ea typeface="ＭＳ Ｐゴシック" panose="020B0600070205080204" pitchFamily="34" charset="-128"/>
              </a:defRPr>
            </a:lvl2pPr>
            <a:lvl3pPr marL="1143000" indent="-228600">
              <a:defRPr sz="2400">
                <a:solidFill>
                  <a:schemeClr val="tx1"/>
                </a:solidFill>
                <a:latin typeface="Century Gothic" panose="020B0502020202020204" pitchFamily="34" charset="0"/>
                <a:ea typeface="ＭＳ Ｐゴシック" panose="020B0600070205080204" pitchFamily="34" charset="-128"/>
              </a:defRPr>
            </a:lvl3pPr>
            <a:lvl4pPr marL="1600200" indent="-228600">
              <a:defRPr sz="2400">
                <a:solidFill>
                  <a:schemeClr val="tx1"/>
                </a:solidFill>
                <a:latin typeface="Century Gothic" panose="020B0502020202020204" pitchFamily="34" charset="0"/>
                <a:ea typeface="ＭＳ Ｐゴシック" panose="020B0600070205080204" pitchFamily="34" charset="-128"/>
              </a:defRPr>
            </a:lvl4pPr>
            <a:lvl5pPr marL="2057400" indent="-228600">
              <a:defRPr sz="2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9pPr>
          </a:lstStyle>
          <a:p>
            <a:fld id="{1AFE229D-9B45-5F44-9A63-DA3390E9636A}" type="slidenum">
              <a:rPr lang="it-IT" altLang="it-IT" sz="1200" smtClean="0"/>
              <a:pPr/>
              <a:t>17</a:t>
            </a:fld>
            <a:endParaRPr lang="it-IT" altLang="it-IT" sz="1200"/>
          </a:p>
        </p:txBody>
      </p:sp>
      <p:sp>
        <p:nvSpPr>
          <p:cNvPr id="48130" name="Rectangle 2">
            <a:extLst>
              <a:ext uri="{FF2B5EF4-FFF2-40B4-BE49-F238E27FC236}">
                <a16:creationId xmlns:a16="http://schemas.microsoft.com/office/drawing/2014/main" id="{C2580BC6-3048-BF43-9E2C-AF9AFF166D4A}"/>
              </a:ext>
            </a:extLst>
          </p:cNvPr>
          <p:cNvSpPr>
            <a:spLocks noGrp="1" noRot="1" noChangeAspect="1" noChangeArrowheads="1" noTextEdit="1"/>
          </p:cNvSpPr>
          <p:nvPr>
            <p:ph type="sldImg"/>
          </p:nvPr>
        </p:nvSpPr>
        <p:spPr>
          <a:solidFill>
            <a:srgbClr val="FFFFFF"/>
          </a:solidFill>
          <a:ln/>
        </p:spPr>
      </p:sp>
      <p:sp>
        <p:nvSpPr>
          <p:cNvPr id="48131" name="Rectangle 3">
            <a:extLst>
              <a:ext uri="{FF2B5EF4-FFF2-40B4-BE49-F238E27FC236}">
                <a16:creationId xmlns:a16="http://schemas.microsoft.com/office/drawing/2014/main" id="{0486DD04-C876-7A42-A7D6-EEB14ED4331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a:latin typeface="Times" pitchFamily="2" charset="0"/>
              <a:ea typeface="ＭＳ Ｐゴシック" panose="020B0600070205080204" pitchFamily="34"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a:extLst>
              <a:ext uri="{FF2B5EF4-FFF2-40B4-BE49-F238E27FC236}">
                <a16:creationId xmlns:a16="http://schemas.microsoft.com/office/drawing/2014/main" id="{28E2630E-6DDA-034D-AB39-75E234E8BF0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anose="020B0502020202020204" pitchFamily="34" charset="0"/>
                <a:ea typeface="ＭＳ Ｐゴシック" panose="020B0600070205080204" pitchFamily="34" charset="-128"/>
              </a:defRPr>
            </a:lvl1pPr>
            <a:lvl2pPr marL="742950" indent="-285750">
              <a:defRPr sz="2400">
                <a:solidFill>
                  <a:schemeClr val="tx1"/>
                </a:solidFill>
                <a:latin typeface="Century Gothic" panose="020B0502020202020204" pitchFamily="34" charset="0"/>
                <a:ea typeface="ＭＳ Ｐゴシック" panose="020B0600070205080204" pitchFamily="34" charset="-128"/>
              </a:defRPr>
            </a:lvl2pPr>
            <a:lvl3pPr marL="1143000" indent="-228600">
              <a:defRPr sz="2400">
                <a:solidFill>
                  <a:schemeClr val="tx1"/>
                </a:solidFill>
                <a:latin typeface="Century Gothic" panose="020B0502020202020204" pitchFamily="34" charset="0"/>
                <a:ea typeface="ＭＳ Ｐゴシック" panose="020B0600070205080204" pitchFamily="34" charset="-128"/>
              </a:defRPr>
            </a:lvl3pPr>
            <a:lvl4pPr marL="1600200" indent="-228600">
              <a:defRPr sz="2400">
                <a:solidFill>
                  <a:schemeClr val="tx1"/>
                </a:solidFill>
                <a:latin typeface="Century Gothic" panose="020B0502020202020204" pitchFamily="34" charset="0"/>
                <a:ea typeface="ＭＳ Ｐゴシック" panose="020B0600070205080204" pitchFamily="34" charset="-128"/>
              </a:defRPr>
            </a:lvl4pPr>
            <a:lvl5pPr marL="2057400" indent="-228600">
              <a:defRPr sz="2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9pPr>
          </a:lstStyle>
          <a:p>
            <a:fld id="{E9689F53-5F50-D143-88C8-F50B5D44F148}" type="slidenum">
              <a:rPr lang="it-IT" altLang="it-IT" sz="1200" smtClean="0"/>
              <a:pPr/>
              <a:t>18</a:t>
            </a:fld>
            <a:endParaRPr lang="it-IT" altLang="it-IT" sz="1200"/>
          </a:p>
        </p:txBody>
      </p:sp>
      <p:sp>
        <p:nvSpPr>
          <p:cNvPr id="50178" name="Rectangle 2">
            <a:extLst>
              <a:ext uri="{FF2B5EF4-FFF2-40B4-BE49-F238E27FC236}">
                <a16:creationId xmlns:a16="http://schemas.microsoft.com/office/drawing/2014/main" id="{B2F72BAE-BBA1-CD46-BA37-E9A9390C4DEE}"/>
              </a:ext>
            </a:extLst>
          </p:cNvPr>
          <p:cNvSpPr>
            <a:spLocks noGrp="1" noRot="1" noChangeAspect="1" noChangeArrowheads="1" noTextEdit="1"/>
          </p:cNvSpPr>
          <p:nvPr>
            <p:ph type="sldImg"/>
          </p:nvPr>
        </p:nvSpPr>
        <p:spPr>
          <a:solidFill>
            <a:srgbClr val="FFFFFF"/>
          </a:solidFill>
          <a:ln/>
        </p:spPr>
      </p:sp>
      <p:sp>
        <p:nvSpPr>
          <p:cNvPr id="50179" name="Rectangle 3">
            <a:extLst>
              <a:ext uri="{FF2B5EF4-FFF2-40B4-BE49-F238E27FC236}">
                <a16:creationId xmlns:a16="http://schemas.microsoft.com/office/drawing/2014/main" id="{B5424A1A-05B6-3845-ADB6-EB336C61A5D7}"/>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it-IT">
                <a:latin typeface="Times" pitchFamily="2" charset="0"/>
                <a:ea typeface="ＭＳ Ｐゴシック" panose="020B0600070205080204" pitchFamily="34" charset="-128"/>
              </a:rPr>
              <a:t>Loss of function and gain of function or both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a:extLst>
              <a:ext uri="{FF2B5EF4-FFF2-40B4-BE49-F238E27FC236}">
                <a16:creationId xmlns:a16="http://schemas.microsoft.com/office/drawing/2014/main" id="{6E2C2740-6510-A84F-9632-87884CDB95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anose="020B0502020202020204" pitchFamily="34" charset="0"/>
                <a:ea typeface="ＭＳ Ｐゴシック" panose="020B0600070205080204" pitchFamily="34" charset="-128"/>
              </a:defRPr>
            </a:lvl1pPr>
            <a:lvl2pPr marL="742950" indent="-285750">
              <a:defRPr sz="2400">
                <a:solidFill>
                  <a:schemeClr val="tx1"/>
                </a:solidFill>
                <a:latin typeface="Century Gothic" panose="020B0502020202020204" pitchFamily="34" charset="0"/>
                <a:ea typeface="ＭＳ Ｐゴシック" panose="020B0600070205080204" pitchFamily="34" charset="-128"/>
              </a:defRPr>
            </a:lvl2pPr>
            <a:lvl3pPr marL="1143000" indent="-228600">
              <a:defRPr sz="2400">
                <a:solidFill>
                  <a:schemeClr val="tx1"/>
                </a:solidFill>
                <a:latin typeface="Century Gothic" panose="020B0502020202020204" pitchFamily="34" charset="0"/>
                <a:ea typeface="ＭＳ Ｐゴシック" panose="020B0600070205080204" pitchFamily="34" charset="-128"/>
              </a:defRPr>
            </a:lvl3pPr>
            <a:lvl4pPr marL="1600200" indent="-228600">
              <a:defRPr sz="2400">
                <a:solidFill>
                  <a:schemeClr val="tx1"/>
                </a:solidFill>
                <a:latin typeface="Century Gothic" panose="020B0502020202020204" pitchFamily="34" charset="0"/>
                <a:ea typeface="ＭＳ Ｐゴシック" panose="020B0600070205080204" pitchFamily="34" charset="-128"/>
              </a:defRPr>
            </a:lvl4pPr>
            <a:lvl5pPr marL="2057400" indent="-228600">
              <a:defRPr sz="2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9pPr>
          </a:lstStyle>
          <a:p>
            <a:fld id="{8CE9E5D4-F499-1543-A912-703763DB2732}" type="slidenum">
              <a:rPr lang="it-IT" altLang="it-IT" sz="1200" smtClean="0"/>
              <a:pPr/>
              <a:t>19</a:t>
            </a:fld>
            <a:endParaRPr lang="it-IT" altLang="it-IT" sz="1200"/>
          </a:p>
        </p:txBody>
      </p:sp>
      <p:sp>
        <p:nvSpPr>
          <p:cNvPr id="52226" name="Rectangle 2">
            <a:extLst>
              <a:ext uri="{FF2B5EF4-FFF2-40B4-BE49-F238E27FC236}">
                <a16:creationId xmlns:a16="http://schemas.microsoft.com/office/drawing/2014/main" id="{E4FF1000-0637-F045-92D6-DE8ACDB9D743}"/>
              </a:ext>
            </a:extLst>
          </p:cNvPr>
          <p:cNvSpPr>
            <a:spLocks noGrp="1" noRot="1" noChangeAspect="1" noChangeArrowheads="1" noTextEdit="1"/>
          </p:cNvSpPr>
          <p:nvPr>
            <p:ph type="sldImg"/>
          </p:nvPr>
        </p:nvSpPr>
        <p:spPr>
          <a:solidFill>
            <a:srgbClr val="FFFFFF"/>
          </a:solidFill>
          <a:ln/>
        </p:spPr>
      </p:sp>
      <p:sp>
        <p:nvSpPr>
          <p:cNvPr id="52227" name="Rectangle 3">
            <a:extLst>
              <a:ext uri="{FF2B5EF4-FFF2-40B4-BE49-F238E27FC236}">
                <a16:creationId xmlns:a16="http://schemas.microsoft.com/office/drawing/2014/main" id="{3524645C-16F3-D14F-A357-BF1BCBF03471}"/>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a:latin typeface="Times" pitchFamily="2" charset="0"/>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0F8C1A1E-18E3-B344-B47A-3631BDE735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anose="020B0502020202020204" pitchFamily="34" charset="0"/>
                <a:ea typeface="ＭＳ Ｐゴシック" panose="020B0600070205080204" pitchFamily="34" charset="-128"/>
              </a:defRPr>
            </a:lvl1pPr>
            <a:lvl2pPr marL="742950" indent="-285750">
              <a:defRPr sz="2400">
                <a:solidFill>
                  <a:schemeClr val="tx1"/>
                </a:solidFill>
                <a:latin typeface="Century Gothic" panose="020B0502020202020204" pitchFamily="34" charset="0"/>
                <a:ea typeface="ＭＳ Ｐゴシック" panose="020B0600070205080204" pitchFamily="34" charset="-128"/>
              </a:defRPr>
            </a:lvl2pPr>
            <a:lvl3pPr marL="1143000" indent="-228600">
              <a:defRPr sz="2400">
                <a:solidFill>
                  <a:schemeClr val="tx1"/>
                </a:solidFill>
                <a:latin typeface="Century Gothic" panose="020B0502020202020204" pitchFamily="34" charset="0"/>
                <a:ea typeface="ＭＳ Ｐゴシック" panose="020B0600070205080204" pitchFamily="34" charset="-128"/>
              </a:defRPr>
            </a:lvl3pPr>
            <a:lvl4pPr marL="1600200" indent="-228600">
              <a:defRPr sz="2400">
                <a:solidFill>
                  <a:schemeClr val="tx1"/>
                </a:solidFill>
                <a:latin typeface="Century Gothic" panose="020B0502020202020204" pitchFamily="34" charset="0"/>
                <a:ea typeface="ＭＳ Ｐゴシック" panose="020B0600070205080204" pitchFamily="34" charset="-128"/>
              </a:defRPr>
            </a:lvl4pPr>
            <a:lvl5pPr marL="2057400" indent="-228600">
              <a:defRPr sz="2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9pPr>
          </a:lstStyle>
          <a:p>
            <a:fld id="{3F1B4D63-E1FB-AD4E-97C8-438B99716617}" type="slidenum">
              <a:rPr lang="it-IT" altLang="it-IT" sz="1200" smtClean="0"/>
              <a:pPr/>
              <a:t>2</a:t>
            </a:fld>
            <a:endParaRPr lang="it-IT" altLang="it-IT" sz="1200"/>
          </a:p>
        </p:txBody>
      </p:sp>
      <p:sp>
        <p:nvSpPr>
          <p:cNvPr id="17410" name="Rectangle 2">
            <a:extLst>
              <a:ext uri="{FF2B5EF4-FFF2-40B4-BE49-F238E27FC236}">
                <a16:creationId xmlns:a16="http://schemas.microsoft.com/office/drawing/2014/main" id="{76F6CF29-9643-8D4A-92BD-9D71A5BE9151}"/>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03121010-9531-314F-9A72-40852DA7DD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Times" pitchFamily="2" charset="0"/>
              <a:ea typeface="ＭＳ Ｐゴシック" panose="020B0600070205080204" pitchFamily="34"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err="1"/>
              <a:t>Approximately</a:t>
            </a:r>
            <a:r>
              <a:rPr lang="it-IT" dirty="0"/>
              <a:t> 15% of </a:t>
            </a:r>
            <a:r>
              <a:rPr lang="it-IT" dirty="0" err="1"/>
              <a:t>mutations</a:t>
            </a:r>
            <a:r>
              <a:rPr lang="it-IT" dirty="0"/>
              <a:t> </a:t>
            </a:r>
            <a:r>
              <a:rPr lang="it-IT" dirty="0" err="1"/>
              <a:t>that</a:t>
            </a:r>
            <a:r>
              <a:rPr lang="it-IT" dirty="0"/>
              <a:t> cause </a:t>
            </a:r>
            <a:r>
              <a:rPr lang="it-IT" dirty="0" err="1"/>
              <a:t>genetic</a:t>
            </a:r>
            <a:r>
              <a:rPr lang="it-IT" dirty="0"/>
              <a:t> </a:t>
            </a:r>
            <a:r>
              <a:rPr lang="it-IT" dirty="0" err="1"/>
              <a:t>disease</a:t>
            </a:r>
            <a:r>
              <a:rPr lang="it-IT" dirty="0"/>
              <a:t> </a:t>
            </a:r>
            <a:r>
              <a:rPr lang="it-IT" dirty="0" err="1"/>
              <a:t>affect</a:t>
            </a:r>
            <a:r>
              <a:rPr lang="it-IT" dirty="0"/>
              <a:t> </a:t>
            </a:r>
            <a:r>
              <a:rPr lang="it-IT" dirty="0" err="1"/>
              <a:t>pre-mRNA</a:t>
            </a:r>
            <a:r>
              <a:rPr lang="it-IT" dirty="0"/>
              <a:t> </a:t>
            </a:r>
            <a:r>
              <a:rPr lang="it-IT" dirty="0" err="1"/>
              <a:t>splicing</a:t>
            </a:r>
            <a:r>
              <a:rPr lang="it-IT" dirty="0"/>
              <a:t>. Some </a:t>
            </a:r>
            <a:r>
              <a:rPr lang="it-IT" dirty="0" err="1"/>
              <a:t>disrupt</a:t>
            </a:r>
            <a:r>
              <a:rPr lang="it-IT" dirty="0"/>
              <a:t> or create </a:t>
            </a:r>
            <a:r>
              <a:rPr lang="it-IT" dirty="0" err="1"/>
              <a:t>splice</a:t>
            </a:r>
            <a:r>
              <a:rPr lang="it-IT" dirty="0"/>
              <a:t> </a:t>
            </a:r>
            <a:r>
              <a:rPr lang="it-IT" dirty="0" err="1"/>
              <a:t>sites</a:t>
            </a:r>
            <a:r>
              <a:rPr lang="it-IT" dirty="0"/>
              <a:t>. </a:t>
            </a:r>
            <a:r>
              <a:rPr lang="it-IT" dirty="0" err="1"/>
              <a:t>If</a:t>
            </a:r>
            <a:r>
              <a:rPr lang="it-IT" dirty="0"/>
              <a:t> a </a:t>
            </a:r>
            <a:r>
              <a:rPr lang="it-IT" dirty="0" err="1"/>
              <a:t>canonical</a:t>
            </a:r>
            <a:r>
              <a:rPr lang="it-IT" dirty="0"/>
              <a:t> </a:t>
            </a:r>
            <a:r>
              <a:rPr lang="it-IT" dirty="0" err="1"/>
              <a:t>splice</a:t>
            </a:r>
            <a:r>
              <a:rPr lang="it-IT" dirty="0"/>
              <a:t> site </a:t>
            </a:r>
            <a:r>
              <a:rPr lang="it-IT" dirty="0" err="1"/>
              <a:t>is</a:t>
            </a:r>
            <a:r>
              <a:rPr lang="it-IT" dirty="0"/>
              <a:t> </a:t>
            </a:r>
            <a:r>
              <a:rPr lang="it-IT" dirty="0" err="1"/>
              <a:t>completely</a:t>
            </a:r>
            <a:r>
              <a:rPr lang="it-IT" dirty="0"/>
              <a:t> </a:t>
            </a:r>
            <a:r>
              <a:rPr lang="it-IT" dirty="0" err="1"/>
              <a:t>disrupted</a:t>
            </a:r>
            <a:r>
              <a:rPr lang="it-IT" dirty="0"/>
              <a:t>, a </a:t>
            </a:r>
            <a:r>
              <a:rPr lang="it-IT" dirty="0" err="1"/>
              <a:t>cryptic</a:t>
            </a:r>
            <a:r>
              <a:rPr lang="it-IT" dirty="0"/>
              <a:t> </a:t>
            </a:r>
            <a:r>
              <a:rPr lang="it-IT" dirty="0" err="1"/>
              <a:t>splice</a:t>
            </a:r>
            <a:r>
              <a:rPr lang="it-IT" dirty="0"/>
              <a:t> site </a:t>
            </a:r>
            <a:r>
              <a:rPr lang="it-IT" dirty="0" err="1"/>
              <a:t>nearby</a:t>
            </a:r>
            <a:r>
              <a:rPr lang="it-IT" dirty="0"/>
              <a:t> </a:t>
            </a:r>
            <a:r>
              <a:rPr lang="it-IT" dirty="0" err="1"/>
              <a:t>is</a:t>
            </a:r>
            <a:r>
              <a:rPr lang="it-IT" dirty="0"/>
              <a:t> </a:t>
            </a:r>
            <a:r>
              <a:rPr lang="it-IT" dirty="0" err="1"/>
              <a:t>used</a:t>
            </a:r>
            <a:r>
              <a:rPr lang="it-IT" dirty="0"/>
              <a:t> </a:t>
            </a:r>
            <a:r>
              <a:rPr lang="it-IT" dirty="0" err="1"/>
              <a:t>instead</a:t>
            </a:r>
            <a:r>
              <a:rPr lang="it-IT" dirty="0"/>
              <a:t>, </a:t>
            </a:r>
            <a:r>
              <a:rPr lang="it-IT" dirty="0" err="1"/>
              <a:t>leading</a:t>
            </a:r>
            <a:r>
              <a:rPr lang="it-IT" dirty="0"/>
              <a:t> to </a:t>
            </a:r>
            <a:r>
              <a:rPr lang="it-IT" dirty="0" err="1"/>
              <a:t>aberrantly</a:t>
            </a:r>
            <a:r>
              <a:rPr lang="it-IT" dirty="0"/>
              <a:t> </a:t>
            </a:r>
            <a:r>
              <a:rPr lang="it-IT" dirty="0" err="1"/>
              <a:t>spliced</a:t>
            </a:r>
            <a:r>
              <a:rPr lang="it-IT" dirty="0"/>
              <a:t> </a:t>
            </a:r>
            <a:r>
              <a:rPr lang="it-IT" dirty="0" err="1"/>
              <a:t>mRNA</a:t>
            </a:r>
            <a:r>
              <a:rPr lang="it-IT" dirty="0"/>
              <a:t> </a:t>
            </a:r>
            <a:r>
              <a:rPr lang="it-IT" dirty="0" err="1"/>
              <a:t>molecules</a:t>
            </a:r>
            <a:r>
              <a:rPr lang="it-IT" dirty="0"/>
              <a:t> and </a:t>
            </a:r>
            <a:r>
              <a:rPr lang="it-IT" dirty="0" err="1"/>
              <a:t>failure</a:t>
            </a:r>
            <a:r>
              <a:rPr lang="it-IT" dirty="0"/>
              <a:t> to produce a </a:t>
            </a:r>
            <a:r>
              <a:rPr lang="it-IT" dirty="0" err="1"/>
              <a:t>functional</a:t>
            </a:r>
            <a:r>
              <a:rPr lang="it-IT" dirty="0"/>
              <a:t> </a:t>
            </a:r>
            <a:r>
              <a:rPr lang="it-IT" dirty="0" err="1"/>
              <a:t>protein</a:t>
            </a:r>
            <a:r>
              <a:rPr lang="it-IT" dirty="0"/>
              <a:t>. </a:t>
            </a:r>
            <a:r>
              <a:rPr lang="it-IT" dirty="0" err="1"/>
              <a:t>If</a:t>
            </a:r>
            <a:r>
              <a:rPr lang="it-IT" dirty="0"/>
              <a:t> the </a:t>
            </a:r>
            <a:r>
              <a:rPr lang="it-IT" dirty="0" err="1"/>
              <a:t>disruption</a:t>
            </a:r>
            <a:r>
              <a:rPr lang="it-IT" dirty="0"/>
              <a:t> </a:t>
            </a:r>
            <a:r>
              <a:rPr lang="it-IT" dirty="0" err="1"/>
              <a:t>is</a:t>
            </a:r>
            <a:r>
              <a:rPr lang="it-IT" dirty="0"/>
              <a:t> </a:t>
            </a:r>
            <a:r>
              <a:rPr lang="it-IT" dirty="0" err="1"/>
              <a:t>partial</a:t>
            </a:r>
            <a:r>
              <a:rPr lang="it-IT" dirty="0"/>
              <a:t>, the </a:t>
            </a:r>
            <a:r>
              <a:rPr lang="it-IT" dirty="0" err="1"/>
              <a:t>cryptic</a:t>
            </a:r>
            <a:r>
              <a:rPr lang="it-IT" dirty="0"/>
              <a:t> and </a:t>
            </a:r>
            <a:r>
              <a:rPr lang="it-IT" dirty="0" err="1"/>
              <a:t>mutated</a:t>
            </a:r>
            <a:r>
              <a:rPr lang="it-IT" dirty="0"/>
              <a:t> </a:t>
            </a:r>
            <a:r>
              <a:rPr lang="it-IT" dirty="0" err="1"/>
              <a:t>sites</a:t>
            </a:r>
            <a:r>
              <a:rPr lang="it-IT" dirty="0"/>
              <a:t> compete, </a:t>
            </a:r>
            <a:r>
              <a:rPr lang="it-IT" dirty="0" err="1"/>
              <a:t>leading</a:t>
            </a:r>
            <a:r>
              <a:rPr lang="it-IT" dirty="0"/>
              <a:t> to a </a:t>
            </a:r>
            <a:r>
              <a:rPr lang="it-IT" dirty="0" err="1"/>
              <a:t>mixed</a:t>
            </a:r>
            <a:r>
              <a:rPr lang="it-IT" dirty="0"/>
              <a:t> </a:t>
            </a:r>
            <a:r>
              <a:rPr lang="it-IT" dirty="0" err="1"/>
              <a:t>population</a:t>
            </a:r>
            <a:r>
              <a:rPr lang="it-IT" dirty="0"/>
              <a:t> of </a:t>
            </a:r>
            <a:r>
              <a:rPr lang="it-IT" dirty="0" err="1"/>
              <a:t>aberrant</a:t>
            </a:r>
            <a:r>
              <a:rPr lang="it-IT" dirty="0"/>
              <a:t> and </a:t>
            </a:r>
            <a:r>
              <a:rPr lang="it-IT" dirty="0" err="1"/>
              <a:t>normal</a:t>
            </a:r>
            <a:r>
              <a:rPr lang="it-IT" dirty="0"/>
              <a:t> </a:t>
            </a:r>
            <a:r>
              <a:rPr lang="it-IT" dirty="0" err="1"/>
              <a:t>mRNA</a:t>
            </a:r>
            <a:r>
              <a:rPr lang="it-IT" dirty="0"/>
              <a:t> </a:t>
            </a:r>
            <a:r>
              <a:rPr lang="it-IT" dirty="0" err="1"/>
              <a:t>molecules</a:t>
            </a:r>
            <a:r>
              <a:rPr lang="it-IT" dirty="0"/>
              <a:t>, with a </a:t>
            </a:r>
            <a:r>
              <a:rPr lang="it-IT" dirty="0" err="1"/>
              <a:t>reduction</a:t>
            </a:r>
            <a:r>
              <a:rPr lang="it-IT" dirty="0"/>
              <a:t> in </a:t>
            </a:r>
            <a:r>
              <a:rPr lang="it-IT" dirty="0" err="1"/>
              <a:t>normal</a:t>
            </a:r>
            <a:r>
              <a:rPr lang="it-IT" dirty="0"/>
              <a:t> </a:t>
            </a:r>
            <a:r>
              <a:rPr lang="it-IT" dirty="0" err="1"/>
              <a:t>protein</a:t>
            </a:r>
            <a:r>
              <a:rPr lang="it-IT" dirty="0"/>
              <a:t> </a:t>
            </a:r>
            <a:r>
              <a:rPr lang="it-IT" dirty="0" err="1"/>
              <a:t>levels</a:t>
            </a:r>
            <a:r>
              <a:rPr lang="it-IT" dirty="0"/>
              <a:t>. </a:t>
            </a:r>
            <a:r>
              <a:rPr lang="it-IT" dirty="0" err="1"/>
              <a:t>Creation</a:t>
            </a:r>
            <a:r>
              <a:rPr lang="it-IT" dirty="0"/>
              <a:t> of a new </a:t>
            </a:r>
            <a:r>
              <a:rPr lang="it-IT" dirty="0" err="1"/>
              <a:t>splice</a:t>
            </a:r>
            <a:r>
              <a:rPr lang="it-IT" dirty="0"/>
              <a:t> site </a:t>
            </a:r>
            <a:r>
              <a:rPr lang="it-IT" dirty="0" err="1"/>
              <a:t>has</a:t>
            </a:r>
            <a:r>
              <a:rPr lang="it-IT" dirty="0"/>
              <a:t> </a:t>
            </a:r>
            <a:r>
              <a:rPr lang="it-IT" dirty="0" err="1"/>
              <a:t>similar</a:t>
            </a:r>
            <a:r>
              <a:rPr lang="it-IT" dirty="0"/>
              <a:t> </a:t>
            </a:r>
            <a:r>
              <a:rPr lang="it-IT" dirty="0" err="1"/>
              <a:t>consequences</a:t>
            </a:r>
            <a:r>
              <a:rPr lang="it-IT" dirty="0"/>
              <a:t>: the new (</a:t>
            </a:r>
            <a:r>
              <a:rPr lang="it-IT" dirty="0" err="1"/>
              <a:t>aberrant</a:t>
            </a:r>
            <a:r>
              <a:rPr lang="it-IT" dirty="0"/>
              <a:t>) and the </a:t>
            </a:r>
            <a:r>
              <a:rPr lang="it-IT" dirty="0" err="1"/>
              <a:t>old</a:t>
            </a:r>
            <a:r>
              <a:rPr lang="it-IT" dirty="0"/>
              <a:t> site compete and </a:t>
            </a:r>
            <a:r>
              <a:rPr lang="it-IT" dirty="0" err="1"/>
              <a:t>there</a:t>
            </a:r>
            <a:r>
              <a:rPr lang="it-IT" dirty="0"/>
              <a:t> </a:t>
            </a:r>
            <a:r>
              <a:rPr lang="it-IT" dirty="0" err="1"/>
              <a:t>is</a:t>
            </a:r>
            <a:r>
              <a:rPr lang="it-IT" dirty="0"/>
              <a:t> a </a:t>
            </a:r>
            <a:r>
              <a:rPr lang="it-IT" dirty="0" err="1"/>
              <a:t>concomitant</a:t>
            </a:r>
            <a:r>
              <a:rPr lang="it-IT" dirty="0"/>
              <a:t> </a:t>
            </a:r>
            <a:r>
              <a:rPr lang="it-IT" dirty="0" err="1"/>
              <a:t>reduction</a:t>
            </a:r>
            <a:r>
              <a:rPr lang="it-IT" dirty="0"/>
              <a:t> in </a:t>
            </a:r>
            <a:r>
              <a:rPr lang="it-IT" dirty="0" err="1"/>
              <a:t>normal</a:t>
            </a:r>
            <a:r>
              <a:rPr lang="it-IT" dirty="0"/>
              <a:t> </a:t>
            </a:r>
            <a:r>
              <a:rPr lang="it-IT" dirty="0" err="1"/>
              <a:t>protein</a:t>
            </a:r>
            <a:r>
              <a:rPr lang="it-IT" dirty="0"/>
              <a:t> </a:t>
            </a:r>
            <a:r>
              <a:rPr lang="it-IT" dirty="0" err="1"/>
              <a:t>levels</a:t>
            </a:r>
            <a:r>
              <a:rPr lang="it-IT" dirty="0"/>
              <a:t>.</a:t>
            </a:r>
          </a:p>
        </p:txBody>
      </p:sp>
      <p:sp>
        <p:nvSpPr>
          <p:cNvPr id="4" name="Segnaposto numero diapositiva 3"/>
          <p:cNvSpPr>
            <a:spLocks noGrp="1"/>
          </p:cNvSpPr>
          <p:nvPr>
            <p:ph type="sldNum" sz="quarter" idx="10"/>
          </p:nvPr>
        </p:nvSpPr>
        <p:spPr/>
        <p:txBody>
          <a:bodyPr/>
          <a:lstStyle/>
          <a:p>
            <a:fld id="{9E8F4AD2-5020-4D40-811A-63DC0C981AB7}" type="slidenum">
              <a:rPr lang="en-GB" smtClean="0"/>
              <a:t>20</a:t>
            </a:fld>
            <a:endParaRPr lang="en-GB"/>
          </a:p>
        </p:txBody>
      </p:sp>
    </p:spTree>
    <p:extLst>
      <p:ext uri="{BB962C8B-B14F-4D97-AF65-F5344CB8AC3E}">
        <p14:creationId xmlns:p14="http://schemas.microsoft.com/office/powerpoint/2010/main" val="8532332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a:extLst>
              <a:ext uri="{FF2B5EF4-FFF2-40B4-BE49-F238E27FC236}">
                <a16:creationId xmlns:a16="http://schemas.microsoft.com/office/drawing/2014/main" id="{7E0EF669-95E1-484D-A636-64EFDE7D8F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anose="020B0502020202020204" pitchFamily="34" charset="0"/>
                <a:ea typeface="ＭＳ Ｐゴシック" panose="020B0600070205080204" pitchFamily="34" charset="-128"/>
              </a:defRPr>
            </a:lvl1pPr>
            <a:lvl2pPr marL="742950" indent="-285750">
              <a:defRPr sz="2400">
                <a:solidFill>
                  <a:schemeClr val="tx1"/>
                </a:solidFill>
                <a:latin typeface="Century Gothic" panose="020B0502020202020204" pitchFamily="34" charset="0"/>
                <a:ea typeface="ＭＳ Ｐゴシック" panose="020B0600070205080204" pitchFamily="34" charset="-128"/>
              </a:defRPr>
            </a:lvl2pPr>
            <a:lvl3pPr marL="1143000" indent="-228600">
              <a:defRPr sz="2400">
                <a:solidFill>
                  <a:schemeClr val="tx1"/>
                </a:solidFill>
                <a:latin typeface="Century Gothic" panose="020B0502020202020204" pitchFamily="34" charset="0"/>
                <a:ea typeface="ＭＳ Ｐゴシック" panose="020B0600070205080204" pitchFamily="34" charset="-128"/>
              </a:defRPr>
            </a:lvl3pPr>
            <a:lvl4pPr marL="1600200" indent="-228600">
              <a:defRPr sz="2400">
                <a:solidFill>
                  <a:schemeClr val="tx1"/>
                </a:solidFill>
                <a:latin typeface="Century Gothic" panose="020B0502020202020204" pitchFamily="34" charset="0"/>
                <a:ea typeface="ＭＳ Ｐゴシック" panose="020B0600070205080204" pitchFamily="34" charset="-128"/>
              </a:defRPr>
            </a:lvl4pPr>
            <a:lvl5pPr marL="2057400" indent="-228600">
              <a:defRPr sz="2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9pPr>
          </a:lstStyle>
          <a:p>
            <a:fld id="{D217076C-411B-144F-8125-DF3551609C7F}" type="slidenum">
              <a:rPr lang="it-IT" altLang="it-IT" sz="1200" smtClean="0"/>
              <a:pPr/>
              <a:t>23</a:t>
            </a:fld>
            <a:endParaRPr lang="it-IT" altLang="it-IT" sz="1200"/>
          </a:p>
        </p:txBody>
      </p:sp>
      <p:sp>
        <p:nvSpPr>
          <p:cNvPr id="54274" name="Rectangle 2">
            <a:extLst>
              <a:ext uri="{FF2B5EF4-FFF2-40B4-BE49-F238E27FC236}">
                <a16:creationId xmlns:a16="http://schemas.microsoft.com/office/drawing/2014/main" id="{2705D5C2-74FF-2C4A-B9FC-7C5C77BFF3F5}"/>
              </a:ext>
            </a:extLst>
          </p:cNvPr>
          <p:cNvSpPr>
            <a:spLocks noGrp="1" noRot="1" noChangeAspect="1" noChangeArrowheads="1" noTextEdit="1"/>
          </p:cNvSpPr>
          <p:nvPr>
            <p:ph type="sldImg"/>
          </p:nvPr>
        </p:nvSpPr>
        <p:spPr>
          <a:ln/>
        </p:spPr>
      </p:sp>
      <p:sp>
        <p:nvSpPr>
          <p:cNvPr id="54275" name="Rectangle 3">
            <a:extLst>
              <a:ext uri="{FF2B5EF4-FFF2-40B4-BE49-F238E27FC236}">
                <a16:creationId xmlns:a16="http://schemas.microsoft.com/office/drawing/2014/main" id="{0E0748E3-251A-5144-B1B4-21D60984E11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Times" pitchFamily="2" charset="0"/>
              <a:ea typeface="ＭＳ Ｐゴシック" panose="020B0600070205080204" pitchFamily="34"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a:extLst>
              <a:ext uri="{FF2B5EF4-FFF2-40B4-BE49-F238E27FC236}">
                <a16:creationId xmlns:a16="http://schemas.microsoft.com/office/drawing/2014/main" id="{F4ACF85C-698C-5E4A-A407-94F97818EC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anose="020B0502020202020204" pitchFamily="34" charset="0"/>
                <a:ea typeface="ＭＳ Ｐゴシック" panose="020B0600070205080204" pitchFamily="34" charset="-128"/>
              </a:defRPr>
            </a:lvl1pPr>
            <a:lvl2pPr marL="742950" indent="-285750">
              <a:defRPr sz="2400">
                <a:solidFill>
                  <a:schemeClr val="tx1"/>
                </a:solidFill>
                <a:latin typeface="Century Gothic" panose="020B0502020202020204" pitchFamily="34" charset="0"/>
                <a:ea typeface="ＭＳ Ｐゴシック" panose="020B0600070205080204" pitchFamily="34" charset="-128"/>
              </a:defRPr>
            </a:lvl2pPr>
            <a:lvl3pPr marL="1143000" indent="-228600">
              <a:defRPr sz="2400">
                <a:solidFill>
                  <a:schemeClr val="tx1"/>
                </a:solidFill>
                <a:latin typeface="Century Gothic" panose="020B0502020202020204" pitchFamily="34" charset="0"/>
                <a:ea typeface="ＭＳ Ｐゴシック" panose="020B0600070205080204" pitchFamily="34" charset="-128"/>
              </a:defRPr>
            </a:lvl3pPr>
            <a:lvl4pPr marL="1600200" indent="-228600">
              <a:defRPr sz="2400">
                <a:solidFill>
                  <a:schemeClr val="tx1"/>
                </a:solidFill>
                <a:latin typeface="Century Gothic" panose="020B0502020202020204" pitchFamily="34" charset="0"/>
                <a:ea typeface="ＭＳ Ｐゴシック" panose="020B0600070205080204" pitchFamily="34" charset="-128"/>
              </a:defRPr>
            </a:lvl4pPr>
            <a:lvl5pPr marL="2057400" indent="-228600">
              <a:defRPr sz="2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9pPr>
          </a:lstStyle>
          <a:p>
            <a:fld id="{91515E61-C910-0648-8623-2C95276EC79A}" type="slidenum">
              <a:rPr lang="it-IT" altLang="it-IT" sz="1200" smtClean="0"/>
              <a:pPr/>
              <a:t>24</a:t>
            </a:fld>
            <a:endParaRPr lang="it-IT" altLang="it-IT" sz="1200"/>
          </a:p>
        </p:txBody>
      </p:sp>
      <p:sp>
        <p:nvSpPr>
          <p:cNvPr id="56322" name="Rectangle 2">
            <a:extLst>
              <a:ext uri="{FF2B5EF4-FFF2-40B4-BE49-F238E27FC236}">
                <a16:creationId xmlns:a16="http://schemas.microsoft.com/office/drawing/2014/main" id="{354DBCD2-8DB1-BD4E-9FD0-143A662E02C5}"/>
              </a:ext>
            </a:extLst>
          </p:cNvPr>
          <p:cNvSpPr>
            <a:spLocks noGrp="1" noRot="1" noChangeAspect="1" noChangeArrowheads="1" noTextEdit="1"/>
          </p:cNvSpPr>
          <p:nvPr>
            <p:ph type="sldImg"/>
          </p:nvPr>
        </p:nvSpPr>
        <p:spPr>
          <a:solidFill>
            <a:srgbClr val="FFFFFF"/>
          </a:solidFill>
          <a:ln/>
        </p:spPr>
      </p:sp>
      <p:sp>
        <p:nvSpPr>
          <p:cNvPr id="56323" name="Rectangle 3">
            <a:extLst>
              <a:ext uri="{FF2B5EF4-FFF2-40B4-BE49-F238E27FC236}">
                <a16:creationId xmlns:a16="http://schemas.microsoft.com/office/drawing/2014/main" id="{964BD2E0-EBCC-1747-A589-74CB2AA42395}"/>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a:latin typeface="Times" pitchFamily="2" charset="0"/>
              <a:ea typeface="ＭＳ Ｐゴシック" panose="020B0600070205080204" pitchFamily="34"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973283-CB20-4C9F-941A-A1DDA2C47E23}" type="slidenum">
              <a:rPr lang="en-US"/>
              <a:pPr fontAlgn="base">
                <a:spcBef>
                  <a:spcPct val="0"/>
                </a:spcBef>
                <a:spcAft>
                  <a:spcPct val="0"/>
                </a:spcAft>
                <a:defRPr/>
              </a:pPr>
              <a:t>25</a:t>
            </a:fld>
            <a:endParaRPr lang="en-US" dirty="0"/>
          </a:p>
        </p:txBody>
      </p:sp>
      <p:sp>
        <p:nvSpPr>
          <p:cNvPr id="18434" name="Rectangle 2"/>
          <p:cNvSpPr>
            <a:spLocks noGrp="1" noRot="1" noChangeAspect="1" noChangeArrowheads="1" noTextEdit="1"/>
          </p:cNvSpPr>
          <p:nvPr>
            <p:ph type="sldImg"/>
          </p:nvPr>
        </p:nvSpPr>
        <p:spPr bwMode="auto">
          <a:xfrm>
            <a:off x="1371600" y="1143000"/>
            <a:ext cx="4114800" cy="3086100"/>
          </a:xfrm>
          <a:noFill/>
          <a:ln>
            <a:solidFill>
              <a:srgbClr val="000000"/>
            </a:solidFill>
            <a:miter lim="800000"/>
            <a:headEnd/>
            <a:tailEnd/>
          </a:ln>
        </p:spPr>
      </p:sp>
      <p:sp>
        <p:nvSpPr>
          <p:cNvPr id="1843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GB" sz="1600" dirty="0">
                <a:latin typeface="Times New Roman"/>
                <a:cs typeface="Times New Roman"/>
              </a:rPr>
              <a:t>Today’s talk will be divided in</a:t>
            </a:r>
            <a:r>
              <a:rPr lang="en-GB" sz="1600" baseline="0" dirty="0">
                <a:latin typeface="Times New Roman"/>
                <a:cs typeface="Times New Roman"/>
              </a:rPr>
              <a:t> 3 parts. First I will briefly present Parkinson, a neurodegenerative disease that involves the loss of a specific neuronal cell type: the dopaminergic neurons of the substantia nigra. In my laboratory we are interested in understanding the molecular basis of this selective vulnerability by identifying all the genes that are expressed in these cells. To this purpose in the second part of my talk I will describe a new technology, </a:t>
            </a:r>
            <a:r>
              <a:rPr lang="en-GB" sz="1600" baseline="0" dirty="0" err="1">
                <a:latin typeface="Times New Roman"/>
                <a:cs typeface="Times New Roman"/>
              </a:rPr>
              <a:t>nanoCAGE</a:t>
            </a:r>
            <a:r>
              <a:rPr lang="en-GB" sz="1600" baseline="0">
                <a:latin typeface="Times New Roman"/>
                <a:cs typeface="Times New Roman"/>
              </a:rPr>
              <a:t> that we developed in collaboration with </a:t>
            </a:r>
            <a:r>
              <a:rPr lang="en-GB" sz="1600" baseline="0" err="1">
                <a:latin typeface="Times New Roman"/>
                <a:cs typeface="Times New Roman"/>
              </a:rPr>
              <a:t>Piero</a:t>
            </a:r>
            <a:r>
              <a:rPr lang="en-GB" sz="1600" baseline="0">
                <a:latin typeface="Times New Roman"/>
                <a:cs typeface="Times New Roman"/>
              </a:rPr>
              <a:t> </a:t>
            </a:r>
            <a:r>
              <a:rPr lang="en-GB" sz="1600" baseline="0" err="1">
                <a:latin typeface="Times New Roman"/>
                <a:cs typeface="Times New Roman"/>
              </a:rPr>
              <a:t>Carninci</a:t>
            </a:r>
            <a:r>
              <a:rPr lang="en-GB" sz="1600" baseline="0">
                <a:latin typeface="Times New Roman"/>
                <a:cs typeface="Times New Roman"/>
              </a:rPr>
              <a:t> at RIKEN Japan that allows transcription start sites identification at genome –wide level by taking advantage of next generation sequencing technology. In the remaining part of my talk I </a:t>
            </a:r>
            <a:r>
              <a:rPr lang="en-GB" sz="1600" baseline="0" err="1">
                <a:latin typeface="Times New Roman"/>
                <a:cs typeface="Times New Roman"/>
              </a:rPr>
              <a:t>wlll</a:t>
            </a:r>
            <a:r>
              <a:rPr lang="en-GB" sz="1600" baseline="0">
                <a:latin typeface="Times New Roman"/>
                <a:cs typeface="Times New Roman"/>
              </a:rPr>
              <a:t> share with you our data on the transcriptional landscape of dopaminergic neurons and the identification of a new functional class of long non-coding RNA, called SINEUPs, that activate translation.</a:t>
            </a:r>
            <a:endParaRPr lang="en-GB" sz="1600">
              <a:latin typeface="Times New Roman"/>
              <a:cs typeface="Times New Roman"/>
            </a:endParaRPr>
          </a:p>
        </p:txBody>
      </p:sp>
    </p:spTree>
    <p:extLst>
      <p:ext uri="{BB962C8B-B14F-4D97-AF65-F5344CB8AC3E}">
        <p14:creationId xmlns:p14="http://schemas.microsoft.com/office/powerpoint/2010/main" val="36110379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3973283-CB20-4C9F-941A-A1DDA2C47E23}" type="slidenum">
              <a:rPr lang="en-US"/>
              <a:pPr fontAlgn="base">
                <a:spcBef>
                  <a:spcPct val="0"/>
                </a:spcBef>
                <a:spcAft>
                  <a:spcPct val="0"/>
                </a:spcAft>
                <a:defRPr/>
              </a:pPr>
              <a:t>26</a:t>
            </a:fld>
            <a:endParaRPr lang="en-US" dirty="0"/>
          </a:p>
        </p:txBody>
      </p:sp>
      <p:sp>
        <p:nvSpPr>
          <p:cNvPr id="18434" name="Rectangle 2"/>
          <p:cNvSpPr>
            <a:spLocks noGrp="1" noRot="1" noChangeAspect="1" noChangeArrowheads="1" noTextEdit="1"/>
          </p:cNvSpPr>
          <p:nvPr>
            <p:ph type="sldImg"/>
          </p:nvPr>
        </p:nvSpPr>
        <p:spPr bwMode="auto">
          <a:xfrm>
            <a:off x="1371600" y="1143000"/>
            <a:ext cx="4114800" cy="3086100"/>
          </a:xfrm>
          <a:noFill/>
          <a:ln>
            <a:solidFill>
              <a:srgbClr val="000000"/>
            </a:solidFill>
            <a:miter lim="800000"/>
            <a:headEnd/>
            <a:tailEnd/>
          </a:ln>
        </p:spPr>
      </p:sp>
      <p:sp>
        <p:nvSpPr>
          <p:cNvPr id="1843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GB" sz="1600" dirty="0">
                <a:latin typeface="Times New Roman"/>
                <a:cs typeface="Times New Roman"/>
              </a:rPr>
              <a:t>Today’s talk will be divided in</a:t>
            </a:r>
            <a:r>
              <a:rPr lang="en-GB" sz="1600" baseline="0" dirty="0">
                <a:latin typeface="Times New Roman"/>
                <a:cs typeface="Times New Roman"/>
              </a:rPr>
              <a:t> 3 parts. First I will briefly present Parkinson, a neurodegenerative disease that involves the loss of a specific neuronal cell type: the dopaminergic neurons of the substantia nigra. In my laboratory we are interested in understanding the molecular basis of this selective vulnerability by identifying all the genes that are expressed in these cells. To this purpose in the second part of my talk I will describe a new technology, </a:t>
            </a:r>
            <a:r>
              <a:rPr lang="en-GB" sz="1600" baseline="0" dirty="0" err="1">
                <a:latin typeface="Times New Roman"/>
                <a:cs typeface="Times New Roman"/>
              </a:rPr>
              <a:t>nanoCAGE</a:t>
            </a:r>
            <a:r>
              <a:rPr lang="en-GB" sz="1600" baseline="0">
                <a:latin typeface="Times New Roman"/>
                <a:cs typeface="Times New Roman"/>
              </a:rPr>
              <a:t> that we developed in collaboration with </a:t>
            </a:r>
            <a:r>
              <a:rPr lang="en-GB" sz="1600" baseline="0" err="1">
                <a:latin typeface="Times New Roman"/>
                <a:cs typeface="Times New Roman"/>
              </a:rPr>
              <a:t>Piero</a:t>
            </a:r>
            <a:r>
              <a:rPr lang="en-GB" sz="1600" baseline="0">
                <a:latin typeface="Times New Roman"/>
                <a:cs typeface="Times New Roman"/>
              </a:rPr>
              <a:t> </a:t>
            </a:r>
            <a:r>
              <a:rPr lang="en-GB" sz="1600" baseline="0" err="1">
                <a:latin typeface="Times New Roman"/>
                <a:cs typeface="Times New Roman"/>
              </a:rPr>
              <a:t>Carninci</a:t>
            </a:r>
            <a:r>
              <a:rPr lang="en-GB" sz="1600" baseline="0">
                <a:latin typeface="Times New Roman"/>
                <a:cs typeface="Times New Roman"/>
              </a:rPr>
              <a:t> at RIKEN Japan that allows transcription start sites identification at genome –wide level by taking advantage of next generation sequencing technology. In the remaining part of my talk I </a:t>
            </a:r>
            <a:r>
              <a:rPr lang="en-GB" sz="1600" baseline="0" err="1">
                <a:latin typeface="Times New Roman"/>
                <a:cs typeface="Times New Roman"/>
              </a:rPr>
              <a:t>wlll</a:t>
            </a:r>
            <a:r>
              <a:rPr lang="en-GB" sz="1600" baseline="0">
                <a:latin typeface="Times New Roman"/>
                <a:cs typeface="Times New Roman"/>
              </a:rPr>
              <a:t> share with you our data on the transcriptional landscape of dopaminergic neurons and the identification of a new functional class of long non-coding RNA, called SINEUPs, that activate translation.</a:t>
            </a:r>
            <a:endParaRPr lang="en-GB" sz="1600">
              <a:latin typeface="Times New Roman"/>
              <a:cs typeface="Times New Roman"/>
            </a:endParaRPr>
          </a:p>
        </p:txBody>
      </p:sp>
    </p:spTree>
    <p:extLst>
      <p:ext uri="{BB962C8B-B14F-4D97-AF65-F5344CB8AC3E}">
        <p14:creationId xmlns:p14="http://schemas.microsoft.com/office/powerpoint/2010/main" val="19975710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0FB3D1E-9ED5-4548-AB23-9A73A6C366E2}" type="slidenum">
              <a:rPr lang="it-IT" sz="1200">
                <a:latin typeface="Calibri" charset="0"/>
              </a:rPr>
              <a:pPr eaLnBrk="1" hangingPunct="1"/>
              <a:t>27</a:t>
            </a:fld>
            <a:endParaRPr lang="it-IT" sz="1200">
              <a:latin typeface="Calibri" charset="0"/>
            </a:endParaRPr>
          </a:p>
        </p:txBody>
      </p:sp>
      <p:sp>
        <p:nvSpPr>
          <p:cNvPr id="645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451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it-IT">
              <a:latin typeface="Times" charset="0"/>
              <a:ea typeface="ＭＳ Ｐゴシック" charset="0"/>
              <a:cs typeface="ＭＳ Ｐゴシック" charset="0"/>
            </a:endParaRPr>
          </a:p>
        </p:txBody>
      </p:sp>
    </p:spTree>
    <p:extLst>
      <p:ext uri="{BB962C8B-B14F-4D97-AF65-F5344CB8AC3E}">
        <p14:creationId xmlns:p14="http://schemas.microsoft.com/office/powerpoint/2010/main" val="21187834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7">
            <a:extLst>
              <a:ext uri="{FF2B5EF4-FFF2-40B4-BE49-F238E27FC236}">
                <a16:creationId xmlns:a16="http://schemas.microsoft.com/office/drawing/2014/main" id="{011CD96E-56A4-8F4F-82D4-9271C53F5C9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anose="020B0502020202020204" pitchFamily="34" charset="0"/>
                <a:ea typeface="ＭＳ Ｐゴシック" panose="020B0600070205080204" pitchFamily="34" charset="-128"/>
              </a:defRPr>
            </a:lvl1pPr>
            <a:lvl2pPr marL="742950" indent="-285750">
              <a:defRPr sz="2400">
                <a:solidFill>
                  <a:schemeClr val="tx1"/>
                </a:solidFill>
                <a:latin typeface="Century Gothic" panose="020B0502020202020204" pitchFamily="34" charset="0"/>
                <a:ea typeface="ＭＳ Ｐゴシック" panose="020B0600070205080204" pitchFamily="34" charset="-128"/>
              </a:defRPr>
            </a:lvl2pPr>
            <a:lvl3pPr marL="1143000" indent="-228600">
              <a:defRPr sz="2400">
                <a:solidFill>
                  <a:schemeClr val="tx1"/>
                </a:solidFill>
                <a:latin typeface="Century Gothic" panose="020B0502020202020204" pitchFamily="34" charset="0"/>
                <a:ea typeface="ＭＳ Ｐゴシック" panose="020B0600070205080204" pitchFamily="34" charset="-128"/>
              </a:defRPr>
            </a:lvl3pPr>
            <a:lvl4pPr marL="1600200" indent="-228600">
              <a:defRPr sz="2400">
                <a:solidFill>
                  <a:schemeClr val="tx1"/>
                </a:solidFill>
                <a:latin typeface="Century Gothic" panose="020B0502020202020204" pitchFamily="34" charset="0"/>
                <a:ea typeface="ＭＳ Ｐゴシック" panose="020B0600070205080204" pitchFamily="34" charset="-128"/>
              </a:defRPr>
            </a:lvl4pPr>
            <a:lvl5pPr marL="2057400" indent="-228600">
              <a:defRPr sz="2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9pPr>
          </a:lstStyle>
          <a:p>
            <a:fld id="{3CF71B90-D0CB-1041-9609-723B6F568FEB}" type="slidenum">
              <a:rPr lang="it-IT" altLang="it-IT" sz="1200" smtClean="0"/>
              <a:pPr/>
              <a:t>28</a:t>
            </a:fld>
            <a:endParaRPr lang="it-IT" altLang="it-IT" sz="1200"/>
          </a:p>
        </p:txBody>
      </p:sp>
      <p:sp>
        <p:nvSpPr>
          <p:cNvPr id="60418" name="Rectangle 2">
            <a:extLst>
              <a:ext uri="{FF2B5EF4-FFF2-40B4-BE49-F238E27FC236}">
                <a16:creationId xmlns:a16="http://schemas.microsoft.com/office/drawing/2014/main" id="{37435A21-CA38-7943-8D43-7D2D00B97B0A}"/>
              </a:ext>
            </a:extLst>
          </p:cNvPr>
          <p:cNvSpPr>
            <a:spLocks noGrp="1" noRot="1" noChangeAspect="1" noChangeArrowheads="1" noTextEdit="1"/>
          </p:cNvSpPr>
          <p:nvPr>
            <p:ph type="sldImg"/>
          </p:nvPr>
        </p:nvSpPr>
        <p:spPr>
          <a:ln/>
        </p:spPr>
      </p:sp>
      <p:sp>
        <p:nvSpPr>
          <p:cNvPr id="60419" name="Rectangle 3">
            <a:extLst>
              <a:ext uri="{FF2B5EF4-FFF2-40B4-BE49-F238E27FC236}">
                <a16:creationId xmlns:a16="http://schemas.microsoft.com/office/drawing/2014/main" id="{96004635-430D-CB4A-A2C9-DCAF737526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Times" pitchFamily="2" charset="0"/>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7">
            <a:extLst>
              <a:ext uri="{FF2B5EF4-FFF2-40B4-BE49-F238E27FC236}">
                <a16:creationId xmlns:a16="http://schemas.microsoft.com/office/drawing/2014/main" id="{90F9B9DA-C6D6-624E-AF71-13CC0D34487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anose="020B0502020202020204" pitchFamily="34" charset="0"/>
                <a:ea typeface="ＭＳ Ｐゴシック" panose="020B0600070205080204" pitchFamily="34" charset="-128"/>
              </a:defRPr>
            </a:lvl1pPr>
            <a:lvl2pPr marL="742950" indent="-285750">
              <a:defRPr sz="2400">
                <a:solidFill>
                  <a:schemeClr val="tx1"/>
                </a:solidFill>
                <a:latin typeface="Century Gothic" panose="020B0502020202020204" pitchFamily="34" charset="0"/>
                <a:ea typeface="ＭＳ Ｐゴシック" panose="020B0600070205080204" pitchFamily="34" charset="-128"/>
              </a:defRPr>
            </a:lvl2pPr>
            <a:lvl3pPr marL="1143000" indent="-228600">
              <a:defRPr sz="2400">
                <a:solidFill>
                  <a:schemeClr val="tx1"/>
                </a:solidFill>
                <a:latin typeface="Century Gothic" panose="020B0502020202020204" pitchFamily="34" charset="0"/>
                <a:ea typeface="ＭＳ Ｐゴシック" panose="020B0600070205080204" pitchFamily="34" charset="-128"/>
              </a:defRPr>
            </a:lvl3pPr>
            <a:lvl4pPr marL="1600200" indent="-228600">
              <a:defRPr sz="2400">
                <a:solidFill>
                  <a:schemeClr val="tx1"/>
                </a:solidFill>
                <a:latin typeface="Century Gothic" panose="020B0502020202020204" pitchFamily="34" charset="0"/>
                <a:ea typeface="ＭＳ Ｐゴシック" panose="020B0600070205080204" pitchFamily="34" charset="-128"/>
              </a:defRPr>
            </a:lvl4pPr>
            <a:lvl5pPr marL="2057400" indent="-228600">
              <a:defRPr sz="2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9pPr>
          </a:lstStyle>
          <a:p>
            <a:fld id="{5927250A-C039-DD4D-929B-C02169FF7BF7}" type="slidenum">
              <a:rPr lang="it-IT" altLang="it-IT" sz="1200" smtClean="0"/>
              <a:pPr/>
              <a:t>29</a:t>
            </a:fld>
            <a:endParaRPr lang="it-IT" altLang="it-IT" sz="1200"/>
          </a:p>
        </p:txBody>
      </p:sp>
      <p:sp>
        <p:nvSpPr>
          <p:cNvPr id="62466" name="Rectangle 2">
            <a:extLst>
              <a:ext uri="{FF2B5EF4-FFF2-40B4-BE49-F238E27FC236}">
                <a16:creationId xmlns:a16="http://schemas.microsoft.com/office/drawing/2014/main" id="{DFCF93C4-33A5-F045-A2D8-DB480BB94061}"/>
              </a:ext>
            </a:extLst>
          </p:cNvPr>
          <p:cNvSpPr>
            <a:spLocks noGrp="1" noRot="1" noChangeAspect="1" noChangeArrowheads="1" noTextEdit="1"/>
          </p:cNvSpPr>
          <p:nvPr>
            <p:ph type="sldImg"/>
          </p:nvPr>
        </p:nvSpPr>
        <p:spPr>
          <a:ln/>
        </p:spPr>
      </p:sp>
      <p:sp>
        <p:nvSpPr>
          <p:cNvPr id="62467" name="Rectangle 3">
            <a:extLst>
              <a:ext uri="{FF2B5EF4-FFF2-40B4-BE49-F238E27FC236}">
                <a16:creationId xmlns:a16="http://schemas.microsoft.com/office/drawing/2014/main" id="{53621B17-19AD-0A41-A51A-2B9773837D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Times" pitchFamily="2" charset="0"/>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a:extLst>
              <a:ext uri="{FF2B5EF4-FFF2-40B4-BE49-F238E27FC236}">
                <a16:creationId xmlns:a16="http://schemas.microsoft.com/office/drawing/2014/main" id="{7A777A8D-6329-594C-885F-C20648B0858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anose="020B0502020202020204" pitchFamily="34" charset="0"/>
                <a:ea typeface="ＭＳ Ｐゴシック" panose="020B0600070205080204" pitchFamily="34" charset="-128"/>
              </a:defRPr>
            </a:lvl1pPr>
            <a:lvl2pPr marL="742950" indent="-285750">
              <a:defRPr sz="2400">
                <a:solidFill>
                  <a:schemeClr val="tx1"/>
                </a:solidFill>
                <a:latin typeface="Century Gothic" panose="020B0502020202020204" pitchFamily="34" charset="0"/>
                <a:ea typeface="ＭＳ Ｐゴシック" panose="020B0600070205080204" pitchFamily="34" charset="-128"/>
              </a:defRPr>
            </a:lvl2pPr>
            <a:lvl3pPr marL="1143000" indent="-228600">
              <a:defRPr sz="2400">
                <a:solidFill>
                  <a:schemeClr val="tx1"/>
                </a:solidFill>
                <a:latin typeface="Century Gothic" panose="020B0502020202020204" pitchFamily="34" charset="0"/>
                <a:ea typeface="ＭＳ Ｐゴシック" panose="020B0600070205080204" pitchFamily="34" charset="-128"/>
              </a:defRPr>
            </a:lvl3pPr>
            <a:lvl4pPr marL="1600200" indent="-228600">
              <a:defRPr sz="2400">
                <a:solidFill>
                  <a:schemeClr val="tx1"/>
                </a:solidFill>
                <a:latin typeface="Century Gothic" panose="020B0502020202020204" pitchFamily="34" charset="0"/>
                <a:ea typeface="ＭＳ Ｐゴシック" panose="020B0600070205080204" pitchFamily="34" charset="-128"/>
              </a:defRPr>
            </a:lvl4pPr>
            <a:lvl5pPr marL="2057400" indent="-228600">
              <a:defRPr sz="2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9pPr>
          </a:lstStyle>
          <a:p>
            <a:fld id="{58DFDBF1-2885-7647-954C-D3EAB8D5BC9D}" type="slidenum">
              <a:rPr lang="it-IT" altLang="it-IT" sz="1200" smtClean="0"/>
              <a:pPr/>
              <a:t>30</a:t>
            </a:fld>
            <a:endParaRPr lang="it-IT" altLang="it-IT" sz="1200"/>
          </a:p>
        </p:txBody>
      </p:sp>
      <p:sp>
        <p:nvSpPr>
          <p:cNvPr id="64514" name="Rectangle 2">
            <a:extLst>
              <a:ext uri="{FF2B5EF4-FFF2-40B4-BE49-F238E27FC236}">
                <a16:creationId xmlns:a16="http://schemas.microsoft.com/office/drawing/2014/main" id="{071C2BB9-83F5-2E46-B6CB-C249CEFF3C48}"/>
              </a:ext>
            </a:extLst>
          </p:cNvPr>
          <p:cNvSpPr>
            <a:spLocks noGrp="1" noRot="1" noChangeAspect="1" noChangeArrowheads="1" noTextEdit="1"/>
          </p:cNvSpPr>
          <p:nvPr>
            <p:ph type="sldImg"/>
          </p:nvPr>
        </p:nvSpPr>
        <p:spPr>
          <a:ln/>
        </p:spPr>
      </p:sp>
      <p:sp>
        <p:nvSpPr>
          <p:cNvPr id="64515" name="Rectangle 3">
            <a:extLst>
              <a:ext uri="{FF2B5EF4-FFF2-40B4-BE49-F238E27FC236}">
                <a16:creationId xmlns:a16="http://schemas.microsoft.com/office/drawing/2014/main" id="{41820244-8AC3-DE49-840A-B635EC251E6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Times" pitchFamily="2" charset="0"/>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a:extLst>
              <a:ext uri="{FF2B5EF4-FFF2-40B4-BE49-F238E27FC236}">
                <a16:creationId xmlns:a16="http://schemas.microsoft.com/office/drawing/2014/main" id="{3958C16A-66B0-2042-AC11-80B01DD886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anose="020B0502020202020204" pitchFamily="34" charset="0"/>
                <a:ea typeface="ＭＳ Ｐゴシック" panose="020B0600070205080204" pitchFamily="34" charset="-128"/>
              </a:defRPr>
            </a:lvl1pPr>
            <a:lvl2pPr marL="742950" indent="-285750">
              <a:defRPr sz="2400">
                <a:solidFill>
                  <a:schemeClr val="tx1"/>
                </a:solidFill>
                <a:latin typeface="Century Gothic" panose="020B0502020202020204" pitchFamily="34" charset="0"/>
                <a:ea typeface="ＭＳ Ｐゴシック" panose="020B0600070205080204" pitchFamily="34" charset="-128"/>
              </a:defRPr>
            </a:lvl2pPr>
            <a:lvl3pPr marL="1143000" indent="-228600">
              <a:defRPr sz="2400">
                <a:solidFill>
                  <a:schemeClr val="tx1"/>
                </a:solidFill>
                <a:latin typeface="Century Gothic" panose="020B0502020202020204" pitchFamily="34" charset="0"/>
                <a:ea typeface="ＭＳ Ｐゴシック" panose="020B0600070205080204" pitchFamily="34" charset="-128"/>
              </a:defRPr>
            </a:lvl3pPr>
            <a:lvl4pPr marL="1600200" indent="-228600">
              <a:defRPr sz="2400">
                <a:solidFill>
                  <a:schemeClr val="tx1"/>
                </a:solidFill>
                <a:latin typeface="Century Gothic" panose="020B0502020202020204" pitchFamily="34" charset="0"/>
                <a:ea typeface="ＭＳ Ｐゴシック" panose="020B0600070205080204" pitchFamily="34" charset="-128"/>
              </a:defRPr>
            </a:lvl4pPr>
            <a:lvl5pPr marL="2057400" indent="-228600">
              <a:defRPr sz="2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9pPr>
          </a:lstStyle>
          <a:p>
            <a:fld id="{61BFE4BD-9677-EA44-8461-AEE615E5DC25}" type="slidenum">
              <a:rPr lang="it-IT" altLang="it-IT" sz="1200" smtClean="0"/>
              <a:pPr/>
              <a:t>31</a:t>
            </a:fld>
            <a:endParaRPr lang="it-IT" altLang="it-IT" sz="1200"/>
          </a:p>
        </p:txBody>
      </p:sp>
      <p:sp>
        <p:nvSpPr>
          <p:cNvPr id="66562" name="Rectangle 2">
            <a:extLst>
              <a:ext uri="{FF2B5EF4-FFF2-40B4-BE49-F238E27FC236}">
                <a16:creationId xmlns:a16="http://schemas.microsoft.com/office/drawing/2014/main" id="{D12A5027-1643-6245-A4B5-94DF29A7CFC9}"/>
              </a:ext>
            </a:extLst>
          </p:cNvPr>
          <p:cNvSpPr>
            <a:spLocks noGrp="1" noRot="1" noChangeAspect="1" noChangeArrowheads="1" noTextEdit="1"/>
          </p:cNvSpPr>
          <p:nvPr>
            <p:ph type="sldImg"/>
          </p:nvPr>
        </p:nvSpPr>
        <p:spPr>
          <a:ln/>
        </p:spPr>
      </p:sp>
      <p:sp>
        <p:nvSpPr>
          <p:cNvPr id="66563" name="Rectangle 3">
            <a:extLst>
              <a:ext uri="{FF2B5EF4-FFF2-40B4-BE49-F238E27FC236}">
                <a16:creationId xmlns:a16="http://schemas.microsoft.com/office/drawing/2014/main" id="{ED948C9D-F3D5-BF43-AC35-4192B53008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Times" pitchFamily="2" charset="0"/>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94F5587E-515D-F748-9CE1-35A15F194F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anose="020B0502020202020204" pitchFamily="34" charset="0"/>
                <a:ea typeface="ＭＳ Ｐゴシック" panose="020B0600070205080204" pitchFamily="34" charset="-128"/>
              </a:defRPr>
            </a:lvl1pPr>
            <a:lvl2pPr marL="742950" indent="-285750">
              <a:defRPr sz="2400">
                <a:solidFill>
                  <a:schemeClr val="tx1"/>
                </a:solidFill>
                <a:latin typeface="Century Gothic" panose="020B0502020202020204" pitchFamily="34" charset="0"/>
                <a:ea typeface="ＭＳ Ｐゴシック" panose="020B0600070205080204" pitchFamily="34" charset="-128"/>
              </a:defRPr>
            </a:lvl2pPr>
            <a:lvl3pPr marL="1143000" indent="-228600">
              <a:defRPr sz="2400">
                <a:solidFill>
                  <a:schemeClr val="tx1"/>
                </a:solidFill>
                <a:latin typeface="Century Gothic" panose="020B0502020202020204" pitchFamily="34" charset="0"/>
                <a:ea typeface="ＭＳ Ｐゴシック" panose="020B0600070205080204" pitchFamily="34" charset="-128"/>
              </a:defRPr>
            </a:lvl3pPr>
            <a:lvl4pPr marL="1600200" indent="-228600">
              <a:defRPr sz="2400">
                <a:solidFill>
                  <a:schemeClr val="tx1"/>
                </a:solidFill>
                <a:latin typeface="Century Gothic" panose="020B0502020202020204" pitchFamily="34" charset="0"/>
                <a:ea typeface="ＭＳ Ｐゴシック" panose="020B0600070205080204" pitchFamily="34" charset="-128"/>
              </a:defRPr>
            </a:lvl4pPr>
            <a:lvl5pPr marL="2057400" indent="-228600">
              <a:defRPr sz="2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9pPr>
          </a:lstStyle>
          <a:p>
            <a:fld id="{731C4747-1E4E-2A4F-96F8-E451D056F62F}" type="slidenum">
              <a:rPr lang="it-IT" altLang="it-IT" sz="1200" smtClean="0"/>
              <a:pPr/>
              <a:t>3</a:t>
            </a:fld>
            <a:endParaRPr lang="it-IT" altLang="it-IT" sz="1200"/>
          </a:p>
        </p:txBody>
      </p:sp>
      <p:sp>
        <p:nvSpPr>
          <p:cNvPr id="19458" name="Rectangle 2">
            <a:extLst>
              <a:ext uri="{FF2B5EF4-FFF2-40B4-BE49-F238E27FC236}">
                <a16:creationId xmlns:a16="http://schemas.microsoft.com/office/drawing/2014/main" id="{41E94530-8EFE-F24C-9386-0017367908B1}"/>
              </a:ext>
            </a:extLst>
          </p:cNvPr>
          <p:cNvSpPr>
            <a:spLocks noGrp="1" noRot="1" noChangeAspect="1" noChangeArrowheads="1" noTextEdit="1"/>
          </p:cNvSpPr>
          <p:nvPr>
            <p:ph type="sldImg"/>
          </p:nvPr>
        </p:nvSpPr>
        <p:spPr>
          <a:solidFill>
            <a:srgbClr val="FFFFFF"/>
          </a:solidFill>
          <a:ln/>
        </p:spPr>
      </p:sp>
      <p:sp>
        <p:nvSpPr>
          <p:cNvPr id="19459" name="Rectangle 3">
            <a:extLst>
              <a:ext uri="{FF2B5EF4-FFF2-40B4-BE49-F238E27FC236}">
                <a16:creationId xmlns:a16="http://schemas.microsoft.com/office/drawing/2014/main" id="{704F4882-FBF7-1D4B-90B0-85A7BCF08C65}"/>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a:latin typeface="Times" pitchFamily="2" charset="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7">
            <a:extLst>
              <a:ext uri="{FF2B5EF4-FFF2-40B4-BE49-F238E27FC236}">
                <a16:creationId xmlns:a16="http://schemas.microsoft.com/office/drawing/2014/main" id="{864134B8-765A-9849-B970-7FA13285A0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anose="020B0502020202020204" pitchFamily="34" charset="0"/>
                <a:ea typeface="ＭＳ Ｐゴシック" panose="020B0600070205080204" pitchFamily="34" charset="-128"/>
              </a:defRPr>
            </a:lvl1pPr>
            <a:lvl2pPr marL="742950" indent="-285750">
              <a:defRPr sz="2400">
                <a:solidFill>
                  <a:schemeClr val="tx1"/>
                </a:solidFill>
                <a:latin typeface="Century Gothic" panose="020B0502020202020204" pitchFamily="34" charset="0"/>
                <a:ea typeface="ＭＳ Ｐゴシック" panose="020B0600070205080204" pitchFamily="34" charset="-128"/>
              </a:defRPr>
            </a:lvl2pPr>
            <a:lvl3pPr marL="1143000" indent="-228600">
              <a:defRPr sz="2400">
                <a:solidFill>
                  <a:schemeClr val="tx1"/>
                </a:solidFill>
                <a:latin typeface="Century Gothic" panose="020B0502020202020204" pitchFamily="34" charset="0"/>
                <a:ea typeface="ＭＳ Ｐゴシック" panose="020B0600070205080204" pitchFamily="34" charset="-128"/>
              </a:defRPr>
            </a:lvl3pPr>
            <a:lvl4pPr marL="1600200" indent="-228600">
              <a:defRPr sz="2400">
                <a:solidFill>
                  <a:schemeClr val="tx1"/>
                </a:solidFill>
                <a:latin typeface="Century Gothic" panose="020B0502020202020204" pitchFamily="34" charset="0"/>
                <a:ea typeface="ＭＳ Ｐゴシック" panose="020B0600070205080204" pitchFamily="34" charset="-128"/>
              </a:defRPr>
            </a:lvl4pPr>
            <a:lvl5pPr marL="2057400" indent="-228600">
              <a:defRPr sz="2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9pPr>
          </a:lstStyle>
          <a:p>
            <a:fld id="{057BE5B8-A9AF-404A-A387-40B67C5EB217}" type="slidenum">
              <a:rPr lang="it-IT" altLang="it-IT" sz="1200" smtClean="0"/>
              <a:pPr/>
              <a:t>32</a:t>
            </a:fld>
            <a:endParaRPr lang="it-IT" altLang="it-IT" sz="1200"/>
          </a:p>
        </p:txBody>
      </p:sp>
      <p:sp>
        <p:nvSpPr>
          <p:cNvPr id="68610" name="Rectangle 2">
            <a:extLst>
              <a:ext uri="{FF2B5EF4-FFF2-40B4-BE49-F238E27FC236}">
                <a16:creationId xmlns:a16="http://schemas.microsoft.com/office/drawing/2014/main" id="{8E56B657-612E-5049-9FEE-02C0F7688757}"/>
              </a:ext>
            </a:extLst>
          </p:cNvPr>
          <p:cNvSpPr>
            <a:spLocks noGrp="1" noRot="1" noChangeAspect="1" noChangeArrowheads="1" noTextEdit="1"/>
          </p:cNvSpPr>
          <p:nvPr>
            <p:ph type="sldImg"/>
          </p:nvPr>
        </p:nvSpPr>
        <p:spPr>
          <a:ln/>
        </p:spPr>
      </p:sp>
      <p:sp>
        <p:nvSpPr>
          <p:cNvPr id="68611" name="Rectangle 3">
            <a:extLst>
              <a:ext uri="{FF2B5EF4-FFF2-40B4-BE49-F238E27FC236}">
                <a16:creationId xmlns:a16="http://schemas.microsoft.com/office/drawing/2014/main" id="{7A364073-B574-9045-BD89-6BB0745B4C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Times" pitchFamily="2" charset="0"/>
              <a:ea typeface="ＭＳ Ｐゴシック" panose="020B0600070205080204" pitchFamily="34"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a:extLst>
              <a:ext uri="{FF2B5EF4-FFF2-40B4-BE49-F238E27FC236}">
                <a16:creationId xmlns:a16="http://schemas.microsoft.com/office/drawing/2014/main" id="{50645E3A-E057-0246-815C-0B2A3C362A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anose="020B0502020202020204" pitchFamily="34" charset="0"/>
                <a:ea typeface="ＭＳ Ｐゴシック" panose="020B0600070205080204" pitchFamily="34" charset="-128"/>
              </a:defRPr>
            </a:lvl1pPr>
            <a:lvl2pPr marL="742950" indent="-285750">
              <a:defRPr sz="2400">
                <a:solidFill>
                  <a:schemeClr val="tx1"/>
                </a:solidFill>
                <a:latin typeface="Century Gothic" panose="020B0502020202020204" pitchFamily="34" charset="0"/>
                <a:ea typeface="ＭＳ Ｐゴシック" panose="020B0600070205080204" pitchFamily="34" charset="-128"/>
              </a:defRPr>
            </a:lvl2pPr>
            <a:lvl3pPr marL="1143000" indent="-228600">
              <a:defRPr sz="2400">
                <a:solidFill>
                  <a:schemeClr val="tx1"/>
                </a:solidFill>
                <a:latin typeface="Century Gothic" panose="020B0502020202020204" pitchFamily="34" charset="0"/>
                <a:ea typeface="ＭＳ Ｐゴシック" panose="020B0600070205080204" pitchFamily="34" charset="-128"/>
              </a:defRPr>
            </a:lvl3pPr>
            <a:lvl4pPr marL="1600200" indent="-228600">
              <a:defRPr sz="2400">
                <a:solidFill>
                  <a:schemeClr val="tx1"/>
                </a:solidFill>
                <a:latin typeface="Century Gothic" panose="020B0502020202020204" pitchFamily="34" charset="0"/>
                <a:ea typeface="ＭＳ Ｐゴシック" panose="020B0600070205080204" pitchFamily="34" charset="-128"/>
              </a:defRPr>
            </a:lvl4pPr>
            <a:lvl5pPr marL="2057400" indent="-228600">
              <a:defRPr sz="2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9pPr>
          </a:lstStyle>
          <a:p>
            <a:fld id="{311E8EA2-D459-2044-91A8-C882A3A0D917}" type="slidenum">
              <a:rPr lang="it-IT" altLang="it-IT" sz="1200" smtClean="0"/>
              <a:pPr/>
              <a:t>33</a:t>
            </a:fld>
            <a:endParaRPr lang="it-IT" altLang="it-IT" sz="1200"/>
          </a:p>
        </p:txBody>
      </p:sp>
      <p:sp>
        <p:nvSpPr>
          <p:cNvPr id="70658" name="Rectangle 2">
            <a:extLst>
              <a:ext uri="{FF2B5EF4-FFF2-40B4-BE49-F238E27FC236}">
                <a16:creationId xmlns:a16="http://schemas.microsoft.com/office/drawing/2014/main" id="{0711DE9C-13E2-E540-9709-54A104B1C32E}"/>
              </a:ext>
            </a:extLst>
          </p:cNvPr>
          <p:cNvSpPr>
            <a:spLocks noGrp="1" noRot="1" noChangeAspect="1" noChangeArrowheads="1" noTextEdit="1"/>
          </p:cNvSpPr>
          <p:nvPr>
            <p:ph type="sldImg"/>
          </p:nvPr>
        </p:nvSpPr>
        <p:spPr>
          <a:ln/>
        </p:spPr>
      </p:sp>
      <p:sp>
        <p:nvSpPr>
          <p:cNvPr id="70659" name="Rectangle 3">
            <a:extLst>
              <a:ext uri="{FF2B5EF4-FFF2-40B4-BE49-F238E27FC236}">
                <a16:creationId xmlns:a16="http://schemas.microsoft.com/office/drawing/2014/main" id="{6573E646-4069-4745-8B2B-75C1F528BA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Times" pitchFamily="2" charset="0"/>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EDED6DB7-893D-F54F-BD9C-088C52B1D5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anose="020B0502020202020204" pitchFamily="34" charset="0"/>
                <a:ea typeface="ＭＳ Ｐゴシック" panose="020B0600070205080204" pitchFamily="34" charset="-128"/>
              </a:defRPr>
            </a:lvl1pPr>
            <a:lvl2pPr marL="742950" indent="-285750">
              <a:defRPr sz="2400">
                <a:solidFill>
                  <a:schemeClr val="tx1"/>
                </a:solidFill>
                <a:latin typeface="Century Gothic" panose="020B0502020202020204" pitchFamily="34" charset="0"/>
                <a:ea typeface="ＭＳ Ｐゴシック" panose="020B0600070205080204" pitchFamily="34" charset="-128"/>
              </a:defRPr>
            </a:lvl2pPr>
            <a:lvl3pPr marL="1143000" indent="-228600">
              <a:defRPr sz="2400">
                <a:solidFill>
                  <a:schemeClr val="tx1"/>
                </a:solidFill>
                <a:latin typeface="Century Gothic" panose="020B0502020202020204" pitchFamily="34" charset="0"/>
                <a:ea typeface="ＭＳ Ｐゴシック" panose="020B0600070205080204" pitchFamily="34" charset="-128"/>
              </a:defRPr>
            </a:lvl3pPr>
            <a:lvl4pPr marL="1600200" indent="-228600">
              <a:defRPr sz="2400">
                <a:solidFill>
                  <a:schemeClr val="tx1"/>
                </a:solidFill>
                <a:latin typeface="Century Gothic" panose="020B0502020202020204" pitchFamily="34" charset="0"/>
                <a:ea typeface="ＭＳ Ｐゴシック" panose="020B0600070205080204" pitchFamily="34" charset="-128"/>
              </a:defRPr>
            </a:lvl4pPr>
            <a:lvl5pPr marL="2057400" indent="-228600">
              <a:defRPr sz="2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9pPr>
          </a:lstStyle>
          <a:p>
            <a:fld id="{587C198E-EFEA-5446-B3AF-BEE23C7DAF95}" type="slidenum">
              <a:rPr lang="it-IT" altLang="it-IT" sz="1200" smtClean="0"/>
              <a:pPr/>
              <a:t>34</a:t>
            </a:fld>
            <a:endParaRPr lang="it-IT" altLang="it-IT" sz="1200"/>
          </a:p>
        </p:txBody>
      </p:sp>
      <p:sp>
        <p:nvSpPr>
          <p:cNvPr id="72706" name="Rectangle 2">
            <a:extLst>
              <a:ext uri="{FF2B5EF4-FFF2-40B4-BE49-F238E27FC236}">
                <a16:creationId xmlns:a16="http://schemas.microsoft.com/office/drawing/2014/main" id="{643F4A3A-2ADF-9849-B4B3-690B43E6DF85}"/>
              </a:ext>
            </a:extLst>
          </p:cNvPr>
          <p:cNvSpPr>
            <a:spLocks noGrp="1" noRot="1" noChangeAspect="1" noChangeArrowheads="1" noTextEdit="1"/>
          </p:cNvSpPr>
          <p:nvPr>
            <p:ph type="sldImg"/>
          </p:nvPr>
        </p:nvSpPr>
        <p:spPr>
          <a:ln/>
        </p:spPr>
      </p:sp>
      <p:sp>
        <p:nvSpPr>
          <p:cNvPr id="72707" name="Rectangle 3">
            <a:extLst>
              <a:ext uri="{FF2B5EF4-FFF2-40B4-BE49-F238E27FC236}">
                <a16:creationId xmlns:a16="http://schemas.microsoft.com/office/drawing/2014/main" id="{85D3E227-2614-EF41-B3E4-6D1659DDF7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Times" pitchFamily="2" charset="0"/>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a:extLst>
              <a:ext uri="{FF2B5EF4-FFF2-40B4-BE49-F238E27FC236}">
                <a16:creationId xmlns:a16="http://schemas.microsoft.com/office/drawing/2014/main" id="{CEE36A48-FD47-BF4B-A74D-FBFA975E256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anose="020B0502020202020204" pitchFamily="34" charset="0"/>
                <a:ea typeface="ＭＳ Ｐゴシック" panose="020B0600070205080204" pitchFamily="34" charset="-128"/>
              </a:defRPr>
            </a:lvl1pPr>
            <a:lvl2pPr marL="742950" indent="-285750">
              <a:defRPr sz="2400">
                <a:solidFill>
                  <a:schemeClr val="tx1"/>
                </a:solidFill>
                <a:latin typeface="Century Gothic" panose="020B0502020202020204" pitchFamily="34" charset="0"/>
                <a:ea typeface="ＭＳ Ｐゴシック" panose="020B0600070205080204" pitchFamily="34" charset="-128"/>
              </a:defRPr>
            </a:lvl2pPr>
            <a:lvl3pPr marL="1143000" indent="-228600">
              <a:defRPr sz="2400">
                <a:solidFill>
                  <a:schemeClr val="tx1"/>
                </a:solidFill>
                <a:latin typeface="Century Gothic" panose="020B0502020202020204" pitchFamily="34" charset="0"/>
                <a:ea typeface="ＭＳ Ｐゴシック" panose="020B0600070205080204" pitchFamily="34" charset="-128"/>
              </a:defRPr>
            </a:lvl3pPr>
            <a:lvl4pPr marL="1600200" indent="-228600">
              <a:defRPr sz="2400">
                <a:solidFill>
                  <a:schemeClr val="tx1"/>
                </a:solidFill>
                <a:latin typeface="Century Gothic" panose="020B0502020202020204" pitchFamily="34" charset="0"/>
                <a:ea typeface="ＭＳ Ｐゴシック" panose="020B0600070205080204" pitchFamily="34" charset="-128"/>
              </a:defRPr>
            </a:lvl4pPr>
            <a:lvl5pPr marL="2057400" indent="-228600">
              <a:defRPr sz="2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9pPr>
          </a:lstStyle>
          <a:p>
            <a:fld id="{1A1E5FD6-CE2A-104A-B128-17677C4E0EC6}" type="slidenum">
              <a:rPr lang="it-IT" altLang="it-IT" sz="1200" smtClean="0"/>
              <a:pPr/>
              <a:t>35</a:t>
            </a:fld>
            <a:endParaRPr lang="it-IT" altLang="it-IT" sz="1200"/>
          </a:p>
        </p:txBody>
      </p:sp>
      <p:sp>
        <p:nvSpPr>
          <p:cNvPr id="74754" name="Rectangle 2">
            <a:extLst>
              <a:ext uri="{FF2B5EF4-FFF2-40B4-BE49-F238E27FC236}">
                <a16:creationId xmlns:a16="http://schemas.microsoft.com/office/drawing/2014/main" id="{746DC791-A77E-8347-B397-1B21F3529A7E}"/>
              </a:ext>
            </a:extLst>
          </p:cNvPr>
          <p:cNvSpPr>
            <a:spLocks noGrp="1" noRot="1" noChangeAspect="1" noChangeArrowheads="1" noTextEdit="1"/>
          </p:cNvSpPr>
          <p:nvPr>
            <p:ph type="sldImg"/>
          </p:nvPr>
        </p:nvSpPr>
        <p:spPr>
          <a:ln/>
        </p:spPr>
      </p:sp>
      <p:sp>
        <p:nvSpPr>
          <p:cNvPr id="74755" name="Rectangle 3">
            <a:extLst>
              <a:ext uri="{FF2B5EF4-FFF2-40B4-BE49-F238E27FC236}">
                <a16:creationId xmlns:a16="http://schemas.microsoft.com/office/drawing/2014/main" id="{87F2DCBA-4A39-B84B-AC75-82709D7C53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Times" pitchFamily="2" charset="0"/>
              <a:ea typeface="ＭＳ Ｐゴシック" panose="020B0600070205080204" pitchFamily="34"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a:extLst>
              <a:ext uri="{FF2B5EF4-FFF2-40B4-BE49-F238E27FC236}">
                <a16:creationId xmlns:a16="http://schemas.microsoft.com/office/drawing/2014/main" id="{BAA13C20-3167-1D4F-A23E-019283B46C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anose="020B0502020202020204" pitchFamily="34" charset="0"/>
                <a:ea typeface="ＭＳ Ｐゴシック" panose="020B0600070205080204" pitchFamily="34" charset="-128"/>
              </a:defRPr>
            </a:lvl1pPr>
            <a:lvl2pPr marL="742950" indent="-285750">
              <a:defRPr sz="2400">
                <a:solidFill>
                  <a:schemeClr val="tx1"/>
                </a:solidFill>
                <a:latin typeface="Century Gothic" panose="020B0502020202020204" pitchFamily="34" charset="0"/>
                <a:ea typeface="ＭＳ Ｐゴシック" panose="020B0600070205080204" pitchFamily="34" charset="-128"/>
              </a:defRPr>
            </a:lvl2pPr>
            <a:lvl3pPr marL="1143000" indent="-228600">
              <a:defRPr sz="2400">
                <a:solidFill>
                  <a:schemeClr val="tx1"/>
                </a:solidFill>
                <a:latin typeface="Century Gothic" panose="020B0502020202020204" pitchFamily="34" charset="0"/>
                <a:ea typeface="ＭＳ Ｐゴシック" panose="020B0600070205080204" pitchFamily="34" charset="-128"/>
              </a:defRPr>
            </a:lvl3pPr>
            <a:lvl4pPr marL="1600200" indent="-228600">
              <a:defRPr sz="2400">
                <a:solidFill>
                  <a:schemeClr val="tx1"/>
                </a:solidFill>
                <a:latin typeface="Century Gothic" panose="020B0502020202020204" pitchFamily="34" charset="0"/>
                <a:ea typeface="ＭＳ Ｐゴシック" panose="020B0600070205080204" pitchFamily="34" charset="-128"/>
              </a:defRPr>
            </a:lvl4pPr>
            <a:lvl5pPr marL="2057400" indent="-228600">
              <a:defRPr sz="2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9pPr>
          </a:lstStyle>
          <a:p>
            <a:fld id="{DEADE7EC-61A7-F44E-A3B5-9C0CE6D475A4}" type="slidenum">
              <a:rPr lang="it-IT" altLang="it-IT" sz="1200" smtClean="0"/>
              <a:pPr/>
              <a:t>36</a:t>
            </a:fld>
            <a:endParaRPr lang="it-IT" altLang="it-IT" sz="1200"/>
          </a:p>
        </p:txBody>
      </p:sp>
      <p:sp>
        <p:nvSpPr>
          <p:cNvPr id="76802" name="Rectangle 2">
            <a:extLst>
              <a:ext uri="{FF2B5EF4-FFF2-40B4-BE49-F238E27FC236}">
                <a16:creationId xmlns:a16="http://schemas.microsoft.com/office/drawing/2014/main" id="{A6262D3E-F6E5-304D-9AEA-71FB483DFC65}"/>
              </a:ext>
            </a:extLst>
          </p:cNvPr>
          <p:cNvSpPr>
            <a:spLocks noGrp="1" noRot="1" noChangeAspect="1" noChangeArrowheads="1" noTextEdit="1"/>
          </p:cNvSpPr>
          <p:nvPr>
            <p:ph type="sldImg"/>
          </p:nvPr>
        </p:nvSpPr>
        <p:spPr>
          <a:ln/>
        </p:spPr>
      </p:sp>
      <p:sp>
        <p:nvSpPr>
          <p:cNvPr id="76803" name="Rectangle 3">
            <a:extLst>
              <a:ext uri="{FF2B5EF4-FFF2-40B4-BE49-F238E27FC236}">
                <a16:creationId xmlns:a16="http://schemas.microsoft.com/office/drawing/2014/main" id="{9DA54D55-A44B-1E46-8F3D-DCE76C5C58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Times" pitchFamily="2" charset="0"/>
              <a:ea typeface="ＭＳ Ｐゴシック" panose="020B0600070205080204" pitchFamily="34"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a:extLst>
              <a:ext uri="{FF2B5EF4-FFF2-40B4-BE49-F238E27FC236}">
                <a16:creationId xmlns:a16="http://schemas.microsoft.com/office/drawing/2014/main" id="{A8E18F89-2CC8-734F-9695-2EBADF29E2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anose="020B0502020202020204" pitchFamily="34" charset="0"/>
                <a:ea typeface="ＭＳ Ｐゴシック" panose="020B0600070205080204" pitchFamily="34" charset="-128"/>
              </a:defRPr>
            </a:lvl1pPr>
            <a:lvl2pPr marL="742950" indent="-285750">
              <a:defRPr sz="2400">
                <a:solidFill>
                  <a:schemeClr val="tx1"/>
                </a:solidFill>
                <a:latin typeface="Century Gothic" panose="020B0502020202020204" pitchFamily="34" charset="0"/>
                <a:ea typeface="ＭＳ Ｐゴシック" panose="020B0600070205080204" pitchFamily="34" charset="-128"/>
              </a:defRPr>
            </a:lvl2pPr>
            <a:lvl3pPr marL="1143000" indent="-228600">
              <a:defRPr sz="2400">
                <a:solidFill>
                  <a:schemeClr val="tx1"/>
                </a:solidFill>
                <a:latin typeface="Century Gothic" panose="020B0502020202020204" pitchFamily="34" charset="0"/>
                <a:ea typeface="ＭＳ Ｐゴシック" panose="020B0600070205080204" pitchFamily="34" charset="-128"/>
              </a:defRPr>
            </a:lvl3pPr>
            <a:lvl4pPr marL="1600200" indent="-228600">
              <a:defRPr sz="2400">
                <a:solidFill>
                  <a:schemeClr val="tx1"/>
                </a:solidFill>
                <a:latin typeface="Century Gothic" panose="020B0502020202020204" pitchFamily="34" charset="0"/>
                <a:ea typeface="ＭＳ Ｐゴシック" panose="020B0600070205080204" pitchFamily="34" charset="-128"/>
              </a:defRPr>
            </a:lvl4pPr>
            <a:lvl5pPr marL="2057400" indent="-228600">
              <a:defRPr sz="2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9pPr>
          </a:lstStyle>
          <a:p>
            <a:fld id="{868A8D9C-83F3-5E48-A211-280E1F12C3DA}" type="slidenum">
              <a:rPr lang="it-IT" altLang="it-IT" sz="1200" smtClean="0"/>
              <a:pPr/>
              <a:t>37</a:t>
            </a:fld>
            <a:endParaRPr lang="it-IT" altLang="it-IT" sz="1200"/>
          </a:p>
        </p:txBody>
      </p:sp>
      <p:sp>
        <p:nvSpPr>
          <p:cNvPr id="78850" name="Rectangle 2">
            <a:extLst>
              <a:ext uri="{FF2B5EF4-FFF2-40B4-BE49-F238E27FC236}">
                <a16:creationId xmlns:a16="http://schemas.microsoft.com/office/drawing/2014/main" id="{834B8BF7-A6BD-104E-AF79-34C0B6058C3C}"/>
              </a:ext>
            </a:extLst>
          </p:cNvPr>
          <p:cNvSpPr>
            <a:spLocks noGrp="1" noRot="1" noChangeAspect="1" noChangeArrowheads="1" noTextEdit="1"/>
          </p:cNvSpPr>
          <p:nvPr>
            <p:ph type="sldImg"/>
          </p:nvPr>
        </p:nvSpPr>
        <p:spPr>
          <a:ln/>
        </p:spPr>
      </p:sp>
      <p:sp>
        <p:nvSpPr>
          <p:cNvPr id="78851" name="Rectangle 3">
            <a:extLst>
              <a:ext uri="{FF2B5EF4-FFF2-40B4-BE49-F238E27FC236}">
                <a16:creationId xmlns:a16="http://schemas.microsoft.com/office/drawing/2014/main" id="{28634262-416E-014B-901F-A80D82ED76E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Times" pitchFamily="2" charset="0"/>
              <a:ea typeface="ＭＳ Ｐゴシック" panose="020B0600070205080204" pitchFamily="34" charset="-128"/>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a:extLst>
              <a:ext uri="{FF2B5EF4-FFF2-40B4-BE49-F238E27FC236}">
                <a16:creationId xmlns:a16="http://schemas.microsoft.com/office/drawing/2014/main" id="{C37D698B-12A7-DB45-9269-0B7F1EF5B9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anose="020B0502020202020204" pitchFamily="34" charset="0"/>
                <a:ea typeface="ＭＳ Ｐゴシック" panose="020B0600070205080204" pitchFamily="34" charset="-128"/>
              </a:defRPr>
            </a:lvl1pPr>
            <a:lvl2pPr marL="742950" indent="-285750">
              <a:defRPr sz="2400">
                <a:solidFill>
                  <a:schemeClr val="tx1"/>
                </a:solidFill>
                <a:latin typeface="Century Gothic" panose="020B0502020202020204" pitchFamily="34" charset="0"/>
                <a:ea typeface="ＭＳ Ｐゴシック" panose="020B0600070205080204" pitchFamily="34" charset="-128"/>
              </a:defRPr>
            </a:lvl2pPr>
            <a:lvl3pPr marL="1143000" indent="-228600">
              <a:defRPr sz="2400">
                <a:solidFill>
                  <a:schemeClr val="tx1"/>
                </a:solidFill>
                <a:latin typeface="Century Gothic" panose="020B0502020202020204" pitchFamily="34" charset="0"/>
                <a:ea typeface="ＭＳ Ｐゴシック" panose="020B0600070205080204" pitchFamily="34" charset="-128"/>
              </a:defRPr>
            </a:lvl3pPr>
            <a:lvl4pPr marL="1600200" indent="-228600">
              <a:defRPr sz="2400">
                <a:solidFill>
                  <a:schemeClr val="tx1"/>
                </a:solidFill>
                <a:latin typeface="Century Gothic" panose="020B0502020202020204" pitchFamily="34" charset="0"/>
                <a:ea typeface="ＭＳ Ｐゴシック" panose="020B0600070205080204" pitchFamily="34" charset="-128"/>
              </a:defRPr>
            </a:lvl4pPr>
            <a:lvl5pPr marL="2057400" indent="-228600">
              <a:defRPr sz="2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9pPr>
          </a:lstStyle>
          <a:p>
            <a:fld id="{6030386E-66BD-AF41-BACF-6B1A932D7F76}" type="slidenum">
              <a:rPr lang="it-IT" altLang="it-IT" sz="1200" smtClean="0"/>
              <a:pPr/>
              <a:t>38</a:t>
            </a:fld>
            <a:endParaRPr lang="it-IT" altLang="it-IT" sz="1200"/>
          </a:p>
        </p:txBody>
      </p:sp>
      <p:sp>
        <p:nvSpPr>
          <p:cNvPr id="80898" name="Rectangle 2">
            <a:extLst>
              <a:ext uri="{FF2B5EF4-FFF2-40B4-BE49-F238E27FC236}">
                <a16:creationId xmlns:a16="http://schemas.microsoft.com/office/drawing/2014/main" id="{3BCF19A3-61A0-014F-9BA0-372631F62EC2}"/>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7A1BCEC2-AAD5-1D47-A247-7BCCE6E680F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Times" pitchFamily="2" charset="0"/>
              <a:ea typeface="ＭＳ Ｐゴシック" panose="020B0600070205080204" pitchFamily="34" charset="-128"/>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81D51EE9-CF05-6A49-99D1-30711B66F5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anose="020B0502020202020204" pitchFamily="34" charset="0"/>
                <a:ea typeface="ＭＳ Ｐゴシック" panose="020B0600070205080204" pitchFamily="34" charset="-128"/>
              </a:defRPr>
            </a:lvl1pPr>
            <a:lvl2pPr marL="742950" indent="-285750">
              <a:defRPr sz="2400">
                <a:solidFill>
                  <a:schemeClr val="tx1"/>
                </a:solidFill>
                <a:latin typeface="Century Gothic" panose="020B0502020202020204" pitchFamily="34" charset="0"/>
                <a:ea typeface="ＭＳ Ｐゴシック" panose="020B0600070205080204" pitchFamily="34" charset="-128"/>
              </a:defRPr>
            </a:lvl2pPr>
            <a:lvl3pPr marL="1143000" indent="-228600">
              <a:defRPr sz="2400">
                <a:solidFill>
                  <a:schemeClr val="tx1"/>
                </a:solidFill>
                <a:latin typeface="Century Gothic" panose="020B0502020202020204" pitchFamily="34" charset="0"/>
                <a:ea typeface="ＭＳ Ｐゴシック" panose="020B0600070205080204" pitchFamily="34" charset="-128"/>
              </a:defRPr>
            </a:lvl3pPr>
            <a:lvl4pPr marL="1600200" indent="-228600">
              <a:defRPr sz="2400">
                <a:solidFill>
                  <a:schemeClr val="tx1"/>
                </a:solidFill>
                <a:latin typeface="Century Gothic" panose="020B0502020202020204" pitchFamily="34" charset="0"/>
                <a:ea typeface="ＭＳ Ｐゴシック" panose="020B0600070205080204" pitchFamily="34" charset="-128"/>
              </a:defRPr>
            </a:lvl4pPr>
            <a:lvl5pPr marL="2057400" indent="-228600">
              <a:defRPr sz="2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9pPr>
          </a:lstStyle>
          <a:p>
            <a:fld id="{7866097B-475A-C146-9C4C-DBE3B309B23A}" type="slidenum">
              <a:rPr lang="it-IT" altLang="it-IT" sz="1200" smtClean="0"/>
              <a:pPr/>
              <a:t>39</a:t>
            </a:fld>
            <a:endParaRPr lang="it-IT" altLang="it-IT" sz="1200"/>
          </a:p>
        </p:txBody>
      </p:sp>
      <p:sp>
        <p:nvSpPr>
          <p:cNvPr id="82946" name="Rectangle 2">
            <a:extLst>
              <a:ext uri="{FF2B5EF4-FFF2-40B4-BE49-F238E27FC236}">
                <a16:creationId xmlns:a16="http://schemas.microsoft.com/office/drawing/2014/main" id="{BBA9F897-39AB-0449-BCC4-705563935C95}"/>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1C1170D3-0D19-3B49-AE2F-0802E3D5DC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Times" pitchFamily="2" charset="0"/>
              <a:ea typeface="ＭＳ Ｐゴシック" panose="020B0600070205080204" pitchFamily="34"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a:extLst>
              <a:ext uri="{FF2B5EF4-FFF2-40B4-BE49-F238E27FC236}">
                <a16:creationId xmlns:a16="http://schemas.microsoft.com/office/drawing/2014/main" id="{F567390D-31A9-6446-A627-FE2DAC22C4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anose="020B0502020202020204" pitchFamily="34" charset="0"/>
                <a:ea typeface="ＭＳ Ｐゴシック" panose="020B0600070205080204" pitchFamily="34" charset="-128"/>
              </a:defRPr>
            </a:lvl1pPr>
            <a:lvl2pPr marL="742950" indent="-285750">
              <a:defRPr sz="2400">
                <a:solidFill>
                  <a:schemeClr val="tx1"/>
                </a:solidFill>
                <a:latin typeface="Century Gothic" panose="020B0502020202020204" pitchFamily="34" charset="0"/>
                <a:ea typeface="ＭＳ Ｐゴシック" panose="020B0600070205080204" pitchFamily="34" charset="-128"/>
              </a:defRPr>
            </a:lvl2pPr>
            <a:lvl3pPr marL="1143000" indent="-228600">
              <a:defRPr sz="2400">
                <a:solidFill>
                  <a:schemeClr val="tx1"/>
                </a:solidFill>
                <a:latin typeface="Century Gothic" panose="020B0502020202020204" pitchFamily="34" charset="0"/>
                <a:ea typeface="ＭＳ Ｐゴシック" panose="020B0600070205080204" pitchFamily="34" charset="-128"/>
              </a:defRPr>
            </a:lvl3pPr>
            <a:lvl4pPr marL="1600200" indent="-228600">
              <a:defRPr sz="2400">
                <a:solidFill>
                  <a:schemeClr val="tx1"/>
                </a:solidFill>
                <a:latin typeface="Century Gothic" panose="020B0502020202020204" pitchFamily="34" charset="0"/>
                <a:ea typeface="ＭＳ Ｐゴシック" panose="020B0600070205080204" pitchFamily="34" charset="-128"/>
              </a:defRPr>
            </a:lvl4pPr>
            <a:lvl5pPr marL="2057400" indent="-228600">
              <a:defRPr sz="2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9pPr>
          </a:lstStyle>
          <a:p>
            <a:fld id="{0530C76E-2107-AE4F-B451-41F2B10C2B0B}" type="slidenum">
              <a:rPr lang="it-IT" altLang="it-IT" sz="1200" smtClean="0"/>
              <a:pPr/>
              <a:t>40</a:t>
            </a:fld>
            <a:endParaRPr lang="it-IT" altLang="it-IT" sz="1200"/>
          </a:p>
        </p:txBody>
      </p:sp>
      <p:sp>
        <p:nvSpPr>
          <p:cNvPr id="84994" name="Rectangle 2">
            <a:extLst>
              <a:ext uri="{FF2B5EF4-FFF2-40B4-BE49-F238E27FC236}">
                <a16:creationId xmlns:a16="http://schemas.microsoft.com/office/drawing/2014/main" id="{B93D71BD-0F5D-564B-AEAB-00E19EC5D4BA}"/>
              </a:ext>
            </a:extLst>
          </p:cNvPr>
          <p:cNvSpPr>
            <a:spLocks noGrp="1" noRot="1" noChangeAspect="1" noChangeArrowheads="1" noTextEdit="1"/>
          </p:cNvSpPr>
          <p:nvPr>
            <p:ph type="sldImg"/>
          </p:nvPr>
        </p:nvSpPr>
        <p:spPr>
          <a:ln/>
        </p:spPr>
      </p:sp>
      <p:sp>
        <p:nvSpPr>
          <p:cNvPr id="84995" name="Rectangle 3">
            <a:extLst>
              <a:ext uri="{FF2B5EF4-FFF2-40B4-BE49-F238E27FC236}">
                <a16:creationId xmlns:a16="http://schemas.microsoft.com/office/drawing/2014/main" id="{1E2AD089-7610-8C44-A482-4DBFA6CD62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Times" pitchFamily="2" charset="0"/>
              <a:ea typeface="ＭＳ Ｐゴシック" panose="020B0600070205080204" pitchFamily="34" charset="-128"/>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a:extLst>
              <a:ext uri="{FF2B5EF4-FFF2-40B4-BE49-F238E27FC236}">
                <a16:creationId xmlns:a16="http://schemas.microsoft.com/office/drawing/2014/main" id="{F567390D-31A9-6446-A627-FE2DAC22C4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anose="020B0502020202020204" pitchFamily="34" charset="0"/>
                <a:ea typeface="ＭＳ Ｐゴシック" panose="020B0600070205080204" pitchFamily="34" charset="-128"/>
              </a:defRPr>
            </a:lvl1pPr>
            <a:lvl2pPr marL="742950" indent="-285750">
              <a:defRPr sz="2400">
                <a:solidFill>
                  <a:schemeClr val="tx1"/>
                </a:solidFill>
                <a:latin typeface="Century Gothic" panose="020B0502020202020204" pitchFamily="34" charset="0"/>
                <a:ea typeface="ＭＳ Ｐゴシック" panose="020B0600070205080204" pitchFamily="34" charset="-128"/>
              </a:defRPr>
            </a:lvl2pPr>
            <a:lvl3pPr marL="1143000" indent="-228600">
              <a:defRPr sz="2400">
                <a:solidFill>
                  <a:schemeClr val="tx1"/>
                </a:solidFill>
                <a:latin typeface="Century Gothic" panose="020B0502020202020204" pitchFamily="34" charset="0"/>
                <a:ea typeface="ＭＳ Ｐゴシック" panose="020B0600070205080204" pitchFamily="34" charset="-128"/>
              </a:defRPr>
            </a:lvl3pPr>
            <a:lvl4pPr marL="1600200" indent="-228600">
              <a:defRPr sz="2400">
                <a:solidFill>
                  <a:schemeClr val="tx1"/>
                </a:solidFill>
                <a:latin typeface="Century Gothic" panose="020B0502020202020204" pitchFamily="34" charset="0"/>
                <a:ea typeface="ＭＳ Ｐゴシック" panose="020B0600070205080204" pitchFamily="34" charset="-128"/>
              </a:defRPr>
            </a:lvl4pPr>
            <a:lvl5pPr marL="2057400" indent="-228600">
              <a:defRPr sz="2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9pPr>
          </a:lstStyle>
          <a:p>
            <a:fld id="{0530C76E-2107-AE4F-B451-41F2B10C2B0B}" type="slidenum">
              <a:rPr lang="it-IT" altLang="it-IT" sz="1200" smtClean="0"/>
              <a:pPr/>
              <a:t>41</a:t>
            </a:fld>
            <a:endParaRPr lang="it-IT" altLang="it-IT" sz="1200"/>
          </a:p>
        </p:txBody>
      </p:sp>
      <p:sp>
        <p:nvSpPr>
          <p:cNvPr id="84994" name="Rectangle 2">
            <a:extLst>
              <a:ext uri="{FF2B5EF4-FFF2-40B4-BE49-F238E27FC236}">
                <a16:creationId xmlns:a16="http://schemas.microsoft.com/office/drawing/2014/main" id="{B93D71BD-0F5D-564B-AEAB-00E19EC5D4BA}"/>
              </a:ext>
            </a:extLst>
          </p:cNvPr>
          <p:cNvSpPr>
            <a:spLocks noGrp="1" noRot="1" noChangeAspect="1" noChangeArrowheads="1" noTextEdit="1"/>
          </p:cNvSpPr>
          <p:nvPr>
            <p:ph type="sldImg"/>
          </p:nvPr>
        </p:nvSpPr>
        <p:spPr>
          <a:ln/>
        </p:spPr>
      </p:sp>
      <p:sp>
        <p:nvSpPr>
          <p:cNvPr id="84995" name="Rectangle 3">
            <a:extLst>
              <a:ext uri="{FF2B5EF4-FFF2-40B4-BE49-F238E27FC236}">
                <a16:creationId xmlns:a16="http://schemas.microsoft.com/office/drawing/2014/main" id="{1E2AD089-7610-8C44-A482-4DBFA6CD62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Times" pitchFamily="2" charset="0"/>
              <a:ea typeface="ＭＳ Ｐゴシック" panose="020B0600070205080204" pitchFamily="34" charset="-128"/>
            </a:endParaRPr>
          </a:p>
        </p:txBody>
      </p:sp>
    </p:spTree>
    <p:extLst>
      <p:ext uri="{BB962C8B-B14F-4D97-AF65-F5344CB8AC3E}">
        <p14:creationId xmlns:p14="http://schemas.microsoft.com/office/powerpoint/2010/main" val="761103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A6F12E56-2350-2443-AF23-184B69E82B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anose="020B0502020202020204" pitchFamily="34" charset="0"/>
                <a:ea typeface="ＭＳ Ｐゴシック" panose="020B0600070205080204" pitchFamily="34" charset="-128"/>
              </a:defRPr>
            </a:lvl1pPr>
            <a:lvl2pPr marL="742950" indent="-285750">
              <a:defRPr sz="2400">
                <a:solidFill>
                  <a:schemeClr val="tx1"/>
                </a:solidFill>
                <a:latin typeface="Century Gothic" panose="020B0502020202020204" pitchFamily="34" charset="0"/>
                <a:ea typeface="ＭＳ Ｐゴシック" panose="020B0600070205080204" pitchFamily="34" charset="-128"/>
              </a:defRPr>
            </a:lvl2pPr>
            <a:lvl3pPr marL="1143000" indent="-228600">
              <a:defRPr sz="2400">
                <a:solidFill>
                  <a:schemeClr val="tx1"/>
                </a:solidFill>
                <a:latin typeface="Century Gothic" panose="020B0502020202020204" pitchFamily="34" charset="0"/>
                <a:ea typeface="ＭＳ Ｐゴシック" panose="020B0600070205080204" pitchFamily="34" charset="-128"/>
              </a:defRPr>
            </a:lvl3pPr>
            <a:lvl4pPr marL="1600200" indent="-228600">
              <a:defRPr sz="2400">
                <a:solidFill>
                  <a:schemeClr val="tx1"/>
                </a:solidFill>
                <a:latin typeface="Century Gothic" panose="020B0502020202020204" pitchFamily="34" charset="0"/>
                <a:ea typeface="ＭＳ Ｐゴシック" panose="020B0600070205080204" pitchFamily="34" charset="-128"/>
              </a:defRPr>
            </a:lvl4pPr>
            <a:lvl5pPr marL="2057400" indent="-228600">
              <a:defRPr sz="2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9pPr>
          </a:lstStyle>
          <a:p>
            <a:fld id="{6B8F5D93-C00E-F048-829F-A0343B4B91DA}" type="slidenum">
              <a:rPr lang="it-IT" altLang="it-IT" sz="1200" smtClean="0"/>
              <a:pPr/>
              <a:t>4</a:t>
            </a:fld>
            <a:endParaRPr lang="it-IT" altLang="it-IT" sz="1200"/>
          </a:p>
        </p:txBody>
      </p:sp>
      <p:sp>
        <p:nvSpPr>
          <p:cNvPr id="21506" name="Rectangle 2">
            <a:extLst>
              <a:ext uri="{FF2B5EF4-FFF2-40B4-BE49-F238E27FC236}">
                <a16:creationId xmlns:a16="http://schemas.microsoft.com/office/drawing/2014/main" id="{B2FC71B4-70FF-114D-910B-AE836A73BC6A}"/>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E28FCDD7-B8E0-2D4E-A893-B3C5A9C50B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Times" pitchFamily="2" charset="0"/>
              <a:ea typeface="ＭＳ Ｐゴシック" panose="020B0600070205080204"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a:extLst>
              <a:ext uri="{FF2B5EF4-FFF2-40B4-BE49-F238E27FC236}">
                <a16:creationId xmlns:a16="http://schemas.microsoft.com/office/drawing/2014/main" id="{931C8F7D-9549-FD4F-A0F1-DA75CC2EF6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anose="020B0502020202020204" pitchFamily="34" charset="0"/>
                <a:ea typeface="ＭＳ Ｐゴシック" panose="020B0600070205080204" pitchFamily="34" charset="-128"/>
              </a:defRPr>
            </a:lvl1pPr>
            <a:lvl2pPr marL="742950" indent="-285750">
              <a:defRPr sz="2400">
                <a:solidFill>
                  <a:schemeClr val="tx1"/>
                </a:solidFill>
                <a:latin typeface="Century Gothic" panose="020B0502020202020204" pitchFamily="34" charset="0"/>
                <a:ea typeface="ＭＳ Ｐゴシック" panose="020B0600070205080204" pitchFamily="34" charset="-128"/>
              </a:defRPr>
            </a:lvl2pPr>
            <a:lvl3pPr marL="1143000" indent="-228600">
              <a:defRPr sz="2400">
                <a:solidFill>
                  <a:schemeClr val="tx1"/>
                </a:solidFill>
                <a:latin typeface="Century Gothic" panose="020B0502020202020204" pitchFamily="34" charset="0"/>
                <a:ea typeface="ＭＳ Ｐゴシック" panose="020B0600070205080204" pitchFamily="34" charset="-128"/>
              </a:defRPr>
            </a:lvl3pPr>
            <a:lvl4pPr marL="1600200" indent="-228600">
              <a:defRPr sz="2400">
                <a:solidFill>
                  <a:schemeClr val="tx1"/>
                </a:solidFill>
                <a:latin typeface="Century Gothic" panose="020B0502020202020204" pitchFamily="34" charset="0"/>
                <a:ea typeface="ＭＳ Ｐゴシック" panose="020B0600070205080204" pitchFamily="34" charset="-128"/>
              </a:defRPr>
            </a:lvl4pPr>
            <a:lvl5pPr marL="2057400" indent="-228600">
              <a:defRPr sz="2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9pPr>
          </a:lstStyle>
          <a:p>
            <a:fld id="{723119BE-C08D-304B-8ED0-1008DCB41F60}" type="slidenum">
              <a:rPr lang="it-IT" altLang="it-IT" sz="1200" smtClean="0"/>
              <a:pPr/>
              <a:t>42</a:t>
            </a:fld>
            <a:endParaRPr lang="it-IT" altLang="it-IT" sz="1200"/>
          </a:p>
        </p:txBody>
      </p:sp>
      <p:sp>
        <p:nvSpPr>
          <p:cNvPr id="87042" name="Rectangle 2">
            <a:extLst>
              <a:ext uri="{FF2B5EF4-FFF2-40B4-BE49-F238E27FC236}">
                <a16:creationId xmlns:a16="http://schemas.microsoft.com/office/drawing/2014/main" id="{7909E523-3FBD-FA47-B2A7-F48DC508986A}"/>
              </a:ext>
            </a:extLst>
          </p:cNvPr>
          <p:cNvSpPr>
            <a:spLocks noGrp="1" noRot="1" noChangeAspect="1" noChangeArrowheads="1" noTextEdit="1"/>
          </p:cNvSpPr>
          <p:nvPr>
            <p:ph type="sldImg"/>
          </p:nvPr>
        </p:nvSpPr>
        <p:spPr>
          <a:ln/>
        </p:spPr>
      </p:sp>
      <p:sp>
        <p:nvSpPr>
          <p:cNvPr id="87043" name="Rectangle 3">
            <a:extLst>
              <a:ext uri="{FF2B5EF4-FFF2-40B4-BE49-F238E27FC236}">
                <a16:creationId xmlns:a16="http://schemas.microsoft.com/office/drawing/2014/main" id="{33143A48-4F6F-1A46-95C6-D8637485CF6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Times" pitchFamily="2" charset="0"/>
              <a:ea typeface="ＭＳ Ｐゴシック" panose="020B0600070205080204" pitchFamily="34"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a:extLst>
              <a:ext uri="{FF2B5EF4-FFF2-40B4-BE49-F238E27FC236}">
                <a16:creationId xmlns:a16="http://schemas.microsoft.com/office/drawing/2014/main" id="{33E08998-CCBE-A342-9EDC-325D9A59CD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anose="020B0502020202020204" pitchFamily="34" charset="0"/>
                <a:ea typeface="ＭＳ Ｐゴシック" panose="020B0600070205080204" pitchFamily="34" charset="-128"/>
              </a:defRPr>
            </a:lvl1pPr>
            <a:lvl2pPr marL="742950" indent="-285750">
              <a:defRPr sz="2400">
                <a:solidFill>
                  <a:schemeClr val="tx1"/>
                </a:solidFill>
                <a:latin typeface="Century Gothic" panose="020B0502020202020204" pitchFamily="34" charset="0"/>
                <a:ea typeface="ＭＳ Ｐゴシック" panose="020B0600070205080204" pitchFamily="34" charset="-128"/>
              </a:defRPr>
            </a:lvl2pPr>
            <a:lvl3pPr marL="1143000" indent="-228600">
              <a:defRPr sz="2400">
                <a:solidFill>
                  <a:schemeClr val="tx1"/>
                </a:solidFill>
                <a:latin typeface="Century Gothic" panose="020B0502020202020204" pitchFamily="34" charset="0"/>
                <a:ea typeface="ＭＳ Ｐゴシック" panose="020B0600070205080204" pitchFamily="34" charset="-128"/>
              </a:defRPr>
            </a:lvl3pPr>
            <a:lvl4pPr marL="1600200" indent="-228600">
              <a:defRPr sz="2400">
                <a:solidFill>
                  <a:schemeClr val="tx1"/>
                </a:solidFill>
                <a:latin typeface="Century Gothic" panose="020B0502020202020204" pitchFamily="34" charset="0"/>
                <a:ea typeface="ＭＳ Ｐゴシック" panose="020B0600070205080204" pitchFamily="34" charset="-128"/>
              </a:defRPr>
            </a:lvl4pPr>
            <a:lvl5pPr marL="2057400" indent="-228600">
              <a:defRPr sz="2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9pPr>
          </a:lstStyle>
          <a:p>
            <a:fld id="{3650DA9A-C226-2A47-B384-016CD15FD779}" type="slidenum">
              <a:rPr lang="it-IT" altLang="it-IT" sz="1200" smtClean="0"/>
              <a:pPr/>
              <a:t>43</a:t>
            </a:fld>
            <a:endParaRPr lang="it-IT" altLang="it-IT" sz="1200"/>
          </a:p>
        </p:txBody>
      </p:sp>
      <p:sp>
        <p:nvSpPr>
          <p:cNvPr id="89090" name="Rectangle 2">
            <a:extLst>
              <a:ext uri="{FF2B5EF4-FFF2-40B4-BE49-F238E27FC236}">
                <a16:creationId xmlns:a16="http://schemas.microsoft.com/office/drawing/2014/main" id="{65CC7127-3257-E344-8236-5ED5167BC54A}"/>
              </a:ext>
            </a:extLst>
          </p:cNvPr>
          <p:cNvSpPr>
            <a:spLocks noGrp="1" noRot="1" noChangeAspect="1" noChangeArrowheads="1" noTextEdit="1"/>
          </p:cNvSpPr>
          <p:nvPr>
            <p:ph type="sldImg"/>
          </p:nvPr>
        </p:nvSpPr>
        <p:spPr>
          <a:ln/>
        </p:spPr>
      </p:sp>
      <p:sp>
        <p:nvSpPr>
          <p:cNvPr id="89091" name="Rectangle 3">
            <a:extLst>
              <a:ext uri="{FF2B5EF4-FFF2-40B4-BE49-F238E27FC236}">
                <a16:creationId xmlns:a16="http://schemas.microsoft.com/office/drawing/2014/main" id="{05F32955-0755-064E-A233-4240CAF333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Times" pitchFamily="2" charset="0"/>
              <a:ea typeface="ＭＳ Ｐゴシック" panose="020B0600070205080204" pitchFamily="34"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a:extLst>
              <a:ext uri="{FF2B5EF4-FFF2-40B4-BE49-F238E27FC236}">
                <a16:creationId xmlns:a16="http://schemas.microsoft.com/office/drawing/2014/main" id="{46BC3028-37BD-0D4E-9685-F5C6665DD1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anose="020B0502020202020204" pitchFamily="34" charset="0"/>
                <a:ea typeface="ＭＳ Ｐゴシック" panose="020B0600070205080204" pitchFamily="34" charset="-128"/>
              </a:defRPr>
            </a:lvl1pPr>
            <a:lvl2pPr marL="742950" indent="-285750">
              <a:defRPr sz="2400">
                <a:solidFill>
                  <a:schemeClr val="tx1"/>
                </a:solidFill>
                <a:latin typeface="Century Gothic" panose="020B0502020202020204" pitchFamily="34" charset="0"/>
                <a:ea typeface="ＭＳ Ｐゴシック" panose="020B0600070205080204" pitchFamily="34" charset="-128"/>
              </a:defRPr>
            </a:lvl2pPr>
            <a:lvl3pPr marL="1143000" indent="-228600">
              <a:defRPr sz="2400">
                <a:solidFill>
                  <a:schemeClr val="tx1"/>
                </a:solidFill>
                <a:latin typeface="Century Gothic" panose="020B0502020202020204" pitchFamily="34" charset="0"/>
                <a:ea typeface="ＭＳ Ｐゴシック" panose="020B0600070205080204" pitchFamily="34" charset="-128"/>
              </a:defRPr>
            </a:lvl3pPr>
            <a:lvl4pPr marL="1600200" indent="-228600">
              <a:defRPr sz="2400">
                <a:solidFill>
                  <a:schemeClr val="tx1"/>
                </a:solidFill>
                <a:latin typeface="Century Gothic" panose="020B0502020202020204" pitchFamily="34" charset="0"/>
                <a:ea typeface="ＭＳ Ｐゴシック" panose="020B0600070205080204" pitchFamily="34" charset="-128"/>
              </a:defRPr>
            </a:lvl4pPr>
            <a:lvl5pPr marL="2057400" indent="-228600">
              <a:defRPr sz="2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9pPr>
          </a:lstStyle>
          <a:p>
            <a:fld id="{508BEACC-3DFF-E34F-934D-DC83FFF49FDB}" type="slidenum">
              <a:rPr lang="it-IT" altLang="it-IT" sz="1200" smtClean="0"/>
              <a:pPr/>
              <a:t>44</a:t>
            </a:fld>
            <a:endParaRPr lang="it-IT" altLang="it-IT" sz="1200"/>
          </a:p>
        </p:txBody>
      </p:sp>
      <p:sp>
        <p:nvSpPr>
          <p:cNvPr id="91138" name="Rectangle 2">
            <a:extLst>
              <a:ext uri="{FF2B5EF4-FFF2-40B4-BE49-F238E27FC236}">
                <a16:creationId xmlns:a16="http://schemas.microsoft.com/office/drawing/2014/main" id="{84A086C6-7606-974C-BF8F-693D47CEAE3D}"/>
              </a:ext>
            </a:extLst>
          </p:cNvPr>
          <p:cNvSpPr>
            <a:spLocks noGrp="1" noRot="1" noChangeAspect="1" noChangeArrowheads="1" noTextEdit="1"/>
          </p:cNvSpPr>
          <p:nvPr>
            <p:ph type="sldImg"/>
          </p:nvPr>
        </p:nvSpPr>
        <p:spPr>
          <a:ln/>
        </p:spPr>
      </p:sp>
      <p:sp>
        <p:nvSpPr>
          <p:cNvPr id="91139" name="Rectangle 3">
            <a:extLst>
              <a:ext uri="{FF2B5EF4-FFF2-40B4-BE49-F238E27FC236}">
                <a16:creationId xmlns:a16="http://schemas.microsoft.com/office/drawing/2014/main" id="{72A61ACB-A96F-8341-B4F7-8646A98B46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Times" pitchFamily="2" charset="0"/>
              <a:ea typeface="ＭＳ Ｐゴシック" panose="020B0600070205080204" pitchFamily="34"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a:extLst>
              <a:ext uri="{FF2B5EF4-FFF2-40B4-BE49-F238E27FC236}">
                <a16:creationId xmlns:a16="http://schemas.microsoft.com/office/drawing/2014/main" id="{6F5CEB9B-0214-8248-B0E2-2D23C5E9E6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anose="020B0502020202020204" pitchFamily="34" charset="0"/>
                <a:ea typeface="ＭＳ Ｐゴシック" panose="020B0600070205080204" pitchFamily="34" charset="-128"/>
              </a:defRPr>
            </a:lvl1pPr>
            <a:lvl2pPr marL="742950" indent="-285750">
              <a:defRPr sz="2400">
                <a:solidFill>
                  <a:schemeClr val="tx1"/>
                </a:solidFill>
                <a:latin typeface="Century Gothic" panose="020B0502020202020204" pitchFamily="34" charset="0"/>
                <a:ea typeface="ＭＳ Ｐゴシック" panose="020B0600070205080204" pitchFamily="34" charset="-128"/>
              </a:defRPr>
            </a:lvl2pPr>
            <a:lvl3pPr marL="1143000" indent="-228600">
              <a:defRPr sz="2400">
                <a:solidFill>
                  <a:schemeClr val="tx1"/>
                </a:solidFill>
                <a:latin typeface="Century Gothic" panose="020B0502020202020204" pitchFamily="34" charset="0"/>
                <a:ea typeface="ＭＳ Ｐゴシック" panose="020B0600070205080204" pitchFamily="34" charset="-128"/>
              </a:defRPr>
            </a:lvl3pPr>
            <a:lvl4pPr marL="1600200" indent="-228600">
              <a:defRPr sz="2400">
                <a:solidFill>
                  <a:schemeClr val="tx1"/>
                </a:solidFill>
                <a:latin typeface="Century Gothic" panose="020B0502020202020204" pitchFamily="34" charset="0"/>
                <a:ea typeface="ＭＳ Ｐゴシック" panose="020B0600070205080204" pitchFamily="34" charset="-128"/>
              </a:defRPr>
            </a:lvl4pPr>
            <a:lvl5pPr marL="2057400" indent="-228600">
              <a:defRPr sz="2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9pPr>
          </a:lstStyle>
          <a:p>
            <a:fld id="{BB1354AA-74D4-F549-B6B8-884C09CC5565}" type="slidenum">
              <a:rPr lang="it-IT" altLang="it-IT" sz="1200" smtClean="0"/>
              <a:pPr/>
              <a:t>45</a:t>
            </a:fld>
            <a:endParaRPr lang="it-IT" altLang="it-IT" sz="1200"/>
          </a:p>
        </p:txBody>
      </p:sp>
      <p:sp>
        <p:nvSpPr>
          <p:cNvPr id="93186" name="Rectangle 2">
            <a:extLst>
              <a:ext uri="{FF2B5EF4-FFF2-40B4-BE49-F238E27FC236}">
                <a16:creationId xmlns:a16="http://schemas.microsoft.com/office/drawing/2014/main" id="{9EEF5FD6-3BBB-DB44-8DCB-BFD329A7A066}"/>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1E4D20B4-BA7B-F14A-90EC-C14EF101B6A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Times" pitchFamily="2" charset="0"/>
              <a:ea typeface="ＭＳ Ｐゴシック" panose="020B0600070205080204" pitchFamily="34" charset="-128"/>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a:extLst>
              <a:ext uri="{FF2B5EF4-FFF2-40B4-BE49-F238E27FC236}">
                <a16:creationId xmlns:a16="http://schemas.microsoft.com/office/drawing/2014/main" id="{CAD2B3BF-0E9D-5D4D-9B15-7D23C01E7F35}"/>
              </a:ext>
            </a:extLst>
          </p:cNvPr>
          <p:cNvSpPr txBox="1">
            <a:spLocks noChangeArrowheads="1"/>
          </p:cNvSpPr>
          <p:nvPr/>
        </p:nvSpPr>
        <p:spPr bwMode="auto">
          <a:xfrm>
            <a:off x="1587500" y="1006475"/>
            <a:ext cx="4595813" cy="344805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it-IT">
              <a:latin typeface="Century Gothic" charset="0"/>
              <a:ea typeface="ＭＳ Ｐゴシック" charset="-128"/>
            </a:endParaRPr>
          </a:p>
        </p:txBody>
      </p:sp>
      <p:sp>
        <p:nvSpPr>
          <p:cNvPr id="4098" name="Text Box 2">
            <a:extLst>
              <a:ext uri="{FF2B5EF4-FFF2-40B4-BE49-F238E27FC236}">
                <a16:creationId xmlns:a16="http://schemas.microsoft.com/office/drawing/2014/main" id="{25B9D97B-3E74-5B49-8525-F92DEDD8E65A}"/>
              </a:ext>
            </a:extLst>
          </p:cNvPr>
          <p:cNvSpPr>
            <a:spLocks noGrp="1" noChangeArrowheads="1"/>
          </p:cNvSpPr>
          <p:nvPr>
            <p:ph type="body"/>
          </p:nvPr>
        </p:nvSpPr>
        <p:spPr>
          <a:xfrm>
            <a:off x="1185863" y="4787900"/>
            <a:ext cx="5407025" cy="3825875"/>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txBody>
          <a:bodyPr lIns="0" tIns="0" rIns="0" bIns="0"/>
          <a:lstStyle/>
          <a:p>
            <a:pPr marL="85725" indent="-85725" eaLnBrk="1">
              <a:lnSpc>
                <a:spcPct val="93000"/>
              </a:lnSpc>
              <a:spcBef>
                <a:spcPct val="0"/>
              </a:spcBef>
              <a:buSzPct val="45000"/>
              <a:buFont typeface="Wingdings" charset="2"/>
              <a:buNone/>
              <a:tabLst>
                <a:tab pos="723900" algn="l"/>
                <a:tab pos="1447800" algn="l"/>
                <a:tab pos="2171700" algn="l"/>
                <a:tab pos="2895600" algn="l"/>
                <a:tab pos="3619500" algn="l"/>
                <a:tab pos="4343400" algn="l"/>
                <a:tab pos="5067300" algn="l"/>
              </a:tabLst>
              <a:defRPr/>
            </a:pPr>
            <a:r>
              <a:rPr lang="en-GB" altLang="it-IT" dirty="0">
                <a:latin typeface="Arial" charset="0"/>
                <a:ea typeface="ＭＳ Ｐゴシック" charset="-128"/>
              </a:rPr>
              <a:t>Structure of U7-ESE-B </a:t>
            </a:r>
            <a:r>
              <a:rPr lang="en-GB" altLang="it-IT" dirty="0" err="1">
                <a:latin typeface="Arial" charset="0"/>
                <a:ea typeface="ＭＳ Ｐゴシック" charset="-128"/>
              </a:rPr>
              <a:t>snRNA</a:t>
            </a:r>
            <a:r>
              <a:rPr lang="en-GB" altLang="it-IT" dirty="0">
                <a:latin typeface="Arial" charset="0"/>
                <a:ea typeface="ＭＳ Ｐゴシック" charset="-128"/>
              </a:rPr>
              <a:t>-containing LV used for mouse </a:t>
            </a:r>
            <a:r>
              <a:rPr lang="en-GB" altLang="it-IT" dirty="0" err="1">
                <a:latin typeface="Arial" charset="0"/>
                <a:ea typeface="ＭＳ Ｐゴシック" charset="-128"/>
              </a:rPr>
              <a:t>transgenesis</a:t>
            </a:r>
            <a:r>
              <a:rPr lang="en-GB" altLang="it-IT" dirty="0">
                <a:latin typeface="Arial" charset="0"/>
                <a:ea typeface="ＭＳ Ｐゴシック" charset="-128"/>
              </a:rPr>
              <a:t>. (A) The U7-ESE-B splicing correction cassette contains an antisense sequence directed to the 3′ part of human SMN2 gene exon 7 and an additional splicing enhancer sequence (19). The modified U7 moiety is represented by its 3′ terminal stem loop and its Sm protein core (pictured as a grey ball). Within exon 7, the C to U transition that distinguishes SMN1 and SMN2 and that is thought to disrupt an ESE, the central ESE (SE2) and the UAA stop codon are indicated with white letters. (B) Structure of the LV </a:t>
            </a:r>
            <a:r>
              <a:rPr lang="en-GB" altLang="it-IT" dirty="0" err="1">
                <a:latin typeface="Arial" charset="0"/>
                <a:ea typeface="ＭＳ Ｐゴシック" charset="-128"/>
              </a:rPr>
              <a:t>pRRL</a:t>
            </a:r>
            <a:r>
              <a:rPr lang="en-GB" altLang="it-IT" dirty="0">
                <a:latin typeface="Arial" charset="0"/>
                <a:ea typeface="ＭＳ Ｐゴシック" charset="-128"/>
              </a:rPr>
              <a:t>-SIN-</a:t>
            </a:r>
            <a:r>
              <a:rPr lang="en-GB" altLang="it-IT" dirty="0" err="1">
                <a:latin typeface="Arial" charset="0"/>
                <a:ea typeface="ＭＳ Ｐゴシック" charset="-128"/>
              </a:rPr>
              <a:t>cPPT</a:t>
            </a:r>
            <a:r>
              <a:rPr lang="en-GB" altLang="it-IT" dirty="0">
                <a:latin typeface="Arial" charset="0"/>
                <a:ea typeface="ＭＳ Ｐゴシック" charset="-128"/>
              </a:rPr>
              <a:t>-</a:t>
            </a:r>
            <a:r>
              <a:rPr lang="en-GB" altLang="it-IT" dirty="0" err="1">
                <a:latin typeface="Arial" charset="0"/>
                <a:ea typeface="ＭＳ Ｐゴシック" charset="-128"/>
              </a:rPr>
              <a:t>hPGK</a:t>
            </a:r>
            <a:r>
              <a:rPr lang="en-GB" altLang="it-IT" dirty="0">
                <a:latin typeface="Arial" charset="0"/>
                <a:ea typeface="ＭＳ Ｐゴシック" charset="-128"/>
              </a:rPr>
              <a:t>-GFP-WPRE (32). The U7-ESE-B cassette is inserted upstream of the human </a:t>
            </a:r>
            <a:r>
              <a:rPr lang="en-GB" altLang="it-IT" dirty="0" err="1">
                <a:latin typeface="Arial" charset="0"/>
                <a:ea typeface="ＭＳ Ｐゴシック" charset="-128"/>
              </a:rPr>
              <a:t>phosphoglycerate</a:t>
            </a:r>
            <a:r>
              <a:rPr lang="en-GB" altLang="it-IT" dirty="0">
                <a:latin typeface="Arial" charset="0"/>
                <a:ea typeface="ＭＳ Ｐゴシック" charset="-128"/>
              </a:rPr>
              <a:t> kinase promoter in sense orientation with respect to the GFP open reading frame. Typical for a third generation vector, the 5′ LTR contains U3 sequences from Rous sarcoma substituting for those of HIV-1 (RSV-RU5). The 3′ LTR carries a self-inactivating (SIN) deletion. WPRE, woodchuck hepatitis virus post-transcriptional regulatory element; </a:t>
            </a:r>
            <a:r>
              <a:rPr lang="en-GB" altLang="it-IT" dirty="0" err="1">
                <a:latin typeface="Arial" charset="0"/>
                <a:ea typeface="ＭＳ Ｐゴシック" charset="-128"/>
              </a:rPr>
              <a:t>cPPT</a:t>
            </a:r>
            <a:r>
              <a:rPr lang="en-GB" altLang="it-IT" dirty="0">
                <a:latin typeface="Arial" charset="0"/>
                <a:ea typeface="ＭＳ Ｐゴシック" charset="-128"/>
              </a:rPr>
              <a:t>, HIV-1 central </a:t>
            </a:r>
            <a:r>
              <a:rPr lang="en-GB" altLang="it-IT" dirty="0" err="1">
                <a:latin typeface="Arial" charset="0"/>
                <a:ea typeface="ＭＳ Ｐゴシック" charset="-128"/>
              </a:rPr>
              <a:t>polypurine</a:t>
            </a:r>
            <a:r>
              <a:rPr lang="en-GB" altLang="it-IT" dirty="0">
                <a:latin typeface="Arial" charset="0"/>
                <a:ea typeface="ＭＳ Ｐゴシック" charset="-128"/>
              </a:rPr>
              <a:t> tract; </a:t>
            </a:r>
            <a:r>
              <a:rPr lang="en-GB" altLang="it-IT" dirty="0" err="1">
                <a:latin typeface="Arial" charset="0"/>
                <a:ea typeface="ＭＳ Ｐゴシック" charset="-128"/>
              </a:rPr>
              <a:t>Ψ</a:t>
            </a:r>
            <a:r>
              <a:rPr lang="en-GB" altLang="it-IT" dirty="0">
                <a:latin typeface="Arial" charset="0"/>
                <a:ea typeface="ＭＳ Ｐゴシック" charset="-128"/>
              </a:rPr>
              <a:t>, HIV-1 packaging signal.</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Segnaposto immagine diapositiva 1">
            <a:extLst>
              <a:ext uri="{FF2B5EF4-FFF2-40B4-BE49-F238E27FC236}">
                <a16:creationId xmlns:a16="http://schemas.microsoft.com/office/drawing/2014/main" id="{1E6EE78E-AA25-1A4B-9CA7-F1D84A2DE7C6}"/>
              </a:ext>
            </a:extLst>
          </p:cNvPr>
          <p:cNvSpPr>
            <a:spLocks noGrp="1" noRot="1" noChangeAspect="1" noChangeArrowheads="1" noTextEdit="1"/>
          </p:cNvSpPr>
          <p:nvPr>
            <p:ph type="sldImg"/>
          </p:nvPr>
        </p:nvSpPr>
        <p:spPr>
          <a:ln/>
        </p:spPr>
      </p:sp>
      <p:sp>
        <p:nvSpPr>
          <p:cNvPr id="3" name="Segnaposto note 2">
            <a:extLst>
              <a:ext uri="{FF2B5EF4-FFF2-40B4-BE49-F238E27FC236}">
                <a16:creationId xmlns:a16="http://schemas.microsoft.com/office/drawing/2014/main" id="{73FBFBBD-6E68-F745-BFC5-496F878755B6}"/>
              </a:ext>
            </a:extLst>
          </p:cNvPr>
          <p:cNvSpPr>
            <a:spLocks noGrp="1"/>
          </p:cNvSpPr>
          <p:nvPr>
            <p:ph type="body" idx="1"/>
          </p:nvPr>
        </p:nvSpPr>
        <p:spPr/>
        <p:txBody>
          <a:bodyPr/>
          <a:lstStyle/>
          <a:p>
            <a:pPr>
              <a:defRPr/>
            </a:pPr>
            <a:r>
              <a:rPr lang="it-IT" b="1" dirty="0" err="1">
                <a:latin typeface="+mn-lt"/>
                <a:ea typeface="+mn-ea"/>
                <a:cs typeface="+mn-cs"/>
              </a:rPr>
              <a:t>Aim</a:t>
            </a:r>
            <a:r>
              <a:rPr lang="it-IT" b="1" dirty="0">
                <a:latin typeface="+mn-lt"/>
                <a:ea typeface="+mn-ea"/>
                <a:cs typeface="+mn-cs"/>
              </a:rPr>
              <a:t> 1 -</a:t>
            </a:r>
            <a:r>
              <a:rPr lang="it-IT" dirty="0">
                <a:latin typeface="+mn-lt"/>
                <a:ea typeface="+mn-ea"/>
                <a:cs typeface="+mn-cs"/>
              </a:rPr>
              <a:t> </a:t>
            </a:r>
            <a:r>
              <a:rPr lang="en-GB" b="1" i="1" dirty="0">
                <a:latin typeface="+mn-lt"/>
                <a:ea typeface="+mn-ea"/>
                <a:cs typeface="+mn-cs"/>
              </a:rPr>
              <a:t>define the conditions that trigger phase-transition</a:t>
            </a:r>
            <a:endParaRPr lang="it-IT" dirty="0">
              <a:latin typeface="+mn-lt"/>
              <a:ea typeface="+mn-ea"/>
              <a:cs typeface="+mn-cs"/>
            </a:endParaRPr>
          </a:p>
        </p:txBody>
      </p:sp>
      <p:sp>
        <p:nvSpPr>
          <p:cNvPr id="97283" name="Segnaposto numero diapositiva 3">
            <a:extLst>
              <a:ext uri="{FF2B5EF4-FFF2-40B4-BE49-F238E27FC236}">
                <a16:creationId xmlns:a16="http://schemas.microsoft.com/office/drawing/2014/main" id="{0FD91E37-0FFA-3C4B-A77B-A9BCF028BB4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anose="020B0502020202020204" pitchFamily="34" charset="0"/>
                <a:ea typeface="ＭＳ Ｐゴシック" panose="020B0600070205080204" pitchFamily="34" charset="-128"/>
              </a:defRPr>
            </a:lvl1pPr>
            <a:lvl2pPr marL="742950" indent="-285750">
              <a:defRPr sz="2400">
                <a:solidFill>
                  <a:schemeClr val="tx1"/>
                </a:solidFill>
                <a:latin typeface="Century Gothic" panose="020B0502020202020204" pitchFamily="34" charset="0"/>
                <a:ea typeface="ＭＳ Ｐゴシック" panose="020B0600070205080204" pitchFamily="34" charset="-128"/>
              </a:defRPr>
            </a:lvl2pPr>
            <a:lvl3pPr marL="1143000" indent="-228600">
              <a:defRPr sz="2400">
                <a:solidFill>
                  <a:schemeClr val="tx1"/>
                </a:solidFill>
                <a:latin typeface="Century Gothic" panose="020B0502020202020204" pitchFamily="34" charset="0"/>
                <a:ea typeface="ＭＳ Ｐゴシック" panose="020B0600070205080204" pitchFamily="34" charset="-128"/>
              </a:defRPr>
            </a:lvl3pPr>
            <a:lvl4pPr marL="1600200" indent="-228600">
              <a:defRPr sz="2400">
                <a:solidFill>
                  <a:schemeClr val="tx1"/>
                </a:solidFill>
                <a:latin typeface="Century Gothic" panose="020B0502020202020204" pitchFamily="34" charset="0"/>
                <a:ea typeface="ＭＳ Ｐゴシック" panose="020B0600070205080204" pitchFamily="34" charset="-128"/>
              </a:defRPr>
            </a:lvl4pPr>
            <a:lvl5pPr marL="2057400" indent="-228600">
              <a:defRPr sz="2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9pPr>
          </a:lstStyle>
          <a:p>
            <a:fld id="{AA881F64-91A2-F947-9A51-F9373DE174EB}" type="slidenum">
              <a:rPr lang="it-IT" altLang="it-IT" sz="1200" smtClean="0"/>
              <a:pPr/>
              <a:t>47</a:t>
            </a:fld>
            <a:endParaRPr lang="it-IT" altLang="it-IT" sz="12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2"/>
          <p:cNvSpPr>
            <a:spLocks noGrp="1" noRot="1" noChangeAspect="1" noTextEdit="1"/>
          </p:cNvSpPr>
          <p:nvPr>
            <p:ph type="sldImg"/>
          </p:nvPr>
        </p:nvSpPr>
        <p:spPr bwMode="auto">
          <a:noFill/>
          <a:ln>
            <a:solidFill>
              <a:srgbClr val="000000"/>
            </a:solidFill>
            <a:miter lim="800000"/>
            <a:headEnd/>
            <a:tailEnd/>
          </a:ln>
        </p:spPr>
      </p:sp>
      <p:sp>
        <p:nvSpPr>
          <p:cNvPr id="90114" name="Rectangle 3"/>
          <p:cNvSpPr>
            <a:spLocks noGrp="1"/>
          </p:cNvSpPr>
          <p:nvPr>
            <p:ph type="body" idx="1"/>
          </p:nvPr>
        </p:nvSpPr>
        <p:spPr bwMode="auto">
          <a:xfrm>
            <a:off x="487680" y="4561226"/>
            <a:ext cx="6339840" cy="4320213"/>
          </a:xfrm>
          <a:noFill/>
        </p:spPr>
        <p:txBody>
          <a:bodyPr wrap="square" numCol="1" anchor="t" anchorCtr="0" compatLnSpc="1">
            <a:prstTxWarp prst="textNoShape">
              <a:avLst/>
            </a:prstTxWarp>
          </a:bodyPr>
          <a:lstStyle/>
          <a:p>
            <a:endParaRPr lang="en-US" b="1" dirty="0"/>
          </a:p>
        </p:txBody>
      </p:sp>
    </p:spTree>
    <p:extLst>
      <p:ext uri="{BB962C8B-B14F-4D97-AF65-F5344CB8AC3E}">
        <p14:creationId xmlns:p14="http://schemas.microsoft.com/office/powerpoint/2010/main" val="2718545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2688B2-1436-4292-BFC2-8D833CBAE853}" type="slidenum">
              <a:rPr lang="en-US" altLang="en-US" smtClean="0">
                <a:solidFill>
                  <a:prstClr val="black"/>
                </a:solidFill>
                <a:latin typeface="Calibri"/>
              </a:rPr>
              <a:pPr/>
              <a:t>51</a:t>
            </a:fld>
            <a:endParaRPr lang="en-US" altLang="en-US">
              <a:solidFill>
                <a:prstClr val="black"/>
              </a:solidFill>
              <a:latin typeface="Calibri"/>
            </a:endParaRPr>
          </a:p>
        </p:txBody>
      </p:sp>
    </p:spTree>
    <p:extLst>
      <p:ext uri="{BB962C8B-B14F-4D97-AF65-F5344CB8AC3E}">
        <p14:creationId xmlns:p14="http://schemas.microsoft.com/office/powerpoint/2010/main" val="36741184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Targeted</a:t>
            </a:r>
            <a:r>
              <a:rPr lang="en-US" baseline="0" dirty="0"/>
              <a:t>, mechanism, specificity, limit off-targets</a:t>
            </a:r>
            <a:endParaRPr lang="en-US" dirty="0"/>
          </a:p>
        </p:txBody>
      </p:sp>
      <p:sp>
        <p:nvSpPr>
          <p:cNvPr id="4" name="Slide Number Placeholder 3"/>
          <p:cNvSpPr>
            <a:spLocks noGrp="1"/>
          </p:cNvSpPr>
          <p:nvPr>
            <p:ph type="sldNum" sz="quarter" idx="10"/>
          </p:nvPr>
        </p:nvSpPr>
        <p:spPr/>
        <p:txBody>
          <a:bodyPr/>
          <a:lstStyle/>
          <a:p>
            <a:fld id="{344ABC57-5373-4032-A4D1-8A3C17010C43}" type="slidenum">
              <a:rPr lang="ko-KR" altLang="en-US" smtClean="0"/>
              <a:t>52</a:t>
            </a:fld>
            <a:endParaRPr lang="ko-KR" altLang="en-US"/>
          </a:p>
        </p:txBody>
      </p:sp>
    </p:spTree>
    <p:extLst>
      <p:ext uri="{BB962C8B-B14F-4D97-AF65-F5344CB8AC3E}">
        <p14:creationId xmlns:p14="http://schemas.microsoft.com/office/powerpoint/2010/main" val="4666833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5E01D5-CBD1-4931-A01A-19189EBB79CA}" type="slidenum">
              <a:rPr lang="en-US" smtClean="0">
                <a:solidFill>
                  <a:prstClr val="black"/>
                </a:solidFill>
                <a:latin typeface="Calibri"/>
              </a:rPr>
              <a:pPr/>
              <a:t>56</a:t>
            </a:fld>
            <a:endParaRPr lang="en-US">
              <a:solidFill>
                <a:prstClr val="black"/>
              </a:solidFill>
              <a:latin typeface="Calibri"/>
            </a:endParaRPr>
          </a:p>
        </p:txBody>
      </p:sp>
    </p:spTree>
    <p:extLst>
      <p:ext uri="{BB962C8B-B14F-4D97-AF65-F5344CB8AC3E}">
        <p14:creationId xmlns:p14="http://schemas.microsoft.com/office/powerpoint/2010/main" val="1263606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382C3475-247C-FD4B-9B4C-2ACC16312B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anose="020B0502020202020204" pitchFamily="34" charset="0"/>
                <a:ea typeface="ＭＳ Ｐゴシック" panose="020B0600070205080204" pitchFamily="34" charset="-128"/>
              </a:defRPr>
            </a:lvl1pPr>
            <a:lvl2pPr marL="742950" indent="-285750">
              <a:defRPr sz="2400">
                <a:solidFill>
                  <a:schemeClr val="tx1"/>
                </a:solidFill>
                <a:latin typeface="Century Gothic" panose="020B0502020202020204" pitchFamily="34" charset="0"/>
                <a:ea typeface="ＭＳ Ｐゴシック" panose="020B0600070205080204" pitchFamily="34" charset="-128"/>
              </a:defRPr>
            </a:lvl2pPr>
            <a:lvl3pPr marL="1143000" indent="-228600">
              <a:defRPr sz="2400">
                <a:solidFill>
                  <a:schemeClr val="tx1"/>
                </a:solidFill>
                <a:latin typeface="Century Gothic" panose="020B0502020202020204" pitchFamily="34" charset="0"/>
                <a:ea typeface="ＭＳ Ｐゴシック" panose="020B0600070205080204" pitchFamily="34" charset="-128"/>
              </a:defRPr>
            </a:lvl3pPr>
            <a:lvl4pPr marL="1600200" indent="-228600">
              <a:defRPr sz="2400">
                <a:solidFill>
                  <a:schemeClr val="tx1"/>
                </a:solidFill>
                <a:latin typeface="Century Gothic" panose="020B0502020202020204" pitchFamily="34" charset="0"/>
                <a:ea typeface="ＭＳ Ｐゴシック" panose="020B0600070205080204" pitchFamily="34" charset="-128"/>
              </a:defRPr>
            </a:lvl4pPr>
            <a:lvl5pPr marL="2057400" indent="-228600">
              <a:defRPr sz="2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9pPr>
          </a:lstStyle>
          <a:p>
            <a:fld id="{2655C8AA-5090-FA45-B81B-63794247F8A6}" type="slidenum">
              <a:rPr lang="it-IT" altLang="it-IT" sz="1200" smtClean="0"/>
              <a:pPr/>
              <a:t>5</a:t>
            </a:fld>
            <a:endParaRPr lang="it-IT" altLang="it-IT" sz="1200"/>
          </a:p>
        </p:txBody>
      </p:sp>
      <p:sp>
        <p:nvSpPr>
          <p:cNvPr id="23554" name="Rectangle 2">
            <a:extLst>
              <a:ext uri="{FF2B5EF4-FFF2-40B4-BE49-F238E27FC236}">
                <a16:creationId xmlns:a16="http://schemas.microsoft.com/office/drawing/2014/main" id="{975B9EA2-F159-8C42-B69C-4066FFC9A0AD}"/>
              </a:ext>
            </a:extLst>
          </p:cNvPr>
          <p:cNvSpPr>
            <a:spLocks noGrp="1" noRot="1" noChangeAspect="1" noChangeArrowheads="1" noTextEdit="1"/>
          </p:cNvSpPr>
          <p:nvPr>
            <p:ph type="sldImg"/>
          </p:nvPr>
        </p:nvSpPr>
        <p:spPr>
          <a:solidFill>
            <a:srgbClr val="FFFFFF"/>
          </a:solidFill>
          <a:ln/>
        </p:spPr>
      </p:sp>
      <p:sp>
        <p:nvSpPr>
          <p:cNvPr id="23555" name="Rectangle 3">
            <a:extLst>
              <a:ext uri="{FF2B5EF4-FFF2-40B4-BE49-F238E27FC236}">
                <a16:creationId xmlns:a16="http://schemas.microsoft.com/office/drawing/2014/main" id="{6E79E80C-AE6C-2542-8B6B-BF7290F6884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a:latin typeface="Times" pitchFamily="2" charset="0"/>
              <a:ea typeface="ＭＳ Ｐゴシック" panose="020B0600070205080204" pitchFamily="34" charset="-128"/>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5E01D5-CBD1-4931-A01A-19189EBB79CA}" type="slidenum">
              <a:rPr lang="en-US" smtClean="0">
                <a:solidFill>
                  <a:prstClr val="black"/>
                </a:solidFill>
                <a:latin typeface="Calibri"/>
              </a:rPr>
              <a:pPr/>
              <a:t>57</a:t>
            </a:fld>
            <a:endParaRPr lang="en-US">
              <a:solidFill>
                <a:prstClr val="black"/>
              </a:solidFill>
              <a:latin typeface="Calibri"/>
            </a:endParaRPr>
          </a:p>
        </p:txBody>
      </p:sp>
    </p:spTree>
    <p:extLst>
      <p:ext uri="{BB962C8B-B14F-4D97-AF65-F5344CB8AC3E}">
        <p14:creationId xmlns:p14="http://schemas.microsoft.com/office/powerpoint/2010/main" val="195648929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261 authors; 24 sites in</a:t>
            </a:r>
            <a:r>
              <a:rPr lang="en-US" baseline="0" dirty="0"/>
              <a:t> 10 countries. 3 loading doses, 1 maintenance dose, evaluation every 3 months through 15 months, compared to baseline. 126 children, ages 2 to 9 at enrollment.</a:t>
            </a:r>
            <a:endParaRPr lang="en-US" dirty="0"/>
          </a:p>
        </p:txBody>
      </p:sp>
      <p:sp>
        <p:nvSpPr>
          <p:cNvPr id="4" name="Slide Number Placeholder 3"/>
          <p:cNvSpPr>
            <a:spLocks noGrp="1"/>
          </p:cNvSpPr>
          <p:nvPr>
            <p:ph type="sldNum" sz="quarter" idx="10"/>
          </p:nvPr>
        </p:nvSpPr>
        <p:spPr/>
        <p:txBody>
          <a:bodyPr/>
          <a:lstStyle/>
          <a:p>
            <a:fld id="{925E01D5-CBD1-4931-A01A-19189EBB79CA}" type="slidenum">
              <a:rPr lang="en-US" smtClean="0">
                <a:solidFill>
                  <a:prstClr val="black"/>
                </a:solidFill>
                <a:latin typeface="Calibri"/>
              </a:rPr>
              <a:pPr/>
              <a:t>59</a:t>
            </a:fld>
            <a:endParaRPr lang="en-US">
              <a:solidFill>
                <a:prstClr val="black"/>
              </a:solidFill>
              <a:latin typeface="Calibri"/>
            </a:endParaRPr>
          </a:p>
        </p:txBody>
      </p:sp>
    </p:spTree>
    <p:extLst>
      <p:ext uri="{BB962C8B-B14F-4D97-AF65-F5344CB8AC3E}">
        <p14:creationId xmlns:p14="http://schemas.microsoft.com/office/powerpoint/2010/main" val="36555753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5E01D5-CBD1-4931-A01A-19189EBB79CA}" type="slidenum">
              <a:rPr lang="en-US" smtClean="0">
                <a:solidFill>
                  <a:prstClr val="black"/>
                </a:solidFill>
                <a:latin typeface="Calibri"/>
              </a:rPr>
              <a:pPr/>
              <a:t>60</a:t>
            </a:fld>
            <a:endParaRPr lang="en-US">
              <a:solidFill>
                <a:prstClr val="black"/>
              </a:solidFill>
              <a:latin typeface="Calibri"/>
            </a:endParaRPr>
          </a:p>
        </p:txBody>
      </p:sp>
    </p:spTree>
    <p:extLst>
      <p:ext uri="{BB962C8B-B14F-4D97-AF65-F5344CB8AC3E}">
        <p14:creationId xmlns:p14="http://schemas.microsoft.com/office/powerpoint/2010/main" val="27874951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25E01D5-CBD1-4931-A01A-19189EBB79CA}" type="slidenum">
              <a:rPr lang="en-US" smtClean="0">
                <a:solidFill>
                  <a:prstClr val="black"/>
                </a:solidFill>
                <a:latin typeface="Calibri"/>
              </a:rPr>
              <a:pPr/>
              <a:t>61</a:t>
            </a:fld>
            <a:endParaRPr lang="en-US">
              <a:solidFill>
                <a:prstClr val="black"/>
              </a:solidFill>
              <a:latin typeface="Calibri"/>
            </a:endParaRPr>
          </a:p>
        </p:txBody>
      </p:sp>
    </p:spTree>
    <p:extLst>
      <p:ext uri="{BB962C8B-B14F-4D97-AF65-F5344CB8AC3E}">
        <p14:creationId xmlns:p14="http://schemas.microsoft.com/office/powerpoint/2010/main" val="33576782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egnaposto immagine diapositiva 1">
            <a:extLst>
              <a:ext uri="{FF2B5EF4-FFF2-40B4-BE49-F238E27FC236}">
                <a16:creationId xmlns:a16="http://schemas.microsoft.com/office/drawing/2014/main" id="{B790CE15-C0DE-EC4B-B3F0-C56BA25CF21B}"/>
              </a:ext>
            </a:extLst>
          </p:cNvPr>
          <p:cNvSpPr>
            <a:spLocks noGrp="1" noRot="1" noChangeAspect="1" noChangeArrowheads="1" noTextEdit="1"/>
          </p:cNvSpPr>
          <p:nvPr>
            <p:ph type="sldImg"/>
          </p:nvPr>
        </p:nvSpPr>
        <p:spPr>
          <a:ln/>
        </p:spPr>
      </p:sp>
      <p:sp>
        <p:nvSpPr>
          <p:cNvPr id="3" name="Segnaposto note 2">
            <a:extLst>
              <a:ext uri="{FF2B5EF4-FFF2-40B4-BE49-F238E27FC236}">
                <a16:creationId xmlns:a16="http://schemas.microsoft.com/office/drawing/2014/main" id="{EFD0E6B9-67BF-374C-8F26-8A4852F5355F}"/>
              </a:ext>
            </a:extLst>
          </p:cNvPr>
          <p:cNvSpPr>
            <a:spLocks noGrp="1"/>
          </p:cNvSpPr>
          <p:nvPr>
            <p:ph type="body" idx="1"/>
          </p:nvPr>
        </p:nvSpPr>
        <p:spPr/>
        <p:txBody>
          <a:bodyPr/>
          <a:lstStyle/>
          <a:p>
            <a:pPr>
              <a:defRPr/>
            </a:pPr>
            <a:r>
              <a:rPr lang="it-IT">
                <a:latin typeface="+mn-lt"/>
                <a:ea typeface="+mn-ea"/>
                <a:cs typeface="+mn-cs"/>
              </a:rPr>
              <a:t>In vivo test of anti-TDP-43 </a:t>
            </a:r>
            <a:r>
              <a:rPr lang="it-IT" err="1">
                <a:latin typeface="+mn-lt"/>
                <a:ea typeface="+mn-ea"/>
                <a:cs typeface="+mn-cs"/>
              </a:rPr>
              <a:t>aptamers</a:t>
            </a:r>
            <a:r>
              <a:rPr lang="it-IT">
                <a:latin typeface="+mn-lt"/>
                <a:ea typeface="+mn-ea"/>
                <a:cs typeface="+mn-cs"/>
              </a:rPr>
              <a:t> in the TDP-43 mouse model. </a:t>
            </a:r>
            <a:r>
              <a:rPr lang="it-IT" err="1">
                <a:latin typeface="+mn-lt"/>
                <a:ea typeface="+mn-ea"/>
                <a:cs typeface="+mn-cs"/>
              </a:rPr>
              <a:t>This</a:t>
            </a:r>
            <a:r>
              <a:rPr lang="it-IT">
                <a:latin typeface="+mn-lt"/>
                <a:ea typeface="+mn-ea"/>
                <a:cs typeface="+mn-cs"/>
              </a:rPr>
              <a:t> can be </a:t>
            </a:r>
            <a:r>
              <a:rPr lang="it-IT" err="1">
                <a:latin typeface="+mn-lt"/>
                <a:ea typeface="+mn-ea"/>
                <a:cs typeface="+mn-cs"/>
              </a:rPr>
              <a:t>extended</a:t>
            </a:r>
            <a:r>
              <a:rPr lang="it-IT">
                <a:latin typeface="+mn-lt"/>
                <a:ea typeface="+mn-ea"/>
                <a:cs typeface="+mn-cs"/>
              </a:rPr>
              <a:t> to </a:t>
            </a:r>
            <a:r>
              <a:rPr lang="it-IT" err="1">
                <a:latin typeface="+mn-lt"/>
                <a:ea typeface="+mn-ea"/>
                <a:cs typeface="+mn-cs"/>
              </a:rPr>
              <a:t>other</a:t>
            </a:r>
            <a:r>
              <a:rPr lang="it-IT">
                <a:latin typeface="+mn-lt"/>
                <a:ea typeface="+mn-ea"/>
                <a:cs typeface="+mn-cs"/>
              </a:rPr>
              <a:t> </a:t>
            </a:r>
            <a:r>
              <a:rPr lang="it-IT" err="1">
                <a:latin typeface="+mn-lt"/>
                <a:ea typeface="+mn-ea"/>
                <a:cs typeface="+mn-cs"/>
              </a:rPr>
              <a:t>aggregation</a:t>
            </a:r>
            <a:r>
              <a:rPr lang="it-IT">
                <a:latin typeface="+mn-lt"/>
                <a:ea typeface="+mn-ea"/>
                <a:cs typeface="+mn-cs"/>
              </a:rPr>
              <a:t>-prone </a:t>
            </a:r>
            <a:r>
              <a:rPr lang="it-IT" err="1">
                <a:latin typeface="+mn-lt"/>
                <a:ea typeface="+mn-ea"/>
                <a:cs typeface="+mn-cs"/>
              </a:rPr>
              <a:t>proteins</a:t>
            </a:r>
            <a:r>
              <a:rPr lang="it-IT">
                <a:latin typeface="+mn-lt"/>
                <a:ea typeface="+mn-ea"/>
                <a:cs typeface="+mn-cs"/>
              </a:rPr>
              <a:t>.</a:t>
            </a:r>
          </a:p>
        </p:txBody>
      </p:sp>
      <p:sp>
        <p:nvSpPr>
          <p:cNvPr id="100355" name="Segnaposto numero diapositiva 3">
            <a:extLst>
              <a:ext uri="{FF2B5EF4-FFF2-40B4-BE49-F238E27FC236}">
                <a16:creationId xmlns:a16="http://schemas.microsoft.com/office/drawing/2014/main" id="{A3B38DA4-0C16-494F-B211-9AA757244D2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anose="020B0502020202020204" pitchFamily="34" charset="0"/>
                <a:ea typeface="ＭＳ Ｐゴシック" panose="020B0600070205080204" pitchFamily="34" charset="-128"/>
              </a:defRPr>
            </a:lvl1pPr>
            <a:lvl2pPr marL="742950" indent="-285750">
              <a:defRPr sz="2400">
                <a:solidFill>
                  <a:schemeClr val="tx1"/>
                </a:solidFill>
                <a:latin typeface="Century Gothic" panose="020B0502020202020204" pitchFamily="34" charset="0"/>
                <a:ea typeface="ＭＳ Ｐゴシック" panose="020B0600070205080204" pitchFamily="34" charset="-128"/>
              </a:defRPr>
            </a:lvl2pPr>
            <a:lvl3pPr marL="1143000" indent="-228600">
              <a:defRPr sz="2400">
                <a:solidFill>
                  <a:schemeClr val="tx1"/>
                </a:solidFill>
                <a:latin typeface="Century Gothic" panose="020B0502020202020204" pitchFamily="34" charset="0"/>
                <a:ea typeface="ＭＳ Ｐゴシック" panose="020B0600070205080204" pitchFamily="34" charset="-128"/>
              </a:defRPr>
            </a:lvl3pPr>
            <a:lvl4pPr marL="1600200" indent="-228600">
              <a:defRPr sz="2400">
                <a:solidFill>
                  <a:schemeClr val="tx1"/>
                </a:solidFill>
                <a:latin typeface="Century Gothic" panose="020B0502020202020204" pitchFamily="34" charset="0"/>
                <a:ea typeface="ＭＳ Ｐゴシック" panose="020B0600070205080204" pitchFamily="34" charset="-128"/>
              </a:defRPr>
            </a:lvl4pPr>
            <a:lvl5pPr marL="2057400" indent="-228600">
              <a:defRPr sz="2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9pPr>
          </a:lstStyle>
          <a:p>
            <a:fld id="{4EBCFAA3-334E-9744-8E41-706A5BAF8A5D}" type="slidenum">
              <a:rPr lang="it-IT" altLang="it-IT" sz="1200" smtClean="0"/>
              <a:pPr/>
              <a:t>62</a:t>
            </a:fld>
            <a:endParaRPr lang="it-IT" altLang="it-IT" sz="120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a:extLst>
              <a:ext uri="{FF2B5EF4-FFF2-40B4-BE49-F238E27FC236}">
                <a16:creationId xmlns:a16="http://schemas.microsoft.com/office/drawing/2014/main" id="{1CF697F1-6C5E-6D41-AD1B-6586EBB302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anose="020B0502020202020204" pitchFamily="34" charset="0"/>
                <a:ea typeface="ＭＳ Ｐゴシック" panose="020B0600070205080204" pitchFamily="34" charset="-128"/>
              </a:defRPr>
            </a:lvl1pPr>
            <a:lvl2pPr marL="742950" indent="-285750">
              <a:defRPr sz="2400">
                <a:solidFill>
                  <a:schemeClr val="tx1"/>
                </a:solidFill>
                <a:latin typeface="Century Gothic" panose="020B0502020202020204" pitchFamily="34" charset="0"/>
                <a:ea typeface="ＭＳ Ｐゴシック" panose="020B0600070205080204" pitchFamily="34" charset="-128"/>
              </a:defRPr>
            </a:lvl2pPr>
            <a:lvl3pPr marL="1143000" indent="-228600">
              <a:defRPr sz="2400">
                <a:solidFill>
                  <a:schemeClr val="tx1"/>
                </a:solidFill>
                <a:latin typeface="Century Gothic" panose="020B0502020202020204" pitchFamily="34" charset="0"/>
                <a:ea typeface="ＭＳ Ｐゴシック" panose="020B0600070205080204" pitchFamily="34" charset="-128"/>
              </a:defRPr>
            </a:lvl3pPr>
            <a:lvl4pPr marL="1600200" indent="-228600">
              <a:defRPr sz="2400">
                <a:solidFill>
                  <a:schemeClr val="tx1"/>
                </a:solidFill>
                <a:latin typeface="Century Gothic" panose="020B0502020202020204" pitchFamily="34" charset="0"/>
                <a:ea typeface="ＭＳ Ｐゴシック" panose="020B0600070205080204" pitchFamily="34" charset="-128"/>
              </a:defRPr>
            </a:lvl4pPr>
            <a:lvl5pPr marL="2057400" indent="-228600">
              <a:defRPr sz="2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9pPr>
          </a:lstStyle>
          <a:p>
            <a:fld id="{A7D18DA0-E4C6-3647-96E0-4E709DD26E33}" type="slidenum">
              <a:rPr lang="it-IT" altLang="it-IT" sz="1200" smtClean="0">
                <a:latin typeface="Arial" panose="020B0604020202020204" pitchFamily="34" charset="0"/>
              </a:rPr>
              <a:pPr/>
              <a:t>64</a:t>
            </a:fld>
            <a:endParaRPr lang="it-IT" altLang="it-IT" sz="1200">
              <a:latin typeface="Arial" panose="020B0604020202020204" pitchFamily="34" charset="0"/>
            </a:endParaRPr>
          </a:p>
        </p:txBody>
      </p:sp>
      <p:sp>
        <p:nvSpPr>
          <p:cNvPr id="103426" name="Rectangle 2">
            <a:extLst>
              <a:ext uri="{FF2B5EF4-FFF2-40B4-BE49-F238E27FC236}">
                <a16:creationId xmlns:a16="http://schemas.microsoft.com/office/drawing/2014/main" id="{3E646DAE-D12F-0143-8AC6-44AE0FEE0756}"/>
              </a:ext>
            </a:extLst>
          </p:cNvPr>
          <p:cNvSpPr>
            <a:spLocks noGrp="1" noRot="1" noChangeAspect="1" noChangeArrowheads="1" noTextEdit="1"/>
          </p:cNvSpPr>
          <p:nvPr>
            <p:ph type="sldImg"/>
          </p:nvPr>
        </p:nvSpPr>
        <p:spPr>
          <a:solidFill>
            <a:srgbClr val="FFFFFF"/>
          </a:solidFill>
          <a:ln/>
        </p:spPr>
      </p:sp>
      <p:sp>
        <p:nvSpPr>
          <p:cNvPr id="103427" name="Rectangle 3">
            <a:extLst>
              <a:ext uri="{FF2B5EF4-FFF2-40B4-BE49-F238E27FC236}">
                <a16:creationId xmlns:a16="http://schemas.microsoft.com/office/drawing/2014/main" id="{0999F611-B606-E248-A2BB-54BF8E4396B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egnaposto immagine diapositiva 1">
            <a:extLst>
              <a:ext uri="{FF2B5EF4-FFF2-40B4-BE49-F238E27FC236}">
                <a16:creationId xmlns:a16="http://schemas.microsoft.com/office/drawing/2014/main" id="{04321676-039E-034B-86A3-DFD8C03B4CE9}"/>
              </a:ext>
            </a:extLst>
          </p:cNvPr>
          <p:cNvSpPr>
            <a:spLocks noGrp="1" noRot="1" noChangeAspect="1" noChangeArrowheads="1" noTextEdit="1"/>
          </p:cNvSpPr>
          <p:nvPr>
            <p:ph type="sldImg"/>
          </p:nvPr>
        </p:nvSpPr>
        <p:spPr>
          <a:ln/>
        </p:spPr>
      </p:sp>
      <p:sp>
        <p:nvSpPr>
          <p:cNvPr id="105474" name="Segnaposto note 2">
            <a:extLst>
              <a:ext uri="{FF2B5EF4-FFF2-40B4-BE49-F238E27FC236}">
                <a16:creationId xmlns:a16="http://schemas.microsoft.com/office/drawing/2014/main" id="{9C478AE0-E80E-4140-829A-69C4053A73F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Calibri" panose="020F0502020204030204" pitchFamily="34" charset="0"/>
              <a:ea typeface="ＭＳ Ｐゴシック" panose="020B0600070205080204" pitchFamily="34" charset="-128"/>
            </a:endParaRPr>
          </a:p>
        </p:txBody>
      </p:sp>
      <p:sp>
        <p:nvSpPr>
          <p:cNvPr id="105475" name="Segnaposto numero diapositiva 3">
            <a:extLst>
              <a:ext uri="{FF2B5EF4-FFF2-40B4-BE49-F238E27FC236}">
                <a16:creationId xmlns:a16="http://schemas.microsoft.com/office/drawing/2014/main" id="{5FD3E0A5-BFE9-4B43-911D-0554AF0FD66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anose="020B0502020202020204" pitchFamily="34" charset="0"/>
                <a:ea typeface="ＭＳ Ｐゴシック" panose="020B0600070205080204" pitchFamily="34" charset="-128"/>
              </a:defRPr>
            </a:lvl1pPr>
            <a:lvl2pPr marL="742950" indent="-285750">
              <a:defRPr sz="2400">
                <a:solidFill>
                  <a:schemeClr val="tx1"/>
                </a:solidFill>
                <a:latin typeface="Century Gothic" panose="020B0502020202020204" pitchFamily="34" charset="0"/>
                <a:ea typeface="ＭＳ Ｐゴシック" panose="020B0600070205080204" pitchFamily="34" charset="-128"/>
              </a:defRPr>
            </a:lvl2pPr>
            <a:lvl3pPr marL="1143000" indent="-228600">
              <a:defRPr sz="2400">
                <a:solidFill>
                  <a:schemeClr val="tx1"/>
                </a:solidFill>
                <a:latin typeface="Century Gothic" panose="020B0502020202020204" pitchFamily="34" charset="0"/>
                <a:ea typeface="ＭＳ Ｐゴシック" panose="020B0600070205080204" pitchFamily="34" charset="-128"/>
              </a:defRPr>
            </a:lvl3pPr>
            <a:lvl4pPr marL="1600200" indent="-228600">
              <a:defRPr sz="2400">
                <a:solidFill>
                  <a:schemeClr val="tx1"/>
                </a:solidFill>
                <a:latin typeface="Century Gothic" panose="020B0502020202020204" pitchFamily="34" charset="0"/>
                <a:ea typeface="ＭＳ Ｐゴシック" panose="020B0600070205080204" pitchFamily="34" charset="-128"/>
              </a:defRPr>
            </a:lvl4pPr>
            <a:lvl5pPr marL="2057400" indent="-228600">
              <a:defRPr sz="2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9pPr>
          </a:lstStyle>
          <a:p>
            <a:fld id="{2674BD25-DD69-194E-ACC9-8B4F2504189A}" type="slidenum">
              <a:rPr lang="it-IT" altLang="it-IT" sz="1200" smtClean="0"/>
              <a:pPr/>
              <a:t>65</a:t>
            </a:fld>
            <a:endParaRPr lang="it-IT" altLang="it-IT" sz="120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a:extLst>
              <a:ext uri="{FF2B5EF4-FFF2-40B4-BE49-F238E27FC236}">
                <a16:creationId xmlns:a16="http://schemas.microsoft.com/office/drawing/2014/main" id="{675DB028-58F9-8D47-9242-1DD19E1440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anose="020B0502020202020204" pitchFamily="34" charset="0"/>
                <a:ea typeface="ＭＳ Ｐゴシック" panose="020B0600070205080204" pitchFamily="34" charset="-128"/>
              </a:defRPr>
            </a:lvl1pPr>
            <a:lvl2pPr marL="742950" indent="-285750">
              <a:defRPr sz="2400">
                <a:solidFill>
                  <a:schemeClr val="tx1"/>
                </a:solidFill>
                <a:latin typeface="Century Gothic" panose="020B0502020202020204" pitchFamily="34" charset="0"/>
                <a:ea typeface="ＭＳ Ｐゴシック" panose="020B0600070205080204" pitchFamily="34" charset="-128"/>
              </a:defRPr>
            </a:lvl2pPr>
            <a:lvl3pPr marL="1143000" indent="-228600">
              <a:defRPr sz="2400">
                <a:solidFill>
                  <a:schemeClr val="tx1"/>
                </a:solidFill>
                <a:latin typeface="Century Gothic" panose="020B0502020202020204" pitchFamily="34" charset="0"/>
                <a:ea typeface="ＭＳ Ｐゴシック" panose="020B0600070205080204" pitchFamily="34" charset="-128"/>
              </a:defRPr>
            </a:lvl3pPr>
            <a:lvl4pPr marL="1600200" indent="-228600">
              <a:defRPr sz="2400">
                <a:solidFill>
                  <a:schemeClr val="tx1"/>
                </a:solidFill>
                <a:latin typeface="Century Gothic" panose="020B0502020202020204" pitchFamily="34" charset="0"/>
                <a:ea typeface="ＭＳ Ｐゴシック" panose="020B0600070205080204" pitchFamily="34" charset="-128"/>
              </a:defRPr>
            </a:lvl4pPr>
            <a:lvl5pPr marL="2057400" indent="-228600">
              <a:defRPr sz="2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9pPr>
          </a:lstStyle>
          <a:p>
            <a:fld id="{94E7DC97-DAA6-954D-B664-FD01D1478C84}" type="slidenum">
              <a:rPr lang="it-IT" altLang="it-IT" sz="1200" smtClean="0">
                <a:latin typeface="Arial" panose="020B0604020202020204" pitchFamily="34" charset="0"/>
              </a:rPr>
              <a:pPr/>
              <a:t>66</a:t>
            </a:fld>
            <a:endParaRPr lang="it-IT" altLang="it-IT" sz="1200">
              <a:latin typeface="Arial" panose="020B0604020202020204" pitchFamily="34" charset="0"/>
            </a:endParaRPr>
          </a:p>
        </p:txBody>
      </p:sp>
      <p:sp>
        <p:nvSpPr>
          <p:cNvPr id="107522" name="Rectangle 2">
            <a:extLst>
              <a:ext uri="{FF2B5EF4-FFF2-40B4-BE49-F238E27FC236}">
                <a16:creationId xmlns:a16="http://schemas.microsoft.com/office/drawing/2014/main" id="{026F5BA7-1B43-5741-A175-FF26BDAE2066}"/>
              </a:ext>
            </a:extLst>
          </p:cNvPr>
          <p:cNvSpPr>
            <a:spLocks noGrp="1" noRot="1" noChangeAspect="1" noChangeArrowheads="1" noTextEdit="1"/>
          </p:cNvSpPr>
          <p:nvPr>
            <p:ph type="sldImg"/>
          </p:nvPr>
        </p:nvSpPr>
        <p:spPr>
          <a:solidFill>
            <a:srgbClr val="FFFFFF"/>
          </a:solidFill>
          <a:ln/>
        </p:spPr>
      </p:sp>
      <p:sp>
        <p:nvSpPr>
          <p:cNvPr id="107523" name="Rectangle 3">
            <a:extLst>
              <a:ext uri="{FF2B5EF4-FFF2-40B4-BE49-F238E27FC236}">
                <a16:creationId xmlns:a16="http://schemas.microsoft.com/office/drawing/2014/main" id="{4A93A9BA-C21C-184E-AD76-125E38B32F3C}"/>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a:extLst>
              <a:ext uri="{FF2B5EF4-FFF2-40B4-BE49-F238E27FC236}">
                <a16:creationId xmlns:a16="http://schemas.microsoft.com/office/drawing/2014/main" id="{E6068631-6EA2-1B4E-83B6-E3F61170EA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anose="020B0502020202020204" pitchFamily="34" charset="0"/>
                <a:ea typeface="ＭＳ Ｐゴシック" panose="020B0600070205080204" pitchFamily="34" charset="-128"/>
              </a:defRPr>
            </a:lvl1pPr>
            <a:lvl2pPr marL="742950" indent="-285750">
              <a:defRPr sz="2400">
                <a:solidFill>
                  <a:schemeClr val="tx1"/>
                </a:solidFill>
                <a:latin typeface="Century Gothic" panose="020B0502020202020204" pitchFamily="34" charset="0"/>
                <a:ea typeface="ＭＳ Ｐゴシック" panose="020B0600070205080204" pitchFamily="34" charset="-128"/>
              </a:defRPr>
            </a:lvl2pPr>
            <a:lvl3pPr marL="1143000" indent="-228600">
              <a:defRPr sz="2400">
                <a:solidFill>
                  <a:schemeClr val="tx1"/>
                </a:solidFill>
                <a:latin typeface="Century Gothic" panose="020B0502020202020204" pitchFamily="34" charset="0"/>
                <a:ea typeface="ＭＳ Ｐゴシック" panose="020B0600070205080204" pitchFamily="34" charset="-128"/>
              </a:defRPr>
            </a:lvl3pPr>
            <a:lvl4pPr marL="1600200" indent="-228600">
              <a:defRPr sz="2400">
                <a:solidFill>
                  <a:schemeClr val="tx1"/>
                </a:solidFill>
                <a:latin typeface="Century Gothic" panose="020B0502020202020204" pitchFamily="34" charset="0"/>
                <a:ea typeface="ＭＳ Ｐゴシック" panose="020B0600070205080204" pitchFamily="34" charset="-128"/>
              </a:defRPr>
            </a:lvl4pPr>
            <a:lvl5pPr marL="2057400" indent="-228600">
              <a:defRPr sz="2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9pPr>
          </a:lstStyle>
          <a:p>
            <a:pPr eaLnBrk="1" hangingPunct="1"/>
            <a:fld id="{0467BDC8-FD15-844C-B543-BA3658ECA6AA}" type="slidenum">
              <a:rPr lang="it-IT" altLang="it-IT" sz="1200" smtClean="0">
                <a:latin typeface="Calibri" panose="020F0502020204030204" pitchFamily="34" charset="0"/>
              </a:rPr>
              <a:pPr eaLnBrk="1" hangingPunct="1"/>
              <a:t>69</a:t>
            </a:fld>
            <a:endParaRPr lang="it-IT" altLang="it-IT" sz="1200">
              <a:latin typeface="Calibri" panose="020F0502020204030204" pitchFamily="34" charset="0"/>
            </a:endParaRPr>
          </a:p>
        </p:txBody>
      </p:sp>
      <p:sp>
        <p:nvSpPr>
          <p:cNvPr id="110594" name="Rectangle 2">
            <a:extLst>
              <a:ext uri="{FF2B5EF4-FFF2-40B4-BE49-F238E27FC236}">
                <a16:creationId xmlns:a16="http://schemas.microsoft.com/office/drawing/2014/main" id="{F3D73446-1294-894C-85F7-5B8026E6B20F}"/>
              </a:ext>
            </a:extLst>
          </p:cNvPr>
          <p:cNvSpPr>
            <a:spLocks noGrp="1" noRot="1" noChangeAspect="1" noChangeArrowheads="1" noTextEdit="1"/>
          </p:cNvSpPr>
          <p:nvPr>
            <p:ph type="sldImg"/>
          </p:nvPr>
        </p:nvSpPr>
        <p:spPr>
          <a:solidFill>
            <a:srgbClr val="FFFFFF"/>
          </a:solidFill>
          <a:ln/>
        </p:spPr>
      </p:sp>
      <p:sp>
        <p:nvSpPr>
          <p:cNvPr id="110595" name="Rectangle 3">
            <a:extLst>
              <a:ext uri="{FF2B5EF4-FFF2-40B4-BE49-F238E27FC236}">
                <a16:creationId xmlns:a16="http://schemas.microsoft.com/office/drawing/2014/main" id="{975A50EA-FB5A-D14C-A792-A3E64A5FC1B0}"/>
              </a:ext>
            </a:extLst>
          </p:cNvPr>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endParaRPr lang="it-IT" altLang="it-IT">
              <a:latin typeface="Calibri" panose="020F0502020204030204" pitchFamily="34" charset="0"/>
              <a:ea typeface="ＭＳ Ｐゴシック" panose="020B0600070205080204" pitchFamily="34"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a:extLst>
              <a:ext uri="{FF2B5EF4-FFF2-40B4-BE49-F238E27FC236}">
                <a16:creationId xmlns:a16="http://schemas.microsoft.com/office/drawing/2014/main" id="{5A7D909C-8194-A54B-A09D-9E34B81B5C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anose="020B0502020202020204" pitchFamily="34" charset="0"/>
                <a:ea typeface="ＭＳ Ｐゴシック" panose="020B0600070205080204" pitchFamily="34" charset="-128"/>
              </a:defRPr>
            </a:lvl1pPr>
            <a:lvl2pPr marL="742950" indent="-285750">
              <a:defRPr sz="2400">
                <a:solidFill>
                  <a:schemeClr val="tx1"/>
                </a:solidFill>
                <a:latin typeface="Century Gothic" panose="020B0502020202020204" pitchFamily="34" charset="0"/>
                <a:ea typeface="ＭＳ Ｐゴシック" panose="020B0600070205080204" pitchFamily="34" charset="-128"/>
              </a:defRPr>
            </a:lvl2pPr>
            <a:lvl3pPr marL="1143000" indent="-228600">
              <a:defRPr sz="2400">
                <a:solidFill>
                  <a:schemeClr val="tx1"/>
                </a:solidFill>
                <a:latin typeface="Century Gothic" panose="020B0502020202020204" pitchFamily="34" charset="0"/>
                <a:ea typeface="ＭＳ Ｐゴシック" panose="020B0600070205080204" pitchFamily="34" charset="-128"/>
              </a:defRPr>
            </a:lvl3pPr>
            <a:lvl4pPr marL="1600200" indent="-228600">
              <a:defRPr sz="2400">
                <a:solidFill>
                  <a:schemeClr val="tx1"/>
                </a:solidFill>
                <a:latin typeface="Century Gothic" panose="020B0502020202020204" pitchFamily="34" charset="0"/>
                <a:ea typeface="ＭＳ Ｐゴシック" panose="020B0600070205080204" pitchFamily="34" charset="-128"/>
              </a:defRPr>
            </a:lvl4pPr>
            <a:lvl5pPr marL="2057400" indent="-228600">
              <a:defRPr sz="2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9pPr>
          </a:lstStyle>
          <a:p>
            <a:pPr eaLnBrk="1" hangingPunct="1"/>
            <a:fld id="{B931C24A-2F00-2B45-8A50-D34D18A26A49}" type="slidenum">
              <a:rPr lang="it-IT" altLang="it-IT" sz="1200" smtClean="0">
                <a:latin typeface="Calibri" panose="020F0502020204030204" pitchFamily="34" charset="0"/>
              </a:rPr>
              <a:pPr eaLnBrk="1" hangingPunct="1"/>
              <a:t>70</a:t>
            </a:fld>
            <a:endParaRPr lang="it-IT" altLang="it-IT" sz="1200">
              <a:latin typeface="Calibri" panose="020F0502020204030204" pitchFamily="34" charset="0"/>
            </a:endParaRPr>
          </a:p>
        </p:txBody>
      </p:sp>
      <p:sp>
        <p:nvSpPr>
          <p:cNvPr id="112642" name="Rectangle 2">
            <a:extLst>
              <a:ext uri="{FF2B5EF4-FFF2-40B4-BE49-F238E27FC236}">
                <a16:creationId xmlns:a16="http://schemas.microsoft.com/office/drawing/2014/main" id="{B606935B-585A-1341-8CDF-5EC0280A89DE}"/>
              </a:ext>
            </a:extLst>
          </p:cNvPr>
          <p:cNvSpPr>
            <a:spLocks noGrp="1" noRot="1" noChangeAspect="1" noChangeArrowheads="1" noTextEdit="1"/>
          </p:cNvSpPr>
          <p:nvPr>
            <p:ph type="sldImg"/>
          </p:nvPr>
        </p:nvSpPr>
        <p:spPr>
          <a:solidFill>
            <a:srgbClr val="FFFFFF"/>
          </a:solidFill>
          <a:ln/>
        </p:spPr>
      </p:sp>
      <p:sp>
        <p:nvSpPr>
          <p:cNvPr id="112643" name="Rectangle 3">
            <a:extLst>
              <a:ext uri="{FF2B5EF4-FFF2-40B4-BE49-F238E27FC236}">
                <a16:creationId xmlns:a16="http://schemas.microsoft.com/office/drawing/2014/main" id="{477E9180-969D-F54F-BF6F-3AB2C95D5563}"/>
              </a:ext>
            </a:extLst>
          </p:cNvPr>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endParaRPr lang="it-IT" altLang="it-IT">
              <a:latin typeface="Calibri" panose="020F0502020204030204" pitchFamily="34" charset="0"/>
              <a:ea typeface="ＭＳ Ｐゴシック" panose="020B0600070205080204"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6ABFBDF7-C7B6-004A-877D-9ED24A56531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anose="020B0502020202020204" pitchFamily="34" charset="0"/>
                <a:ea typeface="ＭＳ Ｐゴシック" panose="020B0600070205080204" pitchFamily="34" charset="-128"/>
              </a:defRPr>
            </a:lvl1pPr>
            <a:lvl2pPr marL="742950" indent="-285750">
              <a:defRPr sz="2400">
                <a:solidFill>
                  <a:schemeClr val="tx1"/>
                </a:solidFill>
                <a:latin typeface="Century Gothic" panose="020B0502020202020204" pitchFamily="34" charset="0"/>
                <a:ea typeface="ＭＳ Ｐゴシック" panose="020B0600070205080204" pitchFamily="34" charset="-128"/>
              </a:defRPr>
            </a:lvl2pPr>
            <a:lvl3pPr marL="1143000" indent="-228600">
              <a:defRPr sz="2400">
                <a:solidFill>
                  <a:schemeClr val="tx1"/>
                </a:solidFill>
                <a:latin typeface="Century Gothic" panose="020B0502020202020204" pitchFamily="34" charset="0"/>
                <a:ea typeface="ＭＳ Ｐゴシック" panose="020B0600070205080204" pitchFamily="34" charset="-128"/>
              </a:defRPr>
            </a:lvl3pPr>
            <a:lvl4pPr marL="1600200" indent="-228600">
              <a:defRPr sz="2400">
                <a:solidFill>
                  <a:schemeClr val="tx1"/>
                </a:solidFill>
                <a:latin typeface="Century Gothic" panose="020B0502020202020204" pitchFamily="34" charset="0"/>
                <a:ea typeface="ＭＳ Ｐゴシック" panose="020B0600070205080204" pitchFamily="34" charset="-128"/>
              </a:defRPr>
            </a:lvl4pPr>
            <a:lvl5pPr marL="2057400" indent="-228600">
              <a:defRPr sz="2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9pPr>
          </a:lstStyle>
          <a:p>
            <a:fld id="{66FC9794-3DF7-D341-8CBC-CE46DCCBF360}" type="slidenum">
              <a:rPr lang="it-IT" altLang="it-IT" sz="1200" smtClean="0"/>
              <a:pPr/>
              <a:t>6</a:t>
            </a:fld>
            <a:endParaRPr lang="it-IT" altLang="it-IT" sz="1200"/>
          </a:p>
        </p:txBody>
      </p:sp>
      <p:sp>
        <p:nvSpPr>
          <p:cNvPr id="25602" name="Rectangle 2">
            <a:extLst>
              <a:ext uri="{FF2B5EF4-FFF2-40B4-BE49-F238E27FC236}">
                <a16:creationId xmlns:a16="http://schemas.microsoft.com/office/drawing/2014/main" id="{FD3B9B8C-96D1-F14B-B5DD-447E480AC41A}"/>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6CD6BE18-16C8-4C4F-B8E6-819CB26BCE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Times" pitchFamily="2" charset="0"/>
              <a:ea typeface="ＭＳ Ｐゴシック" panose="020B0600070205080204" pitchFamily="34" charset="-128"/>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a:extLst>
              <a:ext uri="{FF2B5EF4-FFF2-40B4-BE49-F238E27FC236}">
                <a16:creationId xmlns:a16="http://schemas.microsoft.com/office/drawing/2014/main" id="{58FA2F07-5C99-564A-9CBD-1AF37454D5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anose="020B0502020202020204" pitchFamily="34" charset="0"/>
                <a:ea typeface="ＭＳ Ｐゴシック" panose="020B0600070205080204" pitchFamily="34" charset="-128"/>
              </a:defRPr>
            </a:lvl1pPr>
            <a:lvl2pPr marL="742950" indent="-285750">
              <a:defRPr sz="2400">
                <a:solidFill>
                  <a:schemeClr val="tx1"/>
                </a:solidFill>
                <a:latin typeface="Century Gothic" panose="020B0502020202020204" pitchFamily="34" charset="0"/>
                <a:ea typeface="ＭＳ Ｐゴシック" panose="020B0600070205080204" pitchFamily="34" charset="-128"/>
              </a:defRPr>
            </a:lvl2pPr>
            <a:lvl3pPr marL="1143000" indent="-228600">
              <a:defRPr sz="2400">
                <a:solidFill>
                  <a:schemeClr val="tx1"/>
                </a:solidFill>
                <a:latin typeface="Century Gothic" panose="020B0502020202020204" pitchFamily="34" charset="0"/>
                <a:ea typeface="ＭＳ Ｐゴシック" panose="020B0600070205080204" pitchFamily="34" charset="-128"/>
              </a:defRPr>
            </a:lvl3pPr>
            <a:lvl4pPr marL="1600200" indent="-228600">
              <a:defRPr sz="2400">
                <a:solidFill>
                  <a:schemeClr val="tx1"/>
                </a:solidFill>
                <a:latin typeface="Century Gothic" panose="020B0502020202020204" pitchFamily="34" charset="0"/>
                <a:ea typeface="ＭＳ Ｐゴシック" panose="020B0600070205080204" pitchFamily="34" charset="-128"/>
              </a:defRPr>
            </a:lvl4pPr>
            <a:lvl5pPr marL="2057400" indent="-228600">
              <a:defRPr sz="2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9pPr>
          </a:lstStyle>
          <a:p>
            <a:pPr eaLnBrk="1" hangingPunct="1"/>
            <a:fld id="{26E931B5-DA21-6C4D-A580-A0C8F386DF23}" type="slidenum">
              <a:rPr lang="it-IT" altLang="it-IT" sz="1200" smtClean="0">
                <a:latin typeface="Arial" panose="020B0604020202020204" pitchFamily="34" charset="0"/>
              </a:rPr>
              <a:pPr eaLnBrk="1" hangingPunct="1"/>
              <a:t>73</a:t>
            </a:fld>
            <a:endParaRPr lang="it-IT" altLang="it-IT" sz="1200">
              <a:latin typeface="Arial" panose="020B0604020202020204" pitchFamily="34" charset="0"/>
            </a:endParaRPr>
          </a:p>
        </p:txBody>
      </p:sp>
      <p:sp>
        <p:nvSpPr>
          <p:cNvPr id="116738" name="Rectangle 2">
            <a:extLst>
              <a:ext uri="{FF2B5EF4-FFF2-40B4-BE49-F238E27FC236}">
                <a16:creationId xmlns:a16="http://schemas.microsoft.com/office/drawing/2014/main" id="{0E369B40-1CDA-0142-9803-E2613CF082FB}"/>
              </a:ext>
            </a:extLst>
          </p:cNvPr>
          <p:cNvSpPr>
            <a:spLocks noGrp="1" noRot="1" noChangeAspect="1" noChangeArrowheads="1" noTextEdit="1"/>
          </p:cNvSpPr>
          <p:nvPr>
            <p:ph type="sldImg"/>
          </p:nvPr>
        </p:nvSpPr>
        <p:spPr>
          <a:solidFill>
            <a:srgbClr val="FFFFFF"/>
          </a:solidFill>
          <a:ln/>
        </p:spPr>
      </p:sp>
      <p:sp>
        <p:nvSpPr>
          <p:cNvPr id="116739" name="Rectangle 3">
            <a:extLst>
              <a:ext uri="{FF2B5EF4-FFF2-40B4-BE49-F238E27FC236}">
                <a16:creationId xmlns:a16="http://schemas.microsoft.com/office/drawing/2014/main" id="{FDCEECB4-255F-8940-987F-E93472424CB3}"/>
              </a:ext>
            </a:extLst>
          </p:cNvPr>
          <p:cNvSpPr>
            <a:spLocks noGrp="1" noChangeArrowheads="1"/>
          </p:cNvSpPr>
          <p:nvPr>
            <p:ph type="body" idx="1"/>
          </p:nvPr>
        </p:nvSpPr>
        <p:spPr>
          <a:solidFill>
            <a:srgbClr val="FFFFFF"/>
          </a:solidFill>
          <a:ln>
            <a:solidFill>
              <a:srgbClr val="000000"/>
            </a:solidFill>
          </a:ln>
        </p:spPr>
        <p:txBody>
          <a:bodyPr/>
          <a:lstStyle/>
          <a:p>
            <a:pPr eaLnBrk="1" hangingPunct="1">
              <a:spcBef>
                <a:spcPct val="0"/>
              </a:spcBef>
            </a:pPr>
            <a:endParaRPr lang="it-IT" altLang="it-IT">
              <a:latin typeface="Arial" panose="020B0604020202020204" pitchFamily="34" charset="0"/>
              <a:ea typeface="ＭＳ Ｐゴシック" panose="020B0600070205080204" pitchFamily="34" charset="-128"/>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F32B8A3-B567-C64C-9232-B183086413C0}"/>
              </a:ext>
            </a:extLst>
          </p:cNvPr>
          <p:cNvSpPr>
            <a:spLocks noGrp="1" noChangeArrowheads="1"/>
          </p:cNvSpPr>
          <p:nvPr>
            <p:ph type="sldNum" sz="quarter" idx="5"/>
          </p:nvPr>
        </p:nvSpPr>
        <p:spPr>
          <a:ln/>
        </p:spPr>
        <p:txBody>
          <a:bodyPr/>
          <a:lstStyle/>
          <a:p>
            <a:fld id="{6AE79314-8E42-9B48-BA47-5013863687A0}" type="slidenum">
              <a:rPr lang="it-IT" altLang="it-IT"/>
              <a:pPr/>
              <a:t>76</a:t>
            </a:fld>
            <a:endParaRPr lang="it-IT" altLang="it-IT"/>
          </a:p>
        </p:txBody>
      </p:sp>
      <p:sp>
        <p:nvSpPr>
          <p:cNvPr id="13314" name="Rectangle 2">
            <a:extLst>
              <a:ext uri="{FF2B5EF4-FFF2-40B4-BE49-F238E27FC236}">
                <a16:creationId xmlns:a16="http://schemas.microsoft.com/office/drawing/2014/main" id="{6A5B3E1D-2DEA-D14D-898C-251D86072226}"/>
              </a:ext>
            </a:extLst>
          </p:cNvPr>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3315" name="Rectangle 3">
            <a:extLst>
              <a:ext uri="{FF2B5EF4-FFF2-40B4-BE49-F238E27FC236}">
                <a16:creationId xmlns:a16="http://schemas.microsoft.com/office/drawing/2014/main" id="{18C7BAC6-8719-A143-8FA4-B5D0E91C120C}"/>
              </a:ext>
            </a:extLst>
          </p:cNvPr>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lstStyle/>
          <a:p>
            <a:endParaRPr lang="en-US" altLang="it-IT"/>
          </a:p>
        </p:txBody>
      </p:sp>
    </p:spTree>
    <p:extLst>
      <p:ext uri="{BB962C8B-B14F-4D97-AF65-F5344CB8AC3E}">
        <p14:creationId xmlns:p14="http://schemas.microsoft.com/office/powerpoint/2010/main" val="106108608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Segnaposto immagine diapositiva 1">
            <a:extLst>
              <a:ext uri="{FF2B5EF4-FFF2-40B4-BE49-F238E27FC236}">
                <a16:creationId xmlns:a16="http://schemas.microsoft.com/office/drawing/2014/main" id="{201DC809-1CDD-724B-A5CA-12875AB8F86F}"/>
              </a:ext>
            </a:extLst>
          </p:cNvPr>
          <p:cNvSpPr>
            <a:spLocks noGrp="1" noRot="1" noChangeAspect="1" noChangeArrowheads="1" noTextEdit="1"/>
          </p:cNvSpPr>
          <p:nvPr>
            <p:ph type="sldImg"/>
          </p:nvPr>
        </p:nvSpPr>
        <p:spPr>
          <a:ln/>
        </p:spPr>
      </p:sp>
      <p:sp>
        <p:nvSpPr>
          <p:cNvPr id="118786" name="Segnaposto note 2">
            <a:extLst>
              <a:ext uri="{FF2B5EF4-FFF2-40B4-BE49-F238E27FC236}">
                <a16:creationId xmlns:a16="http://schemas.microsoft.com/office/drawing/2014/main" id="{909E0B4D-EF0D-5F45-A620-D2D3F84D1D9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latin typeface="Calibri" panose="020F0502020204030204" pitchFamily="34" charset="0"/>
                <a:ea typeface="ＭＳ Ｐゴシック" panose="020B0600070205080204" pitchFamily="34" charset="-128"/>
              </a:rPr>
              <a:t>How is it possible that a structural protein can influence gene expression?</a:t>
            </a:r>
          </a:p>
          <a:p>
            <a:r>
              <a:rPr lang="it-IT" altLang="it-IT">
                <a:latin typeface="Arial" panose="020B0604020202020204" pitchFamily="34" charset="0"/>
                <a:ea typeface="ＭＳ Ｐゴシック" panose="020B0600070205080204" pitchFamily="34" charset="-128"/>
              </a:rPr>
              <a:t>follow-up  treatments</a:t>
            </a:r>
          </a:p>
          <a:p>
            <a:endParaRPr lang="it-IT" altLang="it-IT">
              <a:latin typeface="Calibri" panose="020F0502020204030204" pitchFamily="34" charset="0"/>
              <a:ea typeface="ＭＳ Ｐゴシック" panose="020B0600070205080204" pitchFamily="34" charset="-128"/>
            </a:endParaRPr>
          </a:p>
        </p:txBody>
      </p:sp>
      <p:sp>
        <p:nvSpPr>
          <p:cNvPr id="118787" name="Segnaposto numero diapositiva 3">
            <a:extLst>
              <a:ext uri="{FF2B5EF4-FFF2-40B4-BE49-F238E27FC236}">
                <a16:creationId xmlns:a16="http://schemas.microsoft.com/office/drawing/2014/main" id="{30F48587-3C9D-D14D-B0AF-2EAFBBBAACA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anose="020B0502020202020204" pitchFamily="34" charset="0"/>
                <a:ea typeface="ＭＳ Ｐゴシック" panose="020B0600070205080204" pitchFamily="34" charset="-128"/>
              </a:defRPr>
            </a:lvl1pPr>
            <a:lvl2pPr marL="742950" indent="-285750">
              <a:defRPr sz="2400">
                <a:solidFill>
                  <a:schemeClr val="tx1"/>
                </a:solidFill>
                <a:latin typeface="Century Gothic" panose="020B0502020202020204" pitchFamily="34" charset="0"/>
                <a:ea typeface="ＭＳ Ｐゴシック" panose="020B0600070205080204" pitchFamily="34" charset="-128"/>
              </a:defRPr>
            </a:lvl2pPr>
            <a:lvl3pPr marL="1143000" indent="-228600">
              <a:defRPr sz="2400">
                <a:solidFill>
                  <a:schemeClr val="tx1"/>
                </a:solidFill>
                <a:latin typeface="Century Gothic" panose="020B0502020202020204" pitchFamily="34" charset="0"/>
                <a:ea typeface="ＭＳ Ｐゴシック" panose="020B0600070205080204" pitchFamily="34" charset="-128"/>
              </a:defRPr>
            </a:lvl3pPr>
            <a:lvl4pPr marL="1600200" indent="-228600">
              <a:defRPr sz="2400">
                <a:solidFill>
                  <a:schemeClr val="tx1"/>
                </a:solidFill>
                <a:latin typeface="Century Gothic" panose="020B0502020202020204" pitchFamily="34" charset="0"/>
                <a:ea typeface="ＭＳ Ｐゴシック" panose="020B0600070205080204" pitchFamily="34" charset="-128"/>
              </a:defRPr>
            </a:lvl4pPr>
            <a:lvl5pPr marL="2057400" indent="-228600">
              <a:defRPr sz="2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9pPr>
          </a:lstStyle>
          <a:p>
            <a:fld id="{0CCB2656-BAD5-A544-83A3-DD35FE619D21}" type="slidenum">
              <a:rPr lang="it-IT" altLang="it-IT" sz="1200" smtClean="0"/>
              <a:pPr/>
              <a:t>77</a:t>
            </a:fld>
            <a:endParaRPr lang="it-IT" altLang="it-IT" sz="120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Segnaposto immagine diapositiva 1">
            <a:extLst>
              <a:ext uri="{FF2B5EF4-FFF2-40B4-BE49-F238E27FC236}">
                <a16:creationId xmlns:a16="http://schemas.microsoft.com/office/drawing/2014/main" id="{87F2A7BA-7E3F-D347-8772-09DDDE8C6EC4}"/>
              </a:ext>
            </a:extLst>
          </p:cNvPr>
          <p:cNvSpPr>
            <a:spLocks noGrp="1" noRot="1" noChangeAspect="1" noChangeArrowheads="1" noTextEdit="1"/>
          </p:cNvSpPr>
          <p:nvPr>
            <p:ph type="sldImg"/>
          </p:nvPr>
        </p:nvSpPr>
        <p:spPr>
          <a:ln/>
        </p:spPr>
      </p:sp>
      <p:sp>
        <p:nvSpPr>
          <p:cNvPr id="120834" name="Segnaposto note 2">
            <a:extLst>
              <a:ext uri="{FF2B5EF4-FFF2-40B4-BE49-F238E27FC236}">
                <a16:creationId xmlns:a16="http://schemas.microsoft.com/office/drawing/2014/main" id="{B2C924DF-A57F-C240-9386-E67909CE6B2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latin typeface="Calibri" panose="020F0502020204030204" pitchFamily="34" charset="0"/>
                <a:ea typeface="ＭＳ Ｐゴシック" panose="020B0600070205080204" pitchFamily="34" charset="-128"/>
              </a:rPr>
              <a:t>How is it possible that a structural protein can influence gene expression?</a:t>
            </a:r>
          </a:p>
          <a:p>
            <a:r>
              <a:rPr lang="it-IT" altLang="it-IT">
                <a:latin typeface="Arial" panose="020B0604020202020204" pitchFamily="34" charset="0"/>
                <a:ea typeface="ＭＳ Ｐゴシック" panose="020B0600070205080204" pitchFamily="34" charset="-128"/>
              </a:rPr>
              <a:t>follow-up  treatments</a:t>
            </a:r>
          </a:p>
          <a:p>
            <a:endParaRPr lang="it-IT" altLang="it-IT">
              <a:latin typeface="Calibri" panose="020F0502020204030204" pitchFamily="34" charset="0"/>
              <a:ea typeface="ＭＳ Ｐゴシック" panose="020B0600070205080204" pitchFamily="34" charset="-128"/>
            </a:endParaRPr>
          </a:p>
        </p:txBody>
      </p:sp>
      <p:sp>
        <p:nvSpPr>
          <p:cNvPr id="120835" name="Segnaposto numero diapositiva 3">
            <a:extLst>
              <a:ext uri="{FF2B5EF4-FFF2-40B4-BE49-F238E27FC236}">
                <a16:creationId xmlns:a16="http://schemas.microsoft.com/office/drawing/2014/main" id="{926FBE70-FD63-814D-87E2-CF93E843CB3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anose="020B0502020202020204" pitchFamily="34" charset="0"/>
                <a:ea typeface="ＭＳ Ｐゴシック" panose="020B0600070205080204" pitchFamily="34" charset="-128"/>
              </a:defRPr>
            </a:lvl1pPr>
            <a:lvl2pPr marL="742950" indent="-285750">
              <a:defRPr sz="2400">
                <a:solidFill>
                  <a:schemeClr val="tx1"/>
                </a:solidFill>
                <a:latin typeface="Century Gothic" panose="020B0502020202020204" pitchFamily="34" charset="0"/>
                <a:ea typeface="ＭＳ Ｐゴシック" panose="020B0600070205080204" pitchFamily="34" charset="-128"/>
              </a:defRPr>
            </a:lvl2pPr>
            <a:lvl3pPr marL="1143000" indent="-228600">
              <a:defRPr sz="2400">
                <a:solidFill>
                  <a:schemeClr val="tx1"/>
                </a:solidFill>
                <a:latin typeface="Century Gothic" panose="020B0502020202020204" pitchFamily="34" charset="0"/>
                <a:ea typeface="ＭＳ Ｐゴシック" panose="020B0600070205080204" pitchFamily="34" charset="-128"/>
              </a:defRPr>
            </a:lvl3pPr>
            <a:lvl4pPr marL="1600200" indent="-228600">
              <a:defRPr sz="2400">
                <a:solidFill>
                  <a:schemeClr val="tx1"/>
                </a:solidFill>
                <a:latin typeface="Century Gothic" panose="020B0502020202020204" pitchFamily="34" charset="0"/>
                <a:ea typeface="ＭＳ Ｐゴシック" panose="020B0600070205080204" pitchFamily="34" charset="-128"/>
              </a:defRPr>
            </a:lvl4pPr>
            <a:lvl5pPr marL="2057400" indent="-228600">
              <a:defRPr sz="2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9pPr>
          </a:lstStyle>
          <a:p>
            <a:fld id="{E918BB7B-ACD4-D946-916B-CB1F57CB9E2C}" type="slidenum">
              <a:rPr lang="it-IT" altLang="it-IT" sz="1200" smtClean="0"/>
              <a:pPr/>
              <a:t>78</a:t>
            </a:fld>
            <a:endParaRPr lang="it-IT" altLang="it-IT" sz="120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7">
            <a:extLst>
              <a:ext uri="{FF2B5EF4-FFF2-40B4-BE49-F238E27FC236}">
                <a16:creationId xmlns:a16="http://schemas.microsoft.com/office/drawing/2014/main" id="{02386770-F5B7-EC46-B876-96C4B41CA7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anose="020B0502020202020204" pitchFamily="34" charset="0"/>
                <a:ea typeface="ＭＳ Ｐゴシック" panose="020B0600070205080204" pitchFamily="34" charset="-128"/>
              </a:defRPr>
            </a:lvl1pPr>
            <a:lvl2pPr marL="742950" indent="-285750">
              <a:defRPr sz="2400">
                <a:solidFill>
                  <a:schemeClr val="tx1"/>
                </a:solidFill>
                <a:latin typeface="Century Gothic" panose="020B0502020202020204" pitchFamily="34" charset="0"/>
                <a:ea typeface="ＭＳ Ｐゴシック" panose="020B0600070205080204" pitchFamily="34" charset="-128"/>
              </a:defRPr>
            </a:lvl2pPr>
            <a:lvl3pPr marL="1143000" indent="-228600">
              <a:defRPr sz="2400">
                <a:solidFill>
                  <a:schemeClr val="tx1"/>
                </a:solidFill>
                <a:latin typeface="Century Gothic" panose="020B0502020202020204" pitchFamily="34" charset="0"/>
                <a:ea typeface="ＭＳ Ｐゴシック" panose="020B0600070205080204" pitchFamily="34" charset="-128"/>
              </a:defRPr>
            </a:lvl3pPr>
            <a:lvl4pPr marL="1600200" indent="-228600">
              <a:defRPr sz="2400">
                <a:solidFill>
                  <a:schemeClr val="tx1"/>
                </a:solidFill>
                <a:latin typeface="Century Gothic" panose="020B0502020202020204" pitchFamily="34" charset="0"/>
                <a:ea typeface="ＭＳ Ｐゴシック" panose="020B0600070205080204" pitchFamily="34" charset="-128"/>
              </a:defRPr>
            </a:lvl4pPr>
            <a:lvl5pPr marL="2057400" indent="-228600">
              <a:defRPr sz="2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9pPr>
          </a:lstStyle>
          <a:p>
            <a:pPr eaLnBrk="1" hangingPunct="1"/>
            <a:fld id="{AE6C67BA-D106-3848-A44B-8CB4FC65BA05}" type="slidenum">
              <a:rPr lang="it-IT" altLang="it-IT" sz="1200" smtClean="0">
                <a:latin typeface="Calibri" panose="020F0502020204030204" pitchFamily="34" charset="0"/>
              </a:rPr>
              <a:pPr eaLnBrk="1" hangingPunct="1"/>
              <a:t>79</a:t>
            </a:fld>
            <a:endParaRPr lang="it-IT" altLang="it-IT" sz="1200">
              <a:latin typeface="Calibri" panose="020F0502020204030204" pitchFamily="34" charset="0"/>
            </a:endParaRPr>
          </a:p>
        </p:txBody>
      </p:sp>
      <p:sp>
        <p:nvSpPr>
          <p:cNvPr id="122882" name="Rectangle 2">
            <a:extLst>
              <a:ext uri="{FF2B5EF4-FFF2-40B4-BE49-F238E27FC236}">
                <a16:creationId xmlns:a16="http://schemas.microsoft.com/office/drawing/2014/main" id="{A4B85C14-B0F6-4745-943A-15D8FBE0C357}"/>
              </a:ext>
            </a:extLst>
          </p:cNvPr>
          <p:cNvSpPr>
            <a:spLocks noGrp="1" noRot="1" noChangeAspect="1" noChangeArrowheads="1" noTextEdit="1"/>
          </p:cNvSpPr>
          <p:nvPr>
            <p:ph type="sldImg"/>
          </p:nvPr>
        </p:nvSpPr>
        <p:spPr>
          <a:solidFill>
            <a:srgbClr val="FFFFFF"/>
          </a:solidFill>
          <a:ln/>
        </p:spPr>
      </p:sp>
      <p:sp>
        <p:nvSpPr>
          <p:cNvPr id="122883" name="Rectangle 3">
            <a:extLst>
              <a:ext uri="{FF2B5EF4-FFF2-40B4-BE49-F238E27FC236}">
                <a16:creationId xmlns:a16="http://schemas.microsoft.com/office/drawing/2014/main" id="{052633A1-BA18-8341-AB08-50780EFCFDB7}"/>
              </a:ext>
            </a:extLst>
          </p:cNvPr>
          <p:cNvSpPr>
            <a:spLocks noGrp="1" noChangeArrowheads="1"/>
          </p:cNvSpPr>
          <p:nvPr>
            <p:ph type="body" idx="1"/>
          </p:nvPr>
        </p:nvSpPr>
        <p:spPr>
          <a:solidFill>
            <a:srgbClr val="FFFFFF"/>
          </a:solidFill>
          <a:ln>
            <a:solidFill>
              <a:srgbClr val="000000"/>
            </a:solidFill>
          </a:ln>
        </p:spPr>
        <p:txBody>
          <a:bodyPr/>
          <a:lstStyle/>
          <a:p>
            <a:endParaRPr lang="it-IT" altLang="it-IT">
              <a:latin typeface="Calibri" panose="020F0502020204030204" pitchFamily="34" charset="0"/>
              <a:ea typeface="ＭＳ Ｐゴシック" panose="020B0600070205080204" pitchFamily="34" charset="-128"/>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9959E5F-9B99-2243-A5AE-C896DB840648}"/>
              </a:ext>
            </a:extLst>
          </p:cNvPr>
          <p:cNvSpPr>
            <a:spLocks noGrp="1" noChangeArrowheads="1"/>
          </p:cNvSpPr>
          <p:nvPr>
            <p:ph type="sldNum" sz="quarter" idx="5"/>
          </p:nvPr>
        </p:nvSpPr>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fld id="{44A71CC4-C9EB-4946-981E-4DDEA660AA2F}" type="slidenum">
              <a:rPr lang="it-IT" altLang="it-IT" sz="1200">
                <a:latin typeface="Calibri" panose="020F0502020204030204" pitchFamily="34" charset="0"/>
              </a:rPr>
              <a:pPr eaLnBrk="1" hangingPunct="1"/>
              <a:t>80</a:t>
            </a:fld>
            <a:endParaRPr lang="it-IT" altLang="it-IT" sz="1200">
              <a:latin typeface="Calibri" panose="020F0502020204030204" pitchFamily="34" charset="0"/>
            </a:endParaRPr>
          </a:p>
        </p:txBody>
      </p:sp>
      <p:sp>
        <p:nvSpPr>
          <p:cNvPr id="79875" name="Rectangle 2">
            <a:extLst>
              <a:ext uri="{FF2B5EF4-FFF2-40B4-BE49-F238E27FC236}">
                <a16:creationId xmlns:a16="http://schemas.microsoft.com/office/drawing/2014/main" id="{8105697F-82C8-3444-A033-8EBEA468702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6" name="Rectangle 3">
            <a:extLst>
              <a:ext uri="{FF2B5EF4-FFF2-40B4-BE49-F238E27FC236}">
                <a16:creationId xmlns:a16="http://schemas.microsoft.com/office/drawing/2014/main" id="{3A928C7B-DBE0-8545-9225-0B4B6EC2CF6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ea typeface="ＭＳ Ｐゴシック" panose="020B0600070205080204" pitchFamily="34" charset="-128"/>
            </a:endParaRPr>
          </a:p>
        </p:txBody>
      </p:sp>
    </p:spTree>
    <p:extLst>
      <p:ext uri="{BB962C8B-B14F-4D97-AF65-F5344CB8AC3E}">
        <p14:creationId xmlns:p14="http://schemas.microsoft.com/office/powerpoint/2010/main" val="32882532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a:extLst>
              <a:ext uri="{FF2B5EF4-FFF2-40B4-BE49-F238E27FC236}">
                <a16:creationId xmlns:a16="http://schemas.microsoft.com/office/drawing/2014/main" id="{A8CBCC2B-51DE-1A46-9234-81E9A71582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BF5A2B40-CD63-F046-BFF4-76B07652F6F6}" type="slidenum">
              <a:rPr lang="it-IT" altLang="it-IT" sz="1200">
                <a:latin typeface="Calibri" panose="020F0502020204030204" pitchFamily="34" charset="0"/>
              </a:rPr>
              <a:pPr/>
              <a:t>84</a:t>
            </a:fld>
            <a:endParaRPr lang="it-IT" altLang="it-IT" sz="1200">
              <a:latin typeface="Calibri" panose="020F0502020204030204" pitchFamily="34" charset="0"/>
            </a:endParaRPr>
          </a:p>
        </p:txBody>
      </p:sp>
      <p:sp>
        <p:nvSpPr>
          <p:cNvPr id="104450" name="Rectangle 1026">
            <a:extLst>
              <a:ext uri="{FF2B5EF4-FFF2-40B4-BE49-F238E27FC236}">
                <a16:creationId xmlns:a16="http://schemas.microsoft.com/office/drawing/2014/main" id="{E4349306-D6D6-6B44-80B1-08D17C95C812}"/>
              </a:ext>
            </a:extLst>
          </p:cNvPr>
          <p:cNvSpPr>
            <a:spLocks noGrp="1" noChangeArrowheads="1"/>
          </p:cNvSpPr>
          <p:nvPr>
            <p:ph type="body" idx="1"/>
          </p:nvPr>
        </p:nvSpPr>
        <p:spPr bwMode="auto">
          <a:xfrm>
            <a:off x="914400" y="4346575"/>
            <a:ext cx="5029200" cy="3852863"/>
          </a:xfrm>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txBody>
          <a:bodyPr lIns="82017" tIns="39685" rIns="82017" bIns="39685"/>
          <a:lstStyle/>
          <a:p>
            <a:pPr>
              <a:defRPr/>
            </a:pPr>
            <a:endParaRPr lang="it-IT" altLang="it-IT"/>
          </a:p>
        </p:txBody>
      </p:sp>
      <p:sp>
        <p:nvSpPr>
          <p:cNvPr id="104451" name="Rectangle 1027">
            <a:extLst>
              <a:ext uri="{FF2B5EF4-FFF2-40B4-BE49-F238E27FC236}">
                <a16:creationId xmlns:a16="http://schemas.microsoft.com/office/drawing/2014/main" id="{D1E7C099-8D56-DE43-B660-2B349A1FB691}"/>
              </a:ext>
            </a:extLst>
          </p:cNvPr>
          <p:cNvSpPr>
            <a:spLocks noGrp="1" noRot="1" noChangeAspect="1" noChangeArrowheads="1"/>
          </p:cNvSpPr>
          <p:nvPr>
            <p:ph type="sldImg"/>
          </p:nvPr>
        </p:nvSpPr>
        <p:spPr bwMode="auto">
          <a:xfrm>
            <a:off x="1143000" y="687388"/>
            <a:ext cx="4572000" cy="3429000"/>
          </a:xfrm>
          <a:ln cap="flat">
            <a:solidFill>
              <a:schemeClr val="tx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a:extLst>
        </p:spPr>
      </p:sp>
    </p:spTree>
    <p:extLst>
      <p:ext uri="{BB962C8B-B14F-4D97-AF65-F5344CB8AC3E}">
        <p14:creationId xmlns:p14="http://schemas.microsoft.com/office/powerpoint/2010/main" val="340358071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Segnaposto immagine diapositiva 1">
            <a:extLst>
              <a:ext uri="{FF2B5EF4-FFF2-40B4-BE49-F238E27FC236}">
                <a16:creationId xmlns:a16="http://schemas.microsoft.com/office/drawing/2014/main" id="{F75A59DB-8803-C049-A0DC-6294499F5249}"/>
              </a:ext>
            </a:extLst>
          </p:cNvPr>
          <p:cNvSpPr>
            <a:spLocks noGrp="1" noRot="1" noChangeAspect="1" noChangeArrowheads="1" noTextEdit="1"/>
          </p:cNvSpPr>
          <p:nvPr>
            <p:ph type="sldImg"/>
          </p:nvPr>
        </p:nvSpPr>
        <p:spPr>
          <a:ln/>
        </p:spPr>
      </p:sp>
      <p:sp>
        <p:nvSpPr>
          <p:cNvPr id="126978" name="Segnaposto note 2">
            <a:extLst>
              <a:ext uri="{FF2B5EF4-FFF2-40B4-BE49-F238E27FC236}">
                <a16:creationId xmlns:a16="http://schemas.microsoft.com/office/drawing/2014/main" id="{0DD88187-A9B1-C14D-815F-301E134CC03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it-IT" altLang="it-IT">
                <a:latin typeface="Calibri" panose="020F0502020204030204" pitchFamily="34" charset="0"/>
                <a:ea typeface="ＭＳ Ｐゴシック" panose="020B0600070205080204" pitchFamily="34" charset="-128"/>
              </a:rPr>
              <a:t>Aberrantly recruited on miRNA promoters</a:t>
            </a:r>
          </a:p>
        </p:txBody>
      </p:sp>
      <p:sp>
        <p:nvSpPr>
          <p:cNvPr id="126979" name="Segnaposto numero diapositiva 3">
            <a:extLst>
              <a:ext uri="{FF2B5EF4-FFF2-40B4-BE49-F238E27FC236}">
                <a16:creationId xmlns:a16="http://schemas.microsoft.com/office/drawing/2014/main" id="{DACA6476-3917-B74D-8A90-1ACA74B4F3B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anose="020B0502020202020204" pitchFamily="34" charset="0"/>
                <a:ea typeface="ＭＳ Ｐゴシック" panose="020B0600070205080204" pitchFamily="34" charset="-128"/>
              </a:defRPr>
            </a:lvl1pPr>
            <a:lvl2pPr marL="742950" indent="-285750">
              <a:defRPr sz="2400">
                <a:solidFill>
                  <a:schemeClr val="tx1"/>
                </a:solidFill>
                <a:latin typeface="Century Gothic" panose="020B0502020202020204" pitchFamily="34" charset="0"/>
                <a:ea typeface="ＭＳ Ｐゴシック" panose="020B0600070205080204" pitchFamily="34" charset="-128"/>
              </a:defRPr>
            </a:lvl2pPr>
            <a:lvl3pPr marL="1143000" indent="-228600">
              <a:defRPr sz="2400">
                <a:solidFill>
                  <a:schemeClr val="tx1"/>
                </a:solidFill>
                <a:latin typeface="Century Gothic" panose="020B0502020202020204" pitchFamily="34" charset="0"/>
                <a:ea typeface="ＭＳ Ｐゴシック" panose="020B0600070205080204" pitchFamily="34" charset="-128"/>
              </a:defRPr>
            </a:lvl3pPr>
            <a:lvl4pPr marL="1600200" indent="-228600">
              <a:defRPr sz="2400">
                <a:solidFill>
                  <a:schemeClr val="tx1"/>
                </a:solidFill>
                <a:latin typeface="Century Gothic" panose="020B0502020202020204" pitchFamily="34" charset="0"/>
                <a:ea typeface="ＭＳ Ｐゴシック" panose="020B0600070205080204" pitchFamily="34" charset="-128"/>
              </a:defRPr>
            </a:lvl4pPr>
            <a:lvl5pPr marL="2057400" indent="-228600">
              <a:defRPr sz="2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9pPr>
          </a:lstStyle>
          <a:p>
            <a:pPr eaLnBrk="1" hangingPunct="1"/>
            <a:fld id="{4DDFE633-3763-2147-A6C6-2C4D0DD1D79F}" type="slidenum">
              <a:rPr lang="it-IT" altLang="it-IT" sz="1200" smtClean="0">
                <a:latin typeface="Calibri" panose="020F0502020204030204" pitchFamily="34" charset="0"/>
              </a:rPr>
              <a:pPr eaLnBrk="1" hangingPunct="1"/>
              <a:t>88</a:t>
            </a:fld>
            <a:endParaRPr lang="it-IT" altLang="it-IT" sz="1200">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a:extLst>
              <a:ext uri="{FF2B5EF4-FFF2-40B4-BE49-F238E27FC236}">
                <a16:creationId xmlns:a16="http://schemas.microsoft.com/office/drawing/2014/main" id="{1170B63C-8495-3642-BF3F-66D6C6FF4D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anose="020B0502020202020204" pitchFamily="34" charset="0"/>
                <a:ea typeface="ＭＳ Ｐゴシック" panose="020B0600070205080204" pitchFamily="34" charset="-128"/>
              </a:defRPr>
            </a:lvl1pPr>
            <a:lvl2pPr marL="742950" indent="-285750">
              <a:defRPr sz="2400">
                <a:solidFill>
                  <a:schemeClr val="tx1"/>
                </a:solidFill>
                <a:latin typeface="Century Gothic" panose="020B0502020202020204" pitchFamily="34" charset="0"/>
                <a:ea typeface="ＭＳ Ｐゴシック" panose="020B0600070205080204" pitchFamily="34" charset="-128"/>
              </a:defRPr>
            </a:lvl2pPr>
            <a:lvl3pPr marL="1143000" indent="-228600">
              <a:defRPr sz="2400">
                <a:solidFill>
                  <a:schemeClr val="tx1"/>
                </a:solidFill>
                <a:latin typeface="Century Gothic" panose="020B0502020202020204" pitchFamily="34" charset="0"/>
                <a:ea typeface="ＭＳ Ｐゴシック" panose="020B0600070205080204" pitchFamily="34" charset="-128"/>
              </a:defRPr>
            </a:lvl3pPr>
            <a:lvl4pPr marL="1600200" indent="-228600">
              <a:defRPr sz="2400">
                <a:solidFill>
                  <a:schemeClr val="tx1"/>
                </a:solidFill>
                <a:latin typeface="Century Gothic" panose="020B0502020202020204" pitchFamily="34" charset="0"/>
                <a:ea typeface="ＭＳ Ｐゴシック" panose="020B0600070205080204" pitchFamily="34" charset="-128"/>
              </a:defRPr>
            </a:lvl4pPr>
            <a:lvl5pPr marL="2057400" indent="-228600">
              <a:defRPr sz="2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9pPr>
          </a:lstStyle>
          <a:p>
            <a:fld id="{F5E9A303-5057-A443-A780-F146CEC6B5FB}" type="slidenum">
              <a:rPr lang="it-IT" altLang="it-IT" sz="1200" smtClean="0"/>
              <a:pPr/>
              <a:t>7</a:t>
            </a:fld>
            <a:endParaRPr lang="it-IT" altLang="it-IT" sz="1200"/>
          </a:p>
        </p:txBody>
      </p:sp>
      <p:sp>
        <p:nvSpPr>
          <p:cNvPr id="27650" name="Rectangle 2">
            <a:extLst>
              <a:ext uri="{FF2B5EF4-FFF2-40B4-BE49-F238E27FC236}">
                <a16:creationId xmlns:a16="http://schemas.microsoft.com/office/drawing/2014/main" id="{02905AAB-BDCE-A041-8D7D-F731A7DB5C6F}"/>
              </a:ext>
            </a:extLst>
          </p:cNvPr>
          <p:cNvSpPr>
            <a:spLocks noGrp="1" noRot="1" noChangeAspect="1" noChangeArrowheads="1" noTextEdit="1"/>
          </p:cNvSpPr>
          <p:nvPr>
            <p:ph type="sldImg"/>
          </p:nvPr>
        </p:nvSpPr>
        <p:spPr>
          <a:solidFill>
            <a:srgbClr val="FFFFFF"/>
          </a:solidFill>
          <a:ln/>
        </p:spPr>
      </p:sp>
      <p:sp>
        <p:nvSpPr>
          <p:cNvPr id="27651" name="Rectangle 3">
            <a:extLst>
              <a:ext uri="{FF2B5EF4-FFF2-40B4-BE49-F238E27FC236}">
                <a16:creationId xmlns:a16="http://schemas.microsoft.com/office/drawing/2014/main" id="{BA165367-F366-C245-A849-9EF1A7A61106}"/>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a:latin typeface="Times" pitchFamily="2" charset="0"/>
              <a:ea typeface="ＭＳ Ｐゴシック" panose="020B0600070205080204" pitchFamily="34"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a:extLst>
              <a:ext uri="{FF2B5EF4-FFF2-40B4-BE49-F238E27FC236}">
                <a16:creationId xmlns:a16="http://schemas.microsoft.com/office/drawing/2014/main" id="{2F6518D6-736B-E946-BACA-F05AD5A070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anose="020B0502020202020204" pitchFamily="34" charset="0"/>
                <a:ea typeface="ＭＳ Ｐゴシック" panose="020B0600070205080204" pitchFamily="34" charset="-128"/>
              </a:defRPr>
            </a:lvl1pPr>
            <a:lvl2pPr marL="742950" indent="-285750">
              <a:defRPr sz="2400">
                <a:solidFill>
                  <a:schemeClr val="tx1"/>
                </a:solidFill>
                <a:latin typeface="Century Gothic" panose="020B0502020202020204" pitchFamily="34" charset="0"/>
                <a:ea typeface="ＭＳ Ｐゴシック" panose="020B0600070205080204" pitchFamily="34" charset="-128"/>
              </a:defRPr>
            </a:lvl2pPr>
            <a:lvl3pPr marL="1143000" indent="-228600">
              <a:defRPr sz="2400">
                <a:solidFill>
                  <a:schemeClr val="tx1"/>
                </a:solidFill>
                <a:latin typeface="Century Gothic" panose="020B0502020202020204" pitchFamily="34" charset="0"/>
                <a:ea typeface="ＭＳ Ｐゴシック" panose="020B0600070205080204" pitchFamily="34" charset="-128"/>
              </a:defRPr>
            </a:lvl3pPr>
            <a:lvl4pPr marL="1600200" indent="-228600">
              <a:defRPr sz="2400">
                <a:solidFill>
                  <a:schemeClr val="tx1"/>
                </a:solidFill>
                <a:latin typeface="Century Gothic" panose="020B0502020202020204" pitchFamily="34" charset="0"/>
                <a:ea typeface="ＭＳ Ｐゴシック" panose="020B0600070205080204" pitchFamily="34" charset="-128"/>
              </a:defRPr>
            </a:lvl4pPr>
            <a:lvl5pPr marL="2057400" indent="-228600">
              <a:defRPr sz="2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9pPr>
          </a:lstStyle>
          <a:p>
            <a:fld id="{53B2BF73-8C08-F745-85F2-D0F53D3E2FD0}" type="slidenum">
              <a:rPr lang="it-IT" altLang="it-IT" sz="1200" smtClean="0"/>
              <a:pPr/>
              <a:t>8</a:t>
            </a:fld>
            <a:endParaRPr lang="it-IT" altLang="it-IT" sz="1200"/>
          </a:p>
        </p:txBody>
      </p:sp>
      <p:sp>
        <p:nvSpPr>
          <p:cNvPr id="29698" name="Rectangle 2">
            <a:extLst>
              <a:ext uri="{FF2B5EF4-FFF2-40B4-BE49-F238E27FC236}">
                <a16:creationId xmlns:a16="http://schemas.microsoft.com/office/drawing/2014/main" id="{15B8B25C-3AB1-F84A-9606-C4F99DB9BC25}"/>
              </a:ext>
            </a:extLst>
          </p:cNvPr>
          <p:cNvSpPr>
            <a:spLocks noGrp="1" noRot="1" noChangeAspect="1" noChangeArrowheads="1" noTextEdit="1"/>
          </p:cNvSpPr>
          <p:nvPr>
            <p:ph type="sldImg"/>
          </p:nvPr>
        </p:nvSpPr>
        <p:spPr>
          <a:ln/>
        </p:spPr>
      </p:sp>
      <p:sp>
        <p:nvSpPr>
          <p:cNvPr id="29699" name="Rectangle 3">
            <a:extLst>
              <a:ext uri="{FF2B5EF4-FFF2-40B4-BE49-F238E27FC236}">
                <a16:creationId xmlns:a16="http://schemas.microsoft.com/office/drawing/2014/main" id="{09A66BC2-3377-F64E-B8DC-02ED0BBE2C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Times" pitchFamily="2" charset="0"/>
              <a:ea typeface="ＭＳ Ｐゴシック" panose="020B0600070205080204" pitchFamily="34"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a:extLst>
              <a:ext uri="{FF2B5EF4-FFF2-40B4-BE49-F238E27FC236}">
                <a16:creationId xmlns:a16="http://schemas.microsoft.com/office/drawing/2014/main" id="{FF81420A-0FB3-9D4B-8567-222349E450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panose="020B0502020202020204" pitchFamily="34" charset="0"/>
                <a:ea typeface="ＭＳ Ｐゴシック" panose="020B0600070205080204" pitchFamily="34" charset="-128"/>
              </a:defRPr>
            </a:lvl1pPr>
            <a:lvl2pPr marL="742950" indent="-285750">
              <a:defRPr sz="2400">
                <a:solidFill>
                  <a:schemeClr val="tx1"/>
                </a:solidFill>
                <a:latin typeface="Century Gothic" panose="020B0502020202020204" pitchFamily="34" charset="0"/>
                <a:ea typeface="ＭＳ Ｐゴシック" panose="020B0600070205080204" pitchFamily="34" charset="-128"/>
              </a:defRPr>
            </a:lvl2pPr>
            <a:lvl3pPr marL="1143000" indent="-228600">
              <a:defRPr sz="2400">
                <a:solidFill>
                  <a:schemeClr val="tx1"/>
                </a:solidFill>
                <a:latin typeface="Century Gothic" panose="020B0502020202020204" pitchFamily="34" charset="0"/>
                <a:ea typeface="ＭＳ Ｐゴシック" panose="020B0600070205080204" pitchFamily="34" charset="-128"/>
              </a:defRPr>
            </a:lvl3pPr>
            <a:lvl4pPr marL="1600200" indent="-228600">
              <a:defRPr sz="2400">
                <a:solidFill>
                  <a:schemeClr val="tx1"/>
                </a:solidFill>
                <a:latin typeface="Century Gothic" panose="020B0502020202020204" pitchFamily="34" charset="0"/>
                <a:ea typeface="ＭＳ Ｐゴシック" panose="020B0600070205080204" pitchFamily="34" charset="-128"/>
              </a:defRPr>
            </a:lvl4pPr>
            <a:lvl5pPr marL="2057400" indent="-228600">
              <a:defRPr sz="2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9pPr>
          </a:lstStyle>
          <a:p>
            <a:fld id="{E0467A4B-D7AC-CC40-84D1-379189AB4499}" type="slidenum">
              <a:rPr lang="it-IT" altLang="it-IT" sz="1200" smtClean="0"/>
              <a:pPr/>
              <a:t>9</a:t>
            </a:fld>
            <a:endParaRPr lang="it-IT" altLang="it-IT" sz="1200"/>
          </a:p>
        </p:txBody>
      </p:sp>
      <p:sp>
        <p:nvSpPr>
          <p:cNvPr id="31746" name="Rectangle 2">
            <a:extLst>
              <a:ext uri="{FF2B5EF4-FFF2-40B4-BE49-F238E27FC236}">
                <a16:creationId xmlns:a16="http://schemas.microsoft.com/office/drawing/2014/main" id="{31B3E294-030C-914F-9861-EAFE176B084F}"/>
              </a:ext>
            </a:extLst>
          </p:cNvPr>
          <p:cNvSpPr>
            <a:spLocks noGrp="1" noRot="1" noChangeAspect="1" noChangeArrowheads="1" noTextEdit="1"/>
          </p:cNvSpPr>
          <p:nvPr>
            <p:ph type="sldImg"/>
          </p:nvPr>
        </p:nvSpPr>
        <p:spPr>
          <a:ln/>
        </p:spPr>
      </p:sp>
      <p:sp>
        <p:nvSpPr>
          <p:cNvPr id="31747" name="Rectangle 3">
            <a:extLst>
              <a:ext uri="{FF2B5EF4-FFF2-40B4-BE49-F238E27FC236}">
                <a16:creationId xmlns:a16="http://schemas.microsoft.com/office/drawing/2014/main" id="{A8C0549F-FCE8-5E4A-A805-3D7F7778ED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latin typeface="Times" pitchFamily="2" charset="0"/>
              <a:ea typeface="ＭＳ Ｐゴシック" panose="020B0600070205080204" pitchFamily="34"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7B240405-1C5E-EB4B-AD97-448722664C53}"/>
              </a:ext>
            </a:extLst>
          </p:cNvPr>
          <p:cNvSpPr>
            <a:spLocks noGrp="1"/>
          </p:cNvSpPr>
          <p:nvPr>
            <p:ph type="dt" sz="half" idx="10"/>
          </p:nvPr>
        </p:nvSpPr>
        <p:spPr/>
        <p:txBody>
          <a:bodyPr/>
          <a:lstStyle>
            <a:lvl1pPr>
              <a:defRPr/>
            </a:lvl1pPr>
          </a:lstStyle>
          <a:p>
            <a:pPr>
              <a:defRPr/>
            </a:pPr>
            <a:fld id="{A6D0C333-5AC5-9D4E-BC6F-35E2E7101B32}" type="datetimeFigureOut">
              <a:rPr lang="it-IT" altLang="it-IT"/>
              <a:pPr>
                <a:defRPr/>
              </a:pPr>
              <a:t>18/10/21</a:t>
            </a:fld>
            <a:endParaRPr lang="it-IT" altLang="it-IT"/>
          </a:p>
        </p:txBody>
      </p:sp>
      <p:sp>
        <p:nvSpPr>
          <p:cNvPr id="5" name="Segnaposto piè di pagina 4">
            <a:extLst>
              <a:ext uri="{FF2B5EF4-FFF2-40B4-BE49-F238E27FC236}">
                <a16:creationId xmlns:a16="http://schemas.microsoft.com/office/drawing/2014/main" id="{BEC91763-06EE-D44C-99FD-69F1E8DCB7F6}"/>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36C604C9-6E21-BA48-ACD2-9E9ACCF5F510}"/>
              </a:ext>
            </a:extLst>
          </p:cNvPr>
          <p:cNvSpPr>
            <a:spLocks noGrp="1"/>
          </p:cNvSpPr>
          <p:nvPr>
            <p:ph type="sldNum" sz="quarter" idx="12"/>
          </p:nvPr>
        </p:nvSpPr>
        <p:spPr/>
        <p:txBody>
          <a:bodyPr/>
          <a:lstStyle>
            <a:lvl1pPr>
              <a:defRPr/>
            </a:lvl1pPr>
          </a:lstStyle>
          <a:p>
            <a:pPr>
              <a:defRPr/>
            </a:pPr>
            <a:fld id="{73371B2D-3B34-9C4F-8237-614E6A7DB993}" type="slidenum">
              <a:rPr lang="it-IT" altLang="it-IT"/>
              <a:pPr>
                <a:defRPr/>
              </a:pPr>
              <a:t>‹N›</a:t>
            </a:fld>
            <a:endParaRPr lang="it-IT" altLang="it-IT"/>
          </a:p>
        </p:txBody>
      </p:sp>
    </p:spTree>
    <p:extLst>
      <p:ext uri="{BB962C8B-B14F-4D97-AF65-F5344CB8AC3E}">
        <p14:creationId xmlns:p14="http://schemas.microsoft.com/office/powerpoint/2010/main" val="13931048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53393BB-F4D6-2747-A567-AB27018AE7D7}"/>
              </a:ext>
            </a:extLst>
          </p:cNvPr>
          <p:cNvSpPr>
            <a:spLocks noGrp="1"/>
          </p:cNvSpPr>
          <p:nvPr>
            <p:ph type="dt" sz="half" idx="10"/>
          </p:nvPr>
        </p:nvSpPr>
        <p:spPr/>
        <p:txBody>
          <a:bodyPr/>
          <a:lstStyle>
            <a:lvl1pPr>
              <a:defRPr/>
            </a:lvl1pPr>
          </a:lstStyle>
          <a:p>
            <a:pPr>
              <a:defRPr/>
            </a:pPr>
            <a:fld id="{BC16B7FF-BADC-7745-BD10-DEBF2E67356F}" type="datetimeFigureOut">
              <a:rPr lang="it-IT" altLang="it-IT"/>
              <a:pPr>
                <a:defRPr/>
              </a:pPr>
              <a:t>18/10/21</a:t>
            </a:fld>
            <a:endParaRPr lang="it-IT" altLang="it-IT"/>
          </a:p>
        </p:txBody>
      </p:sp>
      <p:sp>
        <p:nvSpPr>
          <p:cNvPr id="5" name="Segnaposto piè di pagina 4">
            <a:extLst>
              <a:ext uri="{FF2B5EF4-FFF2-40B4-BE49-F238E27FC236}">
                <a16:creationId xmlns:a16="http://schemas.microsoft.com/office/drawing/2014/main" id="{2C9AB7D0-C729-1440-86FD-F1D823485E39}"/>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0BB9A977-E478-D445-8C3E-2105D28080EE}"/>
              </a:ext>
            </a:extLst>
          </p:cNvPr>
          <p:cNvSpPr>
            <a:spLocks noGrp="1"/>
          </p:cNvSpPr>
          <p:nvPr>
            <p:ph type="sldNum" sz="quarter" idx="12"/>
          </p:nvPr>
        </p:nvSpPr>
        <p:spPr/>
        <p:txBody>
          <a:bodyPr/>
          <a:lstStyle>
            <a:lvl1pPr>
              <a:defRPr/>
            </a:lvl1pPr>
          </a:lstStyle>
          <a:p>
            <a:pPr>
              <a:defRPr/>
            </a:pPr>
            <a:fld id="{72FB7F6A-EDF8-F445-B9B6-FA506989DE8A}" type="slidenum">
              <a:rPr lang="it-IT" altLang="it-IT"/>
              <a:pPr>
                <a:defRPr/>
              </a:pPr>
              <a:t>‹N›</a:t>
            </a:fld>
            <a:endParaRPr lang="it-IT" altLang="it-IT"/>
          </a:p>
        </p:txBody>
      </p:sp>
    </p:spTree>
    <p:extLst>
      <p:ext uri="{BB962C8B-B14F-4D97-AF65-F5344CB8AC3E}">
        <p14:creationId xmlns:p14="http://schemas.microsoft.com/office/powerpoint/2010/main" val="814855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879D68D-5CB8-8C4E-958C-0B64354EA1B6}"/>
              </a:ext>
            </a:extLst>
          </p:cNvPr>
          <p:cNvSpPr>
            <a:spLocks noGrp="1"/>
          </p:cNvSpPr>
          <p:nvPr>
            <p:ph type="dt" sz="half" idx="10"/>
          </p:nvPr>
        </p:nvSpPr>
        <p:spPr/>
        <p:txBody>
          <a:bodyPr/>
          <a:lstStyle>
            <a:lvl1pPr>
              <a:defRPr/>
            </a:lvl1pPr>
          </a:lstStyle>
          <a:p>
            <a:pPr>
              <a:defRPr/>
            </a:pPr>
            <a:fld id="{804D0B4D-2C50-9147-B587-F9379EF46A3A}" type="datetimeFigureOut">
              <a:rPr lang="it-IT" altLang="it-IT"/>
              <a:pPr>
                <a:defRPr/>
              </a:pPr>
              <a:t>18/10/21</a:t>
            </a:fld>
            <a:endParaRPr lang="it-IT" altLang="it-IT"/>
          </a:p>
        </p:txBody>
      </p:sp>
      <p:sp>
        <p:nvSpPr>
          <p:cNvPr id="5" name="Segnaposto piè di pagina 4">
            <a:extLst>
              <a:ext uri="{FF2B5EF4-FFF2-40B4-BE49-F238E27FC236}">
                <a16:creationId xmlns:a16="http://schemas.microsoft.com/office/drawing/2014/main" id="{80EF30AC-B8E3-C14A-A46D-28593C7BC7A5}"/>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17866320-F357-7C4D-A6FA-0ED9DF6C2651}"/>
              </a:ext>
            </a:extLst>
          </p:cNvPr>
          <p:cNvSpPr>
            <a:spLocks noGrp="1"/>
          </p:cNvSpPr>
          <p:nvPr>
            <p:ph type="sldNum" sz="quarter" idx="12"/>
          </p:nvPr>
        </p:nvSpPr>
        <p:spPr/>
        <p:txBody>
          <a:bodyPr/>
          <a:lstStyle>
            <a:lvl1pPr>
              <a:defRPr/>
            </a:lvl1pPr>
          </a:lstStyle>
          <a:p>
            <a:pPr>
              <a:defRPr/>
            </a:pPr>
            <a:fld id="{F432E47C-BCF9-2241-9F51-DBB6E2B1674A}" type="slidenum">
              <a:rPr lang="it-IT" altLang="it-IT"/>
              <a:pPr>
                <a:defRPr/>
              </a:pPr>
              <a:t>‹N›</a:t>
            </a:fld>
            <a:endParaRPr lang="it-IT" altLang="it-IT"/>
          </a:p>
        </p:txBody>
      </p:sp>
    </p:spTree>
    <p:extLst>
      <p:ext uri="{BB962C8B-B14F-4D97-AF65-F5344CB8AC3E}">
        <p14:creationId xmlns:p14="http://schemas.microsoft.com/office/powerpoint/2010/main" val="16466925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0"/>
            <a:ext cx="8229600" cy="6126163"/>
          </a:xfrm>
          <a:prstGeom prst="rect">
            <a:avLst/>
          </a:prstGeo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Tree>
    <p:extLst>
      <p:ext uri="{BB962C8B-B14F-4D97-AF65-F5344CB8AC3E}">
        <p14:creationId xmlns:p14="http://schemas.microsoft.com/office/powerpoint/2010/main" val="23376532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Rectangle 2"/>
          <p:cNvSpPr>
            <a:spLocks noGrp="1"/>
          </p:cNvSpPr>
          <p:nvPr/>
        </p:nvSpPr>
        <p:spPr bwMode="auto">
          <a:xfrm>
            <a:off x="457200" y="274638"/>
            <a:ext cx="8229600" cy="1143000"/>
          </a:xfrm>
          <a:prstGeom prst="rect">
            <a:avLst/>
          </a:prstGeom>
        </p:spPr>
        <p:txBody>
          <a:bodyPr anchor="ctr"/>
          <a:lstStyle/>
          <a:p>
            <a:pPr algn="ctr" eaLnBrk="0" fontAlgn="base" latinLnBrk="0" hangingPunct="0">
              <a:spcBef>
                <a:spcPct val="0"/>
              </a:spcBef>
              <a:spcAft>
                <a:spcPct val="0"/>
              </a:spcAft>
              <a:defRPr/>
            </a:pPr>
            <a:endParaRPr lang="en-US" sz="4400">
              <a:solidFill>
                <a:prstClr val="black"/>
              </a:solidFill>
            </a:endParaRPr>
          </a:p>
        </p:txBody>
      </p:sp>
      <p:sp>
        <p:nvSpPr>
          <p:cNvPr id="3" name="Rectangle 3"/>
          <p:cNvSpPr>
            <a:spLocks noGrp="1"/>
          </p:cNvSpPr>
          <p:nvPr/>
        </p:nvSpPr>
        <p:spPr bwMode="auto">
          <a:xfrm>
            <a:off x="457200" y="1600200"/>
            <a:ext cx="8229600" cy="4525963"/>
          </a:xfrm>
          <a:prstGeom prst="rect">
            <a:avLst/>
          </a:prstGeom>
        </p:spPr>
        <p:txBody>
          <a:bodyPr/>
          <a:lstStyle/>
          <a:p>
            <a:pPr marL="342900" indent="-342900" eaLnBrk="0" fontAlgn="base" latinLnBrk="0" hangingPunct="0">
              <a:spcBef>
                <a:spcPct val="20000"/>
              </a:spcBef>
              <a:spcAft>
                <a:spcPct val="0"/>
              </a:spcAft>
              <a:buFont typeface="Arial" charset="0"/>
              <a:buChar char="•"/>
              <a:defRPr/>
            </a:pPr>
            <a:endParaRPr lang="en-US" sz="3200">
              <a:solidFill>
                <a:prstClr val="black"/>
              </a:solidFill>
            </a:endParaRPr>
          </a:p>
        </p:txBody>
      </p:sp>
    </p:spTree>
    <p:extLst>
      <p:ext uri="{BB962C8B-B14F-4D97-AF65-F5344CB8AC3E}">
        <p14:creationId xmlns:p14="http://schemas.microsoft.com/office/powerpoint/2010/main" val="2588653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D3C7541-CB0F-0140-A3DD-3F713CFF3385}"/>
              </a:ext>
            </a:extLst>
          </p:cNvPr>
          <p:cNvSpPr>
            <a:spLocks noGrp="1"/>
          </p:cNvSpPr>
          <p:nvPr>
            <p:ph type="dt" sz="half" idx="10"/>
          </p:nvPr>
        </p:nvSpPr>
        <p:spPr/>
        <p:txBody>
          <a:bodyPr/>
          <a:lstStyle>
            <a:lvl1pPr>
              <a:defRPr/>
            </a:lvl1pPr>
          </a:lstStyle>
          <a:p>
            <a:pPr>
              <a:defRPr/>
            </a:pPr>
            <a:fld id="{0619E69D-7FEF-EE45-BADE-C7EC245C4111}" type="datetimeFigureOut">
              <a:rPr lang="it-IT" altLang="it-IT"/>
              <a:pPr>
                <a:defRPr/>
              </a:pPr>
              <a:t>18/10/21</a:t>
            </a:fld>
            <a:endParaRPr lang="it-IT" altLang="it-IT"/>
          </a:p>
        </p:txBody>
      </p:sp>
      <p:sp>
        <p:nvSpPr>
          <p:cNvPr id="5" name="Segnaposto piè di pagina 4">
            <a:extLst>
              <a:ext uri="{FF2B5EF4-FFF2-40B4-BE49-F238E27FC236}">
                <a16:creationId xmlns:a16="http://schemas.microsoft.com/office/drawing/2014/main" id="{1F1E4DDD-91B0-9A47-9746-82000B34BCDD}"/>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00E95B45-0CE4-F446-8D6B-1FF62CDA5364}"/>
              </a:ext>
            </a:extLst>
          </p:cNvPr>
          <p:cNvSpPr>
            <a:spLocks noGrp="1"/>
          </p:cNvSpPr>
          <p:nvPr>
            <p:ph type="sldNum" sz="quarter" idx="12"/>
          </p:nvPr>
        </p:nvSpPr>
        <p:spPr/>
        <p:txBody>
          <a:bodyPr/>
          <a:lstStyle>
            <a:lvl1pPr>
              <a:defRPr/>
            </a:lvl1pPr>
          </a:lstStyle>
          <a:p>
            <a:pPr>
              <a:defRPr/>
            </a:pPr>
            <a:fld id="{4E9511F1-F8D8-7740-B51C-865D12407CBB}" type="slidenum">
              <a:rPr lang="it-IT" altLang="it-IT"/>
              <a:pPr>
                <a:defRPr/>
              </a:pPr>
              <a:t>‹N›</a:t>
            </a:fld>
            <a:endParaRPr lang="it-IT" altLang="it-IT"/>
          </a:p>
        </p:txBody>
      </p:sp>
    </p:spTree>
    <p:extLst>
      <p:ext uri="{BB962C8B-B14F-4D97-AF65-F5344CB8AC3E}">
        <p14:creationId xmlns:p14="http://schemas.microsoft.com/office/powerpoint/2010/main" val="4064061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44D8FD36-F7E8-2F45-B2F2-E4E5BD428C28}"/>
              </a:ext>
            </a:extLst>
          </p:cNvPr>
          <p:cNvSpPr>
            <a:spLocks noGrp="1"/>
          </p:cNvSpPr>
          <p:nvPr>
            <p:ph type="dt" sz="half" idx="10"/>
          </p:nvPr>
        </p:nvSpPr>
        <p:spPr/>
        <p:txBody>
          <a:bodyPr/>
          <a:lstStyle>
            <a:lvl1pPr>
              <a:defRPr/>
            </a:lvl1pPr>
          </a:lstStyle>
          <a:p>
            <a:pPr>
              <a:defRPr/>
            </a:pPr>
            <a:fld id="{35FA55E2-4F80-324C-82C0-71549A92C80A}" type="datetimeFigureOut">
              <a:rPr lang="it-IT" altLang="it-IT"/>
              <a:pPr>
                <a:defRPr/>
              </a:pPr>
              <a:t>18/10/21</a:t>
            </a:fld>
            <a:endParaRPr lang="it-IT" altLang="it-IT"/>
          </a:p>
        </p:txBody>
      </p:sp>
      <p:sp>
        <p:nvSpPr>
          <p:cNvPr id="5" name="Segnaposto piè di pagina 4">
            <a:extLst>
              <a:ext uri="{FF2B5EF4-FFF2-40B4-BE49-F238E27FC236}">
                <a16:creationId xmlns:a16="http://schemas.microsoft.com/office/drawing/2014/main" id="{BBF20AA0-2283-B04D-B50A-D55D66F4E1F8}"/>
              </a:ext>
            </a:extLst>
          </p:cNvPr>
          <p:cNvSpPr>
            <a:spLocks noGrp="1"/>
          </p:cNvSpPr>
          <p:nvPr>
            <p:ph type="ftr" sz="quarter" idx="11"/>
          </p:nvPr>
        </p:nvSpPr>
        <p:spPr/>
        <p:txBody>
          <a:bodyPr/>
          <a:lstStyle>
            <a:lvl1pPr>
              <a:defRPr/>
            </a:lvl1pPr>
          </a:lstStyle>
          <a:p>
            <a:pPr>
              <a:defRPr/>
            </a:pPr>
            <a:endParaRPr lang="it-IT"/>
          </a:p>
        </p:txBody>
      </p:sp>
      <p:sp>
        <p:nvSpPr>
          <p:cNvPr id="6" name="Segnaposto numero diapositiva 5">
            <a:extLst>
              <a:ext uri="{FF2B5EF4-FFF2-40B4-BE49-F238E27FC236}">
                <a16:creationId xmlns:a16="http://schemas.microsoft.com/office/drawing/2014/main" id="{AE041225-5C99-2E4F-AA23-BC581AFD0B9F}"/>
              </a:ext>
            </a:extLst>
          </p:cNvPr>
          <p:cNvSpPr>
            <a:spLocks noGrp="1"/>
          </p:cNvSpPr>
          <p:nvPr>
            <p:ph type="sldNum" sz="quarter" idx="12"/>
          </p:nvPr>
        </p:nvSpPr>
        <p:spPr/>
        <p:txBody>
          <a:bodyPr/>
          <a:lstStyle>
            <a:lvl1pPr>
              <a:defRPr/>
            </a:lvl1pPr>
          </a:lstStyle>
          <a:p>
            <a:pPr>
              <a:defRPr/>
            </a:pPr>
            <a:fld id="{1F9F0D83-4368-3547-BD1A-3F4367AC1A7E}" type="slidenum">
              <a:rPr lang="it-IT" altLang="it-IT"/>
              <a:pPr>
                <a:defRPr/>
              </a:pPr>
              <a:t>‹N›</a:t>
            </a:fld>
            <a:endParaRPr lang="it-IT" altLang="it-IT"/>
          </a:p>
        </p:txBody>
      </p:sp>
    </p:spTree>
    <p:extLst>
      <p:ext uri="{BB962C8B-B14F-4D97-AF65-F5344CB8AC3E}">
        <p14:creationId xmlns:p14="http://schemas.microsoft.com/office/powerpoint/2010/main" val="2640902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a:extLst>
              <a:ext uri="{FF2B5EF4-FFF2-40B4-BE49-F238E27FC236}">
                <a16:creationId xmlns:a16="http://schemas.microsoft.com/office/drawing/2014/main" id="{EB697FBA-889E-094D-A47B-4387A554AFE0}"/>
              </a:ext>
            </a:extLst>
          </p:cNvPr>
          <p:cNvSpPr>
            <a:spLocks noGrp="1"/>
          </p:cNvSpPr>
          <p:nvPr>
            <p:ph type="dt" sz="half" idx="10"/>
          </p:nvPr>
        </p:nvSpPr>
        <p:spPr/>
        <p:txBody>
          <a:bodyPr/>
          <a:lstStyle>
            <a:lvl1pPr>
              <a:defRPr/>
            </a:lvl1pPr>
          </a:lstStyle>
          <a:p>
            <a:pPr>
              <a:defRPr/>
            </a:pPr>
            <a:fld id="{C2836C67-2596-564B-9A37-032ACBA9BAF6}" type="datetimeFigureOut">
              <a:rPr lang="it-IT" altLang="it-IT"/>
              <a:pPr>
                <a:defRPr/>
              </a:pPr>
              <a:t>18/10/21</a:t>
            </a:fld>
            <a:endParaRPr lang="it-IT" altLang="it-IT"/>
          </a:p>
        </p:txBody>
      </p:sp>
      <p:sp>
        <p:nvSpPr>
          <p:cNvPr id="6" name="Segnaposto piè di pagina 4">
            <a:extLst>
              <a:ext uri="{FF2B5EF4-FFF2-40B4-BE49-F238E27FC236}">
                <a16:creationId xmlns:a16="http://schemas.microsoft.com/office/drawing/2014/main" id="{1104F65B-D273-9F49-A131-E8F15FD94781}"/>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67283A03-FD1E-0C42-BC96-3E22533753C5}"/>
              </a:ext>
            </a:extLst>
          </p:cNvPr>
          <p:cNvSpPr>
            <a:spLocks noGrp="1"/>
          </p:cNvSpPr>
          <p:nvPr>
            <p:ph type="sldNum" sz="quarter" idx="12"/>
          </p:nvPr>
        </p:nvSpPr>
        <p:spPr/>
        <p:txBody>
          <a:bodyPr/>
          <a:lstStyle>
            <a:lvl1pPr>
              <a:defRPr/>
            </a:lvl1pPr>
          </a:lstStyle>
          <a:p>
            <a:pPr>
              <a:defRPr/>
            </a:pPr>
            <a:fld id="{DE427F57-5507-7A45-94A2-CE8D8184CE4B}" type="slidenum">
              <a:rPr lang="it-IT" altLang="it-IT"/>
              <a:pPr>
                <a:defRPr/>
              </a:pPr>
              <a:t>‹N›</a:t>
            </a:fld>
            <a:endParaRPr lang="it-IT" altLang="it-IT"/>
          </a:p>
        </p:txBody>
      </p:sp>
    </p:spTree>
    <p:extLst>
      <p:ext uri="{BB962C8B-B14F-4D97-AF65-F5344CB8AC3E}">
        <p14:creationId xmlns:p14="http://schemas.microsoft.com/office/powerpoint/2010/main" val="2296938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a:extLst>
              <a:ext uri="{FF2B5EF4-FFF2-40B4-BE49-F238E27FC236}">
                <a16:creationId xmlns:a16="http://schemas.microsoft.com/office/drawing/2014/main" id="{7B3DA015-8D2A-DE4D-8892-0DAA0E18F791}"/>
              </a:ext>
            </a:extLst>
          </p:cNvPr>
          <p:cNvSpPr>
            <a:spLocks noGrp="1"/>
          </p:cNvSpPr>
          <p:nvPr>
            <p:ph type="dt" sz="half" idx="10"/>
          </p:nvPr>
        </p:nvSpPr>
        <p:spPr/>
        <p:txBody>
          <a:bodyPr/>
          <a:lstStyle>
            <a:lvl1pPr>
              <a:defRPr/>
            </a:lvl1pPr>
          </a:lstStyle>
          <a:p>
            <a:pPr>
              <a:defRPr/>
            </a:pPr>
            <a:fld id="{9CC6DC94-C974-6048-A5E4-5B2740929C62}" type="datetimeFigureOut">
              <a:rPr lang="it-IT" altLang="it-IT"/>
              <a:pPr>
                <a:defRPr/>
              </a:pPr>
              <a:t>18/10/21</a:t>
            </a:fld>
            <a:endParaRPr lang="it-IT" altLang="it-IT"/>
          </a:p>
        </p:txBody>
      </p:sp>
      <p:sp>
        <p:nvSpPr>
          <p:cNvPr id="8" name="Segnaposto piè di pagina 4">
            <a:extLst>
              <a:ext uri="{FF2B5EF4-FFF2-40B4-BE49-F238E27FC236}">
                <a16:creationId xmlns:a16="http://schemas.microsoft.com/office/drawing/2014/main" id="{BA403843-DD48-E440-B4AD-3B84747A0B72}"/>
              </a:ext>
            </a:extLst>
          </p:cNvPr>
          <p:cNvSpPr>
            <a:spLocks noGrp="1"/>
          </p:cNvSpPr>
          <p:nvPr>
            <p:ph type="ftr" sz="quarter" idx="11"/>
          </p:nvPr>
        </p:nvSpPr>
        <p:spPr/>
        <p:txBody>
          <a:bodyPr/>
          <a:lstStyle>
            <a:lvl1pPr>
              <a:defRPr/>
            </a:lvl1pPr>
          </a:lstStyle>
          <a:p>
            <a:pPr>
              <a:defRPr/>
            </a:pPr>
            <a:endParaRPr lang="it-IT"/>
          </a:p>
        </p:txBody>
      </p:sp>
      <p:sp>
        <p:nvSpPr>
          <p:cNvPr id="9" name="Segnaposto numero diapositiva 5">
            <a:extLst>
              <a:ext uri="{FF2B5EF4-FFF2-40B4-BE49-F238E27FC236}">
                <a16:creationId xmlns:a16="http://schemas.microsoft.com/office/drawing/2014/main" id="{504CDCBE-724D-034B-8EBD-38BAD042C64F}"/>
              </a:ext>
            </a:extLst>
          </p:cNvPr>
          <p:cNvSpPr>
            <a:spLocks noGrp="1"/>
          </p:cNvSpPr>
          <p:nvPr>
            <p:ph type="sldNum" sz="quarter" idx="12"/>
          </p:nvPr>
        </p:nvSpPr>
        <p:spPr/>
        <p:txBody>
          <a:bodyPr/>
          <a:lstStyle>
            <a:lvl1pPr>
              <a:defRPr/>
            </a:lvl1pPr>
          </a:lstStyle>
          <a:p>
            <a:pPr>
              <a:defRPr/>
            </a:pPr>
            <a:fld id="{F3310E3F-5024-2F46-BF7A-4988F077F2C3}" type="slidenum">
              <a:rPr lang="it-IT" altLang="it-IT"/>
              <a:pPr>
                <a:defRPr/>
              </a:pPr>
              <a:t>‹N›</a:t>
            </a:fld>
            <a:endParaRPr lang="it-IT" altLang="it-IT"/>
          </a:p>
        </p:txBody>
      </p:sp>
    </p:spTree>
    <p:extLst>
      <p:ext uri="{BB962C8B-B14F-4D97-AF65-F5344CB8AC3E}">
        <p14:creationId xmlns:p14="http://schemas.microsoft.com/office/powerpoint/2010/main" val="31486307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3">
            <a:extLst>
              <a:ext uri="{FF2B5EF4-FFF2-40B4-BE49-F238E27FC236}">
                <a16:creationId xmlns:a16="http://schemas.microsoft.com/office/drawing/2014/main" id="{BEBDDA97-08DC-704F-BDDB-A4F688C4544B}"/>
              </a:ext>
            </a:extLst>
          </p:cNvPr>
          <p:cNvSpPr>
            <a:spLocks noGrp="1"/>
          </p:cNvSpPr>
          <p:nvPr>
            <p:ph type="dt" sz="half" idx="10"/>
          </p:nvPr>
        </p:nvSpPr>
        <p:spPr/>
        <p:txBody>
          <a:bodyPr/>
          <a:lstStyle>
            <a:lvl1pPr>
              <a:defRPr/>
            </a:lvl1pPr>
          </a:lstStyle>
          <a:p>
            <a:pPr>
              <a:defRPr/>
            </a:pPr>
            <a:fld id="{02F2B540-E12B-5A4D-9C37-FD9B531AF0A7}" type="datetimeFigureOut">
              <a:rPr lang="it-IT" altLang="it-IT"/>
              <a:pPr>
                <a:defRPr/>
              </a:pPr>
              <a:t>18/10/21</a:t>
            </a:fld>
            <a:endParaRPr lang="it-IT" altLang="it-IT"/>
          </a:p>
        </p:txBody>
      </p:sp>
      <p:sp>
        <p:nvSpPr>
          <p:cNvPr id="4" name="Segnaposto piè di pagina 4">
            <a:extLst>
              <a:ext uri="{FF2B5EF4-FFF2-40B4-BE49-F238E27FC236}">
                <a16:creationId xmlns:a16="http://schemas.microsoft.com/office/drawing/2014/main" id="{A2DBBEC7-D26F-F249-BA63-5EB4728D2BB4}"/>
              </a:ext>
            </a:extLst>
          </p:cNvPr>
          <p:cNvSpPr>
            <a:spLocks noGrp="1"/>
          </p:cNvSpPr>
          <p:nvPr>
            <p:ph type="ftr" sz="quarter" idx="11"/>
          </p:nvPr>
        </p:nvSpPr>
        <p:spPr/>
        <p:txBody>
          <a:bodyPr/>
          <a:lstStyle>
            <a:lvl1pPr>
              <a:defRPr/>
            </a:lvl1pPr>
          </a:lstStyle>
          <a:p>
            <a:pPr>
              <a:defRPr/>
            </a:pPr>
            <a:endParaRPr lang="it-IT"/>
          </a:p>
        </p:txBody>
      </p:sp>
      <p:sp>
        <p:nvSpPr>
          <p:cNvPr id="5" name="Segnaposto numero diapositiva 5">
            <a:extLst>
              <a:ext uri="{FF2B5EF4-FFF2-40B4-BE49-F238E27FC236}">
                <a16:creationId xmlns:a16="http://schemas.microsoft.com/office/drawing/2014/main" id="{645873D4-706B-EA49-A8E2-33A4E4B6C989}"/>
              </a:ext>
            </a:extLst>
          </p:cNvPr>
          <p:cNvSpPr>
            <a:spLocks noGrp="1"/>
          </p:cNvSpPr>
          <p:nvPr>
            <p:ph type="sldNum" sz="quarter" idx="12"/>
          </p:nvPr>
        </p:nvSpPr>
        <p:spPr/>
        <p:txBody>
          <a:bodyPr/>
          <a:lstStyle>
            <a:lvl1pPr>
              <a:defRPr/>
            </a:lvl1pPr>
          </a:lstStyle>
          <a:p>
            <a:pPr>
              <a:defRPr/>
            </a:pPr>
            <a:fld id="{C09BC269-A624-6146-A17A-DD5ACC7EF524}" type="slidenum">
              <a:rPr lang="it-IT" altLang="it-IT"/>
              <a:pPr>
                <a:defRPr/>
              </a:pPr>
              <a:t>‹N›</a:t>
            </a:fld>
            <a:endParaRPr lang="it-IT" altLang="it-IT"/>
          </a:p>
        </p:txBody>
      </p:sp>
    </p:spTree>
    <p:extLst>
      <p:ext uri="{BB962C8B-B14F-4D97-AF65-F5344CB8AC3E}">
        <p14:creationId xmlns:p14="http://schemas.microsoft.com/office/powerpoint/2010/main" val="1838102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2" name="Segnaposto data 3">
            <a:extLst>
              <a:ext uri="{FF2B5EF4-FFF2-40B4-BE49-F238E27FC236}">
                <a16:creationId xmlns:a16="http://schemas.microsoft.com/office/drawing/2014/main" id="{A76C9E78-9FE6-0349-AAEA-1F5FF6C208DD}"/>
              </a:ext>
            </a:extLst>
          </p:cNvPr>
          <p:cNvSpPr>
            <a:spLocks noGrp="1"/>
          </p:cNvSpPr>
          <p:nvPr>
            <p:ph type="dt" sz="half" idx="10"/>
          </p:nvPr>
        </p:nvSpPr>
        <p:spPr/>
        <p:txBody>
          <a:bodyPr/>
          <a:lstStyle>
            <a:lvl1pPr>
              <a:defRPr/>
            </a:lvl1pPr>
          </a:lstStyle>
          <a:p>
            <a:pPr>
              <a:defRPr/>
            </a:pPr>
            <a:fld id="{78830734-737B-F642-AB52-5472904219A5}" type="datetimeFigureOut">
              <a:rPr lang="it-IT" altLang="it-IT"/>
              <a:pPr>
                <a:defRPr/>
              </a:pPr>
              <a:t>18/10/21</a:t>
            </a:fld>
            <a:endParaRPr lang="it-IT" altLang="it-IT"/>
          </a:p>
        </p:txBody>
      </p:sp>
      <p:sp>
        <p:nvSpPr>
          <p:cNvPr id="3" name="Segnaposto piè di pagina 4">
            <a:extLst>
              <a:ext uri="{FF2B5EF4-FFF2-40B4-BE49-F238E27FC236}">
                <a16:creationId xmlns:a16="http://schemas.microsoft.com/office/drawing/2014/main" id="{94A02191-8BD5-F642-AC9F-1927287635FF}"/>
              </a:ext>
            </a:extLst>
          </p:cNvPr>
          <p:cNvSpPr>
            <a:spLocks noGrp="1"/>
          </p:cNvSpPr>
          <p:nvPr>
            <p:ph type="ftr" sz="quarter" idx="11"/>
          </p:nvPr>
        </p:nvSpPr>
        <p:spPr/>
        <p:txBody>
          <a:bodyPr/>
          <a:lstStyle>
            <a:lvl1pPr>
              <a:defRPr/>
            </a:lvl1pPr>
          </a:lstStyle>
          <a:p>
            <a:pPr>
              <a:defRPr/>
            </a:pPr>
            <a:endParaRPr lang="it-IT"/>
          </a:p>
        </p:txBody>
      </p:sp>
      <p:sp>
        <p:nvSpPr>
          <p:cNvPr id="4" name="Segnaposto numero diapositiva 5">
            <a:extLst>
              <a:ext uri="{FF2B5EF4-FFF2-40B4-BE49-F238E27FC236}">
                <a16:creationId xmlns:a16="http://schemas.microsoft.com/office/drawing/2014/main" id="{7155105C-9B2F-3F48-BF21-302C29A975FC}"/>
              </a:ext>
            </a:extLst>
          </p:cNvPr>
          <p:cNvSpPr>
            <a:spLocks noGrp="1"/>
          </p:cNvSpPr>
          <p:nvPr>
            <p:ph type="sldNum" sz="quarter" idx="12"/>
          </p:nvPr>
        </p:nvSpPr>
        <p:spPr/>
        <p:txBody>
          <a:bodyPr/>
          <a:lstStyle>
            <a:lvl1pPr>
              <a:defRPr/>
            </a:lvl1pPr>
          </a:lstStyle>
          <a:p>
            <a:pPr>
              <a:defRPr/>
            </a:pPr>
            <a:fld id="{715BF001-6D22-414B-A153-AB5F55F72B66}" type="slidenum">
              <a:rPr lang="it-IT" altLang="it-IT"/>
              <a:pPr>
                <a:defRPr/>
              </a:pPr>
              <a:t>‹N›</a:t>
            </a:fld>
            <a:endParaRPr lang="it-IT" altLang="it-IT"/>
          </a:p>
        </p:txBody>
      </p:sp>
    </p:spTree>
    <p:extLst>
      <p:ext uri="{BB962C8B-B14F-4D97-AF65-F5344CB8AC3E}">
        <p14:creationId xmlns:p14="http://schemas.microsoft.com/office/powerpoint/2010/main" val="4177400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3">
            <a:extLst>
              <a:ext uri="{FF2B5EF4-FFF2-40B4-BE49-F238E27FC236}">
                <a16:creationId xmlns:a16="http://schemas.microsoft.com/office/drawing/2014/main" id="{80ED2360-88D2-FB41-BE10-A4B9547AAD05}"/>
              </a:ext>
            </a:extLst>
          </p:cNvPr>
          <p:cNvSpPr>
            <a:spLocks noGrp="1"/>
          </p:cNvSpPr>
          <p:nvPr>
            <p:ph type="dt" sz="half" idx="10"/>
          </p:nvPr>
        </p:nvSpPr>
        <p:spPr/>
        <p:txBody>
          <a:bodyPr/>
          <a:lstStyle>
            <a:lvl1pPr>
              <a:defRPr/>
            </a:lvl1pPr>
          </a:lstStyle>
          <a:p>
            <a:pPr>
              <a:defRPr/>
            </a:pPr>
            <a:fld id="{6A132693-2011-C24E-B94E-206DB8971AD5}" type="datetimeFigureOut">
              <a:rPr lang="it-IT" altLang="it-IT"/>
              <a:pPr>
                <a:defRPr/>
              </a:pPr>
              <a:t>18/10/21</a:t>
            </a:fld>
            <a:endParaRPr lang="it-IT" altLang="it-IT"/>
          </a:p>
        </p:txBody>
      </p:sp>
      <p:sp>
        <p:nvSpPr>
          <p:cNvPr id="6" name="Segnaposto piè di pagina 4">
            <a:extLst>
              <a:ext uri="{FF2B5EF4-FFF2-40B4-BE49-F238E27FC236}">
                <a16:creationId xmlns:a16="http://schemas.microsoft.com/office/drawing/2014/main" id="{CCAA1E43-8F7F-3E4B-8BD2-2EC1C5E2C672}"/>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17E42EF7-AA61-B848-A0C1-12A926573C66}"/>
              </a:ext>
            </a:extLst>
          </p:cNvPr>
          <p:cNvSpPr>
            <a:spLocks noGrp="1"/>
          </p:cNvSpPr>
          <p:nvPr>
            <p:ph type="sldNum" sz="quarter" idx="12"/>
          </p:nvPr>
        </p:nvSpPr>
        <p:spPr/>
        <p:txBody>
          <a:bodyPr/>
          <a:lstStyle>
            <a:lvl1pPr>
              <a:defRPr/>
            </a:lvl1pPr>
          </a:lstStyle>
          <a:p>
            <a:pPr>
              <a:defRPr/>
            </a:pPr>
            <a:fld id="{508EC5EF-B370-EE45-817A-14426B606FEB}" type="slidenum">
              <a:rPr lang="it-IT" altLang="it-IT"/>
              <a:pPr>
                <a:defRPr/>
              </a:pPr>
              <a:t>‹N›</a:t>
            </a:fld>
            <a:endParaRPr lang="it-IT" altLang="it-IT"/>
          </a:p>
        </p:txBody>
      </p:sp>
    </p:spTree>
    <p:extLst>
      <p:ext uri="{BB962C8B-B14F-4D97-AF65-F5344CB8AC3E}">
        <p14:creationId xmlns:p14="http://schemas.microsoft.com/office/powerpoint/2010/main" val="3196056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3">
            <a:extLst>
              <a:ext uri="{FF2B5EF4-FFF2-40B4-BE49-F238E27FC236}">
                <a16:creationId xmlns:a16="http://schemas.microsoft.com/office/drawing/2014/main" id="{72495A33-90F0-8144-A171-39C2E629A825}"/>
              </a:ext>
            </a:extLst>
          </p:cNvPr>
          <p:cNvSpPr>
            <a:spLocks noGrp="1"/>
          </p:cNvSpPr>
          <p:nvPr>
            <p:ph type="dt" sz="half" idx="10"/>
          </p:nvPr>
        </p:nvSpPr>
        <p:spPr/>
        <p:txBody>
          <a:bodyPr/>
          <a:lstStyle>
            <a:lvl1pPr>
              <a:defRPr/>
            </a:lvl1pPr>
          </a:lstStyle>
          <a:p>
            <a:pPr>
              <a:defRPr/>
            </a:pPr>
            <a:fld id="{04703EBB-6701-404C-B447-DA7B2EBBB051}" type="datetimeFigureOut">
              <a:rPr lang="it-IT" altLang="it-IT"/>
              <a:pPr>
                <a:defRPr/>
              </a:pPr>
              <a:t>18/10/21</a:t>
            </a:fld>
            <a:endParaRPr lang="it-IT" altLang="it-IT"/>
          </a:p>
        </p:txBody>
      </p:sp>
      <p:sp>
        <p:nvSpPr>
          <p:cNvPr id="6" name="Segnaposto piè di pagina 4">
            <a:extLst>
              <a:ext uri="{FF2B5EF4-FFF2-40B4-BE49-F238E27FC236}">
                <a16:creationId xmlns:a16="http://schemas.microsoft.com/office/drawing/2014/main" id="{E3BA838F-6619-4F46-BE11-5D9DC53FC488}"/>
              </a:ext>
            </a:extLst>
          </p:cNvPr>
          <p:cNvSpPr>
            <a:spLocks noGrp="1"/>
          </p:cNvSpPr>
          <p:nvPr>
            <p:ph type="ftr" sz="quarter" idx="11"/>
          </p:nvPr>
        </p:nvSpPr>
        <p:spPr/>
        <p:txBody>
          <a:bodyPr/>
          <a:lstStyle>
            <a:lvl1pPr>
              <a:defRPr/>
            </a:lvl1pPr>
          </a:lstStyle>
          <a:p>
            <a:pPr>
              <a:defRPr/>
            </a:pPr>
            <a:endParaRPr lang="it-IT"/>
          </a:p>
        </p:txBody>
      </p:sp>
      <p:sp>
        <p:nvSpPr>
          <p:cNvPr id="7" name="Segnaposto numero diapositiva 5">
            <a:extLst>
              <a:ext uri="{FF2B5EF4-FFF2-40B4-BE49-F238E27FC236}">
                <a16:creationId xmlns:a16="http://schemas.microsoft.com/office/drawing/2014/main" id="{7FADB70D-7F84-B444-B610-371D371A0D6A}"/>
              </a:ext>
            </a:extLst>
          </p:cNvPr>
          <p:cNvSpPr>
            <a:spLocks noGrp="1"/>
          </p:cNvSpPr>
          <p:nvPr>
            <p:ph type="sldNum" sz="quarter" idx="12"/>
          </p:nvPr>
        </p:nvSpPr>
        <p:spPr/>
        <p:txBody>
          <a:bodyPr/>
          <a:lstStyle>
            <a:lvl1pPr>
              <a:defRPr/>
            </a:lvl1pPr>
          </a:lstStyle>
          <a:p>
            <a:pPr>
              <a:defRPr/>
            </a:pPr>
            <a:fld id="{77077A41-8411-5644-A17D-39C53AFFDF01}" type="slidenum">
              <a:rPr lang="it-IT" altLang="it-IT"/>
              <a:pPr>
                <a:defRPr/>
              </a:pPr>
              <a:t>‹N›</a:t>
            </a:fld>
            <a:endParaRPr lang="it-IT" altLang="it-IT"/>
          </a:p>
        </p:txBody>
      </p:sp>
    </p:spTree>
    <p:extLst>
      <p:ext uri="{BB962C8B-B14F-4D97-AF65-F5344CB8AC3E}">
        <p14:creationId xmlns:p14="http://schemas.microsoft.com/office/powerpoint/2010/main" val="824835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1026" name="Segnaposto titolo 1">
            <a:extLst>
              <a:ext uri="{FF2B5EF4-FFF2-40B4-BE49-F238E27FC236}">
                <a16:creationId xmlns:a16="http://schemas.microsoft.com/office/drawing/2014/main" id="{781A2383-4897-C948-BF7C-AAE88037336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stile</a:t>
            </a:r>
          </a:p>
        </p:txBody>
      </p:sp>
      <p:sp>
        <p:nvSpPr>
          <p:cNvPr id="1027" name="Segnaposto testo 2">
            <a:extLst>
              <a:ext uri="{FF2B5EF4-FFF2-40B4-BE49-F238E27FC236}">
                <a16:creationId xmlns:a16="http://schemas.microsoft.com/office/drawing/2014/main" id="{9834DE22-22F3-4146-8AD6-8BDC4B50AFA6}"/>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id="{5D828074-A955-7142-A2DE-9A9E3F8F52D9}"/>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entury Gothic" charset="0"/>
                <a:ea typeface="ＭＳ Ｐゴシック" charset="-128"/>
              </a:defRPr>
            </a:lvl1pPr>
          </a:lstStyle>
          <a:p>
            <a:pPr>
              <a:defRPr/>
            </a:pPr>
            <a:fld id="{F315B0A7-0A76-1045-A52E-3EA8415C0993}" type="datetimeFigureOut">
              <a:rPr lang="it-IT" altLang="it-IT"/>
              <a:pPr>
                <a:defRPr/>
              </a:pPr>
              <a:t>18/10/21</a:t>
            </a:fld>
            <a:endParaRPr lang="it-IT" altLang="it-IT"/>
          </a:p>
        </p:txBody>
      </p:sp>
      <p:sp>
        <p:nvSpPr>
          <p:cNvPr id="5" name="Segnaposto piè di pagina 4">
            <a:extLst>
              <a:ext uri="{FF2B5EF4-FFF2-40B4-BE49-F238E27FC236}">
                <a16:creationId xmlns:a16="http://schemas.microsoft.com/office/drawing/2014/main" id="{6E5AE55A-F6A7-8D42-BD73-E5D6BB464E3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entury Gothic" charset="0"/>
                <a:ea typeface="ＭＳ Ｐゴシック" charset="0"/>
                <a:cs typeface="ＭＳ Ｐゴシック" charset="0"/>
              </a:defRPr>
            </a:lvl1pPr>
          </a:lstStyle>
          <a:p>
            <a:pPr>
              <a:defRPr/>
            </a:pPr>
            <a:endParaRPr lang="it-IT"/>
          </a:p>
        </p:txBody>
      </p:sp>
      <p:sp>
        <p:nvSpPr>
          <p:cNvPr id="6" name="Segnaposto numero diapositiva 5">
            <a:extLst>
              <a:ext uri="{FF2B5EF4-FFF2-40B4-BE49-F238E27FC236}">
                <a16:creationId xmlns:a16="http://schemas.microsoft.com/office/drawing/2014/main" id="{1F02F01B-F687-6641-9392-0341C2CE2A61}"/>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entury Gothic" charset="0"/>
                <a:ea typeface="ＭＳ Ｐゴシック" charset="-128"/>
              </a:defRPr>
            </a:lvl1pPr>
          </a:lstStyle>
          <a:p>
            <a:pPr>
              <a:defRPr/>
            </a:pPr>
            <a:fld id="{8BB0F0E1-3814-7B41-91D8-B2CB544BF581}" type="slidenum">
              <a:rPr lang="it-IT" altLang="it-IT"/>
              <a:pPr>
                <a:defRPr/>
              </a:pPr>
              <a:t>‹N›</a:t>
            </a:fld>
            <a:endParaRPr lang="it-IT" altLang="it-IT"/>
          </a:p>
        </p:txBody>
      </p:sp>
      <p:grpSp>
        <p:nvGrpSpPr>
          <p:cNvPr id="1031" name="Group 7">
            <a:extLst>
              <a:ext uri="{FF2B5EF4-FFF2-40B4-BE49-F238E27FC236}">
                <a16:creationId xmlns:a16="http://schemas.microsoft.com/office/drawing/2014/main" id="{330C8D8F-37AC-D442-95AF-C3BD2D4834FB}"/>
              </a:ext>
            </a:extLst>
          </p:cNvPr>
          <p:cNvGrpSpPr>
            <a:grpSpLocks/>
          </p:cNvGrpSpPr>
          <p:nvPr userDrawn="1"/>
        </p:nvGrpSpPr>
        <p:grpSpPr bwMode="auto">
          <a:xfrm>
            <a:off x="-25400" y="0"/>
            <a:ext cx="9169400" cy="6878638"/>
            <a:chOff x="0" y="0"/>
            <a:chExt cx="5776" cy="4333"/>
          </a:xfrm>
        </p:grpSpPr>
        <p:grpSp>
          <p:nvGrpSpPr>
            <p:cNvPr id="1032" name="Group 8">
              <a:extLst>
                <a:ext uri="{FF2B5EF4-FFF2-40B4-BE49-F238E27FC236}">
                  <a16:creationId xmlns:a16="http://schemas.microsoft.com/office/drawing/2014/main" id="{30C10E5F-F03F-AC44-A6F8-0F9BE87D5C24}"/>
                </a:ext>
              </a:extLst>
            </p:cNvPr>
            <p:cNvGrpSpPr>
              <a:grpSpLocks/>
            </p:cNvGrpSpPr>
            <p:nvPr/>
          </p:nvGrpSpPr>
          <p:grpSpPr bwMode="auto">
            <a:xfrm>
              <a:off x="0" y="0"/>
              <a:ext cx="5776" cy="4333"/>
              <a:chOff x="0" y="0"/>
              <a:chExt cx="5776" cy="4333"/>
            </a:xfrm>
          </p:grpSpPr>
          <p:grpSp>
            <p:nvGrpSpPr>
              <p:cNvPr id="1034" name="Group 9">
                <a:extLst>
                  <a:ext uri="{FF2B5EF4-FFF2-40B4-BE49-F238E27FC236}">
                    <a16:creationId xmlns:a16="http://schemas.microsoft.com/office/drawing/2014/main" id="{6AA8603B-747C-6B41-B483-3CC086C8EDB6}"/>
                  </a:ext>
                </a:extLst>
              </p:cNvPr>
              <p:cNvGrpSpPr>
                <a:grpSpLocks/>
              </p:cNvGrpSpPr>
              <p:nvPr/>
            </p:nvGrpSpPr>
            <p:grpSpPr bwMode="auto">
              <a:xfrm>
                <a:off x="0" y="0"/>
                <a:ext cx="5776" cy="4333"/>
                <a:chOff x="0" y="0"/>
                <a:chExt cx="5776" cy="4333"/>
              </a:xfrm>
            </p:grpSpPr>
            <p:sp>
              <p:nvSpPr>
                <p:cNvPr id="1100" name="Rectangle 10">
                  <a:extLst>
                    <a:ext uri="{FF2B5EF4-FFF2-40B4-BE49-F238E27FC236}">
                      <a16:creationId xmlns:a16="http://schemas.microsoft.com/office/drawing/2014/main" id="{19B884E2-1294-BC47-ABF6-08A5D906858C}"/>
                    </a:ext>
                  </a:extLst>
                </p:cNvPr>
                <p:cNvSpPr>
                  <a:spLocks noChangeArrowheads="1"/>
                </p:cNvSpPr>
                <p:nvPr/>
              </p:nvSpPr>
              <p:spPr bwMode="auto">
                <a:xfrm>
                  <a:off x="0" y="0"/>
                  <a:ext cx="5776" cy="90"/>
                </a:xfrm>
                <a:prstGeom prst="rect">
                  <a:avLst/>
                </a:prstGeom>
                <a:solidFill>
                  <a:srgbClr val="D5E2F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101" name="Rectangle 11">
                  <a:extLst>
                    <a:ext uri="{FF2B5EF4-FFF2-40B4-BE49-F238E27FC236}">
                      <a16:creationId xmlns:a16="http://schemas.microsoft.com/office/drawing/2014/main" id="{789D0D6C-020C-194D-9C1F-F85CE6F8BE3F}"/>
                    </a:ext>
                  </a:extLst>
                </p:cNvPr>
                <p:cNvSpPr>
                  <a:spLocks noChangeArrowheads="1"/>
                </p:cNvSpPr>
                <p:nvPr/>
              </p:nvSpPr>
              <p:spPr bwMode="auto">
                <a:xfrm>
                  <a:off x="0" y="90"/>
                  <a:ext cx="5776" cy="90"/>
                </a:xfrm>
                <a:prstGeom prst="rect">
                  <a:avLst/>
                </a:prstGeom>
                <a:solidFill>
                  <a:srgbClr val="D5E2F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102" name="Rectangle 12">
                  <a:extLst>
                    <a:ext uri="{FF2B5EF4-FFF2-40B4-BE49-F238E27FC236}">
                      <a16:creationId xmlns:a16="http://schemas.microsoft.com/office/drawing/2014/main" id="{864068C0-A80C-6442-BD47-C5E3024FF638}"/>
                    </a:ext>
                  </a:extLst>
                </p:cNvPr>
                <p:cNvSpPr>
                  <a:spLocks noChangeArrowheads="1"/>
                </p:cNvSpPr>
                <p:nvPr/>
              </p:nvSpPr>
              <p:spPr bwMode="auto">
                <a:xfrm>
                  <a:off x="0" y="180"/>
                  <a:ext cx="5776" cy="91"/>
                </a:xfrm>
                <a:prstGeom prst="rect">
                  <a:avLst/>
                </a:prstGeom>
                <a:solidFill>
                  <a:srgbClr val="D6E3F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103" name="Rectangle 13">
                  <a:extLst>
                    <a:ext uri="{FF2B5EF4-FFF2-40B4-BE49-F238E27FC236}">
                      <a16:creationId xmlns:a16="http://schemas.microsoft.com/office/drawing/2014/main" id="{97139167-EFDD-5A48-BD59-8ACE02582697}"/>
                    </a:ext>
                  </a:extLst>
                </p:cNvPr>
                <p:cNvSpPr>
                  <a:spLocks noChangeArrowheads="1"/>
                </p:cNvSpPr>
                <p:nvPr/>
              </p:nvSpPr>
              <p:spPr bwMode="auto">
                <a:xfrm>
                  <a:off x="0" y="271"/>
                  <a:ext cx="5776" cy="90"/>
                </a:xfrm>
                <a:prstGeom prst="rect">
                  <a:avLst/>
                </a:prstGeom>
                <a:solidFill>
                  <a:srgbClr val="D7E3F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104" name="Rectangle 14">
                  <a:extLst>
                    <a:ext uri="{FF2B5EF4-FFF2-40B4-BE49-F238E27FC236}">
                      <a16:creationId xmlns:a16="http://schemas.microsoft.com/office/drawing/2014/main" id="{D77C3E6E-B060-5C4E-B345-29AA338787A7}"/>
                    </a:ext>
                  </a:extLst>
                </p:cNvPr>
                <p:cNvSpPr>
                  <a:spLocks noChangeArrowheads="1"/>
                </p:cNvSpPr>
                <p:nvPr/>
              </p:nvSpPr>
              <p:spPr bwMode="auto">
                <a:xfrm>
                  <a:off x="0" y="361"/>
                  <a:ext cx="5776" cy="90"/>
                </a:xfrm>
                <a:prstGeom prst="rect">
                  <a:avLst/>
                </a:prstGeom>
                <a:solidFill>
                  <a:srgbClr val="D8E4F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105" name="Rectangle 15">
                  <a:extLst>
                    <a:ext uri="{FF2B5EF4-FFF2-40B4-BE49-F238E27FC236}">
                      <a16:creationId xmlns:a16="http://schemas.microsoft.com/office/drawing/2014/main" id="{DFAA49C6-2E28-224D-AD7A-5A9F339C644B}"/>
                    </a:ext>
                  </a:extLst>
                </p:cNvPr>
                <p:cNvSpPr>
                  <a:spLocks noChangeArrowheads="1"/>
                </p:cNvSpPr>
                <p:nvPr/>
              </p:nvSpPr>
              <p:spPr bwMode="auto">
                <a:xfrm>
                  <a:off x="0" y="451"/>
                  <a:ext cx="5776" cy="90"/>
                </a:xfrm>
                <a:prstGeom prst="rect">
                  <a:avLst/>
                </a:prstGeom>
                <a:solidFill>
                  <a:srgbClr val="DAE5F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106" name="Rectangle 16">
                  <a:extLst>
                    <a:ext uri="{FF2B5EF4-FFF2-40B4-BE49-F238E27FC236}">
                      <a16:creationId xmlns:a16="http://schemas.microsoft.com/office/drawing/2014/main" id="{EBF4EA15-CA1E-B447-BA88-E72D5CE966EF}"/>
                    </a:ext>
                  </a:extLst>
                </p:cNvPr>
                <p:cNvSpPr>
                  <a:spLocks noChangeArrowheads="1"/>
                </p:cNvSpPr>
                <p:nvPr/>
              </p:nvSpPr>
              <p:spPr bwMode="auto">
                <a:xfrm>
                  <a:off x="0" y="541"/>
                  <a:ext cx="5776" cy="90"/>
                </a:xfrm>
                <a:prstGeom prst="rect">
                  <a:avLst/>
                </a:prstGeom>
                <a:solidFill>
                  <a:srgbClr val="DCE7F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107" name="Rectangle 17">
                  <a:extLst>
                    <a:ext uri="{FF2B5EF4-FFF2-40B4-BE49-F238E27FC236}">
                      <a16:creationId xmlns:a16="http://schemas.microsoft.com/office/drawing/2014/main" id="{FAB3E295-AC7E-554B-B0A1-1D49E6E04CB0}"/>
                    </a:ext>
                  </a:extLst>
                </p:cNvPr>
                <p:cNvSpPr>
                  <a:spLocks noChangeArrowheads="1"/>
                </p:cNvSpPr>
                <p:nvPr/>
              </p:nvSpPr>
              <p:spPr bwMode="auto">
                <a:xfrm>
                  <a:off x="0" y="631"/>
                  <a:ext cx="5776" cy="91"/>
                </a:xfrm>
                <a:prstGeom prst="rect">
                  <a:avLst/>
                </a:prstGeom>
                <a:solidFill>
                  <a:srgbClr val="DEE8F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108" name="Rectangle 18">
                  <a:extLst>
                    <a:ext uri="{FF2B5EF4-FFF2-40B4-BE49-F238E27FC236}">
                      <a16:creationId xmlns:a16="http://schemas.microsoft.com/office/drawing/2014/main" id="{FC33E4A7-BCFC-494C-BCC3-53801E05F0F2}"/>
                    </a:ext>
                  </a:extLst>
                </p:cNvPr>
                <p:cNvSpPr>
                  <a:spLocks noChangeArrowheads="1"/>
                </p:cNvSpPr>
                <p:nvPr/>
              </p:nvSpPr>
              <p:spPr bwMode="auto">
                <a:xfrm>
                  <a:off x="0" y="722"/>
                  <a:ext cx="5776" cy="90"/>
                </a:xfrm>
                <a:prstGeom prst="rect">
                  <a:avLst/>
                </a:prstGeom>
                <a:solidFill>
                  <a:srgbClr val="E1EAF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109" name="Rectangle 19">
                  <a:extLst>
                    <a:ext uri="{FF2B5EF4-FFF2-40B4-BE49-F238E27FC236}">
                      <a16:creationId xmlns:a16="http://schemas.microsoft.com/office/drawing/2014/main" id="{0B654634-B09D-ED4B-B855-42B0AE17C925}"/>
                    </a:ext>
                  </a:extLst>
                </p:cNvPr>
                <p:cNvSpPr>
                  <a:spLocks noChangeArrowheads="1"/>
                </p:cNvSpPr>
                <p:nvPr/>
              </p:nvSpPr>
              <p:spPr bwMode="auto">
                <a:xfrm>
                  <a:off x="0" y="812"/>
                  <a:ext cx="5776" cy="90"/>
                </a:xfrm>
                <a:prstGeom prst="rect">
                  <a:avLst/>
                </a:prstGeom>
                <a:solidFill>
                  <a:srgbClr val="E3EBF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110" name="Rectangle 20">
                  <a:extLst>
                    <a:ext uri="{FF2B5EF4-FFF2-40B4-BE49-F238E27FC236}">
                      <a16:creationId xmlns:a16="http://schemas.microsoft.com/office/drawing/2014/main" id="{CF6DB15F-049D-F149-B33D-B43A252EFD4B}"/>
                    </a:ext>
                  </a:extLst>
                </p:cNvPr>
                <p:cNvSpPr>
                  <a:spLocks noChangeArrowheads="1"/>
                </p:cNvSpPr>
                <p:nvPr/>
              </p:nvSpPr>
              <p:spPr bwMode="auto">
                <a:xfrm>
                  <a:off x="0" y="902"/>
                  <a:ext cx="5776" cy="90"/>
                </a:xfrm>
                <a:prstGeom prst="rect">
                  <a:avLst/>
                </a:prstGeom>
                <a:solidFill>
                  <a:srgbClr val="E6EDF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111" name="Rectangle 21">
                  <a:extLst>
                    <a:ext uri="{FF2B5EF4-FFF2-40B4-BE49-F238E27FC236}">
                      <a16:creationId xmlns:a16="http://schemas.microsoft.com/office/drawing/2014/main" id="{E0DE012A-E89F-CD45-BBCB-0FB2FB3029CE}"/>
                    </a:ext>
                  </a:extLst>
                </p:cNvPr>
                <p:cNvSpPr>
                  <a:spLocks noChangeArrowheads="1"/>
                </p:cNvSpPr>
                <p:nvPr/>
              </p:nvSpPr>
              <p:spPr bwMode="auto">
                <a:xfrm>
                  <a:off x="0" y="992"/>
                  <a:ext cx="5776" cy="90"/>
                </a:xfrm>
                <a:prstGeom prst="rect">
                  <a:avLst/>
                </a:prstGeom>
                <a:solidFill>
                  <a:srgbClr val="E9EFF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112" name="Rectangle 22">
                  <a:extLst>
                    <a:ext uri="{FF2B5EF4-FFF2-40B4-BE49-F238E27FC236}">
                      <a16:creationId xmlns:a16="http://schemas.microsoft.com/office/drawing/2014/main" id="{194CBC9E-3521-734D-BD7F-0F172EA6B4F3}"/>
                    </a:ext>
                  </a:extLst>
                </p:cNvPr>
                <p:cNvSpPr>
                  <a:spLocks noChangeArrowheads="1"/>
                </p:cNvSpPr>
                <p:nvPr/>
              </p:nvSpPr>
              <p:spPr bwMode="auto">
                <a:xfrm>
                  <a:off x="0" y="1082"/>
                  <a:ext cx="5776" cy="92"/>
                </a:xfrm>
                <a:prstGeom prst="rect">
                  <a:avLst/>
                </a:prstGeom>
                <a:solidFill>
                  <a:srgbClr val="ECF1F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113" name="Rectangle 23">
                  <a:extLst>
                    <a:ext uri="{FF2B5EF4-FFF2-40B4-BE49-F238E27FC236}">
                      <a16:creationId xmlns:a16="http://schemas.microsoft.com/office/drawing/2014/main" id="{529CE949-6E3D-8446-8429-F4AFAB2CC4FE}"/>
                    </a:ext>
                  </a:extLst>
                </p:cNvPr>
                <p:cNvSpPr>
                  <a:spLocks noChangeArrowheads="1"/>
                </p:cNvSpPr>
                <p:nvPr/>
              </p:nvSpPr>
              <p:spPr bwMode="auto">
                <a:xfrm>
                  <a:off x="0" y="1174"/>
                  <a:ext cx="5776" cy="91"/>
                </a:xfrm>
                <a:prstGeom prst="rect">
                  <a:avLst/>
                </a:prstGeom>
                <a:solidFill>
                  <a:srgbClr val="EFF4F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114" name="Rectangle 24">
                  <a:extLst>
                    <a:ext uri="{FF2B5EF4-FFF2-40B4-BE49-F238E27FC236}">
                      <a16:creationId xmlns:a16="http://schemas.microsoft.com/office/drawing/2014/main" id="{DFFBEA3F-43BC-2F4B-8B98-EDE301D893AA}"/>
                    </a:ext>
                  </a:extLst>
                </p:cNvPr>
                <p:cNvSpPr>
                  <a:spLocks noChangeArrowheads="1"/>
                </p:cNvSpPr>
                <p:nvPr/>
              </p:nvSpPr>
              <p:spPr bwMode="auto">
                <a:xfrm>
                  <a:off x="0" y="1265"/>
                  <a:ext cx="5776" cy="90"/>
                </a:xfrm>
                <a:prstGeom prst="rect">
                  <a:avLst/>
                </a:prstGeom>
                <a:solidFill>
                  <a:srgbClr val="F1F5F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115" name="Rectangle 25">
                  <a:extLst>
                    <a:ext uri="{FF2B5EF4-FFF2-40B4-BE49-F238E27FC236}">
                      <a16:creationId xmlns:a16="http://schemas.microsoft.com/office/drawing/2014/main" id="{D8CBF2E9-AF16-A143-8365-B6EC0B7D37FE}"/>
                    </a:ext>
                  </a:extLst>
                </p:cNvPr>
                <p:cNvSpPr>
                  <a:spLocks noChangeArrowheads="1"/>
                </p:cNvSpPr>
                <p:nvPr/>
              </p:nvSpPr>
              <p:spPr bwMode="auto">
                <a:xfrm>
                  <a:off x="0" y="1355"/>
                  <a:ext cx="5776" cy="90"/>
                </a:xfrm>
                <a:prstGeom prst="rect">
                  <a:avLst/>
                </a:prstGeom>
                <a:solidFill>
                  <a:srgbClr val="F4F7F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116" name="Rectangle 26">
                  <a:extLst>
                    <a:ext uri="{FF2B5EF4-FFF2-40B4-BE49-F238E27FC236}">
                      <a16:creationId xmlns:a16="http://schemas.microsoft.com/office/drawing/2014/main" id="{01D4A6E6-1CEF-1544-BF8E-4A3E480729B1}"/>
                    </a:ext>
                  </a:extLst>
                </p:cNvPr>
                <p:cNvSpPr>
                  <a:spLocks noChangeArrowheads="1"/>
                </p:cNvSpPr>
                <p:nvPr/>
              </p:nvSpPr>
              <p:spPr bwMode="auto">
                <a:xfrm>
                  <a:off x="0" y="1445"/>
                  <a:ext cx="5776" cy="90"/>
                </a:xfrm>
                <a:prstGeom prst="rect">
                  <a:avLst/>
                </a:prstGeom>
                <a:solidFill>
                  <a:srgbClr val="F6F9F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117" name="Rectangle 27">
                  <a:extLst>
                    <a:ext uri="{FF2B5EF4-FFF2-40B4-BE49-F238E27FC236}">
                      <a16:creationId xmlns:a16="http://schemas.microsoft.com/office/drawing/2014/main" id="{D8FF79C5-4D94-F244-8557-B5EC456D81AB}"/>
                    </a:ext>
                  </a:extLst>
                </p:cNvPr>
                <p:cNvSpPr>
                  <a:spLocks noChangeArrowheads="1"/>
                </p:cNvSpPr>
                <p:nvPr/>
              </p:nvSpPr>
              <p:spPr bwMode="auto">
                <a:xfrm>
                  <a:off x="0" y="1535"/>
                  <a:ext cx="5776" cy="90"/>
                </a:xfrm>
                <a:prstGeom prst="rect">
                  <a:avLst/>
                </a:prstGeom>
                <a:solidFill>
                  <a:srgbClr val="F8FAF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118" name="Rectangle 28">
                  <a:extLst>
                    <a:ext uri="{FF2B5EF4-FFF2-40B4-BE49-F238E27FC236}">
                      <a16:creationId xmlns:a16="http://schemas.microsoft.com/office/drawing/2014/main" id="{872DACAF-E42A-6647-AF93-636D8D9F7992}"/>
                    </a:ext>
                  </a:extLst>
                </p:cNvPr>
                <p:cNvSpPr>
                  <a:spLocks noChangeArrowheads="1"/>
                </p:cNvSpPr>
                <p:nvPr/>
              </p:nvSpPr>
              <p:spPr bwMode="auto">
                <a:xfrm>
                  <a:off x="0" y="1625"/>
                  <a:ext cx="5776" cy="91"/>
                </a:xfrm>
                <a:prstGeom prst="rect">
                  <a:avLst/>
                </a:prstGeom>
                <a:solidFill>
                  <a:srgbClr val="FAFBF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119" name="Rectangle 29">
                  <a:extLst>
                    <a:ext uri="{FF2B5EF4-FFF2-40B4-BE49-F238E27FC236}">
                      <a16:creationId xmlns:a16="http://schemas.microsoft.com/office/drawing/2014/main" id="{B07898EE-44D6-734C-96ED-9249A7A77D08}"/>
                    </a:ext>
                  </a:extLst>
                </p:cNvPr>
                <p:cNvSpPr>
                  <a:spLocks noChangeArrowheads="1"/>
                </p:cNvSpPr>
                <p:nvPr/>
              </p:nvSpPr>
              <p:spPr bwMode="auto">
                <a:xfrm>
                  <a:off x="0" y="1716"/>
                  <a:ext cx="5776" cy="90"/>
                </a:xfrm>
                <a:prstGeom prst="rect">
                  <a:avLst/>
                </a:prstGeom>
                <a:solidFill>
                  <a:srgbClr val="FBFCF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120" name="Rectangle 30">
                  <a:extLst>
                    <a:ext uri="{FF2B5EF4-FFF2-40B4-BE49-F238E27FC236}">
                      <a16:creationId xmlns:a16="http://schemas.microsoft.com/office/drawing/2014/main" id="{1232BD98-AC67-E84D-8DBA-A7CE1C84CC55}"/>
                    </a:ext>
                  </a:extLst>
                </p:cNvPr>
                <p:cNvSpPr>
                  <a:spLocks noChangeArrowheads="1"/>
                </p:cNvSpPr>
                <p:nvPr/>
              </p:nvSpPr>
              <p:spPr bwMode="auto">
                <a:xfrm>
                  <a:off x="0" y="1806"/>
                  <a:ext cx="5776" cy="90"/>
                </a:xfrm>
                <a:prstGeom prst="rect">
                  <a:avLst/>
                </a:prstGeom>
                <a:solidFill>
                  <a:srgbClr val="FCFDF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121" name="Rectangle 31">
                  <a:extLst>
                    <a:ext uri="{FF2B5EF4-FFF2-40B4-BE49-F238E27FC236}">
                      <a16:creationId xmlns:a16="http://schemas.microsoft.com/office/drawing/2014/main" id="{6E6BA1FA-8A25-B941-8F68-2CEC77D568AA}"/>
                    </a:ext>
                  </a:extLst>
                </p:cNvPr>
                <p:cNvSpPr>
                  <a:spLocks noChangeArrowheads="1"/>
                </p:cNvSpPr>
                <p:nvPr/>
              </p:nvSpPr>
              <p:spPr bwMode="auto">
                <a:xfrm>
                  <a:off x="0" y="1896"/>
                  <a:ext cx="5776" cy="90"/>
                </a:xfrm>
                <a:prstGeom prst="rect">
                  <a:avLst/>
                </a:prstGeom>
                <a:solidFill>
                  <a:srgbClr val="FDFEF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122" name="Rectangle 32">
                  <a:extLst>
                    <a:ext uri="{FF2B5EF4-FFF2-40B4-BE49-F238E27FC236}">
                      <a16:creationId xmlns:a16="http://schemas.microsoft.com/office/drawing/2014/main" id="{6D51D463-157B-2849-A341-578291321F10}"/>
                    </a:ext>
                  </a:extLst>
                </p:cNvPr>
                <p:cNvSpPr>
                  <a:spLocks noChangeArrowheads="1"/>
                </p:cNvSpPr>
                <p:nvPr/>
              </p:nvSpPr>
              <p:spPr bwMode="auto">
                <a:xfrm>
                  <a:off x="0" y="1986"/>
                  <a:ext cx="5776" cy="90"/>
                </a:xfrm>
                <a:prstGeom prst="rect">
                  <a:avLst/>
                </a:prstGeom>
                <a:solidFill>
                  <a:srgbClr val="FEFEF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123" name="Rectangle 33">
                  <a:extLst>
                    <a:ext uri="{FF2B5EF4-FFF2-40B4-BE49-F238E27FC236}">
                      <a16:creationId xmlns:a16="http://schemas.microsoft.com/office/drawing/2014/main" id="{4E96B924-4A55-5843-BB8B-F4CE636829C1}"/>
                    </a:ext>
                  </a:extLst>
                </p:cNvPr>
                <p:cNvSpPr>
                  <a:spLocks noChangeArrowheads="1"/>
                </p:cNvSpPr>
                <p:nvPr/>
              </p:nvSpPr>
              <p:spPr bwMode="auto">
                <a:xfrm>
                  <a:off x="0" y="2076"/>
                  <a:ext cx="5776" cy="91"/>
                </a:xfrm>
                <a:prstGeom prst="rect">
                  <a:avLst/>
                </a:prstGeom>
                <a:solidFill>
                  <a:srgbClr val="FEFEF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124" name="Rectangle 34">
                  <a:extLst>
                    <a:ext uri="{FF2B5EF4-FFF2-40B4-BE49-F238E27FC236}">
                      <a16:creationId xmlns:a16="http://schemas.microsoft.com/office/drawing/2014/main" id="{6C8BF4FF-222F-5F40-AA68-17A87F18E5AD}"/>
                    </a:ext>
                  </a:extLst>
                </p:cNvPr>
                <p:cNvSpPr>
                  <a:spLocks noChangeArrowheads="1"/>
                </p:cNvSpPr>
                <p:nvPr/>
              </p:nvSpPr>
              <p:spPr bwMode="auto">
                <a:xfrm>
                  <a:off x="0" y="2167"/>
                  <a:ext cx="5776" cy="90"/>
                </a:xfrm>
                <a:prstGeom prst="rect">
                  <a:avLst/>
                </a:prstGeom>
                <a:solidFill>
                  <a:srgbClr val="FEFEF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125" name="Rectangle 35">
                  <a:extLst>
                    <a:ext uri="{FF2B5EF4-FFF2-40B4-BE49-F238E27FC236}">
                      <a16:creationId xmlns:a16="http://schemas.microsoft.com/office/drawing/2014/main" id="{9FE58E64-3B85-8843-948C-4A6974C33433}"/>
                    </a:ext>
                  </a:extLst>
                </p:cNvPr>
                <p:cNvSpPr>
                  <a:spLocks noChangeArrowheads="1"/>
                </p:cNvSpPr>
                <p:nvPr/>
              </p:nvSpPr>
              <p:spPr bwMode="auto">
                <a:xfrm>
                  <a:off x="0" y="2257"/>
                  <a:ext cx="5776" cy="90"/>
                </a:xfrm>
                <a:prstGeom prst="rect">
                  <a:avLst/>
                </a:prstGeom>
                <a:solidFill>
                  <a:srgbClr val="FEFEF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126" name="Rectangle 36">
                  <a:extLst>
                    <a:ext uri="{FF2B5EF4-FFF2-40B4-BE49-F238E27FC236}">
                      <a16:creationId xmlns:a16="http://schemas.microsoft.com/office/drawing/2014/main" id="{0C6D4A07-241C-7247-8DDD-11181904BA75}"/>
                    </a:ext>
                  </a:extLst>
                </p:cNvPr>
                <p:cNvSpPr>
                  <a:spLocks noChangeArrowheads="1"/>
                </p:cNvSpPr>
                <p:nvPr/>
              </p:nvSpPr>
              <p:spPr bwMode="auto">
                <a:xfrm>
                  <a:off x="0" y="2347"/>
                  <a:ext cx="5776" cy="90"/>
                </a:xfrm>
                <a:prstGeom prst="rect">
                  <a:avLst/>
                </a:prstGeom>
                <a:solidFill>
                  <a:srgbClr val="FDFEF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127" name="Rectangle 37">
                  <a:extLst>
                    <a:ext uri="{FF2B5EF4-FFF2-40B4-BE49-F238E27FC236}">
                      <a16:creationId xmlns:a16="http://schemas.microsoft.com/office/drawing/2014/main" id="{074FAB5F-739D-E541-ACDE-073372F9E1C1}"/>
                    </a:ext>
                  </a:extLst>
                </p:cNvPr>
                <p:cNvSpPr>
                  <a:spLocks noChangeArrowheads="1"/>
                </p:cNvSpPr>
                <p:nvPr/>
              </p:nvSpPr>
              <p:spPr bwMode="auto">
                <a:xfrm>
                  <a:off x="0" y="2437"/>
                  <a:ext cx="5776" cy="90"/>
                </a:xfrm>
                <a:prstGeom prst="rect">
                  <a:avLst/>
                </a:prstGeom>
                <a:solidFill>
                  <a:srgbClr val="FCFDF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128" name="Rectangle 38">
                  <a:extLst>
                    <a:ext uri="{FF2B5EF4-FFF2-40B4-BE49-F238E27FC236}">
                      <a16:creationId xmlns:a16="http://schemas.microsoft.com/office/drawing/2014/main" id="{E0C03B82-5962-DF4A-8A86-6B6D64811A8D}"/>
                    </a:ext>
                  </a:extLst>
                </p:cNvPr>
                <p:cNvSpPr>
                  <a:spLocks noChangeArrowheads="1"/>
                </p:cNvSpPr>
                <p:nvPr/>
              </p:nvSpPr>
              <p:spPr bwMode="auto">
                <a:xfrm>
                  <a:off x="0" y="2527"/>
                  <a:ext cx="5776" cy="90"/>
                </a:xfrm>
                <a:prstGeom prst="rect">
                  <a:avLst/>
                </a:prstGeom>
                <a:solidFill>
                  <a:srgbClr val="FBFCF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129" name="Rectangle 39">
                  <a:extLst>
                    <a:ext uri="{FF2B5EF4-FFF2-40B4-BE49-F238E27FC236}">
                      <a16:creationId xmlns:a16="http://schemas.microsoft.com/office/drawing/2014/main" id="{A5D7FE9C-A706-ED45-BB71-0DC55250AB4A}"/>
                    </a:ext>
                  </a:extLst>
                </p:cNvPr>
                <p:cNvSpPr>
                  <a:spLocks noChangeArrowheads="1"/>
                </p:cNvSpPr>
                <p:nvPr/>
              </p:nvSpPr>
              <p:spPr bwMode="auto">
                <a:xfrm>
                  <a:off x="0" y="2617"/>
                  <a:ext cx="5776" cy="91"/>
                </a:xfrm>
                <a:prstGeom prst="rect">
                  <a:avLst/>
                </a:prstGeom>
                <a:solidFill>
                  <a:srgbClr val="FAFBF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130" name="Rectangle 40">
                  <a:extLst>
                    <a:ext uri="{FF2B5EF4-FFF2-40B4-BE49-F238E27FC236}">
                      <a16:creationId xmlns:a16="http://schemas.microsoft.com/office/drawing/2014/main" id="{EF9481D3-9677-9147-B8A4-9E0BDC26EBBD}"/>
                    </a:ext>
                  </a:extLst>
                </p:cNvPr>
                <p:cNvSpPr>
                  <a:spLocks noChangeArrowheads="1"/>
                </p:cNvSpPr>
                <p:nvPr/>
              </p:nvSpPr>
              <p:spPr bwMode="auto">
                <a:xfrm>
                  <a:off x="0" y="2708"/>
                  <a:ext cx="5776" cy="90"/>
                </a:xfrm>
                <a:prstGeom prst="rect">
                  <a:avLst/>
                </a:prstGeom>
                <a:solidFill>
                  <a:srgbClr val="F8FAF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131" name="Rectangle 41">
                  <a:extLst>
                    <a:ext uri="{FF2B5EF4-FFF2-40B4-BE49-F238E27FC236}">
                      <a16:creationId xmlns:a16="http://schemas.microsoft.com/office/drawing/2014/main" id="{7B472A38-CBEE-4E44-9EEB-60F9CA791EAE}"/>
                    </a:ext>
                  </a:extLst>
                </p:cNvPr>
                <p:cNvSpPr>
                  <a:spLocks noChangeArrowheads="1"/>
                </p:cNvSpPr>
                <p:nvPr/>
              </p:nvSpPr>
              <p:spPr bwMode="auto">
                <a:xfrm>
                  <a:off x="0" y="2798"/>
                  <a:ext cx="5776" cy="90"/>
                </a:xfrm>
                <a:prstGeom prst="rect">
                  <a:avLst/>
                </a:prstGeom>
                <a:solidFill>
                  <a:srgbClr val="F6F9F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132" name="Rectangle 42">
                  <a:extLst>
                    <a:ext uri="{FF2B5EF4-FFF2-40B4-BE49-F238E27FC236}">
                      <a16:creationId xmlns:a16="http://schemas.microsoft.com/office/drawing/2014/main" id="{982A2F77-CBF3-AE45-8DF6-8FCB36BD3028}"/>
                    </a:ext>
                  </a:extLst>
                </p:cNvPr>
                <p:cNvSpPr>
                  <a:spLocks noChangeArrowheads="1"/>
                </p:cNvSpPr>
                <p:nvPr/>
              </p:nvSpPr>
              <p:spPr bwMode="auto">
                <a:xfrm>
                  <a:off x="0" y="2888"/>
                  <a:ext cx="5776" cy="90"/>
                </a:xfrm>
                <a:prstGeom prst="rect">
                  <a:avLst/>
                </a:prstGeom>
                <a:solidFill>
                  <a:srgbClr val="F4F7F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133" name="Rectangle 43">
                  <a:extLst>
                    <a:ext uri="{FF2B5EF4-FFF2-40B4-BE49-F238E27FC236}">
                      <a16:creationId xmlns:a16="http://schemas.microsoft.com/office/drawing/2014/main" id="{830610FA-BCCD-FF48-8F42-89B698E20FA1}"/>
                    </a:ext>
                  </a:extLst>
                </p:cNvPr>
                <p:cNvSpPr>
                  <a:spLocks noChangeArrowheads="1"/>
                </p:cNvSpPr>
                <p:nvPr/>
              </p:nvSpPr>
              <p:spPr bwMode="auto">
                <a:xfrm>
                  <a:off x="0" y="2978"/>
                  <a:ext cx="5776" cy="90"/>
                </a:xfrm>
                <a:prstGeom prst="rect">
                  <a:avLst/>
                </a:prstGeom>
                <a:solidFill>
                  <a:srgbClr val="F1F5F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134" name="Rectangle 44">
                  <a:extLst>
                    <a:ext uri="{FF2B5EF4-FFF2-40B4-BE49-F238E27FC236}">
                      <a16:creationId xmlns:a16="http://schemas.microsoft.com/office/drawing/2014/main" id="{25AFBD5D-190B-114A-998A-878FB1FE8543}"/>
                    </a:ext>
                  </a:extLst>
                </p:cNvPr>
                <p:cNvSpPr>
                  <a:spLocks noChangeArrowheads="1"/>
                </p:cNvSpPr>
                <p:nvPr/>
              </p:nvSpPr>
              <p:spPr bwMode="auto">
                <a:xfrm>
                  <a:off x="0" y="3068"/>
                  <a:ext cx="5776" cy="91"/>
                </a:xfrm>
                <a:prstGeom prst="rect">
                  <a:avLst/>
                </a:prstGeom>
                <a:solidFill>
                  <a:srgbClr val="EFF4F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135" name="Rectangle 45">
                  <a:extLst>
                    <a:ext uri="{FF2B5EF4-FFF2-40B4-BE49-F238E27FC236}">
                      <a16:creationId xmlns:a16="http://schemas.microsoft.com/office/drawing/2014/main" id="{8F27BA67-5060-D14A-A6E8-C39AF77BE5FB}"/>
                    </a:ext>
                  </a:extLst>
                </p:cNvPr>
                <p:cNvSpPr>
                  <a:spLocks noChangeArrowheads="1"/>
                </p:cNvSpPr>
                <p:nvPr/>
              </p:nvSpPr>
              <p:spPr bwMode="auto">
                <a:xfrm>
                  <a:off x="0" y="3159"/>
                  <a:ext cx="5776" cy="90"/>
                </a:xfrm>
                <a:prstGeom prst="rect">
                  <a:avLst/>
                </a:prstGeom>
                <a:solidFill>
                  <a:srgbClr val="ECF1F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136" name="Rectangle 46">
                  <a:extLst>
                    <a:ext uri="{FF2B5EF4-FFF2-40B4-BE49-F238E27FC236}">
                      <a16:creationId xmlns:a16="http://schemas.microsoft.com/office/drawing/2014/main" id="{F69843E2-4CFA-2947-8411-B9FF0FA35F43}"/>
                    </a:ext>
                  </a:extLst>
                </p:cNvPr>
                <p:cNvSpPr>
                  <a:spLocks noChangeArrowheads="1"/>
                </p:cNvSpPr>
                <p:nvPr/>
              </p:nvSpPr>
              <p:spPr bwMode="auto">
                <a:xfrm>
                  <a:off x="0" y="3249"/>
                  <a:ext cx="5776" cy="92"/>
                </a:xfrm>
                <a:prstGeom prst="rect">
                  <a:avLst/>
                </a:prstGeom>
                <a:solidFill>
                  <a:srgbClr val="E9EFF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137" name="Rectangle 47">
                  <a:extLst>
                    <a:ext uri="{FF2B5EF4-FFF2-40B4-BE49-F238E27FC236}">
                      <a16:creationId xmlns:a16="http://schemas.microsoft.com/office/drawing/2014/main" id="{A55EFFD7-898D-1443-B23C-B72A4DC43563}"/>
                    </a:ext>
                  </a:extLst>
                </p:cNvPr>
                <p:cNvSpPr>
                  <a:spLocks noChangeArrowheads="1"/>
                </p:cNvSpPr>
                <p:nvPr/>
              </p:nvSpPr>
              <p:spPr bwMode="auto">
                <a:xfrm>
                  <a:off x="0" y="3341"/>
                  <a:ext cx="5776" cy="90"/>
                </a:xfrm>
                <a:prstGeom prst="rect">
                  <a:avLst/>
                </a:prstGeom>
                <a:solidFill>
                  <a:srgbClr val="E6EDF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138" name="Rectangle 48">
                  <a:extLst>
                    <a:ext uri="{FF2B5EF4-FFF2-40B4-BE49-F238E27FC236}">
                      <a16:creationId xmlns:a16="http://schemas.microsoft.com/office/drawing/2014/main" id="{A5B92B03-9174-0240-961C-FFF8200BC499}"/>
                    </a:ext>
                  </a:extLst>
                </p:cNvPr>
                <p:cNvSpPr>
                  <a:spLocks noChangeArrowheads="1"/>
                </p:cNvSpPr>
                <p:nvPr/>
              </p:nvSpPr>
              <p:spPr bwMode="auto">
                <a:xfrm>
                  <a:off x="0" y="3431"/>
                  <a:ext cx="5776" cy="90"/>
                </a:xfrm>
                <a:prstGeom prst="rect">
                  <a:avLst/>
                </a:prstGeom>
                <a:solidFill>
                  <a:srgbClr val="E3EBF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139" name="Rectangle 49">
                  <a:extLst>
                    <a:ext uri="{FF2B5EF4-FFF2-40B4-BE49-F238E27FC236}">
                      <a16:creationId xmlns:a16="http://schemas.microsoft.com/office/drawing/2014/main" id="{DA3E3AA5-DDBA-7842-BA5E-3E1ECEFA71D4}"/>
                    </a:ext>
                  </a:extLst>
                </p:cNvPr>
                <p:cNvSpPr>
                  <a:spLocks noChangeArrowheads="1"/>
                </p:cNvSpPr>
                <p:nvPr/>
              </p:nvSpPr>
              <p:spPr bwMode="auto">
                <a:xfrm>
                  <a:off x="0" y="3521"/>
                  <a:ext cx="5776" cy="91"/>
                </a:xfrm>
                <a:prstGeom prst="rect">
                  <a:avLst/>
                </a:prstGeom>
                <a:solidFill>
                  <a:srgbClr val="E1EAF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140" name="Rectangle 50">
                  <a:extLst>
                    <a:ext uri="{FF2B5EF4-FFF2-40B4-BE49-F238E27FC236}">
                      <a16:creationId xmlns:a16="http://schemas.microsoft.com/office/drawing/2014/main" id="{E610D4D1-EEF1-AA45-8A77-D7EC247219C9}"/>
                    </a:ext>
                  </a:extLst>
                </p:cNvPr>
                <p:cNvSpPr>
                  <a:spLocks noChangeArrowheads="1"/>
                </p:cNvSpPr>
                <p:nvPr/>
              </p:nvSpPr>
              <p:spPr bwMode="auto">
                <a:xfrm>
                  <a:off x="0" y="3612"/>
                  <a:ext cx="5776" cy="90"/>
                </a:xfrm>
                <a:prstGeom prst="rect">
                  <a:avLst/>
                </a:prstGeom>
                <a:solidFill>
                  <a:srgbClr val="DEE8F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141" name="Rectangle 51">
                  <a:extLst>
                    <a:ext uri="{FF2B5EF4-FFF2-40B4-BE49-F238E27FC236}">
                      <a16:creationId xmlns:a16="http://schemas.microsoft.com/office/drawing/2014/main" id="{ECAAF738-7145-A94D-B02B-8F006CBFAC5F}"/>
                    </a:ext>
                  </a:extLst>
                </p:cNvPr>
                <p:cNvSpPr>
                  <a:spLocks noChangeArrowheads="1"/>
                </p:cNvSpPr>
                <p:nvPr/>
              </p:nvSpPr>
              <p:spPr bwMode="auto">
                <a:xfrm>
                  <a:off x="0" y="3702"/>
                  <a:ext cx="5776" cy="90"/>
                </a:xfrm>
                <a:prstGeom prst="rect">
                  <a:avLst/>
                </a:prstGeom>
                <a:solidFill>
                  <a:srgbClr val="DCE7F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142" name="Rectangle 52">
                  <a:extLst>
                    <a:ext uri="{FF2B5EF4-FFF2-40B4-BE49-F238E27FC236}">
                      <a16:creationId xmlns:a16="http://schemas.microsoft.com/office/drawing/2014/main" id="{53A2F95B-21C6-9A47-835B-B0B9B9820D7C}"/>
                    </a:ext>
                  </a:extLst>
                </p:cNvPr>
                <p:cNvSpPr>
                  <a:spLocks noChangeArrowheads="1"/>
                </p:cNvSpPr>
                <p:nvPr/>
              </p:nvSpPr>
              <p:spPr bwMode="auto">
                <a:xfrm>
                  <a:off x="0" y="3792"/>
                  <a:ext cx="5776" cy="90"/>
                </a:xfrm>
                <a:prstGeom prst="rect">
                  <a:avLst/>
                </a:prstGeom>
                <a:solidFill>
                  <a:srgbClr val="DAE5F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143" name="Rectangle 53">
                  <a:extLst>
                    <a:ext uri="{FF2B5EF4-FFF2-40B4-BE49-F238E27FC236}">
                      <a16:creationId xmlns:a16="http://schemas.microsoft.com/office/drawing/2014/main" id="{917C6D39-1704-9845-9A8E-825D76F98594}"/>
                    </a:ext>
                  </a:extLst>
                </p:cNvPr>
                <p:cNvSpPr>
                  <a:spLocks noChangeArrowheads="1"/>
                </p:cNvSpPr>
                <p:nvPr/>
              </p:nvSpPr>
              <p:spPr bwMode="auto">
                <a:xfrm>
                  <a:off x="0" y="3882"/>
                  <a:ext cx="5776" cy="90"/>
                </a:xfrm>
                <a:prstGeom prst="rect">
                  <a:avLst/>
                </a:prstGeom>
                <a:solidFill>
                  <a:srgbClr val="D8E4F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144" name="Rectangle 54">
                  <a:extLst>
                    <a:ext uri="{FF2B5EF4-FFF2-40B4-BE49-F238E27FC236}">
                      <a16:creationId xmlns:a16="http://schemas.microsoft.com/office/drawing/2014/main" id="{98337646-706C-F045-8816-6335AA2E6798}"/>
                    </a:ext>
                  </a:extLst>
                </p:cNvPr>
                <p:cNvSpPr>
                  <a:spLocks noChangeArrowheads="1"/>
                </p:cNvSpPr>
                <p:nvPr/>
              </p:nvSpPr>
              <p:spPr bwMode="auto">
                <a:xfrm>
                  <a:off x="0" y="3972"/>
                  <a:ext cx="5776" cy="90"/>
                </a:xfrm>
                <a:prstGeom prst="rect">
                  <a:avLst/>
                </a:prstGeom>
                <a:solidFill>
                  <a:srgbClr val="D7E3F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145" name="Rectangle 55">
                  <a:extLst>
                    <a:ext uri="{FF2B5EF4-FFF2-40B4-BE49-F238E27FC236}">
                      <a16:creationId xmlns:a16="http://schemas.microsoft.com/office/drawing/2014/main" id="{8E05A142-B597-BC4F-8F55-463CF0703ECD}"/>
                    </a:ext>
                  </a:extLst>
                </p:cNvPr>
                <p:cNvSpPr>
                  <a:spLocks noChangeArrowheads="1"/>
                </p:cNvSpPr>
                <p:nvPr/>
              </p:nvSpPr>
              <p:spPr bwMode="auto">
                <a:xfrm>
                  <a:off x="0" y="4062"/>
                  <a:ext cx="5776" cy="91"/>
                </a:xfrm>
                <a:prstGeom prst="rect">
                  <a:avLst/>
                </a:prstGeom>
                <a:solidFill>
                  <a:srgbClr val="D6E3F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146" name="Rectangle 56">
                  <a:extLst>
                    <a:ext uri="{FF2B5EF4-FFF2-40B4-BE49-F238E27FC236}">
                      <a16:creationId xmlns:a16="http://schemas.microsoft.com/office/drawing/2014/main" id="{59B863D1-DC8B-284D-91BA-CBBEE34C9D8C}"/>
                    </a:ext>
                  </a:extLst>
                </p:cNvPr>
                <p:cNvSpPr>
                  <a:spLocks noChangeArrowheads="1"/>
                </p:cNvSpPr>
                <p:nvPr/>
              </p:nvSpPr>
              <p:spPr bwMode="auto">
                <a:xfrm>
                  <a:off x="0" y="4153"/>
                  <a:ext cx="5776" cy="90"/>
                </a:xfrm>
                <a:prstGeom prst="rect">
                  <a:avLst/>
                </a:prstGeom>
                <a:solidFill>
                  <a:srgbClr val="D5E2F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147" name="Rectangle 57">
                  <a:extLst>
                    <a:ext uri="{FF2B5EF4-FFF2-40B4-BE49-F238E27FC236}">
                      <a16:creationId xmlns:a16="http://schemas.microsoft.com/office/drawing/2014/main" id="{C1C32055-C6CE-734F-A00C-CE8AB8A26ECF}"/>
                    </a:ext>
                  </a:extLst>
                </p:cNvPr>
                <p:cNvSpPr>
                  <a:spLocks noChangeArrowheads="1"/>
                </p:cNvSpPr>
                <p:nvPr/>
              </p:nvSpPr>
              <p:spPr bwMode="auto">
                <a:xfrm>
                  <a:off x="0" y="4243"/>
                  <a:ext cx="5776" cy="90"/>
                </a:xfrm>
                <a:prstGeom prst="rect">
                  <a:avLst/>
                </a:prstGeom>
                <a:solidFill>
                  <a:srgbClr val="D5E2F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grpSp>
          <p:grpSp>
            <p:nvGrpSpPr>
              <p:cNvPr id="1035" name="Group 58">
                <a:extLst>
                  <a:ext uri="{FF2B5EF4-FFF2-40B4-BE49-F238E27FC236}">
                    <a16:creationId xmlns:a16="http://schemas.microsoft.com/office/drawing/2014/main" id="{178ED55B-D430-DB43-A623-91D3EA630257}"/>
                  </a:ext>
                </a:extLst>
              </p:cNvPr>
              <p:cNvGrpSpPr>
                <a:grpSpLocks/>
              </p:cNvGrpSpPr>
              <p:nvPr/>
            </p:nvGrpSpPr>
            <p:grpSpPr bwMode="auto">
              <a:xfrm>
                <a:off x="0" y="0"/>
                <a:ext cx="5772" cy="289"/>
                <a:chOff x="0" y="0"/>
                <a:chExt cx="5772" cy="289"/>
              </a:xfrm>
            </p:grpSpPr>
            <p:sp>
              <p:nvSpPr>
                <p:cNvPr id="1036" name="Rectangle 59">
                  <a:extLst>
                    <a:ext uri="{FF2B5EF4-FFF2-40B4-BE49-F238E27FC236}">
                      <a16:creationId xmlns:a16="http://schemas.microsoft.com/office/drawing/2014/main" id="{3FF02287-8770-FE41-9855-E78D68A497FC}"/>
                    </a:ext>
                  </a:extLst>
                </p:cNvPr>
                <p:cNvSpPr>
                  <a:spLocks noChangeArrowheads="1"/>
                </p:cNvSpPr>
                <p:nvPr/>
              </p:nvSpPr>
              <p:spPr bwMode="auto">
                <a:xfrm>
                  <a:off x="0" y="0"/>
                  <a:ext cx="90" cy="289"/>
                </a:xfrm>
                <a:prstGeom prst="rect">
                  <a:avLst/>
                </a:prstGeom>
                <a:solidFill>
                  <a:srgbClr val="FEFE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037" name="Rectangle 60">
                  <a:extLst>
                    <a:ext uri="{FF2B5EF4-FFF2-40B4-BE49-F238E27FC236}">
                      <a16:creationId xmlns:a16="http://schemas.microsoft.com/office/drawing/2014/main" id="{558178F8-01B0-E84F-8B50-8E7B49DEC828}"/>
                    </a:ext>
                  </a:extLst>
                </p:cNvPr>
                <p:cNvSpPr>
                  <a:spLocks noChangeArrowheads="1"/>
                </p:cNvSpPr>
                <p:nvPr/>
              </p:nvSpPr>
              <p:spPr bwMode="auto">
                <a:xfrm>
                  <a:off x="90" y="0"/>
                  <a:ext cx="90" cy="289"/>
                </a:xfrm>
                <a:prstGeom prst="rect">
                  <a:avLst/>
                </a:prstGeom>
                <a:solidFill>
                  <a:srgbClr val="FEFE9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038" name="Rectangle 61">
                  <a:extLst>
                    <a:ext uri="{FF2B5EF4-FFF2-40B4-BE49-F238E27FC236}">
                      <a16:creationId xmlns:a16="http://schemas.microsoft.com/office/drawing/2014/main" id="{95F06CAF-5663-494D-A76D-EC96E5DA75D2}"/>
                    </a:ext>
                  </a:extLst>
                </p:cNvPr>
                <p:cNvSpPr>
                  <a:spLocks noChangeArrowheads="1"/>
                </p:cNvSpPr>
                <p:nvPr/>
              </p:nvSpPr>
              <p:spPr bwMode="auto">
                <a:xfrm>
                  <a:off x="180" y="0"/>
                  <a:ext cx="91" cy="289"/>
                </a:xfrm>
                <a:prstGeom prst="rect">
                  <a:avLst/>
                </a:prstGeom>
                <a:solidFill>
                  <a:srgbClr val="FEFE9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039" name="Rectangle 62">
                  <a:extLst>
                    <a:ext uri="{FF2B5EF4-FFF2-40B4-BE49-F238E27FC236}">
                      <a16:creationId xmlns:a16="http://schemas.microsoft.com/office/drawing/2014/main" id="{48B81258-FD51-1841-AF7A-BF3A5C6111A1}"/>
                    </a:ext>
                  </a:extLst>
                </p:cNvPr>
                <p:cNvSpPr>
                  <a:spLocks noChangeArrowheads="1"/>
                </p:cNvSpPr>
                <p:nvPr/>
              </p:nvSpPr>
              <p:spPr bwMode="auto">
                <a:xfrm>
                  <a:off x="271" y="0"/>
                  <a:ext cx="90" cy="289"/>
                </a:xfrm>
                <a:prstGeom prst="rect">
                  <a:avLst/>
                </a:prstGeom>
                <a:solidFill>
                  <a:srgbClr val="FEFE9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040" name="Rectangle 63">
                  <a:extLst>
                    <a:ext uri="{FF2B5EF4-FFF2-40B4-BE49-F238E27FC236}">
                      <a16:creationId xmlns:a16="http://schemas.microsoft.com/office/drawing/2014/main" id="{503D6CA3-73DF-9445-81A6-B15C1C61CA4F}"/>
                    </a:ext>
                  </a:extLst>
                </p:cNvPr>
                <p:cNvSpPr>
                  <a:spLocks noChangeArrowheads="1"/>
                </p:cNvSpPr>
                <p:nvPr/>
              </p:nvSpPr>
              <p:spPr bwMode="auto">
                <a:xfrm>
                  <a:off x="361" y="0"/>
                  <a:ext cx="90" cy="289"/>
                </a:xfrm>
                <a:prstGeom prst="rect">
                  <a:avLst/>
                </a:prstGeom>
                <a:solidFill>
                  <a:srgbClr val="FEFE9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041" name="Rectangle 64">
                  <a:extLst>
                    <a:ext uri="{FF2B5EF4-FFF2-40B4-BE49-F238E27FC236}">
                      <a16:creationId xmlns:a16="http://schemas.microsoft.com/office/drawing/2014/main" id="{94D7E461-1288-3D43-93E3-F0DDD3C6B58F}"/>
                    </a:ext>
                  </a:extLst>
                </p:cNvPr>
                <p:cNvSpPr>
                  <a:spLocks noChangeArrowheads="1"/>
                </p:cNvSpPr>
                <p:nvPr/>
              </p:nvSpPr>
              <p:spPr bwMode="auto">
                <a:xfrm>
                  <a:off x="451" y="0"/>
                  <a:ext cx="90" cy="289"/>
                </a:xfrm>
                <a:prstGeom prst="rect">
                  <a:avLst/>
                </a:prstGeom>
                <a:solidFill>
                  <a:srgbClr val="FEFE9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042" name="Rectangle 65">
                  <a:extLst>
                    <a:ext uri="{FF2B5EF4-FFF2-40B4-BE49-F238E27FC236}">
                      <a16:creationId xmlns:a16="http://schemas.microsoft.com/office/drawing/2014/main" id="{B617A83D-8001-B54B-9D68-9545DA078415}"/>
                    </a:ext>
                  </a:extLst>
                </p:cNvPr>
                <p:cNvSpPr>
                  <a:spLocks noChangeArrowheads="1"/>
                </p:cNvSpPr>
                <p:nvPr/>
              </p:nvSpPr>
              <p:spPr bwMode="auto">
                <a:xfrm>
                  <a:off x="541" y="0"/>
                  <a:ext cx="90" cy="289"/>
                </a:xfrm>
                <a:prstGeom prst="rect">
                  <a:avLst/>
                </a:prstGeom>
                <a:solidFill>
                  <a:srgbClr val="FDFE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043" name="Rectangle 66">
                  <a:extLst>
                    <a:ext uri="{FF2B5EF4-FFF2-40B4-BE49-F238E27FC236}">
                      <a16:creationId xmlns:a16="http://schemas.microsoft.com/office/drawing/2014/main" id="{F0539D22-5600-3E43-B2F4-E2F3180FAA8F}"/>
                    </a:ext>
                  </a:extLst>
                </p:cNvPr>
                <p:cNvSpPr>
                  <a:spLocks noChangeArrowheads="1"/>
                </p:cNvSpPr>
                <p:nvPr/>
              </p:nvSpPr>
              <p:spPr bwMode="auto">
                <a:xfrm>
                  <a:off x="631" y="0"/>
                  <a:ext cx="91" cy="289"/>
                </a:xfrm>
                <a:prstGeom prst="rect">
                  <a:avLst/>
                </a:prstGeom>
                <a:solidFill>
                  <a:srgbClr val="FDFD9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044" name="Rectangle 67">
                  <a:extLst>
                    <a:ext uri="{FF2B5EF4-FFF2-40B4-BE49-F238E27FC236}">
                      <a16:creationId xmlns:a16="http://schemas.microsoft.com/office/drawing/2014/main" id="{B12B934D-174F-CA48-BD9D-50128EBC3AAB}"/>
                    </a:ext>
                  </a:extLst>
                </p:cNvPr>
                <p:cNvSpPr>
                  <a:spLocks noChangeArrowheads="1"/>
                </p:cNvSpPr>
                <p:nvPr/>
              </p:nvSpPr>
              <p:spPr bwMode="auto">
                <a:xfrm>
                  <a:off x="722" y="0"/>
                  <a:ext cx="90" cy="289"/>
                </a:xfrm>
                <a:prstGeom prst="rect">
                  <a:avLst/>
                </a:prstGeom>
                <a:solidFill>
                  <a:srgbClr val="FDFD9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045" name="Rectangle 68">
                  <a:extLst>
                    <a:ext uri="{FF2B5EF4-FFF2-40B4-BE49-F238E27FC236}">
                      <a16:creationId xmlns:a16="http://schemas.microsoft.com/office/drawing/2014/main" id="{A0064965-4C66-194C-9949-1EF6B7EBABF6}"/>
                    </a:ext>
                  </a:extLst>
                </p:cNvPr>
                <p:cNvSpPr>
                  <a:spLocks noChangeArrowheads="1"/>
                </p:cNvSpPr>
                <p:nvPr/>
              </p:nvSpPr>
              <p:spPr bwMode="auto">
                <a:xfrm>
                  <a:off x="812" y="0"/>
                  <a:ext cx="90" cy="289"/>
                </a:xfrm>
                <a:prstGeom prst="rect">
                  <a:avLst/>
                </a:prstGeom>
                <a:solidFill>
                  <a:srgbClr val="FCFDA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046" name="Rectangle 69">
                  <a:extLst>
                    <a:ext uri="{FF2B5EF4-FFF2-40B4-BE49-F238E27FC236}">
                      <a16:creationId xmlns:a16="http://schemas.microsoft.com/office/drawing/2014/main" id="{D0D19443-6C8C-6943-9716-544D9D8C5B27}"/>
                    </a:ext>
                  </a:extLst>
                </p:cNvPr>
                <p:cNvSpPr>
                  <a:spLocks noChangeArrowheads="1"/>
                </p:cNvSpPr>
                <p:nvPr/>
              </p:nvSpPr>
              <p:spPr bwMode="auto">
                <a:xfrm>
                  <a:off x="902" y="0"/>
                  <a:ext cx="90" cy="289"/>
                </a:xfrm>
                <a:prstGeom prst="rect">
                  <a:avLst/>
                </a:prstGeom>
                <a:solidFill>
                  <a:srgbClr val="FCFDA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047" name="Rectangle 70">
                  <a:extLst>
                    <a:ext uri="{FF2B5EF4-FFF2-40B4-BE49-F238E27FC236}">
                      <a16:creationId xmlns:a16="http://schemas.microsoft.com/office/drawing/2014/main" id="{3299982C-3233-7F45-AE3E-79E5901948C9}"/>
                    </a:ext>
                  </a:extLst>
                </p:cNvPr>
                <p:cNvSpPr>
                  <a:spLocks noChangeArrowheads="1"/>
                </p:cNvSpPr>
                <p:nvPr/>
              </p:nvSpPr>
              <p:spPr bwMode="auto">
                <a:xfrm>
                  <a:off x="992" y="0"/>
                  <a:ext cx="90" cy="289"/>
                </a:xfrm>
                <a:prstGeom prst="rect">
                  <a:avLst/>
                </a:prstGeom>
                <a:solidFill>
                  <a:srgbClr val="FBFCA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048" name="Rectangle 71">
                  <a:extLst>
                    <a:ext uri="{FF2B5EF4-FFF2-40B4-BE49-F238E27FC236}">
                      <a16:creationId xmlns:a16="http://schemas.microsoft.com/office/drawing/2014/main" id="{D426A767-EA90-904D-B826-EA986E57D00A}"/>
                    </a:ext>
                  </a:extLst>
                </p:cNvPr>
                <p:cNvSpPr>
                  <a:spLocks noChangeArrowheads="1"/>
                </p:cNvSpPr>
                <p:nvPr/>
              </p:nvSpPr>
              <p:spPr bwMode="auto">
                <a:xfrm>
                  <a:off x="1082" y="0"/>
                  <a:ext cx="90" cy="289"/>
                </a:xfrm>
                <a:prstGeom prst="rect">
                  <a:avLst/>
                </a:prstGeom>
                <a:solidFill>
                  <a:srgbClr val="FBFCA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049" name="Rectangle 72">
                  <a:extLst>
                    <a:ext uri="{FF2B5EF4-FFF2-40B4-BE49-F238E27FC236}">
                      <a16:creationId xmlns:a16="http://schemas.microsoft.com/office/drawing/2014/main" id="{94EB9FE3-FCE8-424A-833E-8B49A1FBC1B9}"/>
                    </a:ext>
                  </a:extLst>
                </p:cNvPr>
                <p:cNvSpPr>
                  <a:spLocks noChangeArrowheads="1"/>
                </p:cNvSpPr>
                <p:nvPr/>
              </p:nvSpPr>
              <p:spPr bwMode="auto">
                <a:xfrm>
                  <a:off x="1172" y="0"/>
                  <a:ext cx="91" cy="289"/>
                </a:xfrm>
                <a:prstGeom prst="rect">
                  <a:avLst/>
                </a:prstGeom>
                <a:solidFill>
                  <a:srgbClr val="FAFCA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050" name="Rectangle 73">
                  <a:extLst>
                    <a:ext uri="{FF2B5EF4-FFF2-40B4-BE49-F238E27FC236}">
                      <a16:creationId xmlns:a16="http://schemas.microsoft.com/office/drawing/2014/main" id="{06EAE9C0-5858-774C-8702-D10A3738A201}"/>
                    </a:ext>
                  </a:extLst>
                </p:cNvPr>
                <p:cNvSpPr>
                  <a:spLocks noChangeArrowheads="1"/>
                </p:cNvSpPr>
                <p:nvPr/>
              </p:nvSpPr>
              <p:spPr bwMode="auto">
                <a:xfrm>
                  <a:off x="1263" y="0"/>
                  <a:ext cx="90" cy="289"/>
                </a:xfrm>
                <a:prstGeom prst="rect">
                  <a:avLst/>
                </a:prstGeom>
                <a:solidFill>
                  <a:srgbClr val="FAFBA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051" name="Rectangle 74">
                  <a:extLst>
                    <a:ext uri="{FF2B5EF4-FFF2-40B4-BE49-F238E27FC236}">
                      <a16:creationId xmlns:a16="http://schemas.microsoft.com/office/drawing/2014/main" id="{D37BBF8C-930D-064A-8EB8-C51751A760B0}"/>
                    </a:ext>
                  </a:extLst>
                </p:cNvPr>
                <p:cNvSpPr>
                  <a:spLocks noChangeArrowheads="1"/>
                </p:cNvSpPr>
                <p:nvPr/>
              </p:nvSpPr>
              <p:spPr bwMode="auto">
                <a:xfrm>
                  <a:off x="1353" y="0"/>
                  <a:ext cx="90" cy="289"/>
                </a:xfrm>
                <a:prstGeom prst="rect">
                  <a:avLst/>
                </a:prstGeom>
                <a:solidFill>
                  <a:srgbClr val="F9FBA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052" name="Rectangle 75">
                  <a:extLst>
                    <a:ext uri="{FF2B5EF4-FFF2-40B4-BE49-F238E27FC236}">
                      <a16:creationId xmlns:a16="http://schemas.microsoft.com/office/drawing/2014/main" id="{671BAD9D-2CD4-154B-8F74-4239BAFCE3BD}"/>
                    </a:ext>
                  </a:extLst>
                </p:cNvPr>
                <p:cNvSpPr>
                  <a:spLocks noChangeArrowheads="1"/>
                </p:cNvSpPr>
                <p:nvPr/>
              </p:nvSpPr>
              <p:spPr bwMode="auto">
                <a:xfrm>
                  <a:off x="1443" y="0"/>
                  <a:ext cx="90" cy="289"/>
                </a:xfrm>
                <a:prstGeom prst="rect">
                  <a:avLst/>
                </a:prstGeom>
                <a:solidFill>
                  <a:srgbClr val="F9FAA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053" name="Rectangle 76">
                  <a:extLst>
                    <a:ext uri="{FF2B5EF4-FFF2-40B4-BE49-F238E27FC236}">
                      <a16:creationId xmlns:a16="http://schemas.microsoft.com/office/drawing/2014/main" id="{F471C9AD-1550-5243-9ED1-BEAD126F7BC0}"/>
                    </a:ext>
                  </a:extLst>
                </p:cNvPr>
                <p:cNvSpPr>
                  <a:spLocks noChangeArrowheads="1"/>
                </p:cNvSpPr>
                <p:nvPr/>
              </p:nvSpPr>
              <p:spPr bwMode="auto">
                <a:xfrm>
                  <a:off x="1533" y="0"/>
                  <a:ext cx="90" cy="289"/>
                </a:xfrm>
                <a:prstGeom prst="rect">
                  <a:avLst/>
                </a:prstGeom>
                <a:solidFill>
                  <a:srgbClr val="F8FAA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054" name="Rectangle 77">
                  <a:extLst>
                    <a:ext uri="{FF2B5EF4-FFF2-40B4-BE49-F238E27FC236}">
                      <a16:creationId xmlns:a16="http://schemas.microsoft.com/office/drawing/2014/main" id="{CBC73706-FBCB-A841-838A-AB9B93D08B23}"/>
                    </a:ext>
                  </a:extLst>
                </p:cNvPr>
                <p:cNvSpPr>
                  <a:spLocks noChangeArrowheads="1"/>
                </p:cNvSpPr>
                <p:nvPr/>
              </p:nvSpPr>
              <p:spPr bwMode="auto">
                <a:xfrm>
                  <a:off x="1623" y="0"/>
                  <a:ext cx="91" cy="289"/>
                </a:xfrm>
                <a:prstGeom prst="rect">
                  <a:avLst/>
                </a:prstGeom>
                <a:solidFill>
                  <a:srgbClr val="F7F9A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055" name="Rectangle 78">
                  <a:extLst>
                    <a:ext uri="{FF2B5EF4-FFF2-40B4-BE49-F238E27FC236}">
                      <a16:creationId xmlns:a16="http://schemas.microsoft.com/office/drawing/2014/main" id="{9352751E-0654-5543-A4E6-B3C583841A8D}"/>
                    </a:ext>
                  </a:extLst>
                </p:cNvPr>
                <p:cNvSpPr>
                  <a:spLocks noChangeArrowheads="1"/>
                </p:cNvSpPr>
                <p:nvPr/>
              </p:nvSpPr>
              <p:spPr bwMode="auto">
                <a:xfrm>
                  <a:off x="1714" y="0"/>
                  <a:ext cx="90" cy="289"/>
                </a:xfrm>
                <a:prstGeom prst="rect">
                  <a:avLst/>
                </a:prstGeom>
                <a:solidFill>
                  <a:srgbClr val="F7F9B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056" name="Rectangle 79">
                  <a:extLst>
                    <a:ext uri="{FF2B5EF4-FFF2-40B4-BE49-F238E27FC236}">
                      <a16:creationId xmlns:a16="http://schemas.microsoft.com/office/drawing/2014/main" id="{6291D81A-5941-814E-949F-B6980CB359BA}"/>
                    </a:ext>
                  </a:extLst>
                </p:cNvPr>
                <p:cNvSpPr>
                  <a:spLocks noChangeArrowheads="1"/>
                </p:cNvSpPr>
                <p:nvPr/>
              </p:nvSpPr>
              <p:spPr bwMode="auto">
                <a:xfrm>
                  <a:off x="1804" y="0"/>
                  <a:ext cx="90" cy="289"/>
                </a:xfrm>
                <a:prstGeom prst="rect">
                  <a:avLst/>
                </a:prstGeom>
                <a:solidFill>
                  <a:srgbClr val="F6F8B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057" name="Rectangle 80">
                  <a:extLst>
                    <a:ext uri="{FF2B5EF4-FFF2-40B4-BE49-F238E27FC236}">
                      <a16:creationId xmlns:a16="http://schemas.microsoft.com/office/drawing/2014/main" id="{EE72F306-910A-3541-85B3-9D3FD75CEAB6}"/>
                    </a:ext>
                  </a:extLst>
                </p:cNvPr>
                <p:cNvSpPr>
                  <a:spLocks noChangeArrowheads="1"/>
                </p:cNvSpPr>
                <p:nvPr/>
              </p:nvSpPr>
              <p:spPr bwMode="auto">
                <a:xfrm>
                  <a:off x="1894" y="0"/>
                  <a:ext cx="90" cy="289"/>
                </a:xfrm>
                <a:prstGeom prst="rect">
                  <a:avLst/>
                </a:prstGeom>
                <a:solidFill>
                  <a:srgbClr val="F5F8B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058" name="Rectangle 81">
                  <a:extLst>
                    <a:ext uri="{FF2B5EF4-FFF2-40B4-BE49-F238E27FC236}">
                      <a16:creationId xmlns:a16="http://schemas.microsoft.com/office/drawing/2014/main" id="{C5597803-0663-2349-9623-733B466633B4}"/>
                    </a:ext>
                  </a:extLst>
                </p:cNvPr>
                <p:cNvSpPr>
                  <a:spLocks noChangeArrowheads="1"/>
                </p:cNvSpPr>
                <p:nvPr/>
              </p:nvSpPr>
              <p:spPr bwMode="auto">
                <a:xfrm>
                  <a:off x="1984" y="0"/>
                  <a:ext cx="90" cy="289"/>
                </a:xfrm>
                <a:prstGeom prst="rect">
                  <a:avLst/>
                </a:prstGeom>
                <a:solidFill>
                  <a:srgbClr val="F4F7B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059" name="Rectangle 82">
                  <a:extLst>
                    <a:ext uri="{FF2B5EF4-FFF2-40B4-BE49-F238E27FC236}">
                      <a16:creationId xmlns:a16="http://schemas.microsoft.com/office/drawing/2014/main" id="{DDA56A64-D90D-5B44-8C35-C71E034D1977}"/>
                    </a:ext>
                  </a:extLst>
                </p:cNvPr>
                <p:cNvSpPr>
                  <a:spLocks noChangeArrowheads="1"/>
                </p:cNvSpPr>
                <p:nvPr/>
              </p:nvSpPr>
              <p:spPr bwMode="auto">
                <a:xfrm>
                  <a:off x="2074" y="0"/>
                  <a:ext cx="91" cy="289"/>
                </a:xfrm>
                <a:prstGeom prst="rect">
                  <a:avLst/>
                </a:prstGeom>
                <a:solidFill>
                  <a:srgbClr val="F3F7B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060" name="Rectangle 83">
                  <a:extLst>
                    <a:ext uri="{FF2B5EF4-FFF2-40B4-BE49-F238E27FC236}">
                      <a16:creationId xmlns:a16="http://schemas.microsoft.com/office/drawing/2014/main" id="{A765F211-5DAE-3B41-A26A-2E39F53688D5}"/>
                    </a:ext>
                  </a:extLst>
                </p:cNvPr>
                <p:cNvSpPr>
                  <a:spLocks noChangeArrowheads="1"/>
                </p:cNvSpPr>
                <p:nvPr/>
              </p:nvSpPr>
              <p:spPr bwMode="auto">
                <a:xfrm>
                  <a:off x="2165" y="0"/>
                  <a:ext cx="90" cy="289"/>
                </a:xfrm>
                <a:prstGeom prst="rect">
                  <a:avLst/>
                </a:prstGeom>
                <a:solidFill>
                  <a:srgbClr val="F2F6BB"/>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061" name="Rectangle 84">
                  <a:extLst>
                    <a:ext uri="{FF2B5EF4-FFF2-40B4-BE49-F238E27FC236}">
                      <a16:creationId xmlns:a16="http://schemas.microsoft.com/office/drawing/2014/main" id="{C05CAD43-C27F-C443-92BF-AC3276868B0B}"/>
                    </a:ext>
                  </a:extLst>
                </p:cNvPr>
                <p:cNvSpPr>
                  <a:spLocks noChangeArrowheads="1"/>
                </p:cNvSpPr>
                <p:nvPr/>
              </p:nvSpPr>
              <p:spPr bwMode="auto">
                <a:xfrm>
                  <a:off x="2255" y="0"/>
                  <a:ext cx="90" cy="289"/>
                </a:xfrm>
                <a:prstGeom prst="rect">
                  <a:avLst/>
                </a:prstGeom>
                <a:solidFill>
                  <a:srgbClr val="F1F5B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062" name="Rectangle 85">
                  <a:extLst>
                    <a:ext uri="{FF2B5EF4-FFF2-40B4-BE49-F238E27FC236}">
                      <a16:creationId xmlns:a16="http://schemas.microsoft.com/office/drawing/2014/main" id="{E81F6403-EBDC-0646-B83D-5417F4437F09}"/>
                    </a:ext>
                  </a:extLst>
                </p:cNvPr>
                <p:cNvSpPr>
                  <a:spLocks noChangeArrowheads="1"/>
                </p:cNvSpPr>
                <p:nvPr/>
              </p:nvSpPr>
              <p:spPr bwMode="auto">
                <a:xfrm>
                  <a:off x="2345" y="0"/>
                  <a:ext cx="90" cy="289"/>
                </a:xfrm>
                <a:prstGeom prst="rect">
                  <a:avLst/>
                </a:prstGeom>
                <a:solidFill>
                  <a:srgbClr val="F0F5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063" name="Rectangle 86">
                  <a:extLst>
                    <a:ext uri="{FF2B5EF4-FFF2-40B4-BE49-F238E27FC236}">
                      <a16:creationId xmlns:a16="http://schemas.microsoft.com/office/drawing/2014/main" id="{185EB604-437F-D84A-A927-324B609AA558}"/>
                    </a:ext>
                  </a:extLst>
                </p:cNvPr>
                <p:cNvSpPr>
                  <a:spLocks noChangeArrowheads="1"/>
                </p:cNvSpPr>
                <p:nvPr/>
              </p:nvSpPr>
              <p:spPr bwMode="auto">
                <a:xfrm>
                  <a:off x="2435" y="0"/>
                  <a:ext cx="90" cy="289"/>
                </a:xfrm>
                <a:prstGeom prst="rect">
                  <a:avLst/>
                </a:prstGeom>
                <a:solidFill>
                  <a:srgbClr val="EFF4C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064" name="Rectangle 87">
                  <a:extLst>
                    <a:ext uri="{FF2B5EF4-FFF2-40B4-BE49-F238E27FC236}">
                      <a16:creationId xmlns:a16="http://schemas.microsoft.com/office/drawing/2014/main" id="{0E02C470-C8B3-0747-B8E3-B4AB82DE5CC9}"/>
                    </a:ext>
                  </a:extLst>
                </p:cNvPr>
                <p:cNvSpPr>
                  <a:spLocks noChangeArrowheads="1"/>
                </p:cNvSpPr>
                <p:nvPr/>
              </p:nvSpPr>
              <p:spPr bwMode="auto">
                <a:xfrm>
                  <a:off x="2525" y="0"/>
                  <a:ext cx="90" cy="289"/>
                </a:xfrm>
                <a:prstGeom prst="rect">
                  <a:avLst/>
                </a:prstGeom>
                <a:solidFill>
                  <a:srgbClr val="EEF3C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065" name="Rectangle 88">
                  <a:extLst>
                    <a:ext uri="{FF2B5EF4-FFF2-40B4-BE49-F238E27FC236}">
                      <a16:creationId xmlns:a16="http://schemas.microsoft.com/office/drawing/2014/main" id="{407D95E1-71E7-294F-A844-548028455067}"/>
                    </a:ext>
                  </a:extLst>
                </p:cNvPr>
                <p:cNvSpPr>
                  <a:spLocks noChangeArrowheads="1"/>
                </p:cNvSpPr>
                <p:nvPr/>
              </p:nvSpPr>
              <p:spPr bwMode="auto">
                <a:xfrm>
                  <a:off x="2615" y="0"/>
                  <a:ext cx="91" cy="289"/>
                </a:xfrm>
                <a:prstGeom prst="rect">
                  <a:avLst/>
                </a:prstGeom>
                <a:solidFill>
                  <a:srgbClr val="EDF2C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066" name="Rectangle 89">
                  <a:extLst>
                    <a:ext uri="{FF2B5EF4-FFF2-40B4-BE49-F238E27FC236}">
                      <a16:creationId xmlns:a16="http://schemas.microsoft.com/office/drawing/2014/main" id="{E795089B-57F7-784A-9EF0-E4CFEB8E73DC}"/>
                    </a:ext>
                  </a:extLst>
                </p:cNvPr>
                <p:cNvSpPr>
                  <a:spLocks noChangeArrowheads="1"/>
                </p:cNvSpPr>
                <p:nvPr/>
              </p:nvSpPr>
              <p:spPr bwMode="auto">
                <a:xfrm>
                  <a:off x="2706" y="0"/>
                  <a:ext cx="90" cy="289"/>
                </a:xfrm>
                <a:prstGeom prst="rect">
                  <a:avLst/>
                </a:prstGeom>
                <a:solidFill>
                  <a:srgbClr val="ECF2C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067" name="Rectangle 90">
                  <a:extLst>
                    <a:ext uri="{FF2B5EF4-FFF2-40B4-BE49-F238E27FC236}">
                      <a16:creationId xmlns:a16="http://schemas.microsoft.com/office/drawing/2014/main" id="{C20052F4-DCEA-F142-97FC-4C11B838C9F9}"/>
                    </a:ext>
                  </a:extLst>
                </p:cNvPr>
                <p:cNvSpPr>
                  <a:spLocks noChangeArrowheads="1"/>
                </p:cNvSpPr>
                <p:nvPr/>
              </p:nvSpPr>
              <p:spPr bwMode="auto">
                <a:xfrm>
                  <a:off x="2796" y="0"/>
                  <a:ext cx="90" cy="289"/>
                </a:xfrm>
                <a:prstGeom prst="rect">
                  <a:avLst/>
                </a:prstGeom>
                <a:solidFill>
                  <a:srgbClr val="EBF1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068" name="Rectangle 91">
                  <a:extLst>
                    <a:ext uri="{FF2B5EF4-FFF2-40B4-BE49-F238E27FC236}">
                      <a16:creationId xmlns:a16="http://schemas.microsoft.com/office/drawing/2014/main" id="{1690EFE1-D9C8-7B4C-9764-AE0E17CB6F1A}"/>
                    </a:ext>
                  </a:extLst>
                </p:cNvPr>
                <p:cNvSpPr>
                  <a:spLocks noChangeArrowheads="1"/>
                </p:cNvSpPr>
                <p:nvPr/>
              </p:nvSpPr>
              <p:spPr bwMode="auto">
                <a:xfrm>
                  <a:off x="2886" y="0"/>
                  <a:ext cx="90" cy="289"/>
                </a:xfrm>
                <a:prstGeom prst="rect">
                  <a:avLst/>
                </a:prstGeom>
                <a:solidFill>
                  <a:srgbClr val="EAF0C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069" name="Rectangle 92">
                  <a:extLst>
                    <a:ext uri="{FF2B5EF4-FFF2-40B4-BE49-F238E27FC236}">
                      <a16:creationId xmlns:a16="http://schemas.microsoft.com/office/drawing/2014/main" id="{80EB77C8-D7F0-8A45-B9EE-218804DCB9EA}"/>
                    </a:ext>
                  </a:extLst>
                </p:cNvPr>
                <p:cNvSpPr>
                  <a:spLocks noChangeArrowheads="1"/>
                </p:cNvSpPr>
                <p:nvPr/>
              </p:nvSpPr>
              <p:spPr bwMode="auto">
                <a:xfrm>
                  <a:off x="2976" y="0"/>
                  <a:ext cx="90" cy="289"/>
                </a:xfrm>
                <a:prstGeom prst="rect">
                  <a:avLst/>
                </a:prstGeom>
                <a:solidFill>
                  <a:srgbClr val="E9EFD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070" name="Rectangle 93">
                  <a:extLst>
                    <a:ext uri="{FF2B5EF4-FFF2-40B4-BE49-F238E27FC236}">
                      <a16:creationId xmlns:a16="http://schemas.microsoft.com/office/drawing/2014/main" id="{FA15F45C-67BC-2940-B1A6-950E46936A97}"/>
                    </a:ext>
                  </a:extLst>
                </p:cNvPr>
                <p:cNvSpPr>
                  <a:spLocks noChangeArrowheads="1"/>
                </p:cNvSpPr>
                <p:nvPr/>
              </p:nvSpPr>
              <p:spPr bwMode="auto">
                <a:xfrm>
                  <a:off x="3066" y="0"/>
                  <a:ext cx="91" cy="289"/>
                </a:xfrm>
                <a:prstGeom prst="rect">
                  <a:avLst/>
                </a:prstGeom>
                <a:solidFill>
                  <a:srgbClr val="E8EFD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071" name="Rectangle 94">
                  <a:extLst>
                    <a:ext uri="{FF2B5EF4-FFF2-40B4-BE49-F238E27FC236}">
                      <a16:creationId xmlns:a16="http://schemas.microsoft.com/office/drawing/2014/main" id="{63CA278A-A266-EE45-B815-6EB545DEE4C9}"/>
                    </a:ext>
                  </a:extLst>
                </p:cNvPr>
                <p:cNvSpPr>
                  <a:spLocks noChangeArrowheads="1"/>
                </p:cNvSpPr>
                <p:nvPr/>
              </p:nvSpPr>
              <p:spPr bwMode="auto">
                <a:xfrm>
                  <a:off x="3157" y="0"/>
                  <a:ext cx="90" cy="289"/>
                </a:xfrm>
                <a:prstGeom prst="rect">
                  <a:avLst/>
                </a:prstGeom>
                <a:solidFill>
                  <a:srgbClr val="E7EED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072" name="Rectangle 95">
                  <a:extLst>
                    <a:ext uri="{FF2B5EF4-FFF2-40B4-BE49-F238E27FC236}">
                      <a16:creationId xmlns:a16="http://schemas.microsoft.com/office/drawing/2014/main" id="{CB5B4F55-C4C0-EF4D-B63D-22516C95FE70}"/>
                    </a:ext>
                  </a:extLst>
                </p:cNvPr>
                <p:cNvSpPr>
                  <a:spLocks noChangeArrowheads="1"/>
                </p:cNvSpPr>
                <p:nvPr/>
              </p:nvSpPr>
              <p:spPr bwMode="auto">
                <a:xfrm>
                  <a:off x="3247" y="0"/>
                  <a:ext cx="90" cy="289"/>
                </a:xfrm>
                <a:prstGeom prst="rect">
                  <a:avLst/>
                </a:prstGeom>
                <a:solidFill>
                  <a:srgbClr val="E6ED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073" name="Rectangle 96">
                  <a:extLst>
                    <a:ext uri="{FF2B5EF4-FFF2-40B4-BE49-F238E27FC236}">
                      <a16:creationId xmlns:a16="http://schemas.microsoft.com/office/drawing/2014/main" id="{15F8F0A6-96C6-FD44-AB30-67927710A724}"/>
                    </a:ext>
                  </a:extLst>
                </p:cNvPr>
                <p:cNvSpPr>
                  <a:spLocks noChangeArrowheads="1"/>
                </p:cNvSpPr>
                <p:nvPr/>
              </p:nvSpPr>
              <p:spPr bwMode="auto">
                <a:xfrm>
                  <a:off x="3337" y="0"/>
                  <a:ext cx="90" cy="289"/>
                </a:xfrm>
                <a:prstGeom prst="rect">
                  <a:avLst/>
                </a:prstGeom>
                <a:solidFill>
                  <a:srgbClr val="E5ECD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074" name="Rectangle 97">
                  <a:extLst>
                    <a:ext uri="{FF2B5EF4-FFF2-40B4-BE49-F238E27FC236}">
                      <a16:creationId xmlns:a16="http://schemas.microsoft.com/office/drawing/2014/main" id="{E97FAB72-D862-7F41-A3AF-B506B278D851}"/>
                    </a:ext>
                  </a:extLst>
                </p:cNvPr>
                <p:cNvSpPr>
                  <a:spLocks noChangeArrowheads="1"/>
                </p:cNvSpPr>
                <p:nvPr/>
              </p:nvSpPr>
              <p:spPr bwMode="auto">
                <a:xfrm>
                  <a:off x="3427" y="0"/>
                  <a:ext cx="90" cy="289"/>
                </a:xfrm>
                <a:prstGeom prst="rect">
                  <a:avLst/>
                </a:prstGeom>
                <a:solidFill>
                  <a:srgbClr val="E4ECD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075" name="Rectangle 98">
                  <a:extLst>
                    <a:ext uri="{FF2B5EF4-FFF2-40B4-BE49-F238E27FC236}">
                      <a16:creationId xmlns:a16="http://schemas.microsoft.com/office/drawing/2014/main" id="{EBEE2728-60E7-CD4F-8674-258F5932B2DE}"/>
                    </a:ext>
                  </a:extLst>
                </p:cNvPr>
                <p:cNvSpPr>
                  <a:spLocks noChangeArrowheads="1"/>
                </p:cNvSpPr>
                <p:nvPr/>
              </p:nvSpPr>
              <p:spPr bwMode="auto">
                <a:xfrm>
                  <a:off x="3517" y="0"/>
                  <a:ext cx="91" cy="289"/>
                </a:xfrm>
                <a:prstGeom prst="rect">
                  <a:avLst/>
                </a:prstGeom>
                <a:solidFill>
                  <a:srgbClr val="E2EBD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076" name="Rectangle 99">
                  <a:extLst>
                    <a:ext uri="{FF2B5EF4-FFF2-40B4-BE49-F238E27FC236}">
                      <a16:creationId xmlns:a16="http://schemas.microsoft.com/office/drawing/2014/main" id="{219A870F-EC60-D54B-8FEE-074D9F53E62D}"/>
                    </a:ext>
                  </a:extLst>
                </p:cNvPr>
                <p:cNvSpPr>
                  <a:spLocks noChangeArrowheads="1"/>
                </p:cNvSpPr>
                <p:nvPr/>
              </p:nvSpPr>
              <p:spPr bwMode="auto">
                <a:xfrm>
                  <a:off x="3608" y="0"/>
                  <a:ext cx="90" cy="289"/>
                </a:xfrm>
                <a:prstGeom prst="rect">
                  <a:avLst/>
                </a:prstGeom>
                <a:solidFill>
                  <a:srgbClr val="E1EAE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077" name="Rectangle 100">
                  <a:extLst>
                    <a:ext uri="{FF2B5EF4-FFF2-40B4-BE49-F238E27FC236}">
                      <a16:creationId xmlns:a16="http://schemas.microsoft.com/office/drawing/2014/main" id="{D9023533-D86E-2A47-8D6E-9A72F9EF0F71}"/>
                    </a:ext>
                  </a:extLst>
                </p:cNvPr>
                <p:cNvSpPr>
                  <a:spLocks noChangeArrowheads="1"/>
                </p:cNvSpPr>
                <p:nvPr/>
              </p:nvSpPr>
              <p:spPr bwMode="auto">
                <a:xfrm>
                  <a:off x="3698" y="0"/>
                  <a:ext cx="90" cy="289"/>
                </a:xfrm>
                <a:prstGeom prst="rect">
                  <a:avLst/>
                </a:prstGeom>
                <a:solidFill>
                  <a:srgbClr val="E1EAE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078" name="Rectangle 101">
                  <a:extLst>
                    <a:ext uri="{FF2B5EF4-FFF2-40B4-BE49-F238E27FC236}">
                      <a16:creationId xmlns:a16="http://schemas.microsoft.com/office/drawing/2014/main" id="{9EDB867E-90C0-FA42-B5DC-FD8ECAAF8B4D}"/>
                    </a:ext>
                  </a:extLst>
                </p:cNvPr>
                <p:cNvSpPr>
                  <a:spLocks noChangeArrowheads="1"/>
                </p:cNvSpPr>
                <p:nvPr/>
              </p:nvSpPr>
              <p:spPr bwMode="auto">
                <a:xfrm>
                  <a:off x="3788" y="0"/>
                  <a:ext cx="90" cy="289"/>
                </a:xfrm>
                <a:prstGeom prst="rect">
                  <a:avLst/>
                </a:prstGeom>
                <a:solidFill>
                  <a:srgbClr val="E0E9E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079" name="Rectangle 102">
                  <a:extLst>
                    <a:ext uri="{FF2B5EF4-FFF2-40B4-BE49-F238E27FC236}">
                      <a16:creationId xmlns:a16="http://schemas.microsoft.com/office/drawing/2014/main" id="{92B2E30E-52A2-684C-8994-F441C3A9FA05}"/>
                    </a:ext>
                  </a:extLst>
                </p:cNvPr>
                <p:cNvSpPr>
                  <a:spLocks noChangeArrowheads="1"/>
                </p:cNvSpPr>
                <p:nvPr/>
              </p:nvSpPr>
              <p:spPr bwMode="auto">
                <a:xfrm>
                  <a:off x="3878" y="0"/>
                  <a:ext cx="90" cy="289"/>
                </a:xfrm>
                <a:prstGeom prst="rect">
                  <a:avLst/>
                </a:prstGeom>
                <a:solidFill>
                  <a:srgbClr val="DFE8E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080" name="Rectangle 103">
                  <a:extLst>
                    <a:ext uri="{FF2B5EF4-FFF2-40B4-BE49-F238E27FC236}">
                      <a16:creationId xmlns:a16="http://schemas.microsoft.com/office/drawing/2014/main" id="{7DAFC588-DE75-CF46-9E04-C8B33EDE3B01}"/>
                    </a:ext>
                  </a:extLst>
                </p:cNvPr>
                <p:cNvSpPr>
                  <a:spLocks noChangeArrowheads="1"/>
                </p:cNvSpPr>
                <p:nvPr/>
              </p:nvSpPr>
              <p:spPr bwMode="auto">
                <a:xfrm>
                  <a:off x="3968" y="0"/>
                  <a:ext cx="90" cy="289"/>
                </a:xfrm>
                <a:prstGeom prst="rect">
                  <a:avLst/>
                </a:prstGeom>
                <a:solidFill>
                  <a:srgbClr val="DEE8E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081" name="Rectangle 104">
                  <a:extLst>
                    <a:ext uri="{FF2B5EF4-FFF2-40B4-BE49-F238E27FC236}">
                      <a16:creationId xmlns:a16="http://schemas.microsoft.com/office/drawing/2014/main" id="{6F723CE4-EF99-3643-BC8A-35CD26FC99D3}"/>
                    </a:ext>
                  </a:extLst>
                </p:cNvPr>
                <p:cNvSpPr>
                  <a:spLocks noChangeArrowheads="1"/>
                </p:cNvSpPr>
                <p:nvPr/>
              </p:nvSpPr>
              <p:spPr bwMode="auto">
                <a:xfrm>
                  <a:off x="4058" y="0"/>
                  <a:ext cx="91" cy="289"/>
                </a:xfrm>
                <a:prstGeom prst="rect">
                  <a:avLst/>
                </a:prstGeom>
                <a:solidFill>
                  <a:srgbClr val="DDE7E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082" name="Rectangle 105">
                  <a:extLst>
                    <a:ext uri="{FF2B5EF4-FFF2-40B4-BE49-F238E27FC236}">
                      <a16:creationId xmlns:a16="http://schemas.microsoft.com/office/drawing/2014/main" id="{707C1809-C141-D44A-A6BC-5F4E2310E05A}"/>
                    </a:ext>
                  </a:extLst>
                </p:cNvPr>
                <p:cNvSpPr>
                  <a:spLocks noChangeArrowheads="1"/>
                </p:cNvSpPr>
                <p:nvPr/>
              </p:nvSpPr>
              <p:spPr bwMode="auto">
                <a:xfrm>
                  <a:off x="4149" y="0"/>
                  <a:ext cx="90" cy="289"/>
                </a:xfrm>
                <a:prstGeom prst="rect">
                  <a:avLst/>
                </a:prstGeom>
                <a:solidFill>
                  <a:srgbClr val="DCE7EA"/>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083" name="Rectangle 106">
                  <a:extLst>
                    <a:ext uri="{FF2B5EF4-FFF2-40B4-BE49-F238E27FC236}">
                      <a16:creationId xmlns:a16="http://schemas.microsoft.com/office/drawing/2014/main" id="{D160C8BF-BFD9-774D-8E49-363DF4E6220C}"/>
                    </a:ext>
                  </a:extLst>
                </p:cNvPr>
                <p:cNvSpPr>
                  <a:spLocks noChangeArrowheads="1"/>
                </p:cNvSpPr>
                <p:nvPr/>
              </p:nvSpPr>
              <p:spPr bwMode="auto">
                <a:xfrm>
                  <a:off x="4239" y="0"/>
                  <a:ext cx="90" cy="289"/>
                </a:xfrm>
                <a:prstGeom prst="rect">
                  <a:avLst/>
                </a:prstGeom>
                <a:solidFill>
                  <a:srgbClr val="DBE6E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084" name="Rectangle 107">
                  <a:extLst>
                    <a:ext uri="{FF2B5EF4-FFF2-40B4-BE49-F238E27FC236}">
                      <a16:creationId xmlns:a16="http://schemas.microsoft.com/office/drawing/2014/main" id="{18C7E5DB-4015-F34D-9E0E-2BCC5D4CB930}"/>
                    </a:ext>
                  </a:extLst>
                </p:cNvPr>
                <p:cNvSpPr>
                  <a:spLocks noChangeArrowheads="1"/>
                </p:cNvSpPr>
                <p:nvPr/>
              </p:nvSpPr>
              <p:spPr bwMode="auto">
                <a:xfrm>
                  <a:off x="4329" y="0"/>
                  <a:ext cx="90" cy="289"/>
                </a:xfrm>
                <a:prstGeom prst="rect">
                  <a:avLst/>
                </a:prstGeom>
                <a:solidFill>
                  <a:srgbClr val="DBE6ED"/>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085" name="Rectangle 108">
                  <a:extLst>
                    <a:ext uri="{FF2B5EF4-FFF2-40B4-BE49-F238E27FC236}">
                      <a16:creationId xmlns:a16="http://schemas.microsoft.com/office/drawing/2014/main" id="{FB24A18D-9E78-DB42-A457-CAB72A714A34}"/>
                    </a:ext>
                  </a:extLst>
                </p:cNvPr>
                <p:cNvSpPr>
                  <a:spLocks noChangeArrowheads="1"/>
                </p:cNvSpPr>
                <p:nvPr/>
              </p:nvSpPr>
              <p:spPr bwMode="auto">
                <a:xfrm>
                  <a:off x="4419" y="0"/>
                  <a:ext cx="90" cy="289"/>
                </a:xfrm>
                <a:prstGeom prst="rect">
                  <a:avLst/>
                </a:prstGeom>
                <a:solidFill>
                  <a:srgbClr val="DAE5E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086" name="Rectangle 109">
                  <a:extLst>
                    <a:ext uri="{FF2B5EF4-FFF2-40B4-BE49-F238E27FC236}">
                      <a16:creationId xmlns:a16="http://schemas.microsoft.com/office/drawing/2014/main" id="{0F6DC167-07BA-9541-AFCC-02DDC9FC3EED}"/>
                    </a:ext>
                  </a:extLst>
                </p:cNvPr>
                <p:cNvSpPr>
                  <a:spLocks noChangeArrowheads="1"/>
                </p:cNvSpPr>
                <p:nvPr/>
              </p:nvSpPr>
              <p:spPr bwMode="auto">
                <a:xfrm>
                  <a:off x="4509" y="0"/>
                  <a:ext cx="91" cy="289"/>
                </a:xfrm>
                <a:prstGeom prst="rect">
                  <a:avLst/>
                </a:prstGeom>
                <a:solidFill>
                  <a:srgbClr val="D9E5E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087" name="Rectangle 110">
                  <a:extLst>
                    <a:ext uri="{FF2B5EF4-FFF2-40B4-BE49-F238E27FC236}">
                      <a16:creationId xmlns:a16="http://schemas.microsoft.com/office/drawing/2014/main" id="{4386209D-D4D4-8F42-B934-C6100834BCB1}"/>
                    </a:ext>
                  </a:extLst>
                </p:cNvPr>
                <p:cNvSpPr>
                  <a:spLocks noChangeArrowheads="1"/>
                </p:cNvSpPr>
                <p:nvPr/>
              </p:nvSpPr>
              <p:spPr bwMode="auto">
                <a:xfrm>
                  <a:off x="4600" y="0"/>
                  <a:ext cx="90" cy="289"/>
                </a:xfrm>
                <a:prstGeom prst="rect">
                  <a:avLst/>
                </a:prstGeom>
                <a:solidFill>
                  <a:srgbClr val="D9E4F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088" name="Rectangle 111">
                  <a:extLst>
                    <a:ext uri="{FF2B5EF4-FFF2-40B4-BE49-F238E27FC236}">
                      <a16:creationId xmlns:a16="http://schemas.microsoft.com/office/drawing/2014/main" id="{14D197FE-BC5C-EA47-9BB2-9270D9663A3A}"/>
                    </a:ext>
                  </a:extLst>
                </p:cNvPr>
                <p:cNvSpPr>
                  <a:spLocks noChangeArrowheads="1"/>
                </p:cNvSpPr>
                <p:nvPr/>
              </p:nvSpPr>
              <p:spPr bwMode="auto">
                <a:xfrm>
                  <a:off x="4690" y="0"/>
                  <a:ext cx="90" cy="289"/>
                </a:xfrm>
                <a:prstGeom prst="rect">
                  <a:avLst/>
                </a:prstGeom>
                <a:solidFill>
                  <a:srgbClr val="D8E4F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089" name="Rectangle 112">
                  <a:extLst>
                    <a:ext uri="{FF2B5EF4-FFF2-40B4-BE49-F238E27FC236}">
                      <a16:creationId xmlns:a16="http://schemas.microsoft.com/office/drawing/2014/main" id="{13FDAE23-5478-A64F-A3F6-39630671EDE6}"/>
                    </a:ext>
                  </a:extLst>
                </p:cNvPr>
                <p:cNvSpPr>
                  <a:spLocks noChangeArrowheads="1"/>
                </p:cNvSpPr>
                <p:nvPr/>
              </p:nvSpPr>
              <p:spPr bwMode="auto">
                <a:xfrm>
                  <a:off x="4780" y="0"/>
                  <a:ext cx="90" cy="289"/>
                </a:xfrm>
                <a:prstGeom prst="rect">
                  <a:avLst/>
                </a:prstGeom>
                <a:solidFill>
                  <a:srgbClr val="D8E4F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090" name="Rectangle 113">
                  <a:extLst>
                    <a:ext uri="{FF2B5EF4-FFF2-40B4-BE49-F238E27FC236}">
                      <a16:creationId xmlns:a16="http://schemas.microsoft.com/office/drawing/2014/main" id="{B8A73EED-E652-D14B-8DC4-6AA6A7E80671}"/>
                    </a:ext>
                  </a:extLst>
                </p:cNvPr>
                <p:cNvSpPr>
                  <a:spLocks noChangeArrowheads="1"/>
                </p:cNvSpPr>
                <p:nvPr/>
              </p:nvSpPr>
              <p:spPr bwMode="auto">
                <a:xfrm>
                  <a:off x="4870" y="0"/>
                  <a:ext cx="90" cy="289"/>
                </a:xfrm>
                <a:prstGeom prst="rect">
                  <a:avLst/>
                </a:prstGeom>
                <a:solidFill>
                  <a:srgbClr val="D7E3F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091" name="Rectangle 114">
                  <a:extLst>
                    <a:ext uri="{FF2B5EF4-FFF2-40B4-BE49-F238E27FC236}">
                      <a16:creationId xmlns:a16="http://schemas.microsoft.com/office/drawing/2014/main" id="{A85C7FBF-C12A-6A4C-AD04-D2E78A72500A}"/>
                    </a:ext>
                  </a:extLst>
                </p:cNvPr>
                <p:cNvSpPr>
                  <a:spLocks noChangeArrowheads="1"/>
                </p:cNvSpPr>
                <p:nvPr/>
              </p:nvSpPr>
              <p:spPr bwMode="auto">
                <a:xfrm>
                  <a:off x="4960" y="0"/>
                  <a:ext cx="91" cy="289"/>
                </a:xfrm>
                <a:prstGeom prst="rect">
                  <a:avLst/>
                </a:prstGeom>
                <a:solidFill>
                  <a:srgbClr val="D7E3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092" name="Rectangle 115">
                  <a:extLst>
                    <a:ext uri="{FF2B5EF4-FFF2-40B4-BE49-F238E27FC236}">
                      <a16:creationId xmlns:a16="http://schemas.microsoft.com/office/drawing/2014/main" id="{DF13B4C4-910B-9C42-A8E3-7106496DFFDE}"/>
                    </a:ext>
                  </a:extLst>
                </p:cNvPr>
                <p:cNvSpPr>
                  <a:spLocks noChangeArrowheads="1"/>
                </p:cNvSpPr>
                <p:nvPr/>
              </p:nvSpPr>
              <p:spPr bwMode="auto">
                <a:xfrm>
                  <a:off x="5051" y="0"/>
                  <a:ext cx="90" cy="289"/>
                </a:xfrm>
                <a:prstGeom prst="rect">
                  <a:avLst/>
                </a:prstGeom>
                <a:solidFill>
                  <a:srgbClr val="D6E3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093" name="Rectangle 116">
                  <a:extLst>
                    <a:ext uri="{FF2B5EF4-FFF2-40B4-BE49-F238E27FC236}">
                      <a16:creationId xmlns:a16="http://schemas.microsoft.com/office/drawing/2014/main" id="{43D75AB7-D0CB-F84F-AD02-D9CE49654AFD}"/>
                    </a:ext>
                  </a:extLst>
                </p:cNvPr>
                <p:cNvSpPr>
                  <a:spLocks noChangeArrowheads="1"/>
                </p:cNvSpPr>
                <p:nvPr/>
              </p:nvSpPr>
              <p:spPr bwMode="auto">
                <a:xfrm>
                  <a:off x="5141" y="0"/>
                  <a:ext cx="90" cy="289"/>
                </a:xfrm>
                <a:prstGeom prst="rect">
                  <a:avLst/>
                </a:prstGeom>
                <a:solidFill>
                  <a:srgbClr val="D6E3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094" name="Rectangle 117">
                  <a:extLst>
                    <a:ext uri="{FF2B5EF4-FFF2-40B4-BE49-F238E27FC236}">
                      <a16:creationId xmlns:a16="http://schemas.microsoft.com/office/drawing/2014/main" id="{95B12583-5595-4343-AE04-4C123A5A4D7B}"/>
                    </a:ext>
                  </a:extLst>
                </p:cNvPr>
                <p:cNvSpPr>
                  <a:spLocks noChangeArrowheads="1"/>
                </p:cNvSpPr>
                <p:nvPr/>
              </p:nvSpPr>
              <p:spPr bwMode="auto">
                <a:xfrm>
                  <a:off x="5231" y="0"/>
                  <a:ext cx="90" cy="289"/>
                </a:xfrm>
                <a:prstGeom prst="rect">
                  <a:avLst/>
                </a:prstGeom>
                <a:solidFill>
                  <a:srgbClr val="D6E2F5"/>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095" name="Rectangle 118">
                  <a:extLst>
                    <a:ext uri="{FF2B5EF4-FFF2-40B4-BE49-F238E27FC236}">
                      <a16:creationId xmlns:a16="http://schemas.microsoft.com/office/drawing/2014/main" id="{B34A04C3-CA96-DB42-8B56-50D3C9D0EE50}"/>
                    </a:ext>
                  </a:extLst>
                </p:cNvPr>
                <p:cNvSpPr>
                  <a:spLocks noChangeArrowheads="1"/>
                </p:cNvSpPr>
                <p:nvPr/>
              </p:nvSpPr>
              <p:spPr bwMode="auto">
                <a:xfrm>
                  <a:off x="5321" y="0"/>
                  <a:ext cx="90" cy="289"/>
                </a:xfrm>
                <a:prstGeom prst="rect">
                  <a:avLst/>
                </a:prstGeom>
                <a:solidFill>
                  <a:srgbClr val="D5E2F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096" name="Rectangle 119">
                  <a:extLst>
                    <a:ext uri="{FF2B5EF4-FFF2-40B4-BE49-F238E27FC236}">
                      <a16:creationId xmlns:a16="http://schemas.microsoft.com/office/drawing/2014/main" id="{D1E34FE2-42FE-0943-8020-29B3760FADDE}"/>
                    </a:ext>
                  </a:extLst>
                </p:cNvPr>
                <p:cNvSpPr>
                  <a:spLocks noChangeArrowheads="1"/>
                </p:cNvSpPr>
                <p:nvPr/>
              </p:nvSpPr>
              <p:spPr bwMode="auto">
                <a:xfrm>
                  <a:off x="5411" y="0"/>
                  <a:ext cx="90" cy="289"/>
                </a:xfrm>
                <a:prstGeom prst="rect">
                  <a:avLst/>
                </a:prstGeom>
                <a:solidFill>
                  <a:srgbClr val="D5E2F6"/>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097" name="Rectangle 120">
                  <a:extLst>
                    <a:ext uri="{FF2B5EF4-FFF2-40B4-BE49-F238E27FC236}">
                      <a16:creationId xmlns:a16="http://schemas.microsoft.com/office/drawing/2014/main" id="{4C364E1D-0240-FA49-B515-0C2DA44740B0}"/>
                    </a:ext>
                  </a:extLst>
                </p:cNvPr>
                <p:cNvSpPr>
                  <a:spLocks noChangeArrowheads="1"/>
                </p:cNvSpPr>
                <p:nvPr/>
              </p:nvSpPr>
              <p:spPr bwMode="auto">
                <a:xfrm>
                  <a:off x="5501" y="0"/>
                  <a:ext cx="91" cy="289"/>
                </a:xfrm>
                <a:prstGeom prst="rect">
                  <a:avLst/>
                </a:prstGeom>
                <a:solidFill>
                  <a:srgbClr val="D5E2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098" name="Rectangle 121">
                  <a:extLst>
                    <a:ext uri="{FF2B5EF4-FFF2-40B4-BE49-F238E27FC236}">
                      <a16:creationId xmlns:a16="http://schemas.microsoft.com/office/drawing/2014/main" id="{C08D708C-0A09-7041-8D3F-6C1DCA6404FD}"/>
                    </a:ext>
                  </a:extLst>
                </p:cNvPr>
                <p:cNvSpPr>
                  <a:spLocks noChangeArrowheads="1"/>
                </p:cNvSpPr>
                <p:nvPr/>
              </p:nvSpPr>
              <p:spPr bwMode="auto">
                <a:xfrm>
                  <a:off x="5592" y="0"/>
                  <a:ext cx="90" cy="289"/>
                </a:xfrm>
                <a:prstGeom prst="rect">
                  <a:avLst/>
                </a:prstGeom>
                <a:solidFill>
                  <a:srgbClr val="D5E2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sp>
              <p:nvSpPr>
                <p:cNvPr id="1099" name="Rectangle 122">
                  <a:extLst>
                    <a:ext uri="{FF2B5EF4-FFF2-40B4-BE49-F238E27FC236}">
                      <a16:creationId xmlns:a16="http://schemas.microsoft.com/office/drawing/2014/main" id="{6397E62D-5130-674B-990E-DF6FE0E5A559}"/>
                    </a:ext>
                  </a:extLst>
                </p:cNvPr>
                <p:cNvSpPr>
                  <a:spLocks noChangeArrowheads="1"/>
                </p:cNvSpPr>
                <p:nvPr/>
              </p:nvSpPr>
              <p:spPr bwMode="auto">
                <a:xfrm>
                  <a:off x="5682" y="0"/>
                  <a:ext cx="90" cy="289"/>
                </a:xfrm>
                <a:prstGeom prst="rect">
                  <a:avLst/>
                </a:prstGeom>
                <a:solidFill>
                  <a:srgbClr val="D5E2F7"/>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defRPr/>
                  </a:pPr>
                  <a:endParaRPr lang="it-IT" altLang="it-IT"/>
                </a:p>
              </p:txBody>
            </p:sp>
          </p:grpSp>
        </p:grpSp>
        <p:sp>
          <p:nvSpPr>
            <p:cNvPr id="9" name="Text Box 123">
              <a:extLst>
                <a:ext uri="{FF2B5EF4-FFF2-40B4-BE49-F238E27FC236}">
                  <a16:creationId xmlns:a16="http://schemas.microsoft.com/office/drawing/2014/main" id="{D9C95B05-9235-754B-BB73-86309B7278A4}"/>
                </a:ext>
              </a:extLst>
            </p:cNvPr>
            <p:cNvSpPr txBox="1">
              <a:spLocks noChangeArrowheads="1"/>
            </p:cNvSpPr>
            <p:nvPr/>
          </p:nvSpPr>
          <p:spPr bwMode="auto">
            <a:xfrm>
              <a:off x="1843" y="0"/>
              <a:ext cx="1732" cy="288"/>
            </a:xfrm>
            <a:prstGeom prst="rect">
              <a:avLst/>
            </a:prstGeom>
            <a:noFill/>
            <a:ln w="9525">
              <a:noFill/>
              <a:miter lim="800000"/>
              <a:headEnd/>
              <a:tailEnd/>
            </a:ln>
            <a:effectLst/>
          </p:spPr>
          <p:txBody>
            <a:bodyPr>
              <a:spAutoFit/>
            </a:bodyPr>
            <a:lstStyle>
              <a:lvl1pPr>
                <a:defRPr sz="2400">
                  <a:solidFill>
                    <a:schemeClr val="tx1"/>
                  </a:solidFill>
                  <a:latin typeface="Century Gothic" charset="0"/>
                  <a:ea typeface="ＭＳ Ｐゴシック" charset="0"/>
                  <a:cs typeface="ＭＳ Ｐゴシック" charset="0"/>
                </a:defRPr>
              </a:lvl1pPr>
              <a:lvl2pPr marL="37931725" indent="-37474525">
                <a:defRPr sz="2400">
                  <a:solidFill>
                    <a:schemeClr val="tx1"/>
                  </a:solidFill>
                  <a:latin typeface="Century Gothic" charset="0"/>
                  <a:ea typeface="ＭＳ Ｐゴシック" charset="0"/>
                </a:defRPr>
              </a:lvl2pPr>
              <a:lvl3pPr>
                <a:defRPr sz="2400">
                  <a:solidFill>
                    <a:schemeClr val="tx1"/>
                  </a:solidFill>
                  <a:latin typeface="Century Gothic" charset="0"/>
                  <a:ea typeface="ＭＳ Ｐゴシック" charset="0"/>
                </a:defRPr>
              </a:lvl3pPr>
              <a:lvl4pPr>
                <a:defRPr sz="2400">
                  <a:solidFill>
                    <a:schemeClr val="tx1"/>
                  </a:solidFill>
                  <a:latin typeface="Century Gothic" charset="0"/>
                  <a:ea typeface="ＭＳ Ｐゴシック" charset="0"/>
                </a:defRPr>
              </a:lvl4pPr>
              <a:lvl5pPr>
                <a:defRPr sz="2400">
                  <a:solidFill>
                    <a:schemeClr val="tx1"/>
                  </a:solidFill>
                  <a:latin typeface="Century Gothic" charset="0"/>
                  <a:ea typeface="ＭＳ Ｐゴシック" charset="0"/>
                </a:defRPr>
              </a:lvl5pPr>
              <a:lvl6pPr marL="457200" eaLnBrk="0" fontAlgn="base" hangingPunct="0">
                <a:spcBef>
                  <a:spcPct val="0"/>
                </a:spcBef>
                <a:spcAft>
                  <a:spcPct val="0"/>
                </a:spcAft>
                <a:defRPr sz="2400">
                  <a:solidFill>
                    <a:schemeClr val="tx1"/>
                  </a:solidFill>
                  <a:latin typeface="Century Gothic" charset="0"/>
                  <a:ea typeface="ＭＳ Ｐゴシック" charset="0"/>
                </a:defRPr>
              </a:lvl6pPr>
              <a:lvl7pPr marL="914400" eaLnBrk="0" fontAlgn="base" hangingPunct="0">
                <a:spcBef>
                  <a:spcPct val="0"/>
                </a:spcBef>
                <a:spcAft>
                  <a:spcPct val="0"/>
                </a:spcAft>
                <a:defRPr sz="2400">
                  <a:solidFill>
                    <a:schemeClr val="tx1"/>
                  </a:solidFill>
                  <a:latin typeface="Century Gothic" charset="0"/>
                  <a:ea typeface="ＭＳ Ｐゴシック" charset="0"/>
                </a:defRPr>
              </a:lvl7pPr>
              <a:lvl8pPr marL="1371600" eaLnBrk="0" fontAlgn="base" hangingPunct="0">
                <a:spcBef>
                  <a:spcPct val="0"/>
                </a:spcBef>
                <a:spcAft>
                  <a:spcPct val="0"/>
                </a:spcAft>
                <a:defRPr sz="2400">
                  <a:solidFill>
                    <a:schemeClr val="tx1"/>
                  </a:solidFill>
                  <a:latin typeface="Century Gothic" charset="0"/>
                  <a:ea typeface="ＭＳ Ｐゴシック" charset="0"/>
                </a:defRPr>
              </a:lvl8pPr>
              <a:lvl9pPr marL="1828800" eaLnBrk="0" fontAlgn="base" hangingPunct="0">
                <a:spcBef>
                  <a:spcPct val="0"/>
                </a:spcBef>
                <a:spcAft>
                  <a:spcPct val="0"/>
                </a:spcAft>
                <a:defRPr sz="2400">
                  <a:solidFill>
                    <a:schemeClr val="tx1"/>
                  </a:solidFill>
                  <a:latin typeface="Century Gothic" charset="0"/>
                  <a:ea typeface="ＭＳ Ｐゴシック" charset="0"/>
                </a:defRPr>
              </a:lvl9pPr>
            </a:lstStyle>
            <a:p>
              <a:pPr>
                <a:defRPr/>
              </a:pPr>
              <a:endParaRPr lang="en-GB" b="1">
                <a:latin typeface="Arial" charset="0"/>
              </a:endParaRPr>
            </a:p>
          </p:txBody>
        </p:sp>
      </p:grpSp>
    </p:spTree>
  </p:cSld>
  <p:clrMap bg1="lt1" tx1="dk1" bg2="lt2" tx2="dk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mj-cs"/>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www.eurasnet.org/index.shtml" TargetMode="Externa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8.png"/><Relationship Id="rId5" Type="http://schemas.openxmlformats.org/officeDocument/2006/relationships/image" Target="../media/image17.emf"/><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0.tiff"/></Relationships>
</file>

<file path=ppt/slides/_rels/slide26.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0.tiff"/></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1.emf"/><Relationship Id="rId5" Type="http://schemas.openxmlformats.org/officeDocument/2006/relationships/oleObject" Target="../embeddings/oleObject2.bin"/><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39.png"/><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3" Type="http://schemas.openxmlformats.org/officeDocument/2006/relationships/hyperlink" Target="https://smanewstoday.com/sma-spinal-muscular-atrophy-overview" TargetMode="External"/><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hyperlink" Target="https://smanewstoday.com/spinal-muscular-atrophy-treatment" TargetMode="External"/><Relationship Id="rId4" Type="http://schemas.openxmlformats.org/officeDocument/2006/relationships/hyperlink" Target="https://smanewstoday.com/spinraza-nusinersen-ionis-smnrx/"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13.xml"/><Relationship Id="rId6" Type="http://schemas.openxmlformats.org/officeDocument/2006/relationships/image" Target="../media/image48.png"/><Relationship Id="rId11" Type="http://schemas.openxmlformats.org/officeDocument/2006/relationships/image" Target="../media/image53.jpg"/><Relationship Id="rId5" Type="http://schemas.openxmlformats.org/officeDocument/2006/relationships/image" Target="../media/image47.jpeg"/><Relationship Id="rId10" Type="http://schemas.openxmlformats.org/officeDocument/2006/relationships/image" Target="../media/image52.png"/><Relationship Id="rId4" Type="http://schemas.openxmlformats.org/officeDocument/2006/relationships/image" Target="../media/image45.png"/><Relationship Id="rId9" Type="http://schemas.openxmlformats.org/officeDocument/2006/relationships/image" Target="../media/image51.png"/></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emf"/><Relationship Id="rId4" Type="http://schemas.openxmlformats.org/officeDocument/2006/relationships/image" Target="../media/image61.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2.xml"/><Relationship Id="rId1" Type="http://schemas.openxmlformats.org/officeDocument/2006/relationships/slideLayout" Target="../slideLayouts/slideLayout13.xml"/><Relationship Id="rId5" Type="http://schemas.openxmlformats.org/officeDocument/2006/relationships/image" Target="../media/image67.jpg"/><Relationship Id="rId4" Type="http://schemas.openxmlformats.org/officeDocument/2006/relationships/image" Target="../media/image53.jpg"/></Relationships>
</file>

<file path=ppt/slides/_rels/slide6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8" Type="http://schemas.openxmlformats.org/officeDocument/2006/relationships/hyperlink" Target="https://www.ncbi.nlm.nih.gov/pubmed/?term=Montes%20J%5bAuthor%5d&amp;cauthor=true&amp;cauthor_uid=26865511" TargetMode="External"/><Relationship Id="rId3" Type="http://schemas.openxmlformats.org/officeDocument/2006/relationships/hyperlink" Target="https://www.ncbi.nlm.nih.gov/pubmed/?term=Results+from+a+phase+1+study+of+nusinersen+(ISIS-SMN(Rx))+in+children+with+spinal+muscular+atrophy" TargetMode="External"/><Relationship Id="rId7" Type="http://schemas.openxmlformats.org/officeDocument/2006/relationships/hyperlink" Target="https://www.ncbi.nlm.nih.gov/pubmed/?term=Iannaccone%20ST%5bAuthor%5d&amp;cauthor=true&amp;cauthor_uid=26865511" TargetMode="External"/><Relationship Id="rId12" Type="http://schemas.openxmlformats.org/officeDocument/2006/relationships/hyperlink" Target="https://www.ncbi.nlm.nih.gov/pubmed/?term=Bishop%20KM%5bAuthor%5d&amp;cauthor=true&amp;cauthor_uid=26865511" TargetMode="External"/><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hyperlink" Target="https://www.ncbi.nlm.nih.gov/pubmed/?term=Darras%20BT%5bAuthor%5d&amp;cauthor=true&amp;cauthor_uid=26865511" TargetMode="External"/><Relationship Id="rId11" Type="http://schemas.openxmlformats.org/officeDocument/2006/relationships/hyperlink" Target="https://www.ncbi.nlm.nih.gov/pubmed/?term=Bennett%20CF%5bAuthor%5d&amp;cauthor=true&amp;cauthor_uid=26865511" TargetMode="External"/><Relationship Id="rId5" Type="http://schemas.openxmlformats.org/officeDocument/2006/relationships/hyperlink" Target="https://www.ncbi.nlm.nih.gov/pubmed/?term=Swoboda%20KJ%5bAuthor%5d&amp;cauthor=true&amp;cauthor_uid=26865511" TargetMode="External"/><Relationship Id="rId10" Type="http://schemas.openxmlformats.org/officeDocument/2006/relationships/hyperlink" Target="https://www.ncbi.nlm.nih.gov/pubmed/?term=Norris%20DA%5bAuthor%5d&amp;cauthor=true&amp;cauthor_uid=26865511" TargetMode="External"/><Relationship Id="rId4" Type="http://schemas.openxmlformats.org/officeDocument/2006/relationships/hyperlink" Target="https://www.ncbi.nlm.nih.gov/pubmed/?term=Chiriboga%20CA%5bAuthor%5d&amp;cauthor=true&amp;cauthor_uid=26865511" TargetMode="External"/><Relationship Id="rId9" Type="http://schemas.openxmlformats.org/officeDocument/2006/relationships/hyperlink" Target="https://www.ncbi.nlm.nih.gov/pubmed/?term=De%20Vivo%20DC%5bAuthor%5d&amp;cauthor=true&amp;cauthor_uid=26865511"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72.emf"/><Relationship Id="rId5" Type="http://schemas.openxmlformats.org/officeDocument/2006/relationships/image" Target="../media/image71.jpeg"/><Relationship Id="rId4" Type="http://schemas.openxmlformats.org/officeDocument/2006/relationships/image" Target="../media/image70.jpeg"/></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67.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jpeg"/><Relationship Id="rId7" Type="http://schemas.openxmlformats.org/officeDocument/2006/relationships/image" Target="../media/image80.jpeg"/><Relationship Id="rId12" Type="http://schemas.openxmlformats.org/officeDocument/2006/relationships/image" Target="../media/image85.emf"/><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jpeg"/><Relationship Id="rId11" Type="http://schemas.openxmlformats.org/officeDocument/2006/relationships/image" Target="../media/image84.png"/><Relationship Id="rId5" Type="http://schemas.openxmlformats.org/officeDocument/2006/relationships/image" Target="../media/image78.jpeg"/><Relationship Id="rId10" Type="http://schemas.openxmlformats.org/officeDocument/2006/relationships/image" Target="../media/image83.jpeg"/><Relationship Id="rId4" Type="http://schemas.openxmlformats.org/officeDocument/2006/relationships/image" Target="../media/image77.jpeg"/><Relationship Id="rId9" Type="http://schemas.openxmlformats.org/officeDocument/2006/relationships/image" Target="../media/image82.jpeg"/></Relationships>
</file>

<file path=ppt/slides/_rels/slide6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72.emf"/></Relationships>
</file>

<file path=ppt/slides/_rels/slide73.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74.xml.rels><?xml version="1.0" encoding="UTF-8" standalone="yes"?>
<Relationships xmlns="http://schemas.openxmlformats.org/package/2006/relationships"><Relationship Id="rId2" Type="http://schemas.openxmlformats.org/officeDocument/2006/relationships/image" Target="../media/image90.tiff"/><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72.emf"/><Relationship Id="rId5" Type="http://schemas.openxmlformats.org/officeDocument/2006/relationships/image" Target="../media/image71.jpeg"/><Relationship Id="rId4" Type="http://schemas.openxmlformats.org/officeDocument/2006/relationships/image" Target="../media/image70.jpeg"/></Relationships>
</file>

<file path=ppt/slides/_rels/slide78.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70.jpeg"/><Relationship Id="rId7" Type="http://schemas.openxmlformats.org/officeDocument/2006/relationships/image" Target="../media/image93.jpeg"/><Relationship Id="rId12" Type="http://schemas.openxmlformats.org/officeDocument/2006/relationships/image" Target="../media/image98.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92.jpeg"/><Relationship Id="rId11" Type="http://schemas.openxmlformats.org/officeDocument/2006/relationships/image" Target="../media/image97.jpeg"/><Relationship Id="rId5" Type="http://schemas.openxmlformats.org/officeDocument/2006/relationships/image" Target="../media/image72.emf"/><Relationship Id="rId10" Type="http://schemas.openxmlformats.org/officeDocument/2006/relationships/image" Target="../media/image96.png"/><Relationship Id="rId4" Type="http://schemas.openxmlformats.org/officeDocument/2006/relationships/image" Target="../media/image71.jpeg"/><Relationship Id="rId9" Type="http://schemas.openxmlformats.org/officeDocument/2006/relationships/image" Target="../media/image95.jpeg"/></Relationships>
</file>

<file path=ppt/slides/_rels/slide79.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64.xml"/><Relationship Id="rId1" Type="http://schemas.openxmlformats.org/officeDocument/2006/relationships/slideLayout" Target="../slideLayouts/slideLayout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03.tiff"/><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104.tiff"/><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86.xml.rels><?xml version="1.0" encoding="UTF-8" standalone="yes"?>
<Relationships xmlns="http://schemas.openxmlformats.org/package/2006/relationships"><Relationship Id="rId8" Type="http://schemas.openxmlformats.org/officeDocument/2006/relationships/image" Target="../media/image115.png"/><Relationship Id="rId13" Type="http://schemas.openxmlformats.org/officeDocument/2006/relationships/image" Target="../media/image120.jpeg"/><Relationship Id="rId3" Type="http://schemas.openxmlformats.org/officeDocument/2006/relationships/image" Target="../media/image110.png"/><Relationship Id="rId7" Type="http://schemas.openxmlformats.org/officeDocument/2006/relationships/image" Target="../media/image114.png"/><Relationship Id="rId12" Type="http://schemas.openxmlformats.org/officeDocument/2006/relationships/image" Target="../media/image119.png"/><Relationship Id="rId2" Type="http://schemas.openxmlformats.org/officeDocument/2006/relationships/image" Target="../media/image109.png"/><Relationship Id="rId1" Type="http://schemas.openxmlformats.org/officeDocument/2006/relationships/slideLayout" Target="../slideLayouts/slideLayout1.xml"/><Relationship Id="rId6" Type="http://schemas.openxmlformats.org/officeDocument/2006/relationships/image" Target="../media/image113.png"/><Relationship Id="rId11" Type="http://schemas.openxmlformats.org/officeDocument/2006/relationships/image" Target="../media/image118.png"/><Relationship Id="rId5" Type="http://schemas.openxmlformats.org/officeDocument/2006/relationships/image" Target="../media/image112.png"/><Relationship Id="rId10" Type="http://schemas.openxmlformats.org/officeDocument/2006/relationships/image" Target="../media/image117.png"/><Relationship Id="rId4" Type="http://schemas.openxmlformats.org/officeDocument/2006/relationships/image" Target="../media/image111.png"/><Relationship Id="rId9" Type="http://schemas.openxmlformats.org/officeDocument/2006/relationships/image" Target="../media/image116.png"/></Relationships>
</file>

<file path=ppt/slides/_rels/slide87.xml.rels><?xml version="1.0" encoding="UTF-8" standalone="yes"?>
<Relationships xmlns="http://schemas.openxmlformats.org/package/2006/relationships"><Relationship Id="rId8" Type="http://schemas.openxmlformats.org/officeDocument/2006/relationships/oleObject" Target="../embeddings/oleObject4.bin"/><Relationship Id="rId13" Type="http://schemas.openxmlformats.org/officeDocument/2006/relationships/image" Target="../media/image124.png"/><Relationship Id="rId18" Type="http://schemas.openxmlformats.org/officeDocument/2006/relationships/image" Target="../media/image130.jpeg"/><Relationship Id="rId3" Type="http://schemas.openxmlformats.org/officeDocument/2006/relationships/image" Target="../media/image126.emf"/><Relationship Id="rId7" Type="http://schemas.openxmlformats.org/officeDocument/2006/relationships/image" Target="../media/image121.png"/><Relationship Id="rId12" Type="http://schemas.openxmlformats.org/officeDocument/2006/relationships/oleObject" Target="../embeddings/oleObject6.bin"/><Relationship Id="rId17" Type="http://schemas.openxmlformats.org/officeDocument/2006/relationships/image" Target="../media/image129.jpeg"/><Relationship Id="rId2" Type="http://schemas.openxmlformats.org/officeDocument/2006/relationships/slideLayout" Target="../slideLayouts/slideLayout2.xml"/><Relationship Id="rId16" Type="http://schemas.openxmlformats.org/officeDocument/2006/relationships/image" Target="../media/image128.jpeg"/><Relationship Id="rId1" Type="http://schemas.openxmlformats.org/officeDocument/2006/relationships/vmlDrawing" Target="../drawings/vmlDrawing3.vml"/><Relationship Id="rId6" Type="http://schemas.openxmlformats.org/officeDocument/2006/relationships/oleObject" Target="../embeddings/oleObject3.bin"/><Relationship Id="rId11" Type="http://schemas.openxmlformats.org/officeDocument/2006/relationships/image" Target="../media/image123.png"/><Relationship Id="rId5" Type="http://schemas.openxmlformats.org/officeDocument/2006/relationships/image" Target="../media/image127.jpeg"/><Relationship Id="rId15" Type="http://schemas.openxmlformats.org/officeDocument/2006/relationships/image" Target="../media/image125.png"/><Relationship Id="rId10" Type="http://schemas.openxmlformats.org/officeDocument/2006/relationships/oleObject" Target="../embeddings/oleObject5.bin"/><Relationship Id="rId4" Type="http://schemas.openxmlformats.org/officeDocument/2006/relationships/image" Target="../media/image120.jpeg"/><Relationship Id="rId9" Type="http://schemas.openxmlformats.org/officeDocument/2006/relationships/image" Target="../media/image122.png"/><Relationship Id="rId14" Type="http://schemas.openxmlformats.org/officeDocument/2006/relationships/oleObject" Target="../embeddings/oleObject7.bin"/></Relationships>
</file>

<file path=ppt/slides/_rels/slide8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131.emf"/><Relationship Id="rId4" Type="http://schemas.openxmlformats.org/officeDocument/2006/relationships/image" Target="../media/image71.jpeg"/></Relationships>
</file>

<file path=ppt/slides/_rels/slide8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4" Type="http://schemas.openxmlformats.org/officeDocument/2006/relationships/image" Target="../media/image72.emf"/></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0.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chart" Target="../charts/chart1.xml"/><Relationship Id="rId7" Type="http://schemas.openxmlformats.org/officeDocument/2006/relationships/image" Target="../media/image135.png"/><Relationship Id="rId2" Type="http://schemas.openxmlformats.org/officeDocument/2006/relationships/image" Target="../media/image132.png"/><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33.png"/><Relationship Id="rId10" Type="http://schemas.openxmlformats.org/officeDocument/2006/relationships/image" Target="../media/image131.emf"/><Relationship Id="rId4" Type="http://schemas.openxmlformats.org/officeDocument/2006/relationships/chart" Target="../charts/chart2.xml"/><Relationship Id="rId9" Type="http://schemas.openxmlformats.org/officeDocument/2006/relationships/image" Target="../media/image71.jpeg"/></Relationships>
</file>

<file path=ppt/slides/_rels/slide91.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image" Target="../media/image138.png"/><Relationship Id="rId2" Type="http://schemas.openxmlformats.org/officeDocument/2006/relationships/image" Target="../media/image136.png"/><Relationship Id="rId1" Type="http://schemas.openxmlformats.org/officeDocument/2006/relationships/slideLayout" Target="../slideLayouts/slideLayout2.xml"/><Relationship Id="rId6" Type="http://schemas.openxmlformats.org/officeDocument/2006/relationships/image" Target="../media/image72.emf"/><Relationship Id="rId5" Type="http://schemas.openxmlformats.org/officeDocument/2006/relationships/image" Target="../media/image71.jpeg"/><Relationship Id="rId4" Type="http://schemas.openxmlformats.org/officeDocument/2006/relationships/image" Target="../media/image70.jpeg"/></Relationships>
</file>

<file path=ppt/slides/_rels/slide9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7.xml"/><Relationship Id="rId5" Type="http://schemas.openxmlformats.org/officeDocument/2006/relationships/image" Target="../media/image139.png"/><Relationship Id="rId4" Type="http://schemas.openxmlformats.org/officeDocument/2006/relationships/image" Target="../media/image72.em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7" name="Text Box 2">
            <a:extLst>
              <a:ext uri="{FF2B5EF4-FFF2-40B4-BE49-F238E27FC236}">
                <a16:creationId xmlns:a16="http://schemas.microsoft.com/office/drawing/2014/main" id="{A78EB295-445F-2C49-9655-C386EA61CB28}"/>
              </a:ext>
            </a:extLst>
          </p:cNvPr>
          <p:cNvSpPr txBox="1">
            <a:spLocks noChangeArrowheads="1"/>
          </p:cNvSpPr>
          <p:nvPr/>
        </p:nvSpPr>
        <p:spPr bwMode="auto">
          <a:xfrm>
            <a:off x="4916488" y="5929313"/>
            <a:ext cx="958850" cy="641350"/>
          </a:xfrm>
          <a:prstGeom prst="rect">
            <a:avLst/>
          </a:prstGeom>
          <a:gradFill rotWithShape="1">
            <a:gsLst>
              <a:gs pos="0">
                <a:srgbClr val="00CC99"/>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it-IT" sz="1800" b="1">
                <a:latin typeface="Arial" panose="020B0604020202020204" pitchFamily="34" charset="0"/>
              </a:rPr>
              <a:t>active</a:t>
            </a:r>
          </a:p>
          <a:p>
            <a:pPr algn="ctr" eaLnBrk="1" hangingPunct="1">
              <a:spcBef>
                <a:spcPct val="0"/>
              </a:spcBef>
              <a:buFontTx/>
              <a:buNone/>
            </a:pPr>
            <a:r>
              <a:rPr lang="it-IT" altLang="it-IT" sz="1800" b="1">
                <a:latin typeface="Arial" panose="020B0604020202020204" pitchFamily="34" charset="0"/>
              </a:rPr>
              <a:t>protein</a:t>
            </a:r>
          </a:p>
        </p:txBody>
      </p:sp>
      <p:sp>
        <p:nvSpPr>
          <p:cNvPr id="14338" name="Text Box 3">
            <a:extLst>
              <a:ext uri="{FF2B5EF4-FFF2-40B4-BE49-F238E27FC236}">
                <a16:creationId xmlns:a16="http://schemas.microsoft.com/office/drawing/2014/main" id="{4D0618CB-5896-1A49-A111-89D190C9E6F9}"/>
              </a:ext>
            </a:extLst>
          </p:cNvPr>
          <p:cNvSpPr txBox="1">
            <a:spLocks noChangeArrowheads="1"/>
          </p:cNvSpPr>
          <p:nvPr/>
        </p:nvSpPr>
        <p:spPr bwMode="auto">
          <a:xfrm>
            <a:off x="107950" y="188913"/>
            <a:ext cx="792163" cy="366712"/>
          </a:xfrm>
          <a:prstGeom prst="rect">
            <a:avLst/>
          </a:prstGeom>
          <a:gradFill rotWithShape="1">
            <a:gsLst>
              <a:gs pos="0">
                <a:srgbClr val="FF0000"/>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50000"/>
              </a:spcBef>
              <a:buFontTx/>
              <a:buNone/>
            </a:pPr>
            <a:r>
              <a:rPr lang="it-IT" altLang="it-IT" sz="1800" b="1">
                <a:latin typeface="Arial" panose="020B0604020202020204" pitchFamily="34" charset="0"/>
              </a:rPr>
              <a:t>DNA</a:t>
            </a:r>
          </a:p>
        </p:txBody>
      </p:sp>
      <p:sp>
        <p:nvSpPr>
          <p:cNvPr id="14339" name="Text Box 4">
            <a:extLst>
              <a:ext uri="{FF2B5EF4-FFF2-40B4-BE49-F238E27FC236}">
                <a16:creationId xmlns:a16="http://schemas.microsoft.com/office/drawing/2014/main" id="{92D471EF-39A1-554D-884F-D1511C9ACFDD}"/>
              </a:ext>
            </a:extLst>
          </p:cNvPr>
          <p:cNvSpPr txBox="1">
            <a:spLocks noChangeArrowheads="1"/>
          </p:cNvSpPr>
          <p:nvPr/>
        </p:nvSpPr>
        <p:spPr bwMode="auto">
          <a:xfrm>
            <a:off x="250825" y="1268413"/>
            <a:ext cx="1584325" cy="304800"/>
          </a:xfrm>
          <a:prstGeom prst="rect">
            <a:avLst/>
          </a:prstGeom>
          <a:gradFill rotWithShape="1">
            <a:gsLst>
              <a:gs pos="0">
                <a:srgbClr val="FFC229"/>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it-IT" sz="1400" b="1">
                <a:latin typeface="Arial" panose="020B0604020202020204" pitchFamily="34" charset="0"/>
              </a:rPr>
              <a:t>transcription </a:t>
            </a:r>
          </a:p>
        </p:txBody>
      </p:sp>
      <p:sp>
        <p:nvSpPr>
          <p:cNvPr id="14340" name="Line 5">
            <a:extLst>
              <a:ext uri="{FF2B5EF4-FFF2-40B4-BE49-F238E27FC236}">
                <a16:creationId xmlns:a16="http://schemas.microsoft.com/office/drawing/2014/main" id="{0A6818A6-8624-1B45-82EE-84A82B292311}"/>
              </a:ext>
            </a:extLst>
          </p:cNvPr>
          <p:cNvSpPr>
            <a:spLocks noChangeShapeType="1"/>
          </p:cNvSpPr>
          <p:nvPr/>
        </p:nvSpPr>
        <p:spPr bwMode="auto">
          <a:xfrm>
            <a:off x="1042988" y="836613"/>
            <a:ext cx="1008062" cy="647700"/>
          </a:xfrm>
          <a:prstGeom prst="line">
            <a:avLst/>
          </a:prstGeom>
          <a:noFill/>
          <a:ln w="254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it-IT"/>
          </a:p>
        </p:txBody>
      </p:sp>
      <p:sp>
        <p:nvSpPr>
          <p:cNvPr id="14341" name="Text Box 6">
            <a:extLst>
              <a:ext uri="{FF2B5EF4-FFF2-40B4-BE49-F238E27FC236}">
                <a16:creationId xmlns:a16="http://schemas.microsoft.com/office/drawing/2014/main" id="{524D0163-892A-C24C-BD40-863702F99435}"/>
              </a:ext>
            </a:extLst>
          </p:cNvPr>
          <p:cNvSpPr txBox="1">
            <a:spLocks noChangeArrowheads="1"/>
          </p:cNvSpPr>
          <p:nvPr/>
        </p:nvSpPr>
        <p:spPr bwMode="auto">
          <a:xfrm>
            <a:off x="2195513" y="915988"/>
            <a:ext cx="1238250" cy="641350"/>
          </a:xfrm>
          <a:prstGeom prst="rect">
            <a:avLst/>
          </a:prstGeom>
          <a:gradFill rotWithShape="1">
            <a:gsLst>
              <a:gs pos="0">
                <a:srgbClr val="33CCFF"/>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it-IT" sz="1800" b="1">
                <a:latin typeface="Arial" panose="020B0604020202020204" pitchFamily="34" charset="0"/>
              </a:rPr>
              <a:t>primary</a:t>
            </a:r>
          </a:p>
          <a:p>
            <a:pPr algn="ctr" eaLnBrk="1" hangingPunct="1">
              <a:spcBef>
                <a:spcPct val="0"/>
              </a:spcBef>
              <a:buFontTx/>
              <a:buNone/>
            </a:pPr>
            <a:r>
              <a:rPr lang="it-IT" altLang="it-IT" sz="1800" b="1">
                <a:latin typeface="Arial" panose="020B0604020202020204" pitchFamily="34" charset="0"/>
              </a:rPr>
              <a:t>transcript</a:t>
            </a:r>
          </a:p>
        </p:txBody>
      </p:sp>
      <p:grpSp>
        <p:nvGrpSpPr>
          <p:cNvPr id="14342" name="Group 7">
            <a:extLst>
              <a:ext uri="{FF2B5EF4-FFF2-40B4-BE49-F238E27FC236}">
                <a16:creationId xmlns:a16="http://schemas.microsoft.com/office/drawing/2014/main" id="{BC436F97-4D8A-6745-B4E6-3D3FB3917589}"/>
              </a:ext>
            </a:extLst>
          </p:cNvPr>
          <p:cNvGrpSpPr>
            <a:grpSpLocks/>
          </p:cNvGrpSpPr>
          <p:nvPr/>
        </p:nvGrpSpPr>
        <p:grpSpPr bwMode="auto">
          <a:xfrm>
            <a:off x="-36513" y="-147638"/>
            <a:ext cx="1487488" cy="1200151"/>
            <a:chOff x="-23" y="-93"/>
            <a:chExt cx="937" cy="756"/>
          </a:xfrm>
        </p:grpSpPr>
        <p:sp>
          <p:nvSpPr>
            <p:cNvPr id="14380" name="Freeform 8">
              <a:extLst>
                <a:ext uri="{FF2B5EF4-FFF2-40B4-BE49-F238E27FC236}">
                  <a16:creationId xmlns:a16="http://schemas.microsoft.com/office/drawing/2014/main" id="{5F0E6E2A-E48A-1A47-A7DB-1790E16FD3E7}"/>
                </a:ext>
              </a:extLst>
            </p:cNvPr>
            <p:cNvSpPr>
              <a:spLocks/>
            </p:cNvSpPr>
            <p:nvPr/>
          </p:nvSpPr>
          <p:spPr bwMode="auto">
            <a:xfrm>
              <a:off x="-23" y="-17"/>
              <a:ext cx="876" cy="680"/>
            </a:xfrm>
            <a:custGeom>
              <a:avLst/>
              <a:gdLst>
                <a:gd name="T0" fmla="*/ 0 w 876"/>
                <a:gd name="T1" fmla="*/ 635 h 680"/>
                <a:gd name="T2" fmla="*/ 318 w 876"/>
                <a:gd name="T3" fmla="*/ 635 h 680"/>
                <a:gd name="T4" fmla="*/ 454 w 876"/>
                <a:gd name="T5" fmla="*/ 363 h 680"/>
                <a:gd name="T6" fmla="*/ 816 w 876"/>
                <a:gd name="T7" fmla="*/ 272 h 680"/>
                <a:gd name="T8" fmla="*/ 816 w 876"/>
                <a:gd name="T9" fmla="*/ 0 h 680"/>
                <a:gd name="T10" fmla="*/ 0 60000 65536"/>
                <a:gd name="T11" fmla="*/ 0 60000 65536"/>
                <a:gd name="T12" fmla="*/ 0 60000 65536"/>
                <a:gd name="T13" fmla="*/ 0 60000 65536"/>
                <a:gd name="T14" fmla="*/ 0 60000 65536"/>
                <a:gd name="T15" fmla="*/ 0 w 876"/>
                <a:gd name="T16" fmla="*/ 0 h 680"/>
                <a:gd name="T17" fmla="*/ 876 w 876"/>
                <a:gd name="T18" fmla="*/ 680 h 680"/>
              </a:gdLst>
              <a:ahLst/>
              <a:cxnLst>
                <a:cxn ang="T10">
                  <a:pos x="T0" y="T1"/>
                </a:cxn>
                <a:cxn ang="T11">
                  <a:pos x="T2" y="T3"/>
                </a:cxn>
                <a:cxn ang="T12">
                  <a:pos x="T4" y="T5"/>
                </a:cxn>
                <a:cxn ang="T13">
                  <a:pos x="T6" y="T7"/>
                </a:cxn>
                <a:cxn ang="T14">
                  <a:pos x="T8" y="T9"/>
                </a:cxn>
              </a:cxnLst>
              <a:rect l="T15" t="T16" r="T17" b="T18"/>
              <a:pathLst>
                <a:path w="876" h="680">
                  <a:moveTo>
                    <a:pt x="0" y="635"/>
                  </a:moveTo>
                  <a:cubicBezTo>
                    <a:pt x="121" y="657"/>
                    <a:pt x="242" y="680"/>
                    <a:pt x="318" y="635"/>
                  </a:cubicBezTo>
                  <a:cubicBezTo>
                    <a:pt x="394" y="590"/>
                    <a:pt x="371" y="423"/>
                    <a:pt x="454" y="363"/>
                  </a:cubicBezTo>
                  <a:cubicBezTo>
                    <a:pt x="537" y="303"/>
                    <a:pt x="756" y="333"/>
                    <a:pt x="816" y="272"/>
                  </a:cubicBezTo>
                  <a:cubicBezTo>
                    <a:pt x="876" y="211"/>
                    <a:pt x="816" y="45"/>
                    <a:pt x="816" y="0"/>
                  </a:cubicBezTo>
                </a:path>
              </a:pathLst>
            </a:cu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4381" name="Freeform 9">
              <a:extLst>
                <a:ext uri="{FF2B5EF4-FFF2-40B4-BE49-F238E27FC236}">
                  <a16:creationId xmlns:a16="http://schemas.microsoft.com/office/drawing/2014/main" id="{7DB43CAB-72D6-6446-8FC2-A03BBC33CBA1}"/>
                </a:ext>
              </a:extLst>
            </p:cNvPr>
            <p:cNvSpPr>
              <a:spLocks/>
            </p:cNvSpPr>
            <p:nvPr/>
          </p:nvSpPr>
          <p:spPr bwMode="auto">
            <a:xfrm>
              <a:off x="-23" y="-93"/>
              <a:ext cx="937" cy="711"/>
            </a:xfrm>
            <a:custGeom>
              <a:avLst/>
              <a:gdLst>
                <a:gd name="T0" fmla="*/ 0 w 937"/>
                <a:gd name="T1" fmla="*/ 711 h 711"/>
                <a:gd name="T2" fmla="*/ 181 w 937"/>
                <a:gd name="T3" fmla="*/ 575 h 711"/>
                <a:gd name="T4" fmla="*/ 635 w 937"/>
                <a:gd name="T5" fmla="*/ 575 h 711"/>
                <a:gd name="T6" fmla="*/ 680 w 937"/>
                <a:gd name="T7" fmla="*/ 257 h 711"/>
                <a:gd name="T8" fmla="*/ 907 w 937"/>
                <a:gd name="T9" fmla="*/ 30 h 711"/>
                <a:gd name="T10" fmla="*/ 862 w 937"/>
                <a:gd name="T11" fmla="*/ 76 h 711"/>
                <a:gd name="T12" fmla="*/ 0 60000 65536"/>
                <a:gd name="T13" fmla="*/ 0 60000 65536"/>
                <a:gd name="T14" fmla="*/ 0 60000 65536"/>
                <a:gd name="T15" fmla="*/ 0 60000 65536"/>
                <a:gd name="T16" fmla="*/ 0 60000 65536"/>
                <a:gd name="T17" fmla="*/ 0 60000 65536"/>
                <a:gd name="T18" fmla="*/ 0 w 937"/>
                <a:gd name="T19" fmla="*/ 0 h 711"/>
                <a:gd name="T20" fmla="*/ 937 w 937"/>
                <a:gd name="T21" fmla="*/ 711 h 711"/>
              </a:gdLst>
              <a:ahLst/>
              <a:cxnLst>
                <a:cxn ang="T12">
                  <a:pos x="T0" y="T1"/>
                </a:cxn>
                <a:cxn ang="T13">
                  <a:pos x="T2" y="T3"/>
                </a:cxn>
                <a:cxn ang="T14">
                  <a:pos x="T4" y="T5"/>
                </a:cxn>
                <a:cxn ang="T15">
                  <a:pos x="T6" y="T7"/>
                </a:cxn>
                <a:cxn ang="T16">
                  <a:pos x="T8" y="T9"/>
                </a:cxn>
                <a:cxn ang="T17">
                  <a:pos x="T10" y="T11"/>
                </a:cxn>
              </a:cxnLst>
              <a:rect l="T18" t="T19" r="T20" b="T21"/>
              <a:pathLst>
                <a:path w="937" h="711">
                  <a:moveTo>
                    <a:pt x="0" y="711"/>
                  </a:moveTo>
                  <a:cubicBezTo>
                    <a:pt x="37" y="654"/>
                    <a:pt x="75" y="598"/>
                    <a:pt x="181" y="575"/>
                  </a:cubicBezTo>
                  <a:cubicBezTo>
                    <a:pt x="287" y="552"/>
                    <a:pt x="552" y="628"/>
                    <a:pt x="635" y="575"/>
                  </a:cubicBezTo>
                  <a:cubicBezTo>
                    <a:pt x="718" y="522"/>
                    <a:pt x="635" y="348"/>
                    <a:pt x="680" y="257"/>
                  </a:cubicBezTo>
                  <a:cubicBezTo>
                    <a:pt x="725" y="166"/>
                    <a:pt x="877" y="60"/>
                    <a:pt x="907" y="30"/>
                  </a:cubicBezTo>
                  <a:cubicBezTo>
                    <a:pt x="937" y="0"/>
                    <a:pt x="899" y="38"/>
                    <a:pt x="862" y="76"/>
                  </a:cubicBezTo>
                </a:path>
              </a:pathLst>
            </a:cu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grpSp>
      <p:sp>
        <p:nvSpPr>
          <p:cNvPr id="14343" name="Freeform 10">
            <a:extLst>
              <a:ext uri="{FF2B5EF4-FFF2-40B4-BE49-F238E27FC236}">
                <a16:creationId xmlns:a16="http://schemas.microsoft.com/office/drawing/2014/main" id="{BB7F81AA-80CA-3E43-A0C9-1E2530E86F0B}"/>
              </a:ext>
            </a:extLst>
          </p:cNvPr>
          <p:cNvSpPr>
            <a:spLocks/>
          </p:cNvSpPr>
          <p:nvPr/>
        </p:nvSpPr>
        <p:spPr bwMode="auto">
          <a:xfrm>
            <a:off x="1979613" y="1412875"/>
            <a:ext cx="1728787" cy="744538"/>
          </a:xfrm>
          <a:custGeom>
            <a:avLst/>
            <a:gdLst>
              <a:gd name="T0" fmla="*/ 0 w 1089"/>
              <a:gd name="T1" fmla="*/ 2147483646 h 469"/>
              <a:gd name="T2" fmla="*/ 2147483646 w 1089"/>
              <a:gd name="T3" fmla="*/ 2147483646 h 469"/>
              <a:gd name="T4" fmla="*/ 2147483646 w 1089"/>
              <a:gd name="T5" fmla="*/ 2147483646 h 469"/>
              <a:gd name="T6" fmla="*/ 2147483646 w 1089"/>
              <a:gd name="T7" fmla="*/ 2147483646 h 469"/>
              <a:gd name="T8" fmla="*/ 2147483646 w 1089"/>
              <a:gd name="T9" fmla="*/ 2147483646 h 469"/>
              <a:gd name="T10" fmla="*/ 2147483646 w 1089"/>
              <a:gd name="T11" fmla="*/ 2147483646 h 469"/>
              <a:gd name="T12" fmla="*/ 2147483646 w 1089"/>
              <a:gd name="T13" fmla="*/ 2147483646 h 469"/>
              <a:gd name="T14" fmla="*/ 2147483646 w 1089"/>
              <a:gd name="T15" fmla="*/ 2147483646 h 469"/>
              <a:gd name="T16" fmla="*/ 2147483646 w 1089"/>
              <a:gd name="T17" fmla="*/ 2147483646 h 469"/>
              <a:gd name="T18" fmla="*/ 2147483646 w 1089"/>
              <a:gd name="T19" fmla="*/ 2147483646 h 469"/>
              <a:gd name="T20" fmla="*/ 2147483646 w 1089"/>
              <a:gd name="T21" fmla="*/ 2147483646 h 469"/>
              <a:gd name="T22" fmla="*/ 2147483646 w 1089"/>
              <a:gd name="T23" fmla="*/ 0 h 4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089"/>
              <a:gd name="T37" fmla="*/ 0 h 469"/>
              <a:gd name="T38" fmla="*/ 1089 w 1089"/>
              <a:gd name="T39" fmla="*/ 469 h 46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089" h="469">
                <a:moveTo>
                  <a:pt x="0" y="136"/>
                </a:moveTo>
                <a:cubicBezTo>
                  <a:pt x="170" y="124"/>
                  <a:pt x="340" y="113"/>
                  <a:pt x="363" y="136"/>
                </a:cubicBezTo>
                <a:cubicBezTo>
                  <a:pt x="386" y="159"/>
                  <a:pt x="143" y="234"/>
                  <a:pt x="136" y="272"/>
                </a:cubicBezTo>
                <a:cubicBezTo>
                  <a:pt x="129" y="310"/>
                  <a:pt x="258" y="370"/>
                  <a:pt x="318" y="363"/>
                </a:cubicBezTo>
                <a:cubicBezTo>
                  <a:pt x="378" y="356"/>
                  <a:pt x="492" y="265"/>
                  <a:pt x="499" y="227"/>
                </a:cubicBezTo>
                <a:cubicBezTo>
                  <a:pt x="506" y="189"/>
                  <a:pt x="310" y="144"/>
                  <a:pt x="363" y="136"/>
                </a:cubicBezTo>
                <a:cubicBezTo>
                  <a:pt x="416" y="128"/>
                  <a:pt x="779" y="158"/>
                  <a:pt x="817" y="181"/>
                </a:cubicBezTo>
                <a:cubicBezTo>
                  <a:pt x="855" y="204"/>
                  <a:pt x="613" y="226"/>
                  <a:pt x="590" y="272"/>
                </a:cubicBezTo>
                <a:cubicBezTo>
                  <a:pt x="567" y="318"/>
                  <a:pt x="621" y="439"/>
                  <a:pt x="681" y="454"/>
                </a:cubicBezTo>
                <a:cubicBezTo>
                  <a:pt x="741" y="469"/>
                  <a:pt x="923" y="408"/>
                  <a:pt x="953" y="363"/>
                </a:cubicBezTo>
                <a:cubicBezTo>
                  <a:pt x="983" y="318"/>
                  <a:pt x="839" y="242"/>
                  <a:pt x="862" y="181"/>
                </a:cubicBezTo>
                <a:cubicBezTo>
                  <a:pt x="885" y="120"/>
                  <a:pt x="1051" y="30"/>
                  <a:pt x="1089" y="0"/>
                </a:cubicBezTo>
              </a:path>
            </a:pathLst>
          </a:custGeom>
          <a:noFill/>
          <a:ln w="31750">
            <a:solidFill>
              <a:srgbClr val="00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4344" name="Text Box 11">
            <a:extLst>
              <a:ext uri="{FF2B5EF4-FFF2-40B4-BE49-F238E27FC236}">
                <a16:creationId xmlns:a16="http://schemas.microsoft.com/office/drawing/2014/main" id="{FB76039D-17E2-594B-9AC9-8ECF8C7C148B}"/>
              </a:ext>
            </a:extLst>
          </p:cNvPr>
          <p:cNvSpPr txBox="1">
            <a:spLocks noChangeArrowheads="1"/>
          </p:cNvSpPr>
          <p:nvPr/>
        </p:nvSpPr>
        <p:spPr bwMode="auto">
          <a:xfrm>
            <a:off x="3733800" y="1268413"/>
            <a:ext cx="1270000" cy="304800"/>
          </a:xfrm>
          <a:prstGeom prst="rect">
            <a:avLst/>
          </a:prstGeom>
          <a:gradFill rotWithShape="1">
            <a:gsLst>
              <a:gs pos="0">
                <a:srgbClr val="FFC229"/>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it-IT" sz="1400" b="1">
                <a:latin typeface="Arial" panose="020B0604020202020204" pitchFamily="34" charset="0"/>
              </a:rPr>
              <a:t>splicing </a:t>
            </a:r>
          </a:p>
        </p:txBody>
      </p:sp>
      <p:sp>
        <p:nvSpPr>
          <p:cNvPr id="14345" name="Line 12">
            <a:extLst>
              <a:ext uri="{FF2B5EF4-FFF2-40B4-BE49-F238E27FC236}">
                <a16:creationId xmlns:a16="http://schemas.microsoft.com/office/drawing/2014/main" id="{5BCE74E4-5AFB-674B-890A-357CC9B9D7DD}"/>
              </a:ext>
            </a:extLst>
          </p:cNvPr>
          <p:cNvSpPr>
            <a:spLocks noChangeShapeType="1"/>
          </p:cNvSpPr>
          <p:nvPr/>
        </p:nvSpPr>
        <p:spPr bwMode="auto">
          <a:xfrm>
            <a:off x="3563938" y="1773238"/>
            <a:ext cx="1511300" cy="0"/>
          </a:xfrm>
          <a:prstGeom prst="line">
            <a:avLst/>
          </a:prstGeom>
          <a:noFill/>
          <a:ln w="254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it-IT"/>
          </a:p>
        </p:txBody>
      </p:sp>
      <p:sp>
        <p:nvSpPr>
          <p:cNvPr id="14346" name="Text Box 13">
            <a:extLst>
              <a:ext uri="{FF2B5EF4-FFF2-40B4-BE49-F238E27FC236}">
                <a16:creationId xmlns:a16="http://schemas.microsoft.com/office/drawing/2014/main" id="{D61B25CD-D401-A34D-94C5-4BAF08EE2E61}"/>
              </a:ext>
            </a:extLst>
          </p:cNvPr>
          <p:cNvSpPr txBox="1">
            <a:spLocks noChangeArrowheads="1"/>
          </p:cNvSpPr>
          <p:nvPr/>
        </p:nvSpPr>
        <p:spPr bwMode="auto">
          <a:xfrm>
            <a:off x="5364163" y="1217613"/>
            <a:ext cx="882650" cy="366712"/>
          </a:xfrm>
          <a:prstGeom prst="rect">
            <a:avLst/>
          </a:prstGeom>
          <a:gradFill rotWithShape="1">
            <a:gsLst>
              <a:gs pos="0">
                <a:srgbClr val="33CCFF"/>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800" b="1">
                <a:latin typeface="Arial" panose="020B0604020202020204" pitchFamily="34" charset="0"/>
              </a:rPr>
              <a:t>mRNA</a:t>
            </a:r>
          </a:p>
        </p:txBody>
      </p:sp>
      <p:sp>
        <p:nvSpPr>
          <p:cNvPr id="14347" name="Freeform 14">
            <a:extLst>
              <a:ext uri="{FF2B5EF4-FFF2-40B4-BE49-F238E27FC236}">
                <a16:creationId xmlns:a16="http://schemas.microsoft.com/office/drawing/2014/main" id="{7371B2C7-BC39-5042-90CE-04F85489A3E7}"/>
              </a:ext>
            </a:extLst>
          </p:cNvPr>
          <p:cNvSpPr>
            <a:spLocks/>
          </p:cNvSpPr>
          <p:nvPr/>
        </p:nvSpPr>
        <p:spPr bwMode="auto">
          <a:xfrm>
            <a:off x="0" y="2565400"/>
            <a:ext cx="7380288" cy="600075"/>
          </a:xfrm>
          <a:custGeom>
            <a:avLst/>
            <a:gdLst>
              <a:gd name="T0" fmla="*/ 2147483646 w 4611"/>
              <a:gd name="T1" fmla="*/ 2147483646 h 386"/>
              <a:gd name="T2" fmla="*/ 2147483646 w 4611"/>
              <a:gd name="T3" fmla="*/ 2147483646 h 386"/>
              <a:gd name="T4" fmla="*/ 2147483646 w 4611"/>
              <a:gd name="T5" fmla="*/ 2147483646 h 386"/>
              <a:gd name="T6" fmla="*/ 2147483646 w 4611"/>
              <a:gd name="T7" fmla="*/ 2147483646 h 386"/>
              <a:gd name="T8" fmla="*/ 2147483646 w 4611"/>
              <a:gd name="T9" fmla="*/ 2147483646 h 386"/>
              <a:gd name="T10" fmla="*/ 2147483646 w 4611"/>
              <a:gd name="T11" fmla="*/ 2147483646 h 386"/>
              <a:gd name="T12" fmla="*/ 2147483646 w 4611"/>
              <a:gd name="T13" fmla="*/ 2147483646 h 386"/>
              <a:gd name="T14" fmla="*/ 2147483646 w 4611"/>
              <a:gd name="T15" fmla="*/ 2147483646 h 386"/>
              <a:gd name="T16" fmla="*/ 2147483646 w 4611"/>
              <a:gd name="T17" fmla="*/ 2147483646 h 386"/>
              <a:gd name="T18" fmla="*/ 2147483646 w 4611"/>
              <a:gd name="T19" fmla="*/ 2147483646 h 386"/>
              <a:gd name="T20" fmla="*/ 2147483646 w 4611"/>
              <a:gd name="T21" fmla="*/ 2147483646 h 386"/>
              <a:gd name="T22" fmla="*/ 0 w 4611"/>
              <a:gd name="T23" fmla="*/ 2147483646 h 38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611"/>
              <a:gd name="T37" fmla="*/ 0 h 386"/>
              <a:gd name="T38" fmla="*/ 4611 w 4611"/>
              <a:gd name="T39" fmla="*/ 386 h 38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611" h="386">
                <a:moveTo>
                  <a:pt x="45" y="15"/>
                </a:moveTo>
                <a:cubicBezTo>
                  <a:pt x="597" y="7"/>
                  <a:pt x="1149" y="0"/>
                  <a:pt x="1542" y="15"/>
                </a:cubicBezTo>
                <a:cubicBezTo>
                  <a:pt x="1935" y="30"/>
                  <a:pt x="2094" y="106"/>
                  <a:pt x="2404" y="106"/>
                </a:cubicBezTo>
                <a:cubicBezTo>
                  <a:pt x="2714" y="106"/>
                  <a:pt x="3069" y="30"/>
                  <a:pt x="3402" y="15"/>
                </a:cubicBezTo>
                <a:cubicBezTo>
                  <a:pt x="3735" y="0"/>
                  <a:pt x="4204" y="0"/>
                  <a:pt x="4400" y="15"/>
                </a:cubicBezTo>
                <a:cubicBezTo>
                  <a:pt x="4596" y="30"/>
                  <a:pt x="4551" y="53"/>
                  <a:pt x="4581" y="106"/>
                </a:cubicBezTo>
                <a:cubicBezTo>
                  <a:pt x="4611" y="159"/>
                  <a:pt x="4611" y="295"/>
                  <a:pt x="4581" y="333"/>
                </a:cubicBezTo>
                <a:cubicBezTo>
                  <a:pt x="4551" y="371"/>
                  <a:pt x="4581" y="341"/>
                  <a:pt x="4400" y="333"/>
                </a:cubicBezTo>
                <a:cubicBezTo>
                  <a:pt x="4219" y="325"/>
                  <a:pt x="3825" y="279"/>
                  <a:pt x="3492" y="287"/>
                </a:cubicBezTo>
                <a:cubicBezTo>
                  <a:pt x="3159" y="295"/>
                  <a:pt x="2759" y="370"/>
                  <a:pt x="2404" y="378"/>
                </a:cubicBezTo>
                <a:cubicBezTo>
                  <a:pt x="2049" y="386"/>
                  <a:pt x="1761" y="348"/>
                  <a:pt x="1360" y="333"/>
                </a:cubicBezTo>
                <a:cubicBezTo>
                  <a:pt x="959" y="318"/>
                  <a:pt x="479" y="302"/>
                  <a:pt x="0" y="287"/>
                </a:cubicBezTo>
              </a:path>
            </a:pathLst>
          </a:custGeom>
          <a:noFill/>
          <a:ln w="63500">
            <a:solidFill>
              <a:srgbClr val="C0C0C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4348" name="Freeform 15">
            <a:extLst>
              <a:ext uri="{FF2B5EF4-FFF2-40B4-BE49-F238E27FC236}">
                <a16:creationId xmlns:a16="http://schemas.microsoft.com/office/drawing/2014/main" id="{C9648993-5C4C-0244-8BBE-FB7E981CD4AB}"/>
              </a:ext>
            </a:extLst>
          </p:cNvPr>
          <p:cNvSpPr>
            <a:spLocks/>
          </p:cNvSpPr>
          <p:nvPr/>
        </p:nvSpPr>
        <p:spPr bwMode="auto">
          <a:xfrm>
            <a:off x="7986713" y="2565400"/>
            <a:ext cx="1157287" cy="827088"/>
          </a:xfrm>
          <a:custGeom>
            <a:avLst/>
            <a:gdLst>
              <a:gd name="T0" fmla="*/ 2147483646 w 1329"/>
              <a:gd name="T1" fmla="*/ 2147483646 h 537"/>
              <a:gd name="T2" fmla="*/ 2147483646 w 1329"/>
              <a:gd name="T3" fmla="*/ 2147483646 h 537"/>
              <a:gd name="T4" fmla="*/ 2147483646 w 1329"/>
              <a:gd name="T5" fmla="*/ 2147483646 h 537"/>
              <a:gd name="T6" fmla="*/ 2147483646 w 1329"/>
              <a:gd name="T7" fmla="*/ 2147483646 h 537"/>
              <a:gd name="T8" fmla="*/ 2147483646 w 1329"/>
              <a:gd name="T9" fmla="*/ 2147483646 h 537"/>
              <a:gd name="T10" fmla="*/ 2147483646 w 1329"/>
              <a:gd name="T11" fmla="*/ 2147483646 h 537"/>
              <a:gd name="T12" fmla="*/ 2147483646 w 1329"/>
              <a:gd name="T13" fmla="*/ 2147483646 h 537"/>
              <a:gd name="T14" fmla="*/ 0 60000 65536"/>
              <a:gd name="T15" fmla="*/ 0 60000 65536"/>
              <a:gd name="T16" fmla="*/ 0 60000 65536"/>
              <a:gd name="T17" fmla="*/ 0 60000 65536"/>
              <a:gd name="T18" fmla="*/ 0 60000 65536"/>
              <a:gd name="T19" fmla="*/ 0 60000 65536"/>
              <a:gd name="T20" fmla="*/ 0 60000 65536"/>
              <a:gd name="T21" fmla="*/ 0 w 1329"/>
              <a:gd name="T22" fmla="*/ 0 h 537"/>
              <a:gd name="T23" fmla="*/ 1329 w 1329"/>
              <a:gd name="T24" fmla="*/ 537 h 53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329" h="537">
                <a:moveTo>
                  <a:pt x="1073" y="38"/>
                </a:moveTo>
                <a:cubicBezTo>
                  <a:pt x="702" y="19"/>
                  <a:pt x="332" y="0"/>
                  <a:pt x="166" y="38"/>
                </a:cubicBezTo>
                <a:cubicBezTo>
                  <a:pt x="0" y="76"/>
                  <a:pt x="68" y="211"/>
                  <a:pt x="75" y="264"/>
                </a:cubicBezTo>
                <a:cubicBezTo>
                  <a:pt x="82" y="317"/>
                  <a:pt x="90" y="347"/>
                  <a:pt x="211" y="355"/>
                </a:cubicBezTo>
                <a:cubicBezTo>
                  <a:pt x="332" y="363"/>
                  <a:pt x="627" y="317"/>
                  <a:pt x="801" y="310"/>
                </a:cubicBezTo>
                <a:cubicBezTo>
                  <a:pt x="975" y="303"/>
                  <a:pt x="1179" y="272"/>
                  <a:pt x="1254" y="310"/>
                </a:cubicBezTo>
                <a:cubicBezTo>
                  <a:pt x="1329" y="348"/>
                  <a:pt x="1291" y="442"/>
                  <a:pt x="1254" y="537"/>
                </a:cubicBezTo>
              </a:path>
            </a:pathLst>
          </a:custGeom>
          <a:noFill/>
          <a:ln w="63500">
            <a:solidFill>
              <a:srgbClr val="C0C0C0"/>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4349" name="Text Box 16">
            <a:extLst>
              <a:ext uri="{FF2B5EF4-FFF2-40B4-BE49-F238E27FC236}">
                <a16:creationId xmlns:a16="http://schemas.microsoft.com/office/drawing/2014/main" id="{58A52D1E-F09D-714A-911E-202687F1B4EC}"/>
              </a:ext>
            </a:extLst>
          </p:cNvPr>
          <p:cNvSpPr txBox="1">
            <a:spLocks noChangeArrowheads="1"/>
          </p:cNvSpPr>
          <p:nvPr/>
        </p:nvSpPr>
        <p:spPr bwMode="auto">
          <a:xfrm>
            <a:off x="7164388" y="3840163"/>
            <a:ext cx="882650" cy="366712"/>
          </a:xfrm>
          <a:prstGeom prst="rect">
            <a:avLst/>
          </a:prstGeom>
          <a:gradFill rotWithShape="1">
            <a:gsLst>
              <a:gs pos="0">
                <a:srgbClr val="33CCFF"/>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800" b="1">
                <a:latin typeface="Arial" panose="020B0604020202020204" pitchFamily="34" charset="0"/>
              </a:rPr>
              <a:t>mRNA</a:t>
            </a:r>
          </a:p>
        </p:txBody>
      </p:sp>
      <p:sp>
        <p:nvSpPr>
          <p:cNvPr id="14350" name="Text Box 17">
            <a:extLst>
              <a:ext uri="{FF2B5EF4-FFF2-40B4-BE49-F238E27FC236}">
                <a16:creationId xmlns:a16="http://schemas.microsoft.com/office/drawing/2014/main" id="{1B25734D-D434-124A-B567-032E04FB68A5}"/>
              </a:ext>
            </a:extLst>
          </p:cNvPr>
          <p:cNvSpPr txBox="1">
            <a:spLocks noChangeArrowheads="1"/>
          </p:cNvSpPr>
          <p:nvPr/>
        </p:nvSpPr>
        <p:spPr bwMode="auto">
          <a:xfrm>
            <a:off x="7405688" y="1628775"/>
            <a:ext cx="1270000" cy="304800"/>
          </a:xfrm>
          <a:prstGeom prst="rect">
            <a:avLst/>
          </a:prstGeom>
          <a:gradFill rotWithShape="1">
            <a:gsLst>
              <a:gs pos="0">
                <a:srgbClr val="FFC229"/>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it-IT" sz="1400" b="1">
                <a:latin typeface="Arial" panose="020B0604020202020204" pitchFamily="34" charset="0"/>
              </a:rPr>
              <a:t>transport</a:t>
            </a:r>
          </a:p>
        </p:txBody>
      </p:sp>
      <p:sp>
        <p:nvSpPr>
          <p:cNvPr id="14351" name="Freeform 18">
            <a:extLst>
              <a:ext uri="{FF2B5EF4-FFF2-40B4-BE49-F238E27FC236}">
                <a16:creationId xmlns:a16="http://schemas.microsoft.com/office/drawing/2014/main" id="{D26A2CED-2245-544E-954F-BB97B06E110C}"/>
              </a:ext>
            </a:extLst>
          </p:cNvPr>
          <p:cNvSpPr>
            <a:spLocks/>
          </p:cNvSpPr>
          <p:nvPr/>
        </p:nvSpPr>
        <p:spPr bwMode="auto">
          <a:xfrm>
            <a:off x="6588125" y="1628775"/>
            <a:ext cx="1187450" cy="2232025"/>
          </a:xfrm>
          <a:custGeom>
            <a:avLst/>
            <a:gdLst>
              <a:gd name="T0" fmla="*/ 0 w 748"/>
              <a:gd name="T1" fmla="*/ 2147483646 h 923"/>
              <a:gd name="T2" fmla="*/ 2147483646 w 748"/>
              <a:gd name="T3" fmla="*/ 2147483646 h 923"/>
              <a:gd name="T4" fmla="*/ 2147483646 w 748"/>
              <a:gd name="T5" fmla="*/ 2147483646 h 923"/>
              <a:gd name="T6" fmla="*/ 0 60000 65536"/>
              <a:gd name="T7" fmla="*/ 0 60000 65536"/>
              <a:gd name="T8" fmla="*/ 0 60000 65536"/>
              <a:gd name="T9" fmla="*/ 0 w 748"/>
              <a:gd name="T10" fmla="*/ 0 h 923"/>
              <a:gd name="T11" fmla="*/ 748 w 748"/>
              <a:gd name="T12" fmla="*/ 923 h 923"/>
            </a:gdLst>
            <a:ahLst/>
            <a:cxnLst>
              <a:cxn ang="T6">
                <a:pos x="T0" y="T1"/>
              </a:cxn>
              <a:cxn ang="T7">
                <a:pos x="T2" y="T3"/>
              </a:cxn>
              <a:cxn ang="T8">
                <a:pos x="T4" y="T5"/>
              </a:cxn>
            </a:cxnLst>
            <a:rect l="T9" t="T10" r="T11" b="T12"/>
            <a:pathLst>
              <a:path w="748" h="923">
                <a:moveTo>
                  <a:pt x="0" y="15"/>
                </a:moveTo>
                <a:cubicBezTo>
                  <a:pt x="261" y="7"/>
                  <a:pt x="522" y="0"/>
                  <a:pt x="635" y="151"/>
                </a:cubicBezTo>
                <a:cubicBezTo>
                  <a:pt x="748" y="302"/>
                  <a:pt x="673" y="794"/>
                  <a:pt x="680" y="923"/>
                </a:cubicBezTo>
              </a:path>
            </a:pathLst>
          </a:custGeom>
          <a:noFill/>
          <a:ln w="31750">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4352" name="Text Box 19">
            <a:extLst>
              <a:ext uri="{FF2B5EF4-FFF2-40B4-BE49-F238E27FC236}">
                <a16:creationId xmlns:a16="http://schemas.microsoft.com/office/drawing/2014/main" id="{DFB5C5FC-B9E1-A641-865F-A7926FDBF2A8}"/>
              </a:ext>
            </a:extLst>
          </p:cNvPr>
          <p:cNvSpPr txBox="1">
            <a:spLocks noChangeArrowheads="1"/>
          </p:cNvSpPr>
          <p:nvPr/>
        </p:nvSpPr>
        <p:spPr bwMode="auto">
          <a:xfrm>
            <a:off x="5651500" y="3582988"/>
            <a:ext cx="1270000" cy="304800"/>
          </a:xfrm>
          <a:prstGeom prst="rect">
            <a:avLst/>
          </a:prstGeom>
          <a:gradFill rotWithShape="1">
            <a:gsLst>
              <a:gs pos="0">
                <a:srgbClr val="FFC229"/>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it-IT" sz="1400" b="1">
                <a:latin typeface="Arial" panose="020B0604020202020204" pitchFamily="34" charset="0"/>
              </a:rPr>
              <a:t>degradation</a:t>
            </a:r>
          </a:p>
        </p:txBody>
      </p:sp>
      <p:sp>
        <p:nvSpPr>
          <p:cNvPr id="14353" name="Text Box 20">
            <a:extLst>
              <a:ext uri="{FF2B5EF4-FFF2-40B4-BE49-F238E27FC236}">
                <a16:creationId xmlns:a16="http://schemas.microsoft.com/office/drawing/2014/main" id="{34F3564C-7F59-CB4C-84C6-919718E911D4}"/>
              </a:ext>
            </a:extLst>
          </p:cNvPr>
          <p:cNvSpPr txBox="1">
            <a:spLocks noChangeArrowheads="1"/>
          </p:cNvSpPr>
          <p:nvPr/>
        </p:nvSpPr>
        <p:spPr bwMode="auto">
          <a:xfrm>
            <a:off x="6143625" y="5251450"/>
            <a:ext cx="1270000" cy="304800"/>
          </a:xfrm>
          <a:prstGeom prst="rect">
            <a:avLst/>
          </a:prstGeom>
          <a:gradFill rotWithShape="1">
            <a:gsLst>
              <a:gs pos="0">
                <a:srgbClr val="FFC229"/>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it-IT" sz="1400" b="1">
                <a:latin typeface="Arial" panose="020B0604020202020204" pitchFamily="34" charset="0"/>
              </a:rPr>
              <a:t>translation</a:t>
            </a:r>
          </a:p>
        </p:txBody>
      </p:sp>
      <p:sp>
        <p:nvSpPr>
          <p:cNvPr id="14354" name="Line 21">
            <a:extLst>
              <a:ext uri="{FF2B5EF4-FFF2-40B4-BE49-F238E27FC236}">
                <a16:creationId xmlns:a16="http://schemas.microsoft.com/office/drawing/2014/main" id="{6D554EC7-FD87-A84A-BE29-36DF6784F1F3}"/>
              </a:ext>
            </a:extLst>
          </p:cNvPr>
          <p:cNvSpPr>
            <a:spLocks noChangeShapeType="1"/>
          </p:cNvSpPr>
          <p:nvPr/>
        </p:nvSpPr>
        <p:spPr bwMode="auto">
          <a:xfrm flipH="1" flipV="1">
            <a:off x="5364163" y="4057650"/>
            <a:ext cx="1655762" cy="0"/>
          </a:xfrm>
          <a:prstGeom prst="line">
            <a:avLst/>
          </a:prstGeom>
          <a:noFill/>
          <a:ln w="25400">
            <a:solidFill>
              <a:schemeClr val="tx1"/>
            </a:solidFill>
            <a:round/>
            <a:headEnd/>
            <a:tailEnd type="stealth" w="lg" len="lg"/>
          </a:ln>
          <a:extLst>
            <a:ext uri="{909E8E84-426E-40DD-AFC4-6F175D3DCCD1}">
              <a14:hiddenFill xmlns:a14="http://schemas.microsoft.com/office/drawing/2010/main">
                <a:noFill/>
              </a14:hiddenFill>
            </a:ext>
          </a:extLst>
        </p:spPr>
        <p:txBody>
          <a:bodyPr/>
          <a:lstStyle/>
          <a:p>
            <a:endParaRPr lang="it-IT"/>
          </a:p>
        </p:txBody>
      </p:sp>
      <p:sp>
        <p:nvSpPr>
          <p:cNvPr id="14355" name="Freeform 23">
            <a:extLst>
              <a:ext uri="{FF2B5EF4-FFF2-40B4-BE49-F238E27FC236}">
                <a16:creationId xmlns:a16="http://schemas.microsoft.com/office/drawing/2014/main" id="{EE8B9E49-08D9-E745-8A87-634DDB83F117}"/>
              </a:ext>
            </a:extLst>
          </p:cNvPr>
          <p:cNvSpPr>
            <a:spLocks/>
          </p:cNvSpPr>
          <p:nvPr/>
        </p:nvSpPr>
        <p:spPr bwMode="auto">
          <a:xfrm>
            <a:off x="5219700" y="1196975"/>
            <a:ext cx="1439863" cy="682625"/>
          </a:xfrm>
          <a:custGeom>
            <a:avLst/>
            <a:gdLst>
              <a:gd name="T0" fmla="*/ 0 w 907"/>
              <a:gd name="T1" fmla="*/ 2147483646 h 430"/>
              <a:gd name="T2" fmla="*/ 2147483646 w 907"/>
              <a:gd name="T3" fmla="*/ 2147483646 h 430"/>
              <a:gd name="T4" fmla="*/ 2147483646 w 907"/>
              <a:gd name="T5" fmla="*/ 2147483646 h 430"/>
              <a:gd name="T6" fmla="*/ 2147483646 w 907"/>
              <a:gd name="T7" fmla="*/ 2147483646 h 430"/>
              <a:gd name="T8" fmla="*/ 2147483646 w 907"/>
              <a:gd name="T9" fmla="*/ 2147483646 h 430"/>
              <a:gd name="T10" fmla="*/ 2147483646 w 907"/>
              <a:gd name="T11" fmla="*/ 2147483646 h 430"/>
              <a:gd name="T12" fmla="*/ 2147483646 w 907"/>
              <a:gd name="T13" fmla="*/ 2147483646 h 430"/>
              <a:gd name="T14" fmla="*/ 2147483646 w 907"/>
              <a:gd name="T15" fmla="*/ 2147483646 h 430"/>
              <a:gd name="T16" fmla="*/ 0 60000 65536"/>
              <a:gd name="T17" fmla="*/ 0 60000 65536"/>
              <a:gd name="T18" fmla="*/ 0 60000 65536"/>
              <a:gd name="T19" fmla="*/ 0 60000 65536"/>
              <a:gd name="T20" fmla="*/ 0 60000 65536"/>
              <a:gd name="T21" fmla="*/ 0 60000 65536"/>
              <a:gd name="T22" fmla="*/ 0 60000 65536"/>
              <a:gd name="T23" fmla="*/ 0 60000 65536"/>
              <a:gd name="T24" fmla="*/ 0 w 907"/>
              <a:gd name="T25" fmla="*/ 0 h 430"/>
              <a:gd name="T26" fmla="*/ 907 w 907"/>
              <a:gd name="T27" fmla="*/ 430 h 4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07" h="430">
                <a:moveTo>
                  <a:pt x="0" y="324"/>
                </a:moveTo>
                <a:cubicBezTo>
                  <a:pt x="60" y="297"/>
                  <a:pt x="121" y="271"/>
                  <a:pt x="181" y="279"/>
                </a:cubicBezTo>
                <a:cubicBezTo>
                  <a:pt x="241" y="287"/>
                  <a:pt x="303" y="347"/>
                  <a:pt x="363" y="370"/>
                </a:cubicBezTo>
                <a:cubicBezTo>
                  <a:pt x="423" y="393"/>
                  <a:pt x="499" y="430"/>
                  <a:pt x="544" y="415"/>
                </a:cubicBezTo>
                <a:cubicBezTo>
                  <a:pt x="589" y="400"/>
                  <a:pt x="612" y="332"/>
                  <a:pt x="635" y="279"/>
                </a:cubicBezTo>
                <a:cubicBezTo>
                  <a:pt x="658" y="226"/>
                  <a:pt x="650" y="143"/>
                  <a:pt x="680" y="98"/>
                </a:cubicBezTo>
                <a:cubicBezTo>
                  <a:pt x="710" y="53"/>
                  <a:pt x="778" y="0"/>
                  <a:pt x="816" y="7"/>
                </a:cubicBezTo>
                <a:cubicBezTo>
                  <a:pt x="854" y="14"/>
                  <a:pt x="880" y="78"/>
                  <a:pt x="907" y="143"/>
                </a:cubicBezTo>
              </a:path>
            </a:pathLst>
          </a:custGeom>
          <a:noFill/>
          <a:ln w="31750">
            <a:solidFill>
              <a:srgbClr val="00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
        <p:nvSpPr>
          <p:cNvPr id="14356" name="Freeform 27">
            <a:extLst>
              <a:ext uri="{FF2B5EF4-FFF2-40B4-BE49-F238E27FC236}">
                <a16:creationId xmlns:a16="http://schemas.microsoft.com/office/drawing/2014/main" id="{82BD8F9D-05B9-E640-83A0-B393C9AE56DC}"/>
              </a:ext>
            </a:extLst>
          </p:cNvPr>
          <p:cNvSpPr>
            <a:spLocks/>
          </p:cNvSpPr>
          <p:nvPr/>
        </p:nvSpPr>
        <p:spPr bwMode="auto">
          <a:xfrm>
            <a:off x="5940425" y="4344988"/>
            <a:ext cx="2160588" cy="1368425"/>
          </a:xfrm>
          <a:custGeom>
            <a:avLst/>
            <a:gdLst>
              <a:gd name="T0" fmla="*/ 2147483646 w 628"/>
              <a:gd name="T1" fmla="*/ 0 h 1028"/>
              <a:gd name="T2" fmla="*/ 2147483646 w 628"/>
              <a:gd name="T3" fmla="*/ 2147483646 h 1028"/>
              <a:gd name="T4" fmla="*/ 0 w 628"/>
              <a:gd name="T5" fmla="*/ 2147483646 h 1028"/>
              <a:gd name="T6" fmla="*/ 0 60000 65536"/>
              <a:gd name="T7" fmla="*/ 0 60000 65536"/>
              <a:gd name="T8" fmla="*/ 0 60000 65536"/>
              <a:gd name="T9" fmla="*/ 0 w 628"/>
              <a:gd name="T10" fmla="*/ 0 h 1028"/>
              <a:gd name="T11" fmla="*/ 628 w 628"/>
              <a:gd name="T12" fmla="*/ 1028 h 1028"/>
            </a:gdLst>
            <a:ahLst/>
            <a:cxnLst>
              <a:cxn ang="T6">
                <a:pos x="T0" y="T1"/>
              </a:cxn>
              <a:cxn ang="T7">
                <a:pos x="T2" y="T3"/>
              </a:cxn>
              <a:cxn ang="T8">
                <a:pos x="T4" y="T5"/>
              </a:cxn>
            </a:cxnLst>
            <a:rect l="T9" t="T10" r="T11" b="T12"/>
            <a:pathLst>
              <a:path w="628" h="1028">
                <a:moveTo>
                  <a:pt x="499" y="0"/>
                </a:moveTo>
                <a:cubicBezTo>
                  <a:pt x="563" y="348"/>
                  <a:pt x="628" y="696"/>
                  <a:pt x="545" y="862"/>
                </a:cubicBezTo>
                <a:cubicBezTo>
                  <a:pt x="462" y="1028"/>
                  <a:pt x="231" y="1013"/>
                  <a:pt x="0" y="998"/>
                </a:cubicBezTo>
              </a:path>
            </a:pathLst>
          </a:custGeom>
          <a:noFill/>
          <a:ln w="25400">
            <a:solidFill>
              <a:schemeClr val="tx1"/>
            </a:solidFill>
            <a:round/>
            <a:headEnd/>
            <a:tailEnd type="stealth" w="lg" len="lg"/>
          </a:ln>
          <a:extLst>
            <a:ext uri="{909E8E84-426E-40DD-AFC4-6F175D3DCCD1}">
              <a14:hiddenFill xmlns:a14="http://schemas.microsoft.com/office/drawing/2010/main">
                <a:solidFill>
                  <a:srgbClr val="FFFFFF"/>
                </a:solidFill>
              </a14:hiddenFill>
            </a:ext>
          </a:extLst>
        </p:spPr>
        <p:txBody>
          <a:bodyPr/>
          <a:lstStyle/>
          <a:p>
            <a:endParaRPr lang="it-IT"/>
          </a:p>
        </p:txBody>
      </p:sp>
      <p:grpSp>
        <p:nvGrpSpPr>
          <p:cNvPr id="14357" name="Group 28">
            <a:extLst>
              <a:ext uri="{FF2B5EF4-FFF2-40B4-BE49-F238E27FC236}">
                <a16:creationId xmlns:a16="http://schemas.microsoft.com/office/drawing/2014/main" id="{6A847B4C-B73B-D24D-AFF6-A6B093824974}"/>
              </a:ext>
            </a:extLst>
          </p:cNvPr>
          <p:cNvGrpSpPr>
            <a:grpSpLocks/>
          </p:cNvGrpSpPr>
          <p:nvPr/>
        </p:nvGrpSpPr>
        <p:grpSpPr bwMode="auto">
          <a:xfrm>
            <a:off x="4932363" y="4921250"/>
            <a:ext cx="865187" cy="1008063"/>
            <a:chOff x="3107" y="3022"/>
            <a:chExt cx="545" cy="635"/>
          </a:xfrm>
        </p:grpSpPr>
        <p:sp>
          <p:nvSpPr>
            <p:cNvPr id="14364" name="Oval 29">
              <a:extLst>
                <a:ext uri="{FF2B5EF4-FFF2-40B4-BE49-F238E27FC236}">
                  <a16:creationId xmlns:a16="http://schemas.microsoft.com/office/drawing/2014/main" id="{7FC0F910-AE84-E844-A264-3E2988BEA6D1}"/>
                </a:ext>
              </a:extLst>
            </p:cNvPr>
            <p:cNvSpPr>
              <a:spLocks noChangeArrowheads="1"/>
            </p:cNvSpPr>
            <p:nvPr/>
          </p:nvSpPr>
          <p:spPr bwMode="auto">
            <a:xfrm>
              <a:off x="3516" y="3430"/>
              <a:ext cx="136" cy="91"/>
            </a:xfrm>
            <a:prstGeom prst="ellipse">
              <a:avLst/>
            </a:prstGeom>
            <a:noFill/>
            <a:ln w="25400">
              <a:solidFill>
                <a:srgbClr val="3399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14365" name="Oval 30">
              <a:extLst>
                <a:ext uri="{FF2B5EF4-FFF2-40B4-BE49-F238E27FC236}">
                  <a16:creationId xmlns:a16="http://schemas.microsoft.com/office/drawing/2014/main" id="{6BEF4DEB-5362-984E-A59F-CCC1038A1496}"/>
                </a:ext>
              </a:extLst>
            </p:cNvPr>
            <p:cNvSpPr>
              <a:spLocks noChangeArrowheads="1"/>
            </p:cNvSpPr>
            <p:nvPr/>
          </p:nvSpPr>
          <p:spPr bwMode="auto">
            <a:xfrm>
              <a:off x="3516" y="3339"/>
              <a:ext cx="136" cy="91"/>
            </a:xfrm>
            <a:prstGeom prst="ellipse">
              <a:avLst/>
            </a:prstGeom>
            <a:noFill/>
            <a:ln w="25400">
              <a:solidFill>
                <a:srgbClr val="3399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14366" name="Oval 31">
              <a:extLst>
                <a:ext uri="{FF2B5EF4-FFF2-40B4-BE49-F238E27FC236}">
                  <a16:creationId xmlns:a16="http://schemas.microsoft.com/office/drawing/2014/main" id="{54E61B45-F4C9-3D42-B535-2AFAC9E6A3F0}"/>
                </a:ext>
              </a:extLst>
            </p:cNvPr>
            <p:cNvSpPr>
              <a:spLocks noChangeArrowheads="1"/>
            </p:cNvSpPr>
            <p:nvPr/>
          </p:nvSpPr>
          <p:spPr bwMode="auto">
            <a:xfrm>
              <a:off x="3470" y="3248"/>
              <a:ext cx="136" cy="91"/>
            </a:xfrm>
            <a:prstGeom prst="ellipse">
              <a:avLst/>
            </a:prstGeom>
            <a:noFill/>
            <a:ln w="25400">
              <a:solidFill>
                <a:srgbClr val="3399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14367" name="Oval 32">
              <a:extLst>
                <a:ext uri="{FF2B5EF4-FFF2-40B4-BE49-F238E27FC236}">
                  <a16:creationId xmlns:a16="http://schemas.microsoft.com/office/drawing/2014/main" id="{1F6DD8B7-618D-244F-BF18-86E8AF356BF3}"/>
                </a:ext>
              </a:extLst>
            </p:cNvPr>
            <p:cNvSpPr>
              <a:spLocks noChangeArrowheads="1"/>
            </p:cNvSpPr>
            <p:nvPr/>
          </p:nvSpPr>
          <p:spPr bwMode="auto">
            <a:xfrm>
              <a:off x="3470" y="3158"/>
              <a:ext cx="136" cy="91"/>
            </a:xfrm>
            <a:prstGeom prst="ellipse">
              <a:avLst/>
            </a:prstGeom>
            <a:noFill/>
            <a:ln w="25400">
              <a:solidFill>
                <a:srgbClr val="3399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14368" name="Oval 33">
              <a:extLst>
                <a:ext uri="{FF2B5EF4-FFF2-40B4-BE49-F238E27FC236}">
                  <a16:creationId xmlns:a16="http://schemas.microsoft.com/office/drawing/2014/main" id="{C8B75C02-7835-BE49-B4FC-D55B05C5559C}"/>
                </a:ext>
              </a:extLst>
            </p:cNvPr>
            <p:cNvSpPr>
              <a:spLocks noChangeArrowheads="1"/>
            </p:cNvSpPr>
            <p:nvPr/>
          </p:nvSpPr>
          <p:spPr bwMode="auto">
            <a:xfrm>
              <a:off x="3425" y="3067"/>
              <a:ext cx="136" cy="91"/>
            </a:xfrm>
            <a:prstGeom prst="ellipse">
              <a:avLst/>
            </a:prstGeom>
            <a:noFill/>
            <a:ln w="25400">
              <a:solidFill>
                <a:srgbClr val="3399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14369" name="Oval 34">
              <a:extLst>
                <a:ext uri="{FF2B5EF4-FFF2-40B4-BE49-F238E27FC236}">
                  <a16:creationId xmlns:a16="http://schemas.microsoft.com/office/drawing/2014/main" id="{BB953DA6-7F19-4045-98C0-CB9DFA19D916}"/>
                </a:ext>
              </a:extLst>
            </p:cNvPr>
            <p:cNvSpPr>
              <a:spLocks noChangeArrowheads="1"/>
            </p:cNvSpPr>
            <p:nvPr/>
          </p:nvSpPr>
          <p:spPr bwMode="auto">
            <a:xfrm>
              <a:off x="3289" y="3022"/>
              <a:ext cx="136" cy="91"/>
            </a:xfrm>
            <a:prstGeom prst="ellipse">
              <a:avLst/>
            </a:prstGeom>
            <a:noFill/>
            <a:ln w="25400">
              <a:solidFill>
                <a:srgbClr val="3399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14370" name="Oval 35">
              <a:extLst>
                <a:ext uri="{FF2B5EF4-FFF2-40B4-BE49-F238E27FC236}">
                  <a16:creationId xmlns:a16="http://schemas.microsoft.com/office/drawing/2014/main" id="{504B82DD-0917-054B-8D02-0F1D2D3AEDD8}"/>
                </a:ext>
              </a:extLst>
            </p:cNvPr>
            <p:cNvSpPr>
              <a:spLocks noChangeArrowheads="1"/>
            </p:cNvSpPr>
            <p:nvPr/>
          </p:nvSpPr>
          <p:spPr bwMode="auto">
            <a:xfrm>
              <a:off x="3243" y="3112"/>
              <a:ext cx="136" cy="91"/>
            </a:xfrm>
            <a:prstGeom prst="ellipse">
              <a:avLst/>
            </a:prstGeom>
            <a:noFill/>
            <a:ln w="25400">
              <a:solidFill>
                <a:srgbClr val="3399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14371" name="Oval 36">
              <a:extLst>
                <a:ext uri="{FF2B5EF4-FFF2-40B4-BE49-F238E27FC236}">
                  <a16:creationId xmlns:a16="http://schemas.microsoft.com/office/drawing/2014/main" id="{93DBA9BE-17E0-5748-B95F-0D292F560E52}"/>
                </a:ext>
              </a:extLst>
            </p:cNvPr>
            <p:cNvSpPr>
              <a:spLocks noChangeArrowheads="1"/>
            </p:cNvSpPr>
            <p:nvPr/>
          </p:nvSpPr>
          <p:spPr bwMode="auto">
            <a:xfrm>
              <a:off x="3289" y="3203"/>
              <a:ext cx="136" cy="91"/>
            </a:xfrm>
            <a:prstGeom prst="ellipse">
              <a:avLst/>
            </a:prstGeom>
            <a:noFill/>
            <a:ln w="25400">
              <a:solidFill>
                <a:srgbClr val="3399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14372" name="Oval 37">
              <a:extLst>
                <a:ext uri="{FF2B5EF4-FFF2-40B4-BE49-F238E27FC236}">
                  <a16:creationId xmlns:a16="http://schemas.microsoft.com/office/drawing/2014/main" id="{19D02580-5DF5-784B-8DC5-BDD998FB7943}"/>
                </a:ext>
              </a:extLst>
            </p:cNvPr>
            <p:cNvSpPr>
              <a:spLocks noChangeArrowheads="1"/>
            </p:cNvSpPr>
            <p:nvPr/>
          </p:nvSpPr>
          <p:spPr bwMode="auto">
            <a:xfrm>
              <a:off x="3334" y="3294"/>
              <a:ext cx="136" cy="91"/>
            </a:xfrm>
            <a:prstGeom prst="ellipse">
              <a:avLst/>
            </a:prstGeom>
            <a:noFill/>
            <a:ln w="25400">
              <a:solidFill>
                <a:srgbClr val="3399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14373" name="Oval 38">
              <a:extLst>
                <a:ext uri="{FF2B5EF4-FFF2-40B4-BE49-F238E27FC236}">
                  <a16:creationId xmlns:a16="http://schemas.microsoft.com/office/drawing/2014/main" id="{2ADE09CA-5A21-9D4F-88FF-F7E47933D12D}"/>
                </a:ext>
              </a:extLst>
            </p:cNvPr>
            <p:cNvSpPr>
              <a:spLocks noChangeArrowheads="1"/>
            </p:cNvSpPr>
            <p:nvPr/>
          </p:nvSpPr>
          <p:spPr bwMode="auto">
            <a:xfrm>
              <a:off x="3334" y="3384"/>
              <a:ext cx="136" cy="91"/>
            </a:xfrm>
            <a:prstGeom prst="ellipse">
              <a:avLst/>
            </a:prstGeom>
            <a:noFill/>
            <a:ln w="25400">
              <a:solidFill>
                <a:srgbClr val="3399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14374" name="Oval 39">
              <a:extLst>
                <a:ext uri="{FF2B5EF4-FFF2-40B4-BE49-F238E27FC236}">
                  <a16:creationId xmlns:a16="http://schemas.microsoft.com/office/drawing/2014/main" id="{3C1419DB-7A70-854E-BEC0-F7EA268569BE}"/>
                </a:ext>
              </a:extLst>
            </p:cNvPr>
            <p:cNvSpPr>
              <a:spLocks noChangeArrowheads="1"/>
            </p:cNvSpPr>
            <p:nvPr/>
          </p:nvSpPr>
          <p:spPr bwMode="auto">
            <a:xfrm>
              <a:off x="3380" y="3475"/>
              <a:ext cx="136" cy="91"/>
            </a:xfrm>
            <a:prstGeom prst="ellipse">
              <a:avLst/>
            </a:prstGeom>
            <a:noFill/>
            <a:ln w="25400">
              <a:solidFill>
                <a:srgbClr val="3399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14375" name="Oval 40">
              <a:extLst>
                <a:ext uri="{FF2B5EF4-FFF2-40B4-BE49-F238E27FC236}">
                  <a16:creationId xmlns:a16="http://schemas.microsoft.com/office/drawing/2014/main" id="{97C392B4-2E39-7441-ABA7-0C79521013C8}"/>
                </a:ext>
              </a:extLst>
            </p:cNvPr>
            <p:cNvSpPr>
              <a:spLocks noChangeArrowheads="1"/>
            </p:cNvSpPr>
            <p:nvPr/>
          </p:nvSpPr>
          <p:spPr bwMode="auto">
            <a:xfrm>
              <a:off x="3334" y="3566"/>
              <a:ext cx="136" cy="91"/>
            </a:xfrm>
            <a:prstGeom prst="ellipse">
              <a:avLst/>
            </a:prstGeom>
            <a:noFill/>
            <a:ln w="25400">
              <a:solidFill>
                <a:srgbClr val="3399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14376" name="Oval 41">
              <a:extLst>
                <a:ext uri="{FF2B5EF4-FFF2-40B4-BE49-F238E27FC236}">
                  <a16:creationId xmlns:a16="http://schemas.microsoft.com/office/drawing/2014/main" id="{8F8D0D1A-88F0-D442-A54F-BC03D3E3C60B}"/>
                </a:ext>
              </a:extLst>
            </p:cNvPr>
            <p:cNvSpPr>
              <a:spLocks noChangeArrowheads="1"/>
            </p:cNvSpPr>
            <p:nvPr/>
          </p:nvSpPr>
          <p:spPr bwMode="auto">
            <a:xfrm>
              <a:off x="3198" y="3521"/>
              <a:ext cx="136" cy="91"/>
            </a:xfrm>
            <a:prstGeom prst="ellipse">
              <a:avLst/>
            </a:prstGeom>
            <a:noFill/>
            <a:ln w="25400">
              <a:solidFill>
                <a:srgbClr val="3399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14377" name="Oval 42">
              <a:extLst>
                <a:ext uri="{FF2B5EF4-FFF2-40B4-BE49-F238E27FC236}">
                  <a16:creationId xmlns:a16="http://schemas.microsoft.com/office/drawing/2014/main" id="{22F9100C-5350-4144-8C3D-9E238B5910F1}"/>
                </a:ext>
              </a:extLst>
            </p:cNvPr>
            <p:cNvSpPr>
              <a:spLocks noChangeArrowheads="1"/>
            </p:cNvSpPr>
            <p:nvPr/>
          </p:nvSpPr>
          <p:spPr bwMode="auto">
            <a:xfrm>
              <a:off x="3153" y="3430"/>
              <a:ext cx="136" cy="91"/>
            </a:xfrm>
            <a:prstGeom prst="ellipse">
              <a:avLst/>
            </a:prstGeom>
            <a:noFill/>
            <a:ln w="25400">
              <a:solidFill>
                <a:srgbClr val="3399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14378" name="Oval 43">
              <a:extLst>
                <a:ext uri="{FF2B5EF4-FFF2-40B4-BE49-F238E27FC236}">
                  <a16:creationId xmlns:a16="http://schemas.microsoft.com/office/drawing/2014/main" id="{A72B2BF6-4884-994C-A741-02EC560377DA}"/>
                </a:ext>
              </a:extLst>
            </p:cNvPr>
            <p:cNvSpPr>
              <a:spLocks noChangeArrowheads="1"/>
            </p:cNvSpPr>
            <p:nvPr/>
          </p:nvSpPr>
          <p:spPr bwMode="auto">
            <a:xfrm>
              <a:off x="3153" y="3339"/>
              <a:ext cx="136" cy="91"/>
            </a:xfrm>
            <a:prstGeom prst="ellipse">
              <a:avLst/>
            </a:prstGeom>
            <a:noFill/>
            <a:ln w="25400">
              <a:solidFill>
                <a:srgbClr val="3399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14379" name="Oval 44">
              <a:extLst>
                <a:ext uri="{FF2B5EF4-FFF2-40B4-BE49-F238E27FC236}">
                  <a16:creationId xmlns:a16="http://schemas.microsoft.com/office/drawing/2014/main" id="{E663E1F7-8AE0-034A-B473-50E1E78DAEAF}"/>
                </a:ext>
              </a:extLst>
            </p:cNvPr>
            <p:cNvSpPr>
              <a:spLocks noChangeArrowheads="1"/>
            </p:cNvSpPr>
            <p:nvPr/>
          </p:nvSpPr>
          <p:spPr bwMode="auto">
            <a:xfrm>
              <a:off x="3107" y="3248"/>
              <a:ext cx="136" cy="91"/>
            </a:xfrm>
            <a:prstGeom prst="ellipse">
              <a:avLst/>
            </a:prstGeom>
            <a:noFill/>
            <a:ln w="25400">
              <a:solidFill>
                <a:srgbClr val="339966"/>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grpSp>
      <p:sp>
        <p:nvSpPr>
          <p:cNvPr id="14358" name="Text Box 67">
            <a:extLst>
              <a:ext uri="{FF2B5EF4-FFF2-40B4-BE49-F238E27FC236}">
                <a16:creationId xmlns:a16="http://schemas.microsoft.com/office/drawing/2014/main" id="{D7D719D6-8779-D643-BE1B-796865620A03}"/>
              </a:ext>
            </a:extLst>
          </p:cNvPr>
          <p:cNvSpPr txBox="1">
            <a:spLocks noChangeArrowheads="1"/>
          </p:cNvSpPr>
          <p:nvPr/>
        </p:nvSpPr>
        <p:spPr bwMode="auto">
          <a:xfrm>
            <a:off x="-36513" y="2205038"/>
            <a:ext cx="1073151"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800" b="1" i="1">
                <a:solidFill>
                  <a:srgbClr val="333333"/>
                </a:solidFill>
                <a:latin typeface="Arial" panose="020B0604020202020204" pitchFamily="34" charset="0"/>
              </a:rPr>
              <a:t>Nucleus</a:t>
            </a:r>
          </a:p>
        </p:txBody>
      </p:sp>
      <p:sp>
        <p:nvSpPr>
          <p:cNvPr id="14359" name="Text Box 68">
            <a:extLst>
              <a:ext uri="{FF2B5EF4-FFF2-40B4-BE49-F238E27FC236}">
                <a16:creationId xmlns:a16="http://schemas.microsoft.com/office/drawing/2014/main" id="{2AE628FB-372C-5F4E-8611-49E7E264512E}"/>
              </a:ext>
            </a:extLst>
          </p:cNvPr>
          <p:cNvSpPr txBox="1">
            <a:spLocks noChangeArrowheads="1"/>
          </p:cNvSpPr>
          <p:nvPr/>
        </p:nvSpPr>
        <p:spPr bwMode="auto">
          <a:xfrm>
            <a:off x="-36513" y="3068638"/>
            <a:ext cx="1352551"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800" b="1" i="1">
                <a:solidFill>
                  <a:srgbClr val="333333"/>
                </a:solidFill>
                <a:latin typeface="Arial" panose="020B0604020202020204" pitchFamily="34" charset="0"/>
              </a:rPr>
              <a:t>Cytoplasm</a:t>
            </a:r>
          </a:p>
        </p:txBody>
      </p:sp>
      <p:sp>
        <p:nvSpPr>
          <p:cNvPr id="14360" name="Text Box 69">
            <a:extLst>
              <a:ext uri="{FF2B5EF4-FFF2-40B4-BE49-F238E27FC236}">
                <a16:creationId xmlns:a16="http://schemas.microsoft.com/office/drawing/2014/main" id="{65B0BA61-C304-F843-AE86-437B6A034CEB}"/>
              </a:ext>
            </a:extLst>
          </p:cNvPr>
          <p:cNvSpPr txBox="1">
            <a:spLocks noChangeAspect="1" noChangeArrowheads="1"/>
          </p:cNvSpPr>
          <p:nvPr/>
        </p:nvSpPr>
        <p:spPr bwMode="auto">
          <a:xfrm>
            <a:off x="3390900" y="3914775"/>
            <a:ext cx="184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1200">
              <a:latin typeface="Comic Sans MS" panose="030F0902030302020204" pitchFamily="66" charset="0"/>
            </a:endParaRPr>
          </a:p>
        </p:txBody>
      </p:sp>
      <p:sp>
        <p:nvSpPr>
          <p:cNvPr id="14361" name="Text Box 91">
            <a:extLst>
              <a:ext uri="{FF2B5EF4-FFF2-40B4-BE49-F238E27FC236}">
                <a16:creationId xmlns:a16="http://schemas.microsoft.com/office/drawing/2014/main" id="{B20428EA-84F6-B942-A74D-3FDBB7848A20}"/>
              </a:ext>
            </a:extLst>
          </p:cNvPr>
          <p:cNvSpPr txBox="1">
            <a:spLocks noChangeArrowheads="1"/>
          </p:cNvSpPr>
          <p:nvPr/>
        </p:nvSpPr>
        <p:spPr bwMode="auto">
          <a:xfrm>
            <a:off x="3886200" y="0"/>
            <a:ext cx="4987925" cy="519113"/>
          </a:xfrm>
          <a:prstGeom prst="rect">
            <a:avLst/>
          </a:prstGeom>
          <a:gradFill rotWithShape="0">
            <a:gsLst>
              <a:gs pos="0">
                <a:srgbClr val="5E9EFF"/>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2800">
                <a:latin typeface="Tw Cen MT Condensed Extra Bold" panose="020B0602020104020603" pitchFamily="34" charset="77"/>
              </a:rPr>
              <a:t>Regulation of gene expression</a:t>
            </a:r>
          </a:p>
        </p:txBody>
      </p:sp>
      <p:sp>
        <p:nvSpPr>
          <p:cNvPr id="14362" name="Text Box 94">
            <a:extLst>
              <a:ext uri="{FF2B5EF4-FFF2-40B4-BE49-F238E27FC236}">
                <a16:creationId xmlns:a16="http://schemas.microsoft.com/office/drawing/2014/main" id="{4413C8D2-7D2A-D14F-A359-3864067B5532}"/>
              </a:ext>
            </a:extLst>
          </p:cNvPr>
          <p:cNvSpPr txBox="1">
            <a:spLocks noChangeArrowheads="1"/>
          </p:cNvSpPr>
          <p:nvPr/>
        </p:nvSpPr>
        <p:spPr bwMode="auto">
          <a:xfrm>
            <a:off x="4044950" y="3357563"/>
            <a:ext cx="1035050" cy="641350"/>
          </a:xfrm>
          <a:prstGeom prst="rect">
            <a:avLst/>
          </a:prstGeom>
          <a:gradFill rotWithShape="1">
            <a:gsLst>
              <a:gs pos="0">
                <a:srgbClr val="33CCFF"/>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it-IT" sz="1800" b="1">
                <a:latin typeface="Arial" panose="020B0604020202020204" pitchFamily="34" charset="0"/>
              </a:rPr>
              <a:t>inactive</a:t>
            </a:r>
          </a:p>
          <a:p>
            <a:pPr algn="ctr" eaLnBrk="1" hangingPunct="1">
              <a:spcBef>
                <a:spcPct val="0"/>
              </a:spcBef>
              <a:buFontTx/>
              <a:buNone/>
            </a:pPr>
            <a:r>
              <a:rPr lang="it-IT" altLang="it-IT" sz="1800" b="1">
                <a:latin typeface="Arial" panose="020B0604020202020204" pitchFamily="34" charset="0"/>
              </a:rPr>
              <a:t>mRNA</a:t>
            </a:r>
          </a:p>
        </p:txBody>
      </p:sp>
      <p:sp>
        <p:nvSpPr>
          <p:cNvPr id="14363" name="Freeform 95">
            <a:extLst>
              <a:ext uri="{FF2B5EF4-FFF2-40B4-BE49-F238E27FC236}">
                <a16:creationId xmlns:a16="http://schemas.microsoft.com/office/drawing/2014/main" id="{C3F58725-36A7-EB46-8124-666D37EBCFB1}"/>
              </a:ext>
            </a:extLst>
          </p:cNvPr>
          <p:cNvSpPr>
            <a:spLocks/>
          </p:cNvSpPr>
          <p:nvPr/>
        </p:nvSpPr>
        <p:spPr bwMode="auto">
          <a:xfrm>
            <a:off x="4716463" y="4008438"/>
            <a:ext cx="431800" cy="360362"/>
          </a:xfrm>
          <a:custGeom>
            <a:avLst/>
            <a:gdLst>
              <a:gd name="T0" fmla="*/ 0 w 272"/>
              <a:gd name="T1" fmla="*/ 2147483646 h 227"/>
              <a:gd name="T2" fmla="*/ 2147483646 w 272"/>
              <a:gd name="T3" fmla="*/ 0 h 227"/>
              <a:gd name="T4" fmla="*/ 2147483646 w 272"/>
              <a:gd name="T5" fmla="*/ 2147483646 h 227"/>
              <a:gd name="T6" fmla="*/ 2147483646 w 272"/>
              <a:gd name="T7" fmla="*/ 2147483646 h 227"/>
              <a:gd name="T8" fmla="*/ 2147483646 w 272"/>
              <a:gd name="T9" fmla="*/ 2147483646 h 227"/>
              <a:gd name="T10" fmla="*/ 2147483646 w 272"/>
              <a:gd name="T11" fmla="*/ 2147483646 h 227"/>
              <a:gd name="T12" fmla="*/ 0 60000 65536"/>
              <a:gd name="T13" fmla="*/ 0 60000 65536"/>
              <a:gd name="T14" fmla="*/ 0 60000 65536"/>
              <a:gd name="T15" fmla="*/ 0 60000 65536"/>
              <a:gd name="T16" fmla="*/ 0 60000 65536"/>
              <a:gd name="T17" fmla="*/ 0 60000 65536"/>
              <a:gd name="T18" fmla="*/ 0 w 272"/>
              <a:gd name="T19" fmla="*/ 0 h 227"/>
              <a:gd name="T20" fmla="*/ 272 w 272"/>
              <a:gd name="T21" fmla="*/ 227 h 227"/>
            </a:gdLst>
            <a:ahLst/>
            <a:cxnLst>
              <a:cxn ang="T12">
                <a:pos x="T0" y="T1"/>
              </a:cxn>
              <a:cxn ang="T13">
                <a:pos x="T2" y="T3"/>
              </a:cxn>
              <a:cxn ang="T14">
                <a:pos x="T4" y="T5"/>
              </a:cxn>
              <a:cxn ang="T15">
                <a:pos x="T6" y="T7"/>
              </a:cxn>
              <a:cxn ang="T16">
                <a:pos x="T8" y="T9"/>
              </a:cxn>
              <a:cxn ang="T17">
                <a:pos x="T10" y="T11"/>
              </a:cxn>
            </a:cxnLst>
            <a:rect l="T18" t="T19" r="T20" b="T21"/>
            <a:pathLst>
              <a:path w="272" h="227">
                <a:moveTo>
                  <a:pt x="0" y="91"/>
                </a:moveTo>
                <a:cubicBezTo>
                  <a:pt x="53" y="45"/>
                  <a:pt x="106" y="0"/>
                  <a:pt x="136" y="0"/>
                </a:cubicBezTo>
                <a:cubicBezTo>
                  <a:pt x="166" y="0"/>
                  <a:pt x="181" y="68"/>
                  <a:pt x="181" y="91"/>
                </a:cubicBezTo>
                <a:cubicBezTo>
                  <a:pt x="181" y="114"/>
                  <a:pt x="128" y="113"/>
                  <a:pt x="136" y="136"/>
                </a:cubicBezTo>
                <a:cubicBezTo>
                  <a:pt x="144" y="159"/>
                  <a:pt x="204" y="227"/>
                  <a:pt x="227" y="227"/>
                </a:cubicBezTo>
                <a:cubicBezTo>
                  <a:pt x="250" y="227"/>
                  <a:pt x="261" y="181"/>
                  <a:pt x="272" y="136"/>
                </a:cubicBezTo>
              </a:path>
            </a:pathLst>
          </a:custGeom>
          <a:noFill/>
          <a:ln w="31750">
            <a:solidFill>
              <a:srgbClr val="0066FF"/>
            </a:solidFill>
            <a:round/>
            <a:headEnd/>
            <a:tailEnd/>
          </a:ln>
          <a:extLst>
            <a:ext uri="{909E8E84-426E-40DD-AFC4-6F175D3DCCD1}">
              <a14:hiddenFill xmlns:a14="http://schemas.microsoft.com/office/drawing/2010/main">
                <a:solidFill>
                  <a:srgbClr val="FFFFFF"/>
                </a:solidFill>
              </a14:hiddenFill>
            </a:ext>
          </a:extLst>
        </p:spPr>
        <p:txBody>
          <a:bodyPr/>
          <a:lstStyle/>
          <a:p>
            <a:endParaRPr lang="it-IT"/>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69" name="Rectangle 2">
            <a:extLst>
              <a:ext uri="{FF2B5EF4-FFF2-40B4-BE49-F238E27FC236}">
                <a16:creationId xmlns:a16="http://schemas.microsoft.com/office/drawing/2014/main" id="{B603C246-89DE-6C4C-AA1A-DCE272B3ACC3}"/>
              </a:ext>
            </a:extLst>
          </p:cNvPr>
          <p:cNvSpPr>
            <a:spLocks noGrp="1"/>
          </p:cNvSpPr>
          <p:nvPr>
            <p:ph type="title"/>
          </p:nvPr>
        </p:nvSpPr>
        <p:spPr>
          <a:xfrm>
            <a:off x="134938" y="457200"/>
            <a:ext cx="9144000" cy="457200"/>
          </a:xfrm>
        </p:spPr>
        <p:txBody>
          <a:bodyPr/>
          <a:lstStyle/>
          <a:p>
            <a:pPr algn="l" eaLnBrk="1" hangingPunct="1"/>
            <a:r>
              <a:rPr lang="en-US" altLang="it-IT" sz="2800">
                <a:solidFill>
                  <a:schemeClr val="accent2"/>
                </a:solidFill>
                <a:latin typeface="Century Gothic" panose="020B0502020202020204" pitchFamily="34" charset="0"/>
                <a:ea typeface="ＭＳ Ｐゴシック" panose="020B0600070205080204" pitchFamily="34" charset="-128"/>
              </a:rPr>
              <a:t>• </a:t>
            </a:r>
            <a:r>
              <a:rPr lang="en-US" altLang="it-IT" sz="2800">
                <a:solidFill>
                  <a:srgbClr val="000000"/>
                </a:solidFill>
                <a:ea typeface="ＭＳ Ｐゴシック" panose="020B0600070205080204" pitchFamily="34" charset="-128"/>
              </a:rPr>
              <a:t>Mutations at constitutive splice sites:  exon skipping</a:t>
            </a:r>
          </a:p>
        </p:txBody>
      </p:sp>
      <p:sp>
        <p:nvSpPr>
          <p:cNvPr id="32770" name="Line 35">
            <a:extLst>
              <a:ext uri="{FF2B5EF4-FFF2-40B4-BE49-F238E27FC236}">
                <a16:creationId xmlns:a16="http://schemas.microsoft.com/office/drawing/2014/main" id="{A6116F9A-FEFD-9A44-A6DB-4905A4909CFF}"/>
              </a:ext>
            </a:extLst>
          </p:cNvPr>
          <p:cNvSpPr>
            <a:spLocks noChangeShapeType="1"/>
          </p:cNvSpPr>
          <p:nvPr/>
        </p:nvSpPr>
        <p:spPr bwMode="auto">
          <a:xfrm>
            <a:off x="1400175" y="2082800"/>
            <a:ext cx="6240463" cy="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79908" name="Rectangle 36">
            <a:extLst>
              <a:ext uri="{FF2B5EF4-FFF2-40B4-BE49-F238E27FC236}">
                <a16:creationId xmlns:a16="http://schemas.microsoft.com/office/drawing/2014/main" id="{61FAC821-C028-564E-A43D-3534CEE8756D}"/>
              </a:ext>
            </a:extLst>
          </p:cNvPr>
          <p:cNvSpPr>
            <a:spLocks noChangeArrowheads="1"/>
          </p:cNvSpPr>
          <p:nvPr/>
        </p:nvSpPr>
        <p:spPr bwMode="auto">
          <a:xfrm>
            <a:off x="6472238" y="1965325"/>
            <a:ext cx="588962" cy="236538"/>
          </a:xfrm>
          <a:prstGeom prst="rect">
            <a:avLst/>
          </a:prstGeom>
          <a:gradFill rotWithShape="0">
            <a:gsLst>
              <a:gs pos="0">
                <a:schemeClr val="accent2"/>
              </a:gs>
              <a:gs pos="50000">
                <a:schemeClr val="bg1"/>
              </a:gs>
              <a:gs pos="100000">
                <a:schemeClr val="accent2"/>
              </a:gs>
            </a:gsLst>
            <a:lin ang="0" scaled="1"/>
          </a:gradFill>
          <a:ln w="9525">
            <a:solidFill>
              <a:schemeClr val="tx1"/>
            </a:solidFill>
            <a:miter lim="800000"/>
            <a:headEnd/>
            <a:tailEnd/>
          </a:ln>
          <a:effectLst/>
        </p:spPr>
        <p:txBody>
          <a:bodyPr wrap="none" anchor="ctr"/>
          <a:lstStyle/>
          <a:p>
            <a:pPr>
              <a:defRPr/>
            </a:pPr>
            <a:endParaRPr lang="it-IT">
              <a:latin typeface="Century Gothic" charset="0"/>
              <a:ea typeface="ＭＳ Ｐゴシック" charset="0"/>
              <a:cs typeface="ＭＳ Ｐゴシック" charset="0"/>
            </a:endParaRPr>
          </a:p>
        </p:txBody>
      </p:sp>
      <p:sp>
        <p:nvSpPr>
          <p:cNvPr id="79909" name="Rectangle 37">
            <a:extLst>
              <a:ext uri="{FF2B5EF4-FFF2-40B4-BE49-F238E27FC236}">
                <a16:creationId xmlns:a16="http://schemas.microsoft.com/office/drawing/2014/main" id="{C56BD272-DCC0-CA4B-872C-80E42805ACF2}"/>
              </a:ext>
            </a:extLst>
          </p:cNvPr>
          <p:cNvSpPr>
            <a:spLocks noChangeArrowheads="1"/>
          </p:cNvSpPr>
          <p:nvPr/>
        </p:nvSpPr>
        <p:spPr bwMode="auto">
          <a:xfrm>
            <a:off x="2036763" y="1965325"/>
            <a:ext cx="588962" cy="236538"/>
          </a:xfrm>
          <a:prstGeom prst="rect">
            <a:avLst/>
          </a:prstGeom>
          <a:gradFill rotWithShape="0">
            <a:gsLst>
              <a:gs pos="0">
                <a:schemeClr val="accent2"/>
              </a:gs>
              <a:gs pos="50000">
                <a:schemeClr val="bg1"/>
              </a:gs>
              <a:gs pos="100000">
                <a:schemeClr val="accent2"/>
              </a:gs>
            </a:gsLst>
            <a:lin ang="0" scaled="1"/>
          </a:gradFill>
          <a:ln w="9525">
            <a:solidFill>
              <a:schemeClr val="tx1"/>
            </a:solidFill>
            <a:miter lim="800000"/>
            <a:headEnd/>
            <a:tailEnd/>
          </a:ln>
          <a:effectLst/>
        </p:spPr>
        <p:txBody>
          <a:bodyPr wrap="none" anchor="ctr"/>
          <a:lstStyle/>
          <a:p>
            <a:pPr>
              <a:defRPr/>
            </a:pPr>
            <a:endParaRPr lang="it-IT">
              <a:latin typeface="Century Gothic" charset="0"/>
              <a:ea typeface="ＭＳ Ｐゴシック" charset="0"/>
              <a:cs typeface="ＭＳ Ｐゴシック" charset="0"/>
            </a:endParaRPr>
          </a:p>
        </p:txBody>
      </p:sp>
      <p:sp>
        <p:nvSpPr>
          <p:cNvPr id="79910" name="Rectangle 38">
            <a:extLst>
              <a:ext uri="{FF2B5EF4-FFF2-40B4-BE49-F238E27FC236}">
                <a16:creationId xmlns:a16="http://schemas.microsoft.com/office/drawing/2014/main" id="{C6EA2223-BA27-F941-BF86-2651CA47AC7F}"/>
              </a:ext>
            </a:extLst>
          </p:cNvPr>
          <p:cNvSpPr>
            <a:spLocks noChangeArrowheads="1"/>
          </p:cNvSpPr>
          <p:nvPr/>
        </p:nvSpPr>
        <p:spPr bwMode="auto">
          <a:xfrm>
            <a:off x="4430713" y="1973263"/>
            <a:ext cx="588962" cy="236537"/>
          </a:xfrm>
          <a:prstGeom prst="rect">
            <a:avLst/>
          </a:prstGeom>
          <a:gradFill rotWithShape="0">
            <a:gsLst>
              <a:gs pos="0">
                <a:schemeClr val="accent2"/>
              </a:gs>
              <a:gs pos="50000">
                <a:schemeClr val="bg1"/>
              </a:gs>
              <a:gs pos="100000">
                <a:schemeClr val="accent2"/>
              </a:gs>
            </a:gsLst>
            <a:lin ang="0" scaled="1"/>
          </a:gradFill>
          <a:ln w="9525">
            <a:solidFill>
              <a:schemeClr val="tx1"/>
            </a:solidFill>
            <a:miter lim="800000"/>
            <a:headEnd/>
            <a:tailEnd/>
          </a:ln>
          <a:effectLst/>
        </p:spPr>
        <p:txBody>
          <a:bodyPr wrap="none" anchor="ctr"/>
          <a:lstStyle/>
          <a:p>
            <a:pPr>
              <a:defRPr/>
            </a:pPr>
            <a:endParaRPr lang="it-IT">
              <a:latin typeface="Century Gothic" charset="0"/>
              <a:ea typeface="ＭＳ Ｐゴシック" charset="0"/>
              <a:cs typeface="ＭＳ Ｐゴシック" charset="0"/>
            </a:endParaRPr>
          </a:p>
        </p:txBody>
      </p:sp>
      <p:sp>
        <p:nvSpPr>
          <p:cNvPr id="32774" name="Text Box 39">
            <a:extLst>
              <a:ext uri="{FF2B5EF4-FFF2-40B4-BE49-F238E27FC236}">
                <a16:creationId xmlns:a16="http://schemas.microsoft.com/office/drawing/2014/main" id="{BDC5D8C0-B95F-C44B-AA7B-CF44D2A6F35B}"/>
              </a:ext>
            </a:extLst>
          </p:cNvPr>
          <p:cNvSpPr txBox="1">
            <a:spLocks noChangeArrowheads="1"/>
          </p:cNvSpPr>
          <p:nvPr/>
        </p:nvSpPr>
        <p:spPr bwMode="auto">
          <a:xfrm>
            <a:off x="4865688" y="1704975"/>
            <a:ext cx="3825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4000" b="1">
                <a:solidFill>
                  <a:srgbClr val="FF0508"/>
                </a:solidFill>
                <a:latin typeface="Arial" panose="020B0604020202020204" pitchFamily="34" charset="0"/>
              </a:rPr>
              <a:t>*</a:t>
            </a:r>
          </a:p>
        </p:txBody>
      </p:sp>
      <p:sp>
        <p:nvSpPr>
          <p:cNvPr id="32775" name="Freeform 43">
            <a:extLst>
              <a:ext uri="{FF2B5EF4-FFF2-40B4-BE49-F238E27FC236}">
                <a16:creationId xmlns:a16="http://schemas.microsoft.com/office/drawing/2014/main" id="{1F2DBBAD-86AD-F74F-98DD-BB77AB2976CA}"/>
              </a:ext>
            </a:extLst>
          </p:cNvPr>
          <p:cNvSpPr>
            <a:spLocks/>
          </p:cNvSpPr>
          <p:nvPr/>
        </p:nvSpPr>
        <p:spPr bwMode="auto">
          <a:xfrm>
            <a:off x="2651125" y="1611313"/>
            <a:ext cx="3779838" cy="265112"/>
          </a:xfrm>
          <a:custGeom>
            <a:avLst/>
            <a:gdLst>
              <a:gd name="T0" fmla="*/ 0 w 501"/>
              <a:gd name="T1" fmla="*/ 2147483646 h 167"/>
              <a:gd name="T2" fmla="*/ 2147483646 w 501"/>
              <a:gd name="T3" fmla="*/ 2147483646 h 167"/>
              <a:gd name="T4" fmla="*/ 2147483646 w 501"/>
              <a:gd name="T5" fmla="*/ 2147483646 h 167"/>
              <a:gd name="T6" fmla="*/ 2147483646 w 501"/>
              <a:gd name="T7" fmla="*/ 2147483646 h 167"/>
              <a:gd name="T8" fmla="*/ 0 60000 65536"/>
              <a:gd name="T9" fmla="*/ 0 60000 65536"/>
              <a:gd name="T10" fmla="*/ 0 60000 65536"/>
              <a:gd name="T11" fmla="*/ 0 60000 65536"/>
              <a:gd name="T12" fmla="*/ 0 w 501"/>
              <a:gd name="T13" fmla="*/ 0 h 167"/>
              <a:gd name="T14" fmla="*/ 501 w 501"/>
              <a:gd name="T15" fmla="*/ 167 h 167"/>
            </a:gdLst>
            <a:ahLst/>
            <a:cxnLst>
              <a:cxn ang="T8">
                <a:pos x="T0" y="T1"/>
              </a:cxn>
              <a:cxn ang="T9">
                <a:pos x="T2" y="T3"/>
              </a:cxn>
              <a:cxn ang="T10">
                <a:pos x="T4" y="T5"/>
              </a:cxn>
              <a:cxn ang="T11">
                <a:pos x="T6" y="T7"/>
              </a:cxn>
            </a:cxnLst>
            <a:rect l="T12" t="T13" r="T14" b="T15"/>
            <a:pathLst>
              <a:path w="501" h="167">
                <a:moveTo>
                  <a:pt x="0" y="162"/>
                </a:moveTo>
                <a:cubicBezTo>
                  <a:pt x="30" y="107"/>
                  <a:pt x="60" y="52"/>
                  <a:pt x="122" y="29"/>
                </a:cubicBezTo>
                <a:cubicBezTo>
                  <a:pt x="184" y="6"/>
                  <a:pt x="310" y="0"/>
                  <a:pt x="373" y="23"/>
                </a:cubicBezTo>
                <a:cubicBezTo>
                  <a:pt x="436" y="46"/>
                  <a:pt x="480" y="143"/>
                  <a:pt x="501" y="167"/>
                </a:cubicBezTo>
              </a:path>
            </a:pathLst>
          </a:custGeom>
          <a:noFill/>
          <a:ln w="57150">
            <a:solidFill>
              <a:srgbClr val="9EFF42"/>
            </a:solidFill>
            <a:round/>
            <a:headEnd type="stealth" w="med" len="me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grpSp>
        <p:nvGrpSpPr>
          <p:cNvPr id="32776" name="Group 49">
            <a:extLst>
              <a:ext uri="{FF2B5EF4-FFF2-40B4-BE49-F238E27FC236}">
                <a16:creationId xmlns:a16="http://schemas.microsoft.com/office/drawing/2014/main" id="{4EF82A8C-7604-CF49-893C-611A2201586C}"/>
              </a:ext>
            </a:extLst>
          </p:cNvPr>
          <p:cNvGrpSpPr>
            <a:grpSpLocks/>
          </p:cNvGrpSpPr>
          <p:nvPr/>
        </p:nvGrpSpPr>
        <p:grpSpPr bwMode="auto">
          <a:xfrm>
            <a:off x="371475" y="3633788"/>
            <a:ext cx="8488363" cy="1866900"/>
            <a:chOff x="234" y="2835"/>
            <a:chExt cx="5347" cy="1176"/>
          </a:xfrm>
        </p:grpSpPr>
        <p:pic>
          <p:nvPicPr>
            <p:cNvPr id="32777" name="Picture 7">
              <a:extLst>
                <a:ext uri="{FF2B5EF4-FFF2-40B4-BE49-F238E27FC236}">
                  <a16:creationId xmlns:a16="http://schemas.microsoft.com/office/drawing/2014/main" id="{1D156ACF-653C-D841-A0C1-E92CFE7069C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9463" r="85143" b="70819"/>
            <a:stretch>
              <a:fillRect/>
            </a:stretch>
          </p:blipFill>
          <p:spPr bwMode="auto">
            <a:xfrm>
              <a:off x="234" y="3479"/>
              <a:ext cx="643" cy="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8" name="Line 15">
              <a:extLst>
                <a:ext uri="{FF2B5EF4-FFF2-40B4-BE49-F238E27FC236}">
                  <a16:creationId xmlns:a16="http://schemas.microsoft.com/office/drawing/2014/main" id="{A7EF7C75-2AB1-FF4A-80C7-EC16B42FD48E}"/>
                </a:ext>
              </a:extLst>
            </p:cNvPr>
            <p:cNvSpPr>
              <a:spLocks noChangeShapeType="1"/>
            </p:cNvSpPr>
            <p:nvPr/>
          </p:nvSpPr>
          <p:spPr bwMode="auto">
            <a:xfrm>
              <a:off x="317" y="3922"/>
              <a:ext cx="5264" cy="0"/>
            </a:xfrm>
            <a:prstGeom prst="line">
              <a:avLst/>
            </a:prstGeom>
            <a:noFill/>
            <a:ln w="38100">
              <a:solidFill>
                <a:srgbClr val="BDBDBD"/>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2779" name="Text Box 16">
              <a:extLst>
                <a:ext uri="{FF2B5EF4-FFF2-40B4-BE49-F238E27FC236}">
                  <a16:creationId xmlns:a16="http://schemas.microsoft.com/office/drawing/2014/main" id="{92AEBABD-C955-EE46-BB7C-071BA07F4552}"/>
                </a:ext>
              </a:extLst>
            </p:cNvPr>
            <p:cNvSpPr txBox="1">
              <a:spLocks noChangeArrowheads="1"/>
            </p:cNvSpPr>
            <p:nvPr/>
          </p:nvSpPr>
          <p:spPr bwMode="auto">
            <a:xfrm>
              <a:off x="615" y="3836"/>
              <a:ext cx="26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50000"/>
                </a:spcBef>
                <a:buFontTx/>
                <a:buNone/>
              </a:pPr>
              <a:r>
                <a:rPr lang="en-US" altLang="it-IT" sz="1200" b="1">
                  <a:solidFill>
                    <a:srgbClr val="EB0215"/>
                  </a:solidFill>
                  <a:latin typeface="Arial" panose="020B0604020202020204" pitchFamily="34" charset="0"/>
                </a:rPr>
                <a:t>GU</a:t>
              </a:r>
            </a:p>
          </p:txBody>
        </p:sp>
        <p:sp>
          <p:nvSpPr>
            <p:cNvPr id="32780" name="Text Box 26">
              <a:extLst>
                <a:ext uri="{FF2B5EF4-FFF2-40B4-BE49-F238E27FC236}">
                  <a16:creationId xmlns:a16="http://schemas.microsoft.com/office/drawing/2014/main" id="{B4041949-2FD0-8D43-A747-487A4C207BB5}"/>
                </a:ext>
              </a:extLst>
            </p:cNvPr>
            <p:cNvSpPr txBox="1">
              <a:spLocks noChangeArrowheads="1"/>
            </p:cNvSpPr>
            <p:nvPr/>
          </p:nvSpPr>
          <p:spPr bwMode="auto">
            <a:xfrm>
              <a:off x="4342" y="3828"/>
              <a:ext cx="14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50000"/>
                </a:spcBef>
                <a:buFontTx/>
                <a:buNone/>
              </a:pPr>
              <a:r>
                <a:rPr lang="en-US" altLang="it-IT" sz="1200" b="1">
                  <a:solidFill>
                    <a:srgbClr val="EB0215"/>
                  </a:solidFill>
                  <a:latin typeface="Arial" panose="020B0604020202020204" pitchFamily="34" charset="0"/>
                </a:rPr>
                <a:t>A</a:t>
              </a:r>
            </a:p>
          </p:txBody>
        </p:sp>
        <p:sp>
          <p:nvSpPr>
            <p:cNvPr id="32781" name="Text Box 27">
              <a:extLst>
                <a:ext uri="{FF2B5EF4-FFF2-40B4-BE49-F238E27FC236}">
                  <a16:creationId xmlns:a16="http://schemas.microsoft.com/office/drawing/2014/main" id="{15E1ED4E-FBC3-EB4A-BE08-A34D0595C337}"/>
                </a:ext>
              </a:extLst>
            </p:cNvPr>
            <p:cNvSpPr txBox="1">
              <a:spLocks noChangeArrowheads="1"/>
            </p:cNvSpPr>
            <p:nvPr/>
          </p:nvSpPr>
          <p:spPr bwMode="auto">
            <a:xfrm>
              <a:off x="4945" y="3838"/>
              <a:ext cx="28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50000"/>
                </a:spcBef>
                <a:buFontTx/>
                <a:buNone/>
              </a:pPr>
              <a:r>
                <a:rPr lang="en-US" altLang="it-IT" sz="1200" b="1">
                  <a:solidFill>
                    <a:srgbClr val="EB0215"/>
                  </a:solidFill>
                  <a:latin typeface="Arial" panose="020B0604020202020204" pitchFamily="34" charset="0"/>
                </a:rPr>
                <a:t>AG</a:t>
              </a:r>
            </a:p>
          </p:txBody>
        </p:sp>
        <p:pic>
          <p:nvPicPr>
            <p:cNvPr id="32782" name="Picture 29">
              <a:extLst>
                <a:ext uri="{FF2B5EF4-FFF2-40B4-BE49-F238E27FC236}">
                  <a16:creationId xmlns:a16="http://schemas.microsoft.com/office/drawing/2014/main" id="{C89AA1D1-167B-DE4F-8584-1468B06860E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80360" t="24651" r="5383" b="70583"/>
            <a:stretch>
              <a:fillRect/>
            </a:stretch>
          </p:blipFill>
          <p:spPr bwMode="auto">
            <a:xfrm rot="-5400000">
              <a:off x="4489" y="3593"/>
              <a:ext cx="617"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783" name="Group 30">
              <a:extLst>
                <a:ext uri="{FF2B5EF4-FFF2-40B4-BE49-F238E27FC236}">
                  <a16:creationId xmlns:a16="http://schemas.microsoft.com/office/drawing/2014/main" id="{960C7C16-2B50-EE42-8EE6-EE10B13F7251}"/>
                </a:ext>
              </a:extLst>
            </p:cNvPr>
            <p:cNvGrpSpPr>
              <a:grpSpLocks/>
            </p:cNvGrpSpPr>
            <p:nvPr/>
          </p:nvGrpSpPr>
          <p:grpSpPr bwMode="auto">
            <a:xfrm>
              <a:off x="4243" y="3696"/>
              <a:ext cx="465" cy="297"/>
              <a:chOff x="5315" y="1266"/>
              <a:chExt cx="465" cy="297"/>
            </a:xfrm>
          </p:grpSpPr>
          <p:sp>
            <p:nvSpPr>
              <p:cNvPr id="32800" name="Text Box 31">
                <a:extLst>
                  <a:ext uri="{FF2B5EF4-FFF2-40B4-BE49-F238E27FC236}">
                    <a16:creationId xmlns:a16="http://schemas.microsoft.com/office/drawing/2014/main" id="{910F00A2-AAFB-6049-A762-0E4CF8720726}"/>
                  </a:ext>
                </a:extLst>
              </p:cNvPr>
              <p:cNvSpPr txBox="1">
                <a:spLocks noChangeArrowheads="1"/>
              </p:cNvSpPr>
              <p:nvPr/>
            </p:nvSpPr>
            <p:spPr bwMode="auto">
              <a:xfrm>
                <a:off x="5315" y="1300"/>
                <a:ext cx="251"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GB" altLang="it-IT" sz="800" b="1">
                    <a:latin typeface="Arial" panose="020B0604020202020204" pitchFamily="34" charset="0"/>
                  </a:rPr>
                  <a:t>BBP</a:t>
                </a:r>
                <a:endParaRPr lang="en-GB" altLang="it-IT" sz="1000">
                  <a:latin typeface="Arial" panose="020B0604020202020204" pitchFamily="34" charset="0"/>
                </a:endParaRPr>
              </a:p>
            </p:txBody>
          </p:sp>
          <p:sp>
            <p:nvSpPr>
              <p:cNvPr id="32801" name="Freeform 32">
                <a:extLst>
                  <a:ext uri="{FF2B5EF4-FFF2-40B4-BE49-F238E27FC236}">
                    <a16:creationId xmlns:a16="http://schemas.microsoft.com/office/drawing/2014/main" id="{0E42065E-FBEE-4B40-BE7C-1794739C0D57}"/>
                  </a:ext>
                </a:extLst>
              </p:cNvPr>
              <p:cNvSpPr>
                <a:spLocks/>
              </p:cNvSpPr>
              <p:nvPr/>
            </p:nvSpPr>
            <p:spPr bwMode="auto">
              <a:xfrm>
                <a:off x="5409" y="1266"/>
                <a:ext cx="371" cy="297"/>
              </a:xfrm>
              <a:custGeom>
                <a:avLst/>
                <a:gdLst>
                  <a:gd name="T0" fmla="*/ 112 w 371"/>
                  <a:gd name="T1" fmla="*/ 165 h 297"/>
                  <a:gd name="T2" fmla="*/ 40 w 371"/>
                  <a:gd name="T3" fmla="*/ 157 h 297"/>
                  <a:gd name="T4" fmla="*/ 8 w 371"/>
                  <a:gd name="T5" fmla="*/ 193 h 297"/>
                  <a:gd name="T6" fmla="*/ 84 w 371"/>
                  <a:gd name="T7" fmla="*/ 293 h 297"/>
                  <a:gd name="T8" fmla="*/ 192 w 371"/>
                  <a:gd name="T9" fmla="*/ 221 h 297"/>
                  <a:gd name="T10" fmla="*/ 344 w 371"/>
                  <a:gd name="T11" fmla="*/ 49 h 297"/>
                  <a:gd name="T12" fmla="*/ 360 w 371"/>
                  <a:gd name="T13" fmla="*/ 5 h 297"/>
                  <a:gd name="T14" fmla="*/ 300 w 371"/>
                  <a:gd name="T15" fmla="*/ 25 h 297"/>
                  <a:gd name="T16" fmla="*/ 200 w 371"/>
                  <a:gd name="T17" fmla="*/ 153 h 297"/>
                  <a:gd name="T18" fmla="*/ 112 w 371"/>
                  <a:gd name="T19" fmla="*/ 165 h 2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1"/>
                  <a:gd name="T31" fmla="*/ 0 h 297"/>
                  <a:gd name="T32" fmla="*/ 371 w 371"/>
                  <a:gd name="T33" fmla="*/ 297 h 2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1" h="297">
                    <a:moveTo>
                      <a:pt x="112" y="165"/>
                    </a:moveTo>
                    <a:cubicBezTo>
                      <a:pt x="85" y="165"/>
                      <a:pt x="57" y="152"/>
                      <a:pt x="40" y="157"/>
                    </a:cubicBezTo>
                    <a:cubicBezTo>
                      <a:pt x="22" y="161"/>
                      <a:pt x="0" y="170"/>
                      <a:pt x="8" y="193"/>
                    </a:cubicBezTo>
                    <a:cubicBezTo>
                      <a:pt x="15" y="215"/>
                      <a:pt x="53" y="288"/>
                      <a:pt x="84" y="293"/>
                    </a:cubicBezTo>
                    <a:cubicBezTo>
                      <a:pt x="114" y="297"/>
                      <a:pt x="148" y="261"/>
                      <a:pt x="192" y="221"/>
                    </a:cubicBezTo>
                    <a:cubicBezTo>
                      <a:pt x="235" y="180"/>
                      <a:pt x="316" y="84"/>
                      <a:pt x="344" y="49"/>
                    </a:cubicBezTo>
                    <a:cubicBezTo>
                      <a:pt x="371" y="13"/>
                      <a:pt x="367" y="9"/>
                      <a:pt x="360" y="5"/>
                    </a:cubicBezTo>
                    <a:cubicBezTo>
                      <a:pt x="352" y="0"/>
                      <a:pt x="326" y="0"/>
                      <a:pt x="300" y="25"/>
                    </a:cubicBezTo>
                    <a:cubicBezTo>
                      <a:pt x="273" y="49"/>
                      <a:pt x="232" y="129"/>
                      <a:pt x="200" y="153"/>
                    </a:cubicBezTo>
                    <a:cubicBezTo>
                      <a:pt x="168" y="176"/>
                      <a:pt x="138" y="164"/>
                      <a:pt x="112" y="165"/>
                    </a:cubicBezTo>
                    <a:close/>
                  </a:path>
                </a:pathLst>
              </a:custGeom>
              <a:noFill/>
              <a:ln w="38100">
                <a:solidFill>
                  <a:srgbClr val="B2B2B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grpSp>
        <p:sp>
          <p:nvSpPr>
            <p:cNvPr id="32784" name="Text Box 28">
              <a:extLst>
                <a:ext uri="{FF2B5EF4-FFF2-40B4-BE49-F238E27FC236}">
                  <a16:creationId xmlns:a16="http://schemas.microsoft.com/office/drawing/2014/main" id="{03AFA5D1-85B3-C948-AD8F-5349C3FF3BEC}"/>
                </a:ext>
              </a:extLst>
            </p:cNvPr>
            <p:cNvSpPr txBox="1">
              <a:spLocks noChangeArrowheads="1"/>
            </p:cNvSpPr>
            <p:nvPr/>
          </p:nvSpPr>
          <p:spPr bwMode="auto">
            <a:xfrm>
              <a:off x="4484" y="3838"/>
              <a:ext cx="54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50000"/>
                </a:spcBef>
                <a:buFontTx/>
                <a:buNone/>
              </a:pPr>
              <a:r>
                <a:rPr lang="en-US" altLang="it-IT" sz="1200" b="1">
                  <a:solidFill>
                    <a:srgbClr val="EB0215"/>
                  </a:solidFill>
                  <a:latin typeface="Arial" panose="020B0604020202020204" pitchFamily="34" charset="0"/>
                </a:rPr>
                <a:t>YYYYYY</a:t>
              </a:r>
            </a:p>
          </p:txBody>
        </p:sp>
        <p:sp>
          <p:nvSpPr>
            <p:cNvPr id="79916" name="Rectangle 44">
              <a:extLst>
                <a:ext uri="{FF2B5EF4-FFF2-40B4-BE49-F238E27FC236}">
                  <a16:creationId xmlns:a16="http://schemas.microsoft.com/office/drawing/2014/main" id="{002860D5-799D-7A4C-9A29-CF5419D4294D}"/>
                </a:ext>
              </a:extLst>
            </p:cNvPr>
            <p:cNvSpPr>
              <a:spLocks noChangeArrowheads="1"/>
            </p:cNvSpPr>
            <p:nvPr/>
          </p:nvSpPr>
          <p:spPr bwMode="auto">
            <a:xfrm>
              <a:off x="301" y="3849"/>
              <a:ext cx="371" cy="149"/>
            </a:xfrm>
            <a:prstGeom prst="rect">
              <a:avLst/>
            </a:prstGeom>
            <a:gradFill rotWithShape="0">
              <a:gsLst>
                <a:gs pos="0">
                  <a:schemeClr val="accent2"/>
                </a:gs>
                <a:gs pos="50000">
                  <a:schemeClr val="bg1"/>
                </a:gs>
                <a:gs pos="100000">
                  <a:schemeClr val="accent2"/>
                </a:gs>
              </a:gsLst>
              <a:lin ang="0" scaled="1"/>
            </a:gradFill>
            <a:ln w="9525">
              <a:solidFill>
                <a:schemeClr val="tx1"/>
              </a:solidFill>
              <a:miter lim="800000"/>
              <a:headEnd/>
              <a:tailEnd/>
            </a:ln>
            <a:effectLst/>
          </p:spPr>
          <p:txBody>
            <a:bodyPr wrap="none" anchor="ctr"/>
            <a:lstStyle/>
            <a:p>
              <a:pPr>
                <a:defRPr/>
              </a:pPr>
              <a:endParaRPr lang="it-IT">
                <a:latin typeface="Century Gothic" charset="0"/>
                <a:ea typeface="ＭＳ Ｐゴシック" charset="0"/>
                <a:cs typeface="ＭＳ Ｐゴシック" charset="0"/>
              </a:endParaRPr>
            </a:p>
          </p:txBody>
        </p:sp>
        <p:pic>
          <p:nvPicPr>
            <p:cNvPr id="32786" name="Picture 4">
              <a:extLst>
                <a:ext uri="{FF2B5EF4-FFF2-40B4-BE49-F238E27FC236}">
                  <a16:creationId xmlns:a16="http://schemas.microsoft.com/office/drawing/2014/main" id="{29E734BF-FFEB-DE43-B5A6-3E7067A7F63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9463" r="85143" b="70819"/>
            <a:stretch>
              <a:fillRect/>
            </a:stretch>
          </p:blipFill>
          <p:spPr bwMode="auto">
            <a:xfrm>
              <a:off x="3025" y="3495"/>
              <a:ext cx="643" cy="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7" name="Picture 5">
              <a:extLst>
                <a:ext uri="{FF2B5EF4-FFF2-40B4-BE49-F238E27FC236}">
                  <a16:creationId xmlns:a16="http://schemas.microsoft.com/office/drawing/2014/main" id="{02DB3959-6933-BE49-9096-618450405C3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80360" t="24651" r="5383" b="70583"/>
            <a:stretch>
              <a:fillRect/>
            </a:stretch>
          </p:blipFill>
          <p:spPr bwMode="auto">
            <a:xfrm rot="-5400000">
              <a:off x="1928" y="3586"/>
              <a:ext cx="617" cy="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788" name="Group 8">
              <a:extLst>
                <a:ext uri="{FF2B5EF4-FFF2-40B4-BE49-F238E27FC236}">
                  <a16:creationId xmlns:a16="http://schemas.microsoft.com/office/drawing/2014/main" id="{9B061403-0EDC-0349-B6B4-3AFC960BE059}"/>
                </a:ext>
              </a:extLst>
            </p:cNvPr>
            <p:cNvGrpSpPr>
              <a:grpSpLocks/>
            </p:cNvGrpSpPr>
            <p:nvPr/>
          </p:nvGrpSpPr>
          <p:grpSpPr bwMode="auto">
            <a:xfrm>
              <a:off x="1682" y="3689"/>
              <a:ext cx="465" cy="297"/>
              <a:chOff x="5315" y="1266"/>
              <a:chExt cx="465" cy="297"/>
            </a:xfrm>
          </p:grpSpPr>
          <p:sp>
            <p:nvSpPr>
              <p:cNvPr id="32798" name="Text Box 9">
                <a:extLst>
                  <a:ext uri="{FF2B5EF4-FFF2-40B4-BE49-F238E27FC236}">
                    <a16:creationId xmlns:a16="http://schemas.microsoft.com/office/drawing/2014/main" id="{747BEA6B-6EF3-A24C-B1FC-B27858631601}"/>
                  </a:ext>
                </a:extLst>
              </p:cNvPr>
              <p:cNvSpPr txBox="1">
                <a:spLocks noChangeArrowheads="1"/>
              </p:cNvSpPr>
              <p:nvPr/>
            </p:nvSpPr>
            <p:spPr bwMode="auto">
              <a:xfrm>
                <a:off x="5315" y="1300"/>
                <a:ext cx="251"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GB" altLang="it-IT" sz="800" b="1">
                    <a:latin typeface="Arial" panose="020B0604020202020204" pitchFamily="34" charset="0"/>
                  </a:rPr>
                  <a:t>BBP</a:t>
                </a:r>
                <a:endParaRPr lang="en-GB" altLang="it-IT" sz="1000">
                  <a:latin typeface="Arial" panose="020B0604020202020204" pitchFamily="34" charset="0"/>
                </a:endParaRPr>
              </a:p>
            </p:txBody>
          </p:sp>
          <p:sp>
            <p:nvSpPr>
              <p:cNvPr id="32799" name="Freeform 10">
                <a:extLst>
                  <a:ext uri="{FF2B5EF4-FFF2-40B4-BE49-F238E27FC236}">
                    <a16:creationId xmlns:a16="http://schemas.microsoft.com/office/drawing/2014/main" id="{41175E87-D5E9-6243-A6DA-3CF216306F5F}"/>
                  </a:ext>
                </a:extLst>
              </p:cNvPr>
              <p:cNvSpPr>
                <a:spLocks/>
              </p:cNvSpPr>
              <p:nvPr/>
            </p:nvSpPr>
            <p:spPr bwMode="auto">
              <a:xfrm>
                <a:off x="5409" y="1266"/>
                <a:ext cx="371" cy="297"/>
              </a:xfrm>
              <a:custGeom>
                <a:avLst/>
                <a:gdLst>
                  <a:gd name="T0" fmla="*/ 112 w 371"/>
                  <a:gd name="T1" fmla="*/ 165 h 297"/>
                  <a:gd name="T2" fmla="*/ 40 w 371"/>
                  <a:gd name="T3" fmla="*/ 157 h 297"/>
                  <a:gd name="T4" fmla="*/ 8 w 371"/>
                  <a:gd name="T5" fmla="*/ 193 h 297"/>
                  <a:gd name="T6" fmla="*/ 84 w 371"/>
                  <a:gd name="T7" fmla="*/ 293 h 297"/>
                  <a:gd name="T8" fmla="*/ 192 w 371"/>
                  <a:gd name="T9" fmla="*/ 221 h 297"/>
                  <a:gd name="T10" fmla="*/ 344 w 371"/>
                  <a:gd name="T11" fmla="*/ 49 h 297"/>
                  <a:gd name="T12" fmla="*/ 360 w 371"/>
                  <a:gd name="T13" fmla="*/ 5 h 297"/>
                  <a:gd name="T14" fmla="*/ 300 w 371"/>
                  <a:gd name="T15" fmla="*/ 25 h 297"/>
                  <a:gd name="T16" fmla="*/ 200 w 371"/>
                  <a:gd name="T17" fmla="*/ 153 h 297"/>
                  <a:gd name="T18" fmla="*/ 112 w 371"/>
                  <a:gd name="T19" fmla="*/ 165 h 2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1"/>
                  <a:gd name="T31" fmla="*/ 0 h 297"/>
                  <a:gd name="T32" fmla="*/ 371 w 371"/>
                  <a:gd name="T33" fmla="*/ 297 h 2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1" h="297">
                    <a:moveTo>
                      <a:pt x="112" y="165"/>
                    </a:moveTo>
                    <a:cubicBezTo>
                      <a:pt x="85" y="165"/>
                      <a:pt x="57" y="152"/>
                      <a:pt x="40" y="157"/>
                    </a:cubicBezTo>
                    <a:cubicBezTo>
                      <a:pt x="22" y="161"/>
                      <a:pt x="0" y="170"/>
                      <a:pt x="8" y="193"/>
                    </a:cubicBezTo>
                    <a:cubicBezTo>
                      <a:pt x="15" y="215"/>
                      <a:pt x="53" y="288"/>
                      <a:pt x="84" y="293"/>
                    </a:cubicBezTo>
                    <a:cubicBezTo>
                      <a:pt x="114" y="297"/>
                      <a:pt x="148" y="261"/>
                      <a:pt x="192" y="221"/>
                    </a:cubicBezTo>
                    <a:cubicBezTo>
                      <a:pt x="235" y="180"/>
                      <a:pt x="316" y="84"/>
                      <a:pt x="344" y="49"/>
                    </a:cubicBezTo>
                    <a:cubicBezTo>
                      <a:pt x="371" y="13"/>
                      <a:pt x="367" y="9"/>
                      <a:pt x="360" y="5"/>
                    </a:cubicBezTo>
                    <a:cubicBezTo>
                      <a:pt x="352" y="0"/>
                      <a:pt x="326" y="0"/>
                      <a:pt x="300" y="25"/>
                    </a:cubicBezTo>
                    <a:cubicBezTo>
                      <a:pt x="273" y="49"/>
                      <a:pt x="232" y="129"/>
                      <a:pt x="200" y="153"/>
                    </a:cubicBezTo>
                    <a:cubicBezTo>
                      <a:pt x="168" y="176"/>
                      <a:pt x="138" y="164"/>
                      <a:pt x="112" y="165"/>
                    </a:cubicBezTo>
                    <a:close/>
                  </a:path>
                </a:pathLst>
              </a:custGeom>
              <a:noFill/>
              <a:ln w="38100">
                <a:solidFill>
                  <a:srgbClr val="B2B2B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grpSp>
        <p:sp>
          <p:nvSpPr>
            <p:cNvPr id="32789" name="Text Box 17">
              <a:extLst>
                <a:ext uri="{FF2B5EF4-FFF2-40B4-BE49-F238E27FC236}">
                  <a16:creationId xmlns:a16="http://schemas.microsoft.com/office/drawing/2014/main" id="{E57720DA-91CA-C345-8939-7DD4DE765085}"/>
                </a:ext>
              </a:extLst>
            </p:cNvPr>
            <p:cNvSpPr txBox="1">
              <a:spLocks noChangeArrowheads="1"/>
            </p:cNvSpPr>
            <p:nvPr/>
          </p:nvSpPr>
          <p:spPr bwMode="auto">
            <a:xfrm>
              <a:off x="1796" y="3826"/>
              <a:ext cx="14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50000"/>
                </a:spcBef>
                <a:buFontTx/>
                <a:buNone/>
              </a:pPr>
              <a:r>
                <a:rPr lang="en-US" altLang="it-IT" sz="1200" b="1">
                  <a:solidFill>
                    <a:srgbClr val="EB0215"/>
                  </a:solidFill>
                  <a:latin typeface="Arial" panose="020B0604020202020204" pitchFamily="34" charset="0"/>
                </a:rPr>
                <a:t>A</a:t>
              </a:r>
            </a:p>
          </p:txBody>
        </p:sp>
        <p:sp>
          <p:nvSpPr>
            <p:cNvPr id="32790" name="Text Box 18">
              <a:extLst>
                <a:ext uri="{FF2B5EF4-FFF2-40B4-BE49-F238E27FC236}">
                  <a16:creationId xmlns:a16="http://schemas.microsoft.com/office/drawing/2014/main" id="{72FE37C9-B130-894D-9C99-50257CB189EB}"/>
                </a:ext>
              </a:extLst>
            </p:cNvPr>
            <p:cNvSpPr txBox="1">
              <a:spLocks noChangeArrowheads="1"/>
            </p:cNvSpPr>
            <p:nvPr/>
          </p:nvSpPr>
          <p:spPr bwMode="auto">
            <a:xfrm>
              <a:off x="2399" y="3836"/>
              <a:ext cx="28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50000"/>
                </a:spcBef>
                <a:buFontTx/>
                <a:buNone/>
              </a:pPr>
              <a:r>
                <a:rPr lang="en-US" altLang="it-IT" sz="1200" b="1">
                  <a:solidFill>
                    <a:srgbClr val="EB0215"/>
                  </a:solidFill>
                  <a:latin typeface="Arial" panose="020B0604020202020204" pitchFamily="34" charset="0"/>
                </a:rPr>
                <a:t>AG</a:t>
              </a:r>
            </a:p>
          </p:txBody>
        </p:sp>
        <p:sp>
          <p:nvSpPr>
            <p:cNvPr id="32791" name="Text Box 19">
              <a:extLst>
                <a:ext uri="{FF2B5EF4-FFF2-40B4-BE49-F238E27FC236}">
                  <a16:creationId xmlns:a16="http://schemas.microsoft.com/office/drawing/2014/main" id="{D2F38F1F-3A91-4345-B51F-9A3CE2767F30}"/>
                </a:ext>
              </a:extLst>
            </p:cNvPr>
            <p:cNvSpPr txBox="1">
              <a:spLocks noChangeArrowheads="1"/>
            </p:cNvSpPr>
            <p:nvPr/>
          </p:nvSpPr>
          <p:spPr bwMode="auto">
            <a:xfrm>
              <a:off x="3411" y="3831"/>
              <a:ext cx="26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50000"/>
                </a:spcBef>
                <a:buFontTx/>
                <a:buNone/>
              </a:pPr>
              <a:r>
                <a:rPr lang="en-US" altLang="it-IT" sz="1200" b="1">
                  <a:solidFill>
                    <a:srgbClr val="EB0215"/>
                  </a:solidFill>
                  <a:latin typeface="Arial" panose="020B0604020202020204" pitchFamily="34" charset="0"/>
                </a:rPr>
                <a:t>GU</a:t>
              </a:r>
            </a:p>
          </p:txBody>
        </p:sp>
        <p:sp>
          <p:nvSpPr>
            <p:cNvPr id="32792" name="Text Box 20">
              <a:extLst>
                <a:ext uri="{FF2B5EF4-FFF2-40B4-BE49-F238E27FC236}">
                  <a16:creationId xmlns:a16="http://schemas.microsoft.com/office/drawing/2014/main" id="{98E39A86-E095-9B4E-BFA3-BACA0C0B5740}"/>
                </a:ext>
              </a:extLst>
            </p:cNvPr>
            <p:cNvSpPr txBox="1">
              <a:spLocks noChangeArrowheads="1"/>
            </p:cNvSpPr>
            <p:nvPr/>
          </p:nvSpPr>
          <p:spPr bwMode="auto">
            <a:xfrm>
              <a:off x="1938" y="3836"/>
              <a:ext cx="54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50000"/>
                </a:spcBef>
                <a:buFontTx/>
                <a:buNone/>
              </a:pPr>
              <a:r>
                <a:rPr lang="en-US" altLang="it-IT" sz="1200" b="1">
                  <a:solidFill>
                    <a:srgbClr val="EB0215"/>
                  </a:solidFill>
                  <a:latin typeface="Arial" panose="020B0604020202020204" pitchFamily="34" charset="0"/>
                </a:rPr>
                <a:t>YYYYYY</a:t>
              </a:r>
            </a:p>
          </p:txBody>
        </p:sp>
        <p:sp>
          <p:nvSpPr>
            <p:cNvPr id="32793" name="Freeform 23">
              <a:extLst>
                <a:ext uri="{FF2B5EF4-FFF2-40B4-BE49-F238E27FC236}">
                  <a16:creationId xmlns:a16="http://schemas.microsoft.com/office/drawing/2014/main" id="{6AC85FE5-3F3B-B44E-B4CD-6180454A2277}"/>
                </a:ext>
              </a:extLst>
            </p:cNvPr>
            <p:cNvSpPr>
              <a:spLocks/>
            </p:cNvSpPr>
            <p:nvPr/>
          </p:nvSpPr>
          <p:spPr bwMode="auto">
            <a:xfrm>
              <a:off x="2590" y="3351"/>
              <a:ext cx="735" cy="298"/>
            </a:xfrm>
            <a:custGeom>
              <a:avLst/>
              <a:gdLst>
                <a:gd name="T0" fmla="*/ 0 w 735"/>
                <a:gd name="T1" fmla="*/ 298 h 298"/>
                <a:gd name="T2" fmla="*/ 71 w 735"/>
                <a:gd name="T3" fmla="*/ 131 h 298"/>
                <a:gd name="T4" fmla="*/ 274 w 735"/>
                <a:gd name="T5" fmla="*/ 29 h 298"/>
                <a:gd name="T6" fmla="*/ 502 w 735"/>
                <a:gd name="T7" fmla="*/ 19 h 298"/>
                <a:gd name="T8" fmla="*/ 735 w 735"/>
                <a:gd name="T9" fmla="*/ 141 h 298"/>
                <a:gd name="T10" fmla="*/ 0 60000 65536"/>
                <a:gd name="T11" fmla="*/ 0 60000 65536"/>
                <a:gd name="T12" fmla="*/ 0 60000 65536"/>
                <a:gd name="T13" fmla="*/ 0 60000 65536"/>
                <a:gd name="T14" fmla="*/ 0 60000 65536"/>
                <a:gd name="T15" fmla="*/ 0 w 735"/>
                <a:gd name="T16" fmla="*/ 0 h 298"/>
                <a:gd name="T17" fmla="*/ 735 w 735"/>
                <a:gd name="T18" fmla="*/ 298 h 298"/>
              </a:gdLst>
              <a:ahLst/>
              <a:cxnLst>
                <a:cxn ang="T10">
                  <a:pos x="T0" y="T1"/>
                </a:cxn>
                <a:cxn ang="T11">
                  <a:pos x="T2" y="T3"/>
                </a:cxn>
                <a:cxn ang="T12">
                  <a:pos x="T4" y="T5"/>
                </a:cxn>
                <a:cxn ang="T13">
                  <a:pos x="T6" y="T7"/>
                </a:cxn>
                <a:cxn ang="T14">
                  <a:pos x="T8" y="T9"/>
                </a:cxn>
              </a:cxnLst>
              <a:rect l="T15" t="T16" r="T17" b="T18"/>
              <a:pathLst>
                <a:path w="735" h="298">
                  <a:moveTo>
                    <a:pt x="0" y="298"/>
                  </a:moveTo>
                  <a:cubicBezTo>
                    <a:pt x="12" y="237"/>
                    <a:pt x="25" y="176"/>
                    <a:pt x="71" y="131"/>
                  </a:cubicBezTo>
                  <a:cubicBezTo>
                    <a:pt x="117" y="86"/>
                    <a:pt x="202" y="48"/>
                    <a:pt x="274" y="29"/>
                  </a:cubicBezTo>
                  <a:cubicBezTo>
                    <a:pt x="346" y="10"/>
                    <a:pt x="425" y="0"/>
                    <a:pt x="502" y="19"/>
                  </a:cubicBezTo>
                  <a:cubicBezTo>
                    <a:pt x="579" y="38"/>
                    <a:pt x="696" y="121"/>
                    <a:pt x="735" y="141"/>
                  </a:cubicBezTo>
                </a:path>
              </a:pathLst>
            </a:custGeom>
            <a:noFill/>
            <a:ln w="38100">
              <a:solidFill>
                <a:srgbClr val="FF00FF"/>
              </a:solidFill>
              <a:round/>
              <a:headEnd type="stealth" w="med" len="me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32794" name="Text Box 24">
              <a:extLst>
                <a:ext uri="{FF2B5EF4-FFF2-40B4-BE49-F238E27FC236}">
                  <a16:creationId xmlns:a16="http://schemas.microsoft.com/office/drawing/2014/main" id="{6FBB5C80-C3B9-B245-9A69-F938273B3A07}"/>
                </a:ext>
              </a:extLst>
            </p:cNvPr>
            <p:cNvSpPr txBox="1">
              <a:spLocks noChangeArrowheads="1"/>
            </p:cNvSpPr>
            <p:nvPr/>
          </p:nvSpPr>
          <p:spPr bwMode="auto">
            <a:xfrm>
              <a:off x="2897" y="3094"/>
              <a:ext cx="21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2000" b="1">
                  <a:solidFill>
                    <a:srgbClr val="FF00FF"/>
                  </a:solidFill>
                  <a:latin typeface="Arial" panose="020B0604020202020204" pitchFamily="34" charset="0"/>
                </a:rPr>
                <a:t>?</a:t>
              </a:r>
              <a:endParaRPr lang="en-US" altLang="it-IT" sz="1200" b="1">
                <a:latin typeface="Arial" panose="020B0604020202020204" pitchFamily="34" charset="0"/>
              </a:endParaRPr>
            </a:p>
          </p:txBody>
        </p:sp>
        <p:sp>
          <p:nvSpPr>
            <p:cNvPr id="79917" name="Rectangle 45">
              <a:extLst>
                <a:ext uri="{FF2B5EF4-FFF2-40B4-BE49-F238E27FC236}">
                  <a16:creationId xmlns:a16="http://schemas.microsoft.com/office/drawing/2014/main" id="{97EDF4F7-02EF-AF4D-84F0-5886AF81BD7A}"/>
                </a:ext>
              </a:extLst>
            </p:cNvPr>
            <p:cNvSpPr>
              <a:spLocks noChangeArrowheads="1"/>
            </p:cNvSpPr>
            <p:nvPr/>
          </p:nvSpPr>
          <p:spPr bwMode="auto">
            <a:xfrm>
              <a:off x="2612" y="3839"/>
              <a:ext cx="853" cy="149"/>
            </a:xfrm>
            <a:prstGeom prst="rect">
              <a:avLst/>
            </a:prstGeom>
            <a:gradFill rotWithShape="0">
              <a:gsLst>
                <a:gs pos="0">
                  <a:schemeClr val="accent2"/>
                </a:gs>
                <a:gs pos="50000">
                  <a:schemeClr val="bg1"/>
                </a:gs>
                <a:gs pos="100000">
                  <a:schemeClr val="accent2"/>
                </a:gs>
              </a:gsLst>
              <a:lin ang="0" scaled="1"/>
            </a:gradFill>
            <a:ln w="9525">
              <a:solidFill>
                <a:schemeClr val="tx1"/>
              </a:solidFill>
              <a:miter lim="800000"/>
              <a:headEnd/>
              <a:tailEnd/>
            </a:ln>
            <a:effectLst/>
          </p:spPr>
          <p:txBody>
            <a:bodyPr wrap="none" anchor="ctr"/>
            <a:lstStyle/>
            <a:p>
              <a:pPr>
                <a:defRPr/>
              </a:pPr>
              <a:endParaRPr lang="it-IT">
                <a:latin typeface="Century Gothic" charset="0"/>
                <a:ea typeface="ＭＳ Ｐゴシック" charset="0"/>
                <a:cs typeface="ＭＳ Ｐゴシック" charset="0"/>
              </a:endParaRPr>
            </a:p>
          </p:txBody>
        </p:sp>
        <p:sp>
          <p:nvSpPr>
            <p:cNvPr id="79918" name="Rectangle 46">
              <a:extLst>
                <a:ext uri="{FF2B5EF4-FFF2-40B4-BE49-F238E27FC236}">
                  <a16:creationId xmlns:a16="http://schemas.microsoft.com/office/drawing/2014/main" id="{B29B9AD2-0CA1-884C-A4CC-178B971BA5D7}"/>
                </a:ext>
              </a:extLst>
            </p:cNvPr>
            <p:cNvSpPr>
              <a:spLocks noChangeArrowheads="1"/>
            </p:cNvSpPr>
            <p:nvPr/>
          </p:nvSpPr>
          <p:spPr bwMode="auto">
            <a:xfrm>
              <a:off x="5153" y="3844"/>
              <a:ext cx="426" cy="149"/>
            </a:xfrm>
            <a:prstGeom prst="rect">
              <a:avLst/>
            </a:prstGeom>
            <a:gradFill rotWithShape="0">
              <a:gsLst>
                <a:gs pos="0">
                  <a:schemeClr val="accent2"/>
                </a:gs>
                <a:gs pos="50000">
                  <a:schemeClr val="bg1"/>
                </a:gs>
                <a:gs pos="100000">
                  <a:schemeClr val="accent2"/>
                </a:gs>
              </a:gsLst>
              <a:lin ang="0" scaled="1"/>
            </a:gradFill>
            <a:ln w="9525">
              <a:solidFill>
                <a:schemeClr val="tx1"/>
              </a:solidFill>
              <a:miter lim="800000"/>
              <a:headEnd/>
              <a:tailEnd/>
            </a:ln>
            <a:effectLst/>
          </p:spPr>
          <p:txBody>
            <a:bodyPr wrap="none" anchor="ctr"/>
            <a:lstStyle/>
            <a:p>
              <a:pPr>
                <a:defRPr/>
              </a:pPr>
              <a:endParaRPr lang="it-IT">
                <a:latin typeface="Century Gothic" charset="0"/>
                <a:ea typeface="ＭＳ Ｐゴシック" charset="0"/>
                <a:cs typeface="ＭＳ Ｐゴシック" charset="0"/>
              </a:endParaRPr>
            </a:p>
          </p:txBody>
        </p:sp>
        <p:sp>
          <p:nvSpPr>
            <p:cNvPr id="32797" name="Text Box 47">
              <a:extLst>
                <a:ext uri="{FF2B5EF4-FFF2-40B4-BE49-F238E27FC236}">
                  <a16:creationId xmlns:a16="http://schemas.microsoft.com/office/drawing/2014/main" id="{28FF0895-E8ED-1C42-AC9F-99B786359AD7}"/>
                </a:ext>
              </a:extLst>
            </p:cNvPr>
            <p:cNvSpPr txBox="1">
              <a:spLocks noChangeArrowheads="1"/>
            </p:cNvSpPr>
            <p:nvPr/>
          </p:nvSpPr>
          <p:spPr bwMode="auto">
            <a:xfrm>
              <a:off x="2348" y="2835"/>
              <a:ext cx="139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ja-JP" altLang="en-US" sz="2000">
                  <a:latin typeface="Century Gothic" panose="020B0502020202020204" pitchFamily="34" charset="0"/>
                </a:rPr>
                <a:t>“</a:t>
              </a:r>
              <a:r>
                <a:rPr lang="en-US" altLang="ja-JP" sz="2000">
                  <a:latin typeface="Century Gothic" panose="020B0502020202020204" pitchFamily="34" charset="0"/>
                </a:rPr>
                <a:t>Exon definition</a:t>
              </a:r>
              <a:r>
                <a:rPr lang="ja-JP" altLang="en-US" sz="2000">
                  <a:latin typeface="Century Gothic" panose="020B0502020202020204" pitchFamily="34" charset="0"/>
                </a:rPr>
                <a:t>”</a:t>
              </a:r>
              <a:endParaRPr lang="en-US" altLang="it-IT" sz="2000">
                <a:latin typeface="Century Gothic" panose="020B0502020202020204" pitchFamily="34" charset="0"/>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17" name="Rectangle 2">
            <a:extLst>
              <a:ext uri="{FF2B5EF4-FFF2-40B4-BE49-F238E27FC236}">
                <a16:creationId xmlns:a16="http://schemas.microsoft.com/office/drawing/2014/main" id="{85240133-EAD9-C847-A2BA-E740B5660B2A}"/>
              </a:ext>
            </a:extLst>
          </p:cNvPr>
          <p:cNvSpPr>
            <a:spLocks noGrp="1"/>
          </p:cNvSpPr>
          <p:nvPr>
            <p:ph type="title"/>
          </p:nvPr>
        </p:nvSpPr>
        <p:spPr>
          <a:xfrm>
            <a:off x="0" y="611188"/>
            <a:ext cx="8424863" cy="457200"/>
          </a:xfrm>
        </p:spPr>
        <p:txBody>
          <a:bodyPr/>
          <a:lstStyle/>
          <a:p>
            <a:pPr algn="l" eaLnBrk="1" hangingPunct="1"/>
            <a:r>
              <a:rPr lang="en-US" altLang="it-IT" sz="2800">
                <a:solidFill>
                  <a:schemeClr val="accent2"/>
                </a:solidFill>
                <a:latin typeface="Century Gothic" panose="020B0502020202020204" pitchFamily="34" charset="0"/>
                <a:ea typeface="ＭＳ Ｐゴシック" panose="020B0600070205080204" pitchFamily="34" charset="-128"/>
              </a:rPr>
              <a:t>•	</a:t>
            </a:r>
            <a:r>
              <a:rPr lang="en-US" altLang="it-IT" sz="2800">
                <a:solidFill>
                  <a:srgbClr val="000000"/>
                </a:solidFill>
                <a:ea typeface="ＭＳ Ｐゴシック" panose="020B0600070205080204" pitchFamily="34" charset="-128"/>
              </a:rPr>
              <a:t>Mechanistic models connecting ESEs and SRs</a:t>
            </a:r>
          </a:p>
        </p:txBody>
      </p:sp>
      <p:pic>
        <p:nvPicPr>
          <p:cNvPr id="34818" name="Picture 5">
            <a:extLst>
              <a:ext uri="{FF2B5EF4-FFF2-40B4-BE49-F238E27FC236}">
                <a16:creationId xmlns:a16="http://schemas.microsoft.com/office/drawing/2014/main" id="{BF65AE7E-91B4-1744-9C2A-D559A24D5B6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9463" r="85143" b="70819"/>
          <a:stretch>
            <a:fillRect/>
          </a:stretch>
        </p:blipFill>
        <p:spPr bwMode="auto">
          <a:xfrm>
            <a:off x="368300" y="4013200"/>
            <a:ext cx="10207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Line 6">
            <a:extLst>
              <a:ext uri="{FF2B5EF4-FFF2-40B4-BE49-F238E27FC236}">
                <a16:creationId xmlns:a16="http://schemas.microsoft.com/office/drawing/2014/main" id="{394807F2-E2A1-AD4C-9445-58AB78CEFBCF}"/>
              </a:ext>
            </a:extLst>
          </p:cNvPr>
          <p:cNvSpPr>
            <a:spLocks noChangeShapeType="1"/>
          </p:cNvSpPr>
          <p:nvPr/>
        </p:nvSpPr>
        <p:spPr bwMode="auto">
          <a:xfrm>
            <a:off x="500063" y="4716463"/>
            <a:ext cx="8356600" cy="0"/>
          </a:xfrm>
          <a:prstGeom prst="line">
            <a:avLst/>
          </a:prstGeom>
          <a:noFill/>
          <a:ln w="38100">
            <a:solidFill>
              <a:srgbClr val="BDBDBD"/>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4820" name="Text Box 7">
            <a:extLst>
              <a:ext uri="{FF2B5EF4-FFF2-40B4-BE49-F238E27FC236}">
                <a16:creationId xmlns:a16="http://schemas.microsoft.com/office/drawing/2014/main" id="{18343FBA-45BC-B84A-B2FA-F683A4AFAB6F}"/>
              </a:ext>
            </a:extLst>
          </p:cNvPr>
          <p:cNvSpPr txBox="1">
            <a:spLocks noChangeArrowheads="1"/>
          </p:cNvSpPr>
          <p:nvPr/>
        </p:nvSpPr>
        <p:spPr bwMode="auto">
          <a:xfrm>
            <a:off x="973138" y="4579938"/>
            <a:ext cx="4175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50000"/>
              </a:spcBef>
              <a:buFontTx/>
              <a:buNone/>
            </a:pPr>
            <a:r>
              <a:rPr lang="en-US" altLang="it-IT" sz="1200" b="1">
                <a:solidFill>
                  <a:srgbClr val="EB0215"/>
                </a:solidFill>
                <a:latin typeface="Arial" panose="020B0604020202020204" pitchFamily="34" charset="0"/>
              </a:rPr>
              <a:t>GU</a:t>
            </a:r>
          </a:p>
        </p:txBody>
      </p:sp>
      <p:sp>
        <p:nvSpPr>
          <p:cNvPr id="34821" name="Text Box 8">
            <a:extLst>
              <a:ext uri="{FF2B5EF4-FFF2-40B4-BE49-F238E27FC236}">
                <a16:creationId xmlns:a16="http://schemas.microsoft.com/office/drawing/2014/main" id="{C970DC92-39FA-B14C-AC30-571D4CA5BD17}"/>
              </a:ext>
            </a:extLst>
          </p:cNvPr>
          <p:cNvSpPr txBox="1">
            <a:spLocks noChangeArrowheads="1"/>
          </p:cNvSpPr>
          <p:nvPr/>
        </p:nvSpPr>
        <p:spPr bwMode="auto">
          <a:xfrm>
            <a:off x="6889750" y="4567238"/>
            <a:ext cx="2333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50000"/>
              </a:spcBef>
              <a:buFontTx/>
              <a:buNone/>
            </a:pPr>
            <a:r>
              <a:rPr lang="en-US" altLang="it-IT" sz="1200" b="1">
                <a:solidFill>
                  <a:srgbClr val="EB0215"/>
                </a:solidFill>
                <a:latin typeface="Arial" panose="020B0604020202020204" pitchFamily="34" charset="0"/>
              </a:rPr>
              <a:t>A</a:t>
            </a:r>
          </a:p>
        </p:txBody>
      </p:sp>
      <p:sp>
        <p:nvSpPr>
          <p:cNvPr id="34822" name="Text Box 9">
            <a:extLst>
              <a:ext uri="{FF2B5EF4-FFF2-40B4-BE49-F238E27FC236}">
                <a16:creationId xmlns:a16="http://schemas.microsoft.com/office/drawing/2014/main" id="{0395C5CB-2F2A-7D4A-984D-AD0E27AD4FC6}"/>
              </a:ext>
            </a:extLst>
          </p:cNvPr>
          <p:cNvSpPr txBox="1">
            <a:spLocks noChangeArrowheads="1"/>
          </p:cNvSpPr>
          <p:nvPr/>
        </p:nvSpPr>
        <p:spPr bwMode="auto">
          <a:xfrm>
            <a:off x="7847013" y="4583113"/>
            <a:ext cx="450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50000"/>
              </a:spcBef>
              <a:buFontTx/>
              <a:buNone/>
            </a:pPr>
            <a:r>
              <a:rPr lang="en-US" altLang="it-IT" sz="1200" b="1">
                <a:solidFill>
                  <a:srgbClr val="EB0215"/>
                </a:solidFill>
                <a:latin typeface="Arial" panose="020B0604020202020204" pitchFamily="34" charset="0"/>
              </a:rPr>
              <a:t>AG</a:t>
            </a:r>
          </a:p>
        </p:txBody>
      </p:sp>
      <p:pic>
        <p:nvPicPr>
          <p:cNvPr id="34823" name="Picture 10">
            <a:extLst>
              <a:ext uri="{FF2B5EF4-FFF2-40B4-BE49-F238E27FC236}">
                <a16:creationId xmlns:a16="http://schemas.microsoft.com/office/drawing/2014/main" id="{A277D2ED-36A2-6340-81EA-414E047D7A0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80360" t="24651" r="5383" b="70583"/>
          <a:stretch>
            <a:fillRect/>
          </a:stretch>
        </p:blipFill>
        <p:spPr bwMode="auto">
          <a:xfrm rot="-5400000">
            <a:off x="7123113" y="4194175"/>
            <a:ext cx="979488"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824" name="Group 11">
            <a:extLst>
              <a:ext uri="{FF2B5EF4-FFF2-40B4-BE49-F238E27FC236}">
                <a16:creationId xmlns:a16="http://schemas.microsoft.com/office/drawing/2014/main" id="{18713FF2-1E2C-6544-ADD3-EB1C3378EA85}"/>
              </a:ext>
            </a:extLst>
          </p:cNvPr>
          <p:cNvGrpSpPr>
            <a:grpSpLocks/>
          </p:cNvGrpSpPr>
          <p:nvPr/>
        </p:nvGrpSpPr>
        <p:grpSpPr bwMode="auto">
          <a:xfrm>
            <a:off x="6732588" y="4357688"/>
            <a:ext cx="738187" cy="471487"/>
            <a:chOff x="5315" y="1266"/>
            <a:chExt cx="465" cy="297"/>
          </a:xfrm>
        </p:grpSpPr>
        <p:sp>
          <p:nvSpPr>
            <p:cNvPr id="34847" name="Text Box 12">
              <a:extLst>
                <a:ext uri="{FF2B5EF4-FFF2-40B4-BE49-F238E27FC236}">
                  <a16:creationId xmlns:a16="http://schemas.microsoft.com/office/drawing/2014/main" id="{B828E6C3-6F84-154A-BB56-245C53C8AD4D}"/>
                </a:ext>
              </a:extLst>
            </p:cNvPr>
            <p:cNvSpPr txBox="1">
              <a:spLocks noChangeArrowheads="1"/>
            </p:cNvSpPr>
            <p:nvPr/>
          </p:nvSpPr>
          <p:spPr bwMode="auto">
            <a:xfrm>
              <a:off x="5315" y="1300"/>
              <a:ext cx="251"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GB" altLang="it-IT" sz="800" b="1">
                  <a:latin typeface="Arial" panose="020B0604020202020204" pitchFamily="34" charset="0"/>
                </a:rPr>
                <a:t>BBP</a:t>
              </a:r>
              <a:endParaRPr lang="en-GB" altLang="it-IT" sz="1000">
                <a:latin typeface="Arial" panose="020B0604020202020204" pitchFamily="34" charset="0"/>
              </a:endParaRPr>
            </a:p>
          </p:txBody>
        </p:sp>
        <p:sp>
          <p:nvSpPr>
            <p:cNvPr id="34848" name="Freeform 13">
              <a:extLst>
                <a:ext uri="{FF2B5EF4-FFF2-40B4-BE49-F238E27FC236}">
                  <a16:creationId xmlns:a16="http://schemas.microsoft.com/office/drawing/2014/main" id="{6B281D38-07AB-6F42-A33D-F5487CC63C64}"/>
                </a:ext>
              </a:extLst>
            </p:cNvPr>
            <p:cNvSpPr>
              <a:spLocks/>
            </p:cNvSpPr>
            <p:nvPr/>
          </p:nvSpPr>
          <p:spPr bwMode="auto">
            <a:xfrm>
              <a:off x="5409" y="1266"/>
              <a:ext cx="371" cy="297"/>
            </a:xfrm>
            <a:custGeom>
              <a:avLst/>
              <a:gdLst>
                <a:gd name="T0" fmla="*/ 112 w 371"/>
                <a:gd name="T1" fmla="*/ 165 h 297"/>
                <a:gd name="T2" fmla="*/ 40 w 371"/>
                <a:gd name="T3" fmla="*/ 157 h 297"/>
                <a:gd name="T4" fmla="*/ 8 w 371"/>
                <a:gd name="T5" fmla="*/ 193 h 297"/>
                <a:gd name="T6" fmla="*/ 84 w 371"/>
                <a:gd name="T7" fmla="*/ 293 h 297"/>
                <a:gd name="T8" fmla="*/ 192 w 371"/>
                <a:gd name="T9" fmla="*/ 221 h 297"/>
                <a:gd name="T10" fmla="*/ 344 w 371"/>
                <a:gd name="T11" fmla="*/ 49 h 297"/>
                <a:gd name="T12" fmla="*/ 360 w 371"/>
                <a:gd name="T13" fmla="*/ 5 h 297"/>
                <a:gd name="T14" fmla="*/ 300 w 371"/>
                <a:gd name="T15" fmla="*/ 25 h 297"/>
                <a:gd name="T16" fmla="*/ 200 w 371"/>
                <a:gd name="T17" fmla="*/ 153 h 297"/>
                <a:gd name="T18" fmla="*/ 112 w 371"/>
                <a:gd name="T19" fmla="*/ 165 h 2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1"/>
                <a:gd name="T31" fmla="*/ 0 h 297"/>
                <a:gd name="T32" fmla="*/ 371 w 371"/>
                <a:gd name="T33" fmla="*/ 297 h 2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1" h="297">
                  <a:moveTo>
                    <a:pt x="112" y="165"/>
                  </a:moveTo>
                  <a:cubicBezTo>
                    <a:pt x="85" y="165"/>
                    <a:pt x="57" y="152"/>
                    <a:pt x="40" y="157"/>
                  </a:cubicBezTo>
                  <a:cubicBezTo>
                    <a:pt x="22" y="161"/>
                    <a:pt x="0" y="170"/>
                    <a:pt x="8" y="193"/>
                  </a:cubicBezTo>
                  <a:cubicBezTo>
                    <a:pt x="15" y="215"/>
                    <a:pt x="53" y="288"/>
                    <a:pt x="84" y="293"/>
                  </a:cubicBezTo>
                  <a:cubicBezTo>
                    <a:pt x="114" y="297"/>
                    <a:pt x="148" y="261"/>
                    <a:pt x="192" y="221"/>
                  </a:cubicBezTo>
                  <a:cubicBezTo>
                    <a:pt x="235" y="180"/>
                    <a:pt x="316" y="84"/>
                    <a:pt x="344" y="49"/>
                  </a:cubicBezTo>
                  <a:cubicBezTo>
                    <a:pt x="371" y="13"/>
                    <a:pt x="367" y="9"/>
                    <a:pt x="360" y="5"/>
                  </a:cubicBezTo>
                  <a:cubicBezTo>
                    <a:pt x="352" y="0"/>
                    <a:pt x="326" y="0"/>
                    <a:pt x="300" y="25"/>
                  </a:cubicBezTo>
                  <a:cubicBezTo>
                    <a:pt x="273" y="49"/>
                    <a:pt x="232" y="129"/>
                    <a:pt x="200" y="153"/>
                  </a:cubicBezTo>
                  <a:cubicBezTo>
                    <a:pt x="168" y="176"/>
                    <a:pt x="138" y="164"/>
                    <a:pt x="112" y="165"/>
                  </a:cubicBezTo>
                  <a:close/>
                </a:path>
              </a:pathLst>
            </a:custGeom>
            <a:noFill/>
            <a:ln w="38100">
              <a:solidFill>
                <a:srgbClr val="B2B2B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grpSp>
      <p:sp>
        <p:nvSpPr>
          <p:cNvPr id="34825" name="Text Box 14">
            <a:extLst>
              <a:ext uri="{FF2B5EF4-FFF2-40B4-BE49-F238E27FC236}">
                <a16:creationId xmlns:a16="http://schemas.microsoft.com/office/drawing/2014/main" id="{F18DE87E-DCE8-E440-9BFE-E09AADB81A60}"/>
              </a:ext>
            </a:extLst>
          </p:cNvPr>
          <p:cNvSpPr txBox="1">
            <a:spLocks noChangeArrowheads="1"/>
          </p:cNvSpPr>
          <p:nvPr/>
        </p:nvSpPr>
        <p:spPr bwMode="auto">
          <a:xfrm>
            <a:off x="7115175" y="4583113"/>
            <a:ext cx="8604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50000"/>
              </a:spcBef>
              <a:buFontTx/>
              <a:buNone/>
            </a:pPr>
            <a:r>
              <a:rPr lang="en-US" altLang="it-IT" sz="1200" b="1">
                <a:solidFill>
                  <a:srgbClr val="EB0215"/>
                </a:solidFill>
                <a:latin typeface="Arial" panose="020B0604020202020204" pitchFamily="34" charset="0"/>
              </a:rPr>
              <a:t>YYYYYY</a:t>
            </a:r>
          </a:p>
        </p:txBody>
      </p:sp>
      <p:sp>
        <p:nvSpPr>
          <p:cNvPr id="87055" name="Rectangle 15">
            <a:extLst>
              <a:ext uri="{FF2B5EF4-FFF2-40B4-BE49-F238E27FC236}">
                <a16:creationId xmlns:a16="http://schemas.microsoft.com/office/drawing/2014/main" id="{DAA79509-A6DF-B840-8CD1-8FE13995300D}"/>
              </a:ext>
            </a:extLst>
          </p:cNvPr>
          <p:cNvSpPr>
            <a:spLocks noChangeArrowheads="1"/>
          </p:cNvSpPr>
          <p:nvPr/>
        </p:nvSpPr>
        <p:spPr bwMode="auto">
          <a:xfrm>
            <a:off x="474663" y="4600575"/>
            <a:ext cx="588962" cy="236538"/>
          </a:xfrm>
          <a:prstGeom prst="rect">
            <a:avLst/>
          </a:prstGeom>
          <a:gradFill rotWithShape="0">
            <a:gsLst>
              <a:gs pos="0">
                <a:schemeClr val="accent2"/>
              </a:gs>
              <a:gs pos="50000">
                <a:schemeClr val="bg1"/>
              </a:gs>
              <a:gs pos="100000">
                <a:schemeClr val="accent2"/>
              </a:gs>
            </a:gsLst>
            <a:lin ang="0" scaled="1"/>
          </a:gradFill>
          <a:ln w="9525">
            <a:solidFill>
              <a:schemeClr val="tx1"/>
            </a:solidFill>
            <a:miter lim="800000"/>
            <a:headEnd/>
            <a:tailEnd/>
          </a:ln>
          <a:effectLst/>
        </p:spPr>
        <p:txBody>
          <a:bodyPr wrap="none" anchor="ctr"/>
          <a:lstStyle/>
          <a:p>
            <a:pPr>
              <a:defRPr/>
            </a:pPr>
            <a:endParaRPr lang="it-IT">
              <a:latin typeface="Century Gothic" charset="0"/>
              <a:ea typeface="ＭＳ Ｐゴシック" charset="0"/>
              <a:cs typeface="ＭＳ Ｐゴシック" charset="0"/>
            </a:endParaRPr>
          </a:p>
        </p:txBody>
      </p:sp>
      <p:pic>
        <p:nvPicPr>
          <p:cNvPr id="34827" name="Picture 16">
            <a:extLst>
              <a:ext uri="{FF2B5EF4-FFF2-40B4-BE49-F238E27FC236}">
                <a16:creationId xmlns:a16="http://schemas.microsoft.com/office/drawing/2014/main" id="{2E3BC401-2F1D-544A-A54A-5E7E1FC9360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9463" r="85143" b="70819"/>
          <a:stretch>
            <a:fillRect/>
          </a:stretch>
        </p:blipFill>
        <p:spPr bwMode="auto">
          <a:xfrm>
            <a:off x="4799013" y="4038600"/>
            <a:ext cx="102076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8" name="Picture 17">
            <a:extLst>
              <a:ext uri="{FF2B5EF4-FFF2-40B4-BE49-F238E27FC236}">
                <a16:creationId xmlns:a16="http://schemas.microsoft.com/office/drawing/2014/main" id="{2C56F98A-E3C5-334E-9DD0-B572313ECD4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80360" t="24651" r="5383" b="70583"/>
          <a:stretch>
            <a:fillRect/>
          </a:stretch>
        </p:blipFill>
        <p:spPr bwMode="auto">
          <a:xfrm rot="-5400000">
            <a:off x="3057525" y="4183063"/>
            <a:ext cx="979487"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829" name="Group 18">
            <a:extLst>
              <a:ext uri="{FF2B5EF4-FFF2-40B4-BE49-F238E27FC236}">
                <a16:creationId xmlns:a16="http://schemas.microsoft.com/office/drawing/2014/main" id="{ED668660-77F1-484F-85F9-A0BD2447DFC4}"/>
              </a:ext>
            </a:extLst>
          </p:cNvPr>
          <p:cNvGrpSpPr>
            <a:grpSpLocks/>
          </p:cNvGrpSpPr>
          <p:nvPr/>
        </p:nvGrpSpPr>
        <p:grpSpPr bwMode="auto">
          <a:xfrm>
            <a:off x="2667000" y="4346575"/>
            <a:ext cx="738188" cy="471488"/>
            <a:chOff x="5315" y="1266"/>
            <a:chExt cx="465" cy="297"/>
          </a:xfrm>
        </p:grpSpPr>
        <p:sp>
          <p:nvSpPr>
            <p:cNvPr id="34845" name="Text Box 19">
              <a:extLst>
                <a:ext uri="{FF2B5EF4-FFF2-40B4-BE49-F238E27FC236}">
                  <a16:creationId xmlns:a16="http://schemas.microsoft.com/office/drawing/2014/main" id="{9B985085-7A1E-C045-9AB3-5DC2F91221F9}"/>
                </a:ext>
              </a:extLst>
            </p:cNvPr>
            <p:cNvSpPr txBox="1">
              <a:spLocks noChangeArrowheads="1"/>
            </p:cNvSpPr>
            <p:nvPr/>
          </p:nvSpPr>
          <p:spPr bwMode="auto">
            <a:xfrm>
              <a:off x="5315" y="1300"/>
              <a:ext cx="251"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GB" altLang="it-IT" sz="800" b="1">
                  <a:latin typeface="Arial" panose="020B0604020202020204" pitchFamily="34" charset="0"/>
                </a:rPr>
                <a:t>BBP</a:t>
              </a:r>
              <a:endParaRPr lang="en-GB" altLang="it-IT" sz="1000">
                <a:latin typeface="Arial" panose="020B0604020202020204" pitchFamily="34" charset="0"/>
              </a:endParaRPr>
            </a:p>
          </p:txBody>
        </p:sp>
        <p:sp>
          <p:nvSpPr>
            <p:cNvPr id="34846" name="Freeform 20">
              <a:extLst>
                <a:ext uri="{FF2B5EF4-FFF2-40B4-BE49-F238E27FC236}">
                  <a16:creationId xmlns:a16="http://schemas.microsoft.com/office/drawing/2014/main" id="{5810F423-F311-B14B-819B-BF45EDDCAC99}"/>
                </a:ext>
              </a:extLst>
            </p:cNvPr>
            <p:cNvSpPr>
              <a:spLocks/>
            </p:cNvSpPr>
            <p:nvPr/>
          </p:nvSpPr>
          <p:spPr bwMode="auto">
            <a:xfrm>
              <a:off x="5409" y="1266"/>
              <a:ext cx="371" cy="297"/>
            </a:xfrm>
            <a:custGeom>
              <a:avLst/>
              <a:gdLst>
                <a:gd name="T0" fmla="*/ 112 w 371"/>
                <a:gd name="T1" fmla="*/ 165 h 297"/>
                <a:gd name="T2" fmla="*/ 40 w 371"/>
                <a:gd name="T3" fmla="*/ 157 h 297"/>
                <a:gd name="T4" fmla="*/ 8 w 371"/>
                <a:gd name="T5" fmla="*/ 193 h 297"/>
                <a:gd name="T6" fmla="*/ 84 w 371"/>
                <a:gd name="T7" fmla="*/ 293 h 297"/>
                <a:gd name="T8" fmla="*/ 192 w 371"/>
                <a:gd name="T9" fmla="*/ 221 h 297"/>
                <a:gd name="T10" fmla="*/ 344 w 371"/>
                <a:gd name="T11" fmla="*/ 49 h 297"/>
                <a:gd name="T12" fmla="*/ 360 w 371"/>
                <a:gd name="T13" fmla="*/ 5 h 297"/>
                <a:gd name="T14" fmla="*/ 300 w 371"/>
                <a:gd name="T15" fmla="*/ 25 h 297"/>
                <a:gd name="T16" fmla="*/ 200 w 371"/>
                <a:gd name="T17" fmla="*/ 153 h 297"/>
                <a:gd name="T18" fmla="*/ 112 w 371"/>
                <a:gd name="T19" fmla="*/ 165 h 2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1"/>
                <a:gd name="T31" fmla="*/ 0 h 297"/>
                <a:gd name="T32" fmla="*/ 371 w 371"/>
                <a:gd name="T33" fmla="*/ 297 h 2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1" h="297">
                  <a:moveTo>
                    <a:pt x="112" y="165"/>
                  </a:moveTo>
                  <a:cubicBezTo>
                    <a:pt x="85" y="165"/>
                    <a:pt x="57" y="152"/>
                    <a:pt x="40" y="157"/>
                  </a:cubicBezTo>
                  <a:cubicBezTo>
                    <a:pt x="22" y="161"/>
                    <a:pt x="0" y="170"/>
                    <a:pt x="8" y="193"/>
                  </a:cubicBezTo>
                  <a:cubicBezTo>
                    <a:pt x="15" y="215"/>
                    <a:pt x="53" y="288"/>
                    <a:pt x="84" y="293"/>
                  </a:cubicBezTo>
                  <a:cubicBezTo>
                    <a:pt x="114" y="297"/>
                    <a:pt x="148" y="261"/>
                    <a:pt x="192" y="221"/>
                  </a:cubicBezTo>
                  <a:cubicBezTo>
                    <a:pt x="235" y="180"/>
                    <a:pt x="316" y="84"/>
                    <a:pt x="344" y="49"/>
                  </a:cubicBezTo>
                  <a:cubicBezTo>
                    <a:pt x="371" y="13"/>
                    <a:pt x="367" y="9"/>
                    <a:pt x="360" y="5"/>
                  </a:cubicBezTo>
                  <a:cubicBezTo>
                    <a:pt x="352" y="0"/>
                    <a:pt x="326" y="0"/>
                    <a:pt x="300" y="25"/>
                  </a:cubicBezTo>
                  <a:cubicBezTo>
                    <a:pt x="273" y="49"/>
                    <a:pt x="232" y="129"/>
                    <a:pt x="200" y="153"/>
                  </a:cubicBezTo>
                  <a:cubicBezTo>
                    <a:pt x="168" y="176"/>
                    <a:pt x="138" y="164"/>
                    <a:pt x="112" y="165"/>
                  </a:cubicBezTo>
                  <a:close/>
                </a:path>
              </a:pathLst>
            </a:custGeom>
            <a:noFill/>
            <a:ln w="38100">
              <a:solidFill>
                <a:srgbClr val="B2B2B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grpSp>
      <p:sp>
        <p:nvSpPr>
          <p:cNvPr id="34830" name="Text Box 21">
            <a:extLst>
              <a:ext uri="{FF2B5EF4-FFF2-40B4-BE49-F238E27FC236}">
                <a16:creationId xmlns:a16="http://schemas.microsoft.com/office/drawing/2014/main" id="{52CD2252-35DF-D346-B445-4E17D3DA4F06}"/>
              </a:ext>
            </a:extLst>
          </p:cNvPr>
          <p:cNvSpPr txBox="1">
            <a:spLocks noChangeArrowheads="1"/>
          </p:cNvSpPr>
          <p:nvPr/>
        </p:nvSpPr>
        <p:spPr bwMode="auto">
          <a:xfrm>
            <a:off x="2847975" y="4564063"/>
            <a:ext cx="2333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50000"/>
              </a:spcBef>
              <a:buFontTx/>
              <a:buNone/>
            </a:pPr>
            <a:r>
              <a:rPr lang="en-US" altLang="it-IT" sz="1200" b="1">
                <a:solidFill>
                  <a:srgbClr val="EB0215"/>
                </a:solidFill>
                <a:latin typeface="Arial" panose="020B0604020202020204" pitchFamily="34" charset="0"/>
              </a:rPr>
              <a:t>A</a:t>
            </a:r>
          </a:p>
        </p:txBody>
      </p:sp>
      <p:sp>
        <p:nvSpPr>
          <p:cNvPr id="34831" name="Text Box 22">
            <a:extLst>
              <a:ext uri="{FF2B5EF4-FFF2-40B4-BE49-F238E27FC236}">
                <a16:creationId xmlns:a16="http://schemas.microsoft.com/office/drawing/2014/main" id="{919CEF28-A6B3-DF47-ADA7-C5EE8FDF79E4}"/>
              </a:ext>
            </a:extLst>
          </p:cNvPr>
          <p:cNvSpPr txBox="1">
            <a:spLocks noChangeArrowheads="1"/>
          </p:cNvSpPr>
          <p:nvPr/>
        </p:nvSpPr>
        <p:spPr bwMode="auto">
          <a:xfrm>
            <a:off x="3805238" y="4579938"/>
            <a:ext cx="45085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50000"/>
              </a:spcBef>
              <a:buFontTx/>
              <a:buNone/>
            </a:pPr>
            <a:r>
              <a:rPr lang="en-US" altLang="it-IT" sz="1200" b="1">
                <a:solidFill>
                  <a:srgbClr val="EB0215"/>
                </a:solidFill>
                <a:latin typeface="Arial" panose="020B0604020202020204" pitchFamily="34" charset="0"/>
              </a:rPr>
              <a:t>AG</a:t>
            </a:r>
          </a:p>
        </p:txBody>
      </p:sp>
      <p:sp>
        <p:nvSpPr>
          <p:cNvPr id="34832" name="Text Box 23">
            <a:extLst>
              <a:ext uri="{FF2B5EF4-FFF2-40B4-BE49-F238E27FC236}">
                <a16:creationId xmlns:a16="http://schemas.microsoft.com/office/drawing/2014/main" id="{2B6967F2-5AA5-B14C-A009-F32C3EE0356B}"/>
              </a:ext>
            </a:extLst>
          </p:cNvPr>
          <p:cNvSpPr txBox="1">
            <a:spLocks noChangeArrowheads="1"/>
          </p:cNvSpPr>
          <p:nvPr/>
        </p:nvSpPr>
        <p:spPr bwMode="auto">
          <a:xfrm>
            <a:off x="5411788" y="4572000"/>
            <a:ext cx="4175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50000"/>
              </a:spcBef>
              <a:buFontTx/>
              <a:buNone/>
            </a:pPr>
            <a:r>
              <a:rPr lang="en-US" altLang="it-IT" sz="1200" b="1">
                <a:solidFill>
                  <a:srgbClr val="EB0215"/>
                </a:solidFill>
                <a:latin typeface="Arial" panose="020B0604020202020204" pitchFamily="34" charset="0"/>
              </a:rPr>
              <a:t>GU</a:t>
            </a:r>
          </a:p>
        </p:txBody>
      </p:sp>
      <p:sp>
        <p:nvSpPr>
          <p:cNvPr id="34833" name="Text Box 24">
            <a:extLst>
              <a:ext uri="{FF2B5EF4-FFF2-40B4-BE49-F238E27FC236}">
                <a16:creationId xmlns:a16="http://schemas.microsoft.com/office/drawing/2014/main" id="{C9F32AA2-B1EF-514A-ABCA-08894B06AD11}"/>
              </a:ext>
            </a:extLst>
          </p:cNvPr>
          <p:cNvSpPr txBox="1">
            <a:spLocks noChangeArrowheads="1"/>
          </p:cNvSpPr>
          <p:nvPr/>
        </p:nvSpPr>
        <p:spPr bwMode="auto">
          <a:xfrm>
            <a:off x="3073400" y="4579938"/>
            <a:ext cx="8604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50000"/>
              </a:spcBef>
              <a:buFontTx/>
              <a:buNone/>
            </a:pPr>
            <a:r>
              <a:rPr lang="en-US" altLang="it-IT" sz="1200" b="1">
                <a:solidFill>
                  <a:srgbClr val="EB0215"/>
                </a:solidFill>
                <a:latin typeface="Arial" panose="020B0604020202020204" pitchFamily="34" charset="0"/>
              </a:rPr>
              <a:t>YYYYYY</a:t>
            </a:r>
          </a:p>
        </p:txBody>
      </p:sp>
      <p:sp>
        <p:nvSpPr>
          <p:cNvPr id="87067" name="Rectangle 27">
            <a:extLst>
              <a:ext uri="{FF2B5EF4-FFF2-40B4-BE49-F238E27FC236}">
                <a16:creationId xmlns:a16="http://schemas.microsoft.com/office/drawing/2014/main" id="{1BDEBC2D-2245-8847-A92C-FBED0B2E8005}"/>
              </a:ext>
            </a:extLst>
          </p:cNvPr>
          <p:cNvSpPr>
            <a:spLocks noChangeArrowheads="1"/>
          </p:cNvSpPr>
          <p:nvPr/>
        </p:nvSpPr>
        <p:spPr bwMode="auto">
          <a:xfrm>
            <a:off x="4143375" y="4584700"/>
            <a:ext cx="1354138" cy="236538"/>
          </a:xfrm>
          <a:prstGeom prst="rect">
            <a:avLst/>
          </a:prstGeom>
          <a:gradFill rotWithShape="0">
            <a:gsLst>
              <a:gs pos="0">
                <a:schemeClr val="accent2"/>
              </a:gs>
              <a:gs pos="50000">
                <a:schemeClr val="bg1"/>
              </a:gs>
              <a:gs pos="100000">
                <a:schemeClr val="accent2"/>
              </a:gs>
            </a:gsLst>
            <a:lin ang="0" scaled="1"/>
          </a:gradFill>
          <a:ln w="9525">
            <a:solidFill>
              <a:schemeClr val="tx1"/>
            </a:solidFill>
            <a:miter lim="800000"/>
            <a:headEnd/>
            <a:tailEnd/>
          </a:ln>
          <a:effectLst/>
        </p:spPr>
        <p:txBody>
          <a:bodyPr wrap="none" anchor="ctr"/>
          <a:lstStyle/>
          <a:p>
            <a:pPr>
              <a:defRPr/>
            </a:pPr>
            <a:endParaRPr lang="it-IT">
              <a:latin typeface="Century Gothic" charset="0"/>
              <a:ea typeface="ＭＳ Ｐゴシック" charset="0"/>
              <a:cs typeface="ＭＳ Ｐゴシック" charset="0"/>
            </a:endParaRPr>
          </a:p>
        </p:txBody>
      </p:sp>
      <p:sp>
        <p:nvSpPr>
          <p:cNvPr id="87068" name="Rectangle 28">
            <a:extLst>
              <a:ext uri="{FF2B5EF4-FFF2-40B4-BE49-F238E27FC236}">
                <a16:creationId xmlns:a16="http://schemas.microsoft.com/office/drawing/2014/main" id="{522A725A-58D1-4148-B6EE-B8C9ED302516}"/>
              </a:ext>
            </a:extLst>
          </p:cNvPr>
          <p:cNvSpPr>
            <a:spLocks noChangeArrowheads="1"/>
          </p:cNvSpPr>
          <p:nvPr/>
        </p:nvSpPr>
        <p:spPr bwMode="auto">
          <a:xfrm>
            <a:off x="8177213" y="4592638"/>
            <a:ext cx="676275" cy="236537"/>
          </a:xfrm>
          <a:prstGeom prst="rect">
            <a:avLst/>
          </a:prstGeom>
          <a:gradFill rotWithShape="0">
            <a:gsLst>
              <a:gs pos="0">
                <a:schemeClr val="accent2"/>
              </a:gs>
              <a:gs pos="50000">
                <a:schemeClr val="bg1"/>
              </a:gs>
              <a:gs pos="100000">
                <a:schemeClr val="accent2"/>
              </a:gs>
            </a:gsLst>
            <a:lin ang="0" scaled="1"/>
          </a:gradFill>
          <a:ln w="9525">
            <a:solidFill>
              <a:schemeClr val="tx1"/>
            </a:solidFill>
            <a:miter lim="800000"/>
            <a:headEnd/>
            <a:tailEnd/>
          </a:ln>
          <a:effectLst/>
        </p:spPr>
        <p:txBody>
          <a:bodyPr wrap="none" anchor="ctr"/>
          <a:lstStyle/>
          <a:p>
            <a:pPr>
              <a:defRPr/>
            </a:pPr>
            <a:endParaRPr lang="it-IT">
              <a:latin typeface="Century Gothic" charset="0"/>
              <a:ea typeface="ＭＳ Ｐゴシック" charset="0"/>
              <a:cs typeface="ＭＳ Ｐゴシック" charset="0"/>
            </a:endParaRPr>
          </a:p>
        </p:txBody>
      </p:sp>
      <p:sp>
        <p:nvSpPr>
          <p:cNvPr id="34836" name="Text Box 29">
            <a:extLst>
              <a:ext uri="{FF2B5EF4-FFF2-40B4-BE49-F238E27FC236}">
                <a16:creationId xmlns:a16="http://schemas.microsoft.com/office/drawing/2014/main" id="{33A3BF5D-B6B7-A049-B629-8559EE7FB97E}"/>
              </a:ext>
            </a:extLst>
          </p:cNvPr>
          <p:cNvSpPr txBox="1">
            <a:spLocks noChangeArrowheads="1"/>
          </p:cNvSpPr>
          <p:nvPr/>
        </p:nvSpPr>
        <p:spPr bwMode="auto">
          <a:xfrm>
            <a:off x="3724275" y="2990850"/>
            <a:ext cx="22177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ja-JP" altLang="en-US" sz="2000">
                <a:latin typeface="Century Gothic" panose="020B0502020202020204" pitchFamily="34" charset="0"/>
              </a:rPr>
              <a:t>“</a:t>
            </a:r>
            <a:r>
              <a:rPr lang="en-US" altLang="ja-JP" sz="2000">
                <a:latin typeface="Century Gothic" panose="020B0502020202020204" pitchFamily="34" charset="0"/>
              </a:rPr>
              <a:t>Exon definition</a:t>
            </a:r>
            <a:r>
              <a:rPr lang="ja-JP" altLang="en-US" sz="2000">
                <a:latin typeface="Century Gothic" panose="020B0502020202020204" pitchFamily="34" charset="0"/>
              </a:rPr>
              <a:t>”</a:t>
            </a:r>
            <a:endParaRPr lang="en-US" altLang="it-IT" sz="2000">
              <a:latin typeface="Century Gothic" panose="020B0502020202020204" pitchFamily="34" charset="0"/>
            </a:endParaRPr>
          </a:p>
        </p:txBody>
      </p:sp>
      <p:sp>
        <p:nvSpPr>
          <p:cNvPr id="34837" name="Oval 30">
            <a:extLst>
              <a:ext uri="{FF2B5EF4-FFF2-40B4-BE49-F238E27FC236}">
                <a16:creationId xmlns:a16="http://schemas.microsoft.com/office/drawing/2014/main" id="{8A64C761-80DC-6F4D-AF5A-591CDEB1A429}"/>
              </a:ext>
            </a:extLst>
          </p:cNvPr>
          <p:cNvSpPr>
            <a:spLocks noChangeArrowheads="1"/>
          </p:cNvSpPr>
          <p:nvPr/>
        </p:nvSpPr>
        <p:spPr bwMode="auto">
          <a:xfrm>
            <a:off x="1270000" y="4237038"/>
            <a:ext cx="420688" cy="284162"/>
          </a:xfrm>
          <a:prstGeom prst="ellipse">
            <a:avLst/>
          </a:prstGeom>
          <a:solidFill>
            <a:srgbClr val="FCE785"/>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34838" name="Oval 31">
            <a:extLst>
              <a:ext uri="{FF2B5EF4-FFF2-40B4-BE49-F238E27FC236}">
                <a16:creationId xmlns:a16="http://schemas.microsoft.com/office/drawing/2014/main" id="{FC2BB4D8-3F56-B34E-9989-5515252F5BA5}"/>
              </a:ext>
            </a:extLst>
          </p:cNvPr>
          <p:cNvSpPr>
            <a:spLocks noChangeArrowheads="1"/>
          </p:cNvSpPr>
          <p:nvPr/>
        </p:nvSpPr>
        <p:spPr bwMode="auto">
          <a:xfrm>
            <a:off x="3027363" y="3781425"/>
            <a:ext cx="420687" cy="284163"/>
          </a:xfrm>
          <a:prstGeom prst="ellipse">
            <a:avLst/>
          </a:prstGeom>
          <a:solidFill>
            <a:schemeClr val="accent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34839" name="Arco 34">
            <a:extLst>
              <a:ext uri="{FF2B5EF4-FFF2-40B4-BE49-F238E27FC236}">
                <a16:creationId xmlns:a16="http://schemas.microsoft.com/office/drawing/2014/main" id="{45A38B62-91F4-E046-83AC-A80F7B391D0F}"/>
              </a:ext>
            </a:extLst>
          </p:cNvPr>
          <p:cNvSpPr>
            <a:spLocks/>
          </p:cNvSpPr>
          <p:nvPr/>
        </p:nvSpPr>
        <p:spPr bwMode="auto">
          <a:xfrm flipH="1">
            <a:off x="1714500" y="3827463"/>
            <a:ext cx="1209675" cy="419100"/>
          </a:xfrm>
          <a:custGeom>
            <a:avLst/>
            <a:gdLst>
              <a:gd name="T0" fmla="*/ 0 w 21600"/>
              <a:gd name="T1" fmla="*/ 0 h 21600"/>
              <a:gd name="T2" fmla="*/ 2147483646 w 21600"/>
              <a:gd name="T3" fmla="*/ 2147483646 h 21600"/>
              <a:gd name="T4" fmla="*/ 0 w 21600"/>
              <a:gd name="T5" fmla="*/ 2147483646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28575">
            <a:solidFill>
              <a:srgbClr val="E34D16"/>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34840" name="Text Box 35">
            <a:extLst>
              <a:ext uri="{FF2B5EF4-FFF2-40B4-BE49-F238E27FC236}">
                <a16:creationId xmlns:a16="http://schemas.microsoft.com/office/drawing/2014/main" id="{0AAD53EC-4ECA-A040-AC59-A56C41118BD2}"/>
              </a:ext>
            </a:extLst>
          </p:cNvPr>
          <p:cNvSpPr txBox="1">
            <a:spLocks noChangeArrowheads="1"/>
          </p:cNvSpPr>
          <p:nvPr/>
        </p:nvSpPr>
        <p:spPr bwMode="auto">
          <a:xfrm>
            <a:off x="757238" y="3224213"/>
            <a:ext cx="11715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2400">
                <a:latin typeface="Century Gothic" panose="020B0502020202020204" pitchFamily="34" charset="0"/>
              </a:rPr>
              <a:t>U1-70K</a:t>
            </a:r>
          </a:p>
        </p:txBody>
      </p:sp>
      <p:sp>
        <p:nvSpPr>
          <p:cNvPr id="34841" name="Text Box 36">
            <a:extLst>
              <a:ext uri="{FF2B5EF4-FFF2-40B4-BE49-F238E27FC236}">
                <a16:creationId xmlns:a16="http://schemas.microsoft.com/office/drawing/2014/main" id="{5577A4F5-87D6-E244-BBD6-62F8CC30EB6A}"/>
              </a:ext>
            </a:extLst>
          </p:cNvPr>
          <p:cNvSpPr txBox="1">
            <a:spLocks noChangeArrowheads="1"/>
          </p:cNvSpPr>
          <p:nvPr/>
        </p:nvSpPr>
        <p:spPr bwMode="auto">
          <a:xfrm>
            <a:off x="2954338" y="3328988"/>
            <a:ext cx="520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2400" dirty="0">
                <a:latin typeface="Century Gothic" panose="020B0502020202020204" pitchFamily="34" charset="0"/>
              </a:rPr>
              <a:t>SR</a:t>
            </a:r>
          </a:p>
        </p:txBody>
      </p:sp>
      <p:sp>
        <p:nvSpPr>
          <p:cNvPr id="34842" name="Oval 37">
            <a:extLst>
              <a:ext uri="{FF2B5EF4-FFF2-40B4-BE49-F238E27FC236}">
                <a16:creationId xmlns:a16="http://schemas.microsoft.com/office/drawing/2014/main" id="{5F0F6FA7-506C-B64A-BC97-3672340F68D0}"/>
              </a:ext>
            </a:extLst>
          </p:cNvPr>
          <p:cNvSpPr>
            <a:spLocks noChangeArrowheads="1"/>
          </p:cNvSpPr>
          <p:nvPr/>
        </p:nvSpPr>
        <p:spPr bwMode="auto">
          <a:xfrm>
            <a:off x="4449763" y="4175125"/>
            <a:ext cx="266700" cy="463550"/>
          </a:xfrm>
          <a:prstGeom prst="ellipse">
            <a:avLst/>
          </a:prstGeom>
          <a:solidFill>
            <a:schemeClr val="accent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34843" name="Arco 38">
            <a:extLst>
              <a:ext uri="{FF2B5EF4-FFF2-40B4-BE49-F238E27FC236}">
                <a16:creationId xmlns:a16="http://schemas.microsoft.com/office/drawing/2014/main" id="{EF5DF5C9-CAFC-3042-904B-499DD6B08FDC}"/>
              </a:ext>
            </a:extLst>
          </p:cNvPr>
          <p:cNvSpPr>
            <a:spLocks/>
          </p:cNvSpPr>
          <p:nvPr/>
        </p:nvSpPr>
        <p:spPr bwMode="auto">
          <a:xfrm flipH="1">
            <a:off x="4662488" y="3887788"/>
            <a:ext cx="663575" cy="419100"/>
          </a:xfrm>
          <a:custGeom>
            <a:avLst/>
            <a:gdLst>
              <a:gd name="T0" fmla="*/ 0 w 20895"/>
              <a:gd name="T1" fmla="*/ 2147483646 h 21600"/>
              <a:gd name="T2" fmla="*/ 2147483646 w 20895"/>
              <a:gd name="T3" fmla="*/ 2147483646 h 21600"/>
              <a:gd name="T4" fmla="*/ 2147483646 w 20895"/>
              <a:gd name="T5" fmla="*/ 2147483646 h 21600"/>
              <a:gd name="T6" fmla="*/ 0 60000 65536"/>
              <a:gd name="T7" fmla="*/ 0 60000 65536"/>
              <a:gd name="T8" fmla="*/ 0 60000 65536"/>
              <a:gd name="T9" fmla="*/ 0 w 20895"/>
              <a:gd name="T10" fmla="*/ 0 h 21600"/>
              <a:gd name="T11" fmla="*/ 20895 w 20895"/>
              <a:gd name="T12" fmla="*/ 21600 h 21600"/>
            </a:gdLst>
            <a:ahLst/>
            <a:cxnLst>
              <a:cxn ang="T6">
                <a:pos x="T0" y="T1"/>
              </a:cxn>
              <a:cxn ang="T7">
                <a:pos x="T2" y="T3"/>
              </a:cxn>
              <a:cxn ang="T8">
                <a:pos x="T4" y="T5"/>
              </a:cxn>
            </a:cxnLst>
            <a:rect l="T9" t="T10" r="T11" b="T12"/>
            <a:pathLst>
              <a:path w="20895" h="21600" fill="none" extrusionOk="0">
                <a:moveTo>
                  <a:pt x="-1" y="66"/>
                </a:moveTo>
                <a:cubicBezTo>
                  <a:pt x="563" y="22"/>
                  <a:pt x="1128" y="-1"/>
                  <a:pt x="1694" y="-1"/>
                </a:cubicBezTo>
                <a:cubicBezTo>
                  <a:pt x="9781" y="-1"/>
                  <a:pt x="17191" y="4518"/>
                  <a:pt x="20895" y="11707"/>
                </a:cubicBezTo>
              </a:path>
              <a:path w="20895" h="21600" stroke="0" extrusionOk="0">
                <a:moveTo>
                  <a:pt x="-1" y="66"/>
                </a:moveTo>
                <a:cubicBezTo>
                  <a:pt x="563" y="22"/>
                  <a:pt x="1128" y="-1"/>
                  <a:pt x="1694" y="-1"/>
                </a:cubicBezTo>
                <a:cubicBezTo>
                  <a:pt x="9781" y="-1"/>
                  <a:pt x="17191" y="4518"/>
                  <a:pt x="20895" y="11707"/>
                </a:cubicBezTo>
                <a:lnTo>
                  <a:pt x="1694" y="21600"/>
                </a:lnTo>
                <a:lnTo>
                  <a:pt x="-1" y="66"/>
                </a:lnTo>
                <a:close/>
              </a:path>
            </a:pathLst>
          </a:custGeom>
          <a:noFill/>
          <a:ln w="28575">
            <a:solidFill>
              <a:schemeClr val="folHlink"/>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34844" name="Arco 39">
            <a:extLst>
              <a:ext uri="{FF2B5EF4-FFF2-40B4-BE49-F238E27FC236}">
                <a16:creationId xmlns:a16="http://schemas.microsoft.com/office/drawing/2014/main" id="{B4FBE71F-7E56-A64B-A86D-08A0492A809D}"/>
              </a:ext>
            </a:extLst>
          </p:cNvPr>
          <p:cNvSpPr>
            <a:spLocks/>
          </p:cNvSpPr>
          <p:nvPr/>
        </p:nvSpPr>
        <p:spPr bwMode="auto">
          <a:xfrm>
            <a:off x="3771900" y="3895725"/>
            <a:ext cx="663575" cy="419100"/>
          </a:xfrm>
          <a:custGeom>
            <a:avLst/>
            <a:gdLst>
              <a:gd name="T0" fmla="*/ 0 w 20895"/>
              <a:gd name="T1" fmla="*/ 2147483646 h 21600"/>
              <a:gd name="T2" fmla="*/ 2147483646 w 20895"/>
              <a:gd name="T3" fmla="*/ 2147483646 h 21600"/>
              <a:gd name="T4" fmla="*/ 2147483646 w 20895"/>
              <a:gd name="T5" fmla="*/ 2147483646 h 21600"/>
              <a:gd name="T6" fmla="*/ 0 60000 65536"/>
              <a:gd name="T7" fmla="*/ 0 60000 65536"/>
              <a:gd name="T8" fmla="*/ 0 60000 65536"/>
              <a:gd name="T9" fmla="*/ 0 w 20895"/>
              <a:gd name="T10" fmla="*/ 0 h 21600"/>
              <a:gd name="T11" fmla="*/ 20895 w 20895"/>
              <a:gd name="T12" fmla="*/ 21600 h 21600"/>
            </a:gdLst>
            <a:ahLst/>
            <a:cxnLst>
              <a:cxn ang="T6">
                <a:pos x="T0" y="T1"/>
              </a:cxn>
              <a:cxn ang="T7">
                <a:pos x="T2" y="T3"/>
              </a:cxn>
              <a:cxn ang="T8">
                <a:pos x="T4" y="T5"/>
              </a:cxn>
            </a:cxnLst>
            <a:rect l="T9" t="T10" r="T11" b="T12"/>
            <a:pathLst>
              <a:path w="20895" h="21600" fill="none" extrusionOk="0">
                <a:moveTo>
                  <a:pt x="-1" y="66"/>
                </a:moveTo>
                <a:cubicBezTo>
                  <a:pt x="563" y="22"/>
                  <a:pt x="1128" y="-1"/>
                  <a:pt x="1694" y="-1"/>
                </a:cubicBezTo>
                <a:cubicBezTo>
                  <a:pt x="9781" y="-1"/>
                  <a:pt x="17191" y="4518"/>
                  <a:pt x="20895" y="11707"/>
                </a:cubicBezTo>
              </a:path>
              <a:path w="20895" h="21600" stroke="0" extrusionOk="0">
                <a:moveTo>
                  <a:pt x="-1" y="66"/>
                </a:moveTo>
                <a:cubicBezTo>
                  <a:pt x="563" y="22"/>
                  <a:pt x="1128" y="-1"/>
                  <a:pt x="1694" y="-1"/>
                </a:cubicBezTo>
                <a:cubicBezTo>
                  <a:pt x="9781" y="-1"/>
                  <a:pt x="17191" y="4518"/>
                  <a:pt x="20895" y="11707"/>
                </a:cubicBezTo>
                <a:lnTo>
                  <a:pt x="1694" y="21600"/>
                </a:lnTo>
                <a:lnTo>
                  <a:pt x="-1" y="66"/>
                </a:lnTo>
                <a:close/>
              </a:path>
            </a:pathLst>
          </a:custGeom>
          <a:noFill/>
          <a:ln w="28575">
            <a:solidFill>
              <a:schemeClr val="folHlink"/>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5" name="CasellaDiTesto 2">
            <a:extLst>
              <a:ext uri="{FF2B5EF4-FFF2-40B4-BE49-F238E27FC236}">
                <a16:creationId xmlns:a16="http://schemas.microsoft.com/office/drawing/2014/main" id="{74DBB3FA-4C00-2446-BDB0-98C35EC63CEE}"/>
              </a:ext>
            </a:extLst>
          </p:cNvPr>
          <p:cNvSpPr txBox="1">
            <a:spLocks noChangeArrowheads="1"/>
          </p:cNvSpPr>
          <p:nvPr/>
        </p:nvSpPr>
        <p:spPr bwMode="auto">
          <a:xfrm>
            <a:off x="762000" y="609600"/>
            <a:ext cx="7485063"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it-IT" altLang="it-IT" sz="2400">
                <a:latin typeface="Century Gothic" panose="020B0502020202020204" pitchFamily="34" charset="0"/>
              </a:rPr>
              <a:t>Both enhancer (ESE) and silencer (ESS) of splicing exist. They activate or repress splicing on the neibouring splce sites</a:t>
            </a:r>
          </a:p>
          <a:p>
            <a:pPr>
              <a:spcBef>
                <a:spcPct val="0"/>
              </a:spcBef>
              <a:buFontTx/>
              <a:buNone/>
            </a:pPr>
            <a:endParaRPr lang="it-IT" altLang="it-IT" sz="2400">
              <a:latin typeface="Century Gothic" panose="020B0502020202020204" pitchFamily="34" charset="0"/>
            </a:endParaRPr>
          </a:p>
          <a:p>
            <a:pPr>
              <a:spcBef>
                <a:spcPct val="0"/>
              </a:spcBef>
              <a:buFontTx/>
              <a:buNone/>
            </a:pPr>
            <a:endParaRPr lang="it-IT" altLang="it-IT" sz="2400">
              <a:latin typeface="Century Gothic" panose="020B0502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8913" name="Picture 2">
            <a:extLst>
              <a:ext uri="{FF2B5EF4-FFF2-40B4-BE49-F238E27FC236}">
                <a16:creationId xmlns:a16="http://schemas.microsoft.com/office/drawing/2014/main" id="{8F6FC07B-AAA3-C343-A904-A82486FD47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220663"/>
            <a:ext cx="9150350" cy="641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1" name="Immagine 3" descr="Immagine 9.png">
            <a:extLst>
              <a:ext uri="{FF2B5EF4-FFF2-40B4-BE49-F238E27FC236}">
                <a16:creationId xmlns:a16="http://schemas.microsoft.com/office/drawing/2014/main" id="{EE264A11-D4F3-3E46-B546-851785745786}"/>
              </a:ext>
            </a:extLst>
          </p:cNvPr>
          <p:cNvPicPr>
            <a:picLocks noChangeAspect="1"/>
          </p:cNvPicPr>
          <p:nvPr/>
        </p:nvPicPr>
        <p:blipFill>
          <a:blip r:embed="rId3">
            <a:extLst>
              <a:ext uri="{28A0092B-C50C-407E-A947-70E740481C1C}">
                <a14:useLocalDpi xmlns:a14="http://schemas.microsoft.com/office/drawing/2010/main" val="0"/>
              </a:ext>
            </a:extLst>
          </a:blip>
          <a:srcRect t="53827"/>
          <a:stretch>
            <a:fillRect/>
          </a:stretch>
        </p:blipFill>
        <p:spPr bwMode="auto">
          <a:xfrm>
            <a:off x="1687513" y="3690938"/>
            <a:ext cx="5972175" cy="316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2" name="CasellaDiTesto 2">
            <a:extLst>
              <a:ext uri="{FF2B5EF4-FFF2-40B4-BE49-F238E27FC236}">
                <a16:creationId xmlns:a16="http://schemas.microsoft.com/office/drawing/2014/main" id="{286DD4FD-5D5A-8C4E-9078-29D7689B5A45}"/>
              </a:ext>
            </a:extLst>
          </p:cNvPr>
          <p:cNvSpPr txBox="1">
            <a:spLocks noChangeArrowheads="1"/>
          </p:cNvSpPr>
          <p:nvPr/>
        </p:nvSpPr>
        <p:spPr bwMode="auto">
          <a:xfrm>
            <a:off x="762000" y="355600"/>
            <a:ext cx="7485063"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it-IT" altLang="it-IT" sz="2400">
                <a:latin typeface="Century Gothic" panose="020B0502020202020204" pitchFamily="34" charset="0"/>
              </a:rPr>
              <a:t>Both enhancer (ESE) and silencer (ESS) of splicing exist. They activate or repress splicing on the neibouring splce sites</a:t>
            </a:r>
          </a:p>
          <a:p>
            <a:pPr>
              <a:spcBef>
                <a:spcPct val="0"/>
              </a:spcBef>
              <a:buFontTx/>
              <a:buNone/>
            </a:pPr>
            <a:endParaRPr lang="it-IT" altLang="it-IT" sz="2400">
              <a:latin typeface="Century Gothic" panose="020B0502020202020204" pitchFamily="34" charset="0"/>
            </a:endParaRPr>
          </a:p>
          <a:p>
            <a:pPr>
              <a:spcBef>
                <a:spcPct val="0"/>
              </a:spcBef>
              <a:buFontTx/>
              <a:buNone/>
            </a:pPr>
            <a:r>
              <a:rPr lang="it-IT" altLang="it-IT" sz="2400">
                <a:latin typeface="Century Gothic" panose="020B0502020202020204" pitchFamily="34" charset="0"/>
              </a:rPr>
              <a:t>An example of silencers are the HnRNPs (heterogeneous ribonuclear proteins) which bind RNA but do not recruit the splicing machinery due to the lack of the SR domain</a:t>
            </a:r>
          </a:p>
          <a:p>
            <a:pPr>
              <a:spcBef>
                <a:spcPct val="0"/>
              </a:spcBef>
              <a:buFontTx/>
              <a:buNone/>
            </a:pPr>
            <a:endParaRPr lang="it-IT" altLang="it-IT" sz="2400">
              <a:latin typeface="Century Gothic" panose="020B0502020202020204" pitchFamily="34" charset="0"/>
            </a:endParaRPr>
          </a:p>
          <a:p>
            <a:pPr>
              <a:spcBef>
                <a:spcPct val="0"/>
              </a:spcBef>
              <a:buFontTx/>
              <a:buNone/>
            </a:pPr>
            <a:r>
              <a:rPr lang="it-IT" altLang="it-IT" sz="2400">
                <a:latin typeface="Century Gothic" panose="020B0502020202020204" pitchFamily="34" charset="0"/>
              </a:rPr>
              <a:t>Model:</a:t>
            </a:r>
          </a:p>
          <a:p>
            <a:pPr>
              <a:spcBef>
                <a:spcPct val="0"/>
              </a:spcBef>
              <a:buFontTx/>
              <a:buNone/>
            </a:pPr>
            <a:endParaRPr lang="it-IT" altLang="it-IT" sz="2400">
              <a:latin typeface="Century Gothic" panose="020B0502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3009" name="Immagine 3" descr="Immagine 6.png">
            <a:extLst>
              <a:ext uri="{FF2B5EF4-FFF2-40B4-BE49-F238E27FC236}">
                <a16:creationId xmlns:a16="http://schemas.microsoft.com/office/drawing/2014/main" id="{E82C7D6B-8551-7F41-9455-B6DD180D7FFE}"/>
              </a:ext>
            </a:extLst>
          </p:cNvPr>
          <p:cNvPicPr>
            <a:picLocks noChangeAspect="1"/>
          </p:cNvPicPr>
          <p:nvPr/>
        </p:nvPicPr>
        <p:blipFill>
          <a:blip r:embed="rId3">
            <a:extLst>
              <a:ext uri="{28A0092B-C50C-407E-A947-70E740481C1C}">
                <a14:useLocalDpi xmlns:a14="http://schemas.microsoft.com/office/drawing/2010/main" val="0"/>
              </a:ext>
            </a:extLst>
          </a:blip>
          <a:srcRect t="78764"/>
          <a:stretch>
            <a:fillRect/>
          </a:stretch>
        </p:blipFill>
        <p:spPr bwMode="auto">
          <a:xfrm>
            <a:off x="1628775" y="5046663"/>
            <a:ext cx="6054725" cy="145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CasellaDiTesto 1">
            <a:extLst>
              <a:ext uri="{FF2B5EF4-FFF2-40B4-BE49-F238E27FC236}">
                <a16:creationId xmlns:a16="http://schemas.microsoft.com/office/drawing/2014/main" id="{B7BD272C-6DD0-FF40-AD60-AE0D2B06D02A}"/>
              </a:ext>
            </a:extLst>
          </p:cNvPr>
          <p:cNvSpPr txBox="1">
            <a:spLocks noChangeArrowheads="1"/>
          </p:cNvSpPr>
          <p:nvPr/>
        </p:nvSpPr>
        <p:spPr bwMode="auto">
          <a:xfrm>
            <a:off x="965200" y="322263"/>
            <a:ext cx="7180263"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it-IT" altLang="it-IT" sz="2800" b="1">
                <a:latin typeface="Century Gothic" panose="020B0502020202020204" pitchFamily="34" charset="0"/>
              </a:rPr>
              <a:t>How splice sites are recognized in </a:t>
            </a:r>
          </a:p>
          <a:p>
            <a:pPr>
              <a:spcBef>
                <a:spcPct val="0"/>
              </a:spcBef>
              <a:buFontTx/>
              <a:buNone/>
            </a:pPr>
            <a:r>
              <a:rPr lang="it-IT" altLang="it-IT" sz="2800" b="1">
                <a:latin typeface="Century Gothic" panose="020B0502020202020204" pitchFamily="34" charset="0"/>
              </a:rPr>
              <a:t>alternative splicing?</a:t>
            </a:r>
          </a:p>
          <a:p>
            <a:pPr>
              <a:spcBef>
                <a:spcPct val="0"/>
              </a:spcBef>
              <a:buFontTx/>
              <a:buNone/>
            </a:pPr>
            <a:endParaRPr lang="it-IT" altLang="it-IT" sz="2400">
              <a:latin typeface="Century Gothic" panose="020B0502020202020204" pitchFamily="34" charset="0"/>
            </a:endParaRPr>
          </a:p>
          <a:p>
            <a:pPr>
              <a:spcBef>
                <a:spcPct val="0"/>
              </a:spcBef>
              <a:buFontTx/>
              <a:buNone/>
            </a:pPr>
            <a:r>
              <a:rPr lang="it-IT" altLang="it-IT" sz="2400">
                <a:latin typeface="Century Gothic" panose="020B0502020202020204" pitchFamily="34" charset="0"/>
              </a:rPr>
              <a:t>SR proteins bind inside exons on enhancer sites (ESE) and recruit the splicing apparatus on the 5’ and 3’ splice sites</a:t>
            </a:r>
          </a:p>
          <a:p>
            <a:pPr>
              <a:spcBef>
                <a:spcPct val="0"/>
              </a:spcBef>
              <a:buFontTx/>
              <a:buNone/>
            </a:pPr>
            <a:endParaRPr lang="it-IT" altLang="it-IT" sz="2400">
              <a:latin typeface="Century Gothic" panose="020B0502020202020204" pitchFamily="34" charset="0"/>
            </a:endParaRPr>
          </a:p>
          <a:p>
            <a:pPr>
              <a:spcBef>
                <a:spcPct val="0"/>
              </a:spcBef>
              <a:buFontTx/>
              <a:buNone/>
            </a:pPr>
            <a:r>
              <a:rPr lang="it-IT" altLang="it-IT" sz="2400">
                <a:latin typeface="Century Gothic" panose="020B0502020202020204" pitchFamily="34" charset="0"/>
              </a:rPr>
              <a:t>SR proteins have a RNA binding domain and a arginine (R)-serine (S)-rich domain responsible for recruitment of the splicing apparatus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7" name="Rectangle 2">
            <a:extLst>
              <a:ext uri="{FF2B5EF4-FFF2-40B4-BE49-F238E27FC236}">
                <a16:creationId xmlns:a16="http://schemas.microsoft.com/office/drawing/2014/main" id="{5A25DBE7-6FF9-4B48-990F-8D22953EE840}"/>
              </a:ext>
            </a:extLst>
          </p:cNvPr>
          <p:cNvSpPr>
            <a:spLocks noGrp="1"/>
          </p:cNvSpPr>
          <p:nvPr>
            <p:ph type="title"/>
          </p:nvPr>
        </p:nvSpPr>
        <p:spPr>
          <a:xfrm>
            <a:off x="685800" y="-414338"/>
            <a:ext cx="7772400" cy="1143001"/>
          </a:xfrm>
        </p:spPr>
        <p:txBody>
          <a:bodyPr/>
          <a:lstStyle/>
          <a:p>
            <a:pPr eaLnBrk="1" hangingPunct="1"/>
            <a:r>
              <a:rPr lang="en-US" altLang="it-IT" sz="2000">
                <a:latin typeface="Arial" panose="020B0604020202020204" pitchFamily="34" charset="0"/>
                <a:ea typeface="ＭＳ Ｐゴシック" panose="020B0600070205080204" pitchFamily="34" charset="-128"/>
              </a:rPr>
              <a:t>Regulatory elements in pre-mRNA splicing</a:t>
            </a:r>
          </a:p>
        </p:txBody>
      </p:sp>
      <p:pic>
        <p:nvPicPr>
          <p:cNvPr id="45058" name="Picture 3">
            <a:extLst>
              <a:ext uri="{FF2B5EF4-FFF2-40B4-BE49-F238E27FC236}">
                <a16:creationId xmlns:a16="http://schemas.microsoft.com/office/drawing/2014/main" id="{FC5B6490-9B06-B441-BB41-AC339D2462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71600"/>
            <a:ext cx="8229600"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Text Box 4">
            <a:extLst>
              <a:ext uri="{FF2B5EF4-FFF2-40B4-BE49-F238E27FC236}">
                <a16:creationId xmlns:a16="http://schemas.microsoft.com/office/drawing/2014/main" id="{B01E993C-4DA7-3449-B619-8A0AAEF3ED4C}"/>
              </a:ext>
            </a:extLst>
          </p:cNvPr>
          <p:cNvSpPr txBox="1">
            <a:spLocks noChangeArrowheads="1"/>
          </p:cNvSpPr>
          <p:nvPr/>
        </p:nvSpPr>
        <p:spPr bwMode="auto">
          <a:xfrm>
            <a:off x="593725" y="3633788"/>
            <a:ext cx="7935913" cy="311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1800" b="1">
                <a:latin typeface="Times" pitchFamily="2" charset="0"/>
              </a:rPr>
              <a:t>Cis acting regulatory elements</a:t>
            </a:r>
            <a:endParaRPr lang="en-US" altLang="it-IT" sz="1800">
              <a:latin typeface="Times" pitchFamily="2" charset="0"/>
            </a:endParaRPr>
          </a:p>
          <a:p>
            <a:pPr>
              <a:spcBef>
                <a:spcPct val="0"/>
              </a:spcBef>
              <a:buFontTx/>
              <a:buNone/>
            </a:pPr>
            <a:r>
              <a:rPr lang="en-US" altLang="it-IT" sz="1800">
                <a:latin typeface="Times" pitchFamily="2" charset="0"/>
              </a:rPr>
              <a:t>ESE 	Exonic Splicing Enhancer</a:t>
            </a:r>
          </a:p>
          <a:p>
            <a:pPr>
              <a:spcBef>
                <a:spcPct val="0"/>
              </a:spcBef>
              <a:buFontTx/>
              <a:buNone/>
            </a:pPr>
            <a:r>
              <a:rPr lang="en-US" altLang="it-IT" sz="1800">
                <a:latin typeface="Times" pitchFamily="2" charset="0"/>
              </a:rPr>
              <a:t>ESS 	Exonic Splicing Silencer</a:t>
            </a:r>
          </a:p>
          <a:p>
            <a:pPr>
              <a:spcBef>
                <a:spcPct val="0"/>
              </a:spcBef>
              <a:buFontTx/>
              <a:buNone/>
            </a:pPr>
            <a:r>
              <a:rPr lang="en-US" altLang="it-IT" sz="1800">
                <a:latin typeface="Times" pitchFamily="2" charset="0"/>
              </a:rPr>
              <a:t>ISS 	Intronic Splicing Enhancer</a:t>
            </a:r>
          </a:p>
          <a:p>
            <a:pPr>
              <a:spcBef>
                <a:spcPct val="0"/>
              </a:spcBef>
              <a:buFontTx/>
              <a:buNone/>
            </a:pPr>
            <a:r>
              <a:rPr lang="en-US" altLang="it-IT" sz="1800">
                <a:latin typeface="Times" pitchFamily="2" charset="0"/>
              </a:rPr>
              <a:t>ISE 	Intronic Splicing Silencer</a:t>
            </a:r>
          </a:p>
          <a:p>
            <a:pPr>
              <a:spcBef>
                <a:spcPct val="0"/>
              </a:spcBef>
              <a:buFontTx/>
              <a:buNone/>
            </a:pPr>
            <a:r>
              <a:rPr lang="en-US" altLang="it-IT" sz="1800">
                <a:latin typeface="Times" pitchFamily="2" charset="0"/>
              </a:rPr>
              <a:t>CERES 	Composite Exonic Regulatory Elements of Splicing</a:t>
            </a:r>
          </a:p>
          <a:p>
            <a:pPr>
              <a:spcBef>
                <a:spcPct val="0"/>
              </a:spcBef>
              <a:buFontTx/>
              <a:buNone/>
            </a:pPr>
            <a:endParaRPr lang="en-US" altLang="it-IT" sz="1800">
              <a:latin typeface="Times" pitchFamily="2" charset="0"/>
            </a:endParaRPr>
          </a:p>
          <a:p>
            <a:pPr>
              <a:spcBef>
                <a:spcPct val="0"/>
              </a:spcBef>
              <a:buFontTx/>
              <a:buNone/>
            </a:pPr>
            <a:r>
              <a:rPr lang="en-US" altLang="it-IT" sz="1800" b="1">
                <a:latin typeface="Times" pitchFamily="2" charset="0"/>
              </a:rPr>
              <a:t>Trans-acting factors</a:t>
            </a:r>
            <a:endParaRPr lang="en-US" altLang="it-IT" sz="1800">
              <a:latin typeface="Times" pitchFamily="2" charset="0"/>
            </a:endParaRPr>
          </a:p>
          <a:p>
            <a:pPr>
              <a:spcBef>
                <a:spcPct val="0"/>
              </a:spcBef>
              <a:buFontTx/>
              <a:buNone/>
            </a:pPr>
            <a:r>
              <a:rPr lang="en-US" altLang="it-IT" sz="1800">
                <a:latin typeface="Times" pitchFamily="2" charset="0"/>
              </a:rPr>
              <a:t>SR proteins	Serine arginine rich proteins (SF2/ASF)</a:t>
            </a:r>
          </a:p>
          <a:p>
            <a:pPr>
              <a:spcBef>
                <a:spcPct val="0"/>
              </a:spcBef>
              <a:buFontTx/>
              <a:buNone/>
            </a:pPr>
            <a:r>
              <a:rPr lang="en-US" altLang="it-IT" sz="1800">
                <a:latin typeface="Times" pitchFamily="2" charset="0"/>
              </a:rPr>
              <a:t>hnRNPs		heterogeneous nuclear RiboNucleoprotein Particles (hnRNPA1) </a:t>
            </a:r>
          </a:p>
          <a:p>
            <a:pPr>
              <a:spcBef>
                <a:spcPct val="0"/>
              </a:spcBef>
              <a:buFontTx/>
              <a:buNone/>
            </a:pPr>
            <a:r>
              <a:rPr lang="en-US" altLang="it-IT" sz="1800">
                <a:latin typeface="Times" pitchFamily="2" charset="0"/>
              </a:rPr>
              <a:t>snRNPs		small nuclear RiboNucleoProteins (U1 snRNP, U2 snRNP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5" name="CasellaDiTesto 2">
            <a:extLst>
              <a:ext uri="{FF2B5EF4-FFF2-40B4-BE49-F238E27FC236}">
                <a16:creationId xmlns:a16="http://schemas.microsoft.com/office/drawing/2014/main" id="{C08E3C11-3173-7E47-A728-413DAAB984EC}"/>
              </a:ext>
            </a:extLst>
          </p:cNvPr>
          <p:cNvSpPr txBox="1">
            <a:spLocks noChangeArrowheads="1"/>
          </p:cNvSpPr>
          <p:nvPr/>
        </p:nvSpPr>
        <p:spPr bwMode="auto">
          <a:xfrm>
            <a:off x="457200" y="795338"/>
            <a:ext cx="7485063"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it-IT" altLang="it-IT" sz="2400">
                <a:latin typeface="Century Gothic" panose="020B0502020202020204" pitchFamily="34" charset="0"/>
              </a:rPr>
              <a:t>Mutations in sequences involved in the splicing reaction may cause disease onset</a:t>
            </a:r>
          </a:p>
          <a:p>
            <a:pPr>
              <a:spcBef>
                <a:spcPct val="0"/>
              </a:spcBef>
              <a:buFontTx/>
              <a:buNone/>
            </a:pPr>
            <a:endParaRPr lang="it-IT" altLang="it-IT" sz="2400">
              <a:latin typeface="Century Gothic" panose="020B0502020202020204" pitchFamily="34" charset="0"/>
            </a:endParaRPr>
          </a:p>
          <a:p>
            <a:pPr>
              <a:spcBef>
                <a:spcPct val="0"/>
              </a:spcBef>
              <a:buFontTx/>
              <a:buNone/>
            </a:pPr>
            <a:r>
              <a:rPr lang="it-IT" altLang="it-IT" sz="2400">
                <a:latin typeface="Century Gothic" panose="020B0502020202020204" pitchFamily="34" charset="0"/>
              </a:rPr>
              <a:t>Es. one silent mutation in the ESE of the BRCA1 gene, which predispose to breast cancer, induces exon skipping.</a:t>
            </a:r>
          </a:p>
          <a:p>
            <a:pPr>
              <a:spcBef>
                <a:spcPct val="0"/>
              </a:spcBef>
              <a:buFontTx/>
              <a:buNone/>
            </a:pPr>
            <a:endParaRPr lang="it-IT" altLang="it-IT" sz="2400">
              <a:latin typeface="Century Gothic" panose="020B0502020202020204" pitchFamily="34" charset="0"/>
            </a:endParaRPr>
          </a:p>
          <a:p>
            <a:pPr>
              <a:spcBef>
                <a:spcPct val="0"/>
              </a:spcBef>
              <a:buFontTx/>
              <a:buNone/>
            </a:pPr>
            <a:r>
              <a:rPr lang="it-IT" altLang="it-IT" sz="2400">
                <a:latin typeface="Century Gothic" panose="020B0502020202020204" pitchFamily="34" charset="0"/>
              </a:rPr>
              <a:t>Es. some mutations in the B-globin gene produce slpicing alterations in thalassemic patients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3" name="Rectangle 2">
            <a:extLst>
              <a:ext uri="{FF2B5EF4-FFF2-40B4-BE49-F238E27FC236}">
                <a16:creationId xmlns:a16="http://schemas.microsoft.com/office/drawing/2014/main" id="{D8DE356D-54D5-1248-BA30-006D53E0C3FA}"/>
              </a:ext>
            </a:extLst>
          </p:cNvPr>
          <p:cNvSpPr>
            <a:spLocks noGrp="1"/>
          </p:cNvSpPr>
          <p:nvPr>
            <p:ph type="ctrTitle"/>
          </p:nvPr>
        </p:nvSpPr>
        <p:spPr>
          <a:xfrm>
            <a:off x="685800" y="-347663"/>
            <a:ext cx="7772400" cy="1143001"/>
          </a:xfrm>
        </p:spPr>
        <p:txBody>
          <a:bodyPr/>
          <a:lstStyle/>
          <a:p>
            <a:pPr eaLnBrk="1" hangingPunct="1"/>
            <a:r>
              <a:rPr lang="en-US" altLang="it-IT" sz="2400">
                <a:latin typeface="Arial" panose="020B0604020202020204" pitchFamily="34" charset="0"/>
                <a:ea typeface="ＭＳ Ｐゴシック" panose="020B0600070205080204" pitchFamily="34" charset="-128"/>
              </a:rPr>
              <a:t>Exon skipping: models</a:t>
            </a:r>
          </a:p>
        </p:txBody>
      </p:sp>
      <p:pic>
        <p:nvPicPr>
          <p:cNvPr id="49154" name="Picture 3" descr="loss-gain function ESE">
            <a:extLst>
              <a:ext uri="{FF2B5EF4-FFF2-40B4-BE49-F238E27FC236}">
                <a16:creationId xmlns:a16="http://schemas.microsoft.com/office/drawing/2014/main" id="{F9EA2173-E305-AD42-BDBD-19AE5314DF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851025"/>
            <a:ext cx="8763000" cy="329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 Box 4">
            <a:extLst>
              <a:ext uri="{FF2B5EF4-FFF2-40B4-BE49-F238E27FC236}">
                <a16:creationId xmlns:a16="http://schemas.microsoft.com/office/drawing/2014/main" id="{B1F8BB74-6271-D840-938B-C4C52B0D73C9}"/>
              </a:ext>
            </a:extLst>
          </p:cNvPr>
          <p:cNvSpPr txBox="1">
            <a:spLocks noChangeArrowheads="1"/>
          </p:cNvSpPr>
          <p:nvPr/>
        </p:nvSpPr>
        <p:spPr bwMode="auto">
          <a:xfrm>
            <a:off x="0" y="5407025"/>
            <a:ext cx="29718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lvl="1" algn="ctr" eaLnBrk="1" hangingPunct="1">
              <a:spcBef>
                <a:spcPct val="50000"/>
              </a:spcBef>
              <a:buFontTx/>
              <a:buNone/>
            </a:pPr>
            <a:r>
              <a:rPr lang="en-US" altLang="it-IT" sz="1400" b="1">
                <a:solidFill>
                  <a:srgbClr val="000000"/>
                </a:solidFill>
                <a:latin typeface="Arial Unicode MS" panose="020B0604020202020204" pitchFamily="34" charset="-128"/>
              </a:rPr>
              <a:t>Cartegni L, KrainerAR.</a:t>
            </a:r>
            <a:br>
              <a:rPr lang="en-US" altLang="it-IT" sz="1400" b="1">
                <a:solidFill>
                  <a:srgbClr val="000000"/>
                </a:solidFill>
                <a:latin typeface="Arial Unicode MS" panose="020B0604020202020204" pitchFamily="34" charset="-128"/>
              </a:rPr>
            </a:br>
            <a:r>
              <a:rPr lang="en-US" altLang="it-IT" sz="1400" b="1">
                <a:solidFill>
                  <a:srgbClr val="000000"/>
                </a:solidFill>
                <a:latin typeface="Arial Unicode MS" panose="020B0604020202020204" pitchFamily="34" charset="-128"/>
              </a:rPr>
              <a:t>Nat Genet. 2002</a:t>
            </a:r>
          </a:p>
        </p:txBody>
      </p:sp>
      <p:sp>
        <p:nvSpPr>
          <p:cNvPr id="49156" name="Text Box 5">
            <a:extLst>
              <a:ext uri="{FF2B5EF4-FFF2-40B4-BE49-F238E27FC236}">
                <a16:creationId xmlns:a16="http://schemas.microsoft.com/office/drawing/2014/main" id="{25836FBD-F47E-3740-8A20-0CDE20B4071B}"/>
              </a:ext>
            </a:extLst>
          </p:cNvPr>
          <p:cNvSpPr txBox="1">
            <a:spLocks noChangeArrowheads="1"/>
          </p:cNvSpPr>
          <p:nvPr/>
        </p:nvSpPr>
        <p:spPr bwMode="auto">
          <a:xfrm>
            <a:off x="2667000" y="5407025"/>
            <a:ext cx="3429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lvl="2" eaLnBrk="1" hangingPunct="1">
              <a:spcBef>
                <a:spcPct val="50000"/>
              </a:spcBef>
              <a:buFontTx/>
              <a:buNone/>
            </a:pPr>
            <a:r>
              <a:rPr lang="en-US" altLang="it-IT" sz="1400" b="1">
                <a:solidFill>
                  <a:srgbClr val="000000"/>
                </a:solidFill>
                <a:latin typeface="Arial Unicode MS" panose="020B0604020202020204" pitchFamily="34" charset="-128"/>
              </a:rPr>
              <a:t>Kashima T, Manley JL.</a:t>
            </a:r>
            <a:br>
              <a:rPr lang="en-US" altLang="it-IT" sz="1400" b="1">
                <a:solidFill>
                  <a:srgbClr val="000000"/>
                </a:solidFill>
                <a:latin typeface="Arial Unicode MS" panose="020B0604020202020204" pitchFamily="34" charset="-128"/>
              </a:rPr>
            </a:br>
            <a:r>
              <a:rPr lang="en-US" altLang="it-IT" sz="1400" b="1">
                <a:solidFill>
                  <a:srgbClr val="000000"/>
                </a:solidFill>
                <a:latin typeface="Arial Unicode MS" panose="020B0604020202020204" pitchFamily="34" charset="-128"/>
              </a:rPr>
              <a:t>Nat Genet. 2003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1" name="Rectangle 2">
            <a:extLst>
              <a:ext uri="{FF2B5EF4-FFF2-40B4-BE49-F238E27FC236}">
                <a16:creationId xmlns:a16="http://schemas.microsoft.com/office/drawing/2014/main" id="{8CB90A54-5FA2-6A43-9808-4AA49DF360BC}"/>
              </a:ext>
            </a:extLst>
          </p:cNvPr>
          <p:cNvSpPr>
            <a:spLocks noGrp="1"/>
          </p:cNvSpPr>
          <p:nvPr>
            <p:ph type="title"/>
          </p:nvPr>
        </p:nvSpPr>
        <p:spPr>
          <a:xfrm>
            <a:off x="685800" y="-347663"/>
            <a:ext cx="7772400" cy="1143001"/>
          </a:xfrm>
        </p:spPr>
        <p:txBody>
          <a:bodyPr/>
          <a:lstStyle/>
          <a:p>
            <a:pPr eaLnBrk="1" hangingPunct="1"/>
            <a:r>
              <a:rPr lang="en-US" altLang="it-IT" sz="2400">
                <a:latin typeface="Arial" panose="020B0604020202020204" pitchFamily="34" charset="0"/>
                <a:ea typeface="ＭＳ Ｐゴシック" panose="020B0600070205080204" pitchFamily="34" charset="-128"/>
              </a:rPr>
              <a:t>The pre mRNA splicing pathology</a:t>
            </a:r>
          </a:p>
        </p:txBody>
      </p:sp>
      <p:sp>
        <p:nvSpPr>
          <p:cNvPr id="51202" name="Text Box 3">
            <a:extLst>
              <a:ext uri="{FF2B5EF4-FFF2-40B4-BE49-F238E27FC236}">
                <a16:creationId xmlns:a16="http://schemas.microsoft.com/office/drawing/2014/main" id="{B43C2000-CD8C-4747-9828-F41831BB8085}"/>
              </a:ext>
            </a:extLst>
          </p:cNvPr>
          <p:cNvSpPr txBox="1">
            <a:spLocks noChangeArrowheads="1"/>
          </p:cNvSpPr>
          <p:nvPr/>
        </p:nvSpPr>
        <p:spPr bwMode="auto">
          <a:xfrm>
            <a:off x="593725" y="1371600"/>
            <a:ext cx="78644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Char char="•"/>
            </a:pPr>
            <a:r>
              <a:rPr lang="en-US" altLang="it-IT" sz="2400">
                <a:latin typeface="Times" pitchFamily="2" charset="0"/>
              </a:rPr>
              <a:t>A considerable number of disease causing mutations in exons or introns may disrupt  previously unrecognised splicing regulatory elements</a:t>
            </a:r>
          </a:p>
        </p:txBody>
      </p:sp>
      <p:sp>
        <p:nvSpPr>
          <p:cNvPr id="51203" name="Text Box 4">
            <a:extLst>
              <a:ext uri="{FF2B5EF4-FFF2-40B4-BE49-F238E27FC236}">
                <a16:creationId xmlns:a16="http://schemas.microsoft.com/office/drawing/2014/main" id="{D57C8164-577B-424B-9954-1277A2682EDF}"/>
              </a:ext>
            </a:extLst>
          </p:cNvPr>
          <p:cNvSpPr txBox="1">
            <a:spLocks noChangeArrowheads="1"/>
          </p:cNvSpPr>
          <p:nvPr/>
        </p:nvSpPr>
        <p:spPr bwMode="auto">
          <a:xfrm>
            <a:off x="593725" y="2622550"/>
            <a:ext cx="78644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Char char="•"/>
            </a:pPr>
            <a:r>
              <a:rPr lang="en-US" altLang="it-IT" sz="2400">
                <a:latin typeface="Times" pitchFamily="2" charset="0"/>
              </a:rPr>
              <a:t>Variability  in the basal splicing machinery among different cell types cause cell-specific sensitivities to individual splicing mutations </a:t>
            </a:r>
          </a:p>
        </p:txBody>
      </p:sp>
      <p:sp>
        <p:nvSpPr>
          <p:cNvPr id="51204" name="Text Box 5">
            <a:extLst>
              <a:ext uri="{FF2B5EF4-FFF2-40B4-BE49-F238E27FC236}">
                <a16:creationId xmlns:a16="http://schemas.microsoft.com/office/drawing/2014/main" id="{48EF5789-2C25-DE47-8B74-4D824E605AFE}"/>
              </a:ext>
            </a:extLst>
          </p:cNvPr>
          <p:cNvSpPr txBox="1">
            <a:spLocks noChangeArrowheads="1"/>
          </p:cNvSpPr>
          <p:nvPr/>
        </p:nvSpPr>
        <p:spPr bwMode="auto">
          <a:xfrm>
            <a:off x="593725" y="3902075"/>
            <a:ext cx="78644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Char char="•"/>
            </a:pPr>
            <a:r>
              <a:rPr lang="en-US" altLang="it-IT" sz="2400">
                <a:latin typeface="Times" pitchFamily="2" charset="0"/>
              </a:rPr>
              <a:t>Exon sequence variation at CERES elements may represent a frequent disease-causing mechanism</a:t>
            </a:r>
          </a:p>
        </p:txBody>
      </p:sp>
      <p:sp>
        <p:nvSpPr>
          <p:cNvPr id="51205" name="Text Box 6">
            <a:extLst>
              <a:ext uri="{FF2B5EF4-FFF2-40B4-BE49-F238E27FC236}">
                <a16:creationId xmlns:a16="http://schemas.microsoft.com/office/drawing/2014/main" id="{3D7C4FD1-D326-244F-81A1-4F7F37C9E8DA}"/>
              </a:ext>
            </a:extLst>
          </p:cNvPr>
          <p:cNvSpPr txBox="1">
            <a:spLocks noChangeArrowheads="1"/>
          </p:cNvSpPr>
          <p:nvPr/>
        </p:nvSpPr>
        <p:spPr bwMode="auto">
          <a:xfrm>
            <a:off x="593725" y="4892675"/>
            <a:ext cx="7864475"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Char char="•"/>
            </a:pPr>
            <a:r>
              <a:rPr lang="en-US" altLang="it-IT" sz="2400">
                <a:latin typeface="Times" pitchFamily="2" charset="0"/>
              </a:rPr>
              <a:t>Even the most benign looking polymorphism in an exon (or in an intron)  cannot be ignored as it may affect the splicing process</a:t>
            </a:r>
          </a:p>
        </p:txBody>
      </p:sp>
      <p:sp>
        <p:nvSpPr>
          <p:cNvPr id="51206" name="Text Box 7">
            <a:extLst>
              <a:ext uri="{FF2B5EF4-FFF2-40B4-BE49-F238E27FC236}">
                <a16:creationId xmlns:a16="http://schemas.microsoft.com/office/drawing/2014/main" id="{B2CD5180-86F9-C24F-B4B5-598453119CA1}"/>
              </a:ext>
            </a:extLst>
          </p:cNvPr>
          <p:cNvSpPr txBox="1">
            <a:spLocks noChangeArrowheads="1"/>
          </p:cNvSpPr>
          <p:nvPr/>
        </p:nvSpPr>
        <p:spPr bwMode="auto">
          <a:xfrm>
            <a:off x="7116763" y="66246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50000"/>
              </a:spcBef>
              <a:buFontTx/>
              <a:buNone/>
            </a:pPr>
            <a:endParaRPr lang="it-IT" altLang="it-IT" sz="2400">
              <a:latin typeface="Century Gothic" panose="020B0502020202020204" pitchFamily="34" charset="0"/>
            </a:endParaRPr>
          </a:p>
        </p:txBody>
      </p:sp>
    </p:spTree>
  </p:cSld>
  <p:clrMapOvr>
    <a:masterClrMapping/>
  </p:clrMapOvr>
  <p:transition>
    <p:zoom dir="in"/>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5" name="Text Box 2">
            <a:extLst>
              <a:ext uri="{FF2B5EF4-FFF2-40B4-BE49-F238E27FC236}">
                <a16:creationId xmlns:a16="http://schemas.microsoft.com/office/drawing/2014/main" id="{4E575204-7713-354D-8E08-F7B18A32B521}"/>
              </a:ext>
            </a:extLst>
          </p:cNvPr>
          <p:cNvSpPr txBox="1">
            <a:spLocks noChangeArrowheads="1"/>
          </p:cNvSpPr>
          <p:nvPr/>
        </p:nvSpPr>
        <p:spPr bwMode="auto">
          <a:xfrm>
            <a:off x="1682750" y="-11113"/>
            <a:ext cx="6316663" cy="457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2400" b="1">
                <a:solidFill>
                  <a:schemeClr val="accent2"/>
                </a:solidFill>
                <a:latin typeface="Century Gothic" panose="020B0502020202020204" pitchFamily="34" charset="0"/>
              </a:rPr>
              <a:t>An Amazing Sequence Arrangement…….</a:t>
            </a:r>
          </a:p>
        </p:txBody>
      </p:sp>
      <p:sp>
        <p:nvSpPr>
          <p:cNvPr id="16386" name="Text Box 3">
            <a:extLst>
              <a:ext uri="{FF2B5EF4-FFF2-40B4-BE49-F238E27FC236}">
                <a16:creationId xmlns:a16="http://schemas.microsoft.com/office/drawing/2014/main" id="{5CCD1E88-EB41-084C-B761-5AB2B0C5730E}"/>
              </a:ext>
            </a:extLst>
          </p:cNvPr>
          <p:cNvSpPr txBox="1">
            <a:spLocks noChangeArrowheads="1"/>
          </p:cNvSpPr>
          <p:nvPr/>
        </p:nvSpPr>
        <p:spPr bwMode="auto">
          <a:xfrm>
            <a:off x="0" y="617538"/>
            <a:ext cx="84359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2000">
                <a:latin typeface="Century Gothic" panose="020B0502020202020204" pitchFamily="34" charset="0"/>
              </a:rPr>
              <a:t>In 1976, the first isolated fragments of mammalian mRNA just didn</a:t>
            </a:r>
            <a:r>
              <a:rPr lang="ja-JP" altLang="en-US" sz="2000">
                <a:latin typeface="Century Gothic" panose="020B0502020202020204" pitchFamily="34" charset="0"/>
              </a:rPr>
              <a:t>’</a:t>
            </a:r>
            <a:r>
              <a:rPr lang="en-US" altLang="ja-JP" sz="2000">
                <a:latin typeface="Century Gothic" panose="020B0502020202020204" pitchFamily="34" charset="0"/>
              </a:rPr>
              <a:t>t </a:t>
            </a:r>
          </a:p>
          <a:p>
            <a:pPr>
              <a:spcBef>
                <a:spcPct val="0"/>
              </a:spcBef>
              <a:buFontTx/>
              <a:buNone/>
            </a:pPr>
            <a:r>
              <a:rPr lang="en-US" altLang="it-IT" sz="2000">
                <a:latin typeface="Century Gothic" panose="020B0502020202020204" pitchFamily="34" charset="0"/>
              </a:rPr>
              <a:t>match the genes.</a:t>
            </a:r>
          </a:p>
        </p:txBody>
      </p:sp>
      <p:sp>
        <p:nvSpPr>
          <p:cNvPr id="13316" name="Text Box 4">
            <a:extLst>
              <a:ext uri="{FF2B5EF4-FFF2-40B4-BE49-F238E27FC236}">
                <a16:creationId xmlns:a16="http://schemas.microsoft.com/office/drawing/2014/main" id="{3A2C011E-EC5A-B740-A0FC-DBE39F84360E}"/>
              </a:ext>
            </a:extLst>
          </p:cNvPr>
          <p:cNvSpPr txBox="1">
            <a:spLocks noChangeArrowheads="1"/>
          </p:cNvSpPr>
          <p:nvPr/>
        </p:nvSpPr>
        <p:spPr bwMode="auto">
          <a:xfrm>
            <a:off x="2259013" y="919163"/>
            <a:ext cx="20002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2000">
                <a:latin typeface="Century Gothic" panose="020B0502020202020204" pitchFamily="34" charset="0"/>
              </a:rPr>
              <a:t>Then in 1977….</a:t>
            </a:r>
          </a:p>
        </p:txBody>
      </p:sp>
      <p:pic>
        <p:nvPicPr>
          <p:cNvPr id="13318" name="Picture 6">
            <a:extLst>
              <a:ext uri="{FF2B5EF4-FFF2-40B4-BE49-F238E27FC236}">
                <a16:creationId xmlns:a16="http://schemas.microsoft.com/office/drawing/2014/main" id="{D8D13276-3C07-F847-868E-56C21BF057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0513" y="1577975"/>
            <a:ext cx="3584575" cy="144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7">
            <a:extLst>
              <a:ext uri="{FF2B5EF4-FFF2-40B4-BE49-F238E27FC236}">
                <a16:creationId xmlns:a16="http://schemas.microsoft.com/office/drawing/2014/main" id="{DBBAF973-F590-3E4E-A3FE-60D27528B7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8450" y="4038600"/>
            <a:ext cx="3779838"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8">
            <a:extLst>
              <a:ext uri="{FF2B5EF4-FFF2-40B4-BE49-F238E27FC236}">
                <a16:creationId xmlns:a16="http://schemas.microsoft.com/office/drawing/2014/main" id="{B61DE985-91EB-CF40-BC1C-F6F5837D42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2963" y="1255713"/>
            <a:ext cx="1254125"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1" name="Picture 9">
            <a:extLst>
              <a:ext uri="{FF2B5EF4-FFF2-40B4-BE49-F238E27FC236}">
                <a16:creationId xmlns:a16="http://schemas.microsoft.com/office/drawing/2014/main" id="{642A4BD0-F979-AA43-BA4C-5C7A6F876E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053" t="1382" r="1053" b="5426"/>
          <a:stretch>
            <a:fillRect/>
          </a:stretch>
        </p:blipFill>
        <p:spPr bwMode="auto">
          <a:xfrm>
            <a:off x="227013" y="2813050"/>
            <a:ext cx="2068512"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6" name="Rectangle 14">
            <a:extLst>
              <a:ext uri="{FF2B5EF4-FFF2-40B4-BE49-F238E27FC236}">
                <a16:creationId xmlns:a16="http://schemas.microsoft.com/office/drawing/2014/main" id="{AB4C5416-6007-8246-BEE6-1AD2E0128CDC}"/>
              </a:ext>
            </a:extLst>
          </p:cNvPr>
          <p:cNvSpPr>
            <a:spLocks noChangeArrowheads="1"/>
          </p:cNvSpPr>
          <p:nvPr/>
        </p:nvSpPr>
        <p:spPr bwMode="auto">
          <a:xfrm>
            <a:off x="173038" y="5857875"/>
            <a:ext cx="8970962"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1800" i="1">
                <a:latin typeface="Century Gothic" panose="020B0502020202020204" pitchFamily="34" charset="0"/>
              </a:rPr>
              <a:t>'This startling fact</a:t>
            </a:r>
            <a:r>
              <a:rPr lang="en-US" altLang="it-IT" sz="1800">
                <a:latin typeface="Century Gothic" panose="020B0502020202020204" pitchFamily="34" charset="0"/>
              </a:rPr>
              <a:t> [splicing] </a:t>
            </a:r>
            <a:r>
              <a:rPr lang="en-US" altLang="it-IT" sz="1800" i="1">
                <a:latin typeface="Century Gothic" panose="020B0502020202020204" pitchFamily="34" charset="0"/>
              </a:rPr>
              <a:t>has abruptly changed our conception of what a eukaryotic gene is and how its expression is controlled'</a:t>
            </a:r>
          </a:p>
        </p:txBody>
      </p:sp>
      <p:sp>
        <p:nvSpPr>
          <p:cNvPr id="16393" name="Text Box 15">
            <a:extLst>
              <a:ext uri="{FF2B5EF4-FFF2-40B4-BE49-F238E27FC236}">
                <a16:creationId xmlns:a16="http://schemas.microsoft.com/office/drawing/2014/main" id="{33AE694D-AC9C-6242-920E-C914D1AB0C27}"/>
              </a:ext>
            </a:extLst>
          </p:cNvPr>
          <p:cNvSpPr txBox="1">
            <a:spLocks noChangeArrowheads="1"/>
          </p:cNvSpPr>
          <p:nvPr/>
        </p:nvSpPr>
        <p:spPr bwMode="auto">
          <a:xfrm>
            <a:off x="6711950" y="6227763"/>
            <a:ext cx="12715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1200" b="1">
                <a:latin typeface="Century Gothic" panose="020B0502020202020204" pitchFamily="34" charset="0"/>
              </a:rPr>
              <a:t>Broker &amp; Chow</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32" fill="hold" grpId="0" nodeType="clickEffect">
                                  <p:stCondLst>
                                    <p:cond delay="0"/>
                                  </p:stCondLst>
                                  <p:childTnLst>
                                    <p:set>
                                      <p:cBhvr>
                                        <p:cTn id="6" dur="1" fill="hold">
                                          <p:stCondLst>
                                            <p:cond delay="0"/>
                                          </p:stCondLst>
                                        </p:cTn>
                                        <p:tgtEl>
                                          <p:spTgt spid="13316"/>
                                        </p:tgtEl>
                                        <p:attrNameLst>
                                          <p:attrName>style.visibility</p:attrName>
                                        </p:attrNameLst>
                                      </p:cBhvr>
                                      <p:to>
                                        <p:strVal val="visible"/>
                                      </p:to>
                                    </p:set>
                                    <p:animEffect transition="in" filter="diamond(out)">
                                      <p:cBhvr>
                                        <p:cTn id="7" dur="500"/>
                                        <p:tgtEl>
                                          <p:spTgt spid="13316"/>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499"/>
                                          </p:stCondLst>
                                        </p:cTn>
                                        <p:tgtEl>
                                          <p:spTgt spid="13321"/>
                                        </p:tgtEl>
                                        <p:attrNameLst>
                                          <p:attrName>style.visibility</p:attrName>
                                        </p:attrNameLst>
                                      </p:cBhvr>
                                      <p:to>
                                        <p:strVal val="visible"/>
                                      </p:to>
                                    </p:set>
                                  </p:childTnLst>
                                </p:cTn>
                              </p:par>
                            </p:childTnLst>
                          </p:cTn>
                        </p:par>
                        <p:par>
                          <p:cTn id="11" fill="hold" nodeType="afterGroup">
                            <p:stCondLst>
                              <p:cond delay="1000"/>
                            </p:stCondLst>
                            <p:childTnLst>
                              <p:par>
                                <p:cTn id="12" presetID="1" presetClass="entr" presetSubtype="0" fill="hold" nodeType="afterEffect">
                                  <p:stCondLst>
                                    <p:cond delay="0"/>
                                  </p:stCondLst>
                                  <p:childTnLst>
                                    <p:set>
                                      <p:cBhvr>
                                        <p:cTn id="13" dur="1" fill="hold">
                                          <p:stCondLst>
                                            <p:cond delay="499"/>
                                          </p:stCondLst>
                                        </p:cTn>
                                        <p:tgtEl>
                                          <p:spTgt spid="13320"/>
                                        </p:tgtEl>
                                        <p:attrNameLst>
                                          <p:attrName>style.visibility</p:attrName>
                                        </p:attrNameLst>
                                      </p:cBhvr>
                                      <p:to>
                                        <p:strVal val="visible"/>
                                      </p:to>
                                    </p:set>
                                  </p:childTnLst>
                                </p:cTn>
                              </p:par>
                            </p:childTnLst>
                          </p:cTn>
                        </p:par>
                        <p:par>
                          <p:cTn id="14" fill="hold" nodeType="afterGroup">
                            <p:stCondLst>
                              <p:cond delay="1500"/>
                            </p:stCondLst>
                            <p:childTnLst>
                              <p:par>
                                <p:cTn id="15" presetID="1" presetClass="entr" presetSubtype="0" fill="hold" nodeType="afterEffect">
                                  <p:stCondLst>
                                    <p:cond delay="0"/>
                                  </p:stCondLst>
                                  <p:childTnLst>
                                    <p:set>
                                      <p:cBhvr>
                                        <p:cTn id="16" dur="1" fill="hold">
                                          <p:stCondLst>
                                            <p:cond delay="499"/>
                                          </p:stCondLst>
                                        </p:cTn>
                                        <p:tgtEl>
                                          <p:spTgt spid="13318"/>
                                        </p:tgtEl>
                                        <p:attrNameLst>
                                          <p:attrName>style.visibility</p:attrName>
                                        </p:attrNameLst>
                                      </p:cBhvr>
                                      <p:to>
                                        <p:strVal val="visible"/>
                                      </p:to>
                                    </p:set>
                                  </p:childTnLst>
                                </p:cTn>
                              </p:par>
                            </p:childTnLst>
                          </p:cTn>
                        </p:par>
                        <p:par>
                          <p:cTn id="17" fill="hold" nodeType="afterGroup">
                            <p:stCondLst>
                              <p:cond delay="2000"/>
                            </p:stCondLst>
                            <p:childTnLst>
                              <p:par>
                                <p:cTn id="18" presetID="23" presetClass="entr" presetSubtype="528" fill="hold" nodeType="afterEffect">
                                  <p:stCondLst>
                                    <p:cond delay="0"/>
                                  </p:stCondLst>
                                  <p:childTnLst>
                                    <p:set>
                                      <p:cBhvr>
                                        <p:cTn id="19" dur="1" fill="hold">
                                          <p:stCondLst>
                                            <p:cond delay="0"/>
                                          </p:stCondLst>
                                        </p:cTn>
                                        <p:tgtEl>
                                          <p:spTgt spid="13319"/>
                                        </p:tgtEl>
                                        <p:attrNameLst>
                                          <p:attrName>style.visibility</p:attrName>
                                        </p:attrNameLst>
                                      </p:cBhvr>
                                      <p:to>
                                        <p:strVal val="visible"/>
                                      </p:to>
                                    </p:set>
                                    <p:anim calcmode="lin" valueType="num">
                                      <p:cBhvr>
                                        <p:cTn id="20" dur="500" fill="hold"/>
                                        <p:tgtEl>
                                          <p:spTgt spid="13319"/>
                                        </p:tgtEl>
                                        <p:attrNameLst>
                                          <p:attrName>ppt_w</p:attrName>
                                        </p:attrNameLst>
                                      </p:cBhvr>
                                      <p:tavLst>
                                        <p:tav tm="0">
                                          <p:val>
                                            <p:fltVal val="0"/>
                                          </p:val>
                                        </p:tav>
                                        <p:tav tm="100000">
                                          <p:val>
                                            <p:strVal val="#ppt_w"/>
                                          </p:val>
                                        </p:tav>
                                      </p:tavLst>
                                    </p:anim>
                                    <p:anim calcmode="lin" valueType="num">
                                      <p:cBhvr>
                                        <p:cTn id="21" dur="500" fill="hold"/>
                                        <p:tgtEl>
                                          <p:spTgt spid="13319"/>
                                        </p:tgtEl>
                                        <p:attrNameLst>
                                          <p:attrName>ppt_h</p:attrName>
                                        </p:attrNameLst>
                                      </p:cBhvr>
                                      <p:tavLst>
                                        <p:tav tm="0">
                                          <p:val>
                                            <p:fltVal val="0"/>
                                          </p:val>
                                        </p:tav>
                                        <p:tav tm="100000">
                                          <p:val>
                                            <p:strVal val="#ppt_h"/>
                                          </p:val>
                                        </p:tav>
                                      </p:tavLst>
                                    </p:anim>
                                    <p:anim calcmode="lin" valueType="num">
                                      <p:cBhvr>
                                        <p:cTn id="22" dur="500" fill="hold"/>
                                        <p:tgtEl>
                                          <p:spTgt spid="13319"/>
                                        </p:tgtEl>
                                        <p:attrNameLst>
                                          <p:attrName>ppt_x</p:attrName>
                                        </p:attrNameLst>
                                      </p:cBhvr>
                                      <p:tavLst>
                                        <p:tav tm="0">
                                          <p:val>
                                            <p:fltVal val="0.5"/>
                                          </p:val>
                                        </p:tav>
                                        <p:tav tm="100000">
                                          <p:val>
                                            <p:strVal val="#ppt_x"/>
                                          </p:val>
                                        </p:tav>
                                      </p:tavLst>
                                    </p:anim>
                                    <p:anim calcmode="lin" valueType="num">
                                      <p:cBhvr>
                                        <p:cTn id="23" dur="500" fill="hold"/>
                                        <p:tgtEl>
                                          <p:spTgt spid="13319"/>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133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6" grpId="0" autoUpdateAnimBg="0"/>
      <p:bldP spid="13326" grpId="0"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ChangeArrowheads="1"/>
          </p:cNvSpPr>
          <p:nvPr/>
        </p:nvSpPr>
        <p:spPr bwMode="auto">
          <a:xfrm>
            <a:off x="501565" y="11707"/>
            <a:ext cx="84582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fr-FR" sz="2400" b="1" dirty="0" err="1">
                <a:latin typeface="Calibri"/>
                <a:cs typeface="Calibri"/>
              </a:rPr>
              <a:t>Examples</a:t>
            </a:r>
            <a:r>
              <a:rPr lang="fr-FR" sz="2400" b="1" dirty="0">
                <a:latin typeface="Calibri"/>
                <a:cs typeface="Calibri"/>
              </a:rPr>
              <a:t> of the </a:t>
            </a:r>
            <a:r>
              <a:rPr lang="fr-FR" sz="2400" b="1" dirty="0" err="1">
                <a:latin typeface="Calibri"/>
                <a:cs typeface="Calibri"/>
              </a:rPr>
              <a:t>potential</a:t>
            </a:r>
            <a:r>
              <a:rPr lang="fr-FR" sz="2400" b="1" dirty="0">
                <a:latin typeface="Calibri"/>
                <a:cs typeface="Calibri"/>
              </a:rPr>
              <a:t> </a:t>
            </a:r>
            <a:r>
              <a:rPr lang="fr-FR" sz="2400" b="1" dirty="0" err="1">
                <a:latin typeface="Calibri"/>
                <a:cs typeface="Calibri"/>
              </a:rPr>
              <a:t>consequences</a:t>
            </a:r>
            <a:r>
              <a:rPr lang="fr-FR" sz="2400" b="1" dirty="0">
                <a:latin typeface="Calibri"/>
                <a:cs typeface="Calibri"/>
              </a:rPr>
              <a:t> of mutations on </a:t>
            </a:r>
            <a:r>
              <a:rPr lang="fr-FR" sz="2400" b="1" dirty="0" err="1">
                <a:latin typeface="Calibri"/>
                <a:cs typeface="Calibri"/>
              </a:rPr>
              <a:t>splicing</a:t>
            </a:r>
            <a:r>
              <a:rPr lang="fr-FR" sz="2400" b="1" dirty="0">
                <a:latin typeface="Calibri"/>
                <a:cs typeface="Calibri"/>
              </a:rPr>
              <a:t> </a:t>
            </a:r>
          </a:p>
        </p:txBody>
      </p:sp>
      <p:grpSp>
        <p:nvGrpSpPr>
          <p:cNvPr id="62466" name="Group 3"/>
          <p:cNvGrpSpPr>
            <a:grpSpLocks/>
          </p:cNvGrpSpPr>
          <p:nvPr/>
        </p:nvGrpSpPr>
        <p:grpSpPr bwMode="auto">
          <a:xfrm>
            <a:off x="1674813" y="1318675"/>
            <a:ext cx="6769098" cy="1470025"/>
            <a:chOff x="1055" y="508"/>
            <a:chExt cx="4264" cy="926"/>
          </a:xfrm>
        </p:grpSpPr>
        <p:sp>
          <p:nvSpPr>
            <p:cNvPr id="62542" name="Line 4"/>
            <p:cNvSpPr>
              <a:spLocks noChangeShapeType="1"/>
            </p:cNvSpPr>
            <p:nvPr/>
          </p:nvSpPr>
          <p:spPr bwMode="auto">
            <a:xfrm>
              <a:off x="1058" y="1301"/>
              <a:ext cx="3592"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62543" name="Rectangle 5"/>
            <p:cNvSpPr>
              <a:spLocks noChangeArrowheads="1"/>
            </p:cNvSpPr>
            <p:nvPr/>
          </p:nvSpPr>
          <p:spPr bwMode="auto">
            <a:xfrm>
              <a:off x="2860" y="1206"/>
              <a:ext cx="154" cy="187"/>
            </a:xfrm>
            <a:prstGeom prst="rect">
              <a:avLst/>
            </a:prstGeom>
            <a:solidFill>
              <a:srgbClr val="FFFF00"/>
            </a:solidFill>
            <a:ln w="6350">
              <a:solidFill>
                <a:schemeClr val="tx1"/>
              </a:solidFill>
              <a:miter lim="800000"/>
              <a:headEnd/>
              <a:tailEnd/>
            </a:ln>
          </p:spPr>
          <p:txBody>
            <a:bodyPr wrap="none" anchor="ctr"/>
            <a:lstStyle/>
            <a:p>
              <a:endParaRPr lang="it-IT">
                <a:latin typeface="Calibri" charset="0"/>
              </a:endParaRPr>
            </a:p>
          </p:txBody>
        </p:sp>
        <p:sp>
          <p:nvSpPr>
            <p:cNvPr id="62544" name="Rectangle 6"/>
            <p:cNvSpPr>
              <a:spLocks noChangeArrowheads="1"/>
            </p:cNvSpPr>
            <p:nvPr/>
          </p:nvSpPr>
          <p:spPr bwMode="auto">
            <a:xfrm>
              <a:off x="2839" y="1190"/>
              <a:ext cx="194"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defTabSz="762000" eaLnBrk="0" hangingPunct="0"/>
              <a:r>
                <a:rPr lang="en-US"/>
                <a:t>3</a:t>
              </a:r>
            </a:p>
          </p:txBody>
        </p:sp>
        <p:sp>
          <p:nvSpPr>
            <p:cNvPr id="62545" name="Rectangle 7"/>
            <p:cNvSpPr>
              <a:spLocks noChangeArrowheads="1"/>
            </p:cNvSpPr>
            <p:nvPr/>
          </p:nvSpPr>
          <p:spPr bwMode="auto">
            <a:xfrm>
              <a:off x="4332" y="1211"/>
              <a:ext cx="316" cy="178"/>
            </a:xfrm>
            <a:prstGeom prst="rect">
              <a:avLst/>
            </a:prstGeom>
            <a:solidFill>
              <a:srgbClr val="00FF00"/>
            </a:solidFill>
            <a:ln w="6350">
              <a:solidFill>
                <a:schemeClr val="tx1"/>
              </a:solidFill>
              <a:miter lim="800000"/>
              <a:headEnd/>
              <a:tailEnd/>
            </a:ln>
          </p:spPr>
          <p:txBody>
            <a:bodyPr wrap="none" anchor="ctr"/>
            <a:lstStyle/>
            <a:p>
              <a:endParaRPr lang="it-IT">
                <a:latin typeface="Calibri" charset="0"/>
              </a:endParaRPr>
            </a:p>
          </p:txBody>
        </p:sp>
        <p:sp>
          <p:nvSpPr>
            <p:cNvPr id="62546" name="Rectangle 8"/>
            <p:cNvSpPr>
              <a:spLocks noChangeArrowheads="1"/>
            </p:cNvSpPr>
            <p:nvPr/>
          </p:nvSpPr>
          <p:spPr bwMode="auto">
            <a:xfrm>
              <a:off x="4396" y="1190"/>
              <a:ext cx="194"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defTabSz="762000" eaLnBrk="0" hangingPunct="0"/>
              <a:r>
                <a:rPr lang="en-US"/>
                <a:t>5</a:t>
              </a:r>
            </a:p>
          </p:txBody>
        </p:sp>
        <p:sp>
          <p:nvSpPr>
            <p:cNvPr id="62547" name="Rectangle 9"/>
            <p:cNvSpPr>
              <a:spLocks noChangeArrowheads="1"/>
            </p:cNvSpPr>
            <p:nvPr/>
          </p:nvSpPr>
          <p:spPr bwMode="auto">
            <a:xfrm>
              <a:off x="3559" y="1206"/>
              <a:ext cx="468" cy="189"/>
            </a:xfrm>
            <a:prstGeom prst="rect">
              <a:avLst/>
            </a:prstGeom>
            <a:solidFill>
              <a:schemeClr val="hlink"/>
            </a:solidFill>
            <a:ln w="6350">
              <a:solidFill>
                <a:schemeClr val="tx1"/>
              </a:solidFill>
              <a:miter lim="800000"/>
              <a:headEnd/>
              <a:tailEnd/>
            </a:ln>
          </p:spPr>
          <p:txBody>
            <a:bodyPr wrap="none" anchor="ctr"/>
            <a:lstStyle/>
            <a:p>
              <a:endParaRPr lang="it-IT">
                <a:latin typeface="Calibri" charset="0"/>
              </a:endParaRPr>
            </a:p>
          </p:txBody>
        </p:sp>
        <p:sp>
          <p:nvSpPr>
            <p:cNvPr id="62548" name="Rectangle 10"/>
            <p:cNvSpPr>
              <a:spLocks noChangeArrowheads="1"/>
            </p:cNvSpPr>
            <p:nvPr/>
          </p:nvSpPr>
          <p:spPr bwMode="auto">
            <a:xfrm>
              <a:off x="3700" y="1190"/>
              <a:ext cx="194"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defTabSz="762000" eaLnBrk="0" hangingPunct="0"/>
              <a:r>
                <a:rPr lang="en-US"/>
                <a:t>4</a:t>
              </a:r>
            </a:p>
          </p:txBody>
        </p:sp>
        <p:grpSp>
          <p:nvGrpSpPr>
            <p:cNvPr id="62549" name="Group 11"/>
            <p:cNvGrpSpPr>
              <a:grpSpLocks/>
            </p:cNvGrpSpPr>
            <p:nvPr/>
          </p:nvGrpSpPr>
          <p:grpSpPr bwMode="auto">
            <a:xfrm>
              <a:off x="1301" y="1023"/>
              <a:ext cx="353" cy="188"/>
              <a:chOff x="1883" y="1554"/>
              <a:chExt cx="853" cy="336"/>
            </a:xfrm>
          </p:grpSpPr>
          <p:sp>
            <p:nvSpPr>
              <p:cNvPr id="62571" name="Line 12"/>
              <p:cNvSpPr>
                <a:spLocks noChangeShapeType="1"/>
              </p:cNvSpPr>
              <p:nvPr/>
            </p:nvSpPr>
            <p:spPr bwMode="auto">
              <a:xfrm flipV="1">
                <a:off x="1883" y="1554"/>
                <a:ext cx="426" cy="336"/>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it-IT"/>
              </a:p>
            </p:txBody>
          </p:sp>
          <p:sp>
            <p:nvSpPr>
              <p:cNvPr id="62572" name="Line 13"/>
              <p:cNvSpPr>
                <a:spLocks noChangeShapeType="1"/>
              </p:cNvSpPr>
              <p:nvPr/>
            </p:nvSpPr>
            <p:spPr bwMode="auto">
              <a:xfrm>
                <a:off x="2309" y="1554"/>
                <a:ext cx="427" cy="336"/>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62550" name="Rectangle 14"/>
            <p:cNvSpPr>
              <a:spLocks noChangeArrowheads="1"/>
            </p:cNvSpPr>
            <p:nvPr/>
          </p:nvSpPr>
          <p:spPr bwMode="auto">
            <a:xfrm>
              <a:off x="1055" y="1206"/>
              <a:ext cx="246" cy="189"/>
            </a:xfrm>
            <a:prstGeom prst="rect">
              <a:avLst/>
            </a:prstGeom>
            <a:solidFill>
              <a:srgbClr val="0080FF"/>
            </a:solidFill>
            <a:ln w="6350">
              <a:solidFill>
                <a:schemeClr val="tx1"/>
              </a:solidFill>
              <a:miter lim="800000"/>
              <a:headEnd/>
              <a:tailEnd/>
            </a:ln>
          </p:spPr>
          <p:txBody>
            <a:bodyPr wrap="none" anchor="ctr"/>
            <a:lstStyle/>
            <a:p>
              <a:pPr algn="ctr" eaLnBrk="0" hangingPunct="0"/>
              <a:endParaRPr lang="it-IT">
                <a:latin typeface="Comic Sans MS" charset="0"/>
              </a:endParaRPr>
            </a:p>
          </p:txBody>
        </p:sp>
        <p:sp>
          <p:nvSpPr>
            <p:cNvPr id="62551" name="Rectangle 15"/>
            <p:cNvSpPr>
              <a:spLocks noChangeArrowheads="1"/>
            </p:cNvSpPr>
            <p:nvPr/>
          </p:nvSpPr>
          <p:spPr bwMode="auto">
            <a:xfrm>
              <a:off x="1182" y="1224"/>
              <a:ext cx="147" cy="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it-IT">
                <a:latin typeface="Calibri" charset="0"/>
              </a:endParaRPr>
            </a:p>
          </p:txBody>
        </p:sp>
        <p:sp>
          <p:nvSpPr>
            <p:cNvPr id="62552" name="Rectangle 16"/>
            <p:cNvSpPr>
              <a:spLocks noChangeArrowheads="1"/>
            </p:cNvSpPr>
            <p:nvPr/>
          </p:nvSpPr>
          <p:spPr bwMode="auto">
            <a:xfrm>
              <a:off x="1149" y="1200"/>
              <a:ext cx="162" cy="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it-IT">
                <a:latin typeface="Calibri" charset="0"/>
              </a:endParaRPr>
            </a:p>
          </p:txBody>
        </p:sp>
        <p:sp>
          <p:nvSpPr>
            <p:cNvPr id="62553" name="Rectangle 17"/>
            <p:cNvSpPr>
              <a:spLocks noChangeArrowheads="1"/>
            </p:cNvSpPr>
            <p:nvPr/>
          </p:nvSpPr>
          <p:spPr bwMode="auto">
            <a:xfrm>
              <a:off x="1084" y="1190"/>
              <a:ext cx="194"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defTabSz="762000" eaLnBrk="0" hangingPunct="0"/>
              <a:r>
                <a:rPr lang="en-US"/>
                <a:t>1</a:t>
              </a:r>
            </a:p>
          </p:txBody>
        </p:sp>
        <p:sp>
          <p:nvSpPr>
            <p:cNvPr id="62554" name="Rectangle 18"/>
            <p:cNvSpPr>
              <a:spLocks noChangeArrowheads="1"/>
            </p:cNvSpPr>
            <p:nvPr/>
          </p:nvSpPr>
          <p:spPr bwMode="auto">
            <a:xfrm>
              <a:off x="1649" y="1206"/>
              <a:ext cx="321" cy="189"/>
            </a:xfrm>
            <a:prstGeom prst="rect">
              <a:avLst/>
            </a:prstGeom>
            <a:solidFill>
              <a:srgbClr val="FF0000"/>
            </a:solidFill>
            <a:ln w="6350">
              <a:solidFill>
                <a:schemeClr val="tx1"/>
              </a:solidFill>
              <a:miter lim="800000"/>
              <a:headEnd/>
              <a:tailEnd/>
            </a:ln>
          </p:spPr>
          <p:txBody>
            <a:bodyPr wrap="none" anchor="ctr"/>
            <a:lstStyle/>
            <a:p>
              <a:endParaRPr lang="it-IT">
                <a:latin typeface="Calibri" charset="0"/>
              </a:endParaRPr>
            </a:p>
          </p:txBody>
        </p:sp>
        <p:sp>
          <p:nvSpPr>
            <p:cNvPr id="62555" name="Rectangle 19"/>
            <p:cNvSpPr>
              <a:spLocks noChangeArrowheads="1"/>
            </p:cNvSpPr>
            <p:nvPr/>
          </p:nvSpPr>
          <p:spPr bwMode="auto">
            <a:xfrm>
              <a:off x="1712" y="1190"/>
              <a:ext cx="194"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defTabSz="762000" eaLnBrk="0" hangingPunct="0"/>
              <a:r>
                <a:rPr lang="en-US"/>
                <a:t>2</a:t>
              </a:r>
            </a:p>
          </p:txBody>
        </p:sp>
        <p:grpSp>
          <p:nvGrpSpPr>
            <p:cNvPr id="62556" name="Group 20"/>
            <p:cNvGrpSpPr>
              <a:grpSpLocks/>
            </p:cNvGrpSpPr>
            <p:nvPr/>
          </p:nvGrpSpPr>
          <p:grpSpPr bwMode="auto">
            <a:xfrm>
              <a:off x="1969" y="1023"/>
              <a:ext cx="892" cy="188"/>
              <a:chOff x="1883" y="1554"/>
              <a:chExt cx="853" cy="336"/>
            </a:xfrm>
          </p:grpSpPr>
          <p:sp>
            <p:nvSpPr>
              <p:cNvPr id="62569" name="Line 21"/>
              <p:cNvSpPr>
                <a:spLocks noChangeShapeType="1"/>
              </p:cNvSpPr>
              <p:nvPr/>
            </p:nvSpPr>
            <p:spPr bwMode="auto">
              <a:xfrm flipV="1">
                <a:off x="1883" y="1554"/>
                <a:ext cx="426" cy="336"/>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it-IT"/>
              </a:p>
            </p:txBody>
          </p:sp>
          <p:sp>
            <p:nvSpPr>
              <p:cNvPr id="62570" name="Line 22"/>
              <p:cNvSpPr>
                <a:spLocks noChangeShapeType="1"/>
              </p:cNvSpPr>
              <p:nvPr/>
            </p:nvSpPr>
            <p:spPr bwMode="auto">
              <a:xfrm>
                <a:off x="2309" y="1554"/>
                <a:ext cx="427" cy="336"/>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it-IT"/>
              </a:p>
            </p:txBody>
          </p:sp>
        </p:grpSp>
        <p:grpSp>
          <p:nvGrpSpPr>
            <p:cNvPr id="62557" name="Group 23"/>
            <p:cNvGrpSpPr>
              <a:grpSpLocks/>
            </p:cNvGrpSpPr>
            <p:nvPr/>
          </p:nvGrpSpPr>
          <p:grpSpPr bwMode="auto">
            <a:xfrm>
              <a:off x="3016" y="1023"/>
              <a:ext cx="546" cy="188"/>
              <a:chOff x="1883" y="1554"/>
              <a:chExt cx="853" cy="336"/>
            </a:xfrm>
          </p:grpSpPr>
          <p:sp>
            <p:nvSpPr>
              <p:cNvPr id="62567" name="Line 24"/>
              <p:cNvSpPr>
                <a:spLocks noChangeShapeType="1"/>
              </p:cNvSpPr>
              <p:nvPr/>
            </p:nvSpPr>
            <p:spPr bwMode="auto">
              <a:xfrm flipV="1">
                <a:off x="1883" y="1554"/>
                <a:ext cx="426" cy="336"/>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it-IT"/>
              </a:p>
            </p:txBody>
          </p:sp>
          <p:sp>
            <p:nvSpPr>
              <p:cNvPr id="62568" name="Line 25"/>
              <p:cNvSpPr>
                <a:spLocks noChangeShapeType="1"/>
              </p:cNvSpPr>
              <p:nvPr/>
            </p:nvSpPr>
            <p:spPr bwMode="auto">
              <a:xfrm>
                <a:off x="2309" y="1554"/>
                <a:ext cx="427" cy="336"/>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it-IT"/>
              </a:p>
            </p:txBody>
          </p:sp>
        </p:grpSp>
        <p:grpSp>
          <p:nvGrpSpPr>
            <p:cNvPr id="62558" name="Group 26"/>
            <p:cNvGrpSpPr>
              <a:grpSpLocks/>
            </p:cNvGrpSpPr>
            <p:nvPr/>
          </p:nvGrpSpPr>
          <p:grpSpPr bwMode="auto">
            <a:xfrm>
              <a:off x="4026" y="1023"/>
              <a:ext cx="304" cy="188"/>
              <a:chOff x="1883" y="1554"/>
              <a:chExt cx="853" cy="336"/>
            </a:xfrm>
          </p:grpSpPr>
          <p:sp>
            <p:nvSpPr>
              <p:cNvPr id="62565" name="Line 27"/>
              <p:cNvSpPr>
                <a:spLocks noChangeShapeType="1"/>
              </p:cNvSpPr>
              <p:nvPr/>
            </p:nvSpPr>
            <p:spPr bwMode="auto">
              <a:xfrm flipV="1">
                <a:off x="1883" y="1554"/>
                <a:ext cx="426" cy="336"/>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it-IT"/>
              </a:p>
            </p:txBody>
          </p:sp>
          <p:sp>
            <p:nvSpPr>
              <p:cNvPr id="62566" name="Line 28"/>
              <p:cNvSpPr>
                <a:spLocks noChangeShapeType="1"/>
              </p:cNvSpPr>
              <p:nvPr/>
            </p:nvSpPr>
            <p:spPr bwMode="auto">
              <a:xfrm>
                <a:off x="2309" y="1554"/>
                <a:ext cx="427" cy="336"/>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endParaRPr lang="it-IT"/>
              </a:p>
            </p:txBody>
          </p:sp>
        </p:grpSp>
        <p:sp>
          <p:nvSpPr>
            <p:cNvPr id="62559" name="AutoShape 29"/>
            <p:cNvSpPr>
              <a:spLocks noChangeArrowheads="1"/>
            </p:cNvSpPr>
            <p:nvPr/>
          </p:nvSpPr>
          <p:spPr bwMode="auto">
            <a:xfrm>
              <a:off x="1640" y="760"/>
              <a:ext cx="232" cy="432"/>
            </a:xfrm>
            <a:prstGeom prst="lightningBolt">
              <a:avLst/>
            </a:prstGeom>
            <a:solidFill>
              <a:srgbClr val="B3B3B3"/>
            </a:solidFill>
            <a:ln w="6350">
              <a:solidFill>
                <a:schemeClr val="tx1"/>
              </a:solidFill>
              <a:miter lim="800000"/>
              <a:headEnd/>
              <a:tailEnd/>
            </a:ln>
          </p:spPr>
          <p:txBody>
            <a:bodyPr wrap="none" anchor="ctr"/>
            <a:lstStyle/>
            <a:p>
              <a:endParaRPr lang="it-IT">
                <a:latin typeface="Calibri" charset="0"/>
              </a:endParaRPr>
            </a:p>
          </p:txBody>
        </p:sp>
        <p:sp>
          <p:nvSpPr>
            <p:cNvPr id="62560" name="AutoShape 30"/>
            <p:cNvSpPr>
              <a:spLocks noChangeArrowheads="1"/>
            </p:cNvSpPr>
            <p:nvPr/>
          </p:nvSpPr>
          <p:spPr bwMode="auto">
            <a:xfrm>
              <a:off x="2728" y="760"/>
              <a:ext cx="232" cy="432"/>
            </a:xfrm>
            <a:prstGeom prst="lightningBolt">
              <a:avLst/>
            </a:prstGeom>
            <a:solidFill>
              <a:srgbClr val="B3B3B3"/>
            </a:solidFill>
            <a:ln w="6350">
              <a:solidFill>
                <a:schemeClr val="tx1"/>
              </a:solidFill>
              <a:miter lim="800000"/>
              <a:headEnd/>
              <a:tailEnd/>
            </a:ln>
          </p:spPr>
          <p:txBody>
            <a:bodyPr wrap="none" anchor="ctr"/>
            <a:lstStyle/>
            <a:p>
              <a:endParaRPr lang="it-IT">
                <a:latin typeface="Calibri" charset="0"/>
              </a:endParaRPr>
            </a:p>
          </p:txBody>
        </p:sp>
        <p:sp>
          <p:nvSpPr>
            <p:cNvPr id="62561" name="AutoShape 31"/>
            <p:cNvSpPr>
              <a:spLocks noChangeArrowheads="1"/>
            </p:cNvSpPr>
            <p:nvPr/>
          </p:nvSpPr>
          <p:spPr bwMode="auto">
            <a:xfrm flipH="1">
              <a:off x="4103" y="858"/>
              <a:ext cx="232" cy="432"/>
            </a:xfrm>
            <a:prstGeom prst="lightningBolt">
              <a:avLst/>
            </a:prstGeom>
            <a:solidFill>
              <a:srgbClr val="B3B3B3"/>
            </a:solidFill>
            <a:ln w="6350">
              <a:solidFill>
                <a:schemeClr val="tx1"/>
              </a:solidFill>
              <a:miter lim="800000"/>
              <a:headEnd/>
              <a:tailEnd/>
            </a:ln>
          </p:spPr>
          <p:txBody>
            <a:bodyPr wrap="none" anchor="ctr"/>
            <a:lstStyle/>
            <a:p>
              <a:endParaRPr lang="it-IT">
                <a:latin typeface="Calibri" charset="0"/>
              </a:endParaRPr>
            </a:p>
          </p:txBody>
        </p:sp>
        <p:sp>
          <p:nvSpPr>
            <p:cNvPr id="62562" name="Rectangle 32"/>
            <p:cNvSpPr>
              <a:spLocks noChangeArrowheads="1"/>
            </p:cNvSpPr>
            <p:nvPr/>
          </p:nvSpPr>
          <p:spPr bwMode="auto">
            <a:xfrm>
              <a:off x="1574" y="548"/>
              <a:ext cx="221"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fr-FR">
                  <a:solidFill>
                    <a:srgbClr val="FF0000"/>
                  </a:solidFill>
                  <a:latin typeface="Comic Sans MS" charset="0"/>
                </a:rPr>
                <a:t>A</a:t>
              </a:r>
            </a:p>
          </p:txBody>
        </p:sp>
        <p:sp>
          <p:nvSpPr>
            <p:cNvPr id="62563" name="Rectangle 33"/>
            <p:cNvSpPr>
              <a:spLocks noChangeArrowheads="1"/>
            </p:cNvSpPr>
            <p:nvPr/>
          </p:nvSpPr>
          <p:spPr bwMode="auto">
            <a:xfrm>
              <a:off x="2666" y="518"/>
              <a:ext cx="208"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fr-FR" dirty="0">
                  <a:solidFill>
                    <a:srgbClr val="FF0000"/>
                  </a:solidFill>
                  <a:latin typeface="Comic Sans MS" charset="0"/>
                </a:rPr>
                <a:t>B</a:t>
              </a:r>
            </a:p>
          </p:txBody>
        </p:sp>
        <p:sp>
          <p:nvSpPr>
            <p:cNvPr id="62564" name="Rectangle 34"/>
            <p:cNvSpPr>
              <a:spLocks noChangeArrowheads="1"/>
            </p:cNvSpPr>
            <p:nvPr/>
          </p:nvSpPr>
          <p:spPr bwMode="auto">
            <a:xfrm>
              <a:off x="4169" y="631"/>
              <a:ext cx="205" cy="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fr-FR">
                  <a:solidFill>
                    <a:srgbClr val="FF0000"/>
                  </a:solidFill>
                  <a:latin typeface="Comic Sans MS" charset="0"/>
                </a:rPr>
                <a:t>C</a:t>
              </a:r>
            </a:p>
          </p:txBody>
        </p:sp>
        <p:sp>
          <p:nvSpPr>
            <p:cNvPr id="111" name="Rectangle 33"/>
            <p:cNvSpPr>
              <a:spLocks noChangeArrowheads="1"/>
            </p:cNvSpPr>
            <p:nvPr/>
          </p:nvSpPr>
          <p:spPr bwMode="auto">
            <a:xfrm>
              <a:off x="2850" y="508"/>
              <a:ext cx="892"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GB" dirty="0"/>
                <a:t>Disruption of </a:t>
              </a:r>
            </a:p>
            <a:p>
              <a:pPr eaLnBrk="0" hangingPunct="0"/>
              <a:r>
                <a:rPr lang="en-GB" dirty="0"/>
                <a:t>splice site</a:t>
              </a:r>
              <a:endParaRPr lang="en-GB" dirty="0">
                <a:solidFill>
                  <a:srgbClr val="FF0000"/>
                </a:solidFill>
                <a:latin typeface="Comic Sans MS" charset="0"/>
              </a:endParaRPr>
            </a:p>
          </p:txBody>
        </p:sp>
        <p:sp>
          <p:nvSpPr>
            <p:cNvPr id="112" name="Rectangle 33"/>
            <p:cNvSpPr>
              <a:spLocks noChangeArrowheads="1"/>
            </p:cNvSpPr>
            <p:nvPr/>
          </p:nvSpPr>
          <p:spPr bwMode="auto">
            <a:xfrm>
              <a:off x="4346" y="651"/>
              <a:ext cx="973"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r>
                <a:rPr lang="en-GB" dirty="0"/>
                <a:t>Generation of </a:t>
              </a:r>
            </a:p>
            <a:p>
              <a:pPr eaLnBrk="0" hangingPunct="0"/>
              <a:r>
                <a:rPr lang="en-GB" dirty="0"/>
                <a:t>splice site</a:t>
              </a:r>
              <a:endParaRPr lang="en-GB" dirty="0">
                <a:solidFill>
                  <a:srgbClr val="FF0000"/>
                </a:solidFill>
                <a:latin typeface="Comic Sans MS" charset="0"/>
              </a:endParaRPr>
            </a:p>
          </p:txBody>
        </p:sp>
      </p:grpSp>
      <p:sp>
        <p:nvSpPr>
          <p:cNvPr id="62467" name="Rectangle 35"/>
          <p:cNvSpPr>
            <a:spLocks noChangeArrowheads="1"/>
          </p:cNvSpPr>
          <p:nvPr/>
        </p:nvSpPr>
        <p:spPr bwMode="auto">
          <a:xfrm>
            <a:off x="249238" y="1623475"/>
            <a:ext cx="1524000"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fr-FR" sz="1400">
                <a:solidFill>
                  <a:srgbClr val="FF0000"/>
                </a:solidFill>
                <a:latin typeface="Comic Sans MS" charset="0"/>
              </a:rPr>
              <a:t>Mutations occur</a:t>
            </a:r>
          </a:p>
          <a:p>
            <a:pPr algn="ctr" eaLnBrk="0" hangingPunct="0"/>
            <a:r>
              <a:rPr lang="fr-FR" sz="1400">
                <a:solidFill>
                  <a:srgbClr val="FF0000"/>
                </a:solidFill>
                <a:latin typeface="Comic Sans MS" charset="0"/>
              </a:rPr>
              <a:t>on the DNA</a:t>
            </a:r>
          </a:p>
          <a:p>
            <a:pPr algn="ctr" eaLnBrk="0" hangingPunct="0"/>
            <a:r>
              <a:rPr lang="fr-FR" sz="1400">
                <a:solidFill>
                  <a:srgbClr val="FF0000"/>
                </a:solidFill>
                <a:latin typeface="Comic Sans MS" charset="0"/>
              </a:rPr>
              <a:t>(in a gene)</a:t>
            </a:r>
          </a:p>
        </p:txBody>
      </p:sp>
      <p:grpSp>
        <p:nvGrpSpPr>
          <p:cNvPr id="62468" name="Group 36"/>
          <p:cNvGrpSpPr>
            <a:grpSpLocks noChangeAspect="1"/>
          </p:cNvGrpSpPr>
          <p:nvPr/>
        </p:nvGrpSpPr>
        <p:grpSpPr bwMode="auto">
          <a:xfrm>
            <a:off x="3008313" y="5659863"/>
            <a:ext cx="403225" cy="354012"/>
            <a:chOff x="1220" y="3425"/>
            <a:chExt cx="212" cy="186"/>
          </a:xfrm>
        </p:grpSpPr>
        <p:sp>
          <p:nvSpPr>
            <p:cNvPr id="62540" name="Freeform 37"/>
            <p:cNvSpPr>
              <a:spLocks noChangeAspect="1"/>
            </p:cNvSpPr>
            <p:nvPr/>
          </p:nvSpPr>
          <p:spPr bwMode="auto">
            <a:xfrm>
              <a:off x="1220" y="3517"/>
              <a:ext cx="182" cy="94"/>
            </a:xfrm>
            <a:custGeom>
              <a:avLst/>
              <a:gdLst>
                <a:gd name="T0" fmla="*/ 76 w 182"/>
                <a:gd name="T1" fmla="*/ 85 h 94"/>
                <a:gd name="T2" fmla="*/ 128 w 182"/>
                <a:gd name="T3" fmla="*/ 89 h 94"/>
                <a:gd name="T4" fmla="*/ 178 w 182"/>
                <a:gd name="T5" fmla="*/ 54 h 94"/>
                <a:gd name="T6" fmla="*/ 104 w 182"/>
                <a:gd name="T7" fmla="*/ 0 h 94"/>
                <a:gd name="T8" fmla="*/ 38 w 182"/>
                <a:gd name="T9" fmla="*/ 56 h 94"/>
                <a:gd name="T10" fmla="*/ 6 w 182"/>
                <a:gd name="T11" fmla="*/ 39 h 94"/>
                <a:gd name="T12" fmla="*/ 4 w 182"/>
                <a:gd name="T13" fmla="*/ 11 h 94"/>
                <a:gd name="T14" fmla="*/ 0 60000 65536"/>
                <a:gd name="T15" fmla="*/ 0 60000 65536"/>
                <a:gd name="T16" fmla="*/ 0 60000 65536"/>
                <a:gd name="T17" fmla="*/ 0 60000 65536"/>
                <a:gd name="T18" fmla="*/ 0 60000 65536"/>
                <a:gd name="T19" fmla="*/ 0 60000 65536"/>
                <a:gd name="T20" fmla="*/ 0 60000 65536"/>
                <a:gd name="T21" fmla="*/ 0 w 182"/>
                <a:gd name="T22" fmla="*/ 0 h 94"/>
                <a:gd name="T23" fmla="*/ 182 w 182"/>
                <a:gd name="T24" fmla="*/ 94 h 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2" h="94">
                  <a:moveTo>
                    <a:pt x="76" y="85"/>
                  </a:moveTo>
                  <a:cubicBezTo>
                    <a:pt x="85" y="85"/>
                    <a:pt x="111" y="94"/>
                    <a:pt x="128" y="89"/>
                  </a:cubicBezTo>
                  <a:cubicBezTo>
                    <a:pt x="145" y="84"/>
                    <a:pt x="182" y="69"/>
                    <a:pt x="178" y="54"/>
                  </a:cubicBezTo>
                  <a:cubicBezTo>
                    <a:pt x="174" y="39"/>
                    <a:pt x="127" y="0"/>
                    <a:pt x="104" y="0"/>
                  </a:cubicBezTo>
                  <a:cubicBezTo>
                    <a:pt x="80" y="0"/>
                    <a:pt x="54" y="49"/>
                    <a:pt x="38" y="56"/>
                  </a:cubicBezTo>
                  <a:cubicBezTo>
                    <a:pt x="22" y="63"/>
                    <a:pt x="12" y="47"/>
                    <a:pt x="6" y="39"/>
                  </a:cubicBezTo>
                  <a:cubicBezTo>
                    <a:pt x="0" y="31"/>
                    <a:pt x="4" y="17"/>
                    <a:pt x="4" y="11"/>
                  </a:cubicBezTo>
                </a:path>
              </a:pathLst>
            </a:custGeom>
            <a:noFill/>
            <a:ln w="28575">
              <a:solidFill>
                <a:srgbClr val="008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62541" name="Freeform 38"/>
            <p:cNvSpPr>
              <a:spLocks noChangeAspect="1"/>
            </p:cNvSpPr>
            <p:nvPr/>
          </p:nvSpPr>
          <p:spPr bwMode="auto">
            <a:xfrm>
              <a:off x="1224" y="3425"/>
              <a:ext cx="208" cy="144"/>
            </a:xfrm>
            <a:custGeom>
              <a:avLst/>
              <a:gdLst>
                <a:gd name="T0" fmla="*/ 0 w 208"/>
                <a:gd name="T1" fmla="*/ 103 h 144"/>
                <a:gd name="T2" fmla="*/ 10 w 208"/>
                <a:gd name="T3" fmla="*/ 53 h 144"/>
                <a:gd name="T4" fmla="*/ 58 w 208"/>
                <a:gd name="T5" fmla="*/ 69 h 144"/>
                <a:gd name="T6" fmla="*/ 86 w 208"/>
                <a:gd name="T7" fmla="*/ 89 h 144"/>
                <a:gd name="T8" fmla="*/ 102 w 208"/>
                <a:gd name="T9" fmla="*/ 53 h 144"/>
                <a:gd name="T10" fmla="*/ 86 w 208"/>
                <a:gd name="T11" fmla="*/ 33 h 144"/>
                <a:gd name="T12" fmla="*/ 120 w 208"/>
                <a:gd name="T13" fmla="*/ 3 h 144"/>
                <a:gd name="T14" fmla="*/ 134 w 208"/>
                <a:gd name="T15" fmla="*/ 49 h 144"/>
                <a:gd name="T16" fmla="*/ 130 w 208"/>
                <a:gd name="T17" fmla="*/ 89 h 144"/>
                <a:gd name="T18" fmla="*/ 138 w 208"/>
                <a:gd name="T19" fmla="*/ 141 h 144"/>
                <a:gd name="T20" fmla="*/ 202 w 208"/>
                <a:gd name="T21" fmla="*/ 107 h 144"/>
                <a:gd name="T22" fmla="*/ 176 w 208"/>
                <a:gd name="T23" fmla="*/ 59 h 144"/>
                <a:gd name="T24" fmla="*/ 142 w 208"/>
                <a:gd name="T25" fmla="*/ 41 h 144"/>
                <a:gd name="T26" fmla="*/ 188 w 208"/>
                <a:gd name="T27" fmla="*/ 9 h 14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208"/>
                <a:gd name="T43" fmla="*/ 0 h 144"/>
                <a:gd name="T44" fmla="*/ 208 w 208"/>
                <a:gd name="T45" fmla="*/ 144 h 14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208" h="144">
                  <a:moveTo>
                    <a:pt x="0" y="103"/>
                  </a:moveTo>
                  <a:cubicBezTo>
                    <a:pt x="1" y="95"/>
                    <a:pt x="0" y="59"/>
                    <a:pt x="10" y="53"/>
                  </a:cubicBezTo>
                  <a:cubicBezTo>
                    <a:pt x="20" y="47"/>
                    <a:pt x="45" y="63"/>
                    <a:pt x="58" y="69"/>
                  </a:cubicBezTo>
                  <a:cubicBezTo>
                    <a:pt x="71" y="75"/>
                    <a:pt x="79" y="92"/>
                    <a:pt x="86" y="89"/>
                  </a:cubicBezTo>
                  <a:cubicBezTo>
                    <a:pt x="93" y="86"/>
                    <a:pt x="102" y="62"/>
                    <a:pt x="102" y="53"/>
                  </a:cubicBezTo>
                  <a:cubicBezTo>
                    <a:pt x="102" y="44"/>
                    <a:pt x="83" y="41"/>
                    <a:pt x="86" y="33"/>
                  </a:cubicBezTo>
                  <a:cubicBezTo>
                    <a:pt x="89" y="25"/>
                    <a:pt x="112" y="0"/>
                    <a:pt x="120" y="3"/>
                  </a:cubicBezTo>
                  <a:cubicBezTo>
                    <a:pt x="128" y="6"/>
                    <a:pt x="132" y="35"/>
                    <a:pt x="134" y="49"/>
                  </a:cubicBezTo>
                  <a:cubicBezTo>
                    <a:pt x="136" y="63"/>
                    <a:pt x="129" y="74"/>
                    <a:pt x="130" y="89"/>
                  </a:cubicBezTo>
                  <a:cubicBezTo>
                    <a:pt x="131" y="104"/>
                    <a:pt x="126" y="138"/>
                    <a:pt x="138" y="141"/>
                  </a:cubicBezTo>
                  <a:cubicBezTo>
                    <a:pt x="150" y="144"/>
                    <a:pt x="196" y="121"/>
                    <a:pt x="202" y="107"/>
                  </a:cubicBezTo>
                  <a:cubicBezTo>
                    <a:pt x="208" y="93"/>
                    <a:pt x="186" y="70"/>
                    <a:pt x="176" y="59"/>
                  </a:cubicBezTo>
                  <a:cubicBezTo>
                    <a:pt x="166" y="48"/>
                    <a:pt x="140" y="49"/>
                    <a:pt x="142" y="41"/>
                  </a:cubicBezTo>
                  <a:cubicBezTo>
                    <a:pt x="144" y="33"/>
                    <a:pt x="179" y="16"/>
                    <a:pt x="188" y="9"/>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grpSp>
      <p:grpSp>
        <p:nvGrpSpPr>
          <p:cNvPr id="62469" name="Group 39"/>
          <p:cNvGrpSpPr>
            <a:grpSpLocks/>
          </p:cNvGrpSpPr>
          <p:nvPr/>
        </p:nvGrpSpPr>
        <p:grpSpPr bwMode="auto">
          <a:xfrm>
            <a:off x="2835275" y="4316838"/>
            <a:ext cx="750888" cy="363537"/>
            <a:chOff x="1956" y="2409"/>
            <a:chExt cx="473" cy="229"/>
          </a:xfrm>
        </p:grpSpPr>
        <p:sp>
          <p:nvSpPr>
            <p:cNvPr id="62536" name="Rectangle 40"/>
            <p:cNvSpPr>
              <a:spLocks noChangeAspect="1" noChangeArrowheads="1"/>
            </p:cNvSpPr>
            <p:nvPr/>
          </p:nvSpPr>
          <p:spPr bwMode="auto">
            <a:xfrm>
              <a:off x="1956" y="2434"/>
              <a:ext cx="219" cy="178"/>
            </a:xfrm>
            <a:prstGeom prst="rect">
              <a:avLst/>
            </a:prstGeom>
            <a:solidFill>
              <a:srgbClr val="0080FF"/>
            </a:solidFill>
            <a:ln w="6350">
              <a:solidFill>
                <a:schemeClr val="tx1"/>
              </a:solidFill>
              <a:miter lim="800000"/>
              <a:headEnd/>
              <a:tailEnd/>
            </a:ln>
          </p:spPr>
          <p:txBody>
            <a:bodyPr wrap="none" anchor="ctr"/>
            <a:lstStyle/>
            <a:p>
              <a:endParaRPr lang="it-IT">
                <a:latin typeface="Calibri" charset="0"/>
              </a:endParaRPr>
            </a:p>
          </p:txBody>
        </p:sp>
        <p:sp>
          <p:nvSpPr>
            <p:cNvPr id="62537" name="Rectangle 41"/>
            <p:cNvSpPr>
              <a:spLocks noChangeAspect="1" noChangeArrowheads="1"/>
            </p:cNvSpPr>
            <p:nvPr/>
          </p:nvSpPr>
          <p:spPr bwMode="auto">
            <a:xfrm>
              <a:off x="1971" y="2409"/>
              <a:ext cx="194"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defTabSz="762000" eaLnBrk="0" hangingPunct="0"/>
              <a:r>
                <a:rPr lang="en-US"/>
                <a:t>1</a:t>
              </a:r>
            </a:p>
          </p:txBody>
        </p:sp>
        <p:sp>
          <p:nvSpPr>
            <p:cNvPr id="62538" name="Rectangle 42"/>
            <p:cNvSpPr>
              <a:spLocks noChangeAspect="1" noChangeArrowheads="1"/>
            </p:cNvSpPr>
            <p:nvPr/>
          </p:nvSpPr>
          <p:spPr bwMode="auto">
            <a:xfrm>
              <a:off x="2176" y="2434"/>
              <a:ext cx="253" cy="178"/>
            </a:xfrm>
            <a:prstGeom prst="rect">
              <a:avLst/>
            </a:prstGeom>
            <a:solidFill>
              <a:srgbClr val="FF0000"/>
            </a:solidFill>
            <a:ln w="6350">
              <a:solidFill>
                <a:schemeClr val="tx1"/>
              </a:solidFill>
              <a:miter lim="800000"/>
              <a:headEnd/>
              <a:tailEnd/>
            </a:ln>
          </p:spPr>
          <p:txBody>
            <a:bodyPr wrap="none" anchor="ctr"/>
            <a:lstStyle/>
            <a:p>
              <a:endParaRPr lang="it-IT">
                <a:latin typeface="Calibri" charset="0"/>
              </a:endParaRPr>
            </a:p>
          </p:txBody>
        </p:sp>
        <p:sp>
          <p:nvSpPr>
            <p:cNvPr id="62539" name="Rectangle 43"/>
            <p:cNvSpPr>
              <a:spLocks noChangeAspect="1" noChangeArrowheads="1"/>
            </p:cNvSpPr>
            <p:nvPr/>
          </p:nvSpPr>
          <p:spPr bwMode="auto">
            <a:xfrm>
              <a:off x="2211" y="2409"/>
              <a:ext cx="194"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defTabSz="762000" eaLnBrk="0" hangingPunct="0"/>
              <a:r>
                <a:rPr lang="en-US"/>
                <a:t>2</a:t>
              </a:r>
            </a:p>
          </p:txBody>
        </p:sp>
      </p:grpSp>
      <p:sp>
        <p:nvSpPr>
          <p:cNvPr id="62470" name="Rectangle 44"/>
          <p:cNvSpPr>
            <a:spLocks noChangeArrowheads="1"/>
          </p:cNvSpPr>
          <p:nvPr/>
        </p:nvSpPr>
        <p:spPr bwMode="auto">
          <a:xfrm>
            <a:off x="2419350" y="3699300"/>
            <a:ext cx="158115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fr-FR" sz="1400">
                <a:solidFill>
                  <a:srgbClr val="FF0000"/>
                </a:solidFill>
                <a:latin typeface="Comic Sans MS" charset="0"/>
              </a:rPr>
              <a:t>mutation A</a:t>
            </a:r>
          </a:p>
          <a:p>
            <a:pPr algn="ctr" eaLnBrk="0" hangingPunct="0"/>
            <a:r>
              <a:rPr lang="fr-FR" sz="1400">
                <a:latin typeface="Comic Sans MS" charset="0"/>
              </a:rPr>
              <a:t>truncated mRNA</a:t>
            </a:r>
          </a:p>
        </p:txBody>
      </p:sp>
      <p:grpSp>
        <p:nvGrpSpPr>
          <p:cNvPr id="62471" name="Group 45"/>
          <p:cNvGrpSpPr>
            <a:grpSpLocks noChangeAspect="1"/>
          </p:cNvGrpSpPr>
          <p:nvPr/>
        </p:nvGrpSpPr>
        <p:grpSpPr bwMode="auto">
          <a:xfrm>
            <a:off x="4689475" y="5423325"/>
            <a:ext cx="723900" cy="825500"/>
            <a:chOff x="1683" y="2887"/>
            <a:chExt cx="380" cy="433"/>
          </a:xfrm>
        </p:grpSpPr>
        <p:sp>
          <p:nvSpPr>
            <p:cNvPr id="62532" name="Freeform 46"/>
            <p:cNvSpPr>
              <a:spLocks noChangeAspect="1"/>
            </p:cNvSpPr>
            <p:nvPr/>
          </p:nvSpPr>
          <p:spPr bwMode="auto">
            <a:xfrm>
              <a:off x="1683" y="3226"/>
              <a:ext cx="182" cy="94"/>
            </a:xfrm>
            <a:custGeom>
              <a:avLst/>
              <a:gdLst>
                <a:gd name="T0" fmla="*/ 76 w 182"/>
                <a:gd name="T1" fmla="*/ 85 h 94"/>
                <a:gd name="T2" fmla="*/ 128 w 182"/>
                <a:gd name="T3" fmla="*/ 89 h 94"/>
                <a:gd name="T4" fmla="*/ 178 w 182"/>
                <a:gd name="T5" fmla="*/ 54 h 94"/>
                <a:gd name="T6" fmla="*/ 104 w 182"/>
                <a:gd name="T7" fmla="*/ 0 h 94"/>
                <a:gd name="T8" fmla="*/ 38 w 182"/>
                <a:gd name="T9" fmla="*/ 56 h 94"/>
                <a:gd name="T10" fmla="*/ 6 w 182"/>
                <a:gd name="T11" fmla="*/ 39 h 94"/>
                <a:gd name="T12" fmla="*/ 4 w 182"/>
                <a:gd name="T13" fmla="*/ 11 h 94"/>
                <a:gd name="T14" fmla="*/ 0 60000 65536"/>
                <a:gd name="T15" fmla="*/ 0 60000 65536"/>
                <a:gd name="T16" fmla="*/ 0 60000 65536"/>
                <a:gd name="T17" fmla="*/ 0 60000 65536"/>
                <a:gd name="T18" fmla="*/ 0 60000 65536"/>
                <a:gd name="T19" fmla="*/ 0 60000 65536"/>
                <a:gd name="T20" fmla="*/ 0 60000 65536"/>
                <a:gd name="T21" fmla="*/ 0 w 182"/>
                <a:gd name="T22" fmla="*/ 0 h 94"/>
                <a:gd name="T23" fmla="*/ 182 w 182"/>
                <a:gd name="T24" fmla="*/ 94 h 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2" h="94">
                  <a:moveTo>
                    <a:pt x="76" y="85"/>
                  </a:moveTo>
                  <a:cubicBezTo>
                    <a:pt x="85" y="85"/>
                    <a:pt x="111" y="94"/>
                    <a:pt x="128" y="89"/>
                  </a:cubicBezTo>
                  <a:cubicBezTo>
                    <a:pt x="145" y="84"/>
                    <a:pt x="182" y="69"/>
                    <a:pt x="178" y="54"/>
                  </a:cubicBezTo>
                  <a:cubicBezTo>
                    <a:pt x="174" y="39"/>
                    <a:pt x="127" y="0"/>
                    <a:pt x="104" y="0"/>
                  </a:cubicBezTo>
                  <a:cubicBezTo>
                    <a:pt x="80" y="0"/>
                    <a:pt x="54" y="49"/>
                    <a:pt x="38" y="56"/>
                  </a:cubicBezTo>
                  <a:cubicBezTo>
                    <a:pt x="22" y="63"/>
                    <a:pt x="12" y="47"/>
                    <a:pt x="6" y="39"/>
                  </a:cubicBezTo>
                  <a:cubicBezTo>
                    <a:pt x="0" y="31"/>
                    <a:pt x="4" y="17"/>
                    <a:pt x="4" y="11"/>
                  </a:cubicBezTo>
                </a:path>
              </a:pathLst>
            </a:custGeom>
            <a:noFill/>
            <a:ln w="28575">
              <a:solidFill>
                <a:srgbClr val="008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62533" name="Freeform 47"/>
            <p:cNvSpPr>
              <a:spLocks noChangeAspect="1"/>
            </p:cNvSpPr>
            <p:nvPr/>
          </p:nvSpPr>
          <p:spPr bwMode="auto">
            <a:xfrm>
              <a:off x="1685" y="3094"/>
              <a:ext cx="208" cy="186"/>
            </a:xfrm>
            <a:custGeom>
              <a:avLst/>
              <a:gdLst>
                <a:gd name="T0" fmla="*/ 0 w 208"/>
                <a:gd name="T1" fmla="*/ 145 h 186"/>
                <a:gd name="T2" fmla="*/ 10 w 208"/>
                <a:gd name="T3" fmla="*/ 95 h 186"/>
                <a:gd name="T4" fmla="*/ 58 w 208"/>
                <a:gd name="T5" fmla="*/ 111 h 186"/>
                <a:gd name="T6" fmla="*/ 86 w 208"/>
                <a:gd name="T7" fmla="*/ 131 h 186"/>
                <a:gd name="T8" fmla="*/ 102 w 208"/>
                <a:gd name="T9" fmla="*/ 95 h 186"/>
                <a:gd name="T10" fmla="*/ 86 w 208"/>
                <a:gd name="T11" fmla="*/ 75 h 186"/>
                <a:gd name="T12" fmla="*/ 120 w 208"/>
                <a:gd name="T13" fmla="*/ 45 h 186"/>
                <a:gd name="T14" fmla="*/ 134 w 208"/>
                <a:gd name="T15" fmla="*/ 91 h 186"/>
                <a:gd name="T16" fmla="*/ 130 w 208"/>
                <a:gd name="T17" fmla="*/ 131 h 186"/>
                <a:gd name="T18" fmla="*/ 138 w 208"/>
                <a:gd name="T19" fmla="*/ 183 h 186"/>
                <a:gd name="T20" fmla="*/ 202 w 208"/>
                <a:gd name="T21" fmla="*/ 149 h 186"/>
                <a:gd name="T22" fmla="*/ 176 w 208"/>
                <a:gd name="T23" fmla="*/ 101 h 186"/>
                <a:gd name="T24" fmla="*/ 142 w 208"/>
                <a:gd name="T25" fmla="*/ 83 h 186"/>
                <a:gd name="T26" fmla="*/ 198 w 208"/>
                <a:gd name="T27" fmla="*/ 69 h 186"/>
                <a:gd name="T28" fmla="*/ 170 w 208"/>
                <a:gd name="T29" fmla="*/ 15 h 186"/>
                <a:gd name="T30" fmla="*/ 101 w 208"/>
                <a:gd name="T31" fmla="*/ 28 h 186"/>
                <a:gd name="T32" fmla="*/ 87 w 208"/>
                <a:gd name="T33" fmla="*/ 0 h 18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8"/>
                <a:gd name="T52" fmla="*/ 0 h 186"/>
                <a:gd name="T53" fmla="*/ 208 w 208"/>
                <a:gd name="T54" fmla="*/ 186 h 18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8" h="186">
                  <a:moveTo>
                    <a:pt x="0" y="145"/>
                  </a:moveTo>
                  <a:cubicBezTo>
                    <a:pt x="1" y="137"/>
                    <a:pt x="0" y="101"/>
                    <a:pt x="10" y="95"/>
                  </a:cubicBezTo>
                  <a:cubicBezTo>
                    <a:pt x="20" y="89"/>
                    <a:pt x="45" y="105"/>
                    <a:pt x="58" y="111"/>
                  </a:cubicBezTo>
                  <a:cubicBezTo>
                    <a:pt x="71" y="117"/>
                    <a:pt x="79" y="134"/>
                    <a:pt x="86" y="131"/>
                  </a:cubicBezTo>
                  <a:cubicBezTo>
                    <a:pt x="93" y="128"/>
                    <a:pt x="102" y="104"/>
                    <a:pt x="102" y="95"/>
                  </a:cubicBezTo>
                  <a:cubicBezTo>
                    <a:pt x="102" y="86"/>
                    <a:pt x="83" y="83"/>
                    <a:pt x="86" y="75"/>
                  </a:cubicBezTo>
                  <a:cubicBezTo>
                    <a:pt x="89" y="67"/>
                    <a:pt x="112" y="42"/>
                    <a:pt x="120" y="45"/>
                  </a:cubicBezTo>
                  <a:cubicBezTo>
                    <a:pt x="128" y="48"/>
                    <a:pt x="132" y="77"/>
                    <a:pt x="134" y="91"/>
                  </a:cubicBezTo>
                  <a:cubicBezTo>
                    <a:pt x="136" y="105"/>
                    <a:pt x="129" y="116"/>
                    <a:pt x="130" y="131"/>
                  </a:cubicBezTo>
                  <a:cubicBezTo>
                    <a:pt x="131" y="146"/>
                    <a:pt x="126" y="180"/>
                    <a:pt x="138" y="183"/>
                  </a:cubicBezTo>
                  <a:cubicBezTo>
                    <a:pt x="150" y="186"/>
                    <a:pt x="196" y="163"/>
                    <a:pt x="202" y="149"/>
                  </a:cubicBezTo>
                  <a:cubicBezTo>
                    <a:pt x="208" y="135"/>
                    <a:pt x="186" y="112"/>
                    <a:pt x="176" y="101"/>
                  </a:cubicBezTo>
                  <a:cubicBezTo>
                    <a:pt x="166" y="90"/>
                    <a:pt x="138" y="88"/>
                    <a:pt x="142" y="83"/>
                  </a:cubicBezTo>
                  <a:cubicBezTo>
                    <a:pt x="146" y="78"/>
                    <a:pt x="193" y="80"/>
                    <a:pt x="198" y="69"/>
                  </a:cubicBezTo>
                  <a:cubicBezTo>
                    <a:pt x="203" y="58"/>
                    <a:pt x="186" y="22"/>
                    <a:pt x="170" y="15"/>
                  </a:cubicBezTo>
                  <a:cubicBezTo>
                    <a:pt x="154" y="8"/>
                    <a:pt x="115" y="30"/>
                    <a:pt x="101" y="28"/>
                  </a:cubicBezTo>
                  <a:cubicBezTo>
                    <a:pt x="87" y="26"/>
                    <a:pt x="90" y="6"/>
                    <a:pt x="87" y="0"/>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62534" name="Freeform 48"/>
            <p:cNvSpPr>
              <a:spLocks noChangeAspect="1"/>
            </p:cNvSpPr>
            <p:nvPr/>
          </p:nvSpPr>
          <p:spPr bwMode="auto">
            <a:xfrm rot="-62421">
              <a:off x="1706" y="2887"/>
              <a:ext cx="230" cy="209"/>
            </a:xfrm>
            <a:custGeom>
              <a:avLst/>
              <a:gdLst>
                <a:gd name="T0" fmla="*/ 64 w 230"/>
                <a:gd name="T1" fmla="*/ 209 h 209"/>
                <a:gd name="T2" fmla="*/ 70 w 230"/>
                <a:gd name="T3" fmla="*/ 179 h 209"/>
                <a:gd name="T4" fmla="*/ 102 w 230"/>
                <a:gd name="T5" fmla="*/ 171 h 209"/>
                <a:gd name="T6" fmla="*/ 117 w 230"/>
                <a:gd name="T7" fmla="*/ 205 h 209"/>
                <a:gd name="T8" fmla="*/ 165 w 230"/>
                <a:gd name="T9" fmla="*/ 166 h 209"/>
                <a:gd name="T10" fmla="*/ 124 w 230"/>
                <a:gd name="T11" fmla="*/ 143 h 209"/>
                <a:gd name="T12" fmla="*/ 100 w 230"/>
                <a:gd name="T13" fmla="*/ 136 h 209"/>
                <a:gd name="T14" fmla="*/ 87 w 230"/>
                <a:gd name="T15" fmla="*/ 108 h 209"/>
                <a:gd name="T16" fmla="*/ 96 w 230"/>
                <a:gd name="T17" fmla="*/ 77 h 209"/>
                <a:gd name="T18" fmla="*/ 134 w 230"/>
                <a:gd name="T19" fmla="*/ 72 h 209"/>
                <a:gd name="T20" fmla="*/ 145 w 230"/>
                <a:gd name="T21" fmla="*/ 38 h 209"/>
                <a:gd name="T22" fmla="*/ 86 w 230"/>
                <a:gd name="T23" fmla="*/ 24 h 209"/>
                <a:gd name="T24" fmla="*/ 57 w 230"/>
                <a:gd name="T25" fmla="*/ 59 h 209"/>
                <a:gd name="T26" fmla="*/ 7 w 230"/>
                <a:gd name="T27" fmla="*/ 62 h 209"/>
                <a:gd name="T28" fmla="*/ 21 w 230"/>
                <a:gd name="T29" fmla="*/ 12 h 209"/>
                <a:gd name="T30" fmla="*/ 55 w 230"/>
                <a:gd name="T31" fmla="*/ 14 h 209"/>
                <a:gd name="T32" fmla="*/ 33 w 230"/>
                <a:gd name="T33" fmla="*/ 98 h 209"/>
                <a:gd name="T34" fmla="*/ 75 w 230"/>
                <a:gd name="T35" fmla="*/ 124 h 209"/>
                <a:gd name="T36" fmla="*/ 129 w 230"/>
                <a:gd name="T37" fmla="*/ 123 h 209"/>
                <a:gd name="T38" fmla="*/ 199 w 230"/>
                <a:gd name="T39" fmla="*/ 88 h 209"/>
                <a:gd name="T40" fmla="*/ 227 w 230"/>
                <a:gd name="T41" fmla="*/ 134 h 209"/>
                <a:gd name="T42" fmla="*/ 219 w 230"/>
                <a:gd name="T43" fmla="*/ 176 h 20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30"/>
                <a:gd name="T67" fmla="*/ 0 h 209"/>
                <a:gd name="T68" fmla="*/ 230 w 230"/>
                <a:gd name="T69" fmla="*/ 209 h 20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30" h="209">
                  <a:moveTo>
                    <a:pt x="64" y="209"/>
                  </a:moveTo>
                  <a:cubicBezTo>
                    <a:pt x="64" y="204"/>
                    <a:pt x="64" y="185"/>
                    <a:pt x="70" y="179"/>
                  </a:cubicBezTo>
                  <a:cubicBezTo>
                    <a:pt x="76" y="173"/>
                    <a:pt x="94" y="167"/>
                    <a:pt x="102" y="171"/>
                  </a:cubicBezTo>
                  <a:cubicBezTo>
                    <a:pt x="110" y="175"/>
                    <a:pt x="107" y="206"/>
                    <a:pt x="117" y="205"/>
                  </a:cubicBezTo>
                  <a:cubicBezTo>
                    <a:pt x="127" y="204"/>
                    <a:pt x="164" y="176"/>
                    <a:pt x="165" y="166"/>
                  </a:cubicBezTo>
                  <a:cubicBezTo>
                    <a:pt x="166" y="156"/>
                    <a:pt x="135" y="148"/>
                    <a:pt x="124" y="143"/>
                  </a:cubicBezTo>
                  <a:cubicBezTo>
                    <a:pt x="113" y="138"/>
                    <a:pt x="106" y="142"/>
                    <a:pt x="100" y="136"/>
                  </a:cubicBezTo>
                  <a:cubicBezTo>
                    <a:pt x="94" y="129"/>
                    <a:pt x="88" y="118"/>
                    <a:pt x="87" y="108"/>
                  </a:cubicBezTo>
                  <a:cubicBezTo>
                    <a:pt x="86" y="97"/>
                    <a:pt x="89" y="83"/>
                    <a:pt x="96" y="77"/>
                  </a:cubicBezTo>
                  <a:cubicBezTo>
                    <a:pt x="105" y="71"/>
                    <a:pt x="126" y="79"/>
                    <a:pt x="134" y="72"/>
                  </a:cubicBezTo>
                  <a:cubicBezTo>
                    <a:pt x="142" y="66"/>
                    <a:pt x="154" y="46"/>
                    <a:pt x="145" y="38"/>
                  </a:cubicBezTo>
                  <a:cubicBezTo>
                    <a:pt x="137" y="30"/>
                    <a:pt x="101" y="21"/>
                    <a:pt x="86" y="24"/>
                  </a:cubicBezTo>
                  <a:cubicBezTo>
                    <a:pt x="71" y="27"/>
                    <a:pt x="69" y="52"/>
                    <a:pt x="57" y="59"/>
                  </a:cubicBezTo>
                  <a:cubicBezTo>
                    <a:pt x="44" y="65"/>
                    <a:pt x="13" y="70"/>
                    <a:pt x="7" y="62"/>
                  </a:cubicBezTo>
                  <a:cubicBezTo>
                    <a:pt x="0" y="54"/>
                    <a:pt x="13" y="19"/>
                    <a:pt x="21" y="12"/>
                  </a:cubicBezTo>
                  <a:cubicBezTo>
                    <a:pt x="29" y="3"/>
                    <a:pt x="53" y="0"/>
                    <a:pt x="55" y="14"/>
                  </a:cubicBezTo>
                  <a:cubicBezTo>
                    <a:pt x="57" y="28"/>
                    <a:pt x="30" y="80"/>
                    <a:pt x="33" y="98"/>
                  </a:cubicBezTo>
                  <a:cubicBezTo>
                    <a:pt x="36" y="116"/>
                    <a:pt x="59" y="120"/>
                    <a:pt x="75" y="124"/>
                  </a:cubicBezTo>
                  <a:cubicBezTo>
                    <a:pt x="91" y="128"/>
                    <a:pt x="108" y="129"/>
                    <a:pt x="129" y="123"/>
                  </a:cubicBezTo>
                  <a:cubicBezTo>
                    <a:pt x="150" y="117"/>
                    <a:pt x="183" y="86"/>
                    <a:pt x="199" y="88"/>
                  </a:cubicBezTo>
                  <a:cubicBezTo>
                    <a:pt x="215" y="90"/>
                    <a:pt x="224" y="119"/>
                    <a:pt x="227" y="134"/>
                  </a:cubicBezTo>
                  <a:cubicBezTo>
                    <a:pt x="230" y="149"/>
                    <a:pt x="221" y="167"/>
                    <a:pt x="219" y="176"/>
                  </a:cubicBezTo>
                </a:path>
              </a:pathLst>
            </a:custGeom>
            <a:noFill/>
            <a:ln w="2857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62535" name="Freeform 49"/>
            <p:cNvSpPr>
              <a:spLocks noChangeAspect="1"/>
            </p:cNvSpPr>
            <p:nvPr/>
          </p:nvSpPr>
          <p:spPr bwMode="auto">
            <a:xfrm>
              <a:off x="1895" y="3061"/>
              <a:ext cx="168" cy="179"/>
            </a:xfrm>
            <a:custGeom>
              <a:avLst/>
              <a:gdLst>
                <a:gd name="T0" fmla="*/ 103 w 168"/>
                <a:gd name="T1" fmla="*/ 14 h 179"/>
                <a:gd name="T2" fmla="*/ 161 w 168"/>
                <a:gd name="T3" fmla="*/ 59 h 179"/>
                <a:gd name="T4" fmla="*/ 144 w 168"/>
                <a:gd name="T5" fmla="*/ 99 h 179"/>
                <a:gd name="T6" fmla="*/ 36 w 168"/>
                <a:gd name="T7" fmla="*/ 80 h 179"/>
                <a:gd name="T8" fmla="*/ 40 w 168"/>
                <a:gd name="T9" fmla="*/ 120 h 179"/>
                <a:gd name="T10" fmla="*/ 4 w 168"/>
                <a:gd name="T11" fmla="*/ 142 h 179"/>
                <a:gd name="T12" fmla="*/ 61 w 168"/>
                <a:gd name="T13" fmla="*/ 177 h 179"/>
                <a:gd name="T14" fmla="*/ 72 w 168"/>
                <a:gd name="T15" fmla="*/ 128 h 179"/>
                <a:gd name="T16" fmla="*/ 106 w 168"/>
                <a:gd name="T17" fmla="*/ 93 h 179"/>
                <a:gd name="T18" fmla="*/ 86 w 168"/>
                <a:gd name="T19" fmla="*/ 52 h 179"/>
                <a:gd name="T20" fmla="*/ 26 w 168"/>
                <a:gd name="T21" fmla="*/ 44 h 179"/>
                <a:gd name="T22" fmla="*/ 30 w 168"/>
                <a:gd name="T23" fmla="*/ 0 h 17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8"/>
                <a:gd name="T37" fmla="*/ 0 h 179"/>
                <a:gd name="T38" fmla="*/ 168 w 168"/>
                <a:gd name="T39" fmla="*/ 179 h 17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8" h="179">
                  <a:moveTo>
                    <a:pt x="103" y="14"/>
                  </a:moveTo>
                  <a:cubicBezTo>
                    <a:pt x="129" y="29"/>
                    <a:pt x="154" y="44"/>
                    <a:pt x="161" y="59"/>
                  </a:cubicBezTo>
                  <a:cubicBezTo>
                    <a:pt x="168" y="73"/>
                    <a:pt x="165" y="96"/>
                    <a:pt x="144" y="99"/>
                  </a:cubicBezTo>
                  <a:cubicBezTo>
                    <a:pt x="123" y="102"/>
                    <a:pt x="53" y="76"/>
                    <a:pt x="36" y="80"/>
                  </a:cubicBezTo>
                  <a:cubicBezTo>
                    <a:pt x="19" y="84"/>
                    <a:pt x="45" y="110"/>
                    <a:pt x="40" y="120"/>
                  </a:cubicBezTo>
                  <a:cubicBezTo>
                    <a:pt x="35" y="130"/>
                    <a:pt x="0" y="132"/>
                    <a:pt x="4" y="142"/>
                  </a:cubicBezTo>
                  <a:cubicBezTo>
                    <a:pt x="8" y="152"/>
                    <a:pt x="50" y="179"/>
                    <a:pt x="61" y="177"/>
                  </a:cubicBezTo>
                  <a:cubicBezTo>
                    <a:pt x="72" y="175"/>
                    <a:pt x="64" y="142"/>
                    <a:pt x="72" y="128"/>
                  </a:cubicBezTo>
                  <a:cubicBezTo>
                    <a:pt x="80" y="114"/>
                    <a:pt x="104" y="106"/>
                    <a:pt x="106" y="93"/>
                  </a:cubicBezTo>
                  <a:cubicBezTo>
                    <a:pt x="108" y="80"/>
                    <a:pt x="99" y="60"/>
                    <a:pt x="86" y="52"/>
                  </a:cubicBezTo>
                  <a:cubicBezTo>
                    <a:pt x="73" y="44"/>
                    <a:pt x="35" y="53"/>
                    <a:pt x="26" y="44"/>
                  </a:cubicBezTo>
                  <a:cubicBezTo>
                    <a:pt x="17" y="35"/>
                    <a:pt x="29" y="9"/>
                    <a:pt x="30" y="0"/>
                  </a:cubicBezTo>
                </a:path>
              </a:pathLst>
            </a:custGeom>
            <a:noFill/>
            <a:ln w="28575">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grpSp>
      <p:grpSp>
        <p:nvGrpSpPr>
          <p:cNvPr id="62472" name="Group 50"/>
          <p:cNvGrpSpPr>
            <a:grpSpLocks/>
          </p:cNvGrpSpPr>
          <p:nvPr/>
        </p:nvGrpSpPr>
        <p:grpSpPr bwMode="auto">
          <a:xfrm>
            <a:off x="4097338" y="4316838"/>
            <a:ext cx="1908175" cy="363537"/>
            <a:chOff x="2773" y="2612"/>
            <a:chExt cx="1202" cy="229"/>
          </a:xfrm>
        </p:grpSpPr>
        <p:sp>
          <p:nvSpPr>
            <p:cNvPr id="62524" name="Rectangle 51"/>
            <p:cNvSpPr>
              <a:spLocks noChangeAspect="1" noChangeArrowheads="1"/>
            </p:cNvSpPr>
            <p:nvPr/>
          </p:nvSpPr>
          <p:spPr bwMode="auto">
            <a:xfrm>
              <a:off x="3694" y="2637"/>
              <a:ext cx="281" cy="178"/>
            </a:xfrm>
            <a:prstGeom prst="rect">
              <a:avLst/>
            </a:prstGeom>
            <a:solidFill>
              <a:srgbClr val="00FF00"/>
            </a:solidFill>
            <a:ln w="6350">
              <a:solidFill>
                <a:schemeClr val="tx1"/>
              </a:solidFill>
              <a:miter lim="800000"/>
              <a:headEnd/>
              <a:tailEnd/>
            </a:ln>
          </p:spPr>
          <p:txBody>
            <a:bodyPr wrap="none" anchor="ctr"/>
            <a:lstStyle/>
            <a:p>
              <a:endParaRPr lang="it-IT">
                <a:latin typeface="Calibri" charset="0"/>
              </a:endParaRPr>
            </a:p>
          </p:txBody>
        </p:sp>
        <p:sp>
          <p:nvSpPr>
            <p:cNvPr id="62525" name="Rectangle 52"/>
            <p:cNvSpPr>
              <a:spLocks noChangeAspect="1" noChangeArrowheads="1"/>
            </p:cNvSpPr>
            <p:nvPr/>
          </p:nvSpPr>
          <p:spPr bwMode="auto">
            <a:xfrm>
              <a:off x="3744" y="2612"/>
              <a:ext cx="194"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defTabSz="762000" eaLnBrk="0" hangingPunct="0"/>
              <a:r>
                <a:rPr lang="en-US"/>
                <a:t>5</a:t>
              </a:r>
            </a:p>
          </p:txBody>
        </p:sp>
        <p:sp>
          <p:nvSpPr>
            <p:cNvPr id="62526" name="Rectangle 53"/>
            <p:cNvSpPr>
              <a:spLocks noChangeAspect="1" noChangeArrowheads="1"/>
            </p:cNvSpPr>
            <p:nvPr/>
          </p:nvSpPr>
          <p:spPr bwMode="auto">
            <a:xfrm>
              <a:off x="3277" y="2637"/>
              <a:ext cx="416" cy="178"/>
            </a:xfrm>
            <a:prstGeom prst="rect">
              <a:avLst/>
            </a:prstGeom>
            <a:solidFill>
              <a:schemeClr val="hlink"/>
            </a:solidFill>
            <a:ln w="6350">
              <a:solidFill>
                <a:schemeClr val="tx1"/>
              </a:solidFill>
              <a:miter lim="800000"/>
              <a:headEnd/>
              <a:tailEnd/>
            </a:ln>
          </p:spPr>
          <p:txBody>
            <a:bodyPr wrap="none" anchor="ctr"/>
            <a:lstStyle/>
            <a:p>
              <a:endParaRPr lang="it-IT">
                <a:latin typeface="Calibri" charset="0"/>
              </a:endParaRPr>
            </a:p>
          </p:txBody>
        </p:sp>
        <p:sp>
          <p:nvSpPr>
            <p:cNvPr id="62527" name="Rectangle 54"/>
            <p:cNvSpPr>
              <a:spLocks noChangeAspect="1" noChangeArrowheads="1"/>
            </p:cNvSpPr>
            <p:nvPr/>
          </p:nvSpPr>
          <p:spPr bwMode="auto">
            <a:xfrm>
              <a:off x="3389" y="2612"/>
              <a:ext cx="194"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defTabSz="762000" eaLnBrk="0" hangingPunct="0"/>
              <a:r>
                <a:rPr lang="en-US"/>
                <a:t>4</a:t>
              </a:r>
            </a:p>
          </p:txBody>
        </p:sp>
        <p:sp>
          <p:nvSpPr>
            <p:cNvPr id="62528" name="Rectangle 55"/>
            <p:cNvSpPr>
              <a:spLocks noChangeAspect="1" noChangeArrowheads="1"/>
            </p:cNvSpPr>
            <p:nvPr/>
          </p:nvSpPr>
          <p:spPr bwMode="auto">
            <a:xfrm>
              <a:off x="2773" y="2637"/>
              <a:ext cx="219" cy="178"/>
            </a:xfrm>
            <a:prstGeom prst="rect">
              <a:avLst/>
            </a:prstGeom>
            <a:solidFill>
              <a:srgbClr val="0080FF"/>
            </a:solidFill>
            <a:ln w="6350">
              <a:solidFill>
                <a:schemeClr val="tx1"/>
              </a:solidFill>
              <a:miter lim="800000"/>
              <a:headEnd/>
              <a:tailEnd/>
            </a:ln>
          </p:spPr>
          <p:txBody>
            <a:bodyPr wrap="none" anchor="ctr"/>
            <a:lstStyle/>
            <a:p>
              <a:endParaRPr lang="it-IT">
                <a:latin typeface="Calibri" charset="0"/>
              </a:endParaRPr>
            </a:p>
          </p:txBody>
        </p:sp>
        <p:sp>
          <p:nvSpPr>
            <p:cNvPr id="62529" name="Rectangle 56"/>
            <p:cNvSpPr>
              <a:spLocks noChangeAspect="1" noChangeArrowheads="1"/>
            </p:cNvSpPr>
            <p:nvPr/>
          </p:nvSpPr>
          <p:spPr bwMode="auto">
            <a:xfrm>
              <a:off x="2788" y="2612"/>
              <a:ext cx="194"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defTabSz="762000" eaLnBrk="0" hangingPunct="0"/>
              <a:r>
                <a:rPr lang="en-US"/>
                <a:t>1</a:t>
              </a:r>
            </a:p>
          </p:txBody>
        </p:sp>
        <p:sp>
          <p:nvSpPr>
            <p:cNvPr id="62530" name="Rectangle 57"/>
            <p:cNvSpPr>
              <a:spLocks noChangeAspect="1" noChangeArrowheads="1"/>
            </p:cNvSpPr>
            <p:nvPr/>
          </p:nvSpPr>
          <p:spPr bwMode="auto">
            <a:xfrm>
              <a:off x="2993" y="2637"/>
              <a:ext cx="285" cy="178"/>
            </a:xfrm>
            <a:prstGeom prst="rect">
              <a:avLst/>
            </a:prstGeom>
            <a:solidFill>
              <a:srgbClr val="FF0000"/>
            </a:solidFill>
            <a:ln w="6350">
              <a:solidFill>
                <a:schemeClr val="tx1"/>
              </a:solidFill>
              <a:miter lim="800000"/>
              <a:headEnd/>
              <a:tailEnd/>
            </a:ln>
          </p:spPr>
          <p:txBody>
            <a:bodyPr wrap="none" anchor="ctr"/>
            <a:lstStyle/>
            <a:p>
              <a:endParaRPr lang="it-IT">
                <a:latin typeface="Calibri" charset="0"/>
              </a:endParaRPr>
            </a:p>
          </p:txBody>
        </p:sp>
        <p:sp>
          <p:nvSpPr>
            <p:cNvPr id="62531" name="Rectangle 58"/>
            <p:cNvSpPr>
              <a:spLocks noChangeAspect="1" noChangeArrowheads="1"/>
            </p:cNvSpPr>
            <p:nvPr/>
          </p:nvSpPr>
          <p:spPr bwMode="auto">
            <a:xfrm>
              <a:off x="3041" y="2612"/>
              <a:ext cx="194"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defTabSz="762000" eaLnBrk="0" hangingPunct="0"/>
              <a:r>
                <a:rPr lang="en-US"/>
                <a:t>2</a:t>
              </a:r>
            </a:p>
          </p:txBody>
        </p:sp>
      </p:grpSp>
      <p:sp>
        <p:nvSpPr>
          <p:cNvPr id="62473" name="Rectangle 59"/>
          <p:cNvSpPr>
            <a:spLocks noChangeArrowheads="1"/>
          </p:cNvSpPr>
          <p:nvPr/>
        </p:nvSpPr>
        <p:spPr bwMode="auto">
          <a:xfrm>
            <a:off x="4346575" y="3699300"/>
            <a:ext cx="140970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fr-FR" sz="1400">
                <a:solidFill>
                  <a:srgbClr val="FF0000"/>
                </a:solidFill>
                <a:latin typeface="Comic Sans MS" charset="0"/>
              </a:rPr>
              <a:t>mutation B</a:t>
            </a:r>
          </a:p>
          <a:p>
            <a:pPr algn="ctr" eaLnBrk="0" hangingPunct="0"/>
            <a:r>
              <a:rPr lang="fr-FR" sz="1400">
                <a:latin typeface="Comic Sans MS" charset="0"/>
              </a:rPr>
              <a:t>exon 3 skipped</a:t>
            </a:r>
          </a:p>
        </p:txBody>
      </p:sp>
      <p:grpSp>
        <p:nvGrpSpPr>
          <p:cNvPr id="62474" name="Group 60"/>
          <p:cNvGrpSpPr>
            <a:grpSpLocks/>
          </p:cNvGrpSpPr>
          <p:nvPr/>
        </p:nvGrpSpPr>
        <p:grpSpPr bwMode="auto">
          <a:xfrm>
            <a:off x="6440488" y="4316838"/>
            <a:ext cx="2500312" cy="363537"/>
            <a:chOff x="3972" y="2409"/>
            <a:chExt cx="1575" cy="229"/>
          </a:xfrm>
        </p:grpSpPr>
        <p:sp>
          <p:nvSpPr>
            <p:cNvPr id="62514" name="Rectangle 61"/>
            <p:cNvSpPr>
              <a:spLocks noChangeAspect="1" noChangeArrowheads="1"/>
            </p:cNvSpPr>
            <p:nvPr/>
          </p:nvSpPr>
          <p:spPr bwMode="auto">
            <a:xfrm>
              <a:off x="4478" y="2434"/>
              <a:ext cx="137" cy="179"/>
            </a:xfrm>
            <a:prstGeom prst="rect">
              <a:avLst/>
            </a:prstGeom>
            <a:solidFill>
              <a:srgbClr val="FFFF00"/>
            </a:solidFill>
            <a:ln w="6350">
              <a:solidFill>
                <a:schemeClr val="tx1"/>
              </a:solidFill>
              <a:miter lim="800000"/>
              <a:headEnd/>
              <a:tailEnd/>
            </a:ln>
          </p:spPr>
          <p:txBody>
            <a:bodyPr wrap="none" anchor="ctr"/>
            <a:lstStyle/>
            <a:p>
              <a:endParaRPr lang="it-IT">
                <a:latin typeface="Calibri" charset="0"/>
              </a:endParaRPr>
            </a:p>
          </p:txBody>
        </p:sp>
        <p:sp>
          <p:nvSpPr>
            <p:cNvPr id="62515" name="Rectangle 62"/>
            <p:cNvSpPr>
              <a:spLocks noChangeAspect="1" noChangeArrowheads="1"/>
            </p:cNvSpPr>
            <p:nvPr/>
          </p:nvSpPr>
          <p:spPr bwMode="auto">
            <a:xfrm>
              <a:off x="4452" y="2409"/>
              <a:ext cx="194"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defTabSz="762000" eaLnBrk="0" hangingPunct="0"/>
              <a:r>
                <a:rPr lang="en-US"/>
                <a:t>3</a:t>
              </a:r>
            </a:p>
          </p:txBody>
        </p:sp>
        <p:sp>
          <p:nvSpPr>
            <p:cNvPr id="62516" name="Rectangle 63"/>
            <p:cNvSpPr>
              <a:spLocks noChangeAspect="1" noChangeArrowheads="1"/>
            </p:cNvSpPr>
            <p:nvPr/>
          </p:nvSpPr>
          <p:spPr bwMode="auto">
            <a:xfrm>
              <a:off x="5266" y="2434"/>
              <a:ext cx="281" cy="178"/>
            </a:xfrm>
            <a:prstGeom prst="rect">
              <a:avLst/>
            </a:prstGeom>
            <a:solidFill>
              <a:srgbClr val="00FF00"/>
            </a:solidFill>
            <a:ln w="6350">
              <a:solidFill>
                <a:schemeClr val="tx1"/>
              </a:solidFill>
              <a:miter lim="800000"/>
              <a:headEnd/>
              <a:tailEnd/>
            </a:ln>
          </p:spPr>
          <p:txBody>
            <a:bodyPr wrap="none" anchor="ctr"/>
            <a:lstStyle/>
            <a:p>
              <a:endParaRPr lang="it-IT">
                <a:latin typeface="Calibri" charset="0"/>
              </a:endParaRPr>
            </a:p>
          </p:txBody>
        </p:sp>
        <p:sp>
          <p:nvSpPr>
            <p:cNvPr id="62517" name="Rectangle 64"/>
            <p:cNvSpPr>
              <a:spLocks noChangeAspect="1" noChangeArrowheads="1"/>
            </p:cNvSpPr>
            <p:nvPr/>
          </p:nvSpPr>
          <p:spPr bwMode="auto">
            <a:xfrm>
              <a:off x="5308" y="2409"/>
              <a:ext cx="194"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defTabSz="762000" eaLnBrk="0" hangingPunct="0"/>
              <a:r>
                <a:rPr lang="en-US"/>
                <a:t>5</a:t>
              </a:r>
            </a:p>
          </p:txBody>
        </p:sp>
        <p:sp>
          <p:nvSpPr>
            <p:cNvPr id="62518" name="Rectangle 65"/>
            <p:cNvSpPr>
              <a:spLocks noChangeAspect="1" noChangeArrowheads="1"/>
            </p:cNvSpPr>
            <p:nvPr/>
          </p:nvSpPr>
          <p:spPr bwMode="auto">
            <a:xfrm>
              <a:off x="4614" y="2434"/>
              <a:ext cx="655" cy="178"/>
            </a:xfrm>
            <a:prstGeom prst="rect">
              <a:avLst/>
            </a:prstGeom>
            <a:solidFill>
              <a:schemeClr val="hlink"/>
            </a:solidFill>
            <a:ln w="6350">
              <a:solidFill>
                <a:schemeClr val="tx1"/>
              </a:solidFill>
              <a:miter lim="800000"/>
              <a:headEnd/>
              <a:tailEnd/>
            </a:ln>
          </p:spPr>
          <p:txBody>
            <a:bodyPr wrap="none" anchor="ctr"/>
            <a:lstStyle/>
            <a:p>
              <a:endParaRPr lang="it-IT">
                <a:latin typeface="Calibri" charset="0"/>
              </a:endParaRPr>
            </a:p>
          </p:txBody>
        </p:sp>
        <p:sp>
          <p:nvSpPr>
            <p:cNvPr id="62519" name="Rectangle 66"/>
            <p:cNvSpPr>
              <a:spLocks noChangeAspect="1" noChangeArrowheads="1"/>
            </p:cNvSpPr>
            <p:nvPr/>
          </p:nvSpPr>
          <p:spPr bwMode="auto">
            <a:xfrm>
              <a:off x="4828" y="2409"/>
              <a:ext cx="194"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defTabSz="762000" eaLnBrk="0" hangingPunct="0"/>
              <a:r>
                <a:rPr lang="en-US"/>
                <a:t>4</a:t>
              </a:r>
            </a:p>
          </p:txBody>
        </p:sp>
        <p:sp>
          <p:nvSpPr>
            <p:cNvPr id="62520" name="Rectangle 67"/>
            <p:cNvSpPr>
              <a:spLocks noChangeAspect="1" noChangeArrowheads="1"/>
            </p:cNvSpPr>
            <p:nvPr/>
          </p:nvSpPr>
          <p:spPr bwMode="auto">
            <a:xfrm>
              <a:off x="3972" y="2434"/>
              <a:ext cx="219" cy="178"/>
            </a:xfrm>
            <a:prstGeom prst="rect">
              <a:avLst/>
            </a:prstGeom>
            <a:solidFill>
              <a:srgbClr val="0080FF"/>
            </a:solidFill>
            <a:ln w="6350">
              <a:solidFill>
                <a:schemeClr val="tx1"/>
              </a:solidFill>
              <a:miter lim="800000"/>
              <a:headEnd/>
              <a:tailEnd/>
            </a:ln>
          </p:spPr>
          <p:txBody>
            <a:bodyPr wrap="none" anchor="ctr"/>
            <a:lstStyle/>
            <a:p>
              <a:endParaRPr lang="it-IT">
                <a:latin typeface="Calibri" charset="0"/>
              </a:endParaRPr>
            </a:p>
          </p:txBody>
        </p:sp>
        <p:sp>
          <p:nvSpPr>
            <p:cNvPr id="62521" name="Rectangle 68"/>
            <p:cNvSpPr>
              <a:spLocks noChangeAspect="1" noChangeArrowheads="1"/>
            </p:cNvSpPr>
            <p:nvPr/>
          </p:nvSpPr>
          <p:spPr bwMode="auto">
            <a:xfrm>
              <a:off x="3987" y="2409"/>
              <a:ext cx="194"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defTabSz="762000" eaLnBrk="0" hangingPunct="0"/>
              <a:r>
                <a:rPr lang="en-US"/>
                <a:t>1</a:t>
              </a:r>
            </a:p>
          </p:txBody>
        </p:sp>
        <p:sp>
          <p:nvSpPr>
            <p:cNvPr id="62522" name="Rectangle 69"/>
            <p:cNvSpPr>
              <a:spLocks noChangeAspect="1" noChangeArrowheads="1"/>
            </p:cNvSpPr>
            <p:nvPr/>
          </p:nvSpPr>
          <p:spPr bwMode="auto">
            <a:xfrm>
              <a:off x="4192" y="2434"/>
              <a:ext cx="286" cy="178"/>
            </a:xfrm>
            <a:prstGeom prst="rect">
              <a:avLst/>
            </a:prstGeom>
            <a:solidFill>
              <a:srgbClr val="FF0000"/>
            </a:solidFill>
            <a:ln w="6350">
              <a:solidFill>
                <a:schemeClr val="tx1"/>
              </a:solidFill>
              <a:miter lim="800000"/>
              <a:headEnd/>
              <a:tailEnd/>
            </a:ln>
          </p:spPr>
          <p:txBody>
            <a:bodyPr wrap="none" anchor="ctr"/>
            <a:lstStyle/>
            <a:p>
              <a:endParaRPr lang="it-IT">
                <a:latin typeface="Calibri" charset="0"/>
              </a:endParaRPr>
            </a:p>
          </p:txBody>
        </p:sp>
        <p:sp>
          <p:nvSpPr>
            <p:cNvPr id="62523" name="Rectangle 70"/>
            <p:cNvSpPr>
              <a:spLocks noChangeAspect="1" noChangeArrowheads="1"/>
            </p:cNvSpPr>
            <p:nvPr/>
          </p:nvSpPr>
          <p:spPr bwMode="auto">
            <a:xfrm>
              <a:off x="4241" y="2409"/>
              <a:ext cx="194"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defTabSz="762000" eaLnBrk="0" hangingPunct="0"/>
              <a:r>
                <a:rPr lang="en-US"/>
                <a:t>2</a:t>
              </a:r>
            </a:p>
          </p:txBody>
        </p:sp>
      </p:grpSp>
      <p:sp>
        <p:nvSpPr>
          <p:cNvPr id="62475" name="Rectangle 71"/>
          <p:cNvSpPr>
            <a:spLocks noChangeArrowheads="1"/>
          </p:cNvSpPr>
          <p:nvPr/>
        </p:nvSpPr>
        <p:spPr bwMode="auto">
          <a:xfrm>
            <a:off x="7042150" y="3699300"/>
            <a:ext cx="1298575"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fr-FR" sz="1400">
                <a:solidFill>
                  <a:srgbClr val="FF0000"/>
                </a:solidFill>
                <a:latin typeface="Comic Sans MS" charset="0"/>
              </a:rPr>
              <a:t>mutation C</a:t>
            </a:r>
          </a:p>
          <a:p>
            <a:pPr algn="ctr" eaLnBrk="0" hangingPunct="0"/>
            <a:r>
              <a:rPr lang="fr-FR" sz="1400">
                <a:latin typeface="Comic Sans MS" charset="0"/>
              </a:rPr>
              <a:t>longer exon 4</a:t>
            </a:r>
          </a:p>
        </p:txBody>
      </p:sp>
      <p:grpSp>
        <p:nvGrpSpPr>
          <p:cNvPr id="62476" name="Group 72"/>
          <p:cNvGrpSpPr>
            <a:grpSpLocks/>
          </p:cNvGrpSpPr>
          <p:nvPr/>
        </p:nvGrpSpPr>
        <p:grpSpPr bwMode="auto">
          <a:xfrm>
            <a:off x="7235825" y="5375700"/>
            <a:ext cx="909638" cy="923925"/>
            <a:chOff x="4465" y="3308"/>
            <a:chExt cx="573" cy="582"/>
          </a:xfrm>
        </p:grpSpPr>
        <p:sp>
          <p:nvSpPr>
            <p:cNvPr id="62509" name="Freeform 73"/>
            <p:cNvSpPr>
              <a:spLocks noChangeAspect="1"/>
            </p:cNvSpPr>
            <p:nvPr/>
          </p:nvSpPr>
          <p:spPr bwMode="auto">
            <a:xfrm>
              <a:off x="4579" y="3777"/>
              <a:ext cx="219" cy="113"/>
            </a:xfrm>
            <a:custGeom>
              <a:avLst/>
              <a:gdLst>
                <a:gd name="T0" fmla="*/ 2123 w 182"/>
                <a:gd name="T1" fmla="*/ 2336 h 94"/>
                <a:gd name="T2" fmla="*/ 3570 w 182"/>
                <a:gd name="T3" fmla="*/ 2443 h 94"/>
                <a:gd name="T4" fmla="*/ 4973 w 182"/>
                <a:gd name="T5" fmla="*/ 1488 h 94"/>
                <a:gd name="T6" fmla="*/ 2896 w 182"/>
                <a:gd name="T7" fmla="*/ 0 h 94"/>
                <a:gd name="T8" fmla="*/ 1054 w 182"/>
                <a:gd name="T9" fmla="*/ 1550 h 94"/>
                <a:gd name="T10" fmla="*/ 154 w 182"/>
                <a:gd name="T11" fmla="*/ 1093 h 94"/>
                <a:gd name="T12" fmla="*/ 106 w 182"/>
                <a:gd name="T13" fmla="*/ 309 h 94"/>
                <a:gd name="T14" fmla="*/ 0 60000 65536"/>
                <a:gd name="T15" fmla="*/ 0 60000 65536"/>
                <a:gd name="T16" fmla="*/ 0 60000 65536"/>
                <a:gd name="T17" fmla="*/ 0 60000 65536"/>
                <a:gd name="T18" fmla="*/ 0 60000 65536"/>
                <a:gd name="T19" fmla="*/ 0 60000 65536"/>
                <a:gd name="T20" fmla="*/ 0 60000 65536"/>
                <a:gd name="T21" fmla="*/ 0 w 182"/>
                <a:gd name="T22" fmla="*/ 0 h 94"/>
                <a:gd name="T23" fmla="*/ 182 w 182"/>
                <a:gd name="T24" fmla="*/ 94 h 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2" h="94">
                  <a:moveTo>
                    <a:pt x="76" y="85"/>
                  </a:moveTo>
                  <a:cubicBezTo>
                    <a:pt x="85" y="85"/>
                    <a:pt x="111" y="94"/>
                    <a:pt x="128" y="89"/>
                  </a:cubicBezTo>
                  <a:cubicBezTo>
                    <a:pt x="145" y="84"/>
                    <a:pt x="182" y="69"/>
                    <a:pt x="178" y="54"/>
                  </a:cubicBezTo>
                  <a:cubicBezTo>
                    <a:pt x="174" y="39"/>
                    <a:pt x="127" y="0"/>
                    <a:pt x="104" y="0"/>
                  </a:cubicBezTo>
                  <a:cubicBezTo>
                    <a:pt x="80" y="0"/>
                    <a:pt x="54" y="49"/>
                    <a:pt x="38" y="56"/>
                  </a:cubicBezTo>
                  <a:cubicBezTo>
                    <a:pt x="22" y="63"/>
                    <a:pt x="12" y="47"/>
                    <a:pt x="6" y="39"/>
                  </a:cubicBezTo>
                  <a:cubicBezTo>
                    <a:pt x="0" y="31"/>
                    <a:pt x="4" y="17"/>
                    <a:pt x="4" y="11"/>
                  </a:cubicBezTo>
                </a:path>
              </a:pathLst>
            </a:custGeom>
            <a:noFill/>
            <a:ln w="28575">
              <a:solidFill>
                <a:srgbClr val="008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62510" name="Freeform 74"/>
            <p:cNvSpPr>
              <a:spLocks noChangeAspect="1"/>
            </p:cNvSpPr>
            <p:nvPr/>
          </p:nvSpPr>
          <p:spPr bwMode="auto">
            <a:xfrm>
              <a:off x="4584" y="3621"/>
              <a:ext cx="250" cy="219"/>
            </a:xfrm>
            <a:custGeom>
              <a:avLst/>
              <a:gdLst>
                <a:gd name="T0" fmla="*/ 0 w 208"/>
                <a:gd name="T1" fmla="*/ 3958 h 182"/>
                <a:gd name="T2" fmla="*/ 262 w 208"/>
                <a:gd name="T3" fmla="*/ 2555 h 182"/>
                <a:gd name="T4" fmla="*/ 1581 w 208"/>
                <a:gd name="T5" fmla="*/ 3001 h 182"/>
                <a:gd name="T6" fmla="*/ 2346 w 208"/>
                <a:gd name="T7" fmla="*/ 3540 h 182"/>
                <a:gd name="T8" fmla="*/ 2804 w 208"/>
                <a:gd name="T9" fmla="*/ 2555 h 182"/>
                <a:gd name="T10" fmla="*/ 2346 w 208"/>
                <a:gd name="T11" fmla="*/ 1972 h 182"/>
                <a:gd name="T12" fmla="*/ 3284 w 208"/>
                <a:gd name="T13" fmla="*/ 1132 h 182"/>
                <a:gd name="T14" fmla="*/ 3681 w 208"/>
                <a:gd name="T15" fmla="*/ 2444 h 182"/>
                <a:gd name="T16" fmla="*/ 3567 w 208"/>
                <a:gd name="T17" fmla="*/ 3540 h 182"/>
                <a:gd name="T18" fmla="*/ 3780 w 208"/>
                <a:gd name="T19" fmla="*/ 5000 h 182"/>
                <a:gd name="T20" fmla="*/ 5540 w 208"/>
                <a:gd name="T21" fmla="*/ 4030 h 182"/>
                <a:gd name="T22" fmla="*/ 4827 w 208"/>
                <a:gd name="T23" fmla="*/ 2733 h 182"/>
                <a:gd name="T24" fmla="*/ 3909 w 208"/>
                <a:gd name="T25" fmla="*/ 2209 h 182"/>
                <a:gd name="T26" fmla="*/ 5417 w 208"/>
                <a:gd name="T27" fmla="*/ 1816 h 182"/>
                <a:gd name="T28" fmla="*/ 4637 w 208"/>
                <a:gd name="T29" fmla="*/ 310 h 182"/>
                <a:gd name="T30" fmla="*/ 2706 w 208"/>
                <a:gd name="T31" fmla="*/ 88 h 182"/>
                <a:gd name="T32" fmla="*/ 1581 w 208"/>
                <a:gd name="T33" fmla="*/ 866 h 1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8"/>
                <a:gd name="T52" fmla="*/ 0 h 182"/>
                <a:gd name="T53" fmla="*/ 208 w 208"/>
                <a:gd name="T54" fmla="*/ 182 h 18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8" h="182">
                  <a:moveTo>
                    <a:pt x="0" y="141"/>
                  </a:moveTo>
                  <a:cubicBezTo>
                    <a:pt x="1" y="133"/>
                    <a:pt x="0" y="97"/>
                    <a:pt x="10" y="91"/>
                  </a:cubicBezTo>
                  <a:cubicBezTo>
                    <a:pt x="20" y="85"/>
                    <a:pt x="45" y="101"/>
                    <a:pt x="58" y="107"/>
                  </a:cubicBezTo>
                  <a:cubicBezTo>
                    <a:pt x="71" y="113"/>
                    <a:pt x="79" y="130"/>
                    <a:pt x="86" y="127"/>
                  </a:cubicBezTo>
                  <a:cubicBezTo>
                    <a:pt x="93" y="124"/>
                    <a:pt x="102" y="100"/>
                    <a:pt x="102" y="91"/>
                  </a:cubicBezTo>
                  <a:cubicBezTo>
                    <a:pt x="102" y="82"/>
                    <a:pt x="83" y="79"/>
                    <a:pt x="86" y="71"/>
                  </a:cubicBezTo>
                  <a:cubicBezTo>
                    <a:pt x="89" y="63"/>
                    <a:pt x="112" y="38"/>
                    <a:pt x="120" y="41"/>
                  </a:cubicBezTo>
                  <a:cubicBezTo>
                    <a:pt x="128" y="44"/>
                    <a:pt x="132" y="73"/>
                    <a:pt x="134" y="87"/>
                  </a:cubicBezTo>
                  <a:cubicBezTo>
                    <a:pt x="136" y="101"/>
                    <a:pt x="129" y="112"/>
                    <a:pt x="130" y="127"/>
                  </a:cubicBezTo>
                  <a:cubicBezTo>
                    <a:pt x="131" y="142"/>
                    <a:pt x="126" y="176"/>
                    <a:pt x="138" y="179"/>
                  </a:cubicBezTo>
                  <a:cubicBezTo>
                    <a:pt x="150" y="182"/>
                    <a:pt x="196" y="159"/>
                    <a:pt x="202" y="145"/>
                  </a:cubicBezTo>
                  <a:cubicBezTo>
                    <a:pt x="208" y="131"/>
                    <a:pt x="186" y="108"/>
                    <a:pt x="176" y="97"/>
                  </a:cubicBezTo>
                  <a:cubicBezTo>
                    <a:pt x="166" y="86"/>
                    <a:pt x="138" y="84"/>
                    <a:pt x="142" y="79"/>
                  </a:cubicBezTo>
                  <a:cubicBezTo>
                    <a:pt x="146" y="74"/>
                    <a:pt x="193" y="76"/>
                    <a:pt x="198" y="65"/>
                  </a:cubicBezTo>
                  <a:cubicBezTo>
                    <a:pt x="203" y="54"/>
                    <a:pt x="187" y="21"/>
                    <a:pt x="170" y="11"/>
                  </a:cubicBezTo>
                  <a:cubicBezTo>
                    <a:pt x="153" y="1"/>
                    <a:pt x="117" y="0"/>
                    <a:pt x="98" y="3"/>
                  </a:cubicBezTo>
                  <a:cubicBezTo>
                    <a:pt x="79" y="6"/>
                    <a:pt x="65" y="26"/>
                    <a:pt x="58" y="31"/>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62511" name="Freeform 75"/>
            <p:cNvSpPr>
              <a:spLocks noChangeAspect="1"/>
            </p:cNvSpPr>
            <p:nvPr/>
          </p:nvSpPr>
          <p:spPr bwMode="auto">
            <a:xfrm>
              <a:off x="4536" y="3537"/>
              <a:ext cx="142" cy="152"/>
            </a:xfrm>
            <a:custGeom>
              <a:avLst/>
              <a:gdLst>
                <a:gd name="T0" fmla="*/ 2751 w 118"/>
                <a:gd name="T1" fmla="*/ 2947 h 126"/>
                <a:gd name="T2" fmla="*/ 1732 w 118"/>
                <a:gd name="T3" fmla="*/ 3673 h 126"/>
                <a:gd name="T4" fmla="*/ 268 w 118"/>
                <a:gd name="T5" fmla="*/ 3088 h 126"/>
                <a:gd name="T6" fmla="*/ 268 w 118"/>
                <a:gd name="T7" fmla="*/ 2126 h 126"/>
                <a:gd name="T8" fmla="*/ 1960 w 118"/>
                <a:gd name="T9" fmla="*/ 1437 h 126"/>
                <a:gd name="T10" fmla="*/ 2185 w 118"/>
                <a:gd name="T11" fmla="*/ 134 h 126"/>
                <a:gd name="T12" fmla="*/ 3311 w 118"/>
                <a:gd name="T13" fmla="*/ 598 h 126"/>
                <a:gd name="T14" fmla="*/ 0 60000 65536"/>
                <a:gd name="T15" fmla="*/ 0 60000 65536"/>
                <a:gd name="T16" fmla="*/ 0 60000 65536"/>
                <a:gd name="T17" fmla="*/ 0 60000 65536"/>
                <a:gd name="T18" fmla="*/ 0 60000 65536"/>
                <a:gd name="T19" fmla="*/ 0 60000 65536"/>
                <a:gd name="T20" fmla="*/ 0 60000 65536"/>
                <a:gd name="T21" fmla="*/ 0 w 118"/>
                <a:gd name="T22" fmla="*/ 0 h 126"/>
                <a:gd name="T23" fmla="*/ 118 w 118"/>
                <a:gd name="T24" fmla="*/ 126 h 1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8" h="126">
                  <a:moveTo>
                    <a:pt x="98" y="101"/>
                  </a:moveTo>
                  <a:cubicBezTo>
                    <a:pt x="87" y="112"/>
                    <a:pt x="77" y="124"/>
                    <a:pt x="62" y="125"/>
                  </a:cubicBezTo>
                  <a:cubicBezTo>
                    <a:pt x="47" y="126"/>
                    <a:pt x="19" y="114"/>
                    <a:pt x="10" y="105"/>
                  </a:cubicBezTo>
                  <a:cubicBezTo>
                    <a:pt x="1" y="96"/>
                    <a:pt x="0" y="82"/>
                    <a:pt x="10" y="73"/>
                  </a:cubicBezTo>
                  <a:cubicBezTo>
                    <a:pt x="20" y="64"/>
                    <a:pt x="59" y="60"/>
                    <a:pt x="70" y="49"/>
                  </a:cubicBezTo>
                  <a:cubicBezTo>
                    <a:pt x="81" y="38"/>
                    <a:pt x="70" y="10"/>
                    <a:pt x="78" y="5"/>
                  </a:cubicBezTo>
                  <a:cubicBezTo>
                    <a:pt x="86" y="0"/>
                    <a:pt x="102" y="10"/>
                    <a:pt x="118" y="21"/>
                  </a:cubicBezTo>
                </a:path>
              </a:pathLst>
            </a:cu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62512" name="Freeform 76"/>
            <p:cNvSpPr>
              <a:spLocks noChangeAspect="1"/>
            </p:cNvSpPr>
            <p:nvPr/>
          </p:nvSpPr>
          <p:spPr bwMode="auto">
            <a:xfrm>
              <a:off x="4465" y="3308"/>
              <a:ext cx="423" cy="309"/>
            </a:xfrm>
            <a:custGeom>
              <a:avLst/>
              <a:gdLst>
                <a:gd name="T0" fmla="*/ 217 w 423"/>
                <a:gd name="T1" fmla="*/ 251 h 309"/>
                <a:gd name="T2" fmla="*/ 254 w 423"/>
                <a:gd name="T3" fmla="*/ 284 h 309"/>
                <a:gd name="T4" fmla="*/ 287 w 423"/>
                <a:gd name="T5" fmla="*/ 304 h 309"/>
                <a:gd name="T6" fmla="*/ 345 w 423"/>
                <a:gd name="T7" fmla="*/ 257 h 309"/>
                <a:gd name="T8" fmla="*/ 296 w 423"/>
                <a:gd name="T9" fmla="*/ 230 h 309"/>
                <a:gd name="T10" fmla="*/ 267 w 423"/>
                <a:gd name="T11" fmla="*/ 221 h 309"/>
                <a:gd name="T12" fmla="*/ 251 w 423"/>
                <a:gd name="T13" fmla="*/ 188 h 309"/>
                <a:gd name="T14" fmla="*/ 262 w 423"/>
                <a:gd name="T15" fmla="*/ 150 h 309"/>
                <a:gd name="T16" fmla="*/ 293 w 423"/>
                <a:gd name="T17" fmla="*/ 122 h 309"/>
                <a:gd name="T18" fmla="*/ 355 w 423"/>
                <a:gd name="T19" fmla="*/ 120 h 309"/>
                <a:gd name="T20" fmla="*/ 309 w 423"/>
                <a:gd name="T21" fmla="*/ 80 h 309"/>
                <a:gd name="T22" fmla="*/ 309 w 423"/>
                <a:gd name="T23" fmla="*/ 36 h 309"/>
                <a:gd name="T24" fmla="*/ 263 w 423"/>
                <a:gd name="T25" fmla="*/ 86 h 309"/>
                <a:gd name="T26" fmla="*/ 241 w 423"/>
                <a:gd name="T27" fmla="*/ 12 h 309"/>
                <a:gd name="T28" fmla="*/ 179 w 423"/>
                <a:gd name="T29" fmla="*/ 26 h 309"/>
                <a:gd name="T30" fmla="*/ 175 w 423"/>
                <a:gd name="T31" fmla="*/ 98 h 309"/>
                <a:gd name="T32" fmla="*/ 215 w 423"/>
                <a:gd name="T33" fmla="*/ 129 h 309"/>
                <a:gd name="T34" fmla="*/ 135 w 423"/>
                <a:gd name="T35" fmla="*/ 152 h 309"/>
                <a:gd name="T36" fmla="*/ 117 w 423"/>
                <a:gd name="T37" fmla="*/ 246 h 309"/>
                <a:gd name="T38" fmla="*/ 61 w 423"/>
                <a:gd name="T39" fmla="*/ 242 h 309"/>
                <a:gd name="T40" fmla="*/ 1 w 423"/>
                <a:gd name="T41" fmla="*/ 184 h 309"/>
                <a:gd name="T42" fmla="*/ 69 w 423"/>
                <a:gd name="T43" fmla="*/ 84 h 309"/>
                <a:gd name="T44" fmla="*/ 75 w 423"/>
                <a:gd name="T45" fmla="*/ 10 h 309"/>
                <a:gd name="T46" fmla="*/ 139 w 423"/>
                <a:gd name="T47" fmla="*/ 20 h 309"/>
                <a:gd name="T48" fmla="*/ 43 w 423"/>
                <a:gd name="T49" fmla="*/ 44 h 309"/>
                <a:gd name="T50" fmla="*/ 121 w 423"/>
                <a:gd name="T51" fmla="*/ 126 h 309"/>
                <a:gd name="T52" fmla="*/ 145 w 423"/>
                <a:gd name="T53" fmla="*/ 76 h 309"/>
                <a:gd name="T54" fmla="*/ 213 w 423"/>
                <a:gd name="T55" fmla="*/ 75 h 309"/>
                <a:gd name="T56" fmla="*/ 175 w 423"/>
                <a:gd name="T57" fmla="*/ 188 h 309"/>
                <a:gd name="T58" fmla="*/ 133 w 423"/>
                <a:gd name="T59" fmla="*/ 204 h 309"/>
                <a:gd name="T60" fmla="*/ 183 w 423"/>
                <a:gd name="T61" fmla="*/ 244 h 309"/>
                <a:gd name="T62" fmla="*/ 237 w 423"/>
                <a:gd name="T63" fmla="*/ 207 h 309"/>
                <a:gd name="T64" fmla="*/ 302 w 423"/>
                <a:gd name="T65" fmla="*/ 206 h 309"/>
                <a:gd name="T66" fmla="*/ 323 w 423"/>
                <a:gd name="T67" fmla="*/ 174 h 309"/>
                <a:gd name="T68" fmla="*/ 386 w 423"/>
                <a:gd name="T69" fmla="*/ 164 h 309"/>
                <a:gd name="T70" fmla="*/ 419 w 423"/>
                <a:gd name="T71" fmla="*/ 219 h 309"/>
                <a:gd name="T72" fmla="*/ 410 w 423"/>
                <a:gd name="T73" fmla="*/ 269 h 30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23"/>
                <a:gd name="T112" fmla="*/ 0 h 309"/>
                <a:gd name="T113" fmla="*/ 423 w 423"/>
                <a:gd name="T114" fmla="*/ 309 h 30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23" h="309">
                  <a:moveTo>
                    <a:pt x="217" y="251"/>
                  </a:moveTo>
                  <a:cubicBezTo>
                    <a:pt x="230" y="263"/>
                    <a:pt x="243" y="274"/>
                    <a:pt x="254" y="284"/>
                  </a:cubicBezTo>
                  <a:cubicBezTo>
                    <a:pt x="266" y="293"/>
                    <a:pt x="272" y="309"/>
                    <a:pt x="287" y="304"/>
                  </a:cubicBezTo>
                  <a:cubicBezTo>
                    <a:pt x="303" y="299"/>
                    <a:pt x="344" y="269"/>
                    <a:pt x="345" y="257"/>
                  </a:cubicBezTo>
                  <a:cubicBezTo>
                    <a:pt x="346" y="245"/>
                    <a:pt x="309" y="236"/>
                    <a:pt x="296" y="230"/>
                  </a:cubicBezTo>
                  <a:cubicBezTo>
                    <a:pt x="283" y="224"/>
                    <a:pt x="274" y="229"/>
                    <a:pt x="267" y="221"/>
                  </a:cubicBezTo>
                  <a:cubicBezTo>
                    <a:pt x="260" y="213"/>
                    <a:pt x="253" y="200"/>
                    <a:pt x="251" y="188"/>
                  </a:cubicBezTo>
                  <a:cubicBezTo>
                    <a:pt x="250" y="174"/>
                    <a:pt x="255" y="161"/>
                    <a:pt x="262" y="150"/>
                  </a:cubicBezTo>
                  <a:cubicBezTo>
                    <a:pt x="269" y="139"/>
                    <a:pt x="278" y="127"/>
                    <a:pt x="293" y="122"/>
                  </a:cubicBezTo>
                  <a:cubicBezTo>
                    <a:pt x="308" y="117"/>
                    <a:pt x="352" y="127"/>
                    <a:pt x="355" y="120"/>
                  </a:cubicBezTo>
                  <a:cubicBezTo>
                    <a:pt x="358" y="113"/>
                    <a:pt x="317" y="94"/>
                    <a:pt x="309" y="80"/>
                  </a:cubicBezTo>
                  <a:cubicBezTo>
                    <a:pt x="301" y="66"/>
                    <a:pt x="317" y="35"/>
                    <a:pt x="309" y="36"/>
                  </a:cubicBezTo>
                  <a:cubicBezTo>
                    <a:pt x="301" y="37"/>
                    <a:pt x="274" y="90"/>
                    <a:pt x="263" y="86"/>
                  </a:cubicBezTo>
                  <a:cubicBezTo>
                    <a:pt x="252" y="82"/>
                    <a:pt x="255" y="22"/>
                    <a:pt x="241" y="12"/>
                  </a:cubicBezTo>
                  <a:cubicBezTo>
                    <a:pt x="227" y="2"/>
                    <a:pt x="190" y="12"/>
                    <a:pt x="179" y="26"/>
                  </a:cubicBezTo>
                  <a:cubicBezTo>
                    <a:pt x="168" y="40"/>
                    <a:pt x="169" y="81"/>
                    <a:pt x="175" y="98"/>
                  </a:cubicBezTo>
                  <a:cubicBezTo>
                    <a:pt x="181" y="115"/>
                    <a:pt x="222" y="120"/>
                    <a:pt x="215" y="129"/>
                  </a:cubicBezTo>
                  <a:cubicBezTo>
                    <a:pt x="208" y="138"/>
                    <a:pt x="151" y="133"/>
                    <a:pt x="135" y="152"/>
                  </a:cubicBezTo>
                  <a:cubicBezTo>
                    <a:pt x="119" y="171"/>
                    <a:pt x="129" y="231"/>
                    <a:pt x="117" y="246"/>
                  </a:cubicBezTo>
                  <a:cubicBezTo>
                    <a:pt x="105" y="261"/>
                    <a:pt x="80" y="252"/>
                    <a:pt x="61" y="242"/>
                  </a:cubicBezTo>
                  <a:cubicBezTo>
                    <a:pt x="42" y="232"/>
                    <a:pt x="0" y="210"/>
                    <a:pt x="1" y="184"/>
                  </a:cubicBezTo>
                  <a:cubicBezTo>
                    <a:pt x="2" y="158"/>
                    <a:pt x="57" y="113"/>
                    <a:pt x="69" y="84"/>
                  </a:cubicBezTo>
                  <a:cubicBezTo>
                    <a:pt x="81" y="55"/>
                    <a:pt x="64" y="20"/>
                    <a:pt x="75" y="10"/>
                  </a:cubicBezTo>
                  <a:cubicBezTo>
                    <a:pt x="86" y="0"/>
                    <a:pt x="144" y="14"/>
                    <a:pt x="139" y="20"/>
                  </a:cubicBezTo>
                  <a:cubicBezTo>
                    <a:pt x="134" y="26"/>
                    <a:pt x="46" y="26"/>
                    <a:pt x="43" y="44"/>
                  </a:cubicBezTo>
                  <a:cubicBezTo>
                    <a:pt x="40" y="62"/>
                    <a:pt x="104" y="121"/>
                    <a:pt x="121" y="126"/>
                  </a:cubicBezTo>
                  <a:cubicBezTo>
                    <a:pt x="138" y="131"/>
                    <a:pt x="130" y="84"/>
                    <a:pt x="145" y="76"/>
                  </a:cubicBezTo>
                  <a:cubicBezTo>
                    <a:pt x="160" y="68"/>
                    <a:pt x="208" y="56"/>
                    <a:pt x="213" y="75"/>
                  </a:cubicBezTo>
                  <a:cubicBezTo>
                    <a:pt x="218" y="94"/>
                    <a:pt x="188" y="166"/>
                    <a:pt x="175" y="188"/>
                  </a:cubicBezTo>
                  <a:cubicBezTo>
                    <a:pt x="162" y="210"/>
                    <a:pt x="132" y="195"/>
                    <a:pt x="133" y="204"/>
                  </a:cubicBezTo>
                  <a:cubicBezTo>
                    <a:pt x="134" y="213"/>
                    <a:pt x="166" y="244"/>
                    <a:pt x="183" y="244"/>
                  </a:cubicBezTo>
                  <a:cubicBezTo>
                    <a:pt x="200" y="244"/>
                    <a:pt x="217" y="213"/>
                    <a:pt x="237" y="207"/>
                  </a:cubicBezTo>
                  <a:cubicBezTo>
                    <a:pt x="257" y="201"/>
                    <a:pt x="288" y="212"/>
                    <a:pt x="302" y="206"/>
                  </a:cubicBezTo>
                  <a:cubicBezTo>
                    <a:pt x="316" y="200"/>
                    <a:pt x="309" y="181"/>
                    <a:pt x="323" y="174"/>
                  </a:cubicBezTo>
                  <a:cubicBezTo>
                    <a:pt x="337" y="167"/>
                    <a:pt x="370" y="157"/>
                    <a:pt x="386" y="164"/>
                  </a:cubicBezTo>
                  <a:cubicBezTo>
                    <a:pt x="402" y="171"/>
                    <a:pt x="416" y="201"/>
                    <a:pt x="419" y="219"/>
                  </a:cubicBezTo>
                  <a:cubicBezTo>
                    <a:pt x="423" y="237"/>
                    <a:pt x="412" y="259"/>
                    <a:pt x="410" y="269"/>
                  </a:cubicBezTo>
                </a:path>
              </a:pathLst>
            </a:custGeom>
            <a:noFill/>
            <a:ln w="2857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62513" name="Freeform 77"/>
            <p:cNvSpPr>
              <a:spLocks noChangeAspect="1"/>
            </p:cNvSpPr>
            <p:nvPr/>
          </p:nvSpPr>
          <p:spPr bwMode="auto">
            <a:xfrm>
              <a:off x="4836" y="3577"/>
              <a:ext cx="202" cy="215"/>
            </a:xfrm>
            <a:custGeom>
              <a:avLst/>
              <a:gdLst>
                <a:gd name="T0" fmla="*/ 2841 w 168"/>
                <a:gd name="T1" fmla="*/ 372 h 179"/>
                <a:gd name="T2" fmla="*/ 4455 w 168"/>
                <a:gd name="T3" fmla="*/ 1612 h 179"/>
                <a:gd name="T4" fmla="*/ 3971 w 168"/>
                <a:gd name="T5" fmla="*/ 2693 h 179"/>
                <a:gd name="T6" fmla="*/ 994 w 168"/>
                <a:gd name="T7" fmla="*/ 2152 h 179"/>
                <a:gd name="T8" fmla="*/ 1095 w 168"/>
                <a:gd name="T9" fmla="*/ 3241 h 179"/>
                <a:gd name="T10" fmla="*/ 106 w 168"/>
                <a:gd name="T11" fmla="*/ 3832 h 179"/>
                <a:gd name="T12" fmla="*/ 1685 w 168"/>
                <a:gd name="T13" fmla="*/ 4794 h 179"/>
                <a:gd name="T14" fmla="*/ 2021 w 168"/>
                <a:gd name="T15" fmla="*/ 3481 h 179"/>
                <a:gd name="T16" fmla="*/ 2929 w 168"/>
                <a:gd name="T17" fmla="*/ 2539 h 179"/>
                <a:gd name="T18" fmla="*/ 2363 w 168"/>
                <a:gd name="T19" fmla="*/ 1397 h 179"/>
                <a:gd name="T20" fmla="*/ 706 w 168"/>
                <a:gd name="T21" fmla="*/ 1200 h 179"/>
                <a:gd name="T22" fmla="*/ 827 w 168"/>
                <a:gd name="T23" fmla="*/ 0 h 17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8"/>
                <a:gd name="T37" fmla="*/ 0 h 179"/>
                <a:gd name="T38" fmla="*/ 168 w 168"/>
                <a:gd name="T39" fmla="*/ 179 h 17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8" h="179">
                  <a:moveTo>
                    <a:pt x="103" y="14"/>
                  </a:moveTo>
                  <a:cubicBezTo>
                    <a:pt x="129" y="29"/>
                    <a:pt x="154" y="44"/>
                    <a:pt x="161" y="59"/>
                  </a:cubicBezTo>
                  <a:cubicBezTo>
                    <a:pt x="168" y="73"/>
                    <a:pt x="165" y="96"/>
                    <a:pt x="144" y="99"/>
                  </a:cubicBezTo>
                  <a:cubicBezTo>
                    <a:pt x="123" y="102"/>
                    <a:pt x="53" y="76"/>
                    <a:pt x="36" y="80"/>
                  </a:cubicBezTo>
                  <a:cubicBezTo>
                    <a:pt x="19" y="84"/>
                    <a:pt x="45" y="110"/>
                    <a:pt x="40" y="120"/>
                  </a:cubicBezTo>
                  <a:cubicBezTo>
                    <a:pt x="35" y="130"/>
                    <a:pt x="0" y="132"/>
                    <a:pt x="4" y="142"/>
                  </a:cubicBezTo>
                  <a:cubicBezTo>
                    <a:pt x="8" y="152"/>
                    <a:pt x="50" y="179"/>
                    <a:pt x="61" y="177"/>
                  </a:cubicBezTo>
                  <a:cubicBezTo>
                    <a:pt x="72" y="175"/>
                    <a:pt x="64" y="142"/>
                    <a:pt x="72" y="128"/>
                  </a:cubicBezTo>
                  <a:cubicBezTo>
                    <a:pt x="80" y="114"/>
                    <a:pt x="104" y="106"/>
                    <a:pt x="106" y="93"/>
                  </a:cubicBezTo>
                  <a:cubicBezTo>
                    <a:pt x="108" y="80"/>
                    <a:pt x="99" y="60"/>
                    <a:pt x="86" y="52"/>
                  </a:cubicBezTo>
                  <a:cubicBezTo>
                    <a:pt x="73" y="44"/>
                    <a:pt x="35" y="53"/>
                    <a:pt x="26" y="44"/>
                  </a:cubicBezTo>
                  <a:cubicBezTo>
                    <a:pt x="17" y="35"/>
                    <a:pt x="29" y="9"/>
                    <a:pt x="30" y="0"/>
                  </a:cubicBezTo>
                </a:path>
              </a:pathLst>
            </a:custGeom>
            <a:noFill/>
            <a:ln w="28575">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grpSp>
      <p:grpSp>
        <p:nvGrpSpPr>
          <p:cNvPr id="62477" name="Group 78"/>
          <p:cNvGrpSpPr>
            <a:grpSpLocks/>
          </p:cNvGrpSpPr>
          <p:nvPr/>
        </p:nvGrpSpPr>
        <p:grpSpPr bwMode="auto">
          <a:xfrm>
            <a:off x="157163" y="4316838"/>
            <a:ext cx="2125662" cy="363537"/>
            <a:chOff x="199" y="2409"/>
            <a:chExt cx="1339" cy="229"/>
          </a:xfrm>
        </p:grpSpPr>
        <p:sp>
          <p:nvSpPr>
            <p:cNvPr id="62499" name="Rectangle 79"/>
            <p:cNvSpPr>
              <a:spLocks noChangeAspect="1" noChangeArrowheads="1"/>
            </p:cNvSpPr>
            <p:nvPr/>
          </p:nvSpPr>
          <p:spPr bwMode="auto">
            <a:xfrm>
              <a:off x="705" y="2434"/>
              <a:ext cx="137" cy="179"/>
            </a:xfrm>
            <a:prstGeom prst="rect">
              <a:avLst/>
            </a:prstGeom>
            <a:solidFill>
              <a:srgbClr val="FFFF00"/>
            </a:solidFill>
            <a:ln w="6350">
              <a:solidFill>
                <a:schemeClr val="tx1"/>
              </a:solidFill>
              <a:miter lim="800000"/>
              <a:headEnd/>
              <a:tailEnd/>
            </a:ln>
          </p:spPr>
          <p:txBody>
            <a:bodyPr wrap="none" anchor="ctr"/>
            <a:lstStyle/>
            <a:p>
              <a:endParaRPr lang="it-IT">
                <a:latin typeface="Calibri" charset="0"/>
              </a:endParaRPr>
            </a:p>
          </p:txBody>
        </p:sp>
        <p:sp>
          <p:nvSpPr>
            <p:cNvPr id="62500" name="Rectangle 80"/>
            <p:cNvSpPr>
              <a:spLocks noChangeAspect="1" noChangeArrowheads="1"/>
            </p:cNvSpPr>
            <p:nvPr/>
          </p:nvSpPr>
          <p:spPr bwMode="auto">
            <a:xfrm>
              <a:off x="679" y="2409"/>
              <a:ext cx="194"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defTabSz="762000" eaLnBrk="0" hangingPunct="0"/>
              <a:r>
                <a:rPr lang="en-US"/>
                <a:t>3</a:t>
              </a:r>
            </a:p>
          </p:txBody>
        </p:sp>
        <p:sp>
          <p:nvSpPr>
            <p:cNvPr id="62501" name="Rectangle 81"/>
            <p:cNvSpPr>
              <a:spLocks noChangeAspect="1" noChangeArrowheads="1"/>
            </p:cNvSpPr>
            <p:nvPr/>
          </p:nvSpPr>
          <p:spPr bwMode="auto">
            <a:xfrm>
              <a:off x="1257" y="2434"/>
              <a:ext cx="281" cy="178"/>
            </a:xfrm>
            <a:prstGeom prst="rect">
              <a:avLst/>
            </a:prstGeom>
            <a:solidFill>
              <a:srgbClr val="00FF00"/>
            </a:solidFill>
            <a:ln w="6350">
              <a:solidFill>
                <a:schemeClr val="tx1"/>
              </a:solidFill>
              <a:miter lim="800000"/>
              <a:headEnd/>
              <a:tailEnd/>
            </a:ln>
          </p:spPr>
          <p:txBody>
            <a:bodyPr wrap="none" anchor="ctr"/>
            <a:lstStyle/>
            <a:p>
              <a:endParaRPr lang="it-IT">
                <a:latin typeface="Calibri" charset="0"/>
              </a:endParaRPr>
            </a:p>
          </p:txBody>
        </p:sp>
        <p:sp>
          <p:nvSpPr>
            <p:cNvPr id="62502" name="Rectangle 82"/>
            <p:cNvSpPr>
              <a:spLocks noChangeAspect="1" noChangeArrowheads="1"/>
            </p:cNvSpPr>
            <p:nvPr/>
          </p:nvSpPr>
          <p:spPr bwMode="auto">
            <a:xfrm>
              <a:off x="1303" y="2409"/>
              <a:ext cx="194"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defTabSz="762000" eaLnBrk="0" hangingPunct="0"/>
              <a:r>
                <a:rPr lang="en-US"/>
                <a:t>5</a:t>
              </a:r>
            </a:p>
          </p:txBody>
        </p:sp>
        <p:sp>
          <p:nvSpPr>
            <p:cNvPr id="62503" name="Rectangle 83"/>
            <p:cNvSpPr>
              <a:spLocks noChangeAspect="1" noChangeArrowheads="1"/>
            </p:cNvSpPr>
            <p:nvPr/>
          </p:nvSpPr>
          <p:spPr bwMode="auto">
            <a:xfrm>
              <a:off x="841" y="2434"/>
              <a:ext cx="417" cy="178"/>
            </a:xfrm>
            <a:prstGeom prst="rect">
              <a:avLst/>
            </a:prstGeom>
            <a:solidFill>
              <a:schemeClr val="hlink"/>
            </a:solidFill>
            <a:ln w="6350">
              <a:solidFill>
                <a:schemeClr val="tx1"/>
              </a:solidFill>
              <a:miter lim="800000"/>
              <a:headEnd/>
              <a:tailEnd/>
            </a:ln>
          </p:spPr>
          <p:txBody>
            <a:bodyPr wrap="none" anchor="ctr"/>
            <a:lstStyle/>
            <a:p>
              <a:endParaRPr lang="it-IT">
                <a:latin typeface="Calibri" charset="0"/>
              </a:endParaRPr>
            </a:p>
          </p:txBody>
        </p:sp>
        <p:sp>
          <p:nvSpPr>
            <p:cNvPr id="62504" name="Rectangle 84"/>
            <p:cNvSpPr>
              <a:spLocks noChangeAspect="1" noChangeArrowheads="1"/>
            </p:cNvSpPr>
            <p:nvPr/>
          </p:nvSpPr>
          <p:spPr bwMode="auto">
            <a:xfrm>
              <a:off x="951" y="2409"/>
              <a:ext cx="194"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defTabSz="762000" eaLnBrk="0" hangingPunct="0"/>
              <a:r>
                <a:rPr lang="en-US"/>
                <a:t>4</a:t>
              </a:r>
            </a:p>
          </p:txBody>
        </p:sp>
        <p:sp>
          <p:nvSpPr>
            <p:cNvPr id="62505" name="Rectangle 85"/>
            <p:cNvSpPr>
              <a:spLocks noChangeAspect="1" noChangeArrowheads="1"/>
            </p:cNvSpPr>
            <p:nvPr/>
          </p:nvSpPr>
          <p:spPr bwMode="auto">
            <a:xfrm>
              <a:off x="199" y="2434"/>
              <a:ext cx="219" cy="178"/>
            </a:xfrm>
            <a:prstGeom prst="rect">
              <a:avLst/>
            </a:prstGeom>
            <a:solidFill>
              <a:srgbClr val="0080FF"/>
            </a:solidFill>
            <a:ln w="6350">
              <a:solidFill>
                <a:schemeClr val="tx1"/>
              </a:solidFill>
              <a:miter lim="800000"/>
              <a:headEnd/>
              <a:tailEnd/>
            </a:ln>
          </p:spPr>
          <p:txBody>
            <a:bodyPr wrap="none" anchor="ctr"/>
            <a:lstStyle/>
            <a:p>
              <a:endParaRPr lang="it-IT">
                <a:latin typeface="Calibri" charset="0"/>
              </a:endParaRPr>
            </a:p>
          </p:txBody>
        </p:sp>
        <p:sp>
          <p:nvSpPr>
            <p:cNvPr id="62506" name="Rectangle 86"/>
            <p:cNvSpPr>
              <a:spLocks noChangeAspect="1" noChangeArrowheads="1"/>
            </p:cNvSpPr>
            <p:nvPr/>
          </p:nvSpPr>
          <p:spPr bwMode="auto">
            <a:xfrm>
              <a:off x="214" y="2409"/>
              <a:ext cx="194"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defTabSz="762000" eaLnBrk="0" hangingPunct="0"/>
              <a:r>
                <a:rPr lang="en-US"/>
                <a:t>1</a:t>
              </a:r>
            </a:p>
          </p:txBody>
        </p:sp>
        <p:sp>
          <p:nvSpPr>
            <p:cNvPr id="62507" name="Rectangle 87"/>
            <p:cNvSpPr>
              <a:spLocks noChangeAspect="1" noChangeArrowheads="1"/>
            </p:cNvSpPr>
            <p:nvPr/>
          </p:nvSpPr>
          <p:spPr bwMode="auto">
            <a:xfrm>
              <a:off x="420" y="2434"/>
              <a:ext cx="285" cy="178"/>
            </a:xfrm>
            <a:prstGeom prst="rect">
              <a:avLst/>
            </a:prstGeom>
            <a:solidFill>
              <a:srgbClr val="FF0000"/>
            </a:solidFill>
            <a:ln w="6350">
              <a:solidFill>
                <a:schemeClr val="tx1"/>
              </a:solidFill>
              <a:miter lim="800000"/>
              <a:headEnd/>
              <a:tailEnd/>
            </a:ln>
          </p:spPr>
          <p:txBody>
            <a:bodyPr wrap="none" anchor="ctr"/>
            <a:lstStyle/>
            <a:p>
              <a:endParaRPr lang="it-IT">
                <a:latin typeface="Calibri" charset="0"/>
              </a:endParaRPr>
            </a:p>
          </p:txBody>
        </p:sp>
        <p:sp>
          <p:nvSpPr>
            <p:cNvPr id="62508" name="Rectangle 88"/>
            <p:cNvSpPr>
              <a:spLocks noChangeAspect="1" noChangeArrowheads="1"/>
            </p:cNvSpPr>
            <p:nvPr/>
          </p:nvSpPr>
          <p:spPr bwMode="auto">
            <a:xfrm>
              <a:off x="469" y="2409"/>
              <a:ext cx="194" cy="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p>
              <a:pPr defTabSz="762000" eaLnBrk="0" hangingPunct="0"/>
              <a:r>
                <a:rPr lang="en-US"/>
                <a:t>2</a:t>
              </a:r>
            </a:p>
          </p:txBody>
        </p:sp>
      </p:grpSp>
      <p:grpSp>
        <p:nvGrpSpPr>
          <p:cNvPr id="62478" name="Group 89"/>
          <p:cNvGrpSpPr>
            <a:grpSpLocks noChangeAspect="1"/>
          </p:cNvGrpSpPr>
          <p:nvPr/>
        </p:nvGrpSpPr>
        <p:grpSpPr bwMode="auto">
          <a:xfrm>
            <a:off x="822325" y="5420150"/>
            <a:ext cx="796925" cy="831850"/>
            <a:chOff x="598" y="2932"/>
            <a:chExt cx="418" cy="437"/>
          </a:xfrm>
        </p:grpSpPr>
        <p:sp>
          <p:nvSpPr>
            <p:cNvPr id="62494" name="Freeform 90"/>
            <p:cNvSpPr>
              <a:spLocks noChangeAspect="1"/>
            </p:cNvSpPr>
            <p:nvPr/>
          </p:nvSpPr>
          <p:spPr bwMode="auto">
            <a:xfrm>
              <a:off x="634" y="3275"/>
              <a:ext cx="182" cy="94"/>
            </a:xfrm>
            <a:custGeom>
              <a:avLst/>
              <a:gdLst>
                <a:gd name="T0" fmla="*/ 76 w 182"/>
                <a:gd name="T1" fmla="*/ 85 h 94"/>
                <a:gd name="T2" fmla="*/ 128 w 182"/>
                <a:gd name="T3" fmla="*/ 89 h 94"/>
                <a:gd name="T4" fmla="*/ 178 w 182"/>
                <a:gd name="T5" fmla="*/ 54 h 94"/>
                <a:gd name="T6" fmla="*/ 104 w 182"/>
                <a:gd name="T7" fmla="*/ 0 h 94"/>
                <a:gd name="T8" fmla="*/ 38 w 182"/>
                <a:gd name="T9" fmla="*/ 56 h 94"/>
                <a:gd name="T10" fmla="*/ 6 w 182"/>
                <a:gd name="T11" fmla="*/ 39 h 94"/>
                <a:gd name="T12" fmla="*/ 4 w 182"/>
                <a:gd name="T13" fmla="*/ 11 h 94"/>
                <a:gd name="T14" fmla="*/ 0 60000 65536"/>
                <a:gd name="T15" fmla="*/ 0 60000 65536"/>
                <a:gd name="T16" fmla="*/ 0 60000 65536"/>
                <a:gd name="T17" fmla="*/ 0 60000 65536"/>
                <a:gd name="T18" fmla="*/ 0 60000 65536"/>
                <a:gd name="T19" fmla="*/ 0 60000 65536"/>
                <a:gd name="T20" fmla="*/ 0 60000 65536"/>
                <a:gd name="T21" fmla="*/ 0 w 182"/>
                <a:gd name="T22" fmla="*/ 0 h 94"/>
                <a:gd name="T23" fmla="*/ 182 w 182"/>
                <a:gd name="T24" fmla="*/ 94 h 9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82" h="94">
                  <a:moveTo>
                    <a:pt x="76" y="85"/>
                  </a:moveTo>
                  <a:cubicBezTo>
                    <a:pt x="85" y="85"/>
                    <a:pt x="111" y="94"/>
                    <a:pt x="128" y="89"/>
                  </a:cubicBezTo>
                  <a:cubicBezTo>
                    <a:pt x="145" y="84"/>
                    <a:pt x="182" y="69"/>
                    <a:pt x="178" y="54"/>
                  </a:cubicBezTo>
                  <a:cubicBezTo>
                    <a:pt x="174" y="39"/>
                    <a:pt x="127" y="0"/>
                    <a:pt x="104" y="0"/>
                  </a:cubicBezTo>
                  <a:cubicBezTo>
                    <a:pt x="80" y="0"/>
                    <a:pt x="54" y="49"/>
                    <a:pt x="38" y="56"/>
                  </a:cubicBezTo>
                  <a:cubicBezTo>
                    <a:pt x="22" y="63"/>
                    <a:pt x="12" y="47"/>
                    <a:pt x="6" y="39"/>
                  </a:cubicBezTo>
                  <a:cubicBezTo>
                    <a:pt x="0" y="31"/>
                    <a:pt x="4" y="17"/>
                    <a:pt x="4" y="11"/>
                  </a:cubicBezTo>
                </a:path>
              </a:pathLst>
            </a:custGeom>
            <a:noFill/>
            <a:ln w="28575">
              <a:solidFill>
                <a:srgbClr val="008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62495" name="Freeform 91"/>
            <p:cNvSpPr>
              <a:spLocks noChangeAspect="1"/>
            </p:cNvSpPr>
            <p:nvPr/>
          </p:nvSpPr>
          <p:spPr bwMode="auto">
            <a:xfrm>
              <a:off x="638" y="3145"/>
              <a:ext cx="208" cy="182"/>
            </a:xfrm>
            <a:custGeom>
              <a:avLst/>
              <a:gdLst>
                <a:gd name="T0" fmla="*/ 0 w 208"/>
                <a:gd name="T1" fmla="*/ 141 h 182"/>
                <a:gd name="T2" fmla="*/ 10 w 208"/>
                <a:gd name="T3" fmla="*/ 91 h 182"/>
                <a:gd name="T4" fmla="*/ 58 w 208"/>
                <a:gd name="T5" fmla="*/ 107 h 182"/>
                <a:gd name="T6" fmla="*/ 86 w 208"/>
                <a:gd name="T7" fmla="*/ 127 h 182"/>
                <a:gd name="T8" fmla="*/ 102 w 208"/>
                <a:gd name="T9" fmla="*/ 91 h 182"/>
                <a:gd name="T10" fmla="*/ 86 w 208"/>
                <a:gd name="T11" fmla="*/ 71 h 182"/>
                <a:gd name="T12" fmla="*/ 120 w 208"/>
                <a:gd name="T13" fmla="*/ 41 h 182"/>
                <a:gd name="T14" fmla="*/ 134 w 208"/>
                <a:gd name="T15" fmla="*/ 87 h 182"/>
                <a:gd name="T16" fmla="*/ 130 w 208"/>
                <a:gd name="T17" fmla="*/ 127 h 182"/>
                <a:gd name="T18" fmla="*/ 138 w 208"/>
                <a:gd name="T19" fmla="*/ 179 h 182"/>
                <a:gd name="T20" fmla="*/ 202 w 208"/>
                <a:gd name="T21" fmla="*/ 145 h 182"/>
                <a:gd name="T22" fmla="*/ 176 w 208"/>
                <a:gd name="T23" fmla="*/ 97 h 182"/>
                <a:gd name="T24" fmla="*/ 142 w 208"/>
                <a:gd name="T25" fmla="*/ 79 h 182"/>
                <a:gd name="T26" fmla="*/ 198 w 208"/>
                <a:gd name="T27" fmla="*/ 65 h 182"/>
                <a:gd name="T28" fmla="*/ 170 w 208"/>
                <a:gd name="T29" fmla="*/ 11 h 182"/>
                <a:gd name="T30" fmla="*/ 98 w 208"/>
                <a:gd name="T31" fmla="*/ 3 h 182"/>
                <a:gd name="T32" fmla="*/ 58 w 208"/>
                <a:gd name="T33" fmla="*/ 31 h 18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08"/>
                <a:gd name="T52" fmla="*/ 0 h 182"/>
                <a:gd name="T53" fmla="*/ 208 w 208"/>
                <a:gd name="T54" fmla="*/ 182 h 18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08" h="182">
                  <a:moveTo>
                    <a:pt x="0" y="141"/>
                  </a:moveTo>
                  <a:cubicBezTo>
                    <a:pt x="1" y="133"/>
                    <a:pt x="0" y="97"/>
                    <a:pt x="10" y="91"/>
                  </a:cubicBezTo>
                  <a:cubicBezTo>
                    <a:pt x="20" y="85"/>
                    <a:pt x="45" y="101"/>
                    <a:pt x="58" y="107"/>
                  </a:cubicBezTo>
                  <a:cubicBezTo>
                    <a:pt x="71" y="113"/>
                    <a:pt x="79" y="130"/>
                    <a:pt x="86" y="127"/>
                  </a:cubicBezTo>
                  <a:cubicBezTo>
                    <a:pt x="93" y="124"/>
                    <a:pt x="102" y="100"/>
                    <a:pt x="102" y="91"/>
                  </a:cubicBezTo>
                  <a:cubicBezTo>
                    <a:pt x="102" y="82"/>
                    <a:pt x="83" y="79"/>
                    <a:pt x="86" y="71"/>
                  </a:cubicBezTo>
                  <a:cubicBezTo>
                    <a:pt x="89" y="63"/>
                    <a:pt x="112" y="38"/>
                    <a:pt x="120" y="41"/>
                  </a:cubicBezTo>
                  <a:cubicBezTo>
                    <a:pt x="128" y="44"/>
                    <a:pt x="132" y="73"/>
                    <a:pt x="134" y="87"/>
                  </a:cubicBezTo>
                  <a:cubicBezTo>
                    <a:pt x="136" y="101"/>
                    <a:pt x="129" y="112"/>
                    <a:pt x="130" y="127"/>
                  </a:cubicBezTo>
                  <a:cubicBezTo>
                    <a:pt x="131" y="142"/>
                    <a:pt x="126" y="176"/>
                    <a:pt x="138" y="179"/>
                  </a:cubicBezTo>
                  <a:cubicBezTo>
                    <a:pt x="150" y="182"/>
                    <a:pt x="196" y="159"/>
                    <a:pt x="202" y="145"/>
                  </a:cubicBezTo>
                  <a:cubicBezTo>
                    <a:pt x="208" y="131"/>
                    <a:pt x="186" y="108"/>
                    <a:pt x="176" y="97"/>
                  </a:cubicBezTo>
                  <a:cubicBezTo>
                    <a:pt x="166" y="86"/>
                    <a:pt x="138" y="84"/>
                    <a:pt x="142" y="79"/>
                  </a:cubicBezTo>
                  <a:cubicBezTo>
                    <a:pt x="146" y="74"/>
                    <a:pt x="193" y="76"/>
                    <a:pt x="198" y="65"/>
                  </a:cubicBezTo>
                  <a:cubicBezTo>
                    <a:pt x="203" y="54"/>
                    <a:pt x="187" y="21"/>
                    <a:pt x="170" y="11"/>
                  </a:cubicBezTo>
                  <a:cubicBezTo>
                    <a:pt x="153" y="1"/>
                    <a:pt x="117" y="0"/>
                    <a:pt x="98" y="3"/>
                  </a:cubicBezTo>
                  <a:cubicBezTo>
                    <a:pt x="79" y="6"/>
                    <a:pt x="65" y="26"/>
                    <a:pt x="58" y="31"/>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62496" name="Freeform 92"/>
            <p:cNvSpPr>
              <a:spLocks noChangeAspect="1"/>
            </p:cNvSpPr>
            <p:nvPr/>
          </p:nvSpPr>
          <p:spPr bwMode="auto">
            <a:xfrm>
              <a:off x="598" y="3075"/>
              <a:ext cx="118" cy="126"/>
            </a:xfrm>
            <a:custGeom>
              <a:avLst/>
              <a:gdLst>
                <a:gd name="T0" fmla="*/ 98 w 118"/>
                <a:gd name="T1" fmla="*/ 101 h 126"/>
                <a:gd name="T2" fmla="*/ 62 w 118"/>
                <a:gd name="T3" fmla="*/ 125 h 126"/>
                <a:gd name="T4" fmla="*/ 10 w 118"/>
                <a:gd name="T5" fmla="*/ 105 h 126"/>
                <a:gd name="T6" fmla="*/ 10 w 118"/>
                <a:gd name="T7" fmla="*/ 73 h 126"/>
                <a:gd name="T8" fmla="*/ 70 w 118"/>
                <a:gd name="T9" fmla="*/ 49 h 126"/>
                <a:gd name="T10" fmla="*/ 78 w 118"/>
                <a:gd name="T11" fmla="*/ 5 h 126"/>
                <a:gd name="T12" fmla="*/ 118 w 118"/>
                <a:gd name="T13" fmla="*/ 21 h 126"/>
                <a:gd name="T14" fmla="*/ 0 60000 65536"/>
                <a:gd name="T15" fmla="*/ 0 60000 65536"/>
                <a:gd name="T16" fmla="*/ 0 60000 65536"/>
                <a:gd name="T17" fmla="*/ 0 60000 65536"/>
                <a:gd name="T18" fmla="*/ 0 60000 65536"/>
                <a:gd name="T19" fmla="*/ 0 60000 65536"/>
                <a:gd name="T20" fmla="*/ 0 60000 65536"/>
                <a:gd name="T21" fmla="*/ 0 w 118"/>
                <a:gd name="T22" fmla="*/ 0 h 126"/>
                <a:gd name="T23" fmla="*/ 118 w 118"/>
                <a:gd name="T24" fmla="*/ 126 h 1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8" h="126">
                  <a:moveTo>
                    <a:pt x="98" y="101"/>
                  </a:moveTo>
                  <a:cubicBezTo>
                    <a:pt x="87" y="112"/>
                    <a:pt x="77" y="124"/>
                    <a:pt x="62" y="125"/>
                  </a:cubicBezTo>
                  <a:cubicBezTo>
                    <a:pt x="47" y="126"/>
                    <a:pt x="19" y="114"/>
                    <a:pt x="10" y="105"/>
                  </a:cubicBezTo>
                  <a:cubicBezTo>
                    <a:pt x="1" y="96"/>
                    <a:pt x="0" y="82"/>
                    <a:pt x="10" y="73"/>
                  </a:cubicBezTo>
                  <a:cubicBezTo>
                    <a:pt x="20" y="64"/>
                    <a:pt x="59" y="60"/>
                    <a:pt x="70" y="49"/>
                  </a:cubicBezTo>
                  <a:cubicBezTo>
                    <a:pt x="81" y="38"/>
                    <a:pt x="70" y="10"/>
                    <a:pt x="78" y="5"/>
                  </a:cubicBezTo>
                  <a:cubicBezTo>
                    <a:pt x="86" y="0"/>
                    <a:pt x="102" y="10"/>
                    <a:pt x="118" y="21"/>
                  </a:cubicBezTo>
                </a:path>
              </a:pathLst>
            </a:cu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62497" name="Freeform 93"/>
            <p:cNvSpPr>
              <a:spLocks noChangeAspect="1"/>
            </p:cNvSpPr>
            <p:nvPr/>
          </p:nvSpPr>
          <p:spPr bwMode="auto">
            <a:xfrm>
              <a:off x="661" y="2932"/>
              <a:ext cx="230" cy="209"/>
            </a:xfrm>
            <a:custGeom>
              <a:avLst/>
              <a:gdLst>
                <a:gd name="T0" fmla="*/ 58 w 230"/>
                <a:gd name="T1" fmla="*/ 161 h 209"/>
                <a:gd name="T2" fmla="*/ 89 w 230"/>
                <a:gd name="T3" fmla="*/ 188 h 209"/>
                <a:gd name="T4" fmla="*/ 117 w 230"/>
                <a:gd name="T5" fmla="*/ 205 h 209"/>
                <a:gd name="T6" fmla="*/ 165 w 230"/>
                <a:gd name="T7" fmla="*/ 166 h 209"/>
                <a:gd name="T8" fmla="*/ 124 w 230"/>
                <a:gd name="T9" fmla="*/ 143 h 209"/>
                <a:gd name="T10" fmla="*/ 100 w 230"/>
                <a:gd name="T11" fmla="*/ 136 h 209"/>
                <a:gd name="T12" fmla="*/ 87 w 230"/>
                <a:gd name="T13" fmla="*/ 108 h 209"/>
                <a:gd name="T14" fmla="*/ 96 w 230"/>
                <a:gd name="T15" fmla="*/ 77 h 209"/>
                <a:gd name="T16" fmla="*/ 134 w 230"/>
                <a:gd name="T17" fmla="*/ 72 h 209"/>
                <a:gd name="T18" fmla="*/ 145 w 230"/>
                <a:gd name="T19" fmla="*/ 38 h 209"/>
                <a:gd name="T20" fmla="*/ 86 w 230"/>
                <a:gd name="T21" fmla="*/ 24 h 209"/>
                <a:gd name="T22" fmla="*/ 57 w 230"/>
                <a:gd name="T23" fmla="*/ 59 h 209"/>
                <a:gd name="T24" fmla="*/ 7 w 230"/>
                <a:gd name="T25" fmla="*/ 62 h 209"/>
                <a:gd name="T26" fmla="*/ 21 w 230"/>
                <a:gd name="T27" fmla="*/ 12 h 209"/>
                <a:gd name="T28" fmla="*/ 55 w 230"/>
                <a:gd name="T29" fmla="*/ 14 h 209"/>
                <a:gd name="T30" fmla="*/ 33 w 230"/>
                <a:gd name="T31" fmla="*/ 98 h 209"/>
                <a:gd name="T32" fmla="*/ 75 w 230"/>
                <a:gd name="T33" fmla="*/ 124 h 209"/>
                <a:gd name="T34" fmla="*/ 129 w 230"/>
                <a:gd name="T35" fmla="*/ 123 h 209"/>
                <a:gd name="T36" fmla="*/ 199 w 230"/>
                <a:gd name="T37" fmla="*/ 88 h 209"/>
                <a:gd name="T38" fmla="*/ 227 w 230"/>
                <a:gd name="T39" fmla="*/ 134 h 209"/>
                <a:gd name="T40" fmla="*/ 219 w 230"/>
                <a:gd name="T41" fmla="*/ 176 h 20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230"/>
                <a:gd name="T64" fmla="*/ 0 h 209"/>
                <a:gd name="T65" fmla="*/ 230 w 230"/>
                <a:gd name="T66" fmla="*/ 209 h 20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230" h="209">
                  <a:moveTo>
                    <a:pt x="58" y="161"/>
                  </a:moveTo>
                  <a:cubicBezTo>
                    <a:pt x="69" y="171"/>
                    <a:pt x="80" y="180"/>
                    <a:pt x="89" y="188"/>
                  </a:cubicBezTo>
                  <a:cubicBezTo>
                    <a:pt x="99" y="196"/>
                    <a:pt x="104" y="209"/>
                    <a:pt x="117" y="205"/>
                  </a:cubicBezTo>
                  <a:cubicBezTo>
                    <a:pt x="130" y="201"/>
                    <a:pt x="164" y="176"/>
                    <a:pt x="165" y="166"/>
                  </a:cubicBezTo>
                  <a:cubicBezTo>
                    <a:pt x="166" y="156"/>
                    <a:pt x="135" y="148"/>
                    <a:pt x="124" y="143"/>
                  </a:cubicBezTo>
                  <a:cubicBezTo>
                    <a:pt x="113" y="138"/>
                    <a:pt x="106" y="142"/>
                    <a:pt x="100" y="136"/>
                  </a:cubicBezTo>
                  <a:cubicBezTo>
                    <a:pt x="94" y="129"/>
                    <a:pt x="88" y="118"/>
                    <a:pt x="87" y="108"/>
                  </a:cubicBezTo>
                  <a:cubicBezTo>
                    <a:pt x="86" y="97"/>
                    <a:pt x="89" y="83"/>
                    <a:pt x="96" y="77"/>
                  </a:cubicBezTo>
                  <a:cubicBezTo>
                    <a:pt x="105" y="71"/>
                    <a:pt x="126" y="79"/>
                    <a:pt x="134" y="72"/>
                  </a:cubicBezTo>
                  <a:cubicBezTo>
                    <a:pt x="142" y="66"/>
                    <a:pt x="154" y="46"/>
                    <a:pt x="145" y="38"/>
                  </a:cubicBezTo>
                  <a:cubicBezTo>
                    <a:pt x="137" y="30"/>
                    <a:pt x="101" y="21"/>
                    <a:pt x="86" y="24"/>
                  </a:cubicBezTo>
                  <a:cubicBezTo>
                    <a:pt x="71" y="27"/>
                    <a:pt x="69" y="52"/>
                    <a:pt x="57" y="59"/>
                  </a:cubicBezTo>
                  <a:cubicBezTo>
                    <a:pt x="44" y="65"/>
                    <a:pt x="13" y="70"/>
                    <a:pt x="7" y="62"/>
                  </a:cubicBezTo>
                  <a:cubicBezTo>
                    <a:pt x="0" y="54"/>
                    <a:pt x="13" y="19"/>
                    <a:pt x="21" y="12"/>
                  </a:cubicBezTo>
                  <a:cubicBezTo>
                    <a:pt x="29" y="3"/>
                    <a:pt x="53" y="0"/>
                    <a:pt x="55" y="14"/>
                  </a:cubicBezTo>
                  <a:cubicBezTo>
                    <a:pt x="57" y="28"/>
                    <a:pt x="30" y="80"/>
                    <a:pt x="33" y="98"/>
                  </a:cubicBezTo>
                  <a:cubicBezTo>
                    <a:pt x="36" y="116"/>
                    <a:pt x="59" y="120"/>
                    <a:pt x="75" y="124"/>
                  </a:cubicBezTo>
                  <a:cubicBezTo>
                    <a:pt x="91" y="128"/>
                    <a:pt x="108" y="129"/>
                    <a:pt x="129" y="123"/>
                  </a:cubicBezTo>
                  <a:cubicBezTo>
                    <a:pt x="150" y="117"/>
                    <a:pt x="183" y="86"/>
                    <a:pt x="199" y="88"/>
                  </a:cubicBezTo>
                  <a:cubicBezTo>
                    <a:pt x="215" y="90"/>
                    <a:pt x="224" y="119"/>
                    <a:pt x="227" y="134"/>
                  </a:cubicBezTo>
                  <a:cubicBezTo>
                    <a:pt x="230" y="149"/>
                    <a:pt x="221" y="167"/>
                    <a:pt x="219" y="176"/>
                  </a:cubicBezTo>
                </a:path>
              </a:pathLst>
            </a:custGeom>
            <a:noFill/>
            <a:ln w="2857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62498" name="Freeform 94"/>
            <p:cNvSpPr>
              <a:spLocks noChangeAspect="1"/>
            </p:cNvSpPr>
            <p:nvPr/>
          </p:nvSpPr>
          <p:spPr bwMode="auto">
            <a:xfrm>
              <a:off x="848" y="3108"/>
              <a:ext cx="168" cy="179"/>
            </a:xfrm>
            <a:custGeom>
              <a:avLst/>
              <a:gdLst>
                <a:gd name="T0" fmla="*/ 103 w 168"/>
                <a:gd name="T1" fmla="*/ 14 h 179"/>
                <a:gd name="T2" fmla="*/ 161 w 168"/>
                <a:gd name="T3" fmla="*/ 59 h 179"/>
                <a:gd name="T4" fmla="*/ 144 w 168"/>
                <a:gd name="T5" fmla="*/ 99 h 179"/>
                <a:gd name="T6" fmla="*/ 36 w 168"/>
                <a:gd name="T7" fmla="*/ 80 h 179"/>
                <a:gd name="T8" fmla="*/ 40 w 168"/>
                <a:gd name="T9" fmla="*/ 120 h 179"/>
                <a:gd name="T10" fmla="*/ 4 w 168"/>
                <a:gd name="T11" fmla="*/ 142 h 179"/>
                <a:gd name="T12" fmla="*/ 61 w 168"/>
                <a:gd name="T13" fmla="*/ 177 h 179"/>
                <a:gd name="T14" fmla="*/ 72 w 168"/>
                <a:gd name="T15" fmla="*/ 128 h 179"/>
                <a:gd name="T16" fmla="*/ 106 w 168"/>
                <a:gd name="T17" fmla="*/ 93 h 179"/>
                <a:gd name="T18" fmla="*/ 86 w 168"/>
                <a:gd name="T19" fmla="*/ 52 h 179"/>
                <a:gd name="T20" fmla="*/ 26 w 168"/>
                <a:gd name="T21" fmla="*/ 44 h 179"/>
                <a:gd name="T22" fmla="*/ 30 w 168"/>
                <a:gd name="T23" fmla="*/ 0 h 17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8"/>
                <a:gd name="T37" fmla="*/ 0 h 179"/>
                <a:gd name="T38" fmla="*/ 168 w 168"/>
                <a:gd name="T39" fmla="*/ 179 h 17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8" h="179">
                  <a:moveTo>
                    <a:pt x="103" y="14"/>
                  </a:moveTo>
                  <a:cubicBezTo>
                    <a:pt x="129" y="29"/>
                    <a:pt x="154" y="44"/>
                    <a:pt x="161" y="59"/>
                  </a:cubicBezTo>
                  <a:cubicBezTo>
                    <a:pt x="168" y="73"/>
                    <a:pt x="165" y="96"/>
                    <a:pt x="144" y="99"/>
                  </a:cubicBezTo>
                  <a:cubicBezTo>
                    <a:pt x="123" y="102"/>
                    <a:pt x="53" y="76"/>
                    <a:pt x="36" y="80"/>
                  </a:cubicBezTo>
                  <a:cubicBezTo>
                    <a:pt x="19" y="84"/>
                    <a:pt x="45" y="110"/>
                    <a:pt x="40" y="120"/>
                  </a:cubicBezTo>
                  <a:cubicBezTo>
                    <a:pt x="35" y="130"/>
                    <a:pt x="0" y="132"/>
                    <a:pt x="4" y="142"/>
                  </a:cubicBezTo>
                  <a:cubicBezTo>
                    <a:pt x="8" y="152"/>
                    <a:pt x="50" y="179"/>
                    <a:pt x="61" y="177"/>
                  </a:cubicBezTo>
                  <a:cubicBezTo>
                    <a:pt x="72" y="175"/>
                    <a:pt x="64" y="142"/>
                    <a:pt x="72" y="128"/>
                  </a:cubicBezTo>
                  <a:cubicBezTo>
                    <a:pt x="80" y="114"/>
                    <a:pt x="104" y="106"/>
                    <a:pt x="106" y="93"/>
                  </a:cubicBezTo>
                  <a:cubicBezTo>
                    <a:pt x="108" y="80"/>
                    <a:pt x="99" y="60"/>
                    <a:pt x="86" y="52"/>
                  </a:cubicBezTo>
                  <a:cubicBezTo>
                    <a:pt x="73" y="44"/>
                    <a:pt x="35" y="53"/>
                    <a:pt x="26" y="44"/>
                  </a:cubicBezTo>
                  <a:cubicBezTo>
                    <a:pt x="17" y="35"/>
                    <a:pt x="29" y="9"/>
                    <a:pt x="30" y="0"/>
                  </a:cubicBezTo>
                </a:path>
              </a:pathLst>
            </a:custGeom>
            <a:noFill/>
            <a:ln w="28575">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grpSp>
      <p:sp>
        <p:nvSpPr>
          <p:cNvPr id="62479" name="Rectangle 95"/>
          <p:cNvSpPr>
            <a:spLocks noChangeArrowheads="1"/>
          </p:cNvSpPr>
          <p:nvPr/>
        </p:nvSpPr>
        <p:spPr bwMode="auto">
          <a:xfrm>
            <a:off x="566738" y="3699300"/>
            <a:ext cx="130810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fr-FR" sz="1400">
                <a:solidFill>
                  <a:srgbClr val="0000FF"/>
                </a:solidFill>
                <a:latin typeface="Comic Sans MS" charset="0"/>
              </a:rPr>
              <a:t>no mutation</a:t>
            </a:r>
          </a:p>
          <a:p>
            <a:pPr algn="ctr" eaLnBrk="0" hangingPunct="0"/>
            <a:r>
              <a:rPr lang="fr-FR" sz="1400">
                <a:latin typeface="Comic Sans MS" charset="0"/>
              </a:rPr>
              <a:t>normal mRNA</a:t>
            </a:r>
          </a:p>
        </p:txBody>
      </p:sp>
      <p:grpSp>
        <p:nvGrpSpPr>
          <p:cNvPr id="62480" name="Group 96"/>
          <p:cNvGrpSpPr>
            <a:grpSpLocks/>
          </p:cNvGrpSpPr>
          <p:nvPr/>
        </p:nvGrpSpPr>
        <p:grpSpPr bwMode="auto">
          <a:xfrm>
            <a:off x="1219200" y="4769275"/>
            <a:ext cx="6470650" cy="488950"/>
            <a:chOff x="768" y="2922"/>
            <a:chExt cx="4076" cy="248"/>
          </a:xfrm>
        </p:grpSpPr>
        <p:sp>
          <p:nvSpPr>
            <p:cNvPr id="62490" name="Line 97"/>
            <p:cNvSpPr>
              <a:spLocks noChangeShapeType="1"/>
            </p:cNvSpPr>
            <p:nvPr/>
          </p:nvSpPr>
          <p:spPr bwMode="auto">
            <a:xfrm>
              <a:off x="2022" y="2922"/>
              <a:ext cx="0" cy="24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62491" name="Line 98"/>
            <p:cNvSpPr>
              <a:spLocks noChangeShapeType="1"/>
            </p:cNvSpPr>
            <p:nvPr/>
          </p:nvSpPr>
          <p:spPr bwMode="auto">
            <a:xfrm>
              <a:off x="3182" y="2922"/>
              <a:ext cx="0" cy="24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62492" name="Line 99"/>
            <p:cNvSpPr>
              <a:spLocks noChangeShapeType="1"/>
            </p:cNvSpPr>
            <p:nvPr/>
          </p:nvSpPr>
          <p:spPr bwMode="auto">
            <a:xfrm>
              <a:off x="4844" y="2922"/>
              <a:ext cx="0" cy="24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62493" name="Line 100"/>
            <p:cNvSpPr>
              <a:spLocks noChangeShapeType="1"/>
            </p:cNvSpPr>
            <p:nvPr/>
          </p:nvSpPr>
          <p:spPr bwMode="auto">
            <a:xfrm>
              <a:off x="768" y="2922"/>
              <a:ext cx="0" cy="24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grpSp>
      <p:sp>
        <p:nvSpPr>
          <p:cNvPr id="62481" name="Rectangle 101"/>
          <p:cNvSpPr>
            <a:spLocks noChangeArrowheads="1"/>
          </p:cNvSpPr>
          <p:nvPr/>
        </p:nvSpPr>
        <p:spPr bwMode="auto">
          <a:xfrm>
            <a:off x="527050" y="6323438"/>
            <a:ext cx="1385888"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fr-FR" sz="1400">
                <a:latin typeface="Comic Sans MS" charset="0"/>
              </a:rPr>
              <a:t>normal protein</a:t>
            </a:r>
          </a:p>
          <a:p>
            <a:pPr algn="ctr" eaLnBrk="0" hangingPunct="0"/>
            <a:r>
              <a:rPr lang="fr-FR" sz="1400">
                <a:solidFill>
                  <a:srgbClr val="0000FF"/>
                </a:solidFill>
                <a:latin typeface="Comic Sans MS" charset="0"/>
              </a:rPr>
              <a:t>active</a:t>
            </a:r>
            <a:endParaRPr lang="fr-FR" sz="1400">
              <a:latin typeface="Comic Sans MS" charset="0"/>
            </a:endParaRPr>
          </a:p>
        </p:txBody>
      </p:sp>
      <p:sp>
        <p:nvSpPr>
          <p:cNvPr id="62482" name="Rectangle 102"/>
          <p:cNvSpPr>
            <a:spLocks noChangeArrowheads="1"/>
          </p:cNvSpPr>
          <p:nvPr/>
        </p:nvSpPr>
        <p:spPr bwMode="auto">
          <a:xfrm>
            <a:off x="2379663" y="6323438"/>
            <a:ext cx="1658937"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fr-FR" sz="1400">
                <a:latin typeface="Comic Sans MS" charset="0"/>
              </a:rPr>
              <a:t>truncated protein</a:t>
            </a:r>
          </a:p>
          <a:p>
            <a:pPr algn="ctr" eaLnBrk="0" hangingPunct="0"/>
            <a:r>
              <a:rPr lang="fr-FR" sz="1400">
                <a:solidFill>
                  <a:srgbClr val="FF0000"/>
                </a:solidFill>
                <a:latin typeface="Comic Sans MS" charset="0"/>
              </a:rPr>
              <a:t>inactive</a:t>
            </a:r>
            <a:endParaRPr lang="fr-FR" sz="1400">
              <a:latin typeface="Comic Sans MS" charset="0"/>
            </a:endParaRPr>
          </a:p>
        </p:txBody>
      </p:sp>
      <p:sp>
        <p:nvSpPr>
          <p:cNvPr id="62483" name="Rectangle 103"/>
          <p:cNvSpPr>
            <a:spLocks noChangeArrowheads="1"/>
          </p:cNvSpPr>
          <p:nvPr/>
        </p:nvSpPr>
        <p:spPr bwMode="auto">
          <a:xfrm>
            <a:off x="4471988" y="6323438"/>
            <a:ext cx="3821112"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eaLnBrk="0" hangingPunct="0"/>
            <a:r>
              <a:rPr lang="fr-FR" sz="1400">
                <a:latin typeface="Comic Sans MS" charset="0"/>
              </a:rPr>
              <a:t>protein of different size (smaller or longer)</a:t>
            </a:r>
          </a:p>
          <a:p>
            <a:pPr algn="ctr" eaLnBrk="0" hangingPunct="0"/>
            <a:r>
              <a:rPr lang="fr-FR" sz="1400">
                <a:solidFill>
                  <a:srgbClr val="FF0000"/>
                </a:solidFill>
                <a:latin typeface="Comic Sans MS" charset="0"/>
              </a:rPr>
              <a:t>inactive or aberrant function</a:t>
            </a:r>
            <a:endParaRPr lang="fr-FR" sz="1400">
              <a:latin typeface="Comic Sans MS" charset="0"/>
            </a:endParaRPr>
          </a:p>
        </p:txBody>
      </p:sp>
      <p:grpSp>
        <p:nvGrpSpPr>
          <p:cNvPr id="62484" name="Group 104"/>
          <p:cNvGrpSpPr>
            <a:grpSpLocks/>
          </p:cNvGrpSpPr>
          <p:nvPr/>
        </p:nvGrpSpPr>
        <p:grpSpPr bwMode="auto">
          <a:xfrm>
            <a:off x="1473200" y="2853963"/>
            <a:ext cx="5603875" cy="814387"/>
            <a:chOff x="928" y="1575"/>
            <a:chExt cx="3530" cy="604"/>
          </a:xfrm>
        </p:grpSpPr>
        <p:sp>
          <p:nvSpPr>
            <p:cNvPr id="62486" name="Line 105"/>
            <p:cNvSpPr>
              <a:spLocks noChangeShapeType="1"/>
            </p:cNvSpPr>
            <p:nvPr/>
          </p:nvSpPr>
          <p:spPr bwMode="auto">
            <a:xfrm flipH="1">
              <a:off x="928" y="1575"/>
              <a:ext cx="1344" cy="60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62487" name="Line 106"/>
            <p:cNvSpPr>
              <a:spLocks noChangeShapeType="1"/>
            </p:cNvSpPr>
            <p:nvPr/>
          </p:nvSpPr>
          <p:spPr bwMode="auto">
            <a:xfrm>
              <a:off x="3114" y="1575"/>
              <a:ext cx="1344" cy="60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62488" name="Line 107"/>
            <p:cNvSpPr>
              <a:spLocks noChangeShapeType="1"/>
            </p:cNvSpPr>
            <p:nvPr/>
          </p:nvSpPr>
          <p:spPr bwMode="auto">
            <a:xfrm flipH="1">
              <a:off x="2029" y="1575"/>
              <a:ext cx="536" cy="58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62489" name="Line 108"/>
            <p:cNvSpPr>
              <a:spLocks noChangeShapeType="1"/>
            </p:cNvSpPr>
            <p:nvPr/>
          </p:nvSpPr>
          <p:spPr bwMode="auto">
            <a:xfrm>
              <a:off x="2811" y="1575"/>
              <a:ext cx="309" cy="58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grpSp>
      <p:sp>
        <p:nvSpPr>
          <p:cNvPr id="2" name="Rettangolo 1"/>
          <p:cNvSpPr/>
          <p:nvPr/>
        </p:nvSpPr>
        <p:spPr>
          <a:xfrm>
            <a:off x="91672" y="617270"/>
            <a:ext cx="9361822" cy="400110"/>
          </a:xfrm>
          <a:prstGeom prst="rect">
            <a:avLst/>
          </a:prstGeom>
        </p:spPr>
        <p:txBody>
          <a:bodyPr wrap="square">
            <a:spAutoFit/>
          </a:bodyPr>
          <a:lstStyle/>
          <a:p>
            <a:r>
              <a:rPr lang="it-IT" sz="2000" dirty="0" err="1"/>
              <a:t>Approximately</a:t>
            </a:r>
            <a:r>
              <a:rPr lang="it-IT" sz="2000" dirty="0"/>
              <a:t> 15% of </a:t>
            </a:r>
            <a:r>
              <a:rPr lang="it-IT" sz="2000" dirty="0" err="1"/>
              <a:t>mutations</a:t>
            </a:r>
            <a:r>
              <a:rPr lang="it-IT" sz="2000" dirty="0"/>
              <a:t> </a:t>
            </a:r>
            <a:r>
              <a:rPr lang="it-IT" sz="2000" dirty="0" err="1"/>
              <a:t>that</a:t>
            </a:r>
            <a:r>
              <a:rPr lang="it-IT" sz="2000" dirty="0"/>
              <a:t> cause </a:t>
            </a:r>
            <a:r>
              <a:rPr lang="it-IT" sz="2000" dirty="0" err="1"/>
              <a:t>genetic</a:t>
            </a:r>
            <a:r>
              <a:rPr lang="it-IT" sz="2000" dirty="0"/>
              <a:t> </a:t>
            </a:r>
            <a:r>
              <a:rPr lang="it-IT" sz="2000" dirty="0" err="1"/>
              <a:t>disease</a:t>
            </a:r>
            <a:r>
              <a:rPr lang="it-IT" sz="2000" dirty="0"/>
              <a:t> </a:t>
            </a:r>
            <a:r>
              <a:rPr lang="it-IT" sz="2000" dirty="0" err="1"/>
              <a:t>affect</a:t>
            </a:r>
            <a:r>
              <a:rPr lang="it-IT" sz="2000" dirty="0"/>
              <a:t> </a:t>
            </a:r>
            <a:r>
              <a:rPr lang="it-IT" sz="2000" dirty="0" err="1"/>
              <a:t>pre-mRNA</a:t>
            </a:r>
            <a:r>
              <a:rPr lang="it-IT" sz="2000" dirty="0"/>
              <a:t> </a:t>
            </a:r>
            <a:r>
              <a:rPr lang="it-IT" sz="2000" dirty="0" err="1"/>
              <a:t>splicing</a:t>
            </a:r>
            <a:endParaRPr lang="it-IT" sz="2000" dirty="0"/>
          </a:p>
        </p:txBody>
      </p:sp>
    </p:spTree>
    <p:extLst>
      <p:ext uri="{BB962C8B-B14F-4D97-AF65-F5344CB8AC3E}">
        <p14:creationId xmlns:p14="http://schemas.microsoft.com/office/powerpoint/2010/main" val="212134225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707403" y="1048071"/>
            <a:ext cx="7471955" cy="5545592"/>
          </a:xfrm>
          <a:prstGeom prst="rect">
            <a:avLst/>
          </a:prstGeom>
        </p:spPr>
      </p:pic>
      <p:sp>
        <p:nvSpPr>
          <p:cNvPr id="3" name="Rettangolo 2"/>
          <p:cNvSpPr/>
          <p:nvPr/>
        </p:nvSpPr>
        <p:spPr>
          <a:xfrm>
            <a:off x="871192" y="105591"/>
            <a:ext cx="7923126" cy="461665"/>
          </a:xfrm>
          <a:prstGeom prst="rect">
            <a:avLst/>
          </a:prstGeom>
        </p:spPr>
        <p:txBody>
          <a:bodyPr wrap="square">
            <a:spAutoFit/>
          </a:bodyPr>
          <a:lstStyle/>
          <a:p>
            <a:r>
              <a:rPr lang="it-IT" sz="2400" b="1" dirty="0" err="1"/>
              <a:t>Causes</a:t>
            </a:r>
            <a:r>
              <a:rPr lang="it-IT" sz="2400" b="1" dirty="0"/>
              <a:t> and </a:t>
            </a:r>
            <a:r>
              <a:rPr lang="it-IT" sz="2400" b="1" dirty="0" err="1"/>
              <a:t>consequences</a:t>
            </a:r>
            <a:r>
              <a:rPr lang="it-IT" sz="2400" b="1" dirty="0"/>
              <a:t> of </a:t>
            </a:r>
            <a:r>
              <a:rPr lang="it-IT" sz="2400" b="1" dirty="0" err="1"/>
              <a:t>splicing</a:t>
            </a:r>
            <a:r>
              <a:rPr lang="it-IT" sz="2400" b="1" dirty="0"/>
              <a:t> pattern </a:t>
            </a:r>
            <a:r>
              <a:rPr lang="it-IT" sz="2400" b="1" dirty="0" err="1"/>
              <a:t>alterations</a:t>
            </a:r>
            <a:endParaRPr lang="it-IT" sz="2400" b="1" dirty="0"/>
          </a:p>
        </p:txBody>
      </p:sp>
    </p:spTree>
    <p:extLst>
      <p:ext uri="{BB962C8B-B14F-4D97-AF65-F5344CB8AC3E}">
        <p14:creationId xmlns:p14="http://schemas.microsoft.com/office/powerpoint/2010/main" val="4063738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p:cNvSpPr>
            <a:spLocks noChangeArrowheads="1"/>
          </p:cNvSpPr>
          <p:nvPr/>
        </p:nvSpPr>
        <p:spPr bwMode="auto">
          <a:xfrm>
            <a:off x="1143000" y="381000"/>
            <a:ext cx="67056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r>
              <a:rPr lang="fr-FR" sz="2000">
                <a:latin typeface="Comic Sans MS" charset="0"/>
              </a:rPr>
              <a:t>Pathologies resulting from aberrant splicing can be grouped in two major categories</a:t>
            </a:r>
          </a:p>
        </p:txBody>
      </p:sp>
      <p:sp>
        <p:nvSpPr>
          <p:cNvPr id="65538" name="Rectangle 3"/>
          <p:cNvSpPr>
            <a:spLocks noChangeArrowheads="1"/>
          </p:cNvSpPr>
          <p:nvPr/>
        </p:nvSpPr>
        <p:spPr bwMode="auto">
          <a:xfrm>
            <a:off x="609600" y="2046288"/>
            <a:ext cx="7772400"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287338" indent="-287338" algn="just" eaLnBrk="0" hangingPunct="0"/>
            <a:r>
              <a:rPr lang="fr-FR">
                <a:solidFill>
                  <a:srgbClr val="FF0000"/>
                </a:solidFill>
                <a:latin typeface="Comic Sans MS" charset="0"/>
                <a:sym typeface="Zapf Dingbats" charset="0"/>
              </a:rPr>
              <a:t>	</a:t>
            </a:r>
            <a:r>
              <a:rPr lang="fr-FR">
                <a:solidFill>
                  <a:srgbClr val="0000FF"/>
                </a:solidFill>
                <a:latin typeface="Comic Sans MS" charset="0"/>
              </a:rPr>
              <a:t>Mutations affecting proteins that are involved in splicing</a:t>
            </a:r>
          </a:p>
          <a:p>
            <a:pPr marL="287338" indent="-287338" algn="just" eaLnBrk="0" hangingPunct="0"/>
            <a:r>
              <a:rPr lang="fr-FR">
                <a:latin typeface="Comic Sans MS" charset="0"/>
              </a:rPr>
              <a:t>	Examples:	</a:t>
            </a:r>
            <a:r>
              <a:rPr lang="fr-FR" sz="2400" b="1">
                <a:solidFill>
                  <a:srgbClr val="FF0000"/>
                </a:solidFill>
                <a:latin typeface="Comic Sans MS" charset="0"/>
              </a:rPr>
              <a:t>Spinal Muscular Atrophy</a:t>
            </a:r>
          </a:p>
          <a:p>
            <a:pPr marL="287338" indent="-287338" algn="just" eaLnBrk="0" hangingPunct="0"/>
            <a:r>
              <a:rPr lang="fr-FR">
                <a:solidFill>
                  <a:srgbClr val="FF0000"/>
                </a:solidFill>
                <a:latin typeface="Comic Sans MS" charset="0"/>
              </a:rPr>
              <a:t>			Retinitis Pigmentosa</a:t>
            </a:r>
          </a:p>
          <a:p>
            <a:pPr marL="287338" indent="-287338" algn="just" eaLnBrk="0" hangingPunct="0"/>
            <a:r>
              <a:rPr lang="fr-FR">
                <a:solidFill>
                  <a:srgbClr val="FF0000"/>
                </a:solidFill>
                <a:latin typeface="Comic Sans MS" charset="0"/>
              </a:rPr>
              <a:t>			Myotonic Dystrophy</a:t>
            </a:r>
          </a:p>
          <a:p>
            <a:pPr marL="287338" indent="-287338" algn="just" eaLnBrk="0" hangingPunct="0"/>
            <a:endParaRPr lang="fr-FR">
              <a:latin typeface="Comic Sans MS" charset="0"/>
            </a:endParaRPr>
          </a:p>
          <a:p>
            <a:pPr marL="287338" indent="-287338" algn="just" eaLnBrk="0" hangingPunct="0"/>
            <a:r>
              <a:rPr lang="fr-FR">
                <a:solidFill>
                  <a:srgbClr val="FF0000"/>
                </a:solidFill>
                <a:latin typeface="Comic Sans MS" charset="0"/>
                <a:sym typeface="Zapf Dingbats" charset="0"/>
              </a:rPr>
              <a:t> </a:t>
            </a:r>
            <a:r>
              <a:rPr lang="fr-FR">
                <a:solidFill>
                  <a:srgbClr val="0000FF"/>
                </a:solidFill>
                <a:latin typeface="Comic Sans MS" charset="0"/>
              </a:rPr>
              <a:t>Mutations affecting a specific messenger RNA and disturbing its normal splicing pattern</a:t>
            </a:r>
          </a:p>
          <a:p>
            <a:pPr marL="287338" indent="-287338" algn="just" eaLnBrk="0" hangingPunct="0"/>
            <a:r>
              <a:rPr lang="fr-FR">
                <a:latin typeface="Comic Sans MS" charset="0"/>
              </a:rPr>
              <a:t>	Examples:	</a:t>
            </a:r>
            <a:r>
              <a:rPr lang="fr-FR">
                <a:solidFill>
                  <a:srgbClr val="FF0000"/>
                </a:solidFill>
                <a:latin typeface="Comic Sans MS" charset="0"/>
              </a:rPr>
              <a:t>ß-Thalassemia</a:t>
            </a:r>
          </a:p>
          <a:p>
            <a:pPr marL="287338" indent="-287338" algn="just" eaLnBrk="0" hangingPunct="0"/>
            <a:r>
              <a:rPr lang="fr-FR">
                <a:solidFill>
                  <a:srgbClr val="FF0000"/>
                </a:solidFill>
                <a:latin typeface="Comic Sans MS" charset="0"/>
              </a:rPr>
              <a:t>			</a:t>
            </a:r>
            <a:r>
              <a:rPr lang="fr-FR" sz="2400" b="1">
                <a:solidFill>
                  <a:srgbClr val="FF0000"/>
                </a:solidFill>
                <a:latin typeface="Comic Sans MS" charset="0"/>
              </a:rPr>
              <a:t>Duchenne Muscular Dystrophy</a:t>
            </a:r>
          </a:p>
          <a:p>
            <a:pPr marL="287338" indent="-287338" algn="just" eaLnBrk="0" hangingPunct="0"/>
            <a:r>
              <a:rPr lang="fr-FR">
                <a:solidFill>
                  <a:srgbClr val="FF0000"/>
                </a:solidFill>
                <a:latin typeface="Comic Sans MS" charset="0"/>
              </a:rPr>
              <a:t>			Cystic Fibrosis</a:t>
            </a:r>
          </a:p>
          <a:p>
            <a:pPr marL="287338" indent="-287338" algn="just" eaLnBrk="0" hangingPunct="0"/>
            <a:r>
              <a:rPr lang="fr-FR">
                <a:solidFill>
                  <a:srgbClr val="FF0000"/>
                </a:solidFill>
                <a:latin typeface="Comic Sans MS" charset="0"/>
              </a:rPr>
              <a:t>			Frasier Syndrome</a:t>
            </a:r>
          </a:p>
          <a:p>
            <a:pPr marL="287338" indent="-287338" algn="just" eaLnBrk="0" hangingPunct="0"/>
            <a:r>
              <a:rPr lang="fr-FR">
                <a:solidFill>
                  <a:srgbClr val="FF0000"/>
                </a:solidFill>
                <a:latin typeface="Comic Sans MS" charset="0"/>
              </a:rPr>
              <a:t>			Frontotemporal Dementia and Parkinsonism</a:t>
            </a:r>
          </a:p>
          <a:p>
            <a:pPr marL="287338" indent="-287338" algn="just" eaLnBrk="0" hangingPunct="0"/>
            <a:endParaRPr lang="fr-FR">
              <a:solidFill>
                <a:srgbClr val="FF0000"/>
              </a:solidFill>
              <a:latin typeface="Comic Sans MS" charset="0"/>
            </a:endParaRPr>
          </a:p>
          <a:p>
            <a:pPr marL="287338" indent="-287338" algn="just" eaLnBrk="0" hangingPunct="0"/>
            <a:endParaRPr lang="fr-FR">
              <a:solidFill>
                <a:srgbClr val="FF0000"/>
              </a:solidFill>
              <a:latin typeface="Comic Sans MS" charset="0"/>
            </a:endParaRPr>
          </a:p>
        </p:txBody>
      </p:sp>
      <p:pic>
        <p:nvPicPr>
          <p:cNvPr id="65539" name="Picture 4" descr="Eurasnet Logo">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0100" y="6535738"/>
            <a:ext cx="657225"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937591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49" name="Text Box 4">
            <a:extLst>
              <a:ext uri="{FF2B5EF4-FFF2-40B4-BE49-F238E27FC236}">
                <a16:creationId xmlns:a16="http://schemas.microsoft.com/office/drawing/2014/main" id="{9F3A3ADB-05F9-8048-96DE-0A370F769B21}"/>
              </a:ext>
            </a:extLst>
          </p:cNvPr>
          <p:cNvSpPr txBox="1">
            <a:spLocks noChangeArrowheads="1"/>
          </p:cNvSpPr>
          <p:nvPr/>
        </p:nvSpPr>
        <p:spPr bwMode="auto">
          <a:xfrm>
            <a:off x="0" y="0"/>
            <a:ext cx="67738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2400" b="1">
                <a:solidFill>
                  <a:schemeClr val="accent2"/>
                </a:solidFill>
                <a:latin typeface="Century Gothic" panose="020B0502020202020204" pitchFamily="34" charset="0"/>
              </a:rPr>
              <a:t>•	Single point mutations in coding exons</a:t>
            </a:r>
          </a:p>
        </p:txBody>
      </p:sp>
      <p:grpSp>
        <p:nvGrpSpPr>
          <p:cNvPr id="53250" name="Group 20">
            <a:extLst>
              <a:ext uri="{FF2B5EF4-FFF2-40B4-BE49-F238E27FC236}">
                <a16:creationId xmlns:a16="http://schemas.microsoft.com/office/drawing/2014/main" id="{E5093A0E-8560-9145-924C-E0CF6CCCDAF1}"/>
              </a:ext>
            </a:extLst>
          </p:cNvPr>
          <p:cNvGrpSpPr>
            <a:grpSpLocks/>
          </p:cNvGrpSpPr>
          <p:nvPr/>
        </p:nvGrpSpPr>
        <p:grpSpPr bwMode="auto">
          <a:xfrm>
            <a:off x="0" y="755197"/>
            <a:ext cx="8775700" cy="3814763"/>
            <a:chOff x="232" y="471"/>
            <a:chExt cx="5528" cy="2403"/>
          </a:xfrm>
        </p:grpSpPr>
        <p:sp>
          <p:nvSpPr>
            <p:cNvPr id="53251" name="Text Box 5">
              <a:extLst>
                <a:ext uri="{FF2B5EF4-FFF2-40B4-BE49-F238E27FC236}">
                  <a16:creationId xmlns:a16="http://schemas.microsoft.com/office/drawing/2014/main" id="{E84253C3-9069-8446-A7A4-596846892B8B}"/>
                </a:ext>
              </a:extLst>
            </p:cNvPr>
            <p:cNvSpPr txBox="1">
              <a:spLocks noChangeArrowheads="1"/>
            </p:cNvSpPr>
            <p:nvPr/>
          </p:nvSpPr>
          <p:spPr bwMode="auto">
            <a:xfrm>
              <a:off x="232" y="1323"/>
              <a:ext cx="198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2400">
                  <a:latin typeface="Century Gothic" panose="020B0502020202020204" pitchFamily="34" charset="0"/>
                </a:rPr>
                <a:t>Nonsense mutations</a:t>
              </a:r>
            </a:p>
          </p:txBody>
        </p:sp>
        <p:sp>
          <p:nvSpPr>
            <p:cNvPr id="53252" name="Text Box 6">
              <a:extLst>
                <a:ext uri="{FF2B5EF4-FFF2-40B4-BE49-F238E27FC236}">
                  <a16:creationId xmlns:a16="http://schemas.microsoft.com/office/drawing/2014/main" id="{C91BD78E-FA9A-C741-9544-CD20DFA4BFD1}"/>
                </a:ext>
              </a:extLst>
            </p:cNvPr>
            <p:cNvSpPr txBox="1">
              <a:spLocks noChangeArrowheads="1"/>
            </p:cNvSpPr>
            <p:nvPr/>
          </p:nvSpPr>
          <p:spPr bwMode="auto">
            <a:xfrm>
              <a:off x="2645" y="471"/>
              <a:ext cx="941" cy="674"/>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it-IT" sz="1600">
                  <a:solidFill>
                    <a:srgbClr val="FFFC3E"/>
                  </a:solidFill>
                  <a:latin typeface="Century Gothic" panose="020B0502020202020204" pitchFamily="34" charset="0"/>
                </a:rPr>
                <a:t>Probability of effect on encoded protein</a:t>
              </a:r>
            </a:p>
          </p:txBody>
        </p:sp>
        <p:sp>
          <p:nvSpPr>
            <p:cNvPr id="53253" name="Text Box 7">
              <a:extLst>
                <a:ext uri="{FF2B5EF4-FFF2-40B4-BE49-F238E27FC236}">
                  <a16:creationId xmlns:a16="http://schemas.microsoft.com/office/drawing/2014/main" id="{49260CF0-3EFE-BB47-A424-E73AE0BB2940}"/>
                </a:ext>
              </a:extLst>
            </p:cNvPr>
            <p:cNvSpPr txBox="1">
              <a:spLocks noChangeArrowheads="1"/>
            </p:cNvSpPr>
            <p:nvPr/>
          </p:nvSpPr>
          <p:spPr bwMode="auto">
            <a:xfrm>
              <a:off x="3734" y="471"/>
              <a:ext cx="941" cy="674"/>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it-IT" sz="1600">
                  <a:solidFill>
                    <a:srgbClr val="FFFC3E"/>
                  </a:solidFill>
                  <a:latin typeface="Century Gothic" panose="020B0502020202020204" pitchFamily="34" charset="0"/>
                </a:rPr>
                <a:t>Probability of nonsense-mediated decay</a:t>
              </a:r>
            </a:p>
          </p:txBody>
        </p:sp>
        <p:sp>
          <p:nvSpPr>
            <p:cNvPr id="53254" name="Text Box 8">
              <a:extLst>
                <a:ext uri="{FF2B5EF4-FFF2-40B4-BE49-F238E27FC236}">
                  <a16:creationId xmlns:a16="http://schemas.microsoft.com/office/drawing/2014/main" id="{1CD9042E-0562-1E4D-B357-3058F4B010D1}"/>
                </a:ext>
              </a:extLst>
            </p:cNvPr>
            <p:cNvSpPr txBox="1">
              <a:spLocks noChangeArrowheads="1"/>
            </p:cNvSpPr>
            <p:nvPr/>
          </p:nvSpPr>
          <p:spPr bwMode="auto">
            <a:xfrm>
              <a:off x="4819" y="471"/>
              <a:ext cx="941" cy="674"/>
            </a:xfrm>
            <a:prstGeom prst="rect">
              <a:avLst/>
            </a:prstGeom>
            <a:solidFill>
              <a:srgbClr val="33CC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it-IT" sz="1600">
                  <a:solidFill>
                    <a:srgbClr val="FFFC3E"/>
                  </a:solidFill>
                  <a:latin typeface="Century Gothic" panose="020B0502020202020204" pitchFamily="34" charset="0"/>
                </a:rPr>
                <a:t>Probability of effects on splicing</a:t>
              </a:r>
            </a:p>
            <a:p>
              <a:pPr algn="ctr">
                <a:spcBef>
                  <a:spcPct val="0"/>
                </a:spcBef>
                <a:buFontTx/>
                <a:buNone/>
              </a:pPr>
              <a:endParaRPr lang="en-US" altLang="it-IT" sz="1600">
                <a:solidFill>
                  <a:srgbClr val="FFFC3E"/>
                </a:solidFill>
                <a:latin typeface="Century Gothic" panose="020B0502020202020204" pitchFamily="34" charset="0"/>
              </a:endParaRPr>
            </a:p>
          </p:txBody>
        </p:sp>
        <p:sp>
          <p:nvSpPr>
            <p:cNvPr id="53255" name="Text Box 9">
              <a:extLst>
                <a:ext uri="{FF2B5EF4-FFF2-40B4-BE49-F238E27FC236}">
                  <a16:creationId xmlns:a16="http://schemas.microsoft.com/office/drawing/2014/main" id="{9D4915A5-5B57-9545-98CD-800AE5C3648C}"/>
                </a:ext>
              </a:extLst>
            </p:cNvPr>
            <p:cNvSpPr txBox="1">
              <a:spLocks noChangeArrowheads="1"/>
            </p:cNvSpPr>
            <p:nvPr/>
          </p:nvSpPr>
          <p:spPr bwMode="auto">
            <a:xfrm>
              <a:off x="232" y="1896"/>
              <a:ext cx="188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2400">
                  <a:latin typeface="Century Gothic" panose="020B0502020202020204" pitchFamily="34" charset="0"/>
                </a:rPr>
                <a:t>Missense mutations</a:t>
              </a:r>
            </a:p>
          </p:txBody>
        </p:sp>
        <p:sp>
          <p:nvSpPr>
            <p:cNvPr id="53256" name="Text Box 10">
              <a:extLst>
                <a:ext uri="{FF2B5EF4-FFF2-40B4-BE49-F238E27FC236}">
                  <a16:creationId xmlns:a16="http://schemas.microsoft.com/office/drawing/2014/main" id="{B82CD020-3114-1447-AF3F-86F83B502BE2}"/>
                </a:ext>
              </a:extLst>
            </p:cNvPr>
            <p:cNvSpPr txBox="1">
              <a:spLocks noChangeArrowheads="1"/>
            </p:cNvSpPr>
            <p:nvPr/>
          </p:nvSpPr>
          <p:spPr bwMode="auto">
            <a:xfrm>
              <a:off x="232" y="2523"/>
              <a:ext cx="156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2400">
                  <a:latin typeface="Century Gothic" panose="020B0502020202020204" pitchFamily="34" charset="0"/>
                </a:rPr>
                <a:t>Silent mutations</a:t>
              </a:r>
            </a:p>
          </p:txBody>
        </p:sp>
        <p:sp>
          <p:nvSpPr>
            <p:cNvPr id="53257" name="Text Box 11">
              <a:extLst>
                <a:ext uri="{FF2B5EF4-FFF2-40B4-BE49-F238E27FC236}">
                  <a16:creationId xmlns:a16="http://schemas.microsoft.com/office/drawing/2014/main" id="{7B743338-CF3D-3E4C-A8C9-01FEC78097F1}"/>
                </a:ext>
              </a:extLst>
            </p:cNvPr>
            <p:cNvSpPr txBox="1">
              <a:spLocks noChangeArrowheads="1"/>
            </p:cNvSpPr>
            <p:nvPr/>
          </p:nvSpPr>
          <p:spPr bwMode="auto">
            <a:xfrm>
              <a:off x="3012" y="1323"/>
              <a:ext cx="23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2400" b="1">
                  <a:latin typeface="Century Gothic" panose="020B0502020202020204" pitchFamily="34" charset="0"/>
                </a:rPr>
                <a:t>+</a:t>
              </a:r>
            </a:p>
          </p:txBody>
        </p:sp>
        <p:sp>
          <p:nvSpPr>
            <p:cNvPr id="53258" name="Text Box 12">
              <a:extLst>
                <a:ext uri="{FF2B5EF4-FFF2-40B4-BE49-F238E27FC236}">
                  <a16:creationId xmlns:a16="http://schemas.microsoft.com/office/drawing/2014/main" id="{A896DBF6-083F-3040-B099-CB1EA4B45D7B}"/>
                </a:ext>
              </a:extLst>
            </p:cNvPr>
            <p:cNvSpPr txBox="1">
              <a:spLocks noChangeArrowheads="1"/>
            </p:cNvSpPr>
            <p:nvPr/>
          </p:nvSpPr>
          <p:spPr bwMode="auto">
            <a:xfrm>
              <a:off x="4092" y="1324"/>
              <a:ext cx="23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2400" b="1">
                  <a:latin typeface="Century Gothic" panose="020B0502020202020204" pitchFamily="34" charset="0"/>
                </a:rPr>
                <a:t>+</a:t>
              </a:r>
            </a:p>
          </p:txBody>
        </p:sp>
        <p:sp>
          <p:nvSpPr>
            <p:cNvPr id="53259" name="Text Box 13">
              <a:extLst>
                <a:ext uri="{FF2B5EF4-FFF2-40B4-BE49-F238E27FC236}">
                  <a16:creationId xmlns:a16="http://schemas.microsoft.com/office/drawing/2014/main" id="{50CBCE3F-3004-C240-83AE-02FF92900C11}"/>
                </a:ext>
              </a:extLst>
            </p:cNvPr>
            <p:cNvSpPr txBox="1">
              <a:spLocks noChangeArrowheads="1"/>
            </p:cNvSpPr>
            <p:nvPr/>
          </p:nvSpPr>
          <p:spPr bwMode="auto">
            <a:xfrm>
              <a:off x="5172" y="1324"/>
              <a:ext cx="4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2400" b="1">
                  <a:latin typeface="Century Gothic" panose="020B0502020202020204" pitchFamily="34" charset="0"/>
                </a:rPr>
                <a:t>+/-</a:t>
              </a:r>
            </a:p>
          </p:txBody>
        </p:sp>
        <p:sp>
          <p:nvSpPr>
            <p:cNvPr id="53260" name="Text Box 14">
              <a:extLst>
                <a:ext uri="{FF2B5EF4-FFF2-40B4-BE49-F238E27FC236}">
                  <a16:creationId xmlns:a16="http://schemas.microsoft.com/office/drawing/2014/main" id="{6332E93A-8F74-F24B-8F26-E48EE8761D3B}"/>
                </a:ext>
              </a:extLst>
            </p:cNvPr>
            <p:cNvSpPr txBox="1">
              <a:spLocks noChangeArrowheads="1"/>
            </p:cNvSpPr>
            <p:nvPr/>
          </p:nvSpPr>
          <p:spPr bwMode="auto">
            <a:xfrm>
              <a:off x="2930" y="1991"/>
              <a:ext cx="4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2400" b="1">
                  <a:latin typeface="Century Gothic" panose="020B0502020202020204" pitchFamily="34" charset="0"/>
                </a:rPr>
                <a:t>+/-</a:t>
              </a:r>
            </a:p>
          </p:txBody>
        </p:sp>
        <p:sp>
          <p:nvSpPr>
            <p:cNvPr id="53261" name="Text Box 15">
              <a:extLst>
                <a:ext uri="{FF2B5EF4-FFF2-40B4-BE49-F238E27FC236}">
                  <a16:creationId xmlns:a16="http://schemas.microsoft.com/office/drawing/2014/main" id="{DFFE6DF6-C05E-A649-B69A-644D35A7174D}"/>
                </a:ext>
              </a:extLst>
            </p:cNvPr>
            <p:cNvSpPr txBox="1">
              <a:spLocks noChangeArrowheads="1"/>
            </p:cNvSpPr>
            <p:nvPr/>
          </p:nvSpPr>
          <p:spPr bwMode="auto">
            <a:xfrm>
              <a:off x="4133" y="1992"/>
              <a:ext cx="19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2400" b="1">
                  <a:latin typeface="Century Gothic" panose="020B0502020202020204" pitchFamily="34" charset="0"/>
                </a:rPr>
                <a:t>-</a:t>
              </a:r>
            </a:p>
          </p:txBody>
        </p:sp>
        <p:sp>
          <p:nvSpPr>
            <p:cNvPr id="53262" name="Text Box 16">
              <a:extLst>
                <a:ext uri="{FF2B5EF4-FFF2-40B4-BE49-F238E27FC236}">
                  <a16:creationId xmlns:a16="http://schemas.microsoft.com/office/drawing/2014/main" id="{E5D56A35-2C37-594C-993A-508AC3D7072B}"/>
                </a:ext>
              </a:extLst>
            </p:cNvPr>
            <p:cNvSpPr txBox="1">
              <a:spLocks noChangeArrowheads="1"/>
            </p:cNvSpPr>
            <p:nvPr/>
          </p:nvSpPr>
          <p:spPr bwMode="auto">
            <a:xfrm>
              <a:off x="5134" y="1992"/>
              <a:ext cx="400"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2400" b="1">
                  <a:latin typeface="Century Gothic" panose="020B0502020202020204" pitchFamily="34" charset="0"/>
                </a:rPr>
                <a:t>+/-</a:t>
              </a:r>
            </a:p>
          </p:txBody>
        </p:sp>
        <p:sp>
          <p:nvSpPr>
            <p:cNvPr id="53263" name="Text Box 17">
              <a:extLst>
                <a:ext uri="{FF2B5EF4-FFF2-40B4-BE49-F238E27FC236}">
                  <a16:creationId xmlns:a16="http://schemas.microsoft.com/office/drawing/2014/main" id="{DDE98928-5282-3D43-8267-16169EA5F10E}"/>
                </a:ext>
              </a:extLst>
            </p:cNvPr>
            <p:cNvSpPr txBox="1">
              <a:spLocks noChangeArrowheads="1"/>
            </p:cNvSpPr>
            <p:nvPr/>
          </p:nvSpPr>
          <p:spPr bwMode="auto">
            <a:xfrm>
              <a:off x="3023" y="2585"/>
              <a:ext cx="19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2400" b="1">
                  <a:latin typeface="Century Gothic" panose="020B0502020202020204" pitchFamily="34" charset="0"/>
                </a:rPr>
                <a:t>-</a:t>
              </a:r>
            </a:p>
          </p:txBody>
        </p:sp>
        <p:sp>
          <p:nvSpPr>
            <p:cNvPr id="53264" name="Text Box 18">
              <a:extLst>
                <a:ext uri="{FF2B5EF4-FFF2-40B4-BE49-F238E27FC236}">
                  <a16:creationId xmlns:a16="http://schemas.microsoft.com/office/drawing/2014/main" id="{D5F48409-61F6-804C-B6B8-9C77FE405BF3}"/>
                </a:ext>
              </a:extLst>
            </p:cNvPr>
            <p:cNvSpPr txBox="1">
              <a:spLocks noChangeArrowheads="1"/>
            </p:cNvSpPr>
            <p:nvPr/>
          </p:nvSpPr>
          <p:spPr bwMode="auto">
            <a:xfrm>
              <a:off x="4100" y="2586"/>
              <a:ext cx="19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2400" b="1">
                  <a:latin typeface="Century Gothic" panose="020B0502020202020204" pitchFamily="34" charset="0"/>
                </a:rPr>
                <a:t>-</a:t>
              </a:r>
            </a:p>
          </p:txBody>
        </p:sp>
        <p:sp>
          <p:nvSpPr>
            <p:cNvPr id="53265" name="Text Box 19">
              <a:extLst>
                <a:ext uri="{FF2B5EF4-FFF2-40B4-BE49-F238E27FC236}">
                  <a16:creationId xmlns:a16="http://schemas.microsoft.com/office/drawing/2014/main" id="{E3006044-62A0-174A-8291-A1A9FEC3ED20}"/>
                </a:ext>
              </a:extLst>
            </p:cNvPr>
            <p:cNvSpPr txBox="1">
              <a:spLocks noChangeArrowheads="1"/>
            </p:cNvSpPr>
            <p:nvPr/>
          </p:nvSpPr>
          <p:spPr bwMode="auto">
            <a:xfrm>
              <a:off x="5178" y="2586"/>
              <a:ext cx="34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2400" b="1">
                  <a:latin typeface="Century Gothic" panose="020B0502020202020204" pitchFamily="34" charset="0"/>
                </a:rPr>
                <a:t>++</a:t>
              </a: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7" name="Line 2">
            <a:extLst>
              <a:ext uri="{FF2B5EF4-FFF2-40B4-BE49-F238E27FC236}">
                <a16:creationId xmlns:a16="http://schemas.microsoft.com/office/drawing/2014/main" id="{B6430B09-7C05-5B40-9489-9E3EBAEA4EF1}"/>
              </a:ext>
            </a:extLst>
          </p:cNvPr>
          <p:cNvSpPr>
            <a:spLocks noChangeShapeType="1"/>
          </p:cNvSpPr>
          <p:nvPr/>
        </p:nvSpPr>
        <p:spPr bwMode="auto">
          <a:xfrm>
            <a:off x="5045075" y="4038600"/>
            <a:ext cx="3260725" cy="0"/>
          </a:xfrm>
          <a:prstGeom prst="line">
            <a:avLst/>
          </a:prstGeom>
          <a:noFill/>
          <a:ln w="9525" cap="rnd">
            <a:solidFill>
              <a:schemeClr val="tx1"/>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5298" name="Rectangle 3">
            <a:extLst>
              <a:ext uri="{FF2B5EF4-FFF2-40B4-BE49-F238E27FC236}">
                <a16:creationId xmlns:a16="http://schemas.microsoft.com/office/drawing/2014/main" id="{CEEE640B-8F43-F344-B0FF-FE2C20E48440}"/>
              </a:ext>
            </a:extLst>
          </p:cNvPr>
          <p:cNvSpPr>
            <a:spLocks noGrp="1"/>
          </p:cNvSpPr>
          <p:nvPr>
            <p:ph type="ctrTitle"/>
          </p:nvPr>
        </p:nvSpPr>
        <p:spPr>
          <a:xfrm>
            <a:off x="-145257" y="149046"/>
            <a:ext cx="9434513" cy="1143000"/>
          </a:xfrm>
        </p:spPr>
        <p:txBody>
          <a:bodyPr lIns="91428" tIns="45714" rIns="91428" bIns="45714" anchor="t"/>
          <a:lstStyle/>
          <a:p>
            <a:pPr eaLnBrk="1" hangingPunct="1"/>
            <a:r>
              <a:rPr lang="en-US" altLang="it-IT" sz="2000">
                <a:latin typeface="Arial" panose="020B0604020202020204" pitchFamily="34" charset="0"/>
                <a:ea typeface="ＭＳ Ｐゴシック" panose="020B0600070205080204" pitchFamily="34" charset="-128"/>
              </a:rPr>
              <a:t>Missense mutations in CFTR exon 12 induce exon skipping in hybrid minigene</a:t>
            </a:r>
            <a:br>
              <a:rPr lang="en-US" altLang="it-IT" sz="2000">
                <a:latin typeface="Arial" panose="020B0604020202020204" pitchFamily="34" charset="0"/>
                <a:ea typeface="ＭＳ Ｐゴシック" panose="020B0600070205080204" pitchFamily="34" charset="-128"/>
              </a:rPr>
            </a:br>
            <a:r>
              <a:rPr lang="en-US" altLang="it-IT" sz="2000">
                <a:latin typeface="Arial" panose="020B0604020202020204" pitchFamily="34" charset="0"/>
                <a:ea typeface="ＭＳ Ｐゴシック" panose="020B0600070205080204" pitchFamily="34" charset="-128"/>
              </a:rPr>
              <a:t>Cystic Fibrosis Transmembrane Conductance Regulator</a:t>
            </a:r>
          </a:p>
        </p:txBody>
      </p:sp>
      <p:sp>
        <p:nvSpPr>
          <p:cNvPr id="55299" name="Line 4">
            <a:extLst>
              <a:ext uri="{FF2B5EF4-FFF2-40B4-BE49-F238E27FC236}">
                <a16:creationId xmlns:a16="http://schemas.microsoft.com/office/drawing/2014/main" id="{82990547-C4D5-D248-B34E-644BCF68D033}"/>
              </a:ext>
            </a:extLst>
          </p:cNvPr>
          <p:cNvSpPr>
            <a:spLocks noChangeShapeType="1"/>
          </p:cNvSpPr>
          <p:nvPr/>
        </p:nvSpPr>
        <p:spPr bwMode="auto">
          <a:xfrm flipH="1" flipV="1">
            <a:off x="4075113" y="2344738"/>
            <a:ext cx="268287" cy="3143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336" tIns="45647" rIns="91336" bIns="45647">
            <a:spAutoFit/>
          </a:bodyPr>
          <a:lstStyle/>
          <a:p>
            <a:endParaRPr lang="it-IT"/>
          </a:p>
        </p:txBody>
      </p:sp>
      <p:sp>
        <p:nvSpPr>
          <p:cNvPr id="55300" name="Rectangle 5">
            <a:extLst>
              <a:ext uri="{FF2B5EF4-FFF2-40B4-BE49-F238E27FC236}">
                <a16:creationId xmlns:a16="http://schemas.microsoft.com/office/drawing/2014/main" id="{1DABD0E0-895C-004F-A298-3D2ACADD5D07}"/>
              </a:ext>
            </a:extLst>
          </p:cNvPr>
          <p:cNvSpPr>
            <a:spLocks noChangeArrowheads="1"/>
          </p:cNvSpPr>
          <p:nvPr/>
        </p:nvSpPr>
        <p:spPr bwMode="auto">
          <a:xfrm>
            <a:off x="4075113" y="2670175"/>
            <a:ext cx="1182687" cy="4159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lIns="91336" tIns="45647" rIns="91336" bIns="45647">
            <a:spAutoFit/>
          </a:bodyPr>
          <a:lstStyle>
            <a:lvl1pPr defTabSz="912813">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2813">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2813">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28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28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it-IT" sz="2000">
                <a:latin typeface="Times" pitchFamily="2" charset="0"/>
              </a:rPr>
              <a:t> ex 12</a:t>
            </a:r>
            <a:endParaRPr lang="en-US" altLang="it-IT" sz="2400">
              <a:latin typeface="Times" pitchFamily="2" charset="0"/>
            </a:endParaRPr>
          </a:p>
        </p:txBody>
      </p:sp>
      <p:sp>
        <p:nvSpPr>
          <p:cNvPr id="55301" name="Line 6">
            <a:extLst>
              <a:ext uri="{FF2B5EF4-FFF2-40B4-BE49-F238E27FC236}">
                <a16:creationId xmlns:a16="http://schemas.microsoft.com/office/drawing/2014/main" id="{9CE49732-E175-F049-8725-F6978DB7CF76}"/>
              </a:ext>
            </a:extLst>
          </p:cNvPr>
          <p:cNvSpPr>
            <a:spLocks noChangeShapeType="1"/>
          </p:cNvSpPr>
          <p:nvPr/>
        </p:nvSpPr>
        <p:spPr bwMode="auto">
          <a:xfrm>
            <a:off x="5257800" y="2822575"/>
            <a:ext cx="22098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lIns="91336" tIns="45647" rIns="91336" bIns="45647">
            <a:spAutoFit/>
          </a:bodyPr>
          <a:lstStyle/>
          <a:p>
            <a:endParaRPr lang="it-IT"/>
          </a:p>
        </p:txBody>
      </p:sp>
      <p:sp>
        <p:nvSpPr>
          <p:cNvPr id="55302" name="Line 7">
            <a:extLst>
              <a:ext uri="{FF2B5EF4-FFF2-40B4-BE49-F238E27FC236}">
                <a16:creationId xmlns:a16="http://schemas.microsoft.com/office/drawing/2014/main" id="{125D8EE6-7EA1-494F-B8DC-A1B9E0B78E4A}"/>
              </a:ext>
            </a:extLst>
          </p:cNvPr>
          <p:cNvSpPr>
            <a:spLocks noChangeShapeType="1"/>
          </p:cNvSpPr>
          <p:nvPr/>
        </p:nvSpPr>
        <p:spPr bwMode="auto">
          <a:xfrm>
            <a:off x="2133600" y="2822575"/>
            <a:ext cx="194151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lIns="91336" tIns="45647" rIns="91336" bIns="45647">
            <a:spAutoFit/>
          </a:bodyPr>
          <a:lstStyle/>
          <a:p>
            <a:endParaRPr lang="it-IT"/>
          </a:p>
        </p:txBody>
      </p:sp>
      <p:sp>
        <p:nvSpPr>
          <p:cNvPr id="55303" name="Text Box 8">
            <a:extLst>
              <a:ext uri="{FF2B5EF4-FFF2-40B4-BE49-F238E27FC236}">
                <a16:creationId xmlns:a16="http://schemas.microsoft.com/office/drawing/2014/main" id="{ACA16A70-4E85-174E-A27B-A482BCF34972}"/>
              </a:ext>
            </a:extLst>
          </p:cNvPr>
          <p:cNvSpPr txBox="1">
            <a:spLocks noChangeArrowheads="1"/>
          </p:cNvSpPr>
          <p:nvPr/>
        </p:nvSpPr>
        <p:spPr bwMode="auto">
          <a:xfrm>
            <a:off x="3656013" y="1741488"/>
            <a:ext cx="8715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36" tIns="45647" rIns="91336" bIns="45647">
            <a:spAutoFit/>
          </a:bodyPr>
          <a:lstStyle>
            <a:lvl1pPr defTabSz="912813">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2813">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2813">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28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28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1800">
                <a:latin typeface="Times" pitchFamily="2" charset="0"/>
              </a:rPr>
              <a:t>D565G</a:t>
            </a:r>
          </a:p>
          <a:p>
            <a:pPr>
              <a:spcBef>
                <a:spcPct val="0"/>
              </a:spcBef>
              <a:buFontTx/>
              <a:buNone/>
            </a:pPr>
            <a:r>
              <a:rPr lang="en-US" altLang="it-IT" sz="1800">
                <a:latin typeface="Times" pitchFamily="2" charset="0"/>
              </a:rPr>
              <a:t>(A-&gt;G)</a:t>
            </a:r>
          </a:p>
        </p:txBody>
      </p:sp>
      <p:sp>
        <p:nvSpPr>
          <p:cNvPr id="55304" name="Text Box 9">
            <a:extLst>
              <a:ext uri="{FF2B5EF4-FFF2-40B4-BE49-F238E27FC236}">
                <a16:creationId xmlns:a16="http://schemas.microsoft.com/office/drawing/2014/main" id="{DDBE08D6-73DC-5A4B-8DD4-B4AB80ACD5D2}"/>
              </a:ext>
            </a:extLst>
          </p:cNvPr>
          <p:cNvSpPr txBox="1">
            <a:spLocks noChangeArrowheads="1"/>
          </p:cNvSpPr>
          <p:nvPr/>
        </p:nvSpPr>
        <p:spPr bwMode="auto">
          <a:xfrm>
            <a:off x="4572000" y="1741488"/>
            <a:ext cx="8588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36" tIns="45647" rIns="91336" bIns="45647">
            <a:spAutoFit/>
          </a:bodyPr>
          <a:lstStyle>
            <a:lvl1pPr defTabSz="912813">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2813">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2813">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28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28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1800">
                <a:latin typeface="Times" pitchFamily="2" charset="0"/>
              </a:rPr>
              <a:t>G576A</a:t>
            </a:r>
          </a:p>
          <a:p>
            <a:pPr>
              <a:spcBef>
                <a:spcPct val="0"/>
              </a:spcBef>
              <a:buFontTx/>
              <a:buNone/>
            </a:pPr>
            <a:r>
              <a:rPr lang="en-US" altLang="it-IT" sz="1800">
                <a:latin typeface="Times" pitchFamily="2" charset="0"/>
              </a:rPr>
              <a:t>(G-&gt;C)</a:t>
            </a:r>
          </a:p>
        </p:txBody>
      </p:sp>
      <p:sp>
        <p:nvSpPr>
          <p:cNvPr id="55305" name="Line 10">
            <a:extLst>
              <a:ext uri="{FF2B5EF4-FFF2-40B4-BE49-F238E27FC236}">
                <a16:creationId xmlns:a16="http://schemas.microsoft.com/office/drawing/2014/main" id="{A6EFEADA-93B4-654C-84D4-B61363F48CDA}"/>
              </a:ext>
            </a:extLst>
          </p:cNvPr>
          <p:cNvSpPr>
            <a:spLocks noChangeShapeType="1"/>
          </p:cNvSpPr>
          <p:nvPr/>
        </p:nvSpPr>
        <p:spPr bwMode="auto">
          <a:xfrm flipV="1">
            <a:off x="4611688" y="2333625"/>
            <a:ext cx="284162" cy="3365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336" tIns="45647" rIns="91336" bIns="45647">
            <a:spAutoFit/>
          </a:bodyPr>
          <a:lstStyle/>
          <a:p>
            <a:endParaRPr lang="it-IT"/>
          </a:p>
        </p:txBody>
      </p:sp>
      <p:sp>
        <p:nvSpPr>
          <p:cNvPr id="55306" name="Text Box 11">
            <a:extLst>
              <a:ext uri="{FF2B5EF4-FFF2-40B4-BE49-F238E27FC236}">
                <a16:creationId xmlns:a16="http://schemas.microsoft.com/office/drawing/2014/main" id="{2FCA51EF-2EFE-A94D-A140-CD3D803F17C6}"/>
              </a:ext>
            </a:extLst>
          </p:cNvPr>
          <p:cNvSpPr txBox="1">
            <a:spLocks noChangeArrowheads="1"/>
          </p:cNvSpPr>
          <p:nvPr/>
        </p:nvSpPr>
        <p:spPr bwMode="auto">
          <a:xfrm rot="-5400000">
            <a:off x="1154907" y="3706018"/>
            <a:ext cx="3873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157" tIns="1578" rIns="3157" bIns="1578">
            <a:spAutoFit/>
          </a:bodyPr>
          <a:lstStyle>
            <a:lvl1pPr defTabSz="912813">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2813">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2813">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28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28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1800" b="1">
                <a:latin typeface="Times" pitchFamily="2" charset="0"/>
              </a:rPr>
              <a:t>WT</a:t>
            </a:r>
          </a:p>
        </p:txBody>
      </p:sp>
      <p:sp>
        <p:nvSpPr>
          <p:cNvPr id="55307" name="Text Box 12">
            <a:extLst>
              <a:ext uri="{FF2B5EF4-FFF2-40B4-BE49-F238E27FC236}">
                <a16:creationId xmlns:a16="http://schemas.microsoft.com/office/drawing/2014/main" id="{0C78E39C-0088-F847-869C-AFE10CD57D13}"/>
              </a:ext>
            </a:extLst>
          </p:cNvPr>
          <p:cNvSpPr txBox="1">
            <a:spLocks noChangeArrowheads="1"/>
          </p:cNvSpPr>
          <p:nvPr/>
        </p:nvSpPr>
        <p:spPr bwMode="auto">
          <a:xfrm>
            <a:off x="296863" y="4800600"/>
            <a:ext cx="7191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157" tIns="1578" rIns="3157" bIns="1578">
            <a:spAutoFit/>
          </a:bodyPr>
          <a:lstStyle>
            <a:lvl1pPr defTabSz="912813">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2813">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2813">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28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28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1400">
                <a:latin typeface="Times" pitchFamily="2" charset="0"/>
              </a:rPr>
              <a:t>exon 12 +</a:t>
            </a:r>
          </a:p>
        </p:txBody>
      </p:sp>
      <p:sp>
        <p:nvSpPr>
          <p:cNvPr id="55308" name="Text Box 13">
            <a:extLst>
              <a:ext uri="{FF2B5EF4-FFF2-40B4-BE49-F238E27FC236}">
                <a16:creationId xmlns:a16="http://schemas.microsoft.com/office/drawing/2014/main" id="{7B238058-E17B-8848-A652-3B86158759BB}"/>
              </a:ext>
            </a:extLst>
          </p:cNvPr>
          <p:cNvSpPr txBox="1">
            <a:spLocks noChangeArrowheads="1"/>
          </p:cNvSpPr>
          <p:nvPr/>
        </p:nvSpPr>
        <p:spPr bwMode="auto">
          <a:xfrm>
            <a:off x="296863" y="5422900"/>
            <a:ext cx="677862"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157" tIns="1578" rIns="3157" bIns="1578">
            <a:spAutoFit/>
          </a:bodyPr>
          <a:lstStyle>
            <a:lvl1pPr defTabSz="912813">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2813">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2813">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28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28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1400">
                <a:latin typeface="Times" pitchFamily="2" charset="0"/>
              </a:rPr>
              <a:t>exon 12 -</a:t>
            </a:r>
          </a:p>
        </p:txBody>
      </p:sp>
      <p:sp>
        <p:nvSpPr>
          <p:cNvPr id="55309" name="Text Box 14">
            <a:extLst>
              <a:ext uri="{FF2B5EF4-FFF2-40B4-BE49-F238E27FC236}">
                <a16:creationId xmlns:a16="http://schemas.microsoft.com/office/drawing/2014/main" id="{BA3CF977-45B7-9240-8B81-A9F0D2928431}"/>
              </a:ext>
            </a:extLst>
          </p:cNvPr>
          <p:cNvSpPr txBox="1">
            <a:spLocks noChangeArrowheads="1"/>
          </p:cNvSpPr>
          <p:nvPr/>
        </p:nvSpPr>
        <p:spPr bwMode="auto">
          <a:xfrm rot="-5400000">
            <a:off x="2202657" y="3553618"/>
            <a:ext cx="6921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157" tIns="1578" rIns="3157" bIns="1578">
            <a:spAutoFit/>
          </a:bodyPr>
          <a:lstStyle>
            <a:lvl1pPr defTabSz="912813">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2813">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2813">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28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28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1800" b="1">
                <a:latin typeface="Times" pitchFamily="2" charset="0"/>
              </a:rPr>
              <a:t>D565G</a:t>
            </a:r>
          </a:p>
        </p:txBody>
      </p:sp>
      <p:sp>
        <p:nvSpPr>
          <p:cNvPr id="55310" name="Text Box 15">
            <a:extLst>
              <a:ext uri="{FF2B5EF4-FFF2-40B4-BE49-F238E27FC236}">
                <a16:creationId xmlns:a16="http://schemas.microsoft.com/office/drawing/2014/main" id="{BC078C1A-6ED4-5D4B-886C-97F251FA9EEC}"/>
              </a:ext>
            </a:extLst>
          </p:cNvPr>
          <p:cNvSpPr txBox="1">
            <a:spLocks noChangeArrowheads="1"/>
          </p:cNvSpPr>
          <p:nvPr/>
        </p:nvSpPr>
        <p:spPr bwMode="auto">
          <a:xfrm rot="-5400000">
            <a:off x="2609057" y="3553618"/>
            <a:ext cx="69215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157" tIns="1578" rIns="3157" bIns="1578">
            <a:spAutoFit/>
          </a:bodyPr>
          <a:lstStyle>
            <a:lvl1pPr defTabSz="912813">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2813">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2813">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28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28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1800" b="1">
                <a:latin typeface="Times" pitchFamily="2" charset="0"/>
              </a:rPr>
              <a:t>G576A</a:t>
            </a:r>
          </a:p>
        </p:txBody>
      </p:sp>
      <p:graphicFrame>
        <p:nvGraphicFramePr>
          <p:cNvPr id="55311" name="Object 2">
            <a:extLst>
              <a:ext uri="{FF2B5EF4-FFF2-40B4-BE49-F238E27FC236}">
                <a16:creationId xmlns:a16="http://schemas.microsoft.com/office/drawing/2014/main" id="{AED68789-08DA-734E-ABC5-FCB1CC8CD058}"/>
              </a:ext>
            </a:extLst>
          </p:cNvPr>
          <p:cNvGraphicFramePr>
            <a:graphicFrameLocks noChangeAspect="1"/>
          </p:cNvGraphicFramePr>
          <p:nvPr/>
        </p:nvGraphicFramePr>
        <p:xfrm>
          <a:off x="4610100" y="3568700"/>
          <a:ext cx="3962400" cy="2908300"/>
        </p:xfrm>
        <a:graphic>
          <a:graphicData uri="http://schemas.openxmlformats.org/presentationml/2006/ole">
            <mc:AlternateContent xmlns:mc="http://schemas.openxmlformats.org/markup-compatibility/2006">
              <mc:Choice xmlns:v="urn:schemas-microsoft-com:vml" Requires="v">
                <p:oleObj spid="_x0000_s55347" name="Grafico" r:id="rId4" imgW="6985000" imgH="4216400" progId="MSGraph.Chart.8">
                  <p:embed followColorScheme="full"/>
                </p:oleObj>
              </mc:Choice>
              <mc:Fallback>
                <p:oleObj name="Grafico" r:id="rId4" imgW="6985000" imgH="4216400" progId="MSGraph.Chart.8">
                  <p:embed followColorScheme="full"/>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0100" y="3568700"/>
                        <a:ext cx="3962400" cy="290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55312" name="Text Box 17">
            <a:extLst>
              <a:ext uri="{FF2B5EF4-FFF2-40B4-BE49-F238E27FC236}">
                <a16:creationId xmlns:a16="http://schemas.microsoft.com/office/drawing/2014/main" id="{500F0B83-68B8-6340-B769-469E5CB3218B}"/>
              </a:ext>
            </a:extLst>
          </p:cNvPr>
          <p:cNvSpPr txBox="1">
            <a:spLocks noChangeArrowheads="1"/>
          </p:cNvSpPr>
          <p:nvPr/>
        </p:nvSpPr>
        <p:spPr bwMode="auto">
          <a:xfrm rot="-5400000">
            <a:off x="3750469" y="4439444"/>
            <a:ext cx="2051050" cy="28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5336" tIns="42668" rIns="85336" bIns="42668">
            <a:spAutoFit/>
          </a:bodyPr>
          <a:lstStyle>
            <a:lvl1pPr defTabSz="854075">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854075">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854075">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85407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854075">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8540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8540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8540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854075"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1300">
                <a:latin typeface="Times" pitchFamily="2" charset="0"/>
              </a:rPr>
              <a:t>percent of exon 12 inclusion</a:t>
            </a:r>
          </a:p>
        </p:txBody>
      </p:sp>
      <p:sp>
        <p:nvSpPr>
          <p:cNvPr id="55313" name="Line 18">
            <a:extLst>
              <a:ext uri="{FF2B5EF4-FFF2-40B4-BE49-F238E27FC236}">
                <a16:creationId xmlns:a16="http://schemas.microsoft.com/office/drawing/2014/main" id="{0103E7B2-85CA-A04F-AD2A-9E0FDEFF72CF}"/>
              </a:ext>
            </a:extLst>
          </p:cNvPr>
          <p:cNvSpPr>
            <a:spLocks noChangeShapeType="1"/>
          </p:cNvSpPr>
          <p:nvPr/>
        </p:nvSpPr>
        <p:spPr bwMode="auto">
          <a:xfrm>
            <a:off x="100012" y="870857"/>
            <a:ext cx="9020175" cy="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pic>
        <p:nvPicPr>
          <p:cNvPr id="55314" name="Picture 19">
            <a:extLst>
              <a:ext uri="{FF2B5EF4-FFF2-40B4-BE49-F238E27FC236}">
                <a16:creationId xmlns:a16="http://schemas.microsoft.com/office/drawing/2014/main" id="{0AF176D5-B074-2E40-9B3F-F509F8A22D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0300" y="4117975"/>
            <a:ext cx="283845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15" name="Text Box 20">
            <a:extLst>
              <a:ext uri="{FF2B5EF4-FFF2-40B4-BE49-F238E27FC236}">
                <a16:creationId xmlns:a16="http://schemas.microsoft.com/office/drawing/2014/main" id="{B7C7A7B3-2942-1848-AB77-217EACD43C0B}"/>
              </a:ext>
            </a:extLst>
          </p:cNvPr>
          <p:cNvSpPr txBox="1">
            <a:spLocks noChangeArrowheads="1"/>
          </p:cNvSpPr>
          <p:nvPr/>
        </p:nvSpPr>
        <p:spPr bwMode="auto">
          <a:xfrm rot="-5400000">
            <a:off x="1512094" y="3629819"/>
            <a:ext cx="5397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157" tIns="1578" rIns="3157" bIns="1578">
            <a:spAutoFit/>
          </a:bodyPr>
          <a:lstStyle>
            <a:lvl1pPr defTabSz="912813">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2813">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2813">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28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28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1800" b="1">
                <a:latin typeface="Times" pitchFamily="2" charset="0"/>
              </a:rPr>
              <a:t>WTB</a:t>
            </a:r>
          </a:p>
        </p:txBody>
      </p:sp>
      <p:sp>
        <p:nvSpPr>
          <p:cNvPr id="55316" name="Text Box 21">
            <a:extLst>
              <a:ext uri="{FF2B5EF4-FFF2-40B4-BE49-F238E27FC236}">
                <a16:creationId xmlns:a16="http://schemas.microsoft.com/office/drawing/2014/main" id="{4BE7AC24-0245-D742-8FD4-FD13EA9AD0E3}"/>
              </a:ext>
            </a:extLst>
          </p:cNvPr>
          <p:cNvSpPr txBox="1">
            <a:spLocks noChangeArrowheads="1"/>
          </p:cNvSpPr>
          <p:nvPr/>
        </p:nvSpPr>
        <p:spPr bwMode="auto">
          <a:xfrm rot="-5400000">
            <a:off x="1854994" y="3483769"/>
            <a:ext cx="8318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157" tIns="1578" rIns="3157" bIns="1578">
            <a:spAutoFit/>
          </a:bodyPr>
          <a:lstStyle>
            <a:lvl1pPr defTabSz="912813">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2813">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2813">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28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28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1800" b="1">
                <a:latin typeface="Times" pitchFamily="2" charset="0"/>
              </a:rPr>
              <a:t>WTB5ss</a:t>
            </a:r>
          </a:p>
        </p:txBody>
      </p:sp>
      <p:sp>
        <p:nvSpPr>
          <p:cNvPr id="55317" name="Text Box 22">
            <a:extLst>
              <a:ext uri="{FF2B5EF4-FFF2-40B4-BE49-F238E27FC236}">
                <a16:creationId xmlns:a16="http://schemas.microsoft.com/office/drawing/2014/main" id="{FF40EB2C-3712-494F-9479-8350FE5C1207}"/>
              </a:ext>
            </a:extLst>
          </p:cNvPr>
          <p:cNvSpPr txBox="1">
            <a:spLocks noChangeArrowheads="1"/>
          </p:cNvSpPr>
          <p:nvPr/>
        </p:nvSpPr>
        <p:spPr bwMode="auto">
          <a:xfrm rot="-5400000">
            <a:off x="3026569" y="3572669"/>
            <a:ext cx="6540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3157" tIns="1578" rIns="3157" bIns="1578">
            <a:spAutoFit/>
          </a:bodyPr>
          <a:lstStyle>
            <a:lvl1pPr defTabSz="912813">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2813">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2813">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28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28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1800" b="1">
                <a:latin typeface="Times" pitchFamily="2" charset="0"/>
              </a:rPr>
              <a:t>Y577F</a:t>
            </a:r>
          </a:p>
        </p:txBody>
      </p:sp>
      <p:sp>
        <p:nvSpPr>
          <p:cNvPr id="55318" name="Text Box 23">
            <a:extLst>
              <a:ext uri="{FF2B5EF4-FFF2-40B4-BE49-F238E27FC236}">
                <a16:creationId xmlns:a16="http://schemas.microsoft.com/office/drawing/2014/main" id="{79BCE85C-D749-B345-A3D5-9DCEF67348F2}"/>
              </a:ext>
            </a:extLst>
          </p:cNvPr>
          <p:cNvSpPr txBox="1">
            <a:spLocks noChangeArrowheads="1"/>
          </p:cNvSpPr>
          <p:nvPr/>
        </p:nvSpPr>
        <p:spPr bwMode="auto">
          <a:xfrm>
            <a:off x="5430838" y="1741488"/>
            <a:ext cx="87153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336" tIns="45647" rIns="91336" bIns="45647">
            <a:spAutoFit/>
          </a:bodyPr>
          <a:lstStyle>
            <a:lvl1pPr defTabSz="912813">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912813">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912813">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9128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912813">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912813"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1800">
                <a:latin typeface="Times" pitchFamily="2" charset="0"/>
              </a:rPr>
              <a:t>Y577F</a:t>
            </a:r>
          </a:p>
          <a:p>
            <a:pPr>
              <a:spcBef>
                <a:spcPct val="0"/>
              </a:spcBef>
              <a:buFontTx/>
              <a:buNone/>
            </a:pPr>
            <a:r>
              <a:rPr lang="en-US" altLang="it-IT" sz="1800">
                <a:latin typeface="Times" pitchFamily="2" charset="0"/>
              </a:rPr>
              <a:t>(A-&gt;G)</a:t>
            </a:r>
          </a:p>
        </p:txBody>
      </p:sp>
      <p:sp>
        <p:nvSpPr>
          <p:cNvPr id="55319" name="Line 24">
            <a:extLst>
              <a:ext uri="{FF2B5EF4-FFF2-40B4-BE49-F238E27FC236}">
                <a16:creationId xmlns:a16="http://schemas.microsoft.com/office/drawing/2014/main" id="{D8E19754-F41D-3240-ABAF-637113A1CA7E}"/>
              </a:ext>
            </a:extLst>
          </p:cNvPr>
          <p:cNvSpPr>
            <a:spLocks noChangeShapeType="1"/>
          </p:cNvSpPr>
          <p:nvPr/>
        </p:nvSpPr>
        <p:spPr bwMode="auto">
          <a:xfrm flipV="1">
            <a:off x="4727575" y="2333625"/>
            <a:ext cx="1063625" cy="32543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lIns="91336" tIns="45647" rIns="91336" bIns="45647">
            <a:spAutoFit/>
          </a:bodyPr>
          <a:lstStyle/>
          <a:p>
            <a:endParaRPr lang="it-IT"/>
          </a:p>
        </p:txBody>
      </p:sp>
      <p:sp>
        <p:nvSpPr>
          <p:cNvPr id="55320" name="Rectangle 25">
            <a:extLst>
              <a:ext uri="{FF2B5EF4-FFF2-40B4-BE49-F238E27FC236}">
                <a16:creationId xmlns:a16="http://schemas.microsoft.com/office/drawing/2014/main" id="{143AA742-2F76-1C4C-A497-B7271CB069C3}"/>
              </a:ext>
            </a:extLst>
          </p:cNvPr>
          <p:cNvSpPr>
            <a:spLocks noChangeArrowheads="1"/>
          </p:cNvSpPr>
          <p:nvPr/>
        </p:nvSpPr>
        <p:spPr bwMode="auto">
          <a:xfrm>
            <a:off x="5791200" y="6416675"/>
            <a:ext cx="22748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1200">
                <a:latin typeface="Times" pitchFamily="2" charset="0"/>
              </a:rPr>
              <a:t>Pagani et al Hum Mol Genet </a:t>
            </a:r>
            <a:r>
              <a:rPr lang="en-US" altLang="it-IT" sz="1200" i="1">
                <a:latin typeface="Times" pitchFamily="2" charset="0"/>
              </a:rPr>
              <a:t>2003</a:t>
            </a:r>
          </a:p>
        </p:txBody>
      </p:sp>
      <p:sp>
        <p:nvSpPr>
          <p:cNvPr id="55321" name="Rettangolo 25">
            <a:extLst>
              <a:ext uri="{FF2B5EF4-FFF2-40B4-BE49-F238E27FC236}">
                <a16:creationId xmlns:a16="http://schemas.microsoft.com/office/drawing/2014/main" id="{50B54B17-EB97-4D4D-BAF3-8BC5CD9AD98A}"/>
              </a:ext>
            </a:extLst>
          </p:cNvPr>
          <p:cNvSpPr>
            <a:spLocks noChangeArrowheads="1"/>
          </p:cNvSpPr>
          <p:nvPr/>
        </p:nvSpPr>
        <p:spPr bwMode="auto">
          <a:xfrm>
            <a:off x="1397000" y="2616200"/>
            <a:ext cx="889000" cy="495300"/>
          </a:xfrm>
          <a:prstGeom prst="rect">
            <a:avLst/>
          </a:prstGeom>
          <a:solidFill>
            <a:schemeClr val="accent1"/>
          </a:solidFill>
          <a:ln w="9525">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it-IT" altLang="it-IT" sz="2400">
                <a:latin typeface="Century Gothic" panose="020B0502020202020204" pitchFamily="34" charset="0"/>
              </a:rPr>
              <a:t>11</a:t>
            </a:r>
          </a:p>
        </p:txBody>
      </p:sp>
      <p:sp>
        <p:nvSpPr>
          <p:cNvPr id="55322" name="Rettangolo 26">
            <a:extLst>
              <a:ext uri="{FF2B5EF4-FFF2-40B4-BE49-F238E27FC236}">
                <a16:creationId xmlns:a16="http://schemas.microsoft.com/office/drawing/2014/main" id="{201A9B67-7DEC-874E-BF0C-5FE9C8FC02E8}"/>
              </a:ext>
            </a:extLst>
          </p:cNvPr>
          <p:cNvSpPr>
            <a:spLocks noChangeArrowheads="1"/>
          </p:cNvSpPr>
          <p:nvPr/>
        </p:nvSpPr>
        <p:spPr bwMode="auto">
          <a:xfrm>
            <a:off x="7264400" y="2578100"/>
            <a:ext cx="889000" cy="495300"/>
          </a:xfrm>
          <a:prstGeom prst="rect">
            <a:avLst/>
          </a:prstGeom>
          <a:solidFill>
            <a:schemeClr val="accent1"/>
          </a:solidFill>
          <a:ln w="9525">
            <a:solidFill>
              <a:schemeClr val="tx1"/>
            </a:solidFill>
            <a:round/>
            <a:headEnd/>
            <a:tailEnd/>
          </a:ln>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it-IT" altLang="it-IT" sz="2400">
                <a:latin typeface="Century Gothic" panose="020B0502020202020204" pitchFamily="34" charset="0"/>
              </a:rPr>
              <a:t>13</a:t>
            </a:r>
          </a:p>
        </p:txBody>
      </p:sp>
      <p:cxnSp>
        <p:nvCxnSpPr>
          <p:cNvPr id="3" name="Connettore 2 2">
            <a:extLst>
              <a:ext uri="{FF2B5EF4-FFF2-40B4-BE49-F238E27FC236}">
                <a16:creationId xmlns:a16="http://schemas.microsoft.com/office/drawing/2014/main" id="{9EC78486-78B2-4645-81C7-67A6278E5802}"/>
              </a:ext>
            </a:extLst>
          </p:cNvPr>
          <p:cNvCxnSpPr/>
          <p:nvPr/>
        </p:nvCxnSpPr>
        <p:spPr>
          <a:xfrm>
            <a:off x="1619703" y="2382838"/>
            <a:ext cx="602343"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 name="Connettore 2 4">
            <a:extLst>
              <a:ext uri="{FF2B5EF4-FFF2-40B4-BE49-F238E27FC236}">
                <a16:creationId xmlns:a16="http://schemas.microsoft.com/office/drawing/2014/main" id="{35B652EE-9964-9F4D-86D2-ABC094847CB5}"/>
              </a:ext>
            </a:extLst>
          </p:cNvPr>
          <p:cNvCxnSpPr/>
          <p:nvPr/>
        </p:nvCxnSpPr>
        <p:spPr>
          <a:xfrm flipH="1">
            <a:off x="7355114" y="2371499"/>
            <a:ext cx="707571"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 name="CasellaDiTesto 5">
            <a:extLst>
              <a:ext uri="{FF2B5EF4-FFF2-40B4-BE49-F238E27FC236}">
                <a16:creationId xmlns:a16="http://schemas.microsoft.com/office/drawing/2014/main" id="{C9AEE92F-9827-E947-ADA0-BA0223232EE0}"/>
              </a:ext>
            </a:extLst>
          </p:cNvPr>
          <p:cNvSpPr txBox="1"/>
          <p:nvPr/>
        </p:nvSpPr>
        <p:spPr>
          <a:xfrm>
            <a:off x="2359587" y="2962277"/>
            <a:ext cx="328936" cy="400110"/>
          </a:xfrm>
          <a:prstGeom prst="rect">
            <a:avLst/>
          </a:prstGeom>
          <a:noFill/>
        </p:spPr>
        <p:txBody>
          <a:bodyPr wrap="none" rtlCol="0">
            <a:spAutoFit/>
          </a:bodyPr>
          <a:lstStyle/>
          <a:p>
            <a:r>
              <a:rPr lang="it-IT" sz="2000" b="1" dirty="0">
                <a:solidFill>
                  <a:srgbClr val="FF0000"/>
                </a:solidFill>
              </a:rPr>
              <a:t>1</a:t>
            </a:r>
          </a:p>
        </p:txBody>
      </p:sp>
      <p:sp>
        <p:nvSpPr>
          <p:cNvPr id="33" name="CasellaDiTesto 32">
            <a:extLst>
              <a:ext uri="{FF2B5EF4-FFF2-40B4-BE49-F238E27FC236}">
                <a16:creationId xmlns:a16="http://schemas.microsoft.com/office/drawing/2014/main" id="{C90C98D5-A79D-5948-A5FC-0219CC93C142}"/>
              </a:ext>
            </a:extLst>
          </p:cNvPr>
          <p:cNvSpPr txBox="1"/>
          <p:nvPr/>
        </p:nvSpPr>
        <p:spPr>
          <a:xfrm>
            <a:off x="2749772" y="2950066"/>
            <a:ext cx="328936" cy="400110"/>
          </a:xfrm>
          <a:prstGeom prst="rect">
            <a:avLst/>
          </a:prstGeom>
          <a:noFill/>
        </p:spPr>
        <p:txBody>
          <a:bodyPr wrap="none" rtlCol="0">
            <a:spAutoFit/>
          </a:bodyPr>
          <a:lstStyle/>
          <a:p>
            <a:r>
              <a:rPr lang="it-IT" sz="2000" b="1" dirty="0">
                <a:solidFill>
                  <a:srgbClr val="FF0000"/>
                </a:solidFill>
              </a:rPr>
              <a:t>2</a:t>
            </a:r>
          </a:p>
        </p:txBody>
      </p:sp>
      <p:sp>
        <p:nvSpPr>
          <p:cNvPr id="34" name="CasellaDiTesto 33">
            <a:extLst>
              <a:ext uri="{FF2B5EF4-FFF2-40B4-BE49-F238E27FC236}">
                <a16:creationId xmlns:a16="http://schemas.microsoft.com/office/drawing/2014/main" id="{AA3897C7-00EC-2F49-BD83-58B150FA9E71}"/>
              </a:ext>
            </a:extLst>
          </p:cNvPr>
          <p:cNvSpPr txBox="1"/>
          <p:nvPr/>
        </p:nvSpPr>
        <p:spPr>
          <a:xfrm>
            <a:off x="3160492" y="2962277"/>
            <a:ext cx="328936" cy="400110"/>
          </a:xfrm>
          <a:prstGeom prst="rect">
            <a:avLst/>
          </a:prstGeom>
          <a:noFill/>
        </p:spPr>
        <p:txBody>
          <a:bodyPr wrap="none" rtlCol="0">
            <a:spAutoFit/>
          </a:bodyPr>
          <a:lstStyle/>
          <a:p>
            <a:r>
              <a:rPr lang="it-IT" sz="2000" b="1" dirty="0">
                <a:solidFill>
                  <a:srgbClr val="FF0000"/>
                </a:solidFill>
              </a:rPr>
              <a:t>3</a:t>
            </a:r>
          </a:p>
        </p:txBody>
      </p:sp>
      <p:sp>
        <p:nvSpPr>
          <p:cNvPr id="7" name="CasellaDiTesto 6">
            <a:extLst>
              <a:ext uri="{FF2B5EF4-FFF2-40B4-BE49-F238E27FC236}">
                <a16:creationId xmlns:a16="http://schemas.microsoft.com/office/drawing/2014/main" id="{04FB3195-2F6E-994E-A250-BDC90E0510F7}"/>
              </a:ext>
            </a:extLst>
          </p:cNvPr>
          <p:cNvSpPr txBox="1"/>
          <p:nvPr/>
        </p:nvSpPr>
        <p:spPr>
          <a:xfrm>
            <a:off x="1719721" y="1904737"/>
            <a:ext cx="412292" cy="461665"/>
          </a:xfrm>
          <a:prstGeom prst="rect">
            <a:avLst/>
          </a:prstGeom>
          <a:noFill/>
        </p:spPr>
        <p:txBody>
          <a:bodyPr wrap="none" rtlCol="0">
            <a:spAutoFit/>
          </a:bodyPr>
          <a:lstStyle/>
          <a:p>
            <a:r>
              <a:rPr lang="it-IT" dirty="0"/>
              <a:t>A</a:t>
            </a:r>
          </a:p>
        </p:txBody>
      </p:sp>
      <p:sp>
        <p:nvSpPr>
          <p:cNvPr id="36" name="CasellaDiTesto 35">
            <a:extLst>
              <a:ext uri="{FF2B5EF4-FFF2-40B4-BE49-F238E27FC236}">
                <a16:creationId xmlns:a16="http://schemas.microsoft.com/office/drawing/2014/main" id="{FADF6066-89A6-A64A-8F74-F1EF0B004678}"/>
              </a:ext>
            </a:extLst>
          </p:cNvPr>
          <p:cNvSpPr txBox="1"/>
          <p:nvPr/>
        </p:nvSpPr>
        <p:spPr>
          <a:xfrm>
            <a:off x="7476898" y="1916160"/>
            <a:ext cx="360996" cy="461665"/>
          </a:xfrm>
          <a:prstGeom prst="rect">
            <a:avLst/>
          </a:prstGeom>
          <a:noFill/>
        </p:spPr>
        <p:txBody>
          <a:bodyPr wrap="none" rtlCol="0">
            <a:spAutoFit/>
          </a:bodyPr>
          <a:lstStyle/>
          <a:p>
            <a:r>
              <a:rPr lang="it-IT" dirty="0"/>
              <a:t>B</a:t>
            </a:r>
          </a:p>
        </p:txBody>
      </p:sp>
      <p:sp>
        <p:nvSpPr>
          <p:cNvPr id="37" name="CasellaDiTesto 36">
            <a:extLst>
              <a:ext uri="{FF2B5EF4-FFF2-40B4-BE49-F238E27FC236}">
                <a16:creationId xmlns:a16="http://schemas.microsoft.com/office/drawing/2014/main" id="{C4A498CF-E122-CC49-B1E0-3C525D52284F}"/>
              </a:ext>
            </a:extLst>
          </p:cNvPr>
          <p:cNvSpPr txBox="1"/>
          <p:nvPr/>
        </p:nvSpPr>
        <p:spPr>
          <a:xfrm>
            <a:off x="3910063" y="1371201"/>
            <a:ext cx="328936" cy="400110"/>
          </a:xfrm>
          <a:prstGeom prst="rect">
            <a:avLst/>
          </a:prstGeom>
          <a:noFill/>
        </p:spPr>
        <p:txBody>
          <a:bodyPr wrap="none" rtlCol="0">
            <a:spAutoFit/>
          </a:bodyPr>
          <a:lstStyle/>
          <a:p>
            <a:r>
              <a:rPr lang="it-IT" sz="2000" b="1" dirty="0">
                <a:solidFill>
                  <a:srgbClr val="FF0000"/>
                </a:solidFill>
              </a:rPr>
              <a:t>1</a:t>
            </a:r>
          </a:p>
        </p:txBody>
      </p:sp>
      <p:sp>
        <p:nvSpPr>
          <p:cNvPr id="38" name="CasellaDiTesto 37">
            <a:extLst>
              <a:ext uri="{FF2B5EF4-FFF2-40B4-BE49-F238E27FC236}">
                <a16:creationId xmlns:a16="http://schemas.microsoft.com/office/drawing/2014/main" id="{3EAC1949-8DE6-404A-A160-B8DF1B6C6F29}"/>
              </a:ext>
            </a:extLst>
          </p:cNvPr>
          <p:cNvSpPr txBox="1"/>
          <p:nvPr/>
        </p:nvSpPr>
        <p:spPr>
          <a:xfrm>
            <a:off x="4768901" y="1369368"/>
            <a:ext cx="328936" cy="400110"/>
          </a:xfrm>
          <a:prstGeom prst="rect">
            <a:avLst/>
          </a:prstGeom>
          <a:noFill/>
        </p:spPr>
        <p:txBody>
          <a:bodyPr wrap="none" rtlCol="0">
            <a:spAutoFit/>
          </a:bodyPr>
          <a:lstStyle/>
          <a:p>
            <a:r>
              <a:rPr lang="it-IT" sz="2000" b="1" dirty="0">
                <a:solidFill>
                  <a:srgbClr val="FF0000"/>
                </a:solidFill>
              </a:rPr>
              <a:t>2</a:t>
            </a:r>
          </a:p>
        </p:txBody>
      </p:sp>
      <p:sp>
        <p:nvSpPr>
          <p:cNvPr id="39" name="CasellaDiTesto 38">
            <a:extLst>
              <a:ext uri="{FF2B5EF4-FFF2-40B4-BE49-F238E27FC236}">
                <a16:creationId xmlns:a16="http://schemas.microsoft.com/office/drawing/2014/main" id="{A1D65863-F49A-1F4E-8F00-C1F6132BCE64}"/>
              </a:ext>
            </a:extLst>
          </p:cNvPr>
          <p:cNvSpPr txBox="1"/>
          <p:nvPr/>
        </p:nvSpPr>
        <p:spPr>
          <a:xfrm>
            <a:off x="5689314" y="1382330"/>
            <a:ext cx="328936" cy="400110"/>
          </a:xfrm>
          <a:prstGeom prst="rect">
            <a:avLst/>
          </a:prstGeom>
          <a:noFill/>
        </p:spPr>
        <p:txBody>
          <a:bodyPr wrap="none" rtlCol="0">
            <a:spAutoFit/>
          </a:bodyPr>
          <a:lstStyle/>
          <a:p>
            <a:r>
              <a:rPr lang="it-IT" sz="2000" b="1" dirty="0">
                <a:solidFill>
                  <a:srgbClr val="FF0000"/>
                </a:solidFill>
              </a:rPr>
              <a:t>3</a:t>
            </a:r>
          </a:p>
        </p:txBody>
      </p:sp>
      <p:cxnSp>
        <p:nvCxnSpPr>
          <p:cNvPr id="10" name="Connettore 2 9">
            <a:extLst>
              <a:ext uri="{FF2B5EF4-FFF2-40B4-BE49-F238E27FC236}">
                <a16:creationId xmlns:a16="http://schemas.microsoft.com/office/drawing/2014/main" id="{7DEA03CC-E223-8143-8C6D-CA52DD44D5D4}"/>
              </a:ext>
            </a:extLst>
          </p:cNvPr>
          <p:cNvCxnSpPr/>
          <p:nvPr/>
        </p:nvCxnSpPr>
        <p:spPr>
          <a:xfrm flipH="1">
            <a:off x="8488253" y="1376809"/>
            <a:ext cx="439917"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1" name="CasellaDiTesto 10">
            <a:extLst>
              <a:ext uri="{FF2B5EF4-FFF2-40B4-BE49-F238E27FC236}">
                <a16:creationId xmlns:a16="http://schemas.microsoft.com/office/drawing/2014/main" id="{CB194A71-A072-074E-AFF5-2A02398A7793}"/>
              </a:ext>
            </a:extLst>
          </p:cNvPr>
          <p:cNvSpPr txBox="1"/>
          <p:nvPr/>
        </p:nvSpPr>
        <p:spPr>
          <a:xfrm>
            <a:off x="8231159" y="915144"/>
            <a:ext cx="954107" cy="461665"/>
          </a:xfrm>
          <a:prstGeom prst="rect">
            <a:avLst/>
          </a:prstGeom>
          <a:noFill/>
        </p:spPr>
        <p:txBody>
          <a:bodyPr wrap="none" rtlCol="0">
            <a:spAutoFit/>
          </a:bodyPr>
          <a:lstStyle/>
          <a:p>
            <a:r>
              <a:rPr lang="it-IT" dirty="0" err="1"/>
              <a:t>polyT</a:t>
            </a:r>
            <a:endParaRPr lang="it-IT" dirty="0"/>
          </a:p>
        </p:txBody>
      </p:sp>
      <p:sp>
        <p:nvSpPr>
          <p:cNvPr id="12" name="CasellaDiTesto 11">
            <a:extLst>
              <a:ext uri="{FF2B5EF4-FFF2-40B4-BE49-F238E27FC236}">
                <a16:creationId xmlns:a16="http://schemas.microsoft.com/office/drawing/2014/main" id="{C8718E2F-A994-9A4A-8C01-102F86B34592}"/>
              </a:ext>
            </a:extLst>
          </p:cNvPr>
          <p:cNvSpPr txBox="1"/>
          <p:nvPr/>
        </p:nvSpPr>
        <p:spPr>
          <a:xfrm>
            <a:off x="8363406" y="1394123"/>
            <a:ext cx="689612" cy="461665"/>
          </a:xfrm>
          <a:prstGeom prst="rect">
            <a:avLst/>
          </a:prstGeom>
          <a:noFill/>
        </p:spPr>
        <p:txBody>
          <a:bodyPr wrap="none" rtlCol="0">
            <a:spAutoFit/>
          </a:bodyPr>
          <a:lstStyle/>
          <a:p>
            <a:r>
              <a:rPr lang="it-IT" dirty="0"/>
              <a:t>+RT</a:t>
            </a:r>
          </a:p>
        </p:txBody>
      </p:sp>
      <p:cxnSp>
        <p:nvCxnSpPr>
          <p:cNvPr id="14" name="Connettore 2 13">
            <a:extLst>
              <a:ext uri="{FF2B5EF4-FFF2-40B4-BE49-F238E27FC236}">
                <a16:creationId xmlns:a16="http://schemas.microsoft.com/office/drawing/2014/main" id="{F8A57921-20D6-AC47-8F5C-57E09A8F324F}"/>
              </a:ext>
            </a:extLst>
          </p:cNvPr>
          <p:cNvCxnSpPr/>
          <p:nvPr/>
        </p:nvCxnSpPr>
        <p:spPr>
          <a:xfrm flipH="1" flipV="1">
            <a:off x="296863" y="1285139"/>
            <a:ext cx="7972591" cy="33224"/>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15" name="CasellaDiTesto 14">
            <a:extLst>
              <a:ext uri="{FF2B5EF4-FFF2-40B4-BE49-F238E27FC236}">
                <a16:creationId xmlns:a16="http://schemas.microsoft.com/office/drawing/2014/main" id="{5EC840DB-87EE-EA4B-ABC3-EDC69FD8D3C3}"/>
              </a:ext>
            </a:extLst>
          </p:cNvPr>
          <p:cNvSpPr txBox="1"/>
          <p:nvPr/>
        </p:nvSpPr>
        <p:spPr>
          <a:xfrm>
            <a:off x="-44197" y="3816678"/>
            <a:ext cx="1321196" cy="523220"/>
          </a:xfrm>
          <a:prstGeom prst="rect">
            <a:avLst/>
          </a:prstGeom>
          <a:noFill/>
        </p:spPr>
        <p:txBody>
          <a:bodyPr wrap="none" rtlCol="0">
            <a:spAutoFit/>
          </a:bodyPr>
          <a:lstStyle/>
          <a:p>
            <a:r>
              <a:rPr lang="it-IT" sz="1400" dirty="0">
                <a:solidFill>
                  <a:srgbClr val="FF0000"/>
                </a:solidFill>
              </a:rPr>
              <a:t>       A-B</a:t>
            </a:r>
          </a:p>
          <a:p>
            <a:r>
              <a:rPr lang="it-IT" sz="1400" dirty="0" err="1">
                <a:solidFill>
                  <a:srgbClr val="FF0000"/>
                </a:solidFill>
              </a:rPr>
              <a:t>amplification</a:t>
            </a:r>
            <a:endParaRPr lang="it-IT" sz="1400" dirty="0">
              <a:solidFill>
                <a:srgbClr val="FF0000"/>
              </a:solidFill>
            </a:endParaRPr>
          </a:p>
        </p:txBody>
      </p:sp>
      <p:sp>
        <p:nvSpPr>
          <p:cNvPr id="16" name="CasellaDiTesto 15">
            <a:extLst>
              <a:ext uri="{FF2B5EF4-FFF2-40B4-BE49-F238E27FC236}">
                <a16:creationId xmlns:a16="http://schemas.microsoft.com/office/drawing/2014/main" id="{6469691E-F03E-6040-9AB3-7EA2DE5D5056}"/>
              </a:ext>
            </a:extLst>
          </p:cNvPr>
          <p:cNvSpPr txBox="1"/>
          <p:nvPr/>
        </p:nvSpPr>
        <p:spPr>
          <a:xfrm>
            <a:off x="271900" y="5422900"/>
            <a:ext cx="663964" cy="307777"/>
          </a:xfrm>
          <a:prstGeom prst="rect">
            <a:avLst/>
          </a:prstGeom>
          <a:solidFill>
            <a:schemeClr val="bg1"/>
          </a:solidFill>
        </p:spPr>
        <p:txBody>
          <a:bodyPr wrap="none" rtlCol="0">
            <a:spAutoFit/>
          </a:bodyPr>
          <a:lstStyle/>
          <a:p>
            <a:r>
              <a:rPr lang="it-IT" sz="1400" b="1" dirty="0"/>
              <a:t>11-13</a:t>
            </a:r>
          </a:p>
        </p:txBody>
      </p:sp>
      <p:sp>
        <p:nvSpPr>
          <p:cNvPr id="49" name="CasellaDiTesto 48">
            <a:extLst>
              <a:ext uri="{FF2B5EF4-FFF2-40B4-BE49-F238E27FC236}">
                <a16:creationId xmlns:a16="http://schemas.microsoft.com/office/drawing/2014/main" id="{3932D30B-9444-6F4C-B21A-8CC3B715583E}"/>
              </a:ext>
            </a:extLst>
          </p:cNvPr>
          <p:cNvSpPr txBox="1"/>
          <p:nvPr/>
        </p:nvSpPr>
        <p:spPr>
          <a:xfrm>
            <a:off x="189017" y="4746298"/>
            <a:ext cx="941283" cy="307777"/>
          </a:xfrm>
          <a:prstGeom prst="rect">
            <a:avLst/>
          </a:prstGeom>
          <a:solidFill>
            <a:schemeClr val="bg1"/>
          </a:solidFill>
        </p:spPr>
        <p:txBody>
          <a:bodyPr wrap="none" rtlCol="0">
            <a:spAutoFit/>
          </a:bodyPr>
          <a:lstStyle/>
          <a:p>
            <a:r>
              <a:rPr lang="it-IT" sz="1400" b="1" dirty="0"/>
              <a:t>11-12-13</a:t>
            </a:r>
          </a:p>
        </p:txBody>
      </p:sp>
      <p:sp>
        <p:nvSpPr>
          <p:cNvPr id="17" name="CasellaDiTesto 16">
            <a:extLst>
              <a:ext uri="{FF2B5EF4-FFF2-40B4-BE49-F238E27FC236}">
                <a16:creationId xmlns:a16="http://schemas.microsoft.com/office/drawing/2014/main" id="{FD132B00-A1D7-684E-BAF6-767BC3C1D822}"/>
              </a:ext>
            </a:extLst>
          </p:cNvPr>
          <p:cNvSpPr txBox="1"/>
          <p:nvPr/>
        </p:nvSpPr>
        <p:spPr>
          <a:xfrm>
            <a:off x="8039598" y="2591131"/>
            <a:ext cx="1207382" cy="338554"/>
          </a:xfrm>
          <a:prstGeom prst="rect">
            <a:avLst/>
          </a:prstGeom>
          <a:noFill/>
        </p:spPr>
        <p:txBody>
          <a:bodyPr wrap="none" rtlCol="0">
            <a:spAutoFit/>
          </a:bodyPr>
          <a:lstStyle/>
          <a:p>
            <a:r>
              <a:rPr lang="it-IT" sz="1600" dirty="0"/>
              <a:t>….AAAAA</a:t>
            </a:r>
          </a:p>
        </p:txBody>
      </p:sp>
      <p:cxnSp>
        <p:nvCxnSpPr>
          <p:cNvPr id="51" name="Connettore 2 50">
            <a:extLst>
              <a:ext uri="{FF2B5EF4-FFF2-40B4-BE49-F238E27FC236}">
                <a16:creationId xmlns:a16="http://schemas.microsoft.com/office/drawing/2014/main" id="{A0FE0A65-3A69-3744-AA41-D4528424BEAE}"/>
              </a:ext>
            </a:extLst>
          </p:cNvPr>
          <p:cNvCxnSpPr/>
          <p:nvPr/>
        </p:nvCxnSpPr>
        <p:spPr>
          <a:xfrm flipH="1">
            <a:off x="4527550" y="3206749"/>
            <a:ext cx="707571" cy="0"/>
          </a:xfrm>
          <a:prstGeom prst="straightConnector1">
            <a:avLst/>
          </a:prstGeom>
          <a:ln>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18" name="CasellaDiTesto 17">
            <a:extLst>
              <a:ext uri="{FF2B5EF4-FFF2-40B4-BE49-F238E27FC236}">
                <a16:creationId xmlns:a16="http://schemas.microsoft.com/office/drawing/2014/main" id="{1A18938D-5F18-364C-A5FA-197736E55E20}"/>
              </a:ext>
            </a:extLst>
          </p:cNvPr>
          <p:cNvSpPr txBox="1"/>
          <p:nvPr/>
        </p:nvSpPr>
        <p:spPr>
          <a:xfrm>
            <a:off x="5160607" y="2992377"/>
            <a:ext cx="1010213" cy="461665"/>
          </a:xfrm>
          <a:prstGeom prst="rect">
            <a:avLst/>
          </a:prstGeom>
          <a:noFill/>
          <a:ln>
            <a:solidFill>
              <a:srgbClr val="FFC000"/>
            </a:solidFill>
          </a:ln>
        </p:spPr>
        <p:txBody>
          <a:bodyPr wrap="none" rtlCol="0">
            <a:spAutoFit/>
          </a:bodyPr>
          <a:lstStyle/>
          <a:p>
            <a:r>
              <a:rPr lang="it-IT" dirty="0" err="1">
                <a:solidFill>
                  <a:srgbClr val="FFC000"/>
                </a:solidFill>
              </a:rPr>
              <a:t>biotin</a:t>
            </a:r>
            <a:endParaRPr lang="it-IT" dirty="0">
              <a:solidFill>
                <a:srgbClr val="FFC000"/>
              </a:solidFill>
            </a:endParaRPr>
          </a:p>
        </p:txBody>
      </p:sp>
      <p:sp>
        <p:nvSpPr>
          <p:cNvPr id="19" name="CasellaDiTesto 18">
            <a:extLst>
              <a:ext uri="{FF2B5EF4-FFF2-40B4-BE49-F238E27FC236}">
                <a16:creationId xmlns:a16="http://schemas.microsoft.com/office/drawing/2014/main" id="{963ACBA0-6398-A74E-9BA8-9B18CE0468F8}"/>
              </a:ext>
            </a:extLst>
          </p:cNvPr>
          <p:cNvSpPr txBox="1"/>
          <p:nvPr/>
        </p:nvSpPr>
        <p:spPr>
          <a:xfrm>
            <a:off x="4636052" y="3005088"/>
            <a:ext cx="466794" cy="276999"/>
          </a:xfrm>
          <a:prstGeom prst="rect">
            <a:avLst/>
          </a:prstGeom>
          <a:noFill/>
        </p:spPr>
        <p:txBody>
          <a:bodyPr wrap="none" rtlCol="0">
            <a:spAutoFit/>
          </a:bodyPr>
          <a:lstStyle/>
          <a:p>
            <a:r>
              <a:rPr lang="it-IT" sz="1200" dirty="0">
                <a:solidFill>
                  <a:srgbClr val="FFC000"/>
                </a:solidFill>
              </a:rPr>
              <a:t>IIIIIIII</a:t>
            </a:r>
          </a:p>
        </p:txBody>
      </p:sp>
    </p:spTree>
  </p:cSld>
  <p:clrMapOvr>
    <a:masterClrMapping/>
  </p:clrMapOvr>
  <p:transition>
    <p:zoom dir="in"/>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D1520750-07D7-2841-84DB-EDBBBF1F8C34}"/>
              </a:ext>
            </a:extLst>
          </p:cNvPr>
          <p:cNvSpPr txBox="1"/>
          <p:nvPr/>
        </p:nvSpPr>
        <p:spPr>
          <a:xfrm>
            <a:off x="1280073" y="3639798"/>
            <a:ext cx="1502334" cy="420564"/>
          </a:xfrm>
          <a:prstGeom prst="rect">
            <a:avLst/>
          </a:prstGeom>
          <a:noFill/>
        </p:spPr>
        <p:txBody>
          <a:bodyPr wrap="none" rtlCol="0">
            <a:spAutoFit/>
          </a:bodyPr>
          <a:lstStyle/>
          <a:p>
            <a:r>
              <a:rPr lang="it-IT" sz="2133" dirty="0" err="1"/>
              <a:t>validation</a:t>
            </a:r>
            <a:endParaRPr lang="it-IT" sz="2133" dirty="0"/>
          </a:p>
        </p:txBody>
      </p:sp>
      <p:grpSp>
        <p:nvGrpSpPr>
          <p:cNvPr id="107" name="Gruppo 106">
            <a:extLst>
              <a:ext uri="{FF2B5EF4-FFF2-40B4-BE49-F238E27FC236}">
                <a16:creationId xmlns:a16="http://schemas.microsoft.com/office/drawing/2014/main" id="{11A39511-890D-1941-AED0-0C460660484C}"/>
              </a:ext>
            </a:extLst>
          </p:cNvPr>
          <p:cNvGrpSpPr/>
          <p:nvPr/>
        </p:nvGrpSpPr>
        <p:grpSpPr>
          <a:xfrm>
            <a:off x="2904697" y="1514726"/>
            <a:ext cx="4236332" cy="3545740"/>
            <a:chOff x="3432563" y="2332781"/>
            <a:chExt cx="4765873" cy="3988958"/>
          </a:xfrm>
        </p:grpSpPr>
        <p:sp>
          <p:nvSpPr>
            <p:cNvPr id="108" name="Shape 221">
              <a:extLst>
                <a:ext uri="{FF2B5EF4-FFF2-40B4-BE49-F238E27FC236}">
                  <a16:creationId xmlns:a16="http://schemas.microsoft.com/office/drawing/2014/main" id="{145CFC3F-F3D5-D74F-BFAB-DD6172D44ADD}"/>
                </a:ext>
              </a:extLst>
            </p:cNvPr>
            <p:cNvSpPr/>
            <p:nvPr/>
          </p:nvSpPr>
          <p:spPr>
            <a:xfrm>
              <a:off x="3432563" y="2565384"/>
              <a:ext cx="1846856" cy="433546"/>
            </a:xfrm>
            <a:prstGeom prst="rect">
              <a:avLst/>
            </a:prstGeom>
            <a:noFill/>
            <a:ln w="38100" cap="flat">
              <a:noFill/>
              <a:miter lim="400000"/>
            </a:ln>
            <a:effectLst/>
            <a:extLst>
              <a:ext uri="{C572A759-6A51-4108-AA02-DFA0A04FC94B}">
                <ma14:wrappingTextBoxFlag xmlns:ma14="http://schemas.microsoft.com/office/mac/drawingml/2011/main" xmlns="" val="1"/>
              </a:ext>
            </a:extLst>
          </p:spPr>
          <p:txBody>
            <a:bodyPr wrap="square" lIns="29308" tIns="29308" rIns="29308" bIns="29308" numCol="1" anchor="ctr">
              <a:noAutofit/>
            </a:bodyPr>
            <a:lstStyle>
              <a:lvl1pPr>
                <a:defRPr sz="1200" b="1">
                  <a:latin typeface="Arial"/>
                  <a:ea typeface="Arial"/>
                  <a:cs typeface="Arial"/>
                  <a:sym typeface="Arial"/>
                </a:defRPr>
              </a:lvl1pPr>
            </a:lstStyle>
            <a:p>
              <a:pPr algn="ctr" defTabSz="337039">
                <a:defRPr/>
              </a:pPr>
              <a:r>
                <a:rPr lang="it-IT" sz="1600" kern="0" dirty="0">
                  <a:solidFill>
                    <a:srgbClr val="000000"/>
                  </a:solidFill>
                  <a:latin typeface="Helvetica" charset="0"/>
                  <a:ea typeface="Helvetica" charset="0"/>
                  <a:cs typeface="Helvetica" charset="0"/>
                </a:rPr>
                <a:t>RNA-</a:t>
              </a:r>
              <a:r>
                <a:rPr lang="it-IT" sz="1600" kern="0" dirty="0" err="1">
                  <a:solidFill>
                    <a:srgbClr val="000000"/>
                  </a:solidFill>
                  <a:latin typeface="Helvetica" charset="0"/>
                  <a:ea typeface="Helvetica" charset="0"/>
                  <a:cs typeface="Helvetica" charset="0"/>
                </a:rPr>
                <a:t>binding</a:t>
              </a:r>
              <a:endParaRPr lang="it-IT" sz="1600" kern="0" dirty="0">
                <a:solidFill>
                  <a:srgbClr val="000000"/>
                </a:solidFill>
                <a:latin typeface="Helvetica" charset="0"/>
                <a:ea typeface="Helvetica" charset="0"/>
                <a:cs typeface="Helvetica" charset="0"/>
              </a:endParaRPr>
            </a:p>
            <a:p>
              <a:pPr algn="ctr" defTabSz="337039">
                <a:defRPr/>
              </a:pPr>
              <a:r>
                <a:rPr lang="it-IT" sz="1600" kern="0" dirty="0" err="1">
                  <a:solidFill>
                    <a:srgbClr val="000000"/>
                  </a:solidFill>
                  <a:latin typeface="Helvetica" charset="0"/>
                  <a:ea typeface="Helvetica" charset="0"/>
                  <a:cs typeface="Helvetica" charset="0"/>
                </a:rPr>
                <a:t>proteins</a:t>
              </a:r>
              <a:endParaRPr sz="1600" kern="0" dirty="0">
                <a:solidFill>
                  <a:srgbClr val="000000"/>
                </a:solidFill>
                <a:latin typeface="Helvetica" charset="0"/>
                <a:ea typeface="Helvetica" charset="0"/>
                <a:cs typeface="Helvetica" charset="0"/>
              </a:endParaRPr>
            </a:p>
          </p:txBody>
        </p:sp>
        <p:sp>
          <p:nvSpPr>
            <p:cNvPr id="110" name="CasellaDiTesto 109">
              <a:extLst>
                <a:ext uri="{FF2B5EF4-FFF2-40B4-BE49-F238E27FC236}">
                  <a16:creationId xmlns:a16="http://schemas.microsoft.com/office/drawing/2014/main" id="{A95601E1-ADBF-704D-A83B-1799D099224E}"/>
                </a:ext>
              </a:extLst>
            </p:cNvPr>
            <p:cNvSpPr txBox="1"/>
            <p:nvPr/>
          </p:nvSpPr>
          <p:spPr>
            <a:xfrm>
              <a:off x="6041234" y="2332781"/>
              <a:ext cx="2157202" cy="842394"/>
            </a:xfrm>
            <a:prstGeom prst="rect">
              <a:avLst/>
            </a:prstGeom>
            <a:noFill/>
          </p:spPr>
          <p:txBody>
            <a:bodyPr wrap="none" rtlCol="0">
              <a:spAutoFit/>
            </a:bodyPr>
            <a:lstStyle/>
            <a:p>
              <a:pPr algn="ctr" defTabSz="375152"/>
              <a:r>
                <a:rPr lang="it-IT" sz="2133" b="1" dirty="0">
                  <a:solidFill>
                    <a:srgbClr val="C00000"/>
                  </a:solidFill>
                  <a:latin typeface="Helvetica" charset="0"/>
                  <a:ea typeface="Helvetica" charset="0"/>
                  <a:cs typeface="Helvetica" charset="0"/>
                </a:rPr>
                <a:t>Mass</a:t>
              </a:r>
            </a:p>
            <a:p>
              <a:pPr algn="ctr" defTabSz="375152"/>
              <a:r>
                <a:rPr lang="it-IT" sz="2133" b="1" dirty="0" err="1">
                  <a:solidFill>
                    <a:srgbClr val="C00000"/>
                  </a:solidFill>
                  <a:latin typeface="Helvetica" charset="0"/>
                  <a:ea typeface="Helvetica" charset="0"/>
                  <a:cs typeface="Helvetica" charset="0"/>
                </a:rPr>
                <a:t>spectrometry</a:t>
              </a:r>
              <a:endParaRPr lang="it-IT" sz="2133" b="1" dirty="0">
                <a:solidFill>
                  <a:srgbClr val="C00000"/>
                </a:solidFill>
                <a:latin typeface="Helvetica" charset="0"/>
                <a:ea typeface="Helvetica" charset="0"/>
                <a:cs typeface="Helvetica" charset="0"/>
              </a:endParaRPr>
            </a:p>
          </p:txBody>
        </p:sp>
        <p:sp>
          <p:nvSpPr>
            <p:cNvPr id="111" name="Freccia destra 110">
              <a:extLst>
                <a:ext uri="{FF2B5EF4-FFF2-40B4-BE49-F238E27FC236}">
                  <a16:creationId xmlns:a16="http://schemas.microsoft.com/office/drawing/2014/main" id="{A2B2DC51-D60C-384D-B43D-5DF25DFE8919}"/>
                </a:ext>
              </a:extLst>
            </p:cNvPr>
            <p:cNvSpPr/>
            <p:nvPr/>
          </p:nvSpPr>
          <p:spPr>
            <a:xfrm>
              <a:off x="5662528" y="2461857"/>
              <a:ext cx="422193" cy="376654"/>
            </a:xfrm>
            <a:prstGeom prst="rightArrow">
              <a:avLst/>
            </a:prstGeom>
            <a:solidFill>
              <a:srgbClr val="C00000"/>
            </a:solidFill>
            <a:ln w="12700" cap="flat" cmpd="sng" algn="ctr">
              <a:solidFill>
                <a:srgbClr val="C4220D">
                  <a:shade val="50000"/>
                </a:srgbClr>
              </a:solidFill>
              <a:prstDash val="solid"/>
            </a:ln>
            <a:effectLst>
              <a:glow rad="101600">
                <a:schemeClr val="accent2">
                  <a:satMod val="175000"/>
                  <a:alpha val="40000"/>
                </a:schemeClr>
              </a:glow>
            </a:effectLst>
          </p:spPr>
          <p:txBody>
            <a:bodyPr rtlCol="0" anchor="ctr"/>
            <a:lstStyle/>
            <a:p>
              <a:pPr algn="ctr" defTabSz="375152">
                <a:defRPr/>
              </a:pPr>
              <a:endParaRPr lang="it-IT" sz="2133" kern="0">
                <a:solidFill>
                  <a:srgbClr val="C00000"/>
                </a:solidFill>
                <a:latin typeface="Century Gothic" panose="020B0502020202020204"/>
                <a:ea typeface=""/>
                <a:cs typeface=""/>
              </a:endParaRPr>
            </a:p>
          </p:txBody>
        </p:sp>
        <p:sp>
          <p:nvSpPr>
            <p:cNvPr id="112" name="Freccia destra 111">
              <a:extLst>
                <a:ext uri="{FF2B5EF4-FFF2-40B4-BE49-F238E27FC236}">
                  <a16:creationId xmlns:a16="http://schemas.microsoft.com/office/drawing/2014/main" id="{16C43D81-86AF-CF4A-929A-2BACF0A7D644}"/>
                </a:ext>
              </a:extLst>
            </p:cNvPr>
            <p:cNvSpPr/>
            <p:nvPr/>
          </p:nvSpPr>
          <p:spPr>
            <a:xfrm rot="5218518">
              <a:off x="6908738" y="3402689"/>
              <a:ext cx="422193" cy="376654"/>
            </a:xfrm>
            <a:prstGeom prst="rightArrow">
              <a:avLst/>
            </a:prstGeom>
            <a:solidFill>
              <a:srgbClr val="C00000"/>
            </a:solidFill>
            <a:ln w="12700" cap="flat" cmpd="sng" algn="ctr">
              <a:solidFill>
                <a:srgbClr val="C4220D">
                  <a:shade val="50000"/>
                </a:srgbClr>
              </a:solidFill>
              <a:prstDash val="solid"/>
            </a:ln>
            <a:effectLst>
              <a:glow rad="101600">
                <a:schemeClr val="accent2">
                  <a:satMod val="175000"/>
                  <a:alpha val="40000"/>
                </a:schemeClr>
              </a:glow>
            </a:effectLst>
          </p:spPr>
          <p:txBody>
            <a:bodyPr rtlCol="0" anchor="ctr"/>
            <a:lstStyle/>
            <a:p>
              <a:pPr algn="ctr" defTabSz="375152">
                <a:defRPr/>
              </a:pPr>
              <a:endParaRPr lang="it-IT" sz="2133" kern="0">
                <a:solidFill>
                  <a:srgbClr val="C00000"/>
                </a:solidFill>
                <a:latin typeface="Century Gothic" panose="020B0502020202020204"/>
                <a:ea typeface=""/>
                <a:cs typeface=""/>
              </a:endParaRPr>
            </a:p>
          </p:txBody>
        </p:sp>
        <p:sp>
          <p:nvSpPr>
            <p:cNvPr id="20" name="Freccia destra 19">
              <a:extLst>
                <a:ext uri="{FF2B5EF4-FFF2-40B4-BE49-F238E27FC236}">
                  <a16:creationId xmlns:a16="http://schemas.microsoft.com/office/drawing/2014/main" id="{BC375640-A9DC-C347-9CF0-B11899C99F00}"/>
                </a:ext>
              </a:extLst>
            </p:cNvPr>
            <p:cNvSpPr/>
            <p:nvPr/>
          </p:nvSpPr>
          <p:spPr>
            <a:xfrm rot="5218518">
              <a:off x="6986057" y="5922316"/>
              <a:ext cx="422193" cy="376654"/>
            </a:xfrm>
            <a:prstGeom prst="rightArrow">
              <a:avLst/>
            </a:prstGeom>
            <a:solidFill>
              <a:srgbClr val="C00000"/>
            </a:solidFill>
            <a:ln w="12700" cap="flat" cmpd="sng" algn="ctr">
              <a:solidFill>
                <a:srgbClr val="C4220D">
                  <a:shade val="50000"/>
                </a:srgbClr>
              </a:solidFill>
              <a:prstDash val="solid"/>
            </a:ln>
            <a:effectLst>
              <a:glow rad="101600">
                <a:schemeClr val="accent2">
                  <a:satMod val="175000"/>
                  <a:alpha val="40000"/>
                </a:schemeClr>
              </a:glow>
            </a:effectLst>
          </p:spPr>
          <p:txBody>
            <a:bodyPr rtlCol="0" anchor="ctr"/>
            <a:lstStyle/>
            <a:p>
              <a:pPr algn="ctr" defTabSz="375152">
                <a:defRPr/>
              </a:pPr>
              <a:endParaRPr lang="it-IT" sz="2133" kern="0">
                <a:solidFill>
                  <a:srgbClr val="C00000"/>
                </a:solidFill>
                <a:latin typeface="Century Gothic" panose="020B0502020202020204"/>
                <a:ea typeface=""/>
                <a:cs typeface=""/>
              </a:endParaRPr>
            </a:p>
          </p:txBody>
        </p:sp>
      </p:grpSp>
      <p:pic>
        <p:nvPicPr>
          <p:cNvPr id="335" name="Immagine 334">
            <a:extLst>
              <a:ext uri="{FF2B5EF4-FFF2-40B4-BE49-F238E27FC236}">
                <a16:creationId xmlns:a16="http://schemas.microsoft.com/office/drawing/2014/main" id="{D7A44EAB-6167-AF45-BCDC-B7CB3D81804B}"/>
              </a:ext>
            </a:extLst>
          </p:cNvPr>
          <p:cNvPicPr>
            <a:picLocks noChangeAspect="1"/>
          </p:cNvPicPr>
          <p:nvPr/>
        </p:nvPicPr>
        <p:blipFill>
          <a:blip r:embed="rId3"/>
          <a:stretch>
            <a:fillRect/>
          </a:stretch>
        </p:blipFill>
        <p:spPr>
          <a:xfrm>
            <a:off x="468923" y="884657"/>
            <a:ext cx="2313484" cy="2206834"/>
          </a:xfrm>
          <a:prstGeom prst="rect">
            <a:avLst/>
          </a:prstGeom>
        </p:spPr>
      </p:pic>
      <p:pic>
        <p:nvPicPr>
          <p:cNvPr id="336" name="Immagine 335">
            <a:extLst>
              <a:ext uri="{FF2B5EF4-FFF2-40B4-BE49-F238E27FC236}">
                <a16:creationId xmlns:a16="http://schemas.microsoft.com/office/drawing/2014/main" id="{C2ABBCF7-267D-934A-A836-6280D99CA8A4}"/>
              </a:ext>
            </a:extLst>
          </p:cNvPr>
          <p:cNvPicPr>
            <a:picLocks noChangeAspect="1"/>
          </p:cNvPicPr>
          <p:nvPr/>
        </p:nvPicPr>
        <p:blipFill>
          <a:blip r:embed="rId4"/>
          <a:stretch>
            <a:fillRect/>
          </a:stretch>
        </p:blipFill>
        <p:spPr>
          <a:xfrm>
            <a:off x="95876" y="556346"/>
            <a:ext cx="1367862" cy="432371"/>
          </a:xfrm>
          <a:prstGeom prst="rect">
            <a:avLst/>
          </a:prstGeom>
        </p:spPr>
      </p:pic>
      <p:sp>
        <p:nvSpPr>
          <p:cNvPr id="5" name="CasellaDiTesto 4">
            <a:extLst>
              <a:ext uri="{FF2B5EF4-FFF2-40B4-BE49-F238E27FC236}">
                <a16:creationId xmlns:a16="http://schemas.microsoft.com/office/drawing/2014/main" id="{4D912BB4-D9D3-484B-BA36-4483BFBCAB28}"/>
              </a:ext>
            </a:extLst>
          </p:cNvPr>
          <p:cNvSpPr txBox="1"/>
          <p:nvPr/>
        </p:nvSpPr>
        <p:spPr>
          <a:xfrm>
            <a:off x="3894012" y="3811505"/>
            <a:ext cx="5107488" cy="707886"/>
          </a:xfrm>
          <a:prstGeom prst="rect">
            <a:avLst/>
          </a:prstGeom>
          <a:noFill/>
        </p:spPr>
        <p:txBody>
          <a:bodyPr wrap="none" rtlCol="0">
            <a:spAutoFit/>
          </a:bodyPr>
          <a:lstStyle/>
          <a:p>
            <a:r>
              <a:rPr lang="it-IT" dirty="0"/>
              <a:t>EMSA on WT and </a:t>
            </a:r>
            <a:r>
              <a:rPr lang="it-IT" dirty="0" err="1"/>
              <a:t>mutant</a:t>
            </a:r>
            <a:r>
              <a:rPr lang="it-IT" dirty="0"/>
              <a:t> </a:t>
            </a:r>
            <a:r>
              <a:rPr lang="it-IT" dirty="0" err="1"/>
              <a:t>exon</a:t>
            </a:r>
            <a:r>
              <a:rPr lang="it-IT" dirty="0"/>
              <a:t> 12</a:t>
            </a:r>
          </a:p>
          <a:p>
            <a:r>
              <a:rPr lang="it-IT" sz="1600" dirty="0"/>
              <a:t>         </a:t>
            </a:r>
            <a:r>
              <a:rPr lang="it-IT" sz="1600" dirty="0" err="1"/>
              <a:t>It</a:t>
            </a:r>
            <a:r>
              <a:rPr lang="it-IT" sz="1600" dirty="0"/>
              <a:t> </a:t>
            </a:r>
            <a:r>
              <a:rPr lang="it-IT" sz="1600" dirty="0" err="1"/>
              <a:t>bind</a:t>
            </a:r>
            <a:r>
              <a:rPr lang="it-IT" sz="1600" dirty="0"/>
              <a:t> to </a:t>
            </a:r>
            <a:r>
              <a:rPr lang="it-IT" sz="1600" dirty="0" err="1"/>
              <a:t>wt</a:t>
            </a:r>
            <a:r>
              <a:rPr lang="it-IT" sz="1600" dirty="0"/>
              <a:t> and </a:t>
            </a:r>
            <a:r>
              <a:rPr lang="it-IT" sz="1600" dirty="0" err="1"/>
              <a:t>not</a:t>
            </a:r>
            <a:r>
              <a:rPr lang="it-IT" sz="1600" dirty="0"/>
              <a:t> to the </a:t>
            </a:r>
            <a:r>
              <a:rPr lang="it-IT" sz="1600" dirty="0" err="1"/>
              <a:t>mutant</a:t>
            </a:r>
            <a:endParaRPr lang="it-IT" sz="1600" dirty="0"/>
          </a:p>
        </p:txBody>
      </p:sp>
      <p:sp>
        <p:nvSpPr>
          <p:cNvPr id="6" name="CasellaDiTesto 5">
            <a:extLst>
              <a:ext uri="{FF2B5EF4-FFF2-40B4-BE49-F238E27FC236}">
                <a16:creationId xmlns:a16="http://schemas.microsoft.com/office/drawing/2014/main" id="{B59CF616-85A5-8E43-9FD4-C58467243D97}"/>
              </a:ext>
            </a:extLst>
          </p:cNvPr>
          <p:cNvSpPr txBox="1"/>
          <p:nvPr/>
        </p:nvSpPr>
        <p:spPr>
          <a:xfrm>
            <a:off x="5329216" y="2808801"/>
            <a:ext cx="2454518" cy="830997"/>
          </a:xfrm>
          <a:prstGeom prst="rect">
            <a:avLst/>
          </a:prstGeom>
          <a:noFill/>
        </p:spPr>
        <p:txBody>
          <a:bodyPr wrap="none" rtlCol="0">
            <a:spAutoFit/>
          </a:bodyPr>
          <a:lstStyle/>
          <a:p>
            <a:r>
              <a:rPr lang="it-IT" dirty="0" err="1"/>
              <a:t>Candidates</a:t>
            </a:r>
            <a:endParaRPr lang="it-IT" dirty="0"/>
          </a:p>
          <a:p>
            <a:r>
              <a:rPr lang="it-IT" dirty="0"/>
              <a:t>SR </a:t>
            </a:r>
            <a:r>
              <a:rPr lang="it-IT" dirty="0" err="1"/>
              <a:t>protein</a:t>
            </a:r>
            <a:r>
              <a:rPr lang="it-IT" dirty="0"/>
              <a:t> ASF2</a:t>
            </a:r>
          </a:p>
        </p:txBody>
      </p:sp>
      <p:sp>
        <p:nvSpPr>
          <p:cNvPr id="13" name="CasellaDiTesto 12">
            <a:extLst>
              <a:ext uri="{FF2B5EF4-FFF2-40B4-BE49-F238E27FC236}">
                <a16:creationId xmlns:a16="http://schemas.microsoft.com/office/drawing/2014/main" id="{416F8E55-FE4B-C146-8DED-56124F3001F0}"/>
              </a:ext>
            </a:extLst>
          </p:cNvPr>
          <p:cNvSpPr txBox="1"/>
          <p:nvPr/>
        </p:nvSpPr>
        <p:spPr>
          <a:xfrm>
            <a:off x="6775223" y="4607374"/>
            <a:ext cx="365806" cy="461665"/>
          </a:xfrm>
          <a:prstGeom prst="rect">
            <a:avLst/>
          </a:prstGeom>
          <a:noFill/>
        </p:spPr>
        <p:txBody>
          <a:bodyPr wrap="none" rtlCol="0">
            <a:spAutoFit/>
          </a:bodyPr>
          <a:lstStyle/>
          <a:p>
            <a:r>
              <a:rPr lang="it-IT" dirty="0"/>
              <a:t>?</a:t>
            </a:r>
          </a:p>
        </p:txBody>
      </p:sp>
      <p:sp>
        <p:nvSpPr>
          <p:cNvPr id="14" name="CasellaDiTesto 13">
            <a:extLst>
              <a:ext uri="{FF2B5EF4-FFF2-40B4-BE49-F238E27FC236}">
                <a16:creationId xmlns:a16="http://schemas.microsoft.com/office/drawing/2014/main" id="{8C039AFA-F389-1B40-A082-837A282CBBA1}"/>
              </a:ext>
            </a:extLst>
          </p:cNvPr>
          <p:cNvSpPr txBox="1"/>
          <p:nvPr/>
        </p:nvSpPr>
        <p:spPr>
          <a:xfrm>
            <a:off x="2177143" y="215338"/>
            <a:ext cx="6434775" cy="830997"/>
          </a:xfrm>
          <a:prstGeom prst="rect">
            <a:avLst/>
          </a:prstGeom>
          <a:noFill/>
        </p:spPr>
        <p:txBody>
          <a:bodyPr wrap="none" rtlCol="0">
            <a:spAutoFit/>
          </a:bodyPr>
          <a:lstStyle/>
          <a:p>
            <a:r>
              <a:rPr lang="it-IT" dirty="0"/>
              <a:t>How to </a:t>
            </a:r>
            <a:r>
              <a:rPr lang="it-IT" dirty="0" err="1"/>
              <a:t>identify</a:t>
            </a:r>
            <a:r>
              <a:rPr lang="it-IT" dirty="0"/>
              <a:t> the </a:t>
            </a:r>
            <a:r>
              <a:rPr lang="it-IT" dirty="0" err="1"/>
              <a:t>regulatory</a:t>
            </a:r>
            <a:r>
              <a:rPr lang="it-IT" dirty="0"/>
              <a:t> </a:t>
            </a:r>
            <a:r>
              <a:rPr lang="it-IT" dirty="0" err="1"/>
              <a:t>protein</a:t>
            </a:r>
            <a:r>
              <a:rPr lang="it-IT" dirty="0"/>
              <a:t> </a:t>
            </a:r>
            <a:r>
              <a:rPr lang="it-IT" dirty="0" err="1"/>
              <a:t>that</a:t>
            </a:r>
            <a:endParaRPr lang="it-IT" dirty="0"/>
          </a:p>
          <a:p>
            <a:r>
              <a:rPr lang="it-IT" dirty="0"/>
              <a:t>	</a:t>
            </a:r>
            <a:r>
              <a:rPr lang="it-IT" dirty="0" err="1"/>
              <a:t>controls</a:t>
            </a:r>
            <a:r>
              <a:rPr lang="it-IT" dirty="0"/>
              <a:t> </a:t>
            </a:r>
            <a:r>
              <a:rPr lang="it-IT" dirty="0" err="1"/>
              <a:t>intron</a:t>
            </a:r>
            <a:r>
              <a:rPr lang="it-IT" dirty="0"/>
              <a:t> 12 </a:t>
            </a:r>
            <a:r>
              <a:rPr lang="it-IT" dirty="0" err="1"/>
              <a:t>retention</a:t>
            </a:r>
            <a:r>
              <a:rPr lang="it-IT" dirty="0"/>
              <a:t> </a:t>
            </a:r>
          </a:p>
        </p:txBody>
      </p:sp>
      <p:sp>
        <p:nvSpPr>
          <p:cNvPr id="15" name="CasellaDiTesto 14">
            <a:extLst>
              <a:ext uri="{FF2B5EF4-FFF2-40B4-BE49-F238E27FC236}">
                <a16:creationId xmlns:a16="http://schemas.microsoft.com/office/drawing/2014/main" id="{11110542-C8B3-F348-858B-9F905EDE7A84}"/>
              </a:ext>
            </a:extLst>
          </p:cNvPr>
          <p:cNvSpPr txBox="1"/>
          <p:nvPr/>
        </p:nvSpPr>
        <p:spPr>
          <a:xfrm>
            <a:off x="95876" y="5226259"/>
            <a:ext cx="9048124" cy="461665"/>
          </a:xfrm>
          <a:prstGeom prst="rect">
            <a:avLst/>
          </a:prstGeom>
          <a:noFill/>
        </p:spPr>
        <p:txBody>
          <a:bodyPr wrap="square" rtlCol="0">
            <a:spAutoFit/>
          </a:bodyPr>
          <a:lstStyle/>
          <a:p>
            <a:r>
              <a:rPr lang="it-IT" dirty="0"/>
              <a:t>In vivo: </a:t>
            </a:r>
            <a:r>
              <a:rPr lang="it-IT" dirty="0" err="1"/>
              <a:t>RNAi</a:t>
            </a:r>
            <a:r>
              <a:rPr lang="it-IT" dirty="0"/>
              <a:t> for ASF2 and test </a:t>
            </a:r>
            <a:r>
              <a:rPr lang="it-IT" dirty="0" err="1"/>
              <a:t>whether</a:t>
            </a:r>
            <a:r>
              <a:rPr lang="it-IT" dirty="0"/>
              <a:t>…</a:t>
            </a:r>
            <a:r>
              <a:rPr lang="it-IT" dirty="0" err="1"/>
              <a:t>exon</a:t>
            </a:r>
            <a:r>
              <a:rPr lang="it-IT" dirty="0"/>
              <a:t> 12  </a:t>
            </a:r>
            <a:r>
              <a:rPr lang="it-IT" dirty="0" err="1"/>
              <a:t>is</a:t>
            </a:r>
            <a:r>
              <a:rPr lang="it-IT" dirty="0"/>
              <a:t> </a:t>
            </a:r>
            <a:r>
              <a:rPr lang="it-IT" dirty="0" err="1"/>
              <a:t>skipped</a:t>
            </a:r>
            <a:endParaRPr lang="it-IT" dirty="0"/>
          </a:p>
        </p:txBody>
      </p:sp>
      <p:sp>
        <p:nvSpPr>
          <p:cNvPr id="26" name="CasellaDiTesto 25">
            <a:extLst>
              <a:ext uri="{FF2B5EF4-FFF2-40B4-BE49-F238E27FC236}">
                <a16:creationId xmlns:a16="http://schemas.microsoft.com/office/drawing/2014/main" id="{3B4DC565-00AC-ED41-81E7-DC66FC4DA279}"/>
              </a:ext>
            </a:extLst>
          </p:cNvPr>
          <p:cNvSpPr txBox="1"/>
          <p:nvPr/>
        </p:nvSpPr>
        <p:spPr>
          <a:xfrm>
            <a:off x="47938" y="5899662"/>
            <a:ext cx="9048124" cy="830997"/>
          </a:xfrm>
          <a:prstGeom prst="rect">
            <a:avLst/>
          </a:prstGeom>
          <a:noFill/>
        </p:spPr>
        <p:txBody>
          <a:bodyPr wrap="square" rtlCol="0">
            <a:spAutoFit/>
          </a:bodyPr>
          <a:lstStyle/>
          <a:p>
            <a:r>
              <a:rPr lang="it-IT" dirty="0"/>
              <a:t>In vitro: NE + </a:t>
            </a:r>
            <a:r>
              <a:rPr lang="it-IT" dirty="0" err="1"/>
              <a:t>labelled</a:t>
            </a:r>
            <a:r>
              <a:rPr lang="it-IT" dirty="0"/>
              <a:t> </a:t>
            </a:r>
            <a:r>
              <a:rPr lang="it-IT" dirty="0" err="1"/>
              <a:t>pre-mRNA</a:t>
            </a:r>
            <a:r>
              <a:rPr lang="it-IT" dirty="0"/>
              <a:t> (ex 11-12-13 </a:t>
            </a:r>
            <a:r>
              <a:rPr lang="it-IT" sz="1400" dirty="0"/>
              <a:t>or the </a:t>
            </a:r>
            <a:r>
              <a:rPr lang="it-IT" sz="1400" dirty="0" err="1"/>
              <a:t>mutant</a:t>
            </a:r>
            <a:r>
              <a:rPr lang="it-IT" dirty="0"/>
              <a:t>) and test </a:t>
            </a:r>
            <a:r>
              <a:rPr lang="it-IT" dirty="0" err="1"/>
              <a:t>whether</a:t>
            </a:r>
            <a:r>
              <a:rPr lang="it-IT" dirty="0"/>
              <a:t> the </a:t>
            </a:r>
            <a:r>
              <a:rPr lang="it-IT" dirty="0" err="1"/>
              <a:t>addition</a:t>
            </a:r>
            <a:r>
              <a:rPr lang="it-IT" dirty="0"/>
              <a:t> of ASF2 </a:t>
            </a:r>
            <a:r>
              <a:rPr lang="it-IT" dirty="0" err="1"/>
              <a:t>increases</a:t>
            </a:r>
            <a:r>
              <a:rPr lang="it-IT" dirty="0"/>
              <a:t> ex 12 </a:t>
            </a:r>
            <a:r>
              <a:rPr lang="it-IT" dirty="0" err="1"/>
              <a:t>retention</a:t>
            </a:r>
            <a:endParaRPr lang="it-IT" dirty="0"/>
          </a:p>
        </p:txBody>
      </p:sp>
      <p:cxnSp>
        <p:nvCxnSpPr>
          <p:cNvPr id="17" name="Connettore 4 16">
            <a:extLst>
              <a:ext uri="{FF2B5EF4-FFF2-40B4-BE49-F238E27FC236}">
                <a16:creationId xmlns:a16="http://schemas.microsoft.com/office/drawing/2014/main" id="{8C69DED1-AFD0-DA4F-9DEF-E7C6D8971BE2}"/>
              </a:ext>
            </a:extLst>
          </p:cNvPr>
          <p:cNvCxnSpPr/>
          <p:nvPr/>
        </p:nvCxnSpPr>
        <p:spPr>
          <a:xfrm rot="10800000" flipV="1">
            <a:off x="1785258" y="2960913"/>
            <a:ext cx="3101631" cy="1558477"/>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sp>
        <p:nvSpPr>
          <p:cNvPr id="18" name="CasellaDiTesto 17">
            <a:extLst>
              <a:ext uri="{FF2B5EF4-FFF2-40B4-BE49-F238E27FC236}">
                <a16:creationId xmlns:a16="http://schemas.microsoft.com/office/drawing/2014/main" id="{68E7C46E-397E-5545-B10A-ACB9B4CA9305}"/>
              </a:ext>
            </a:extLst>
          </p:cNvPr>
          <p:cNvSpPr txBox="1"/>
          <p:nvPr/>
        </p:nvSpPr>
        <p:spPr>
          <a:xfrm>
            <a:off x="3671047" y="1045193"/>
            <a:ext cx="2505814" cy="400110"/>
          </a:xfrm>
          <a:prstGeom prst="rect">
            <a:avLst/>
          </a:prstGeom>
          <a:noFill/>
        </p:spPr>
        <p:txBody>
          <a:bodyPr wrap="none" rtlCol="0">
            <a:spAutoFit/>
          </a:bodyPr>
          <a:lstStyle/>
          <a:p>
            <a:r>
              <a:rPr lang="it-IT" sz="2000" dirty="0"/>
              <a:t>De novo </a:t>
            </a:r>
            <a:r>
              <a:rPr lang="it-IT" sz="2000" dirty="0" err="1"/>
              <a:t>discovery</a:t>
            </a:r>
            <a:endParaRPr lang="it-IT" sz="2000" dirty="0"/>
          </a:p>
        </p:txBody>
      </p:sp>
    </p:spTree>
    <p:extLst>
      <p:ext uri="{BB962C8B-B14F-4D97-AF65-F5344CB8AC3E}">
        <p14:creationId xmlns:p14="http://schemas.microsoft.com/office/powerpoint/2010/main" val="4680105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D1520750-07D7-2841-84DB-EDBBBF1F8C34}"/>
              </a:ext>
            </a:extLst>
          </p:cNvPr>
          <p:cNvSpPr txBox="1"/>
          <p:nvPr/>
        </p:nvSpPr>
        <p:spPr>
          <a:xfrm>
            <a:off x="1280073" y="3639798"/>
            <a:ext cx="1502334" cy="420564"/>
          </a:xfrm>
          <a:prstGeom prst="rect">
            <a:avLst/>
          </a:prstGeom>
          <a:noFill/>
        </p:spPr>
        <p:txBody>
          <a:bodyPr wrap="none" rtlCol="0">
            <a:spAutoFit/>
          </a:bodyPr>
          <a:lstStyle/>
          <a:p>
            <a:r>
              <a:rPr lang="it-IT" sz="2133" dirty="0" err="1"/>
              <a:t>validation</a:t>
            </a:r>
            <a:endParaRPr lang="it-IT" sz="2133" dirty="0"/>
          </a:p>
        </p:txBody>
      </p:sp>
      <p:grpSp>
        <p:nvGrpSpPr>
          <p:cNvPr id="107" name="Gruppo 106">
            <a:extLst>
              <a:ext uri="{FF2B5EF4-FFF2-40B4-BE49-F238E27FC236}">
                <a16:creationId xmlns:a16="http://schemas.microsoft.com/office/drawing/2014/main" id="{11A39511-890D-1941-AED0-0C460660484C}"/>
              </a:ext>
            </a:extLst>
          </p:cNvPr>
          <p:cNvGrpSpPr/>
          <p:nvPr/>
        </p:nvGrpSpPr>
        <p:grpSpPr>
          <a:xfrm>
            <a:off x="6014877" y="2445515"/>
            <a:ext cx="403532" cy="2614951"/>
            <a:chOff x="6931508" y="3379919"/>
            <a:chExt cx="453973" cy="2941820"/>
          </a:xfrm>
        </p:grpSpPr>
        <p:sp>
          <p:nvSpPr>
            <p:cNvPr id="112" name="Freccia destra 111">
              <a:extLst>
                <a:ext uri="{FF2B5EF4-FFF2-40B4-BE49-F238E27FC236}">
                  <a16:creationId xmlns:a16="http://schemas.microsoft.com/office/drawing/2014/main" id="{16C43D81-86AF-CF4A-929A-2BACF0A7D644}"/>
                </a:ext>
              </a:extLst>
            </p:cNvPr>
            <p:cNvSpPr/>
            <p:nvPr/>
          </p:nvSpPr>
          <p:spPr>
            <a:xfrm rot="5218518">
              <a:off x="6908738" y="3402689"/>
              <a:ext cx="422193" cy="376654"/>
            </a:xfrm>
            <a:prstGeom prst="rightArrow">
              <a:avLst/>
            </a:prstGeom>
            <a:solidFill>
              <a:srgbClr val="C00000"/>
            </a:solidFill>
            <a:ln w="12700" cap="flat" cmpd="sng" algn="ctr">
              <a:solidFill>
                <a:srgbClr val="C4220D">
                  <a:shade val="50000"/>
                </a:srgbClr>
              </a:solidFill>
              <a:prstDash val="solid"/>
            </a:ln>
            <a:effectLst>
              <a:glow rad="101600">
                <a:schemeClr val="accent2">
                  <a:satMod val="175000"/>
                  <a:alpha val="40000"/>
                </a:schemeClr>
              </a:glow>
            </a:effectLst>
          </p:spPr>
          <p:txBody>
            <a:bodyPr rtlCol="0" anchor="ctr"/>
            <a:lstStyle/>
            <a:p>
              <a:pPr algn="ctr" defTabSz="375152">
                <a:defRPr/>
              </a:pPr>
              <a:endParaRPr lang="it-IT" sz="2133" kern="0">
                <a:solidFill>
                  <a:srgbClr val="C00000"/>
                </a:solidFill>
                <a:latin typeface="Century Gothic" panose="020B0502020202020204"/>
                <a:ea typeface=""/>
                <a:cs typeface=""/>
              </a:endParaRPr>
            </a:p>
          </p:txBody>
        </p:sp>
        <p:sp>
          <p:nvSpPr>
            <p:cNvPr id="20" name="Freccia destra 19">
              <a:extLst>
                <a:ext uri="{FF2B5EF4-FFF2-40B4-BE49-F238E27FC236}">
                  <a16:creationId xmlns:a16="http://schemas.microsoft.com/office/drawing/2014/main" id="{BC375640-A9DC-C347-9CF0-B11899C99F00}"/>
                </a:ext>
              </a:extLst>
            </p:cNvPr>
            <p:cNvSpPr/>
            <p:nvPr/>
          </p:nvSpPr>
          <p:spPr>
            <a:xfrm rot="5218518">
              <a:off x="6986057" y="5922316"/>
              <a:ext cx="422193" cy="376654"/>
            </a:xfrm>
            <a:prstGeom prst="rightArrow">
              <a:avLst/>
            </a:prstGeom>
            <a:solidFill>
              <a:srgbClr val="C00000"/>
            </a:solidFill>
            <a:ln w="12700" cap="flat" cmpd="sng" algn="ctr">
              <a:solidFill>
                <a:srgbClr val="C4220D">
                  <a:shade val="50000"/>
                </a:srgbClr>
              </a:solidFill>
              <a:prstDash val="solid"/>
            </a:ln>
            <a:effectLst>
              <a:glow rad="101600">
                <a:schemeClr val="accent2">
                  <a:satMod val="175000"/>
                  <a:alpha val="40000"/>
                </a:schemeClr>
              </a:glow>
            </a:effectLst>
          </p:spPr>
          <p:txBody>
            <a:bodyPr rtlCol="0" anchor="ctr"/>
            <a:lstStyle/>
            <a:p>
              <a:pPr algn="ctr" defTabSz="375152">
                <a:defRPr/>
              </a:pPr>
              <a:endParaRPr lang="it-IT" sz="2133" kern="0">
                <a:solidFill>
                  <a:srgbClr val="C00000"/>
                </a:solidFill>
                <a:latin typeface="Century Gothic" panose="020B0502020202020204"/>
                <a:ea typeface=""/>
                <a:cs typeface=""/>
              </a:endParaRPr>
            </a:p>
          </p:txBody>
        </p:sp>
      </p:grpSp>
      <p:pic>
        <p:nvPicPr>
          <p:cNvPr id="335" name="Immagine 334">
            <a:extLst>
              <a:ext uri="{FF2B5EF4-FFF2-40B4-BE49-F238E27FC236}">
                <a16:creationId xmlns:a16="http://schemas.microsoft.com/office/drawing/2014/main" id="{D7A44EAB-6167-AF45-BCDC-B7CB3D81804B}"/>
              </a:ext>
            </a:extLst>
          </p:cNvPr>
          <p:cNvPicPr>
            <a:picLocks noChangeAspect="1"/>
          </p:cNvPicPr>
          <p:nvPr/>
        </p:nvPicPr>
        <p:blipFill>
          <a:blip r:embed="rId3"/>
          <a:stretch>
            <a:fillRect/>
          </a:stretch>
        </p:blipFill>
        <p:spPr>
          <a:xfrm>
            <a:off x="468923" y="884657"/>
            <a:ext cx="2313484" cy="2206834"/>
          </a:xfrm>
          <a:prstGeom prst="rect">
            <a:avLst/>
          </a:prstGeom>
        </p:spPr>
      </p:pic>
      <p:pic>
        <p:nvPicPr>
          <p:cNvPr id="336" name="Immagine 335">
            <a:extLst>
              <a:ext uri="{FF2B5EF4-FFF2-40B4-BE49-F238E27FC236}">
                <a16:creationId xmlns:a16="http://schemas.microsoft.com/office/drawing/2014/main" id="{C2ABBCF7-267D-934A-A836-6280D99CA8A4}"/>
              </a:ext>
            </a:extLst>
          </p:cNvPr>
          <p:cNvPicPr>
            <a:picLocks noChangeAspect="1"/>
          </p:cNvPicPr>
          <p:nvPr/>
        </p:nvPicPr>
        <p:blipFill>
          <a:blip r:embed="rId4"/>
          <a:stretch>
            <a:fillRect/>
          </a:stretch>
        </p:blipFill>
        <p:spPr>
          <a:xfrm>
            <a:off x="95876" y="556346"/>
            <a:ext cx="1367862" cy="432371"/>
          </a:xfrm>
          <a:prstGeom prst="rect">
            <a:avLst/>
          </a:prstGeom>
        </p:spPr>
      </p:pic>
      <p:sp>
        <p:nvSpPr>
          <p:cNvPr id="5" name="CasellaDiTesto 4">
            <a:extLst>
              <a:ext uri="{FF2B5EF4-FFF2-40B4-BE49-F238E27FC236}">
                <a16:creationId xmlns:a16="http://schemas.microsoft.com/office/drawing/2014/main" id="{4D912BB4-D9D3-484B-BA36-4483BFBCAB28}"/>
              </a:ext>
            </a:extLst>
          </p:cNvPr>
          <p:cNvSpPr txBox="1"/>
          <p:nvPr/>
        </p:nvSpPr>
        <p:spPr>
          <a:xfrm>
            <a:off x="3894012" y="3811505"/>
            <a:ext cx="5107488" cy="707886"/>
          </a:xfrm>
          <a:prstGeom prst="rect">
            <a:avLst/>
          </a:prstGeom>
          <a:noFill/>
        </p:spPr>
        <p:txBody>
          <a:bodyPr wrap="none" rtlCol="0">
            <a:spAutoFit/>
          </a:bodyPr>
          <a:lstStyle/>
          <a:p>
            <a:r>
              <a:rPr lang="it-IT" dirty="0"/>
              <a:t>EMSA on WT and </a:t>
            </a:r>
            <a:r>
              <a:rPr lang="it-IT" dirty="0" err="1"/>
              <a:t>mutant</a:t>
            </a:r>
            <a:r>
              <a:rPr lang="it-IT" dirty="0"/>
              <a:t> </a:t>
            </a:r>
            <a:r>
              <a:rPr lang="it-IT" dirty="0" err="1"/>
              <a:t>exon</a:t>
            </a:r>
            <a:r>
              <a:rPr lang="it-IT" dirty="0"/>
              <a:t> 12</a:t>
            </a:r>
          </a:p>
          <a:p>
            <a:r>
              <a:rPr lang="it-IT" sz="1600" dirty="0"/>
              <a:t>         </a:t>
            </a:r>
            <a:r>
              <a:rPr lang="it-IT" sz="1600" dirty="0" err="1"/>
              <a:t>It</a:t>
            </a:r>
            <a:r>
              <a:rPr lang="it-IT" sz="1600" dirty="0"/>
              <a:t> </a:t>
            </a:r>
            <a:r>
              <a:rPr lang="it-IT" sz="1600" dirty="0" err="1"/>
              <a:t>bind</a:t>
            </a:r>
            <a:r>
              <a:rPr lang="it-IT" sz="1600" dirty="0"/>
              <a:t> to </a:t>
            </a:r>
            <a:r>
              <a:rPr lang="it-IT" sz="1600" dirty="0" err="1"/>
              <a:t>wt</a:t>
            </a:r>
            <a:r>
              <a:rPr lang="it-IT" sz="1600" dirty="0"/>
              <a:t> and </a:t>
            </a:r>
            <a:r>
              <a:rPr lang="it-IT" sz="1600" dirty="0" err="1"/>
              <a:t>not</a:t>
            </a:r>
            <a:r>
              <a:rPr lang="it-IT" sz="1600" dirty="0"/>
              <a:t> to the </a:t>
            </a:r>
            <a:r>
              <a:rPr lang="it-IT" sz="1600" dirty="0" err="1"/>
              <a:t>mutant</a:t>
            </a:r>
            <a:endParaRPr lang="it-IT" sz="1600" dirty="0"/>
          </a:p>
        </p:txBody>
      </p:sp>
      <p:sp>
        <p:nvSpPr>
          <p:cNvPr id="6" name="CasellaDiTesto 5">
            <a:extLst>
              <a:ext uri="{FF2B5EF4-FFF2-40B4-BE49-F238E27FC236}">
                <a16:creationId xmlns:a16="http://schemas.microsoft.com/office/drawing/2014/main" id="{B59CF616-85A5-8E43-9FD4-C58467243D97}"/>
              </a:ext>
            </a:extLst>
          </p:cNvPr>
          <p:cNvSpPr txBox="1"/>
          <p:nvPr/>
        </p:nvSpPr>
        <p:spPr>
          <a:xfrm>
            <a:off x="5329216" y="2808801"/>
            <a:ext cx="2454518" cy="830997"/>
          </a:xfrm>
          <a:prstGeom prst="rect">
            <a:avLst/>
          </a:prstGeom>
          <a:noFill/>
        </p:spPr>
        <p:txBody>
          <a:bodyPr wrap="none" rtlCol="0">
            <a:spAutoFit/>
          </a:bodyPr>
          <a:lstStyle/>
          <a:p>
            <a:r>
              <a:rPr lang="it-IT" dirty="0" err="1"/>
              <a:t>Candidates</a:t>
            </a:r>
            <a:endParaRPr lang="it-IT" dirty="0"/>
          </a:p>
          <a:p>
            <a:r>
              <a:rPr lang="it-IT" dirty="0"/>
              <a:t>SR </a:t>
            </a:r>
            <a:r>
              <a:rPr lang="it-IT" dirty="0" err="1"/>
              <a:t>protein</a:t>
            </a:r>
            <a:r>
              <a:rPr lang="it-IT" dirty="0"/>
              <a:t> ASF2</a:t>
            </a:r>
          </a:p>
        </p:txBody>
      </p:sp>
      <p:sp>
        <p:nvSpPr>
          <p:cNvPr id="13" name="CasellaDiTesto 12">
            <a:extLst>
              <a:ext uri="{FF2B5EF4-FFF2-40B4-BE49-F238E27FC236}">
                <a16:creationId xmlns:a16="http://schemas.microsoft.com/office/drawing/2014/main" id="{416F8E55-FE4B-C146-8DED-56124F3001F0}"/>
              </a:ext>
            </a:extLst>
          </p:cNvPr>
          <p:cNvSpPr txBox="1"/>
          <p:nvPr/>
        </p:nvSpPr>
        <p:spPr>
          <a:xfrm>
            <a:off x="6775223" y="4607374"/>
            <a:ext cx="365806" cy="461665"/>
          </a:xfrm>
          <a:prstGeom prst="rect">
            <a:avLst/>
          </a:prstGeom>
          <a:noFill/>
        </p:spPr>
        <p:txBody>
          <a:bodyPr wrap="none" rtlCol="0">
            <a:spAutoFit/>
          </a:bodyPr>
          <a:lstStyle/>
          <a:p>
            <a:r>
              <a:rPr lang="it-IT" dirty="0"/>
              <a:t>?</a:t>
            </a:r>
          </a:p>
        </p:txBody>
      </p:sp>
      <p:sp>
        <p:nvSpPr>
          <p:cNvPr id="14" name="CasellaDiTesto 13">
            <a:extLst>
              <a:ext uri="{FF2B5EF4-FFF2-40B4-BE49-F238E27FC236}">
                <a16:creationId xmlns:a16="http://schemas.microsoft.com/office/drawing/2014/main" id="{8C039AFA-F389-1B40-A082-837A282CBBA1}"/>
              </a:ext>
            </a:extLst>
          </p:cNvPr>
          <p:cNvSpPr txBox="1"/>
          <p:nvPr/>
        </p:nvSpPr>
        <p:spPr>
          <a:xfrm>
            <a:off x="2177143" y="215338"/>
            <a:ext cx="6434775" cy="830997"/>
          </a:xfrm>
          <a:prstGeom prst="rect">
            <a:avLst/>
          </a:prstGeom>
          <a:noFill/>
        </p:spPr>
        <p:txBody>
          <a:bodyPr wrap="none" rtlCol="0">
            <a:spAutoFit/>
          </a:bodyPr>
          <a:lstStyle/>
          <a:p>
            <a:r>
              <a:rPr lang="it-IT" dirty="0"/>
              <a:t>How to </a:t>
            </a:r>
            <a:r>
              <a:rPr lang="it-IT" dirty="0" err="1"/>
              <a:t>identify</a:t>
            </a:r>
            <a:r>
              <a:rPr lang="it-IT" dirty="0"/>
              <a:t> the </a:t>
            </a:r>
            <a:r>
              <a:rPr lang="it-IT" dirty="0" err="1"/>
              <a:t>regulatory</a:t>
            </a:r>
            <a:r>
              <a:rPr lang="it-IT" dirty="0"/>
              <a:t> </a:t>
            </a:r>
            <a:r>
              <a:rPr lang="it-IT" dirty="0" err="1"/>
              <a:t>protein</a:t>
            </a:r>
            <a:r>
              <a:rPr lang="it-IT" dirty="0"/>
              <a:t> </a:t>
            </a:r>
            <a:r>
              <a:rPr lang="it-IT" dirty="0" err="1"/>
              <a:t>that</a:t>
            </a:r>
            <a:endParaRPr lang="it-IT" dirty="0"/>
          </a:p>
          <a:p>
            <a:r>
              <a:rPr lang="it-IT" dirty="0"/>
              <a:t>	</a:t>
            </a:r>
            <a:r>
              <a:rPr lang="it-IT" dirty="0" err="1"/>
              <a:t>controls</a:t>
            </a:r>
            <a:r>
              <a:rPr lang="it-IT" dirty="0"/>
              <a:t> </a:t>
            </a:r>
            <a:r>
              <a:rPr lang="it-IT" dirty="0" err="1"/>
              <a:t>intron</a:t>
            </a:r>
            <a:r>
              <a:rPr lang="it-IT" dirty="0"/>
              <a:t> 12 </a:t>
            </a:r>
            <a:r>
              <a:rPr lang="it-IT" dirty="0" err="1"/>
              <a:t>retention</a:t>
            </a:r>
            <a:r>
              <a:rPr lang="it-IT" dirty="0"/>
              <a:t> </a:t>
            </a:r>
          </a:p>
        </p:txBody>
      </p:sp>
      <p:sp>
        <p:nvSpPr>
          <p:cNvPr id="15" name="CasellaDiTesto 14">
            <a:extLst>
              <a:ext uri="{FF2B5EF4-FFF2-40B4-BE49-F238E27FC236}">
                <a16:creationId xmlns:a16="http://schemas.microsoft.com/office/drawing/2014/main" id="{11110542-C8B3-F348-858B-9F905EDE7A84}"/>
              </a:ext>
            </a:extLst>
          </p:cNvPr>
          <p:cNvSpPr txBox="1"/>
          <p:nvPr/>
        </p:nvSpPr>
        <p:spPr>
          <a:xfrm>
            <a:off x="95876" y="5226259"/>
            <a:ext cx="9048124" cy="461665"/>
          </a:xfrm>
          <a:prstGeom prst="rect">
            <a:avLst/>
          </a:prstGeom>
          <a:noFill/>
        </p:spPr>
        <p:txBody>
          <a:bodyPr wrap="square" rtlCol="0">
            <a:spAutoFit/>
          </a:bodyPr>
          <a:lstStyle/>
          <a:p>
            <a:r>
              <a:rPr lang="it-IT" dirty="0"/>
              <a:t>In vivo: </a:t>
            </a:r>
            <a:r>
              <a:rPr lang="it-IT" dirty="0" err="1"/>
              <a:t>RNAi</a:t>
            </a:r>
            <a:r>
              <a:rPr lang="it-IT" dirty="0"/>
              <a:t> for ASF2 and test </a:t>
            </a:r>
            <a:r>
              <a:rPr lang="it-IT" dirty="0" err="1"/>
              <a:t>whether</a:t>
            </a:r>
            <a:r>
              <a:rPr lang="it-IT" dirty="0"/>
              <a:t>…</a:t>
            </a:r>
            <a:r>
              <a:rPr lang="it-IT" dirty="0" err="1"/>
              <a:t>exon</a:t>
            </a:r>
            <a:r>
              <a:rPr lang="it-IT" dirty="0"/>
              <a:t> 12  </a:t>
            </a:r>
            <a:r>
              <a:rPr lang="it-IT" dirty="0" err="1"/>
              <a:t>is</a:t>
            </a:r>
            <a:r>
              <a:rPr lang="it-IT" dirty="0"/>
              <a:t> </a:t>
            </a:r>
            <a:r>
              <a:rPr lang="it-IT" dirty="0" err="1"/>
              <a:t>skipped</a:t>
            </a:r>
            <a:endParaRPr lang="it-IT" dirty="0"/>
          </a:p>
        </p:txBody>
      </p:sp>
      <p:sp>
        <p:nvSpPr>
          <p:cNvPr id="26" name="CasellaDiTesto 25">
            <a:extLst>
              <a:ext uri="{FF2B5EF4-FFF2-40B4-BE49-F238E27FC236}">
                <a16:creationId xmlns:a16="http://schemas.microsoft.com/office/drawing/2014/main" id="{3B4DC565-00AC-ED41-81E7-DC66FC4DA279}"/>
              </a:ext>
            </a:extLst>
          </p:cNvPr>
          <p:cNvSpPr txBox="1"/>
          <p:nvPr/>
        </p:nvSpPr>
        <p:spPr>
          <a:xfrm>
            <a:off x="47938" y="5899662"/>
            <a:ext cx="9048124" cy="830997"/>
          </a:xfrm>
          <a:prstGeom prst="rect">
            <a:avLst/>
          </a:prstGeom>
          <a:noFill/>
        </p:spPr>
        <p:txBody>
          <a:bodyPr wrap="square" rtlCol="0">
            <a:spAutoFit/>
          </a:bodyPr>
          <a:lstStyle/>
          <a:p>
            <a:r>
              <a:rPr lang="it-IT" dirty="0"/>
              <a:t>In vitro: NE + </a:t>
            </a:r>
            <a:r>
              <a:rPr lang="it-IT" dirty="0" err="1"/>
              <a:t>labelled</a:t>
            </a:r>
            <a:r>
              <a:rPr lang="it-IT" dirty="0"/>
              <a:t> </a:t>
            </a:r>
            <a:r>
              <a:rPr lang="it-IT" dirty="0" err="1"/>
              <a:t>pre-mRNA</a:t>
            </a:r>
            <a:r>
              <a:rPr lang="it-IT" dirty="0"/>
              <a:t> (ex 11-12-13 </a:t>
            </a:r>
            <a:r>
              <a:rPr lang="it-IT" sz="1400" dirty="0"/>
              <a:t>or the </a:t>
            </a:r>
            <a:r>
              <a:rPr lang="it-IT" sz="1400" dirty="0" err="1"/>
              <a:t>mutant</a:t>
            </a:r>
            <a:r>
              <a:rPr lang="it-IT" dirty="0"/>
              <a:t>) and test </a:t>
            </a:r>
            <a:r>
              <a:rPr lang="it-IT" dirty="0" err="1"/>
              <a:t>whether</a:t>
            </a:r>
            <a:r>
              <a:rPr lang="it-IT" dirty="0"/>
              <a:t> the </a:t>
            </a:r>
            <a:r>
              <a:rPr lang="it-IT" dirty="0" err="1"/>
              <a:t>addition</a:t>
            </a:r>
            <a:r>
              <a:rPr lang="it-IT" dirty="0"/>
              <a:t> of ASF2 </a:t>
            </a:r>
            <a:r>
              <a:rPr lang="it-IT" dirty="0" err="1"/>
              <a:t>increases</a:t>
            </a:r>
            <a:r>
              <a:rPr lang="it-IT" dirty="0"/>
              <a:t> ex 12 </a:t>
            </a:r>
            <a:r>
              <a:rPr lang="it-IT" dirty="0" err="1"/>
              <a:t>retention</a:t>
            </a:r>
            <a:endParaRPr lang="it-IT" dirty="0"/>
          </a:p>
        </p:txBody>
      </p:sp>
      <p:cxnSp>
        <p:nvCxnSpPr>
          <p:cNvPr id="17" name="Connettore 4 16">
            <a:extLst>
              <a:ext uri="{FF2B5EF4-FFF2-40B4-BE49-F238E27FC236}">
                <a16:creationId xmlns:a16="http://schemas.microsoft.com/office/drawing/2014/main" id="{8C69DED1-AFD0-DA4F-9DEF-E7C6D8971BE2}"/>
              </a:ext>
            </a:extLst>
          </p:cNvPr>
          <p:cNvCxnSpPr/>
          <p:nvPr/>
        </p:nvCxnSpPr>
        <p:spPr>
          <a:xfrm rot="10800000" flipV="1">
            <a:off x="1785258" y="2960913"/>
            <a:ext cx="3101631" cy="1558477"/>
          </a:xfrm>
          <a:prstGeom prst="bentConnector3">
            <a:avLst/>
          </a:prstGeom>
          <a:ln>
            <a:tailEnd type="triangle"/>
          </a:ln>
        </p:spPr>
        <p:style>
          <a:lnRef idx="2">
            <a:schemeClr val="accent1"/>
          </a:lnRef>
          <a:fillRef idx="0">
            <a:schemeClr val="accent1"/>
          </a:fillRef>
          <a:effectRef idx="1">
            <a:schemeClr val="accent1"/>
          </a:effectRef>
          <a:fontRef idx="minor">
            <a:schemeClr val="tx1"/>
          </a:fontRef>
        </p:style>
      </p:cxnSp>
      <p:sp>
        <p:nvSpPr>
          <p:cNvPr id="2" name="CasellaDiTesto 1">
            <a:extLst>
              <a:ext uri="{FF2B5EF4-FFF2-40B4-BE49-F238E27FC236}">
                <a16:creationId xmlns:a16="http://schemas.microsoft.com/office/drawing/2014/main" id="{FF9CAA55-42C8-FB49-9E44-1C19617894EF}"/>
              </a:ext>
            </a:extLst>
          </p:cNvPr>
          <p:cNvSpPr txBox="1"/>
          <p:nvPr/>
        </p:nvSpPr>
        <p:spPr>
          <a:xfrm>
            <a:off x="3780655" y="1258073"/>
            <a:ext cx="4059125" cy="830997"/>
          </a:xfrm>
          <a:prstGeom prst="rect">
            <a:avLst/>
          </a:prstGeom>
          <a:noFill/>
        </p:spPr>
        <p:txBody>
          <a:bodyPr wrap="none" rtlCol="0">
            <a:spAutoFit/>
          </a:bodyPr>
          <a:lstStyle/>
          <a:p>
            <a:r>
              <a:rPr lang="it-IT" dirty="0"/>
              <a:t>Use </a:t>
            </a:r>
            <a:r>
              <a:rPr lang="it-IT" dirty="0" err="1"/>
              <a:t>computational</a:t>
            </a:r>
            <a:r>
              <a:rPr lang="it-IT" dirty="0"/>
              <a:t> </a:t>
            </a:r>
            <a:r>
              <a:rPr lang="it-IT" dirty="0" err="1"/>
              <a:t>tools</a:t>
            </a:r>
            <a:r>
              <a:rPr lang="it-IT" dirty="0"/>
              <a:t> </a:t>
            </a:r>
          </a:p>
          <a:p>
            <a:r>
              <a:rPr lang="it-IT" dirty="0"/>
              <a:t>to </a:t>
            </a:r>
            <a:r>
              <a:rPr lang="it-IT" dirty="0" err="1"/>
              <a:t>predict</a:t>
            </a:r>
            <a:r>
              <a:rPr lang="it-IT" dirty="0"/>
              <a:t> RNA-</a:t>
            </a:r>
            <a:r>
              <a:rPr lang="it-IT" dirty="0" err="1"/>
              <a:t>interactors</a:t>
            </a:r>
            <a:endParaRPr lang="it-IT" dirty="0"/>
          </a:p>
        </p:txBody>
      </p:sp>
    </p:spTree>
    <p:extLst>
      <p:ext uri="{BB962C8B-B14F-4D97-AF65-F5344CB8AC3E}">
        <p14:creationId xmlns:p14="http://schemas.microsoft.com/office/powerpoint/2010/main" val="17603151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ChangeArrowheads="1"/>
          </p:cNvSpPr>
          <p:nvPr>
            <p:ph type="title"/>
          </p:nvPr>
        </p:nvSpPr>
        <p:spPr>
          <a:xfrm>
            <a:off x="0" y="0"/>
            <a:ext cx="8534400" cy="457200"/>
          </a:xfrm>
        </p:spPr>
        <p:txBody>
          <a:bodyPr>
            <a:normAutofit fontScale="90000"/>
          </a:bodyPr>
          <a:lstStyle/>
          <a:p>
            <a:pPr algn="l" eaLnBrk="1" hangingPunct="1"/>
            <a:r>
              <a:rPr lang="en-US" sz="2800" b="1" dirty="0">
                <a:solidFill>
                  <a:schemeClr val="accent2"/>
                </a:solidFill>
                <a:latin typeface="Century Gothic" charset="0"/>
                <a:ea typeface="ＭＳ Ｐゴシック" charset="0"/>
                <a:cs typeface="ＭＳ Ｐゴシック" charset="0"/>
              </a:rPr>
              <a:t>•	Exon mutations associated with disease</a:t>
            </a:r>
          </a:p>
        </p:txBody>
      </p:sp>
      <p:sp>
        <p:nvSpPr>
          <p:cNvPr id="94216" name="Line 7"/>
          <p:cNvSpPr>
            <a:spLocks noChangeShapeType="1"/>
          </p:cNvSpPr>
          <p:nvPr/>
        </p:nvSpPr>
        <p:spPr bwMode="auto">
          <a:xfrm>
            <a:off x="5356225" y="1547813"/>
            <a:ext cx="3563938" cy="0"/>
          </a:xfrm>
          <a:prstGeom prst="line">
            <a:avLst/>
          </a:prstGeom>
          <a:noFill/>
          <a:ln w="38100">
            <a:solidFill>
              <a:schemeClr val="tx1">
                <a:lumMod val="75000"/>
                <a:lumOff val="25000"/>
              </a:schemeClr>
            </a:solidFill>
            <a:round/>
            <a:headEnd/>
            <a:tailEnd/>
          </a:ln>
        </p:spPr>
        <p:txBody>
          <a:bodyPr wrap="none" anchor="ctr"/>
          <a:lstStyle/>
          <a:p>
            <a:pPr>
              <a:defRPr/>
            </a:pPr>
            <a:endParaRPr lang="it-IT">
              <a:ea typeface="Arial" charset="0"/>
              <a:cs typeface="Arial" charset="0"/>
            </a:endParaRPr>
          </a:p>
        </p:txBody>
      </p:sp>
      <p:sp>
        <p:nvSpPr>
          <p:cNvPr id="44040" name="Rectangle 8"/>
          <p:cNvSpPr>
            <a:spLocks noChangeArrowheads="1"/>
          </p:cNvSpPr>
          <p:nvPr/>
        </p:nvSpPr>
        <p:spPr bwMode="auto">
          <a:xfrm>
            <a:off x="8253413" y="1430338"/>
            <a:ext cx="336550" cy="236537"/>
          </a:xfrm>
          <a:prstGeom prst="rect">
            <a:avLst/>
          </a:prstGeom>
          <a:gradFill rotWithShape="0">
            <a:gsLst>
              <a:gs pos="0">
                <a:schemeClr val="accent2"/>
              </a:gs>
              <a:gs pos="50000">
                <a:schemeClr val="bg1"/>
              </a:gs>
              <a:gs pos="100000">
                <a:schemeClr val="accent2"/>
              </a:gs>
            </a:gsLst>
            <a:lin ang="0" scaled="1"/>
          </a:gradFill>
          <a:ln w="9525">
            <a:solidFill>
              <a:schemeClr val="tx1"/>
            </a:solidFill>
            <a:miter lim="800000"/>
            <a:headEnd/>
            <a:tailEnd/>
          </a:ln>
          <a:effectLst/>
        </p:spPr>
        <p:txBody>
          <a:bodyPr wrap="none" anchor="ctr"/>
          <a:lstStyle/>
          <a:p>
            <a:pPr>
              <a:defRPr/>
            </a:pPr>
            <a:endParaRPr lang="it-IT">
              <a:ea typeface="Arial" charset="0"/>
              <a:cs typeface="Arial" charset="0"/>
            </a:endParaRPr>
          </a:p>
        </p:txBody>
      </p:sp>
      <p:sp>
        <p:nvSpPr>
          <p:cNvPr id="44041" name="Rectangle 9"/>
          <p:cNvSpPr>
            <a:spLocks noChangeArrowheads="1"/>
          </p:cNvSpPr>
          <p:nvPr/>
        </p:nvSpPr>
        <p:spPr bwMode="auto">
          <a:xfrm>
            <a:off x="5719763" y="1430338"/>
            <a:ext cx="336550" cy="236537"/>
          </a:xfrm>
          <a:prstGeom prst="rect">
            <a:avLst/>
          </a:prstGeom>
          <a:gradFill rotWithShape="0">
            <a:gsLst>
              <a:gs pos="0">
                <a:schemeClr val="accent2"/>
              </a:gs>
              <a:gs pos="50000">
                <a:schemeClr val="bg1"/>
              </a:gs>
              <a:gs pos="100000">
                <a:schemeClr val="accent2"/>
              </a:gs>
            </a:gsLst>
            <a:lin ang="0" scaled="1"/>
          </a:gradFill>
          <a:ln w="9525">
            <a:solidFill>
              <a:schemeClr val="tx1"/>
            </a:solidFill>
            <a:miter lim="800000"/>
            <a:headEnd/>
            <a:tailEnd/>
          </a:ln>
          <a:effectLst/>
        </p:spPr>
        <p:txBody>
          <a:bodyPr wrap="none" anchor="ctr"/>
          <a:lstStyle/>
          <a:p>
            <a:pPr>
              <a:defRPr/>
            </a:pPr>
            <a:endParaRPr lang="it-IT">
              <a:ea typeface="Arial" charset="0"/>
              <a:cs typeface="Arial" charset="0"/>
            </a:endParaRPr>
          </a:p>
        </p:txBody>
      </p:sp>
      <p:sp>
        <p:nvSpPr>
          <p:cNvPr id="63495" name="Freeform 10"/>
          <p:cNvSpPr>
            <a:spLocks/>
          </p:cNvSpPr>
          <p:nvPr/>
        </p:nvSpPr>
        <p:spPr bwMode="auto">
          <a:xfrm>
            <a:off x="6070600" y="1076325"/>
            <a:ext cx="2159000" cy="265113"/>
          </a:xfrm>
          <a:custGeom>
            <a:avLst/>
            <a:gdLst>
              <a:gd name="T0" fmla="*/ 0 w 501"/>
              <a:gd name="T1" fmla="*/ 2147483647 h 167"/>
              <a:gd name="T2" fmla="*/ 2147483647 w 501"/>
              <a:gd name="T3" fmla="*/ 2147483647 h 167"/>
              <a:gd name="T4" fmla="*/ 2147483647 w 501"/>
              <a:gd name="T5" fmla="*/ 2147483647 h 167"/>
              <a:gd name="T6" fmla="*/ 2147483647 w 501"/>
              <a:gd name="T7" fmla="*/ 2147483647 h 167"/>
              <a:gd name="T8" fmla="*/ 0 60000 65536"/>
              <a:gd name="T9" fmla="*/ 0 60000 65536"/>
              <a:gd name="T10" fmla="*/ 0 60000 65536"/>
              <a:gd name="T11" fmla="*/ 0 60000 65536"/>
              <a:gd name="T12" fmla="*/ 0 w 501"/>
              <a:gd name="T13" fmla="*/ 0 h 167"/>
              <a:gd name="T14" fmla="*/ 501 w 501"/>
              <a:gd name="T15" fmla="*/ 167 h 167"/>
            </a:gdLst>
            <a:ahLst/>
            <a:cxnLst>
              <a:cxn ang="T8">
                <a:pos x="T0" y="T1"/>
              </a:cxn>
              <a:cxn ang="T9">
                <a:pos x="T2" y="T3"/>
              </a:cxn>
              <a:cxn ang="T10">
                <a:pos x="T4" y="T5"/>
              </a:cxn>
              <a:cxn ang="T11">
                <a:pos x="T6" y="T7"/>
              </a:cxn>
            </a:cxnLst>
            <a:rect l="T12" t="T13" r="T14" b="T15"/>
            <a:pathLst>
              <a:path w="501" h="167">
                <a:moveTo>
                  <a:pt x="0" y="162"/>
                </a:moveTo>
                <a:cubicBezTo>
                  <a:pt x="30" y="107"/>
                  <a:pt x="60" y="52"/>
                  <a:pt x="122" y="29"/>
                </a:cubicBezTo>
                <a:cubicBezTo>
                  <a:pt x="184" y="6"/>
                  <a:pt x="310" y="0"/>
                  <a:pt x="373" y="23"/>
                </a:cubicBezTo>
                <a:cubicBezTo>
                  <a:pt x="436" y="46"/>
                  <a:pt x="480" y="143"/>
                  <a:pt x="501" y="167"/>
                </a:cubicBezTo>
              </a:path>
            </a:pathLst>
          </a:custGeom>
          <a:noFill/>
          <a:ln w="57150">
            <a:solidFill>
              <a:srgbClr val="57D95C"/>
            </a:solidFill>
            <a:round/>
            <a:headEnd type="stealth" w="med" len="me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44043" name="Rectangle 11"/>
          <p:cNvSpPr>
            <a:spLocks noChangeArrowheads="1"/>
          </p:cNvSpPr>
          <p:nvPr/>
        </p:nvSpPr>
        <p:spPr bwMode="auto">
          <a:xfrm>
            <a:off x="7086600" y="1438275"/>
            <a:ext cx="336550" cy="236538"/>
          </a:xfrm>
          <a:prstGeom prst="rect">
            <a:avLst/>
          </a:prstGeom>
          <a:gradFill rotWithShape="0">
            <a:gsLst>
              <a:gs pos="0">
                <a:schemeClr val="accent2"/>
              </a:gs>
              <a:gs pos="50000">
                <a:schemeClr val="bg1"/>
              </a:gs>
              <a:gs pos="100000">
                <a:schemeClr val="accent2"/>
              </a:gs>
            </a:gsLst>
            <a:lin ang="0" scaled="1"/>
          </a:gradFill>
          <a:ln w="9525">
            <a:solidFill>
              <a:schemeClr val="tx1"/>
            </a:solidFill>
            <a:miter lim="800000"/>
            <a:headEnd/>
            <a:tailEnd/>
          </a:ln>
          <a:effectLst/>
        </p:spPr>
        <p:txBody>
          <a:bodyPr wrap="none" anchor="ctr"/>
          <a:lstStyle/>
          <a:p>
            <a:pPr>
              <a:defRPr/>
            </a:pPr>
            <a:endParaRPr lang="it-IT">
              <a:ea typeface="Arial" charset="0"/>
              <a:cs typeface="Arial" charset="0"/>
            </a:endParaRPr>
          </a:p>
        </p:txBody>
      </p:sp>
      <p:sp>
        <p:nvSpPr>
          <p:cNvPr id="63497" name="Text Box 12"/>
          <p:cNvSpPr txBox="1">
            <a:spLocks noChangeArrowheads="1"/>
          </p:cNvSpPr>
          <p:nvPr/>
        </p:nvSpPr>
        <p:spPr bwMode="auto">
          <a:xfrm>
            <a:off x="7088188" y="1192213"/>
            <a:ext cx="3032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07D6"/>
                </a:solidFill>
              </a:rPr>
              <a:t>*</a:t>
            </a:r>
            <a:endParaRPr lang="en-US" sz="1800" b="1"/>
          </a:p>
        </p:txBody>
      </p:sp>
      <p:sp>
        <p:nvSpPr>
          <p:cNvPr id="63498" name="Text Box 13"/>
          <p:cNvSpPr txBox="1">
            <a:spLocks noChangeArrowheads="1"/>
          </p:cNvSpPr>
          <p:nvPr/>
        </p:nvSpPr>
        <p:spPr bwMode="auto">
          <a:xfrm>
            <a:off x="5651500" y="6134100"/>
            <a:ext cx="28400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200"/>
              <a:t>Cartegni et al. (2002).</a:t>
            </a:r>
          </a:p>
          <a:p>
            <a:pPr eaLnBrk="1" hangingPunct="1"/>
            <a:r>
              <a:rPr lang="en-US" sz="1200"/>
              <a:t>Nature Reviews Genetics 3, 285-298.</a:t>
            </a:r>
          </a:p>
        </p:txBody>
      </p:sp>
      <p:pic>
        <p:nvPicPr>
          <p:cNvPr id="63499" name="Immagine 3" descr="Immagine 7.png"/>
          <p:cNvPicPr>
            <a:picLocks noChangeAspect="1"/>
          </p:cNvPicPr>
          <p:nvPr/>
        </p:nvPicPr>
        <p:blipFill>
          <a:blip r:embed="rId3">
            <a:extLst>
              <a:ext uri="{28A0092B-C50C-407E-A947-70E740481C1C}">
                <a14:useLocalDpi xmlns:a14="http://schemas.microsoft.com/office/drawing/2010/main" val="0"/>
              </a:ext>
            </a:extLst>
          </a:blip>
          <a:srcRect b="-7625"/>
          <a:stretch>
            <a:fillRect/>
          </a:stretch>
        </p:blipFill>
        <p:spPr bwMode="auto">
          <a:xfrm>
            <a:off x="5454650" y="1981200"/>
            <a:ext cx="34607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p:cNvPicPr>
            <a:picLocks noChangeAspect="1"/>
          </p:cNvPicPr>
          <p:nvPr/>
        </p:nvPicPr>
        <p:blipFill rotWithShape="1">
          <a:blip r:embed="rId4"/>
          <a:srcRect b="18632"/>
          <a:stretch/>
        </p:blipFill>
        <p:spPr>
          <a:xfrm>
            <a:off x="117419" y="985521"/>
            <a:ext cx="5182247" cy="5485766"/>
          </a:xfrm>
          <a:prstGeom prst="rect">
            <a:avLst/>
          </a:prstGeom>
        </p:spPr>
      </p:pic>
    </p:spTree>
    <p:extLst>
      <p:ext uri="{BB962C8B-B14F-4D97-AF65-F5344CB8AC3E}">
        <p14:creationId xmlns:p14="http://schemas.microsoft.com/office/powerpoint/2010/main" val="19319371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3" name="Text Box 2">
            <a:extLst>
              <a:ext uri="{FF2B5EF4-FFF2-40B4-BE49-F238E27FC236}">
                <a16:creationId xmlns:a16="http://schemas.microsoft.com/office/drawing/2014/main" id="{A40D938D-2AE4-3E43-8B81-B32BF618FF56}"/>
              </a:ext>
            </a:extLst>
          </p:cNvPr>
          <p:cNvSpPr txBox="1">
            <a:spLocks noChangeArrowheads="1"/>
          </p:cNvSpPr>
          <p:nvPr/>
        </p:nvSpPr>
        <p:spPr bwMode="auto">
          <a:xfrm>
            <a:off x="0" y="0"/>
            <a:ext cx="63166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2400" b="1">
                <a:solidFill>
                  <a:schemeClr val="accent2"/>
                </a:solidFill>
                <a:latin typeface="Century Gothic" panose="020B0502020202020204" pitchFamily="34" charset="0"/>
              </a:rPr>
              <a:t>•	Splicing modulators: the SR proteins</a:t>
            </a:r>
            <a:endParaRPr lang="en-US" altLang="it-IT" sz="2400" b="1">
              <a:latin typeface="Arial" panose="020B0604020202020204" pitchFamily="34" charset="0"/>
            </a:endParaRPr>
          </a:p>
        </p:txBody>
      </p:sp>
      <p:sp>
        <p:nvSpPr>
          <p:cNvPr id="59394" name="Text Box 3">
            <a:extLst>
              <a:ext uri="{FF2B5EF4-FFF2-40B4-BE49-F238E27FC236}">
                <a16:creationId xmlns:a16="http://schemas.microsoft.com/office/drawing/2014/main" id="{7C836B59-928C-CF44-BBF0-73D039C2CC0A}"/>
              </a:ext>
            </a:extLst>
          </p:cNvPr>
          <p:cNvSpPr txBox="1">
            <a:spLocks noChangeArrowheads="1"/>
          </p:cNvSpPr>
          <p:nvPr/>
        </p:nvSpPr>
        <p:spPr bwMode="auto">
          <a:xfrm>
            <a:off x="822325" y="6415088"/>
            <a:ext cx="222885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GB" altLang="it-IT" sz="800">
                <a:latin typeface="Arial" panose="020B0604020202020204" pitchFamily="34" charset="0"/>
              </a:rPr>
              <a:t>From: B. Graveley (2000). RNA 6, 1197-1211</a:t>
            </a:r>
          </a:p>
        </p:txBody>
      </p:sp>
      <p:grpSp>
        <p:nvGrpSpPr>
          <p:cNvPr id="59395" name="Group 4">
            <a:extLst>
              <a:ext uri="{FF2B5EF4-FFF2-40B4-BE49-F238E27FC236}">
                <a16:creationId xmlns:a16="http://schemas.microsoft.com/office/drawing/2014/main" id="{719433C8-823E-F542-B478-75E484EEF0C4}"/>
              </a:ext>
            </a:extLst>
          </p:cNvPr>
          <p:cNvGrpSpPr>
            <a:grpSpLocks/>
          </p:cNvGrpSpPr>
          <p:nvPr/>
        </p:nvGrpSpPr>
        <p:grpSpPr bwMode="auto">
          <a:xfrm>
            <a:off x="742950" y="657225"/>
            <a:ext cx="7870825" cy="5686425"/>
            <a:chOff x="468" y="414"/>
            <a:chExt cx="4958" cy="3582"/>
          </a:xfrm>
        </p:grpSpPr>
        <p:pic>
          <p:nvPicPr>
            <p:cNvPr id="59396" name="Picture 5">
              <a:extLst>
                <a:ext uri="{FF2B5EF4-FFF2-40B4-BE49-F238E27FC236}">
                  <a16:creationId xmlns:a16="http://schemas.microsoft.com/office/drawing/2014/main" id="{E6CE822B-FDB8-724A-BF18-A75DC58217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 y="414"/>
              <a:ext cx="4958" cy="3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Rectangle 6">
              <a:extLst>
                <a:ext uri="{FF2B5EF4-FFF2-40B4-BE49-F238E27FC236}">
                  <a16:creationId xmlns:a16="http://schemas.microsoft.com/office/drawing/2014/main" id="{7B2919CB-6B3C-8F4C-845B-0AE36529F9C5}"/>
                </a:ext>
              </a:extLst>
            </p:cNvPr>
            <p:cNvSpPr>
              <a:spLocks noChangeArrowheads="1"/>
            </p:cNvSpPr>
            <p:nvPr/>
          </p:nvSpPr>
          <p:spPr bwMode="auto">
            <a:xfrm>
              <a:off x="853" y="597"/>
              <a:ext cx="235" cy="75"/>
            </a:xfrm>
            <a:prstGeom prst="rect">
              <a:avLst/>
            </a:prstGeom>
            <a:noFill/>
            <a:ln w="34925">
              <a:solidFill>
                <a:srgbClr val="3DB53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59398" name="Rectangle 7">
              <a:extLst>
                <a:ext uri="{FF2B5EF4-FFF2-40B4-BE49-F238E27FC236}">
                  <a16:creationId xmlns:a16="http://schemas.microsoft.com/office/drawing/2014/main" id="{DC46EC72-8F9A-0548-AE1F-5BEA5EBD2A2D}"/>
                </a:ext>
              </a:extLst>
            </p:cNvPr>
            <p:cNvSpPr>
              <a:spLocks noChangeArrowheads="1"/>
            </p:cNvSpPr>
            <p:nvPr/>
          </p:nvSpPr>
          <p:spPr bwMode="auto">
            <a:xfrm>
              <a:off x="2928" y="817"/>
              <a:ext cx="134" cy="89"/>
            </a:xfrm>
            <a:prstGeom prst="rect">
              <a:avLst/>
            </a:prstGeom>
            <a:noFill/>
            <a:ln w="34925">
              <a:solidFill>
                <a:srgbClr val="3DB53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59399" name="Rectangle 8">
              <a:extLst>
                <a:ext uri="{FF2B5EF4-FFF2-40B4-BE49-F238E27FC236}">
                  <a16:creationId xmlns:a16="http://schemas.microsoft.com/office/drawing/2014/main" id="{87FC932F-0842-4848-A2BD-1060C5922138}"/>
                </a:ext>
              </a:extLst>
            </p:cNvPr>
            <p:cNvSpPr>
              <a:spLocks noChangeArrowheads="1"/>
            </p:cNvSpPr>
            <p:nvPr/>
          </p:nvSpPr>
          <p:spPr bwMode="auto">
            <a:xfrm>
              <a:off x="853" y="729"/>
              <a:ext cx="235" cy="75"/>
            </a:xfrm>
            <a:prstGeom prst="rect">
              <a:avLst/>
            </a:prstGeom>
            <a:noFill/>
            <a:ln w="34925">
              <a:solidFill>
                <a:srgbClr val="3DB53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59400" name="Rectangle 9">
              <a:extLst>
                <a:ext uri="{FF2B5EF4-FFF2-40B4-BE49-F238E27FC236}">
                  <a16:creationId xmlns:a16="http://schemas.microsoft.com/office/drawing/2014/main" id="{D2D4E467-EAC3-5141-9014-3673E73A671B}"/>
                </a:ext>
              </a:extLst>
            </p:cNvPr>
            <p:cNvSpPr>
              <a:spLocks noChangeArrowheads="1"/>
            </p:cNvSpPr>
            <p:nvPr/>
          </p:nvSpPr>
          <p:spPr bwMode="auto">
            <a:xfrm>
              <a:off x="853" y="853"/>
              <a:ext cx="235" cy="75"/>
            </a:xfrm>
            <a:prstGeom prst="rect">
              <a:avLst/>
            </a:prstGeom>
            <a:noFill/>
            <a:ln w="34925">
              <a:solidFill>
                <a:srgbClr val="3DB53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59401" name="Rectangle 10">
              <a:extLst>
                <a:ext uri="{FF2B5EF4-FFF2-40B4-BE49-F238E27FC236}">
                  <a16:creationId xmlns:a16="http://schemas.microsoft.com/office/drawing/2014/main" id="{404DA36E-22E4-C94B-B925-51B6E0E1D2A0}"/>
                </a:ext>
              </a:extLst>
            </p:cNvPr>
            <p:cNvSpPr>
              <a:spLocks noChangeArrowheads="1"/>
            </p:cNvSpPr>
            <p:nvPr/>
          </p:nvSpPr>
          <p:spPr bwMode="auto">
            <a:xfrm>
              <a:off x="853" y="985"/>
              <a:ext cx="235" cy="75"/>
            </a:xfrm>
            <a:prstGeom prst="rect">
              <a:avLst/>
            </a:prstGeom>
            <a:noFill/>
            <a:ln w="34925">
              <a:solidFill>
                <a:srgbClr val="3DB53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59402" name="Rectangle 11">
              <a:extLst>
                <a:ext uri="{FF2B5EF4-FFF2-40B4-BE49-F238E27FC236}">
                  <a16:creationId xmlns:a16="http://schemas.microsoft.com/office/drawing/2014/main" id="{7850004D-7981-444A-9400-420E6EB947CC}"/>
                </a:ext>
              </a:extLst>
            </p:cNvPr>
            <p:cNvSpPr>
              <a:spLocks noChangeArrowheads="1"/>
            </p:cNvSpPr>
            <p:nvPr/>
          </p:nvSpPr>
          <p:spPr bwMode="auto">
            <a:xfrm>
              <a:off x="857" y="1113"/>
              <a:ext cx="235" cy="75"/>
            </a:xfrm>
            <a:prstGeom prst="rect">
              <a:avLst/>
            </a:prstGeom>
            <a:noFill/>
            <a:ln w="34925">
              <a:solidFill>
                <a:srgbClr val="3DB53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59403" name="Rectangle 12">
              <a:extLst>
                <a:ext uri="{FF2B5EF4-FFF2-40B4-BE49-F238E27FC236}">
                  <a16:creationId xmlns:a16="http://schemas.microsoft.com/office/drawing/2014/main" id="{02E67955-5033-7444-9328-1D8A79EB02BF}"/>
                </a:ext>
              </a:extLst>
            </p:cNvPr>
            <p:cNvSpPr>
              <a:spLocks noChangeArrowheads="1"/>
            </p:cNvSpPr>
            <p:nvPr/>
          </p:nvSpPr>
          <p:spPr bwMode="auto">
            <a:xfrm>
              <a:off x="857" y="1245"/>
              <a:ext cx="235" cy="75"/>
            </a:xfrm>
            <a:prstGeom prst="rect">
              <a:avLst/>
            </a:prstGeom>
            <a:noFill/>
            <a:ln w="34925">
              <a:solidFill>
                <a:srgbClr val="3DB53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59404" name="Rectangle 13">
              <a:extLst>
                <a:ext uri="{FF2B5EF4-FFF2-40B4-BE49-F238E27FC236}">
                  <a16:creationId xmlns:a16="http://schemas.microsoft.com/office/drawing/2014/main" id="{101BFB50-6142-FD40-AC6E-F0ADF338B8E9}"/>
                </a:ext>
              </a:extLst>
            </p:cNvPr>
            <p:cNvSpPr>
              <a:spLocks noChangeArrowheads="1"/>
            </p:cNvSpPr>
            <p:nvPr/>
          </p:nvSpPr>
          <p:spPr bwMode="auto">
            <a:xfrm>
              <a:off x="853" y="1377"/>
              <a:ext cx="235" cy="75"/>
            </a:xfrm>
            <a:prstGeom prst="rect">
              <a:avLst/>
            </a:prstGeom>
            <a:noFill/>
            <a:ln w="34925">
              <a:solidFill>
                <a:srgbClr val="3DB53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59405" name="Rectangle 14">
              <a:extLst>
                <a:ext uri="{FF2B5EF4-FFF2-40B4-BE49-F238E27FC236}">
                  <a16:creationId xmlns:a16="http://schemas.microsoft.com/office/drawing/2014/main" id="{868F3960-95A2-4546-A736-6B06D3580F82}"/>
                </a:ext>
              </a:extLst>
            </p:cNvPr>
            <p:cNvSpPr>
              <a:spLocks noChangeArrowheads="1"/>
            </p:cNvSpPr>
            <p:nvPr/>
          </p:nvSpPr>
          <p:spPr bwMode="auto">
            <a:xfrm>
              <a:off x="853" y="1497"/>
              <a:ext cx="235" cy="75"/>
            </a:xfrm>
            <a:prstGeom prst="rect">
              <a:avLst/>
            </a:prstGeom>
            <a:noFill/>
            <a:ln w="34925">
              <a:solidFill>
                <a:srgbClr val="3DB53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59406" name="Rectangle 15">
              <a:extLst>
                <a:ext uri="{FF2B5EF4-FFF2-40B4-BE49-F238E27FC236}">
                  <a16:creationId xmlns:a16="http://schemas.microsoft.com/office/drawing/2014/main" id="{FBC78644-E01C-6342-8837-D4CA65C39B50}"/>
                </a:ext>
              </a:extLst>
            </p:cNvPr>
            <p:cNvSpPr>
              <a:spLocks noChangeArrowheads="1"/>
            </p:cNvSpPr>
            <p:nvPr/>
          </p:nvSpPr>
          <p:spPr bwMode="auto">
            <a:xfrm>
              <a:off x="853" y="1632"/>
              <a:ext cx="235" cy="75"/>
            </a:xfrm>
            <a:prstGeom prst="rect">
              <a:avLst/>
            </a:prstGeom>
            <a:noFill/>
            <a:ln w="34925">
              <a:solidFill>
                <a:srgbClr val="3DB53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59407" name="Rectangle 16">
              <a:extLst>
                <a:ext uri="{FF2B5EF4-FFF2-40B4-BE49-F238E27FC236}">
                  <a16:creationId xmlns:a16="http://schemas.microsoft.com/office/drawing/2014/main" id="{3D2809F0-9FDC-9A4E-82BD-C6906A6AA2D4}"/>
                </a:ext>
              </a:extLst>
            </p:cNvPr>
            <p:cNvSpPr>
              <a:spLocks noChangeArrowheads="1"/>
            </p:cNvSpPr>
            <p:nvPr/>
          </p:nvSpPr>
          <p:spPr bwMode="auto">
            <a:xfrm>
              <a:off x="853" y="1761"/>
              <a:ext cx="235" cy="75"/>
            </a:xfrm>
            <a:prstGeom prst="rect">
              <a:avLst/>
            </a:prstGeom>
            <a:noFill/>
            <a:ln w="34925">
              <a:solidFill>
                <a:srgbClr val="3DB53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59408" name="Rectangle 17">
              <a:extLst>
                <a:ext uri="{FF2B5EF4-FFF2-40B4-BE49-F238E27FC236}">
                  <a16:creationId xmlns:a16="http://schemas.microsoft.com/office/drawing/2014/main" id="{C8719E9D-C45B-EA41-80AD-7EEAE084E834}"/>
                </a:ext>
              </a:extLst>
            </p:cNvPr>
            <p:cNvSpPr>
              <a:spLocks noChangeArrowheads="1"/>
            </p:cNvSpPr>
            <p:nvPr/>
          </p:nvSpPr>
          <p:spPr bwMode="auto">
            <a:xfrm>
              <a:off x="2905" y="1325"/>
              <a:ext cx="139" cy="87"/>
            </a:xfrm>
            <a:prstGeom prst="rect">
              <a:avLst/>
            </a:prstGeom>
            <a:noFill/>
            <a:ln w="34925">
              <a:solidFill>
                <a:srgbClr val="3DB53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59409" name="Rectangle 18">
              <a:extLst>
                <a:ext uri="{FF2B5EF4-FFF2-40B4-BE49-F238E27FC236}">
                  <a16:creationId xmlns:a16="http://schemas.microsoft.com/office/drawing/2014/main" id="{A2E5454E-A8E9-6E48-8132-298F154CB629}"/>
                </a:ext>
              </a:extLst>
            </p:cNvPr>
            <p:cNvSpPr>
              <a:spLocks noChangeArrowheads="1"/>
            </p:cNvSpPr>
            <p:nvPr/>
          </p:nvSpPr>
          <p:spPr bwMode="auto">
            <a:xfrm>
              <a:off x="1097" y="1113"/>
              <a:ext cx="235" cy="75"/>
            </a:xfrm>
            <a:prstGeom prst="rect">
              <a:avLst/>
            </a:prstGeom>
            <a:noFill/>
            <a:ln w="34925">
              <a:solidFill>
                <a:srgbClr val="57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59410" name="Rectangle 19">
              <a:extLst>
                <a:ext uri="{FF2B5EF4-FFF2-40B4-BE49-F238E27FC236}">
                  <a16:creationId xmlns:a16="http://schemas.microsoft.com/office/drawing/2014/main" id="{9A4CC2CB-27CB-CB42-9E9E-C4DE545BABDE}"/>
                </a:ext>
              </a:extLst>
            </p:cNvPr>
            <p:cNvSpPr>
              <a:spLocks noChangeArrowheads="1"/>
            </p:cNvSpPr>
            <p:nvPr/>
          </p:nvSpPr>
          <p:spPr bwMode="auto">
            <a:xfrm>
              <a:off x="3024" y="2169"/>
              <a:ext cx="134" cy="89"/>
            </a:xfrm>
            <a:prstGeom prst="rect">
              <a:avLst/>
            </a:prstGeom>
            <a:noFill/>
            <a:ln w="34925">
              <a:solidFill>
                <a:srgbClr val="3DB53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59411" name="Rectangle 20">
              <a:extLst>
                <a:ext uri="{FF2B5EF4-FFF2-40B4-BE49-F238E27FC236}">
                  <a16:creationId xmlns:a16="http://schemas.microsoft.com/office/drawing/2014/main" id="{00FB79A3-EE98-8A47-BCD7-BF6D3F35D15D}"/>
                </a:ext>
              </a:extLst>
            </p:cNvPr>
            <p:cNvSpPr>
              <a:spLocks noChangeArrowheads="1"/>
            </p:cNvSpPr>
            <p:nvPr/>
          </p:nvSpPr>
          <p:spPr bwMode="auto">
            <a:xfrm>
              <a:off x="3020" y="2341"/>
              <a:ext cx="134" cy="89"/>
            </a:xfrm>
            <a:prstGeom prst="rect">
              <a:avLst/>
            </a:prstGeom>
            <a:noFill/>
            <a:ln w="34925">
              <a:solidFill>
                <a:srgbClr val="3DB53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59412" name="Rectangle 21">
              <a:extLst>
                <a:ext uri="{FF2B5EF4-FFF2-40B4-BE49-F238E27FC236}">
                  <a16:creationId xmlns:a16="http://schemas.microsoft.com/office/drawing/2014/main" id="{E5854353-C119-B740-9776-F3FBD547C7FA}"/>
                </a:ext>
              </a:extLst>
            </p:cNvPr>
            <p:cNvSpPr>
              <a:spLocks noChangeArrowheads="1"/>
            </p:cNvSpPr>
            <p:nvPr/>
          </p:nvSpPr>
          <p:spPr bwMode="auto">
            <a:xfrm>
              <a:off x="3072" y="985"/>
              <a:ext cx="134" cy="89"/>
            </a:xfrm>
            <a:prstGeom prst="rect">
              <a:avLst/>
            </a:prstGeom>
            <a:noFill/>
            <a:ln w="34925">
              <a:solidFill>
                <a:srgbClr val="3DB53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59413" name="Rectangle 22">
              <a:extLst>
                <a:ext uri="{FF2B5EF4-FFF2-40B4-BE49-F238E27FC236}">
                  <a16:creationId xmlns:a16="http://schemas.microsoft.com/office/drawing/2014/main" id="{93868D14-42EF-E447-AB62-B80D20693BEF}"/>
                </a:ext>
              </a:extLst>
            </p:cNvPr>
            <p:cNvSpPr>
              <a:spLocks noChangeArrowheads="1"/>
            </p:cNvSpPr>
            <p:nvPr/>
          </p:nvSpPr>
          <p:spPr bwMode="auto">
            <a:xfrm>
              <a:off x="3280" y="985"/>
              <a:ext cx="134" cy="89"/>
            </a:xfrm>
            <a:prstGeom prst="rect">
              <a:avLst/>
            </a:prstGeom>
            <a:noFill/>
            <a:ln w="34925">
              <a:solidFill>
                <a:srgbClr val="3DB53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59414" name="Rectangle 23">
              <a:extLst>
                <a:ext uri="{FF2B5EF4-FFF2-40B4-BE49-F238E27FC236}">
                  <a16:creationId xmlns:a16="http://schemas.microsoft.com/office/drawing/2014/main" id="{77D8B901-1B2E-9A48-A431-6EE3C83D6350}"/>
                </a:ext>
              </a:extLst>
            </p:cNvPr>
            <p:cNvSpPr>
              <a:spLocks noChangeArrowheads="1"/>
            </p:cNvSpPr>
            <p:nvPr/>
          </p:nvSpPr>
          <p:spPr bwMode="auto">
            <a:xfrm>
              <a:off x="3468" y="985"/>
              <a:ext cx="134" cy="89"/>
            </a:xfrm>
            <a:prstGeom prst="rect">
              <a:avLst/>
            </a:prstGeom>
            <a:noFill/>
            <a:ln w="34925">
              <a:solidFill>
                <a:srgbClr val="3DB53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59415" name="Rectangle 24">
              <a:extLst>
                <a:ext uri="{FF2B5EF4-FFF2-40B4-BE49-F238E27FC236}">
                  <a16:creationId xmlns:a16="http://schemas.microsoft.com/office/drawing/2014/main" id="{B8646C6D-DE38-3D47-B001-210E5AF35FEE}"/>
                </a:ext>
              </a:extLst>
            </p:cNvPr>
            <p:cNvSpPr>
              <a:spLocks noChangeArrowheads="1"/>
            </p:cNvSpPr>
            <p:nvPr/>
          </p:nvSpPr>
          <p:spPr bwMode="auto">
            <a:xfrm>
              <a:off x="1101" y="1245"/>
              <a:ext cx="235" cy="75"/>
            </a:xfrm>
            <a:prstGeom prst="rect">
              <a:avLst/>
            </a:prstGeom>
            <a:noFill/>
            <a:ln w="34925">
              <a:solidFill>
                <a:srgbClr val="57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59416" name="Rectangle 25">
              <a:extLst>
                <a:ext uri="{FF2B5EF4-FFF2-40B4-BE49-F238E27FC236}">
                  <a16:creationId xmlns:a16="http://schemas.microsoft.com/office/drawing/2014/main" id="{097A6E04-996F-E74C-86EB-B98D59796112}"/>
                </a:ext>
              </a:extLst>
            </p:cNvPr>
            <p:cNvSpPr>
              <a:spLocks noChangeArrowheads="1"/>
            </p:cNvSpPr>
            <p:nvPr/>
          </p:nvSpPr>
          <p:spPr bwMode="auto">
            <a:xfrm>
              <a:off x="1105" y="1377"/>
              <a:ext cx="235" cy="75"/>
            </a:xfrm>
            <a:prstGeom prst="rect">
              <a:avLst/>
            </a:prstGeom>
            <a:noFill/>
            <a:ln w="34925">
              <a:solidFill>
                <a:srgbClr val="57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59417" name="Rectangle 26">
              <a:extLst>
                <a:ext uri="{FF2B5EF4-FFF2-40B4-BE49-F238E27FC236}">
                  <a16:creationId xmlns:a16="http://schemas.microsoft.com/office/drawing/2014/main" id="{73A60CC4-3FFD-994D-A962-85A679901C19}"/>
                </a:ext>
              </a:extLst>
            </p:cNvPr>
            <p:cNvSpPr>
              <a:spLocks noChangeArrowheads="1"/>
            </p:cNvSpPr>
            <p:nvPr/>
          </p:nvSpPr>
          <p:spPr bwMode="auto">
            <a:xfrm>
              <a:off x="1097" y="1497"/>
              <a:ext cx="235" cy="75"/>
            </a:xfrm>
            <a:prstGeom prst="rect">
              <a:avLst/>
            </a:prstGeom>
            <a:noFill/>
            <a:ln w="34925">
              <a:solidFill>
                <a:srgbClr val="57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59418" name="Rectangle 27">
              <a:extLst>
                <a:ext uri="{FF2B5EF4-FFF2-40B4-BE49-F238E27FC236}">
                  <a16:creationId xmlns:a16="http://schemas.microsoft.com/office/drawing/2014/main" id="{3138ECBA-D0B5-2B4E-B619-3603D58EEA02}"/>
                </a:ext>
              </a:extLst>
            </p:cNvPr>
            <p:cNvSpPr>
              <a:spLocks noChangeArrowheads="1"/>
            </p:cNvSpPr>
            <p:nvPr/>
          </p:nvSpPr>
          <p:spPr bwMode="auto">
            <a:xfrm>
              <a:off x="1101" y="1633"/>
              <a:ext cx="235" cy="75"/>
            </a:xfrm>
            <a:prstGeom prst="rect">
              <a:avLst/>
            </a:prstGeom>
            <a:noFill/>
            <a:ln w="34925">
              <a:solidFill>
                <a:srgbClr val="57FF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59419" name="Rectangle 28">
              <a:extLst>
                <a:ext uri="{FF2B5EF4-FFF2-40B4-BE49-F238E27FC236}">
                  <a16:creationId xmlns:a16="http://schemas.microsoft.com/office/drawing/2014/main" id="{CE8F8442-4309-C14C-BD9D-13AACA477B5A}"/>
                </a:ext>
              </a:extLst>
            </p:cNvPr>
            <p:cNvSpPr>
              <a:spLocks noChangeArrowheads="1"/>
            </p:cNvSpPr>
            <p:nvPr/>
          </p:nvSpPr>
          <p:spPr bwMode="auto">
            <a:xfrm>
              <a:off x="1101" y="597"/>
              <a:ext cx="119" cy="75"/>
            </a:xfrm>
            <a:prstGeom prst="rect">
              <a:avLst/>
            </a:prstGeom>
            <a:noFill/>
            <a:ln w="34925">
              <a:solidFill>
                <a:srgbClr val="F3000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59420" name="Rectangle 29">
              <a:extLst>
                <a:ext uri="{FF2B5EF4-FFF2-40B4-BE49-F238E27FC236}">
                  <a16:creationId xmlns:a16="http://schemas.microsoft.com/office/drawing/2014/main" id="{C22D0E86-D224-E14F-9981-EA24D224A9FC}"/>
                </a:ext>
              </a:extLst>
            </p:cNvPr>
            <p:cNvSpPr>
              <a:spLocks noChangeArrowheads="1"/>
            </p:cNvSpPr>
            <p:nvPr/>
          </p:nvSpPr>
          <p:spPr bwMode="auto">
            <a:xfrm>
              <a:off x="1101" y="729"/>
              <a:ext cx="195" cy="75"/>
            </a:xfrm>
            <a:prstGeom prst="rect">
              <a:avLst/>
            </a:prstGeom>
            <a:noFill/>
            <a:ln w="34925">
              <a:solidFill>
                <a:srgbClr val="F3000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59421" name="Rectangle 30">
              <a:extLst>
                <a:ext uri="{FF2B5EF4-FFF2-40B4-BE49-F238E27FC236}">
                  <a16:creationId xmlns:a16="http://schemas.microsoft.com/office/drawing/2014/main" id="{1F8652D2-F4F1-0643-AC82-725E27710980}"/>
                </a:ext>
              </a:extLst>
            </p:cNvPr>
            <p:cNvSpPr>
              <a:spLocks noChangeArrowheads="1"/>
            </p:cNvSpPr>
            <p:nvPr/>
          </p:nvSpPr>
          <p:spPr bwMode="auto">
            <a:xfrm>
              <a:off x="1101" y="853"/>
              <a:ext cx="347" cy="79"/>
            </a:xfrm>
            <a:prstGeom prst="rect">
              <a:avLst/>
            </a:prstGeom>
            <a:noFill/>
            <a:ln w="34925">
              <a:solidFill>
                <a:srgbClr val="F3000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59422" name="Rectangle 31">
              <a:extLst>
                <a:ext uri="{FF2B5EF4-FFF2-40B4-BE49-F238E27FC236}">
                  <a16:creationId xmlns:a16="http://schemas.microsoft.com/office/drawing/2014/main" id="{91FE3B57-521F-C54F-B23F-05B42188524E}"/>
                </a:ext>
              </a:extLst>
            </p:cNvPr>
            <p:cNvSpPr>
              <a:spLocks noChangeArrowheads="1"/>
            </p:cNvSpPr>
            <p:nvPr/>
          </p:nvSpPr>
          <p:spPr bwMode="auto">
            <a:xfrm>
              <a:off x="1101" y="985"/>
              <a:ext cx="487" cy="71"/>
            </a:xfrm>
            <a:prstGeom prst="rect">
              <a:avLst/>
            </a:prstGeom>
            <a:noFill/>
            <a:ln w="34925">
              <a:solidFill>
                <a:srgbClr val="F3000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59423" name="Rectangle 32">
              <a:extLst>
                <a:ext uri="{FF2B5EF4-FFF2-40B4-BE49-F238E27FC236}">
                  <a16:creationId xmlns:a16="http://schemas.microsoft.com/office/drawing/2014/main" id="{CED294E5-C56F-F344-8572-ABBA9CD87EED}"/>
                </a:ext>
              </a:extLst>
            </p:cNvPr>
            <p:cNvSpPr>
              <a:spLocks noChangeArrowheads="1"/>
            </p:cNvSpPr>
            <p:nvPr/>
          </p:nvSpPr>
          <p:spPr bwMode="auto">
            <a:xfrm>
              <a:off x="1341" y="1113"/>
              <a:ext cx="59" cy="67"/>
            </a:xfrm>
            <a:prstGeom prst="rect">
              <a:avLst/>
            </a:prstGeom>
            <a:noFill/>
            <a:ln w="34925">
              <a:solidFill>
                <a:srgbClr val="F3000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59424" name="Rectangle 33">
              <a:extLst>
                <a:ext uri="{FF2B5EF4-FFF2-40B4-BE49-F238E27FC236}">
                  <a16:creationId xmlns:a16="http://schemas.microsoft.com/office/drawing/2014/main" id="{6938F6A5-99F4-6448-8EBF-603DEFDD7ED3}"/>
                </a:ext>
              </a:extLst>
            </p:cNvPr>
            <p:cNvSpPr>
              <a:spLocks noChangeArrowheads="1"/>
            </p:cNvSpPr>
            <p:nvPr/>
          </p:nvSpPr>
          <p:spPr bwMode="auto">
            <a:xfrm>
              <a:off x="1349" y="1249"/>
              <a:ext cx="79" cy="67"/>
            </a:xfrm>
            <a:prstGeom prst="rect">
              <a:avLst/>
            </a:prstGeom>
            <a:noFill/>
            <a:ln w="34925">
              <a:solidFill>
                <a:srgbClr val="F3000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59425" name="Rectangle 34">
              <a:extLst>
                <a:ext uri="{FF2B5EF4-FFF2-40B4-BE49-F238E27FC236}">
                  <a16:creationId xmlns:a16="http://schemas.microsoft.com/office/drawing/2014/main" id="{492A983C-9FB6-8A4A-813E-67A1EA7FD8EB}"/>
                </a:ext>
              </a:extLst>
            </p:cNvPr>
            <p:cNvSpPr>
              <a:spLocks noChangeArrowheads="1"/>
            </p:cNvSpPr>
            <p:nvPr/>
          </p:nvSpPr>
          <p:spPr bwMode="auto">
            <a:xfrm>
              <a:off x="1353" y="1377"/>
              <a:ext cx="163" cy="71"/>
            </a:xfrm>
            <a:prstGeom prst="rect">
              <a:avLst/>
            </a:prstGeom>
            <a:noFill/>
            <a:ln w="34925">
              <a:solidFill>
                <a:srgbClr val="F3000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59426" name="Rectangle 35">
              <a:extLst>
                <a:ext uri="{FF2B5EF4-FFF2-40B4-BE49-F238E27FC236}">
                  <a16:creationId xmlns:a16="http://schemas.microsoft.com/office/drawing/2014/main" id="{4DCDC766-F4FB-3540-B051-E512BD425F80}"/>
                </a:ext>
              </a:extLst>
            </p:cNvPr>
            <p:cNvSpPr>
              <a:spLocks noChangeArrowheads="1"/>
            </p:cNvSpPr>
            <p:nvPr/>
          </p:nvSpPr>
          <p:spPr bwMode="auto">
            <a:xfrm>
              <a:off x="1345" y="1497"/>
              <a:ext cx="303" cy="75"/>
            </a:xfrm>
            <a:prstGeom prst="rect">
              <a:avLst/>
            </a:prstGeom>
            <a:noFill/>
            <a:ln w="34925">
              <a:solidFill>
                <a:srgbClr val="F3000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59427" name="Rectangle 36">
              <a:extLst>
                <a:ext uri="{FF2B5EF4-FFF2-40B4-BE49-F238E27FC236}">
                  <a16:creationId xmlns:a16="http://schemas.microsoft.com/office/drawing/2014/main" id="{652B982A-CC99-D246-AE80-F79E2612F184}"/>
                </a:ext>
              </a:extLst>
            </p:cNvPr>
            <p:cNvSpPr>
              <a:spLocks noChangeArrowheads="1"/>
            </p:cNvSpPr>
            <p:nvPr/>
          </p:nvSpPr>
          <p:spPr bwMode="auto">
            <a:xfrm>
              <a:off x="1349" y="1629"/>
              <a:ext cx="619" cy="79"/>
            </a:xfrm>
            <a:prstGeom prst="rect">
              <a:avLst/>
            </a:prstGeom>
            <a:noFill/>
            <a:ln w="34925">
              <a:solidFill>
                <a:srgbClr val="F3000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59428" name="Rectangle 37">
              <a:extLst>
                <a:ext uri="{FF2B5EF4-FFF2-40B4-BE49-F238E27FC236}">
                  <a16:creationId xmlns:a16="http://schemas.microsoft.com/office/drawing/2014/main" id="{81FB2C7C-2FCB-2849-AABA-7D9E5EC1919B}"/>
                </a:ext>
              </a:extLst>
            </p:cNvPr>
            <p:cNvSpPr>
              <a:spLocks noChangeArrowheads="1"/>
            </p:cNvSpPr>
            <p:nvPr/>
          </p:nvSpPr>
          <p:spPr bwMode="auto">
            <a:xfrm>
              <a:off x="1173" y="1761"/>
              <a:ext cx="227" cy="71"/>
            </a:xfrm>
            <a:prstGeom prst="rect">
              <a:avLst/>
            </a:prstGeom>
            <a:noFill/>
            <a:ln w="34925">
              <a:solidFill>
                <a:srgbClr val="F3000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59429" name="Rectangle 38">
              <a:extLst>
                <a:ext uri="{FF2B5EF4-FFF2-40B4-BE49-F238E27FC236}">
                  <a16:creationId xmlns:a16="http://schemas.microsoft.com/office/drawing/2014/main" id="{BB599C6F-108E-2540-B52B-6559F5378517}"/>
                </a:ext>
              </a:extLst>
            </p:cNvPr>
            <p:cNvSpPr>
              <a:spLocks noChangeArrowheads="1"/>
            </p:cNvSpPr>
            <p:nvPr/>
          </p:nvSpPr>
          <p:spPr bwMode="auto">
            <a:xfrm>
              <a:off x="3133" y="817"/>
              <a:ext cx="111" cy="95"/>
            </a:xfrm>
            <a:prstGeom prst="rect">
              <a:avLst/>
            </a:prstGeom>
            <a:noFill/>
            <a:ln w="34925">
              <a:solidFill>
                <a:srgbClr val="F3000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59430" name="Rectangle 39">
              <a:extLst>
                <a:ext uri="{FF2B5EF4-FFF2-40B4-BE49-F238E27FC236}">
                  <a16:creationId xmlns:a16="http://schemas.microsoft.com/office/drawing/2014/main" id="{7AFC5034-A41A-7B47-BA36-994FC6C6CDBB}"/>
                </a:ext>
              </a:extLst>
            </p:cNvPr>
            <p:cNvSpPr>
              <a:spLocks noChangeArrowheads="1"/>
            </p:cNvSpPr>
            <p:nvPr/>
          </p:nvSpPr>
          <p:spPr bwMode="auto">
            <a:xfrm>
              <a:off x="2813" y="985"/>
              <a:ext cx="75" cy="95"/>
            </a:xfrm>
            <a:prstGeom prst="rect">
              <a:avLst/>
            </a:prstGeom>
            <a:noFill/>
            <a:ln w="34925">
              <a:solidFill>
                <a:srgbClr val="F3000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59431" name="Rectangle 40">
              <a:extLst>
                <a:ext uri="{FF2B5EF4-FFF2-40B4-BE49-F238E27FC236}">
                  <a16:creationId xmlns:a16="http://schemas.microsoft.com/office/drawing/2014/main" id="{96C39251-90C9-8747-86DF-E25C7B97530F}"/>
                </a:ext>
              </a:extLst>
            </p:cNvPr>
            <p:cNvSpPr>
              <a:spLocks noChangeArrowheads="1"/>
            </p:cNvSpPr>
            <p:nvPr/>
          </p:nvSpPr>
          <p:spPr bwMode="auto">
            <a:xfrm>
              <a:off x="3269" y="1313"/>
              <a:ext cx="151" cy="99"/>
            </a:xfrm>
            <a:prstGeom prst="rect">
              <a:avLst/>
            </a:prstGeom>
            <a:noFill/>
            <a:ln w="34925">
              <a:solidFill>
                <a:srgbClr val="F3000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59432" name="Rectangle 41">
              <a:extLst>
                <a:ext uri="{FF2B5EF4-FFF2-40B4-BE49-F238E27FC236}">
                  <a16:creationId xmlns:a16="http://schemas.microsoft.com/office/drawing/2014/main" id="{A532E281-1704-264B-B298-10E7009BF6B2}"/>
                </a:ext>
              </a:extLst>
            </p:cNvPr>
            <p:cNvSpPr>
              <a:spLocks noChangeArrowheads="1"/>
            </p:cNvSpPr>
            <p:nvPr/>
          </p:nvSpPr>
          <p:spPr bwMode="auto">
            <a:xfrm>
              <a:off x="3481" y="1317"/>
              <a:ext cx="75" cy="95"/>
            </a:xfrm>
            <a:prstGeom prst="rect">
              <a:avLst/>
            </a:prstGeom>
            <a:noFill/>
            <a:ln w="34925">
              <a:solidFill>
                <a:srgbClr val="F3000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59433" name="Rectangle 42">
              <a:extLst>
                <a:ext uri="{FF2B5EF4-FFF2-40B4-BE49-F238E27FC236}">
                  <a16:creationId xmlns:a16="http://schemas.microsoft.com/office/drawing/2014/main" id="{04E1CB87-270C-4A48-9491-24C72CF5463E}"/>
                </a:ext>
              </a:extLst>
            </p:cNvPr>
            <p:cNvSpPr>
              <a:spLocks noChangeArrowheads="1"/>
            </p:cNvSpPr>
            <p:nvPr/>
          </p:nvSpPr>
          <p:spPr bwMode="auto">
            <a:xfrm>
              <a:off x="2793" y="1493"/>
              <a:ext cx="415" cy="91"/>
            </a:xfrm>
            <a:prstGeom prst="rect">
              <a:avLst/>
            </a:prstGeom>
            <a:noFill/>
            <a:ln w="34925">
              <a:solidFill>
                <a:srgbClr val="F3000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59434" name="Rectangle 43">
              <a:extLst>
                <a:ext uri="{FF2B5EF4-FFF2-40B4-BE49-F238E27FC236}">
                  <a16:creationId xmlns:a16="http://schemas.microsoft.com/office/drawing/2014/main" id="{69E1678B-0EEA-9147-9608-4F51142BAFBA}"/>
                </a:ext>
              </a:extLst>
            </p:cNvPr>
            <p:cNvSpPr>
              <a:spLocks noChangeArrowheads="1"/>
            </p:cNvSpPr>
            <p:nvPr/>
          </p:nvSpPr>
          <p:spPr bwMode="auto">
            <a:xfrm>
              <a:off x="3225" y="1829"/>
              <a:ext cx="235" cy="91"/>
            </a:xfrm>
            <a:prstGeom prst="rect">
              <a:avLst/>
            </a:prstGeom>
            <a:noFill/>
            <a:ln w="34925">
              <a:solidFill>
                <a:srgbClr val="F3000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59435" name="Rectangle 44">
              <a:extLst>
                <a:ext uri="{FF2B5EF4-FFF2-40B4-BE49-F238E27FC236}">
                  <a16:creationId xmlns:a16="http://schemas.microsoft.com/office/drawing/2014/main" id="{A289ACA3-86BD-E84F-A0D6-83E0C0EEB27B}"/>
                </a:ext>
              </a:extLst>
            </p:cNvPr>
            <p:cNvSpPr>
              <a:spLocks noChangeArrowheads="1"/>
            </p:cNvSpPr>
            <p:nvPr/>
          </p:nvSpPr>
          <p:spPr bwMode="auto">
            <a:xfrm>
              <a:off x="2793" y="2169"/>
              <a:ext cx="179" cy="91"/>
            </a:xfrm>
            <a:prstGeom prst="rect">
              <a:avLst/>
            </a:prstGeom>
            <a:noFill/>
            <a:ln w="34925">
              <a:solidFill>
                <a:srgbClr val="F3000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59436" name="Rectangle 45">
              <a:extLst>
                <a:ext uri="{FF2B5EF4-FFF2-40B4-BE49-F238E27FC236}">
                  <a16:creationId xmlns:a16="http://schemas.microsoft.com/office/drawing/2014/main" id="{07AA741A-5F66-6B4B-A626-429FE68ACF18}"/>
                </a:ext>
              </a:extLst>
            </p:cNvPr>
            <p:cNvSpPr>
              <a:spLocks noChangeArrowheads="1"/>
            </p:cNvSpPr>
            <p:nvPr/>
          </p:nvSpPr>
          <p:spPr bwMode="auto">
            <a:xfrm>
              <a:off x="3185" y="2165"/>
              <a:ext cx="147" cy="91"/>
            </a:xfrm>
            <a:prstGeom prst="rect">
              <a:avLst/>
            </a:prstGeom>
            <a:noFill/>
            <a:ln w="34925">
              <a:solidFill>
                <a:srgbClr val="F3000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59437" name="Rectangle 46">
              <a:extLst>
                <a:ext uri="{FF2B5EF4-FFF2-40B4-BE49-F238E27FC236}">
                  <a16:creationId xmlns:a16="http://schemas.microsoft.com/office/drawing/2014/main" id="{5F4D903B-DA2E-7E42-A4A7-E8CCBF0FA741}"/>
                </a:ext>
              </a:extLst>
            </p:cNvPr>
            <p:cNvSpPr>
              <a:spLocks noChangeArrowheads="1"/>
            </p:cNvSpPr>
            <p:nvPr/>
          </p:nvSpPr>
          <p:spPr bwMode="auto">
            <a:xfrm>
              <a:off x="2801" y="2341"/>
              <a:ext cx="179" cy="91"/>
            </a:xfrm>
            <a:prstGeom prst="rect">
              <a:avLst/>
            </a:prstGeom>
            <a:noFill/>
            <a:ln w="34925">
              <a:solidFill>
                <a:srgbClr val="F3000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59438" name="Rectangle 47">
              <a:extLst>
                <a:ext uri="{FF2B5EF4-FFF2-40B4-BE49-F238E27FC236}">
                  <a16:creationId xmlns:a16="http://schemas.microsoft.com/office/drawing/2014/main" id="{38D5B6D7-C706-A340-BFC6-0BE10521C2F3}"/>
                </a:ext>
              </a:extLst>
            </p:cNvPr>
            <p:cNvSpPr>
              <a:spLocks noChangeArrowheads="1"/>
            </p:cNvSpPr>
            <p:nvPr/>
          </p:nvSpPr>
          <p:spPr bwMode="auto">
            <a:xfrm>
              <a:off x="3205" y="2341"/>
              <a:ext cx="147" cy="91"/>
            </a:xfrm>
            <a:prstGeom prst="rect">
              <a:avLst/>
            </a:prstGeom>
            <a:noFill/>
            <a:ln w="34925">
              <a:solidFill>
                <a:srgbClr val="F3000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59439" name="Rectangle 48">
              <a:extLst>
                <a:ext uri="{FF2B5EF4-FFF2-40B4-BE49-F238E27FC236}">
                  <a16:creationId xmlns:a16="http://schemas.microsoft.com/office/drawing/2014/main" id="{AB76CC46-3990-264D-85BB-62EA2BE0BDF1}"/>
                </a:ext>
              </a:extLst>
            </p:cNvPr>
            <p:cNvSpPr>
              <a:spLocks noChangeArrowheads="1"/>
            </p:cNvSpPr>
            <p:nvPr/>
          </p:nvSpPr>
          <p:spPr bwMode="auto">
            <a:xfrm>
              <a:off x="2949" y="2677"/>
              <a:ext cx="387" cy="91"/>
            </a:xfrm>
            <a:prstGeom prst="rect">
              <a:avLst/>
            </a:prstGeom>
            <a:noFill/>
            <a:ln w="34925">
              <a:solidFill>
                <a:srgbClr val="F3000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59440" name="Rectangle 49">
              <a:extLst>
                <a:ext uri="{FF2B5EF4-FFF2-40B4-BE49-F238E27FC236}">
                  <a16:creationId xmlns:a16="http://schemas.microsoft.com/office/drawing/2014/main" id="{66A8B73E-DE63-FF4C-9F67-684850A628C2}"/>
                </a:ext>
              </a:extLst>
            </p:cNvPr>
            <p:cNvSpPr>
              <a:spLocks noChangeArrowheads="1"/>
            </p:cNvSpPr>
            <p:nvPr/>
          </p:nvSpPr>
          <p:spPr bwMode="auto">
            <a:xfrm>
              <a:off x="3809" y="2681"/>
              <a:ext cx="331" cy="83"/>
            </a:xfrm>
            <a:prstGeom prst="rect">
              <a:avLst/>
            </a:prstGeom>
            <a:noFill/>
            <a:ln w="34925">
              <a:solidFill>
                <a:srgbClr val="F3000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59441" name="Rectangle 50">
              <a:extLst>
                <a:ext uri="{FF2B5EF4-FFF2-40B4-BE49-F238E27FC236}">
                  <a16:creationId xmlns:a16="http://schemas.microsoft.com/office/drawing/2014/main" id="{D866AE14-F24F-5C49-88E0-9019D5E19633}"/>
                </a:ext>
              </a:extLst>
            </p:cNvPr>
            <p:cNvSpPr>
              <a:spLocks noChangeArrowheads="1"/>
            </p:cNvSpPr>
            <p:nvPr/>
          </p:nvSpPr>
          <p:spPr bwMode="auto">
            <a:xfrm>
              <a:off x="2937" y="2853"/>
              <a:ext cx="571" cy="87"/>
            </a:xfrm>
            <a:prstGeom prst="rect">
              <a:avLst/>
            </a:prstGeom>
            <a:noFill/>
            <a:ln w="34925">
              <a:solidFill>
                <a:srgbClr val="F3000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59442" name="Rectangle 51">
              <a:extLst>
                <a:ext uri="{FF2B5EF4-FFF2-40B4-BE49-F238E27FC236}">
                  <a16:creationId xmlns:a16="http://schemas.microsoft.com/office/drawing/2014/main" id="{3E0A7130-2D37-4F43-9777-C24C0A122707}"/>
                </a:ext>
              </a:extLst>
            </p:cNvPr>
            <p:cNvSpPr>
              <a:spLocks noChangeArrowheads="1"/>
            </p:cNvSpPr>
            <p:nvPr/>
          </p:nvSpPr>
          <p:spPr bwMode="auto">
            <a:xfrm>
              <a:off x="2793" y="3189"/>
              <a:ext cx="763" cy="83"/>
            </a:xfrm>
            <a:prstGeom prst="rect">
              <a:avLst/>
            </a:prstGeom>
            <a:noFill/>
            <a:ln w="34925">
              <a:solidFill>
                <a:srgbClr val="F3000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59443" name="Rectangle 52">
              <a:extLst>
                <a:ext uri="{FF2B5EF4-FFF2-40B4-BE49-F238E27FC236}">
                  <a16:creationId xmlns:a16="http://schemas.microsoft.com/office/drawing/2014/main" id="{DC5394C7-73C2-A241-BAAB-A5B7376016FA}"/>
                </a:ext>
              </a:extLst>
            </p:cNvPr>
            <p:cNvSpPr>
              <a:spLocks noChangeArrowheads="1"/>
            </p:cNvSpPr>
            <p:nvPr/>
          </p:nvSpPr>
          <p:spPr bwMode="auto">
            <a:xfrm>
              <a:off x="3057" y="3369"/>
              <a:ext cx="147" cy="95"/>
            </a:xfrm>
            <a:prstGeom prst="rect">
              <a:avLst/>
            </a:prstGeom>
            <a:noFill/>
            <a:ln w="34925">
              <a:solidFill>
                <a:srgbClr val="F3000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59444" name="Rectangle 53">
              <a:extLst>
                <a:ext uri="{FF2B5EF4-FFF2-40B4-BE49-F238E27FC236}">
                  <a16:creationId xmlns:a16="http://schemas.microsoft.com/office/drawing/2014/main" id="{A8FC53CC-FC6B-AE4B-88F8-3EFA3F10687E}"/>
                </a:ext>
              </a:extLst>
            </p:cNvPr>
            <p:cNvSpPr>
              <a:spLocks noChangeArrowheads="1"/>
            </p:cNvSpPr>
            <p:nvPr/>
          </p:nvSpPr>
          <p:spPr bwMode="auto">
            <a:xfrm>
              <a:off x="2797" y="3713"/>
              <a:ext cx="303" cy="83"/>
            </a:xfrm>
            <a:prstGeom prst="rect">
              <a:avLst/>
            </a:prstGeom>
            <a:noFill/>
            <a:ln w="34925">
              <a:solidFill>
                <a:srgbClr val="F3000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59445" name="Rectangle 54">
              <a:extLst>
                <a:ext uri="{FF2B5EF4-FFF2-40B4-BE49-F238E27FC236}">
                  <a16:creationId xmlns:a16="http://schemas.microsoft.com/office/drawing/2014/main" id="{F9B8EC41-EB7E-D14B-9D36-BE1C3701DC5B}"/>
                </a:ext>
              </a:extLst>
            </p:cNvPr>
            <p:cNvSpPr>
              <a:spLocks noChangeArrowheads="1"/>
            </p:cNvSpPr>
            <p:nvPr/>
          </p:nvSpPr>
          <p:spPr bwMode="auto">
            <a:xfrm>
              <a:off x="2785" y="1658"/>
              <a:ext cx="148" cy="91"/>
            </a:xfrm>
            <a:prstGeom prst="rect">
              <a:avLst/>
            </a:prstGeom>
            <a:noFill/>
            <a:ln w="34925">
              <a:solidFill>
                <a:srgbClr val="F3000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5" name="Rectangle 2">
            <a:extLst>
              <a:ext uri="{FF2B5EF4-FFF2-40B4-BE49-F238E27FC236}">
                <a16:creationId xmlns:a16="http://schemas.microsoft.com/office/drawing/2014/main" id="{BF6FEF36-130D-7349-8939-3F6EBA03DD33}"/>
              </a:ext>
            </a:extLst>
          </p:cNvPr>
          <p:cNvSpPr>
            <a:spLocks noGrp="1" noChangeArrowheads="1"/>
          </p:cNvSpPr>
          <p:nvPr>
            <p:ph type="title"/>
          </p:nvPr>
        </p:nvSpPr>
        <p:spPr>
          <a:xfrm>
            <a:off x="0" y="0"/>
            <a:ext cx="7772400" cy="457200"/>
          </a:xfrm>
        </p:spPr>
        <p:txBody>
          <a:bodyPr>
            <a:normAutofit fontScale="90000"/>
          </a:bodyPr>
          <a:lstStyle/>
          <a:p>
            <a:pPr algn="l" eaLnBrk="1" hangingPunct="1">
              <a:defRPr/>
            </a:pPr>
            <a:r>
              <a:rPr lang="en-US" altLang="it-IT" sz="4000">
                <a:solidFill>
                  <a:schemeClr val="accent2"/>
                </a:solidFill>
                <a:latin typeface="Century Gothic" charset="0"/>
              </a:rPr>
              <a:t>•	Challenges for the future</a:t>
            </a:r>
          </a:p>
        </p:txBody>
      </p:sp>
      <p:sp>
        <p:nvSpPr>
          <p:cNvPr id="61442" name="Text Box 4">
            <a:extLst>
              <a:ext uri="{FF2B5EF4-FFF2-40B4-BE49-F238E27FC236}">
                <a16:creationId xmlns:a16="http://schemas.microsoft.com/office/drawing/2014/main" id="{E339D132-268E-A043-9547-14CC050C72FB}"/>
              </a:ext>
            </a:extLst>
          </p:cNvPr>
          <p:cNvSpPr txBox="1">
            <a:spLocks noChangeArrowheads="1"/>
          </p:cNvSpPr>
          <p:nvPr/>
        </p:nvSpPr>
        <p:spPr bwMode="auto">
          <a:xfrm>
            <a:off x="368300" y="1382713"/>
            <a:ext cx="828040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US" altLang="it-IT" sz="2400">
              <a:latin typeface="Arial" panose="020B0604020202020204" pitchFamily="34" charset="0"/>
            </a:endParaRPr>
          </a:p>
          <a:p>
            <a:pPr>
              <a:spcBef>
                <a:spcPct val="0"/>
              </a:spcBef>
              <a:buFontTx/>
              <a:buNone/>
            </a:pPr>
            <a:r>
              <a:rPr lang="en-US" altLang="it-IT" sz="2400">
                <a:latin typeface="Arial" panose="020B0604020202020204" pitchFamily="34" charset="0"/>
              </a:rPr>
              <a:t>The basic distinction between exons and introns might be laid down by such proteins long before the specific splicing components bind.</a:t>
            </a:r>
          </a:p>
          <a:p>
            <a:pPr>
              <a:spcBef>
                <a:spcPct val="0"/>
              </a:spcBef>
              <a:buFontTx/>
              <a:buNone/>
            </a:pPr>
            <a:endParaRPr lang="en-US" altLang="it-IT" sz="2400">
              <a:latin typeface="Arial" panose="020B0604020202020204" pitchFamily="34" charset="0"/>
            </a:endParaRPr>
          </a:p>
          <a:p>
            <a:pPr>
              <a:spcBef>
                <a:spcPct val="0"/>
              </a:spcBef>
              <a:buFontTx/>
              <a:buNone/>
            </a:pPr>
            <a:r>
              <a:rPr lang="en-US" altLang="it-IT" sz="2400">
                <a:latin typeface="Arial" panose="020B0604020202020204" pitchFamily="34" charset="0"/>
              </a:rPr>
              <a:t>There are over 50 proteins that are not part of the splicing complexes but bind to the RNA independently and affect the choice of sites.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3" name="Text Box 2">
            <a:extLst>
              <a:ext uri="{FF2B5EF4-FFF2-40B4-BE49-F238E27FC236}">
                <a16:creationId xmlns:a16="http://schemas.microsoft.com/office/drawing/2014/main" id="{A6A9AA30-9F84-014D-9B6F-E923C9F08683}"/>
              </a:ext>
            </a:extLst>
          </p:cNvPr>
          <p:cNvSpPr txBox="1">
            <a:spLocks noChangeArrowheads="1"/>
          </p:cNvSpPr>
          <p:nvPr/>
        </p:nvSpPr>
        <p:spPr bwMode="auto">
          <a:xfrm>
            <a:off x="681038" y="3173413"/>
            <a:ext cx="49260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GB" altLang="it-IT" sz="2400">
                <a:solidFill>
                  <a:schemeClr val="tx2"/>
                </a:solidFill>
                <a:latin typeface="Trebuchet MS" panose="020B0703020202090204" pitchFamily="34" charset="0"/>
              </a:rPr>
              <a:t>• Essential step in gene expression</a:t>
            </a:r>
          </a:p>
        </p:txBody>
      </p:sp>
      <p:sp>
        <p:nvSpPr>
          <p:cNvPr id="18434" name="Text Box 3">
            <a:extLst>
              <a:ext uri="{FF2B5EF4-FFF2-40B4-BE49-F238E27FC236}">
                <a16:creationId xmlns:a16="http://schemas.microsoft.com/office/drawing/2014/main" id="{E5BB4582-E9F2-8647-AD27-13E4FDC6E9F2}"/>
              </a:ext>
            </a:extLst>
          </p:cNvPr>
          <p:cNvSpPr txBox="1">
            <a:spLocks noChangeArrowheads="1"/>
          </p:cNvSpPr>
          <p:nvPr/>
        </p:nvSpPr>
        <p:spPr bwMode="auto">
          <a:xfrm>
            <a:off x="681038" y="3651250"/>
            <a:ext cx="829945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GB" altLang="it-IT" sz="2400">
                <a:solidFill>
                  <a:schemeClr val="tx2"/>
                </a:solidFill>
                <a:latin typeface="Trebuchet MS" panose="020B0703020202090204" pitchFamily="34" charset="0"/>
              </a:rPr>
              <a:t>• &gt;15-50% of human genetic diseases involve splicing errors</a:t>
            </a:r>
            <a:endParaRPr lang="en-GB" altLang="it-IT" sz="2400" i="1">
              <a:solidFill>
                <a:schemeClr val="tx2"/>
              </a:solidFill>
              <a:latin typeface="Trebuchet MS" panose="020B0703020202090204" pitchFamily="34" charset="0"/>
            </a:endParaRPr>
          </a:p>
          <a:p>
            <a:pPr>
              <a:spcBef>
                <a:spcPct val="0"/>
              </a:spcBef>
              <a:buFontTx/>
              <a:buNone/>
            </a:pPr>
            <a:endParaRPr lang="en-GB" altLang="it-IT" sz="1400">
              <a:latin typeface="Courier" pitchFamily="2" charset="0"/>
            </a:endParaRPr>
          </a:p>
        </p:txBody>
      </p:sp>
      <p:grpSp>
        <p:nvGrpSpPr>
          <p:cNvPr id="2" name="Group 4">
            <a:extLst>
              <a:ext uri="{FF2B5EF4-FFF2-40B4-BE49-F238E27FC236}">
                <a16:creationId xmlns:a16="http://schemas.microsoft.com/office/drawing/2014/main" id="{3288994D-7FD6-0D40-A0E8-B181C97C2D63}"/>
              </a:ext>
            </a:extLst>
          </p:cNvPr>
          <p:cNvGrpSpPr>
            <a:grpSpLocks/>
          </p:cNvGrpSpPr>
          <p:nvPr/>
        </p:nvGrpSpPr>
        <p:grpSpPr bwMode="auto">
          <a:xfrm>
            <a:off x="681038" y="4594225"/>
            <a:ext cx="6616700" cy="1012825"/>
            <a:chOff x="429" y="1758"/>
            <a:chExt cx="4168" cy="638"/>
          </a:xfrm>
        </p:grpSpPr>
        <p:sp>
          <p:nvSpPr>
            <p:cNvPr id="18463" name="Text Box 5">
              <a:extLst>
                <a:ext uri="{FF2B5EF4-FFF2-40B4-BE49-F238E27FC236}">
                  <a16:creationId xmlns:a16="http://schemas.microsoft.com/office/drawing/2014/main" id="{5506B8E7-8947-F04C-BC68-95460E881BC7}"/>
                </a:ext>
              </a:extLst>
            </p:cNvPr>
            <p:cNvSpPr txBox="1">
              <a:spLocks noChangeArrowheads="1"/>
            </p:cNvSpPr>
            <p:nvPr/>
          </p:nvSpPr>
          <p:spPr bwMode="auto">
            <a:xfrm>
              <a:off x="429" y="2108"/>
              <a:ext cx="416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GB" altLang="it-IT" sz="2400">
                  <a:solidFill>
                    <a:schemeClr val="tx2"/>
                  </a:solidFill>
                  <a:latin typeface="Trebuchet MS" panose="020B0703020202090204" pitchFamily="34" charset="0"/>
                </a:rPr>
                <a:t>• Important </a:t>
              </a:r>
              <a:r>
                <a:rPr lang="en-GB" altLang="it-IT" sz="2400" i="1">
                  <a:solidFill>
                    <a:schemeClr val="tx2"/>
                  </a:solidFill>
                  <a:latin typeface="Trebuchet MS" panose="020B0703020202090204" pitchFamily="34" charset="0"/>
                </a:rPr>
                <a:t>regulatory</a:t>
              </a:r>
              <a:r>
                <a:rPr lang="en-GB" altLang="it-IT" sz="2400">
                  <a:solidFill>
                    <a:schemeClr val="tx2"/>
                  </a:solidFill>
                  <a:latin typeface="Trebuchet MS" panose="020B0703020202090204" pitchFamily="34" charset="0"/>
                </a:rPr>
                <a:t> step in gene expression</a:t>
              </a:r>
            </a:p>
          </p:txBody>
        </p:sp>
        <p:sp>
          <p:nvSpPr>
            <p:cNvPr id="18464" name="Text Box 6">
              <a:extLst>
                <a:ext uri="{FF2B5EF4-FFF2-40B4-BE49-F238E27FC236}">
                  <a16:creationId xmlns:a16="http://schemas.microsoft.com/office/drawing/2014/main" id="{CBB2999D-30ED-FC40-8551-8A4F6253FBB2}"/>
                </a:ext>
              </a:extLst>
            </p:cNvPr>
            <p:cNvSpPr txBox="1">
              <a:spLocks noChangeArrowheads="1"/>
            </p:cNvSpPr>
            <p:nvPr/>
          </p:nvSpPr>
          <p:spPr bwMode="auto">
            <a:xfrm>
              <a:off x="558" y="1758"/>
              <a:ext cx="1887"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GB" altLang="it-IT" sz="2400" b="1">
                  <a:latin typeface="Arial" panose="020B0604020202020204" pitchFamily="34" charset="0"/>
                </a:rPr>
                <a:t>Alternative splicing</a:t>
              </a:r>
            </a:p>
          </p:txBody>
        </p:sp>
      </p:grpSp>
      <p:sp>
        <p:nvSpPr>
          <p:cNvPr id="210951" name="Rectangle 7">
            <a:extLst>
              <a:ext uri="{FF2B5EF4-FFF2-40B4-BE49-F238E27FC236}">
                <a16:creationId xmlns:a16="http://schemas.microsoft.com/office/drawing/2014/main" id="{5B543557-94AC-374A-AB43-D25104B99A43}"/>
              </a:ext>
            </a:extLst>
          </p:cNvPr>
          <p:cNvSpPr>
            <a:spLocks noChangeArrowheads="1"/>
          </p:cNvSpPr>
          <p:nvPr/>
        </p:nvSpPr>
        <p:spPr bwMode="auto">
          <a:xfrm>
            <a:off x="1454150" y="1524000"/>
            <a:ext cx="622300" cy="330200"/>
          </a:xfrm>
          <a:prstGeom prst="rect">
            <a:avLst/>
          </a:prstGeom>
          <a:gradFill rotWithShape="0">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defRPr/>
            </a:pPr>
            <a:endParaRPr lang="it-IT">
              <a:latin typeface="Century Gothic" charset="0"/>
              <a:ea typeface="ＭＳ Ｐゴシック" charset="0"/>
              <a:cs typeface="ＭＳ Ｐゴシック" charset="0"/>
            </a:endParaRPr>
          </a:p>
        </p:txBody>
      </p:sp>
      <p:sp>
        <p:nvSpPr>
          <p:cNvPr id="210952" name="Rectangle 8">
            <a:extLst>
              <a:ext uri="{FF2B5EF4-FFF2-40B4-BE49-F238E27FC236}">
                <a16:creationId xmlns:a16="http://schemas.microsoft.com/office/drawing/2014/main" id="{AA509B78-5417-A84E-AB64-5033FCBF7A1E}"/>
              </a:ext>
            </a:extLst>
          </p:cNvPr>
          <p:cNvSpPr>
            <a:spLocks noChangeArrowheads="1"/>
          </p:cNvSpPr>
          <p:nvPr/>
        </p:nvSpPr>
        <p:spPr bwMode="auto">
          <a:xfrm>
            <a:off x="6149975" y="1524000"/>
            <a:ext cx="622300" cy="330200"/>
          </a:xfrm>
          <a:prstGeom prst="rect">
            <a:avLst/>
          </a:prstGeom>
          <a:gradFill rotWithShape="0">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defRPr/>
            </a:pPr>
            <a:endParaRPr lang="it-IT">
              <a:latin typeface="Century Gothic" charset="0"/>
              <a:ea typeface="ＭＳ Ｐゴシック" charset="0"/>
              <a:cs typeface="ＭＳ Ｐゴシック" charset="0"/>
            </a:endParaRPr>
          </a:p>
        </p:txBody>
      </p:sp>
      <p:sp>
        <p:nvSpPr>
          <p:cNvPr id="18438" name="Line 9">
            <a:extLst>
              <a:ext uri="{FF2B5EF4-FFF2-40B4-BE49-F238E27FC236}">
                <a16:creationId xmlns:a16="http://schemas.microsoft.com/office/drawing/2014/main" id="{D12B4878-24F5-8F40-A713-BB97C56F2E97}"/>
              </a:ext>
            </a:extLst>
          </p:cNvPr>
          <p:cNvSpPr>
            <a:spLocks noChangeShapeType="1"/>
          </p:cNvSpPr>
          <p:nvPr/>
        </p:nvSpPr>
        <p:spPr bwMode="auto">
          <a:xfrm flipV="1">
            <a:off x="2022475" y="984250"/>
            <a:ext cx="304800" cy="53975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8439" name="Line 10">
            <a:extLst>
              <a:ext uri="{FF2B5EF4-FFF2-40B4-BE49-F238E27FC236}">
                <a16:creationId xmlns:a16="http://schemas.microsoft.com/office/drawing/2014/main" id="{BBD3837F-EB78-5942-9829-04F219B6A426}"/>
              </a:ext>
            </a:extLst>
          </p:cNvPr>
          <p:cNvSpPr>
            <a:spLocks noChangeShapeType="1"/>
          </p:cNvSpPr>
          <p:nvPr/>
        </p:nvSpPr>
        <p:spPr bwMode="auto">
          <a:xfrm flipH="1" flipV="1">
            <a:off x="2327275" y="984250"/>
            <a:ext cx="228600" cy="51752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10955" name="Rectangle 11">
            <a:extLst>
              <a:ext uri="{FF2B5EF4-FFF2-40B4-BE49-F238E27FC236}">
                <a16:creationId xmlns:a16="http://schemas.microsoft.com/office/drawing/2014/main" id="{F9EA0690-F7B7-5846-9C65-A72C995D3398}"/>
              </a:ext>
            </a:extLst>
          </p:cNvPr>
          <p:cNvSpPr>
            <a:spLocks noChangeArrowheads="1"/>
          </p:cNvSpPr>
          <p:nvPr/>
        </p:nvSpPr>
        <p:spPr bwMode="auto">
          <a:xfrm>
            <a:off x="3648075" y="2705100"/>
            <a:ext cx="622300" cy="330200"/>
          </a:xfrm>
          <a:prstGeom prst="rect">
            <a:avLst/>
          </a:prstGeom>
          <a:gradFill rotWithShape="0">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defRPr/>
            </a:pPr>
            <a:endParaRPr lang="it-IT">
              <a:latin typeface="Century Gothic" charset="0"/>
              <a:ea typeface="ＭＳ Ｐゴシック" charset="0"/>
              <a:cs typeface="ＭＳ Ｐゴシック" charset="0"/>
            </a:endParaRPr>
          </a:p>
        </p:txBody>
      </p:sp>
      <p:sp>
        <p:nvSpPr>
          <p:cNvPr id="210956" name="Rectangle 12">
            <a:extLst>
              <a:ext uri="{FF2B5EF4-FFF2-40B4-BE49-F238E27FC236}">
                <a16:creationId xmlns:a16="http://schemas.microsoft.com/office/drawing/2014/main" id="{F4BECF06-F7E0-1D45-9D37-A1251F6010A2}"/>
              </a:ext>
            </a:extLst>
          </p:cNvPr>
          <p:cNvSpPr>
            <a:spLocks noChangeArrowheads="1"/>
          </p:cNvSpPr>
          <p:nvPr/>
        </p:nvSpPr>
        <p:spPr bwMode="auto">
          <a:xfrm>
            <a:off x="4257675" y="2705100"/>
            <a:ext cx="622300" cy="330200"/>
          </a:xfrm>
          <a:prstGeom prst="rect">
            <a:avLst/>
          </a:prstGeom>
          <a:gradFill rotWithShape="0">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defRPr/>
            </a:pPr>
            <a:endParaRPr lang="it-IT">
              <a:latin typeface="Century Gothic" charset="0"/>
              <a:ea typeface="ＭＳ Ｐゴシック" charset="0"/>
              <a:cs typeface="ＭＳ Ｐゴシック" charset="0"/>
            </a:endParaRPr>
          </a:p>
        </p:txBody>
      </p:sp>
      <p:sp>
        <p:nvSpPr>
          <p:cNvPr id="210957" name="Rectangle 13">
            <a:extLst>
              <a:ext uri="{FF2B5EF4-FFF2-40B4-BE49-F238E27FC236}">
                <a16:creationId xmlns:a16="http://schemas.microsoft.com/office/drawing/2014/main" id="{4BB6BF91-27BE-7141-BCB5-02C638B0BB62}"/>
              </a:ext>
            </a:extLst>
          </p:cNvPr>
          <p:cNvSpPr>
            <a:spLocks noChangeArrowheads="1"/>
          </p:cNvSpPr>
          <p:nvPr/>
        </p:nvSpPr>
        <p:spPr bwMode="auto">
          <a:xfrm>
            <a:off x="4867275" y="2705100"/>
            <a:ext cx="622300" cy="330200"/>
          </a:xfrm>
          <a:prstGeom prst="rect">
            <a:avLst/>
          </a:prstGeom>
          <a:gradFill rotWithShape="0">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defRPr/>
            </a:pPr>
            <a:endParaRPr lang="it-IT">
              <a:latin typeface="Century Gothic" charset="0"/>
              <a:ea typeface="ＭＳ Ｐゴシック" charset="0"/>
              <a:cs typeface="ＭＳ Ｐゴシック" charset="0"/>
            </a:endParaRPr>
          </a:p>
        </p:txBody>
      </p:sp>
      <p:sp>
        <p:nvSpPr>
          <p:cNvPr id="210958" name="Rectangle 14">
            <a:extLst>
              <a:ext uri="{FF2B5EF4-FFF2-40B4-BE49-F238E27FC236}">
                <a16:creationId xmlns:a16="http://schemas.microsoft.com/office/drawing/2014/main" id="{5E808502-D72E-0945-8B52-4ECF73AAFAAE}"/>
              </a:ext>
            </a:extLst>
          </p:cNvPr>
          <p:cNvSpPr>
            <a:spLocks noChangeArrowheads="1"/>
          </p:cNvSpPr>
          <p:nvPr/>
        </p:nvSpPr>
        <p:spPr bwMode="auto">
          <a:xfrm>
            <a:off x="1108075" y="1524000"/>
            <a:ext cx="363538" cy="330200"/>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5400000" scaled="1"/>
          </a:gradFill>
          <a:ln w="9525">
            <a:noFill/>
            <a:miter lim="800000"/>
            <a:headEnd/>
            <a:tailEnd/>
          </a:ln>
          <a:effectLst/>
        </p:spPr>
        <p:txBody>
          <a:bodyPr wrap="none" anchor="ctr"/>
          <a:lstStyle/>
          <a:p>
            <a:pPr algn="ctr">
              <a:defRPr/>
            </a:pPr>
            <a:endParaRPr lang="it-IT" sz="1800">
              <a:latin typeface="Arial" charset="0"/>
              <a:ea typeface="ＭＳ Ｐゴシック" charset="0"/>
              <a:cs typeface="ＭＳ Ｐゴシック" charset="0"/>
            </a:endParaRPr>
          </a:p>
        </p:txBody>
      </p:sp>
      <p:sp>
        <p:nvSpPr>
          <p:cNvPr id="210959" name="Rectangle 15">
            <a:extLst>
              <a:ext uri="{FF2B5EF4-FFF2-40B4-BE49-F238E27FC236}">
                <a16:creationId xmlns:a16="http://schemas.microsoft.com/office/drawing/2014/main" id="{11DCB59D-8D28-0543-91FB-2BD6A128A1AB}"/>
              </a:ext>
            </a:extLst>
          </p:cNvPr>
          <p:cNvSpPr>
            <a:spLocks noChangeArrowheads="1"/>
          </p:cNvSpPr>
          <p:nvPr/>
        </p:nvSpPr>
        <p:spPr bwMode="auto">
          <a:xfrm>
            <a:off x="3303588" y="2705100"/>
            <a:ext cx="363537" cy="330200"/>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5400000" scaled="1"/>
          </a:gradFill>
          <a:ln w="9525">
            <a:noFill/>
            <a:miter lim="800000"/>
            <a:headEnd/>
            <a:tailEnd/>
          </a:ln>
          <a:effectLst/>
        </p:spPr>
        <p:txBody>
          <a:bodyPr wrap="none" anchor="ctr"/>
          <a:lstStyle/>
          <a:p>
            <a:pPr>
              <a:defRPr/>
            </a:pPr>
            <a:endParaRPr lang="it-IT">
              <a:latin typeface="Century Gothic" charset="0"/>
              <a:ea typeface="ＭＳ Ｐゴシック" charset="0"/>
              <a:cs typeface="ＭＳ Ｐゴシック" charset="0"/>
            </a:endParaRPr>
          </a:p>
        </p:txBody>
      </p:sp>
      <p:sp>
        <p:nvSpPr>
          <p:cNvPr id="210960" name="Rectangle 16">
            <a:extLst>
              <a:ext uri="{FF2B5EF4-FFF2-40B4-BE49-F238E27FC236}">
                <a16:creationId xmlns:a16="http://schemas.microsoft.com/office/drawing/2014/main" id="{F7F0F159-EFDC-544C-9A6A-56820DBBF047}"/>
              </a:ext>
            </a:extLst>
          </p:cNvPr>
          <p:cNvSpPr>
            <a:spLocks noChangeArrowheads="1"/>
          </p:cNvSpPr>
          <p:nvPr/>
        </p:nvSpPr>
        <p:spPr bwMode="auto">
          <a:xfrm>
            <a:off x="5487988" y="2705100"/>
            <a:ext cx="363537" cy="330200"/>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5400000" scaled="1"/>
          </a:gradFill>
          <a:ln w="9525">
            <a:noFill/>
            <a:miter lim="800000"/>
            <a:headEnd/>
            <a:tailEnd/>
          </a:ln>
          <a:effectLst/>
        </p:spPr>
        <p:txBody>
          <a:bodyPr wrap="none" anchor="ctr"/>
          <a:lstStyle/>
          <a:p>
            <a:pPr>
              <a:defRPr/>
            </a:pPr>
            <a:endParaRPr lang="it-IT">
              <a:latin typeface="Century Gothic" charset="0"/>
              <a:ea typeface="ＭＳ Ｐゴシック" charset="0"/>
              <a:cs typeface="ＭＳ Ｐゴシック" charset="0"/>
            </a:endParaRPr>
          </a:p>
        </p:txBody>
      </p:sp>
      <p:sp>
        <p:nvSpPr>
          <p:cNvPr id="210961" name="Rectangle 17">
            <a:extLst>
              <a:ext uri="{FF2B5EF4-FFF2-40B4-BE49-F238E27FC236}">
                <a16:creationId xmlns:a16="http://schemas.microsoft.com/office/drawing/2014/main" id="{FCE134BD-B991-9346-9478-0AA0281BB9AF}"/>
              </a:ext>
            </a:extLst>
          </p:cNvPr>
          <p:cNvSpPr>
            <a:spLocks noChangeArrowheads="1"/>
          </p:cNvSpPr>
          <p:nvPr/>
        </p:nvSpPr>
        <p:spPr bwMode="auto">
          <a:xfrm>
            <a:off x="6767513" y="1524000"/>
            <a:ext cx="363537" cy="330200"/>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5400000" scaled="1"/>
          </a:gradFill>
          <a:ln w="9525">
            <a:noFill/>
            <a:miter lim="800000"/>
            <a:headEnd/>
            <a:tailEnd/>
          </a:ln>
          <a:effectLst/>
        </p:spPr>
        <p:txBody>
          <a:bodyPr wrap="none" anchor="ctr"/>
          <a:lstStyle/>
          <a:p>
            <a:pPr>
              <a:defRPr/>
            </a:pPr>
            <a:endParaRPr lang="it-IT">
              <a:latin typeface="Century Gothic" charset="0"/>
              <a:ea typeface="ＭＳ Ｐゴシック" charset="0"/>
              <a:cs typeface="ＭＳ Ｐゴシック" charset="0"/>
            </a:endParaRPr>
          </a:p>
        </p:txBody>
      </p:sp>
      <p:sp>
        <p:nvSpPr>
          <p:cNvPr id="18447" name="Text Box 18">
            <a:extLst>
              <a:ext uri="{FF2B5EF4-FFF2-40B4-BE49-F238E27FC236}">
                <a16:creationId xmlns:a16="http://schemas.microsoft.com/office/drawing/2014/main" id="{E03A5679-C1FE-B440-B451-CC1FA3070564}"/>
              </a:ext>
            </a:extLst>
          </p:cNvPr>
          <p:cNvSpPr txBox="1">
            <a:spLocks noChangeArrowheads="1"/>
          </p:cNvSpPr>
          <p:nvPr/>
        </p:nvSpPr>
        <p:spPr bwMode="auto">
          <a:xfrm>
            <a:off x="1222375" y="1557338"/>
            <a:ext cx="522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1200" b="1">
                <a:latin typeface="Arial" panose="020B0604020202020204" pitchFamily="34" charset="0"/>
              </a:rPr>
              <a:t>AUG</a:t>
            </a:r>
            <a:endParaRPr lang="en-US" altLang="it-IT" sz="1800">
              <a:latin typeface="Arial" panose="020B0604020202020204" pitchFamily="34" charset="0"/>
            </a:endParaRPr>
          </a:p>
        </p:txBody>
      </p:sp>
      <p:sp>
        <p:nvSpPr>
          <p:cNvPr id="18448" name="Text Box 19">
            <a:extLst>
              <a:ext uri="{FF2B5EF4-FFF2-40B4-BE49-F238E27FC236}">
                <a16:creationId xmlns:a16="http://schemas.microsoft.com/office/drawing/2014/main" id="{5014E1A3-7F6F-1748-B171-CC3931311C37}"/>
              </a:ext>
            </a:extLst>
          </p:cNvPr>
          <p:cNvSpPr txBox="1">
            <a:spLocks noChangeArrowheads="1"/>
          </p:cNvSpPr>
          <p:nvPr/>
        </p:nvSpPr>
        <p:spPr bwMode="auto">
          <a:xfrm>
            <a:off x="3416300" y="2713038"/>
            <a:ext cx="522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1200" b="1">
                <a:latin typeface="Arial" panose="020B0604020202020204" pitchFamily="34" charset="0"/>
              </a:rPr>
              <a:t>AUG</a:t>
            </a:r>
            <a:endParaRPr lang="en-US" altLang="it-IT" sz="1800">
              <a:latin typeface="Arial" panose="020B0604020202020204" pitchFamily="34" charset="0"/>
            </a:endParaRPr>
          </a:p>
        </p:txBody>
      </p:sp>
      <p:sp>
        <p:nvSpPr>
          <p:cNvPr id="18449" name="Text Box 20">
            <a:extLst>
              <a:ext uri="{FF2B5EF4-FFF2-40B4-BE49-F238E27FC236}">
                <a16:creationId xmlns:a16="http://schemas.microsoft.com/office/drawing/2014/main" id="{0960B78E-6DF4-7F42-B4E3-A8C2302B768A}"/>
              </a:ext>
            </a:extLst>
          </p:cNvPr>
          <p:cNvSpPr txBox="1">
            <a:spLocks noChangeArrowheads="1"/>
          </p:cNvSpPr>
          <p:nvPr/>
        </p:nvSpPr>
        <p:spPr bwMode="auto">
          <a:xfrm>
            <a:off x="5194300" y="2725738"/>
            <a:ext cx="522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1200" b="1">
                <a:latin typeface="Arial" panose="020B0604020202020204" pitchFamily="34" charset="0"/>
              </a:rPr>
              <a:t>UGA</a:t>
            </a:r>
            <a:endParaRPr lang="en-US" altLang="it-IT" sz="1800">
              <a:latin typeface="Arial" panose="020B0604020202020204" pitchFamily="34" charset="0"/>
            </a:endParaRPr>
          </a:p>
        </p:txBody>
      </p:sp>
      <p:sp>
        <p:nvSpPr>
          <p:cNvPr id="18450" name="Text Box 21">
            <a:extLst>
              <a:ext uri="{FF2B5EF4-FFF2-40B4-BE49-F238E27FC236}">
                <a16:creationId xmlns:a16="http://schemas.microsoft.com/office/drawing/2014/main" id="{D3045648-38A1-F94E-8127-2016F06CCE17}"/>
              </a:ext>
            </a:extLst>
          </p:cNvPr>
          <p:cNvSpPr txBox="1">
            <a:spLocks noChangeArrowheads="1"/>
          </p:cNvSpPr>
          <p:nvPr/>
        </p:nvSpPr>
        <p:spPr bwMode="auto">
          <a:xfrm>
            <a:off x="6477000" y="1531938"/>
            <a:ext cx="52228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1200" b="1">
                <a:latin typeface="Arial" panose="020B0604020202020204" pitchFamily="34" charset="0"/>
              </a:rPr>
              <a:t>UGA</a:t>
            </a:r>
            <a:endParaRPr lang="en-US" altLang="it-IT" sz="1800">
              <a:latin typeface="Arial" panose="020B0604020202020204" pitchFamily="34" charset="0"/>
            </a:endParaRPr>
          </a:p>
        </p:txBody>
      </p:sp>
      <p:sp>
        <p:nvSpPr>
          <p:cNvPr id="18451" name="AutoShape 22">
            <a:extLst>
              <a:ext uri="{FF2B5EF4-FFF2-40B4-BE49-F238E27FC236}">
                <a16:creationId xmlns:a16="http://schemas.microsoft.com/office/drawing/2014/main" id="{3CFF8736-B8B5-0148-BBB1-B6D278A1F931}"/>
              </a:ext>
            </a:extLst>
          </p:cNvPr>
          <p:cNvSpPr>
            <a:spLocks noChangeArrowheads="1"/>
          </p:cNvSpPr>
          <p:nvPr/>
        </p:nvSpPr>
        <p:spPr bwMode="auto">
          <a:xfrm>
            <a:off x="4384675" y="2108200"/>
            <a:ext cx="317500" cy="368300"/>
          </a:xfrm>
          <a:prstGeom prst="downArrow">
            <a:avLst>
              <a:gd name="adj1" fmla="val 50000"/>
              <a:gd name="adj2" fmla="val 29000"/>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18452" name="Rectangle 23">
            <a:extLst>
              <a:ext uri="{FF2B5EF4-FFF2-40B4-BE49-F238E27FC236}">
                <a16:creationId xmlns:a16="http://schemas.microsoft.com/office/drawing/2014/main" id="{C6084844-1AE6-274D-A6C3-8ABA6AAC7BD3}"/>
              </a:ext>
            </a:extLst>
          </p:cNvPr>
          <p:cNvSpPr>
            <a:spLocks noGrp="1"/>
          </p:cNvSpPr>
          <p:nvPr>
            <p:ph type="title" idx="4294967295"/>
          </p:nvPr>
        </p:nvSpPr>
        <p:spPr>
          <a:xfrm>
            <a:off x="0" y="381000"/>
            <a:ext cx="5445125" cy="603250"/>
          </a:xfrm>
        </p:spPr>
        <p:txBody>
          <a:bodyPr/>
          <a:lstStyle/>
          <a:p>
            <a:pPr eaLnBrk="1" hangingPunct="1"/>
            <a:r>
              <a:rPr lang="en-GB" altLang="it-IT" sz="2400">
                <a:latin typeface="Arial" panose="020B0604020202020204" pitchFamily="34" charset="0"/>
                <a:ea typeface="ＭＳ Ｐゴシック" panose="020B0600070205080204" pitchFamily="34" charset="-128"/>
              </a:rPr>
              <a:t>Pre-mRNA splicing</a:t>
            </a:r>
            <a:endParaRPr lang="en-US" altLang="it-IT" sz="2400">
              <a:latin typeface="Arial" panose="020B0604020202020204" pitchFamily="34" charset="0"/>
              <a:ea typeface="ＭＳ Ｐゴシック" panose="020B0600070205080204" pitchFamily="34" charset="-128"/>
            </a:endParaRPr>
          </a:p>
        </p:txBody>
      </p:sp>
      <p:sp>
        <p:nvSpPr>
          <p:cNvPr id="18453" name="Line 24">
            <a:extLst>
              <a:ext uri="{FF2B5EF4-FFF2-40B4-BE49-F238E27FC236}">
                <a16:creationId xmlns:a16="http://schemas.microsoft.com/office/drawing/2014/main" id="{E7CE31CC-CB5B-E343-BEF5-C27AF1C48FD1}"/>
              </a:ext>
            </a:extLst>
          </p:cNvPr>
          <p:cNvSpPr>
            <a:spLocks noChangeShapeType="1"/>
          </p:cNvSpPr>
          <p:nvPr/>
        </p:nvSpPr>
        <p:spPr bwMode="auto">
          <a:xfrm>
            <a:off x="2076450" y="1676400"/>
            <a:ext cx="40735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10969" name="Rectangle 25">
            <a:extLst>
              <a:ext uri="{FF2B5EF4-FFF2-40B4-BE49-F238E27FC236}">
                <a16:creationId xmlns:a16="http://schemas.microsoft.com/office/drawing/2014/main" id="{50FA6962-91F8-7F4C-B642-4A35E2622DB2}"/>
              </a:ext>
            </a:extLst>
          </p:cNvPr>
          <p:cNvSpPr>
            <a:spLocks noChangeArrowheads="1"/>
          </p:cNvSpPr>
          <p:nvPr/>
        </p:nvSpPr>
        <p:spPr bwMode="auto">
          <a:xfrm>
            <a:off x="2555875" y="1544638"/>
            <a:ext cx="622300" cy="330200"/>
          </a:xfrm>
          <a:prstGeom prst="rect">
            <a:avLst/>
          </a:prstGeom>
          <a:gradFill rotWithShape="0">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defRPr/>
            </a:pPr>
            <a:endParaRPr lang="it-IT">
              <a:latin typeface="Century Gothic" charset="0"/>
              <a:ea typeface="ＭＳ Ｐゴシック" charset="0"/>
              <a:cs typeface="ＭＳ Ｐゴシック" charset="0"/>
            </a:endParaRPr>
          </a:p>
        </p:txBody>
      </p:sp>
      <p:sp>
        <p:nvSpPr>
          <p:cNvPr id="210970" name="Rectangle 26">
            <a:extLst>
              <a:ext uri="{FF2B5EF4-FFF2-40B4-BE49-F238E27FC236}">
                <a16:creationId xmlns:a16="http://schemas.microsoft.com/office/drawing/2014/main" id="{5BD22FF2-5FC5-6B4F-A360-3372D6240630}"/>
              </a:ext>
            </a:extLst>
          </p:cNvPr>
          <p:cNvSpPr>
            <a:spLocks noChangeArrowheads="1"/>
          </p:cNvSpPr>
          <p:nvPr/>
        </p:nvSpPr>
        <p:spPr bwMode="auto">
          <a:xfrm>
            <a:off x="4956175" y="1501775"/>
            <a:ext cx="622300" cy="330200"/>
          </a:xfrm>
          <a:prstGeom prst="rect">
            <a:avLst/>
          </a:prstGeom>
          <a:gradFill rotWithShape="0">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defRPr/>
            </a:pPr>
            <a:endParaRPr lang="it-IT">
              <a:latin typeface="Century Gothic" charset="0"/>
              <a:ea typeface="ＭＳ Ｐゴシック" charset="0"/>
              <a:cs typeface="ＭＳ Ｐゴシック" charset="0"/>
            </a:endParaRPr>
          </a:p>
        </p:txBody>
      </p:sp>
      <p:sp>
        <p:nvSpPr>
          <p:cNvPr id="210971" name="Rectangle 27">
            <a:extLst>
              <a:ext uri="{FF2B5EF4-FFF2-40B4-BE49-F238E27FC236}">
                <a16:creationId xmlns:a16="http://schemas.microsoft.com/office/drawing/2014/main" id="{A5960390-DD88-0C40-AB25-CE4C49AE2020}"/>
              </a:ext>
            </a:extLst>
          </p:cNvPr>
          <p:cNvSpPr>
            <a:spLocks noChangeArrowheads="1"/>
          </p:cNvSpPr>
          <p:nvPr/>
        </p:nvSpPr>
        <p:spPr bwMode="auto">
          <a:xfrm>
            <a:off x="3698875" y="1524000"/>
            <a:ext cx="622300" cy="330200"/>
          </a:xfrm>
          <a:prstGeom prst="rect">
            <a:avLst/>
          </a:prstGeom>
          <a:gradFill rotWithShape="0">
            <a:gsLst>
              <a:gs pos="0">
                <a:schemeClr val="accent1">
                  <a:gamma/>
                  <a:shade val="46275"/>
                  <a:invGamma/>
                </a:schemeClr>
              </a:gs>
              <a:gs pos="50000">
                <a:schemeClr val="accent1"/>
              </a:gs>
              <a:gs pos="100000">
                <a:schemeClr val="accent1">
                  <a:gamma/>
                  <a:shade val="46275"/>
                  <a:invGamma/>
                </a:schemeClr>
              </a:gs>
            </a:gsLst>
            <a:lin ang="5400000" scaled="1"/>
          </a:gradFill>
          <a:ln w="9525">
            <a:noFill/>
            <a:miter lim="800000"/>
            <a:headEnd/>
            <a:tailEnd/>
          </a:ln>
          <a:effectLst/>
        </p:spPr>
        <p:txBody>
          <a:bodyPr wrap="none" anchor="ctr"/>
          <a:lstStyle/>
          <a:p>
            <a:pPr>
              <a:defRPr/>
            </a:pPr>
            <a:endParaRPr lang="it-IT">
              <a:latin typeface="Century Gothic" charset="0"/>
              <a:ea typeface="ＭＳ Ｐゴシック" charset="0"/>
              <a:cs typeface="ＭＳ Ｐゴシック" charset="0"/>
            </a:endParaRPr>
          </a:p>
        </p:txBody>
      </p:sp>
      <p:sp>
        <p:nvSpPr>
          <p:cNvPr id="18457" name="Line 28">
            <a:extLst>
              <a:ext uri="{FF2B5EF4-FFF2-40B4-BE49-F238E27FC236}">
                <a16:creationId xmlns:a16="http://schemas.microsoft.com/office/drawing/2014/main" id="{A68099FB-39AF-FB42-88A1-77A14BFF61F8}"/>
              </a:ext>
            </a:extLst>
          </p:cNvPr>
          <p:cNvSpPr>
            <a:spLocks noChangeShapeType="1"/>
          </p:cNvSpPr>
          <p:nvPr/>
        </p:nvSpPr>
        <p:spPr bwMode="auto">
          <a:xfrm flipV="1">
            <a:off x="3114675" y="1004888"/>
            <a:ext cx="304800" cy="53975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8458" name="Line 29">
            <a:extLst>
              <a:ext uri="{FF2B5EF4-FFF2-40B4-BE49-F238E27FC236}">
                <a16:creationId xmlns:a16="http://schemas.microsoft.com/office/drawing/2014/main" id="{74755545-DF83-6D49-91F0-B3425BAA6B8D}"/>
              </a:ext>
            </a:extLst>
          </p:cNvPr>
          <p:cNvSpPr>
            <a:spLocks noChangeShapeType="1"/>
          </p:cNvSpPr>
          <p:nvPr/>
        </p:nvSpPr>
        <p:spPr bwMode="auto">
          <a:xfrm flipH="1" flipV="1">
            <a:off x="3419475" y="1004888"/>
            <a:ext cx="228600" cy="51752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8459" name="Line 30">
            <a:extLst>
              <a:ext uri="{FF2B5EF4-FFF2-40B4-BE49-F238E27FC236}">
                <a16:creationId xmlns:a16="http://schemas.microsoft.com/office/drawing/2014/main" id="{A4C36AAF-FB14-5E41-9385-2872A20EC25D}"/>
              </a:ext>
            </a:extLst>
          </p:cNvPr>
          <p:cNvSpPr>
            <a:spLocks noChangeShapeType="1"/>
          </p:cNvSpPr>
          <p:nvPr/>
        </p:nvSpPr>
        <p:spPr bwMode="auto">
          <a:xfrm flipV="1">
            <a:off x="4346575" y="962025"/>
            <a:ext cx="304800" cy="53975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8460" name="Line 31">
            <a:extLst>
              <a:ext uri="{FF2B5EF4-FFF2-40B4-BE49-F238E27FC236}">
                <a16:creationId xmlns:a16="http://schemas.microsoft.com/office/drawing/2014/main" id="{E3417BC6-6989-584F-89A0-35845DF0A823}"/>
              </a:ext>
            </a:extLst>
          </p:cNvPr>
          <p:cNvSpPr>
            <a:spLocks noChangeShapeType="1"/>
          </p:cNvSpPr>
          <p:nvPr/>
        </p:nvSpPr>
        <p:spPr bwMode="auto">
          <a:xfrm flipH="1" flipV="1">
            <a:off x="4651375" y="962025"/>
            <a:ext cx="228600" cy="51752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8461" name="Line 32">
            <a:extLst>
              <a:ext uri="{FF2B5EF4-FFF2-40B4-BE49-F238E27FC236}">
                <a16:creationId xmlns:a16="http://schemas.microsoft.com/office/drawing/2014/main" id="{D3DC6178-5586-8D41-BE87-A72E9BDE451C}"/>
              </a:ext>
            </a:extLst>
          </p:cNvPr>
          <p:cNvSpPr>
            <a:spLocks noChangeShapeType="1"/>
          </p:cNvSpPr>
          <p:nvPr/>
        </p:nvSpPr>
        <p:spPr bwMode="auto">
          <a:xfrm flipV="1">
            <a:off x="5578475" y="962025"/>
            <a:ext cx="304800" cy="53975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8462" name="Line 33">
            <a:extLst>
              <a:ext uri="{FF2B5EF4-FFF2-40B4-BE49-F238E27FC236}">
                <a16:creationId xmlns:a16="http://schemas.microsoft.com/office/drawing/2014/main" id="{C670C576-57E0-ED43-B82A-F3AA360C67DC}"/>
              </a:ext>
            </a:extLst>
          </p:cNvPr>
          <p:cNvSpPr>
            <a:spLocks noChangeShapeType="1"/>
          </p:cNvSpPr>
          <p:nvPr/>
        </p:nvSpPr>
        <p:spPr bwMode="auto">
          <a:xfrm flipH="1" flipV="1">
            <a:off x="5883275" y="962025"/>
            <a:ext cx="228600" cy="51752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it-IT"/>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5DBC0F42-683D-FC4F-B79F-2A01E1BE84BE}"/>
              </a:ext>
            </a:extLst>
          </p:cNvPr>
          <p:cNvSpPr>
            <a:spLocks noChangeArrowheads="1"/>
          </p:cNvSpPr>
          <p:nvPr/>
        </p:nvSpPr>
        <p:spPr bwMode="auto">
          <a:xfrm>
            <a:off x="334963" y="3417888"/>
            <a:ext cx="8435975"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it-IT" altLang="it-IT" sz="1600" b="1">
                <a:solidFill>
                  <a:srgbClr val="2222AA"/>
                </a:solidFill>
                <a:latin typeface="Comic Sans MS" panose="030F0902030302020204" pitchFamily="66" charset="0"/>
              </a:rPr>
              <a:t>The power of point mutations</a:t>
            </a:r>
            <a:r>
              <a:rPr lang="it-IT" altLang="it-IT" sz="1600">
                <a:solidFill>
                  <a:srgbClr val="000000"/>
                </a:solidFill>
                <a:latin typeface="Comic Sans MS" panose="030F0902030302020204" pitchFamily="66" charset="0"/>
              </a:rPr>
              <a:t> </a:t>
            </a:r>
          </a:p>
          <a:p>
            <a:pPr>
              <a:spcBef>
                <a:spcPct val="0"/>
              </a:spcBef>
              <a:buFontTx/>
              <a:buNone/>
            </a:pPr>
            <a:r>
              <a:rPr lang="it-IT" altLang="it-IT" sz="1600" b="1">
                <a:solidFill>
                  <a:srgbClr val="000000"/>
                </a:solidFill>
                <a:latin typeface="Comic Sans MS" panose="030F0902030302020204" pitchFamily="66" charset="0"/>
              </a:rPr>
              <a:t>L E Maquat</a:t>
            </a:r>
            <a:r>
              <a:rPr lang="it-IT" altLang="it-IT" sz="1600">
                <a:solidFill>
                  <a:srgbClr val="000000"/>
                </a:solidFill>
                <a:latin typeface="Comic Sans MS" panose="030F0902030302020204" pitchFamily="66" charset="0"/>
              </a:rPr>
              <a:t> </a:t>
            </a:r>
          </a:p>
          <a:p>
            <a:pPr>
              <a:spcBef>
                <a:spcPct val="0"/>
              </a:spcBef>
              <a:buFontTx/>
              <a:buNone/>
            </a:pPr>
            <a:r>
              <a:rPr lang="it-IT" altLang="it-IT" sz="1600" i="1">
                <a:solidFill>
                  <a:srgbClr val="333399"/>
                </a:solidFill>
                <a:latin typeface="Comic Sans MS" panose="030F0902030302020204" pitchFamily="66" charset="0"/>
              </a:rPr>
              <a:t>Nature Genetics </a:t>
            </a:r>
            <a:r>
              <a:rPr lang="it-IT" altLang="it-IT" sz="1600" b="1">
                <a:solidFill>
                  <a:srgbClr val="333399"/>
                </a:solidFill>
                <a:latin typeface="Comic Sans MS" panose="030F0902030302020204" pitchFamily="66" charset="0"/>
              </a:rPr>
              <a:t>27</a:t>
            </a:r>
            <a:r>
              <a:rPr lang="it-IT" altLang="it-IT" sz="1600">
                <a:solidFill>
                  <a:srgbClr val="333399"/>
                </a:solidFill>
                <a:latin typeface="Comic Sans MS" panose="030F0902030302020204" pitchFamily="66" charset="0"/>
              </a:rPr>
              <a:t>, 5 - 6 (2001). </a:t>
            </a:r>
            <a:r>
              <a:rPr lang="it-IT" altLang="it-IT" sz="1600">
                <a:solidFill>
                  <a:srgbClr val="000000"/>
                </a:solidFill>
                <a:latin typeface="Comic Sans MS" panose="030F0902030302020204" pitchFamily="66" charset="0"/>
              </a:rPr>
              <a:t> </a:t>
            </a:r>
          </a:p>
          <a:p>
            <a:pPr>
              <a:spcBef>
                <a:spcPct val="0"/>
              </a:spcBef>
              <a:buFontTx/>
              <a:buNone/>
            </a:pPr>
            <a:endParaRPr lang="it-IT" altLang="it-IT" sz="1600">
              <a:solidFill>
                <a:srgbClr val="000000"/>
              </a:solidFill>
              <a:latin typeface="Comic Sans MS" panose="030F0902030302020204" pitchFamily="66" charset="0"/>
            </a:endParaRPr>
          </a:p>
          <a:p>
            <a:pPr algn="just">
              <a:spcBef>
                <a:spcPct val="0"/>
              </a:spcBef>
              <a:buFontTx/>
              <a:buNone/>
            </a:pPr>
            <a:r>
              <a:rPr lang="it-IT" altLang="it-IT" sz="1600" b="1">
                <a:solidFill>
                  <a:srgbClr val="000000"/>
                </a:solidFill>
                <a:latin typeface="Comic Sans MS" panose="030F0902030302020204" pitchFamily="66" charset="0"/>
              </a:rPr>
              <a:t>Studies of human diseases have shown that nonsense mutations can alter pre-mRNA splicing. A new study, focusing on the breast cancer susceptibility gene, </a:t>
            </a:r>
            <a:r>
              <a:rPr lang="it-IT" altLang="it-IT" sz="1600" b="1" i="1">
                <a:solidFill>
                  <a:srgbClr val="000000"/>
                </a:solidFill>
                <a:latin typeface="Comic Sans MS" panose="030F0902030302020204" pitchFamily="66" charset="0"/>
              </a:rPr>
              <a:t>BRCA1</a:t>
            </a:r>
            <a:r>
              <a:rPr lang="it-IT" altLang="it-IT" sz="1600" b="1">
                <a:solidFill>
                  <a:srgbClr val="000000"/>
                </a:solidFill>
                <a:latin typeface="Comic Sans MS" panose="030F0902030302020204" pitchFamily="66" charset="0"/>
              </a:rPr>
              <a:t>, demonstrates that one explanation lies in a disrupted exonic splicing enhancer rather than a disrupted translational reading frame. Despite the growing appreciation of the frequent occurrence of exonic sequences that affect the use of splice sites, the prevalence of single-nucleotide polymorphisms that alter splicing has probably been vastly underestimated.</a:t>
            </a:r>
          </a:p>
        </p:txBody>
      </p:sp>
      <p:sp>
        <p:nvSpPr>
          <p:cNvPr id="63490" name="Text Box 3">
            <a:extLst>
              <a:ext uri="{FF2B5EF4-FFF2-40B4-BE49-F238E27FC236}">
                <a16:creationId xmlns:a16="http://schemas.microsoft.com/office/drawing/2014/main" id="{0B2BA55F-8DEA-F24E-A114-7DFDCFACC6DA}"/>
              </a:ext>
            </a:extLst>
          </p:cNvPr>
          <p:cNvSpPr txBox="1">
            <a:spLocks noChangeArrowheads="1"/>
          </p:cNvSpPr>
          <p:nvPr/>
        </p:nvSpPr>
        <p:spPr bwMode="auto">
          <a:xfrm>
            <a:off x="174625" y="231775"/>
            <a:ext cx="8596313"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a:spcBef>
                <a:spcPct val="0"/>
              </a:spcBef>
              <a:buFontTx/>
              <a:buNone/>
            </a:pPr>
            <a:r>
              <a:rPr lang="it-IT" altLang="it-IT" sz="1800">
                <a:solidFill>
                  <a:srgbClr val="333399"/>
                </a:solidFill>
                <a:latin typeface="Comic Sans MS" panose="030F0902030302020204" pitchFamily="66" charset="0"/>
              </a:rPr>
              <a:t>The </a:t>
            </a:r>
            <a:r>
              <a:rPr lang="it-IT" altLang="it-IT" sz="1800" b="1" i="1">
                <a:solidFill>
                  <a:srgbClr val="333399"/>
                </a:solidFill>
                <a:latin typeface="Comic Sans MS" panose="030F0902030302020204" pitchFamily="66" charset="0"/>
              </a:rPr>
              <a:t>BRCA1</a:t>
            </a:r>
            <a:r>
              <a:rPr lang="it-IT" altLang="it-IT" sz="1800" b="1">
                <a:solidFill>
                  <a:srgbClr val="333399"/>
                </a:solidFill>
                <a:latin typeface="Comic Sans MS" panose="030F0902030302020204" pitchFamily="66" charset="0"/>
              </a:rPr>
              <a:t> gene,</a:t>
            </a:r>
            <a:r>
              <a:rPr lang="it-IT" altLang="it-IT" sz="1800">
                <a:solidFill>
                  <a:srgbClr val="333399"/>
                </a:solidFill>
                <a:latin typeface="Comic Sans MS" panose="030F0902030302020204" pitchFamily="66" charset="0"/>
              </a:rPr>
              <a:t> located on chromosome band 17q21, has a coding sequence of 5,592 nucleotides scattered on 22 exons. However, </a:t>
            </a:r>
            <a:r>
              <a:rPr lang="it-IT" altLang="it-IT" sz="1800" u="sng">
                <a:solidFill>
                  <a:srgbClr val="333399"/>
                </a:solidFill>
                <a:latin typeface="Comic Sans MS" panose="030F0902030302020204" pitchFamily="66" charset="0"/>
              </a:rPr>
              <a:t>the exact function of the gene is still unclear, although the encoded proteins are involved in various cellular processes, including transcriptional regulation and DNA repair pathways.</a:t>
            </a:r>
            <a:r>
              <a:rPr lang="it-IT" altLang="it-IT" sz="1800">
                <a:solidFill>
                  <a:srgbClr val="333399"/>
                </a:solidFill>
                <a:latin typeface="Comic Sans MS" panose="030F0902030302020204" pitchFamily="66" charset="0"/>
              </a:rPr>
              <a:t> Germ-line mutations in this gene lead to the predisposition to breast and ovarian cancer. More than 1,250 different mutations of the </a:t>
            </a:r>
            <a:r>
              <a:rPr lang="it-IT" altLang="it-IT" sz="1800" i="1">
                <a:solidFill>
                  <a:srgbClr val="333399"/>
                </a:solidFill>
                <a:latin typeface="Comic Sans MS" panose="030F0902030302020204" pitchFamily="66" charset="0"/>
              </a:rPr>
              <a:t>BRCA1</a:t>
            </a:r>
            <a:r>
              <a:rPr lang="it-IT" altLang="it-IT" sz="1800">
                <a:solidFill>
                  <a:srgbClr val="333399"/>
                </a:solidFill>
                <a:latin typeface="Comic Sans MS" panose="030F0902030302020204" pitchFamily="66" charset="0"/>
              </a:rPr>
              <a:t> gene have been reported worldwide, spread over the entire  length of the gene; most of them lead to premature-termination codons, as a result of frameshift, nonsense, or splice-site mutations or large rearrangements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9BCE77D2-59F4-1944-A8DF-4AAAF8FC9B3E}"/>
              </a:ext>
            </a:extLst>
          </p:cNvPr>
          <p:cNvSpPr>
            <a:spLocks noChangeArrowheads="1"/>
          </p:cNvSpPr>
          <p:nvPr/>
        </p:nvSpPr>
        <p:spPr bwMode="auto">
          <a:xfrm>
            <a:off x="457200" y="388938"/>
            <a:ext cx="8351838" cy="555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it-IT" altLang="it-IT" sz="1800">
                <a:solidFill>
                  <a:srgbClr val="000000"/>
                </a:solidFill>
                <a:latin typeface="Times" pitchFamily="2" charset="0"/>
              </a:rPr>
              <a:t>Nat Genet. 2001, 1:55-8. </a:t>
            </a:r>
          </a:p>
          <a:p>
            <a:pPr>
              <a:spcBef>
                <a:spcPct val="0"/>
              </a:spcBef>
              <a:buFontTx/>
              <a:buNone/>
            </a:pPr>
            <a:r>
              <a:rPr lang="it-IT" altLang="it-IT" sz="2400" b="1">
                <a:solidFill>
                  <a:srgbClr val="000000"/>
                </a:solidFill>
                <a:latin typeface="Comic Sans MS" panose="030F0902030302020204" pitchFamily="66" charset="0"/>
              </a:rPr>
              <a:t>A mechanism for exon skipping caused by nonsense or missense mutations in </a:t>
            </a:r>
            <a:r>
              <a:rPr lang="it-IT" altLang="it-IT" sz="2400" b="1" i="1">
                <a:solidFill>
                  <a:srgbClr val="000000"/>
                </a:solidFill>
                <a:latin typeface="Comic Sans MS" panose="030F0902030302020204" pitchFamily="66" charset="0"/>
              </a:rPr>
              <a:t>BRCA1</a:t>
            </a:r>
            <a:r>
              <a:rPr lang="it-IT" altLang="it-IT" sz="2400" b="1">
                <a:solidFill>
                  <a:srgbClr val="000000"/>
                </a:solidFill>
                <a:latin typeface="Comic Sans MS" panose="030F0902030302020204" pitchFamily="66" charset="0"/>
              </a:rPr>
              <a:t> and other genes</a:t>
            </a:r>
            <a:endParaRPr lang="it-IT" altLang="it-IT" sz="1200">
              <a:solidFill>
                <a:srgbClr val="000000"/>
              </a:solidFill>
              <a:latin typeface="Comic Sans MS" panose="030F0902030302020204" pitchFamily="66" charset="0"/>
            </a:endParaRPr>
          </a:p>
          <a:p>
            <a:pPr>
              <a:spcBef>
                <a:spcPct val="0"/>
              </a:spcBef>
              <a:buFontTx/>
              <a:buNone/>
            </a:pPr>
            <a:endParaRPr lang="it-IT" altLang="it-IT" sz="1200">
              <a:solidFill>
                <a:srgbClr val="000000"/>
              </a:solidFill>
              <a:latin typeface="Comic Sans MS" panose="030F0902030302020204" pitchFamily="66" charset="0"/>
            </a:endParaRPr>
          </a:p>
          <a:p>
            <a:pPr>
              <a:spcBef>
                <a:spcPct val="0"/>
              </a:spcBef>
              <a:buFontTx/>
              <a:buNone/>
            </a:pPr>
            <a:r>
              <a:rPr lang="it-IT" altLang="it-IT" sz="1200" b="1">
                <a:solidFill>
                  <a:srgbClr val="000000"/>
                </a:solidFill>
                <a:latin typeface="Comic Sans MS" panose="030F0902030302020204" pitchFamily="66" charset="0"/>
              </a:rPr>
              <a:t>Hong-Xiang Liu</a:t>
            </a:r>
            <a:r>
              <a:rPr lang="it-IT" altLang="it-IT" sz="900">
                <a:solidFill>
                  <a:srgbClr val="000000"/>
                </a:solidFill>
                <a:latin typeface="Comic Sans MS" panose="030F0902030302020204" pitchFamily="66" charset="0"/>
              </a:rPr>
              <a:t>1, 2</a:t>
            </a:r>
            <a:r>
              <a:rPr lang="it-IT" altLang="it-IT" sz="1200" b="1">
                <a:solidFill>
                  <a:srgbClr val="000000"/>
                </a:solidFill>
                <a:latin typeface="Comic Sans MS" panose="030F0902030302020204" pitchFamily="66" charset="0"/>
              </a:rPr>
              <a:t>, Luca Cartegni</a:t>
            </a:r>
            <a:r>
              <a:rPr lang="it-IT" altLang="it-IT" sz="900">
                <a:solidFill>
                  <a:srgbClr val="000000"/>
                </a:solidFill>
                <a:latin typeface="Comic Sans MS" panose="030F0902030302020204" pitchFamily="66" charset="0"/>
              </a:rPr>
              <a:t>1</a:t>
            </a:r>
            <a:r>
              <a:rPr lang="it-IT" altLang="it-IT" sz="1200" b="1">
                <a:solidFill>
                  <a:srgbClr val="000000"/>
                </a:solidFill>
                <a:latin typeface="Comic Sans MS" panose="030F0902030302020204" pitchFamily="66" charset="0"/>
              </a:rPr>
              <a:t>, Michael Q. Zhang</a:t>
            </a:r>
            <a:r>
              <a:rPr lang="it-IT" altLang="it-IT" sz="900">
                <a:solidFill>
                  <a:srgbClr val="000000"/>
                </a:solidFill>
                <a:latin typeface="Comic Sans MS" panose="030F0902030302020204" pitchFamily="66" charset="0"/>
              </a:rPr>
              <a:t>1</a:t>
            </a:r>
            <a:r>
              <a:rPr lang="it-IT" altLang="it-IT" sz="1200" b="1">
                <a:solidFill>
                  <a:srgbClr val="000000"/>
                </a:solidFill>
                <a:latin typeface="Comic Sans MS" panose="030F0902030302020204" pitchFamily="66" charset="0"/>
              </a:rPr>
              <a:t> &amp; Adrian R. Krainer</a:t>
            </a:r>
            <a:r>
              <a:rPr lang="it-IT" altLang="it-IT" sz="900">
                <a:solidFill>
                  <a:srgbClr val="000000"/>
                </a:solidFill>
                <a:latin typeface="Comic Sans MS" panose="030F0902030302020204" pitchFamily="66" charset="0"/>
              </a:rPr>
              <a:t>1</a:t>
            </a:r>
            <a:endParaRPr lang="it-IT" altLang="it-IT" sz="1200">
              <a:solidFill>
                <a:srgbClr val="000000"/>
              </a:solidFill>
              <a:latin typeface="Comic Sans MS" panose="030F0902030302020204" pitchFamily="66" charset="0"/>
            </a:endParaRPr>
          </a:p>
          <a:p>
            <a:pPr>
              <a:spcBef>
                <a:spcPct val="0"/>
              </a:spcBef>
              <a:buFontTx/>
              <a:buNone/>
            </a:pPr>
            <a:endParaRPr lang="it-IT" altLang="it-IT" sz="1600">
              <a:solidFill>
                <a:srgbClr val="000000"/>
              </a:solidFill>
              <a:latin typeface="Comic Sans MS" panose="030F0902030302020204" pitchFamily="66" charset="0"/>
            </a:endParaRPr>
          </a:p>
          <a:p>
            <a:pPr algn="just">
              <a:spcBef>
                <a:spcPct val="0"/>
              </a:spcBef>
              <a:buFontTx/>
              <a:buNone/>
            </a:pPr>
            <a:r>
              <a:rPr lang="it-IT" altLang="it-IT" sz="1600">
                <a:solidFill>
                  <a:srgbClr val="000000"/>
                </a:solidFill>
                <a:latin typeface="Comic Sans MS" panose="030F0902030302020204" pitchFamily="66" charset="0"/>
              </a:rPr>
              <a:t>Point mutations can generate defective and sometimes harmful proteins. The nonsense-mediated mRNA decay </a:t>
            </a:r>
            <a:r>
              <a:rPr lang="it-IT" altLang="it-IT" sz="1600" b="1">
                <a:solidFill>
                  <a:srgbClr val="000000"/>
                </a:solidFill>
                <a:latin typeface="Comic Sans MS" panose="030F0902030302020204" pitchFamily="66" charset="0"/>
              </a:rPr>
              <a:t>(NMD)</a:t>
            </a:r>
            <a:r>
              <a:rPr lang="it-IT" altLang="it-IT" sz="1600">
                <a:solidFill>
                  <a:srgbClr val="000000"/>
                </a:solidFill>
                <a:latin typeface="Comic Sans MS" panose="030F0902030302020204" pitchFamily="66" charset="0"/>
              </a:rPr>
              <a:t> pathway minimizes the potential damage caused by nonsense mutations. In-frame nonsense codons located at a minimum distance upstream of the last exon-exon junction are recognized as premature termination codons (PTCs), targeting the mRNA for degradation. Some nonsense mutations cause skipping of one or more exons; this phenomenon is termed nonsense-mediated altered splicing </a:t>
            </a:r>
            <a:r>
              <a:rPr lang="it-IT" altLang="it-IT" sz="1600" b="1">
                <a:solidFill>
                  <a:srgbClr val="000000"/>
                </a:solidFill>
                <a:latin typeface="Comic Sans MS" panose="030F0902030302020204" pitchFamily="66" charset="0"/>
              </a:rPr>
              <a:t>(NAS)</a:t>
            </a:r>
            <a:r>
              <a:rPr lang="it-IT" altLang="it-IT" sz="1600">
                <a:solidFill>
                  <a:srgbClr val="000000"/>
                </a:solidFill>
                <a:latin typeface="Comic Sans MS" panose="030F0902030302020204" pitchFamily="66" charset="0"/>
              </a:rPr>
              <a:t>. By analyzing NAS in </a:t>
            </a:r>
            <a:r>
              <a:rPr lang="it-IT" altLang="it-IT" sz="1600" i="1">
                <a:solidFill>
                  <a:srgbClr val="000000"/>
                </a:solidFill>
                <a:latin typeface="Comic Sans MS" panose="030F0902030302020204" pitchFamily="66" charset="0"/>
              </a:rPr>
              <a:t>BRCA1</a:t>
            </a:r>
            <a:r>
              <a:rPr lang="it-IT" altLang="it-IT" sz="1600">
                <a:solidFill>
                  <a:srgbClr val="000000"/>
                </a:solidFill>
                <a:latin typeface="Comic Sans MS" panose="030F0902030302020204" pitchFamily="66" charset="0"/>
              </a:rPr>
              <a:t>, we show here that inappropriate exon skipping can be reproduced </a:t>
            </a:r>
            <a:r>
              <a:rPr lang="it-IT" altLang="it-IT" sz="1600" i="1">
                <a:solidFill>
                  <a:srgbClr val="000000"/>
                </a:solidFill>
                <a:latin typeface="Comic Sans MS" panose="030F0902030302020204" pitchFamily="66" charset="0"/>
              </a:rPr>
              <a:t>in vitro</a:t>
            </a:r>
            <a:r>
              <a:rPr lang="it-IT" altLang="it-IT" sz="1600">
                <a:solidFill>
                  <a:srgbClr val="000000"/>
                </a:solidFill>
                <a:latin typeface="Comic Sans MS" panose="030F0902030302020204" pitchFamily="66" charset="0"/>
              </a:rPr>
              <a:t>, and results from disruption of a splicing enhancer in the coding sequence. Enhancers can be disrupted by single nonsense, missense and translationally silent point mutations, without recognition of an open reading frame as such. These results argue against a nuclear reading-frame scanning mechanism for NAS. Coding-region single-nucleotide polymorphisms (cSNPs) within exonic splicing enhancers or silencers may affect the patterns or efficiency of mRNA splicing, which may in turn cause phenotypic variability and variable penetrance of mutations elsewhere in a gene. </a:t>
            </a:r>
          </a:p>
          <a:p>
            <a:pPr>
              <a:spcBef>
                <a:spcPct val="0"/>
              </a:spcBef>
              <a:buFontTx/>
              <a:buNone/>
            </a:pPr>
            <a:endParaRPr lang="it-IT" altLang="it-IT" sz="1200">
              <a:solidFill>
                <a:srgbClr val="000000"/>
              </a:solidFill>
              <a:latin typeface="Comic Sans MS" panose="030F0902030302020204" pitchFamily="66"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7585" name="Picture 2">
            <a:extLst>
              <a:ext uri="{FF2B5EF4-FFF2-40B4-BE49-F238E27FC236}">
                <a16:creationId xmlns:a16="http://schemas.microsoft.com/office/drawing/2014/main" id="{743A4C03-4A4F-9440-AF03-B9749244D9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609600"/>
            <a:ext cx="44831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Rectangle 3">
            <a:extLst>
              <a:ext uri="{FF2B5EF4-FFF2-40B4-BE49-F238E27FC236}">
                <a16:creationId xmlns:a16="http://schemas.microsoft.com/office/drawing/2014/main" id="{C3FD2484-52E1-BB45-8F29-440BC66C89CF}"/>
              </a:ext>
            </a:extLst>
          </p:cNvPr>
          <p:cNvSpPr>
            <a:spLocks noChangeArrowheads="1"/>
          </p:cNvSpPr>
          <p:nvPr/>
        </p:nvSpPr>
        <p:spPr bwMode="auto">
          <a:xfrm>
            <a:off x="560388" y="2500313"/>
            <a:ext cx="8069262" cy="348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it-IT" altLang="it-IT" sz="1400" b="1">
                <a:solidFill>
                  <a:srgbClr val="000000"/>
                </a:solidFill>
                <a:latin typeface="Comic Sans MS" panose="030F0902030302020204" pitchFamily="66" charset="0"/>
              </a:rPr>
              <a:t>Figure 1: High-score SR protein motifs in </a:t>
            </a:r>
            <a:r>
              <a:rPr lang="it-IT" altLang="it-IT" sz="1400" b="1" i="1">
                <a:solidFill>
                  <a:srgbClr val="000000"/>
                </a:solidFill>
                <a:latin typeface="Comic Sans MS" panose="030F0902030302020204" pitchFamily="66" charset="0"/>
              </a:rPr>
              <a:t>BRCA1</a:t>
            </a:r>
            <a:r>
              <a:rPr lang="it-IT" altLang="it-IT" sz="1400" b="1">
                <a:solidFill>
                  <a:srgbClr val="000000"/>
                </a:solidFill>
                <a:latin typeface="Comic Sans MS" panose="030F0902030302020204" pitchFamily="66" charset="0"/>
              </a:rPr>
              <a:t> exon 18.</a:t>
            </a:r>
            <a:endParaRPr lang="it-IT" altLang="it-IT" sz="1400">
              <a:solidFill>
                <a:srgbClr val="000000"/>
              </a:solidFill>
              <a:latin typeface="Comic Sans MS" panose="030F0902030302020204" pitchFamily="66" charset="0"/>
            </a:endParaRPr>
          </a:p>
          <a:p>
            <a:pPr algn="just">
              <a:spcBef>
                <a:spcPct val="0"/>
              </a:spcBef>
              <a:buFontTx/>
              <a:buNone/>
            </a:pPr>
            <a:endParaRPr lang="it-IT" altLang="it-IT" sz="1600">
              <a:solidFill>
                <a:srgbClr val="000000"/>
              </a:solidFill>
              <a:latin typeface="Comic Sans MS" panose="030F0902030302020204" pitchFamily="66" charset="0"/>
            </a:endParaRPr>
          </a:p>
          <a:p>
            <a:pPr algn="just">
              <a:spcBef>
                <a:spcPct val="0"/>
              </a:spcBef>
              <a:buFontTx/>
              <a:buNone/>
            </a:pPr>
            <a:r>
              <a:rPr lang="it-IT" altLang="it-IT" sz="1600">
                <a:solidFill>
                  <a:srgbClr val="000000"/>
                </a:solidFill>
                <a:latin typeface="Comic Sans MS" panose="030F0902030302020204" pitchFamily="66" charset="0"/>
              </a:rPr>
              <a:t>We searched the 78-nt sequence of wild-type exon 18 with four nucleotide-frequency matrices derived from pools of functional enhancer sequences selected </a:t>
            </a:r>
            <a:r>
              <a:rPr lang="it-IT" altLang="it-IT" sz="1600" i="1">
                <a:solidFill>
                  <a:srgbClr val="000000"/>
                </a:solidFill>
                <a:latin typeface="Comic Sans MS" panose="030F0902030302020204" pitchFamily="66" charset="0"/>
              </a:rPr>
              <a:t>in vitro</a:t>
            </a:r>
            <a:r>
              <a:rPr lang="it-IT" altLang="it-IT" sz="1600">
                <a:solidFill>
                  <a:srgbClr val="000000"/>
                </a:solidFill>
                <a:latin typeface="Comic Sans MS" panose="030F0902030302020204" pitchFamily="66" charset="0"/>
              </a:rPr>
              <a:t>. Motif scores reflect the extent of matching to a degenerate consensus, and only the scores above the threshold for each SR protein are shown. High-score motifs are shown in black for SF2/ASF, dark gray for SC35, light gray for SRp40 and white for SRp55. The width of each bar reflects the length of the motif (6, 7 or 8 nt); the placement of each bar along the </a:t>
            </a:r>
            <a:r>
              <a:rPr lang="it-IT" altLang="it-IT" sz="1600" i="1">
                <a:solidFill>
                  <a:srgbClr val="000000"/>
                </a:solidFill>
                <a:latin typeface="Comic Sans MS" panose="030F0902030302020204" pitchFamily="66" charset="0"/>
              </a:rPr>
              <a:t>x</a:t>
            </a:r>
            <a:r>
              <a:rPr lang="it-IT" altLang="it-IT" sz="1600">
                <a:solidFill>
                  <a:srgbClr val="000000"/>
                </a:solidFill>
                <a:latin typeface="Comic Sans MS" panose="030F0902030302020204" pitchFamily="66" charset="0"/>
              </a:rPr>
              <a:t> axis, the position of a motif along the wild-type exon DNA sequence; and the height of the bar, the numerical score on the </a:t>
            </a:r>
            <a:r>
              <a:rPr lang="it-IT" altLang="it-IT" sz="1600" i="1">
                <a:solidFill>
                  <a:srgbClr val="000000"/>
                </a:solidFill>
                <a:latin typeface="Comic Sans MS" panose="030F0902030302020204" pitchFamily="66" charset="0"/>
              </a:rPr>
              <a:t>y</a:t>
            </a:r>
            <a:r>
              <a:rPr lang="it-IT" altLang="it-IT" sz="1600">
                <a:solidFill>
                  <a:srgbClr val="000000"/>
                </a:solidFill>
                <a:latin typeface="Comic Sans MS" panose="030F0902030302020204" pitchFamily="66" charset="0"/>
              </a:rPr>
              <a:t> axis. The thresholds and maximal values are different for each SR protein. The G at position 6 (wild type) is highlighted. The nonsense mutation that changes this G to a T only affects the first SF2/ASF motif, reducing the score from 2.143 to 0.079 (below the threshold).</a:t>
            </a:r>
            <a:endParaRPr lang="it-IT" altLang="it-IT" sz="1400">
              <a:solidFill>
                <a:srgbClr val="000000"/>
              </a:solidFill>
              <a:latin typeface="Comic Sans MS" panose="030F0902030302020204" pitchFamily="66"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9633" name="Picture 2">
            <a:extLst>
              <a:ext uri="{FF2B5EF4-FFF2-40B4-BE49-F238E27FC236}">
                <a16:creationId xmlns:a16="http://schemas.microsoft.com/office/drawing/2014/main" id="{2E34A791-AC70-7746-9D9B-B816C9D68C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675" y="625475"/>
            <a:ext cx="3259138" cy="574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4" name="Rectangle 3">
            <a:extLst>
              <a:ext uri="{FF2B5EF4-FFF2-40B4-BE49-F238E27FC236}">
                <a16:creationId xmlns:a16="http://schemas.microsoft.com/office/drawing/2014/main" id="{505071E9-99EC-5E41-B9E5-BD3D0F88D060}"/>
              </a:ext>
            </a:extLst>
          </p:cNvPr>
          <p:cNvSpPr>
            <a:spLocks noChangeArrowheads="1"/>
          </p:cNvSpPr>
          <p:nvPr/>
        </p:nvSpPr>
        <p:spPr bwMode="auto">
          <a:xfrm>
            <a:off x="4478338" y="617538"/>
            <a:ext cx="4503737" cy="532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it-IT" altLang="it-IT" sz="1600" b="1" i="1">
                <a:solidFill>
                  <a:srgbClr val="000000"/>
                </a:solidFill>
                <a:latin typeface="Comic Sans MS" panose="030F0902030302020204" pitchFamily="66" charset="0"/>
              </a:rPr>
              <a:t>In vitro</a:t>
            </a:r>
            <a:r>
              <a:rPr lang="it-IT" altLang="it-IT" sz="1600" b="1">
                <a:solidFill>
                  <a:srgbClr val="000000"/>
                </a:solidFill>
                <a:latin typeface="Comic Sans MS" panose="030F0902030302020204" pitchFamily="66" charset="0"/>
              </a:rPr>
              <a:t> splicing of </a:t>
            </a:r>
            <a:r>
              <a:rPr lang="it-IT" altLang="it-IT" sz="1600" b="1" i="1">
                <a:solidFill>
                  <a:srgbClr val="000000"/>
                </a:solidFill>
                <a:latin typeface="Comic Sans MS" panose="030F0902030302020204" pitchFamily="66" charset="0"/>
              </a:rPr>
              <a:t>BRCA1</a:t>
            </a:r>
            <a:r>
              <a:rPr lang="it-IT" altLang="it-IT" sz="1600" b="1">
                <a:solidFill>
                  <a:srgbClr val="000000"/>
                </a:solidFill>
                <a:latin typeface="Comic Sans MS" panose="030F0902030302020204" pitchFamily="66" charset="0"/>
              </a:rPr>
              <a:t> minigene transcripts reproduces the exon-skipping phenotype of a nonsense mutation.</a:t>
            </a:r>
            <a:endParaRPr lang="it-IT" altLang="it-IT" sz="1600">
              <a:solidFill>
                <a:srgbClr val="000000"/>
              </a:solidFill>
              <a:latin typeface="Comic Sans MS" panose="030F0902030302020204" pitchFamily="66" charset="0"/>
            </a:endParaRPr>
          </a:p>
          <a:p>
            <a:pPr>
              <a:spcBef>
                <a:spcPct val="0"/>
              </a:spcBef>
              <a:buFontTx/>
              <a:buNone/>
            </a:pPr>
            <a:endParaRPr lang="it-IT" altLang="it-IT" sz="1200">
              <a:solidFill>
                <a:srgbClr val="000000"/>
              </a:solidFill>
              <a:latin typeface="Comic Sans MS" panose="030F0902030302020204" pitchFamily="66" charset="0"/>
            </a:endParaRPr>
          </a:p>
          <a:p>
            <a:pPr algn="just">
              <a:spcBef>
                <a:spcPct val="0"/>
              </a:spcBef>
              <a:buFontTx/>
              <a:buNone/>
            </a:pPr>
            <a:r>
              <a:rPr lang="it-IT" altLang="it-IT" sz="1400">
                <a:solidFill>
                  <a:srgbClr val="000000"/>
                </a:solidFill>
                <a:latin typeface="Comic Sans MS" panose="030F0902030302020204" pitchFamily="66" charset="0"/>
              </a:rPr>
              <a:t>We generated </a:t>
            </a:r>
            <a:r>
              <a:rPr lang="it-IT" altLang="it-IT" sz="1400" b="1">
                <a:solidFill>
                  <a:srgbClr val="000000"/>
                </a:solidFill>
                <a:latin typeface="Comic Sans MS" panose="030F0902030302020204" pitchFamily="66" charset="0"/>
              </a:rPr>
              <a:t>wild-type and mutant </a:t>
            </a:r>
            <a:r>
              <a:rPr lang="it-IT" altLang="it-IT" sz="1400" b="1" i="1">
                <a:solidFill>
                  <a:srgbClr val="000000"/>
                </a:solidFill>
                <a:latin typeface="Comic Sans MS" panose="030F0902030302020204" pitchFamily="66" charset="0"/>
              </a:rPr>
              <a:t>BRCA1</a:t>
            </a:r>
            <a:r>
              <a:rPr lang="it-IT" altLang="it-IT" sz="1400" b="1">
                <a:solidFill>
                  <a:srgbClr val="000000"/>
                </a:solidFill>
                <a:latin typeface="Comic Sans MS" panose="030F0902030302020204" pitchFamily="66" charset="0"/>
              </a:rPr>
              <a:t> minigene</a:t>
            </a:r>
            <a:r>
              <a:rPr lang="it-IT" altLang="it-IT" sz="1400">
                <a:solidFill>
                  <a:srgbClr val="000000"/>
                </a:solidFill>
                <a:latin typeface="Comic Sans MS" panose="030F0902030302020204" pitchFamily="66" charset="0"/>
              </a:rPr>
              <a:t> transcripts by PCR and </a:t>
            </a:r>
            <a:r>
              <a:rPr lang="it-IT" altLang="it-IT" sz="1400" i="1">
                <a:solidFill>
                  <a:srgbClr val="000000"/>
                </a:solidFill>
                <a:latin typeface="Comic Sans MS" panose="030F0902030302020204" pitchFamily="66" charset="0"/>
              </a:rPr>
              <a:t>in vitro</a:t>
            </a:r>
            <a:r>
              <a:rPr lang="it-IT" altLang="it-IT" sz="1400">
                <a:solidFill>
                  <a:srgbClr val="000000"/>
                </a:solidFill>
                <a:latin typeface="Comic Sans MS" panose="030F0902030302020204" pitchFamily="66" charset="0"/>
              </a:rPr>
              <a:t> transcription. We deleted an internal portion of each intron—away from the splice sites and branch site—to generate pre-mRNAs of adequate length for </a:t>
            </a:r>
            <a:r>
              <a:rPr lang="it-IT" altLang="it-IT" sz="1400" i="1">
                <a:solidFill>
                  <a:srgbClr val="000000"/>
                </a:solidFill>
                <a:latin typeface="Comic Sans MS" panose="030F0902030302020204" pitchFamily="66" charset="0"/>
              </a:rPr>
              <a:t>in vitro</a:t>
            </a:r>
            <a:r>
              <a:rPr lang="it-IT" altLang="it-IT" sz="1400">
                <a:solidFill>
                  <a:srgbClr val="000000"/>
                </a:solidFill>
                <a:latin typeface="Comic Sans MS" panose="030F0902030302020204" pitchFamily="66" charset="0"/>
              </a:rPr>
              <a:t> splicing. We spliced wild-type (WT, lane 1) </a:t>
            </a:r>
            <a:r>
              <a:rPr lang="it-IT" altLang="it-IT" sz="1400" b="1">
                <a:solidFill>
                  <a:srgbClr val="000000"/>
                </a:solidFill>
                <a:latin typeface="Comic Sans MS" panose="030F0902030302020204" pitchFamily="66" charset="0"/>
              </a:rPr>
              <a:t>and nonsense mutant with low SF2/ASF score</a:t>
            </a:r>
            <a:r>
              <a:rPr lang="it-IT" altLang="it-IT" sz="1400">
                <a:solidFill>
                  <a:srgbClr val="000000"/>
                </a:solidFill>
                <a:latin typeface="Comic Sans MS" panose="030F0902030302020204" pitchFamily="66" charset="0"/>
              </a:rPr>
              <a:t> (NL, lane 2) radiolabeled transcripts in HeLa cell nuclear extract, and analyzed the products of the reaction by denaturing PAGE and autoradiography. The identity of each band is indicated schematically on the right. Exons 17 and 19 are shown as gray boxes, exon 18 as a white box, and the shortened introns as lines. The arrows indicate the mRNAs generated by exon 18 inclusion or skipping. Although the extent of exon inclusion and skipping varied with different extract preparations or buffer conditions, the ratio of exon skipping over inclusion was reproducibly greater with the mutant pre-mRNA.</a:t>
            </a:r>
            <a:endParaRPr lang="it-IT" altLang="it-IT" sz="1200">
              <a:solidFill>
                <a:srgbClr val="000000"/>
              </a:solidFill>
              <a:latin typeface="Comic Sans MS" panose="030F0902030302020204" pitchFamily="66"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681" name="Picture 2">
            <a:extLst>
              <a:ext uri="{FF2B5EF4-FFF2-40B4-BE49-F238E27FC236}">
                <a16:creationId xmlns:a16="http://schemas.microsoft.com/office/drawing/2014/main" id="{703596C6-81BD-F442-8A14-02E3F3B4DF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83113"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Rectangle 3">
            <a:extLst>
              <a:ext uri="{FF2B5EF4-FFF2-40B4-BE49-F238E27FC236}">
                <a16:creationId xmlns:a16="http://schemas.microsoft.com/office/drawing/2014/main" id="{F3108EC9-8FBC-094D-8FA4-8F255960796C}"/>
              </a:ext>
            </a:extLst>
          </p:cNvPr>
          <p:cNvSpPr>
            <a:spLocks noChangeArrowheads="1"/>
          </p:cNvSpPr>
          <p:nvPr/>
        </p:nvSpPr>
        <p:spPr bwMode="auto">
          <a:xfrm>
            <a:off x="4897438" y="0"/>
            <a:ext cx="4246562" cy="559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a:spcBef>
                <a:spcPct val="0"/>
              </a:spcBef>
              <a:buFontTx/>
              <a:buNone/>
            </a:pPr>
            <a:r>
              <a:rPr lang="it-IT" altLang="it-IT" sz="1400" b="1">
                <a:solidFill>
                  <a:srgbClr val="000000"/>
                </a:solidFill>
                <a:latin typeface="Comic Sans MS" panose="030F0902030302020204" pitchFamily="66" charset="0"/>
              </a:rPr>
              <a:t>Exon skipping correlates with the SF2/ASF enhancer motif score and not with reading frame disruption.</a:t>
            </a:r>
            <a:endParaRPr lang="it-IT" altLang="it-IT" sz="1400">
              <a:solidFill>
                <a:srgbClr val="000000"/>
              </a:solidFill>
              <a:latin typeface="Comic Sans MS" panose="030F0902030302020204" pitchFamily="66" charset="0"/>
            </a:endParaRPr>
          </a:p>
          <a:p>
            <a:pPr algn="just">
              <a:spcBef>
                <a:spcPct val="0"/>
              </a:spcBef>
              <a:buFontTx/>
              <a:buNone/>
            </a:pPr>
            <a:endParaRPr lang="it-IT" altLang="it-IT" sz="1200">
              <a:solidFill>
                <a:srgbClr val="000000"/>
              </a:solidFill>
              <a:latin typeface="Comic Sans MS" panose="030F0902030302020204" pitchFamily="66" charset="0"/>
            </a:endParaRPr>
          </a:p>
          <a:p>
            <a:pPr algn="just">
              <a:spcBef>
                <a:spcPct val="0"/>
              </a:spcBef>
              <a:buFontTx/>
              <a:buNone/>
            </a:pPr>
            <a:r>
              <a:rPr lang="it-IT" altLang="it-IT" sz="1400" b="1" i="1">
                <a:solidFill>
                  <a:srgbClr val="000000"/>
                </a:solidFill>
                <a:latin typeface="Comic Sans MS" panose="030F0902030302020204" pitchFamily="66" charset="0"/>
              </a:rPr>
              <a:t>a</a:t>
            </a:r>
            <a:r>
              <a:rPr lang="it-IT" altLang="it-IT" sz="1400">
                <a:solidFill>
                  <a:srgbClr val="000000"/>
                </a:solidFill>
                <a:latin typeface="Comic Sans MS" panose="030F0902030302020204" pitchFamily="66" charset="0"/>
              </a:rPr>
              <a:t>, Diagram of the </a:t>
            </a:r>
            <a:r>
              <a:rPr lang="it-IT" altLang="it-IT" sz="1400" i="1">
                <a:solidFill>
                  <a:srgbClr val="000000"/>
                </a:solidFill>
                <a:latin typeface="Comic Sans MS" panose="030F0902030302020204" pitchFamily="66" charset="0"/>
              </a:rPr>
              <a:t>in vitro</a:t>
            </a:r>
            <a:r>
              <a:rPr lang="it-IT" altLang="it-IT" sz="1400">
                <a:solidFill>
                  <a:srgbClr val="000000"/>
                </a:solidFill>
                <a:latin typeface="Comic Sans MS" panose="030F0902030302020204" pitchFamily="66" charset="0"/>
              </a:rPr>
              <a:t>-transcribed portions of wild-type and mutant </a:t>
            </a:r>
            <a:r>
              <a:rPr lang="it-IT" altLang="it-IT" sz="1400" i="1">
                <a:solidFill>
                  <a:srgbClr val="000000"/>
                </a:solidFill>
                <a:latin typeface="Comic Sans MS" panose="030F0902030302020204" pitchFamily="66" charset="0"/>
              </a:rPr>
              <a:t>BRCA1</a:t>
            </a:r>
            <a:r>
              <a:rPr lang="it-IT" altLang="it-IT" sz="1400">
                <a:solidFill>
                  <a:srgbClr val="000000"/>
                </a:solidFill>
                <a:latin typeface="Comic Sans MS" panose="030F0902030302020204" pitchFamily="66" charset="0"/>
              </a:rPr>
              <a:t> minigenes. The relevant portion of the exon 18 sequence is shown above the diagram, beginning at position 1 and with the triplet grouping indicating the reading frame. The heptamer sequence corresponding to the first SF2/ASF motif is highlighted. The mutated nucleotides are shown in lower-case, and the in-frame nonsense codons are underlined. </a:t>
            </a:r>
            <a:r>
              <a:rPr lang="it-IT" altLang="it-IT" sz="1400" b="1">
                <a:solidFill>
                  <a:srgbClr val="000000"/>
                </a:solidFill>
                <a:latin typeface="Comic Sans MS" panose="030F0902030302020204" pitchFamily="66" charset="0"/>
              </a:rPr>
              <a:t>WT, wild type; NL, original nonsense mutant with a low SF2/ASF motif score; NH, nonsense mutant with a high score; ML, missense mutant with a low score</a:t>
            </a:r>
            <a:r>
              <a:rPr lang="it-IT" altLang="it-IT" sz="1400">
                <a:solidFill>
                  <a:srgbClr val="000000"/>
                </a:solidFill>
                <a:latin typeface="Comic Sans MS" panose="030F0902030302020204" pitchFamily="66" charset="0"/>
              </a:rPr>
              <a:t>. The calculated scores for the highlighted heptamers are shown on the right. The sizes of the exons and truncated introns, including 5 nt of T7 sequence and 10 nt of intron 19, are shown below the diagram. </a:t>
            </a:r>
            <a:r>
              <a:rPr lang="it-IT" altLang="it-IT" sz="1400" b="1" i="1">
                <a:solidFill>
                  <a:srgbClr val="000000"/>
                </a:solidFill>
                <a:latin typeface="Comic Sans MS" panose="030F0902030302020204" pitchFamily="66" charset="0"/>
              </a:rPr>
              <a:t>b </a:t>
            </a:r>
            <a:r>
              <a:rPr lang="it-IT" altLang="it-IT" sz="1400">
                <a:solidFill>
                  <a:srgbClr val="000000"/>
                </a:solidFill>
                <a:latin typeface="Comic Sans MS" panose="030F0902030302020204" pitchFamily="66" charset="0"/>
              </a:rPr>
              <a:t>, Quantitation of the relative extent of exon 18 inclusion. We spliced WT, NL, NH and ML pre-mRNAs </a:t>
            </a:r>
            <a:r>
              <a:rPr lang="it-IT" altLang="it-IT" sz="1400" i="1">
                <a:solidFill>
                  <a:srgbClr val="000000"/>
                </a:solidFill>
                <a:latin typeface="Comic Sans MS" panose="030F0902030302020204" pitchFamily="66" charset="0"/>
              </a:rPr>
              <a:t>in vitro</a:t>
            </a:r>
            <a:r>
              <a:rPr lang="it-IT" altLang="it-IT" sz="1400">
                <a:solidFill>
                  <a:srgbClr val="000000"/>
                </a:solidFill>
                <a:latin typeface="Comic Sans MS" panose="030F0902030302020204" pitchFamily="66" charset="0"/>
              </a:rPr>
              <a:t>, measured the intensities of the mRNA bands arising from exon </a:t>
            </a:r>
          </a:p>
        </p:txBody>
      </p:sp>
      <p:sp>
        <p:nvSpPr>
          <p:cNvPr id="71683" name="Oval 4">
            <a:extLst>
              <a:ext uri="{FF2B5EF4-FFF2-40B4-BE49-F238E27FC236}">
                <a16:creationId xmlns:a16="http://schemas.microsoft.com/office/drawing/2014/main" id="{1DD2F2EA-9EC0-5248-A0AF-F66794121974}"/>
              </a:ext>
            </a:extLst>
          </p:cNvPr>
          <p:cNvSpPr>
            <a:spLocks noChangeArrowheads="1"/>
          </p:cNvSpPr>
          <p:nvPr/>
        </p:nvSpPr>
        <p:spPr bwMode="auto">
          <a:xfrm>
            <a:off x="855663" y="1533525"/>
            <a:ext cx="533400" cy="3810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71684" name="Line 5">
            <a:extLst>
              <a:ext uri="{FF2B5EF4-FFF2-40B4-BE49-F238E27FC236}">
                <a16:creationId xmlns:a16="http://schemas.microsoft.com/office/drawing/2014/main" id="{0A320938-C8CB-1E4A-ADE7-1AC5DEEC5723}"/>
              </a:ext>
            </a:extLst>
          </p:cNvPr>
          <p:cNvSpPr>
            <a:spLocks noChangeShapeType="1"/>
          </p:cNvSpPr>
          <p:nvPr/>
        </p:nvSpPr>
        <p:spPr bwMode="auto">
          <a:xfrm>
            <a:off x="2752725" y="1879600"/>
            <a:ext cx="296863"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73729" name="Picture 2">
            <a:extLst>
              <a:ext uri="{FF2B5EF4-FFF2-40B4-BE49-F238E27FC236}">
                <a16:creationId xmlns:a16="http://schemas.microsoft.com/office/drawing/2014/main" id="{E754D114-30EB-3D42-8F01-6BEBDD7C28FE}"/>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t="6625" b="6625"/>
          <a:stretch>
            <a:fillRect/>
          </a:stretch>
        </p:blipFill>
        <p:spPr>
          <a:xfrm>
            <a:off x="0" y="0"/>
            <a:ext cx="9144000" cy="7145338"/>
          </a:xfrm>
          <a:noFill/>
        </p:spPr>
      </p:pic>
      <p:sp>
        <p:nvSpPr>
          <p:cNvPr id="118787" name="Rectangle 3">
            <a:extLst>
              <a:ext uri="{FF2B5EF4-FFF2-40B4-BE49-F238E27FC236}">
                <a16:creationId xmlns:a16="http://schemas.microsoft.com/office/drawing/2014/main" id="{6B159AAE-B8FC-0C4D-B76A-5A53D36073A5}"/>
              </a:ext>
            </a:extLst>
          </p:cNvPr>
          <p:cNvSpPr>
            <a:spLocks noChangeArrowheads="1"/>
          </p:cNvSpPr>
          <p:nvPr/>
        </p:nvSpPr>
        <p:spPr bwMode="auto">
          <a:xfrm>
            <a:off x="1828800" y="5334000"/>
            <a:ext cx="581501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2800">
                <a:solidFill>
                  <a:schemeClr val="bg1"/>
                </a:solidFill>
                <a:latin typeface="Comic Sans MS" panose="030F0902030302020204" pitchFamily="66" charset="0"/>
              </a:rPr>
              <a:t>Survival of Motor Neurons (SMN)</a:t>
            </a:r>
          </a:p>
          <a:p>
            <a:pPr>
              <a:spcBef>
                <a:spcPct val="0"/>
              </a:spcBef>
              <a:buFontTx/>
              <a:buNone/>
            </a:pPr>
            <a:r>
              <a:rPr lang="en-US" altLang="it-IT" sz="2800">
                <a:solidFill>
                  <a:schemeClr val="bg1"/>
                </a:solidFill>
                <a:latin typeface="Comic Sans MS" panose="030F0902030302020204" pitchFamily="66" charset="0"/>
              </a:rPr>
              <a:t>       is the SMA disease gene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87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87"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5777" name="Picture 2">
            <a:extLst>
              <a:ext uri="{FF2B5EF4-FFF2-40B4-BE49-F238E27FC236}">
                <a16:creationId xmlns:a16="http://schemas.microsoft.com/office/drawing/2014/main" id="{96B135C2-C98F-2344-8C14-248ACA11F7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92125"/>
            <a:ext cx="9145588" cy="587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1" name="Picture 3">
            <a:extLst>
              <a:ext uri="{FF2B5EF4-FFF2-40B4-BE49-F238E27FC236}">
                <a16:creationId xmlns:a16="http://schemas.microsoft.com/office/drawing/2014/main" id="{11BD4F3B-8954-3B4A-B7BE-92D1E18739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92125"/>
            <a:ext cx="9144000" cy="587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198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825" name="Rectangle 4">
            <a:extLst>
              <a:ext uri="{FF2B5EF4-FFF2-40B4-BE49-F238E27FC236}">
                <a16:creationId xmlns:a16="http://schemas.microsoft.com/office/drawing/2014/main" id="{2CC7A7A4-965F-6646-BE45-8E550D016393}"/>
              </a:ext>
            </a:extLst>
          </p:cNvPr>
          <p:cNvSpPr>
            <a:spLocks noChangeArrowheads="1"/>
          </p:cNvSpPr>
          <p:nvPr/>
        </p:nvSpPr>
        <p:spPr bwMode="auto">
          <a:xfrm>
            <a:off x="0" y="0"/>
            <a:ext cx="7772400" cy="55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GB" altLang="it-IT" sz="2400" b="1">
                <a:solidFill>
                  <a:srgbClr val="252571"/>
                </a:solidFill>
                <a:latin typeface="Century Gothic" panose="020B0502020202020204" pitchFamily="34" charset="0"/>
              </a:rPr>
              <a:t>•	Alternative Splicing of the </a:t>
            </a:r>
            <a:r>
              <a:rPr lang="en-GB" altLang="it-IT" sz="2400" b="1" i="1">
                <a:solidFill>
                  <a:srgbClr val="252571"/>
                </a:solidFill>
                <a:latin typeface="Century Gothic" panose="020B0502020202020204" pitchFamily="34" charset="0"/>
              </a:rPr>
              <a:t>SMN </a:t>
            </a:r>
            <a:r>
              <a:rPr lang="en-GB" altLang="it-IT" sz="2400" b="1">
                <a:solidFill>
                  <a:srgbClr val="252571"/>
                </a:solidFill>
                <a:latin typeface="Century Gothic" panose="020B0502020202020204" pitchFamily="34" charset="0"/>
              </a:rPr>
              <a:t>Genes</a:t>
            </a:r>
          </a:p>
        </p:txBody>
      </p:sp>
      <p:grpSp>
        <p:nvGrpSpPr>
          <p:cNvPr id="77826" name="Group 5">
            <a:extLst>
              <a:ext uri="{FF2B5EF4-FFF2-40B4-BE49-F238E27FC236}">
                <a16:creationId xmlns:a16="http://schemas.microsoft.com/office/drawing/2014/main" id="{9F59C38F-EAAF-2C40-8128-A831B9D14296}"/>
              </a:ext>
            </a:extLst>
          </p:cNvPr>
          <p:cNvGrpSpPr>
            <a:grpSpLocks/>
          </p:cNvGrpSpPr>
          <p:nvPr/>
        </p:nvGrpSpPr>
        <p:grpSpPr bwMode="auto">
          <a:xfrm>
            <a:off x="601663" y="2459038"/>
            <a:ext cx="8094662" cy="317500"/>
            <a:chOff x="379" y="1549"/>
            <a:chExt cx="5099" cy="200"/>
          </a:xfrm>
        </p:grpSpPr>
        <p:sp>
          <p:nvSpPr>
            <p:cNvPr id="77865" name="Rectangle 6">
              <a:extLst>
                <a:ext uri="{FF2B5EF4-FFF2-40B4-BE49-F238E27FC236}">
                  <a16:creationId xmlns:a16="http://schemas.microsoft.com/office/drawing/2014/main" id="{B1367F54-B069-D744-8DF6-7715DB1EE3A4}"/>
                </a:ext>
              </a:extLst>
            </p:cNvPr>
            <p:cNvSpPr>
              <a:spLocks noChangeArrowheads="1"/>
            </p:cNvSpPr>
            <p:nvPr/>
          </p:nvSpPr>
          <p:spPr bwMode="auto">
            <a:xfrm>
              <a:off x="1200" y="1557"/>
              <a:ext cx="624" cy="19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77866" name="Rectangle 7">
              <a:extLst>
                <a:ext uri="{FF2B5EF4-FFF2-40B4-BE49-F238E27FC236}">
                  <a16:creationId xmlns:a16="http://schemas.microsoft.com/office/drawing/2014/main" id="{A9DDDF13-AE11-C144-9152-1E8FE79224B2}"/>
                </a:ext>
              </a:extLst>
            </p:cNvPr>
            <p:cNvSpPr>
              <a:spLocks noChangeArrowheads="1"/>
            </p:cNvSpPr>
            <p:nvPr/>
          </p:nvSpPr>
          <p:spPr bwMode="auto">
            <a:xfrm>
              <a:off x="2017" y="1557"/>
              <a:ext cx="624" cy="19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77867" name="Rectangle 8">
              <a:extLst>
                <a:ext uri="{FF2B5EF4-FFF2-40B4-BE49-F238E27FC236}">
                  <a16:creationId xmlns:a16="http://schemas.microsoft.com/office/drawing/2014/main" id="{60298350-D319-D445-9126-DDE8EE85C143}"/>
                </a:ext>
              </a:extLst>
            </p:cNvPr>
            <p:cNvSpPr>
              <a:spLocks noChangeArrowheads="1"/>
            </p:cNvSpPr>
            <p:nvPr/>
          </p:nvSpPr>
          <p:spPr bwMode="auto">
            <a:xfrm>
              <a:off x="379" y="1557"/>
              <a:ext cx="624" cy="19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77868" name="Rectangle 9">
              <a:extLst>
                <a:ext uri="{FF2B5EF4-FFF2-40B4-BE49-F238E27FC236}">
                  <a16:creationId xmlns:a16="http://schemas.microsoft.com/office/drawing/2014/main" id="{FE955B76-D023-AD46-82AC-0694D28CE09C}"/>
                </a:ext>
              </a:extLst>
            </p:cNvPr>
            <p:cNvSpPr>
              <a:spLocks noChangeArrowheads="1"/>
            </p:cNvSpPr>
            <p:nvPr/>
          </p:nvSpPr>
          <p:spPr bwMode="auto">
            <a:xfrm>
              <a:off x="4037" y="1549"/>
              <a:ext cx="624" cy="19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77869" name="Rectangle 10">
              <a:extLst>
                <a:ext uri="{FF2B5EF4-FFF2-40B4-BE49-F238E27FC236}">
                  <a16:creationId xmlns:a16="http://schemas.microsoft.com/office/drawing/2014/main" id="{D8DC07AA-3AA2-5540-8099-DED3816D30AC}"/>
                </a:ext>
              </a:extLst>
            </p:cNvPr>
            <p:cNvSpPr>
              <a:spLocks noChangeArrowheads="1"/>
            </p:cNvSpPr>
            <p:nvPr/>
          </p:nvSpPr>
          <p:spPr bwMode="auto">
            <a:xfrm>
              <a:off x="4854" y="1549"/>
              <a:ext cx="624" cy="19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77870" name="Rectangle 11">
              <a:extLst>
                <a:ext uri="{FF2B5EF4-FFF2-40B4-BE49-F238E27FC236}">
                  <a16:creationId xmlns:a16="http://schemas.microsoft.com/office/drawing/2014/main" id="{D467F016-9EDF-5942-8E3A-D803240145B4}"/>
                </a:ext>
              </a:extLst>
            </p:cNvPr>
            <p:cNvSpPr>
              <a:spLocks noChangeArrowheads="1"/>
            </p:cNvSpPr>
            <p:nvPr/>
          </p:nvSpPr>
          <p:spPr bwMode="auto">
            <a:xfrm>
              <a:off x="3216" y="1549"/>
              <a:ext cx="624" cy="19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77871" name="Line 12">
              <a:extLst>
                <a:ext uri="{FF2B5EF4-FFF2-40B4-BE49-F238E27FC236}">
                  <a16:creationId xmlns:a16="http://schemas.microsoft.com/office/drawing/2014/main" id="{0B3418C4-FF4C-F041-AFBE-A3FD31EA0E4D}"/>
                </a:ext>
              </a:extLst>
            </p:cNvPr>
            <p:cNvSpPr>
              <a:spLocks noChangeShapeType="1"/>
            </p:cNvSpPr>
            <p:nvPr/>
          </p:nvSpPr>
          <p:spPr bwMode="auto">
            <a:xfrm>
              <a:off x="1008" y="1671"/>
              <a:ext cx="19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77872" name="Line 13">
              <a:extLst>
                <a:ext uri="{FF2B5EF4-FFF2-40B4-BE49-F238E27FC236}">
                  <a16:creationId xmlns:a16="http://schemas.microsoft.com/office/drawing/2014/main" id="{C5985681-00F7-0146-8F73-438D3BD40DAB}"/>
                </a:ext>
              </a:extLst>
            </p:cNvPr>
            <p:cNvSpPr>
              <a:spLocks noChangeShapeType="1"/>
            </p:cNvSpPr>
            <p:nvPr/>
          </p:nvSpPr>
          <p:spPr bwMode="auto">
            <a:xfrm>
              <a:off x="4665" y="1658"/>
              <a:ext cx="19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77873" name="Line 14">
              <a:extLst>
                <a:ext uri="{FF2B5EF4-FFF2-40B4-BE49-F238E27FC236}">
                  <a16:creationId xmlns:a16="http://schemas.microsoft.com/office/drawing/2014/main" id="{AE13DE7A-86D0-2A45-BC72-5CF9802DC2C9}"/>
                </a:ext>
              </a:extLst>
            </p:cNvPr>
            <p:cNvSpPr>
              <a:spLocks noChangeShapeType="1"/>
            </p:cNvSpPr>
            <p:nvPr/>
          </p:nvSpPr>
          <p:spPr bwMode="auto">
            <a:xfrm>
              <a:off x="3840" y="1658"/>
              <a:ext cx="19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77874" name="Line 15">
              <a:extLst>
                <a:ext uri="{FF2B5EF4-FFF2-40B4-BE49-F238E27FC236}">
                  <a16:creationId xmlns:a16="http://schemas.microsoft.com/office/drawing/2014/main" id="{68D660C3-D5E6-B14C-8BA9-ED6680568B5B}"/>
                </a:ext>
              </a:extLst>
            </p:cNvPr>
            <p:cNvSpPr>
              <a:spLocks noChangeShapeType="1"/>
            </p:cNvSpPr>
            <p:nvPr/>
          </p:nvSpPr>
          <p:spPr bwMode="auto">
            <a:xfrm>
              <a:off x="1824" y="1654"/>
              <a:ext cx="19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grpSp>
      <p:grpSp>
        <p:nvGrpSpPr>
          <p:cNvPr id="77827" name="Group 16">
            <a:extLst>
              <a:ext uri="{FF2B5EF4-FFF2-40B4-BE49-F238E27FC236}">
                <a16:creationId xmlns:a16="http://schemas.microsoft.com/office/drawing/2014/main" id="{3B96CEDF-7D2E-8448-A1A1-EF6B5087F4A4}"/>
              </a:ext>
            </a:extLst>
          </p:cNvPr>
          <p:cNvGrpSpPr>
            <a:grpSpLocks/>
          </p:cNvGrpSpPr>
          <p:nvPr/>
        </p:nvGrpSpPr>
        <p:grpSpPr bwMode="auto">
          <a:xfrm>
            <a:off x="536575" y="2438400"/>
            <a:ext cx="3775075" cy="396875"/>
            <a:chOff x="384" y="1536"/>
            <a:chExt cx="2304" cy="100"/>
          </a:xfrm>
        </p:grpSpPr>
        <p:sp>
          <p:nvSpPr>
            <p:cNvPr id="77862" name="Text Box 17">
              <a:extLst>
                <a:ext uri="{FF2B5EF4-FFF2-40B4-BE49-F238E27FC236}">
                  <a16:creationId xmlns:a16="http://schemas.microsoft.com/office/drawing/2014/main" id="{7BC0D28D-52CC-B74D-A117-80DB73ACA826}"/>
                </a:ext>
              </a:extLst>
            </p:cNvPr>
            <p:cNvSpPr txBox="1">
              <a:spLocks noChangeArrowheads="1"/>
            </p:cNvSpPr>
            <p:nvPr/>
          </p:nvSpPr>
          <p:spPr bwMode="auto">
            <a:xfrm>
              <a:off x="384" y="1536"/>
              <a:ext cx="624"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en-GB" altLang="it-IT" sz="2000">
                  <a:latin typeface="Century Gothic" panose="020B0502020202020204" pitchFamily="34" charset="0"/>
                </a:rPr>
                <a:t>Exon 6</a:t>
              </a:r>
            </a:p>
          </p:txBody>
        </p:sp>
        <p:sp>
          <p:nvSpPr>
            <p:cNvPr id="77863" name="Text Box 18">
              <a:extLst>
                <a:ext uri="{FF2B5EF4-FFF2-40B4-BE49-F238E27FC236}">
                  <a16:creationId xmlns:a16="http://schemas.microsoft.com/office/drawing/2014/main" id="{705025F6-D70A-F140-ADE6-C9DB209EE347}"/>
                </a:ext>
              </a:extLst>
            </p:cNvPr>
            <p:cNvSpPr txBox="1">
              <a:spLocks noChangeArrowheads="1"/>
            </p:cNvSpPr>
            <p:nvPr/>
          </p:nvSpPr>
          <p:spPr bwMode="auto">
            <a:xfrm>
              <a:off x="1248" y="1536"/>
              <a:ext cx="720"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en-GB" altLang="it-IT" sz="2000">
                  <a:latin typeface="Century Gothic" panose="020B0502020202020204" pitchFamily="34" charset="0"/>
                </a:rPr>
                <a:t>Exon 7</a:t>
              </a:r>
            </a:p>
          </p:txBody>
        </p:sp>
        <p:sp>
          <p:nvSpPr>
            <p:cNvPr id="77864" name="Text Box 19">
              <a:extLst>
                <a:ext uri="{FF2B5EF4-FFF2-40B4-BE49-F238E27FC236}">
                  <a16:creationId xmlns:a16="http://schemas.microsoft.com/office/drawing/2014/main" id="{2430C0EC-509B-4840-96A6-0F951C37A62C}"/>
                </a:ext>
              </a:extLst>
            </p:cNvPr>
            <p:cNvSpPr txBox="1">
              <a:spLocks noChangeArrowheads="1"/>
            </p:cNvSpPr>
            <p:nvPr/>
          </p:nvSpPr>
          <p:spPr bwMode="auto">
            <a:xfrm>
              <a:off x="2016" y="1536"/>
              <a:ext cx="672" cy="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en-GB" altLang="it-IT" sz="2000">
                  <a:latin typeface="Century Gothic" panose="020B0502020202020204" pitchFamily="34" charset="0"/>
                </a:rPr>
                <a:t>Exon 8</a:t>
              </a:r>
            </a:p>
          </p:txBody>
        </p:sp>
      </p:grpSp>
      <p:grpSp>
        <p:nvGrpSpPr>
          <p:cNvPr id="77828" name="Group 20">
            <a:extLst>
              <a:ext uri="{FF2B5EF4-FFF2-40B4-BE49-F238E27FC236}">
                <a16:creationId xmlns:a16="http://schemas.microsoft.com/office/drawing/2014/main" id="{940FC8C6-EF80-334B-9D86-316862B41DAC}"/>
              </a:ext>
            </a:extLst>
          </p:cNvPr>
          <p:cNvGrpSpPr>
            <a:grpSpLocks/>
          </p:cNvGrpSpPr>
          <p:nvPr/>
        </p:nvGrpSpPr>
        <p:grpSpPr bwMode="auto">
          <a:xfrm>
            <a:off x="752475" y="4772025"/>
            <a:ext cx="3267075" cy="398463"/>
            <a:chOff x="624" y="3006"/>
            <a:chExt cx="1908" cy="251"/>
          </a:xfrm>
        </p:grpSpPr>
        <p:grpSp>
          <p:nvGrpSpPr>
            <p:cNvPr id="77855" name="Group 21">
              <a:extLst>
                <a:ext uri="{FF2B5EF4-FFF2-40B4-BE49-F238E27FC236}">
                  <a16:creationId xmlns:a16="http://schemas.microsoft.com/office/drawing/2014/main" id="{347BC9C4-1DF4-9448-8270-76FDE5815D3B}"/>
                </a:ext>
              </a:extLst>
            </p:cNvPr>
            <p:cNvGrpSpPr>
              <a:grpSpLocks/>
            </p:cNvGrpSpPr>
            <p:nvPr/>
          </p:nvGrpSpPr>
          <p:grpSpPr bwMode="auto">
            <a:xfrm>
              <a:off x="624" y="3019"/>
              <a:ext cx="1872" cy="192"/>
              <a:chOff x="480" y="2736"/>
              <a:chExt cx="1872" cy="192"/>
            </a:xfrm>
          </p:grpSpPr>
          <p:sp>
            <p:nvSpPr>
              <p:cNvPr id="77859" name="Rectangle 22">
                <a:extLst>
                  <a:ext uri="{FF2B5EF4-FFF2-40B4-BE49-F238E27FC236}">
                    <a16:creationId xmlns:a16="http://schemas.microsoft.com/office/drawing/2014/main" id="{2D02DDFA-F606-E040-B460-F0CA5B51499D}"/>
                  </a:ext>
                </a:extLst>
              </p:cNvPr>
              <p:cNvSpPr>
                <a:spLocks noChangeArrowheads="1"/>
              </p:cNvSpPr>
              <p:nvPr/>
            </p:nvSpPr>
            <p:spPr bwMode="auto">
              <a:xfrm>
                <a:off x="1728" y="2736"/>
                <a:ext cx="62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77860" name="Rectangle 23">
                <a:extLst>
                  <a:ext uri="{FF2B5EF4-FFF2-40B4-BE49-F238E27FC236}">
                    <a16:creationId xmlns:a16="http://schemas.microsoft.com/office/drawing/2014/main" id="{D46372A6-0B98-B442-977E-512821C66A65}"/>
                  </a:ext>
                </a:extLst>
              </p:cNvPr>
              <p:cNvSpPr>
                <a:spLocks noChangeArrowheads="1"/>
              </p:cNvSpPr>
              <p:nvPr/>
            </p:nvSpPr>
            <p:spPr bwMode="auto">
              <a:xfrm>
                <a:off x="480" y="2736"/>
                <a:ext cx="62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77861" name="Rectangle 24">
                <a:extLst>
                  <a:ext uri="{FF2B5EF4-FFF2-40B4-BE49-F238E27FC236}">
                    <a16:creationId xmlns:a16="http://schemas.microsoft.com/office/drawing/2014/main" id="{D6FC73C8-6239-AD4A-8624-1CBF84AB0487}"/>
                  </a:ext>
                </a:extLst>
              </p:cNvPr>
              <p:cNvSpPr>
                <a:spLocks noChangeArrowheads="1"/>
              </p:cNvSpPr>
              <p:nvPr/>
            </p:nvSpPr>
            <p:spPr bwMode="auto">
              <a:xfrm>
                <a:off x="1104" y="2736"/>
                <a:ext cx="62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grpSp>
        <p:sp>
          <p:nvSpPr>
            <p:cNvPr id="77856" name="Text Box 25">
              <a:extLst>
                <a:ext uri="{FF2B5EF4-FFF2-40B4-BE49-F238E27FC236}">
                  <a16:creationId xmlns:a16="http://schemas.microsoft.com/office/drawing/2014/main" id="{EA20C8BF-5887-F141-8BDB-70E441632BEA}"/>
                </a:ext>
              </a:extLst>
            </p:cNvPr>
            <p:cNvSpPr txBox="1">
              <a:spLocks noChangeArrowheads="1"/>
            </p:cNvSpPr>
            <p:nvPr/>
          </p:nvSpPr>
          <p:spPr bwMode="auto">
            <a:xfrm>
              <a:off x="624" y="3006"/>
              <a:ext cx="62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en-GB" altLang="it-IT" sz="2000">
                  <a:latin typeface="Century Gothic" panose="020B0502020202020204" pitchFamily="34" charset="0"/>
                </a:rPr>
                <a:t>Exon 6</a:t>
              </a:r>
            </a:p>
          </p:txBody>
        </p:sp>
        <p:sp>
          <p:nvSpPr>
            <p:cNvPr id="77857" name="Text Box 26">
              <a:extLst>
                <a:ext uri="{FF2B5EF4-FFF2-40B4-BE49-F238E27FC236}">
                  <a16:creationId xmlns:a16="http://schemas.microsoft.com/office/drawing/2014/main" id="{E1410321-2174-1149-ACBA-7D7A05E9B5D0}"/>
                </a:ext>
              </a:extLst>
            </p:cNvPr>
            <p:cNvSpPr txBox="1">
              <a:spLocks noChangeArrowheads="1"/>
            </p:cNvSpPr>
            <p:nvPr/>
          </p:nvSpPr>
          <p:spPr bwMode="auto">
            <a:xfrm>
              <a:off x="1248" y="3007"/>
              <a:ext cx="67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en-GB" altLang="it-IT" sz="2000">
                  <a:latin typeface="Century Gothic" panose="020B0502020202020204" pitchFamily="34" charset="0"/>
                </a:rPr>
                <a:t>Exon 7</a:t>
              </a:r>
            </a:p>
          </p:txBody>
        </p:sp>
        <p:sp>
          <p:nvSpPr>
            <p:cNvPr id="77858" name="Text Box 27">
              <a:extLst>
                <a:ext uri="{FF2B5EF4-FFF2-40B4-BE49-F238E27FC236}">
                  <a16:creationId xmlns:a16="http://schemas.microsoft.com/office/drawing/2014/main" id="{CCBD9EBE-9A62-334C-B7F2-A2788D2503E8}"/>
                </a:ext>
              </a:extLst>
            </p:cNvPr>
            <p:cNvSpPr txBox="1">
              <a:spLocks noChangeArrowheads="1"/>
            </p:cNvSpPr>
            <p:nvPr/>
          </p:nvSpPr>
          <p:spPr bwMode="auto">
            <a:xfrm>
              <a:off x="1908" y="3007"/>
              <a:ext cx="62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en-GB" altLang="it-IT" sz="2000">
                  <a:latin typeface="Century Gothic" panose="020B0502020202020204" pitchFamily="34" charset="0"/>
                </a:rPr>
                <a:t>Exon 8</a:t>
              </a:r>
            </a:p>
          </p:txBody>
        </p:sp>
      </p:grpSp>
      <p:sp>
        <p:nvSpPr>
          <p:cNvPr id="77829" name="Text Box 33">
            <a:extLst>
              <a:ext uri="{FF2B5EF4-FFF2-40B4-BE49-F238E27FC236}">
                <a16:creationId xmlns:a16="http://schemas.microsoft.com/office/drawing/2014/main" id="{85636881-82D9-AD42-8F19-26E658821A1F}"/>
              </a:ext>
            </a:extLst>
          </p:cNvPr>
          <p:cNvSpPr txBox="1">
            <a:spLocks noChangeArrowheads="1"/>
          </p:cNvSpPr>
          <p:nvPr/>
        </p:nvSpPr>
        <p:spPr bwMode="auto">
          <a:xfrm>
            <a:off x="5080000" y="2413000"/>
            <a:ext cx="1143000" cy="112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en-GB" altLang="it-IT" sz="2000">
                <a:latin typeface="Century Gothic" panose="020B0502020202020204" pitchFamily="34" charset="0"/>
              </a:rPr>
              <a:t>Exon 6</a:t>
            </a:r>
          </a:p>
          <a:p>
            <a:pPr eaLnBrk="1" hangingPunct="1">
              <a:spcBef>
                <a:spcPct val="50000"/>
              </a:spcBef>
              <a:buFontTx/>
              <a:buNone/>
            </a:pPr>
            <a:endParaRPr lang="en-GB" altLang="it-IT">
              <a:latin typeface="Century Gothic" panose="020B0502020202020204" pitchFamily="34" charset="0"/>
            </a:endParaRPr>
          </a:p>
        </p:txBody>
      </p:sp>
      <p:sp>
        <p:nvSpPr>
          <p:cNvPr id="77830" name="Text Box 34">
            <a:extLst>
              <a:ext uri="{FF2B5EF4-FFF2-40B4-BE49-F238E27FC236}">
                <a16:creationId xmlns:a16="http://schemas.microsoft.com/office/drawing/2014/main" id="{4B8082A2-2729-BF40-A2F4-05D81CEFDA85}"/>
              </a:ext>
            </a:extLst>
          </p:cNvPr>
          <p:cNvSpPr txBox="1">
            <a:spLocks noChangeArrowheads="1"/>
          </p:cNvSpPr>
          <p:nvPr/>
        </p:nvSpPr>
        <p:spPr bwMode="auto">
          <a:xfrm>
            <a:off x="6400800" y="2420938"/>
            <a:ext cx="106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en-GB" altLang="it-IT" sz="2000">
                <a:latin typeface="Century Gothic" panose="020B0502020202020204" pitchFamily="34" charset="0"/>
              </a:rPr>
              <a:t>Exon 7</a:t>
            </a:r>
          </a:p>
        </p:txBody>
      </p:sp>
      <p:grpSp>
        <p:nvGrpSpPr>
          <p:cNvPr id="77831" name="Group 35">
            <a:extLst>
              <a:ext uri="{FF2B5EF4-FFF2-40B4-BE49-F238E27FC236}">
                <a16:creationId xmlns:a16="http://schemas.microsoft.com/office/drawing/2014/main" id="{831631A4-C334-CB46-9753-A968D7F1F637}"/>
              </a:ext>
            </a:extLst>
          </p:cNvPr>
          <p:cNvGrpSpPr>
            <a:grpSpLocks/>
          </p:cNvGrpSpPr>
          <p:nvPr/>
        </p:nvGrpSpPr>
        <p:grpSpPr bwMode="auto">
          <a:xfrm>
            <a:off x="5722938" y="4030663"/>
            <a:ext cx="2355850" cy="403225"/>
            <a:chOff x="3673" y="2539"/>
            <a:chExt cx="1416" cy="254"/>
          </a:xfrm>
        </p:grpSpPr>
        <p:grpSp>
          <p:nvGrpSpPr>
            <p:cNvPr id="77850" name="Group 36">
              <a:extLst>
                <a:ext uri="{FF2B5EF4-FFF2-40B4-BE49-F238E27FC236}">
                  <a16:creationId xmlns:a16="http://schemas.microsoft.com/office/drawing/2014/main" id="{3CD89772-1E0A-EB41-8085-4EEE9FE79D79}"/>
                </a:ext>
              </a:extLst>
            </p:cNvPr>
            <p:cNvGrpSpPr>
              <a:grpSpLocks/>
            </p:cNvGrpSpPr>
            <p:nvPr/>
          </p:nvGrpSpPr>
          <p:grpSpPr bwMode="auto">
            <a:xfrm>
              <a:off x="3673" y="2552"/>
              <a:ext cx="1248" cy="192"/>
              <a:chOff x="3168" y="2304"/>
              <a:chExt cx="1248" cy="192"/>
            </a:xfrm>
          </p:grpSpPr>
          <p:sp>
            <p:nvSpPr>
              <p:cNvPr id="77853" name="Rectangle 37">
                <a:extLst>
                  <a:ext uri="{FF2B5EF4-FFF2-40B4-BE49-F238E27FC236}">
                    <a16:creationId xmlns:a16="http://schemas.microsoft.com/office/drawing/2014/main" id="{25D6651B-CB82-C244-8C46-EC2AB30767B7}"/>
                  </a:ext>
                </a:extLst>
              </p:cNvPr>
              <p:cNvSpPr>
                <a:spLocks noChangeArrowheads="1"/>
              </p:cNvSpPr>
              <p:nvPr/>
            </p:nvSpPr>
            <p:spPr bwMode="auto">
              <a:xfrm>
                <a:off x="3792" y="2304"/>
                <a:ext cx="62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77854" name="Rectangle 38">
                <a:extLst>
                  <a:ext uri="{FF2B5EF4-FFF2-40B4-BE49-F238E27FC236}">
                    <a16:creationId xmlns:a16="http://schemas.microsoft.com/office/drawing/2014/main" id="{B7067733-9DB6-1148-988E-04C9EFB36E5B}"/>
                  </a:ext>
                </a:extLst>
              </p:cNvPr>
              <p:cNvSpPr>
                <a:spLocks noChangeArrowheads="1"/>
              </p:cNvSpPr>
              <p:nvPr/>
            </p:nvSpPr>
            <p:spPr bwMode="auto">
              <a:xfrm>
                <a:off x="3168" y="2304"/>
                <a:ext cx="62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grpSp>
        <p:sp>
          <p:nvSpPr>
            <p:cNvPr id="77851" name="Text Box 39">
              <a:extLst>
                <a:ext uri="{FF2B5EF4-FFF2-40B4-BE49-F238E27FC236}">
                  <a16:creationId xmlns:a16="http://schemas.microsoft.com/office/drawing/2014/main" id="{FD125145-6616-AE43-BE03-74DFC7D17CAE}"/>
                </a:ext>
              </a:extLst>
            </p:cNvPr>
            <p:cNvSpPr txBox="1">
              <a:spLocks noChangeArrowheads="1"/>
            </p:cNvSpPr>
            <p:nvPr/>
          </p:nvSpPr>
          <p:spPr bwMode="auto">
            <a:xfrm>
              <a:off x="3673" y="2543"/>
              <a:ext cx="62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en-GB" altLang="it-IT" sz="2000">
                  <a:latin typeface="Century Gothic" panose="020B0502020202020204" pitchFamily="34" charset="0"/>
                </a:rPr>
                <a:t>Exon 6</a:t>
              </a:r>
            </a:p>
          </p:txBody>
        </p:sp>
        <p:sp>
          <p:nvSpPr>
            <p:cNvPr id="77852" name="Text Box 40">
              <a:extLst>
                <a:ext uri="{FF2B5EF4-FFF2-40B4-BE49-F238E27FC236}">
                  <a16:creationId xmlns:a16="http://schemas.microsoft.com/office/drawing/2014/main" id="{C1550FA9-FF13-C34F-ABC3-D7BC4E56455E}"/>
                </a:ext>
              </a:extLst>
            </p:cNvPr>
            <p:cNvSpPr txBox="1">
              <a:spLocks noChangeArrowheads="1"/>
            </p:cNvSpPr>
            <p:nvPr/>
          </p:nvSpPr>
          <p:spPr bwMode="auto">
            <a:xfrm>
              <a:off x="4321" y="2539"/>
              <a:ext cx="76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en-GB" altLang="it-IT" sz="2000">
                  <a:latin typeface="Century Gothic" panose="020B0502020202020204" pitchFamily="34" charset="0"/>
                </a:rPr>
                <a:t>Exon 8</a:t>
              </a:r>
              <a:endParaRPr lang="en-GB" altLang="it-IT">
                <a:latin typeface="Century Gothic" panose="020B0502020202020204" pitchFamily="34" charset="0"/>
              </a:endParaRPr>
            </a:p>
          </p:txBody>
        </p:sp>
      </p:grpSp>
      <p:grpSp>
        <p:nvGrpSpPr>
          <p:cNvPr id="77832" name="Group 41">
            <a:extLst>
              <a:ext uri="{FF2B5EF4-FFF2-40B4-BE49-F238E27FC236}">
                <a16:creationId xmlns:a16="http://schemas.microsoft.com/office/drawing/2014/main" id="{E0424D3C-3DAD-6544-8FAE-17041B247081}"/>
              </a:ext>
            </a:extLst>
          </p:cNvPr>
          <p:cNvGrpSpPr>
            <a:grpSpLocks/>
          </p:cNvGrpSpPr>
          <p:nvPr/>
        </p:nvGrpSpPr>
        <p:grpSpPr bwMode="auto">
          <a:xfrm>
            <a:off x="5419725" y="5186363"/>
            <a:ext cx="3421063" cy="398462"/>
            <a:chOff x="3450" y="3267"/>
            <a:chExt cx="2028" cy="251"/>
          </a:xfrm>
        </p:grpSpPr>
        <p:sp>
          <p:nvSpPr>
            <p:cNvPr id="77842" name="Text Box 42">
              <a:extLst>
                <a:ext uri="{FF2B5EF4-FFF2-40B4-BE49-F238E27FC236}">
                  <a16:creationId xmlns:a16="http://schemas.microsoft.com/office/drawing/2014/main" id="{1C047F77-D11D-A249-9E59-50278A9985CE}"/>
                </a:ext>
              </a:extLst>
            </p:cNvPr>
            <p:cNvSpPr txBox="1">
              <a:spLocks noChangeArrowheads="1"/>
            </p:cNvSpPr>
            <p:nvPr/>
          </p:nvSpPr>
          <p:spPr bwMode="auto">
            <a:xfrm>
              <a:off x="3450" y="3267"/>
              <a:ext cx="62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en-GB" altLang="it-IT" sz="2000">
                  <a:latin typeface="Century Gothic" panose="020B0502020202020204" pitchFamily="34" charset="0"/>
                </a:rPr>
                <a:t>Exon 6</a:t>
              </a:r>
              <a:endParaRPr lang="en-GB" altLang="it-IT">
                <a:latin typeface="Century Gothic" panose="020B0502020202020204" pitchFamily="34" charset="0"/>
              </a:endParaRPr>
            </a:p>
          </p:txBody>
        </p:sp>
        <p:sp>
          <p:nvSpPr>
            <p:cNvPr id="77843" name="Text Box 43">
              <a:extLst>
                <a:ext uri="{FF2B5EF4-FFF2-40B4-BE49-F238E27FC236}">
                  <a16:creationId xmlns:a16="http://schemas.microsoft.com/office/drawing/2014/main" id="{A279703F-2DEF-F946-A38D-C913A070981B}"/>
                </a:ext>
              </a:extLst>
            </p:cNvPr>
            <p:cNvSpPr txBox="1">
              <a:spLocks noChangeArrowheads="1"/>
            </p:cNvSpPr>
            <p:nvPr/>
          </p:nvSpPr>
          <p:spPr bwMode="auto">
            <a:xfrm>
              <a:off x="4074" y="3267"/>
              <a:ext cx="62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en-GB" altLang="it-IT" sz="2000">
                  <a:latin typeface="Century Gothic" panose="020B0502020202020204" pitchFamily="34" charset="0"/>
                </a:rPr>
                <a:t>Exon 7</a:t>
              </a:r>
              <a:endParaRPr lang="en-GB" altLang="it-IT">
                <a:latin typeface="Century Gothic" panose="020B0502020202020204" pitchFamily="34" charset="0"/>
              </a:endParaRPr>
            </a:p>
          </p:txBody>
        </p:sp>
        <p:grpSp>
          <p:nvGrpSpPr>
            <p:cNvPr id="77844" name="Group 44">
              <a:extLst>
                <a:ext uri="{FF2B5EF4-FFF2-40B4-BE49-F238E27FC236}">
                  <a16:creationId xmlns:a16="http://schemas.microsoft.com/office/drawing/2014/main" id="{1DCDA333-5885-E34E-8CA9-B7331E3D9FD4}"/>
                </a:ext>
              </a:extLst>
            </p:cNvPr>
            <p:cNvGrpSpPr>
              <a:grpSpLocks/>
            </p:cNvGrpSpPr>
            <p:nvPr/>
          </p:nvGrpSpPr>
          <p:grpSpPr bwMode="auto">
            <a:xfrm>
              <a:off x="3450" y="3268"/>
              <a:ext cx="2028" cy="250"/>
              <a:chOff x="3450" y="3268"/>
              <a:chExt cx="2028" cy="250"/>
            </a:xfrm>
          </p:grpSpPr>
          <p:grpSp>
            <p:nvGrpSpPr>
              <p:cNvPr id="77845" name="Group 45">
                <a:extLst>
                  <a:ext uri="{FF2B5EF4-FFF2-40B4-BE49-F238E27FC236}">
                    <a16:creationId xmlns:a16="http://schemas.microsoft.com/office/drawing/2014/main" id="{EABA75CD-74D5-1348-B8A9-1025A8EB2A86}"/>
                  </a:ext>
                </a:extLst>
              </p:cNvPr>
              <p:cNvGrpSpPr>
                <a:grpSpLocks/>
              </p:cNvGrpSpPr>
              <p:nvPr/>
            </p:nvGrpSpPr>
            <p:grpSpPr bwMode="auto">
              <a:xfrm>
                <a:off x="3450" y="3292"/>
                <a:ext cx="1872" cy="192"/>
                <a:chOff x="2880" y="2736"/>
                <a:chExt cx="1872" cy="192"/>
              </a:xfrm>
            </p:grpSpPr>
            <p:sp>
              <p:nvSpPr>
                <p:cNvPr id="77847" name="Rectangle 46">
                  <a:extLst>
                    <a:ext uri="{FF2B5EF4-FFF2-40B4-BE49-F238E27FC236}">
                      <a16:creationId xmlns:a16="http://schemas.microsoft.com/office/drawing/2014/main" id="{7702A02B-647C-424A-B20E-08F518CECD50}"/>
                    </a:ext>
                  </a:extLst>
                </p:cNvPr>
                <p:cNvSpPr>
                  <a:spLocks noChangeArrowheads="1"/>
                </p:cNvSpPr>
                <p:nvPr/>
              </p:nvSpPr>
              <p:spPr bwMode="auto">
                <a:xfrm>
                  <a:off x="4128" y="2736"/>
                  <a:ext cx="62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77848" name="Rectangle 47">
                  <a:extLst>
                    <a:ext uri="{FF2B5EF4-FFF2-40B4-BE49-F238E27FC236}">
                      <a16:creationId xmlns:a16="http://schemas.microsoft.com/office/drawing/2014/main" id="{5CC5A67C-1E2A-694D-91BD-148B3A354BD0}"/>
                    </a:ext>
                  </a:extLst>
                </p:cNvPr>
                <p:cNvSpPr>
                  <a:spLocks noChangeArrowheads="1"/>
                </p:cNvSpPr>
                <p:nvPr/>
              </p:nvSpPr>
              <p:spPr bwMode="auto">
                <a:xfrm>
                  <a:off x="3504" y="2736"/>
                  <a:ext cx="62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77849" name="Rectangle 48">
                  <a:extLst>
                    <a:ext uri="{FF2B5EF4-FFF2-40B4-BE49-F238E27FC236}">
                      <a16:creationId xmlns:a16="http://schemas.microsoft.com/office/drawing/2014/main" id="{D6A62178-573F-F542-A62B-085B332572CD}"/>
                    </a:ext>
                  </a:extLst>
                </p:cNvPr>
                <p:cNvSpPr>
                  <a:spLocks noChangeArrowheads="1"/>
                </p:cNvSpPr>
                <p:nvPr/>
              </p:nvSpPr>
              <p:spPr bwMode="auto">
                <a:xfrm>
                  <a:off x="2880" y="2736"/>
                  <a:ext cx="62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grpSp>
          <p:sp>
            <p:nvSpPr>
              <p:cNvPr id="77846" name="Text Box 49">
                <a:extLst>
                  <a:ext uri="{FF2B5EF4-FFF2-40B4-BE49-F238E27FC236}">
                    <a16:creationId xmlns:a16="http://schemas.microsoft.com/office/drawing/2014/main" id="{D804B2AD-44A1-4E40-A6B8-5AF5DA9EC6F8}"/>
                  </a:ext>
                </a:extLst>
              </p:cNvPr>
              <p:cNvSpPr txBox="1">
                <a:spLocks noChangeArrowheads="1"/>
              </p:cNvSpPr>
              <p:nvPr/>
            </p:nvSpPr>
            <p:spPr bwMode="auto">
              <a:xfrm>
                <a:off x="4710" y="3268"/>
                <a:ext cx="76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en-GB" altLang="it-IT" sz="2000">
                    <a:latin typeface="Century Gothic" panose="020B0502020202020204" pitchFamily="34" charset="0"/>
                  </a:rPr>
                  <a:t>Exon 8</a:t>
                </a:r>
              </a:p>
            </p:txBody>
          </p:sp>
        </p:grpSp>
      </p:grpSp>
      <p:sp>
        <p:nvSpPr>
          <p:cNvPr id="77833" name="Text Box 50">
            <a:extLst>
              <a:ext uri="{FF2B5EF4-FFF2-40B4-BE49-F238E27FC236}">
                <a16:creationId xmlns:a16="http://schemas.microsoft.com/office/drawing/2014/main" id="{9488C470-1781-864A-9FE7-D8CFF76DF8B5}"/>
              </a:ext>
            </a:extLst>
          </p:cNvPr>
          <p:cNvSpPr txBox="1">
            <a:spLocks noChangeArrowheads="1"/>
          </p:cNvSpPr>
          <p:nvPr/>
        </p:nvSpPr>
        <p:spPr bwMode="auto">
          <a:xfrm>
            <a:off x="1874838" y="2117725"/>
            <a:ext cx="1066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en-GB" altLang="it-IT" sz="2000" b="1">
                <a:latin typeface="Century Gothic" panose="020B0502020202020204" pitchFamily="34" charset="0"/>
              </a:rPr>
              <a:t>C</a:t>
            </a:r>
          </a:p>
        </p:txBody>
      </p:sp>
      <p:sp>
        <p:nvSpPr>
          <p:cNvPr id="77834" name="Text Box 51">
            <a:extLst>
              <a:ext uri="{FF2B5EF4-FFF2-40B4-BE49-F238E27FC236}">
                <a16:creationId xmlns:a16="http://schemas.microsoft.com/office/drawing/2014/main" id="{5F25903C-2621-FD47-A7DE-9FE2506F6EFC}"/>
              </a:ext>
            </a:extLst>
          </p:cNvPr>
          <p:cNvSpPr txBox="1">
            <a:spLocks noChangeArrowheads="1"/>
          </p:cNvSpPr>
          <p:nvPr/>
        </p:nvSpPr>
        <p:spPr bwMode="auto">
          <a:xfrm>
            <a:off x="6330950" y="2111375"/>
            <a:ext cx="1219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en-GB" altLang="it-IT" sz="2000" b="1">
                <a:latin typeface="Century Gothic" panose="020B0502020202020204" pitchFamily="34" charset="0"/>
              </a:rPr>
              <a:t>T</a:t>
            </a:r>
          </a:p>
        </p:txBody>
      </p:sp>
      <p:sp>
        <p:nvSpPr>
          <p:cNvPr id="77835" name="Text Box 52">
            <a:extLst>
              <a:ext uri="{FF2B5EF4-FFF2-40B4-BE49-F238E27FC236}">
                <a16:creationId xmlns:a16="http://schemas.microsoft.com/office/drawing/2014/main" id="{0F8F42BF-5587-9D42-B1ED-2E82A6808983}"/>
              </a:ext>
            </a:extLst>
          </p:cNvPr>
          <p:cNvSpPr txBox="1">
            <a:spLocks noChangeArrowheads="1"/>
          </p:cNvSpPr>
          <p:nvPr/>
        </p:nvSpPr>
        <p:spPr bwMode="auto">
          <a:xfrm>
            <a:off x="1824038" y="1676400"/>
            <a:ext cx="67103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en-GB" altLang="it-IT" sz="2400" b="1" i="1" u="sng">
                <a:latin typeface="Century Gothic" panose="020B0502020202020204" pitchFamily="34" charset="0"/>
              </a:rPr>
              <a:t>SMN1</a:t>
            </a:r>
            <a:r>
              <a:rPr lang="en-GB" altLang="it-IT" sz="2400" b="1" u="sng">
                <a:latin typeface="Century Gothic" panose="020B0502020202020204" pitchFamily="34" charset="0"/>
              </a:rPr>
              <a:t>  </a:t>
            </a:r>
            <a:r>
              <a:rPr lang="en-GB" altLang="it-IT" sz="2400" b="1">
                <a:latin typeface="Century Gothic" panose="020B0502020202020204" pitchFamily="34" charset="0"/>
              </a:rPr>
              <a:t>                                         </a:t>
            </a:r>
            <a:r>
              <a:rPr lang="en-GB" altLang="it-IT" sz="2400" b="1" i="1" u="sng">
                <a:latin typeface="Century Gothic" panose="020B0502020202020204" pitchFamily="34" charset="0"/>
              </a:rPr>
              <a:t>SMN2 </a:t>
            </a:r>
            <a:r>
              <a:rPr lang="en-GB" altLang="it-IT" sz="2400" b="1" u="sng">
                <a:latin typeface="Century Gothic" panose="020B0502020202020204" pitchFamily="34" charset="0"/>
              </a:rPr>
              <a:t>                                      </a:t>
            </a:r>
          </a:p>
        </p:txBody>
      </p:sp>
      <p:sp>
        <p:nvSpPr>
          <p:cNvPr id="77836" name="AutoShape 53">
            <a:extLst>
              <a:ext uri="{FF2B5EF4-FFF2-40B4-BE49-F238E27FC236}">
                <a16:creationId xmlns:a16="http://schemas.microsoft.com/office/drawing/2014/main" id="{0B131727-1112-CE4B-843E-5B1650E7B119}"/>
              </a:ext>
            </a:extLst>
          </p:cNvPr>
          <p:cNvSpPr>
            <a:spLocks noChangeArrowheads="1"/>
          </p:cNvSpPr>
          <p:nvPr/>
        </p:nvSpPr>
        <p:spPr bwMode="auto">
          <a:xfrm>
            <a:off x="2362200" y="3109913"/>
            <a:ext cx="228600" cy="1371600"/>
          </a:xfrm>
          <a:prstGeom prst="downArrow">
            <a:avLst>
              <a:gd name="adj1" fmla="val 50000"/>
              <a:gd name="adj2" fmla="val 150000"/>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77837" name="AutoShape 54">
            <a:extLst>
              <a:ext uri="{FF2B5EF4-FFF2-40B4-BE49-F238E27FC236}">
                <a16:creationId xmlns:a16="http://schemas.microsoft.com/office/drawing/2014/main" id="{85F7C27D-8697-F742-9782-86232D8284FA}"/>
              </a:ext>
            </a:extLst>
          </p:cNvPr>
          <p:cNvSpPr>
            <a:spLocks noChangeArrowheads="1"/>
          </p:cNvSpPr>
          <p:nvPr/>
        </p:nvSpPr>
        <p:spPr bwMode="auto">
          <a:xfrm>
            <a:off x="6705600" y="2978150"/>
            <a:ext cx="152400" cy="838200"/>
          </a:xfrm>
          <a:prstGeom prst="downArrow">
            <a:avLst>
              <a:gd name="adj1" fmla="val 50000"/>
              <a:gd name="adj2" fmla="val 137500"/>
            </a:avLst>
          </a:prstGeom>
          <a:solidFill>
            <a:srgbClr val="FFFF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77838" name="Text Box 55">
            <a:extLst>
              <a:ext uri="{FF2B5EF4-FFF2-40B4-BE49-F238E27FC236}">
                <a16:creationId xmlns:a16="http://schemas.microsoft.com/office/drawing/2014/main" id="{A3C6E584-D8FF-754F-8DF5-AB6CE47B0044}"/>
              </a:ext>
            </a:extLst>
          </p:cNvPr>
          <p:cNvSpPr txBox="1">
            <a:spLocks noChangeArrowheads="1"/>
          </p:cNvSpPr>
          <p:nvPr/>
        </p:nvSpPr>
        <p:spPr bwMode="auto">
          <a:xfrm>
            <a:off x="1085850" y="5207000"/>
            <a:ext cx="381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en-GB" altLang="it-IT" sz="2400" b="1">
                <a:latin typeface="Century Gothic" panose="020B0502020202020204" pitchFamily="34" charset="0"/>
              </a:rPr>
              <a:t>90% of transcripts</a:t>
            </a:r>
          </a:p>
        </p:txBody>
      </p:sp>
      <p:sp>
        <p:nvSpPr>
          <p:cNvPr id="77839" name="Text Box 56">
            <a:extLst>
              <a:ext uri="{FF2B5EF4-FFF2-40B4-BE49-F238E27FC236}">
                <a16:creationId xmlns:a16="http://schemas.microsoft.com/office/drawing/2014/main" id="{7F0BB22D-BB2E-4D43-89CB-E8E88D668843}"/>
              </a:ext>
            </a:extLst>
          </p:cNvPr>
          <p:cNvSpPr txBox="1">
            <a:spLocks noChangeArrowheads="1"/>
          </p:cNvSpPr>
          <p:nvPr/>
        </p:nvSpPr>
        <p:spPr bwMode="auto">
          <a:xfrm>
            <a:off x="5553075" y="4500563"/>
            <a:ext cx="342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en-GB" altLang="it-IT" sz="2400" b="1">
                <a:latin typeface="Century Gothic" panose="020B0502020202020204" pitchFamily="34" charset="0"/>
              </a:rPr>
              <a:t>90% of transcripts</a:t>
            </a:r>
          </a:p>
        </p:txBody>
      </p:sp>
      <p:sp>
        <p:nvSpPr>
          <p:cNvPr id="77840" name="Text Box 57">
            <a:extLst>
              <a:ext uri="{FF2B5EF4-FFF2-40B4-BE49-F238E27FC236}">
                <a16:creationId xmlns:a16="http://schemas.microsoft.com/office/drawing/2014/main" id="{282B6318-D796-104C-950F-85EAF0A89C30}"/>
              </a:ext>
            </a:extLst>
          </p:cNvPr>
          <p:cNvSpPr txBox="1">
            <a:spLocks noChangeArrowheads="1"/>
          </p:cNvSpPr>
          <p:nvPr/>
        </p:nvSpPr>
        <p:spPr bwMode="auto">
          <a:xfrm>
            <a:off x="7672388" y="2411413"/>
            <a:ext cx="974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GB" altLang="it-IT" sz="2000">
                <a:latin typeface="Century Gothic" panose="020B0502020202020204" pitchFamily="34" charset="0"/>
              </a:rPr>
              <a:t>Exon 8</a:t>
            </a:r>
            <a:endParaRPr lang="en-US" altLang="it-IT" sz="2000">
              <a:latin typeface="Century Gothic" panose="020B0502020202020204" pitchFamily="34" charset="0"/>
            </a:endParaRPr>
          </a:p>
        </p:txBody>
      </p:sp>
      <p:sp>
        <p:nvSpPr>
          <p:cNvPr id="77841" name="Text Box 58">
            <a:extLst>
              <a:ext uri="{FF2B5EF4-FFF2-40B4-BE49-F238E27FC236}">
                <a16:creationId xmlns:a16="http://schemas.microsoft.com/office/drawing/2014/main" id="{A37C504D-8668-4041-B4A3-4A40A153BA3D}"/>
              </a:ext>
            </a:extLst>
          </p:cNvPr>
          <p:cNvSpPr txBox="1">
            <a:spLocks noChangeArrowheads="1"/>
          </p:cNvSpPr>
          <p:nvPr/>
        </p:nvSpPr>
        <p:spPr bwMode="auto">
          <a:xfrm>
            <a:off x="5568950" y="5640388"/>
            <a:ext cx="342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en-GB" altLang="it-IT" sz="2400" b="1">
                <a:latin typeface="Century Gothic" panose="020B0502020202020204" pitchFamily="34" charset="0"/>
              </a:rPr>
              <a:t>10% of transcripts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777" name="Rectangle 2">
            <a:extLst>
              <a:ext uri="{FF2B5EF4-FFF2-40B4-BE49-F238E27FC236}">
                <a16:creationId xmlns:a16="http://schemas.microsoft.com/office/drawing/2014/main" id="{D2186A37-3F51-EE45-9F37-CD053C932F22}"/>
              </a:ext>
            </a:extLst>
          </p:cNvPr>
          <p:cNvSpPr>
            <a:spLocks noGrp="1" noChangeArrowheads="1"/>
          </p:cNvSpPr>
          <p:nvPr>
            <p:ph type="title"/>
          </p:nvPr>
        </p:nvSpPr>
        <p:spPr>
          <a:xfrm>
            <a:off x="0" y="0"/>
            <a:ext cx="7772400" cy="457200"/>
          </a:xfrm>
        </p:spPr>
        <p:txBody>
          <a:bodyPr>
            <a:normAutofit fontScale="90000"/>
          </a:bodyPr>
          <a:lstStyle/>
          <a:p>
            <a:pPr algn="l" eaLnBrk="1" hangingPunct="1">
              <a:defRPr/>
            </a:pPr>
            <a:r>
              <a:rPr lang="en-US" altLang="it-IT" sz="4000">
                <a:solidFill>
                  <a:schemeClr val="accent2"/>
                </a:solidFill>
                <a:latin typeface="Century Gothic" charset="0"/>
              </a:rPr>
              <a:t>•	SMN1 exon 7</a:t>
            </a:r>
          </a:p>
        </p:txBody>
      </p:sp>
      <p:pic>
        <p:nvPicPr>
          <p:cNvPr id="79874" name="Picture 4">
            <a:extLst>
              <a:ext uri="{FF2B5EF4-FFF2-40B4-BE49-F238E27FC236}">
                <a16:creationId xmlns:a16="http://schemas.microsoft.com/office/drawing/2014/main" id="{2252A3DD-AE79-BA4F-B53E-71D6872783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9424"/>
          <a:stretch>
            <a:fillRect/>
          </a:stretch>
        </p:blipFill>
        <p:spPr bwMode="auto">
          <a:xfrm>
            <a:off x="466725" y="2586038"/>
            <a:ext cx="8410575" cy="173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5" name="Text Box 5">
            <a:extLst>
              <a:ext uri="{FF2B5EF4-FFF2-40B4-BE49-F238E27FC236}">
                <a16:creationId xmlns:a16="http://schemas.microsoft.com/office/drawing/2014/main" id="{B5477049-FA9C-F148-82E1-1A581CDEE0FA}"/>
              </a:ext>
            </a:extLst>
          </p:cNvPr>
          <p:cNvSpPr txBox="1">
            <a:spLocks noChangeArrowheads="1"/>
          </p:cNvSpPr>
          <p:nvPr/>
        </p:nvSpPr>
        <p:spPr bwMode="auto">
          <a:xfrm>
            <a:off x="184150" y="6243638"/>
            <a:ext cx="43068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1400">
                <a:latin typeface="Century Gothic" panose="020B0502020202020204" pitchFamily="34" charset="0"/>
              </a:rPr>
              <a:t>From: Hofmann et al. (2000). PNAS 97, 9618-9623</a:t>
            </a:r>
          </a:p>
        </p:txBody>
      </p:sp>
      <p:sp>
        <p:nvSpPr>
          <p:cNvPr id="79876" name="Line 6">
            <a:extLst>
              <a:ext uri="{FF2B5EF4-FFF2-40B4-BE49-F238E27FC236}">
                <a16:creationId xmlns:a16="http://schemas.microsoft.com/office/drawing/2014/main" id="{36B7BE0B-1BE6-6A4E-983A-49DBB895FA5F}"/>
              </a:ext>
            </a:extLst>
          </p:cNvPr>
          <p:cNvSpPr>
            <a:spLocks noChangeShapeType="1"/>
          </p:cNvSpPr>
          <p:nvPr/>
        </p:nvSpPr>
        <p:spPr bwMode="auto">
          <a:xfrm>
            <a:off x="4559300" y="2192338"/>
            <a:ext cx="0" cy="363537"/>
          </a:xfrm>
          <a:prstGeom prst="line">
            <a:avLst/>
          </a:prstGeom>
          <a:noFill/>
          <a:ln w="34925">
            <a:solidFill>
              <a:srgbClr val="10FF1C"/>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it-IT"/>
          </a:p>
        </p:txBody>
      </p:sp>
      <p:sp>
        <p:nvSpPr>
          <p:cNvPr id="79877" name="Text Box 7">
            <a:extLst>
              <a:ext uri="{FF2B5EF4-FFF2-40B4-BE49-F238E27FC236}">
                <a16:creationId xmlns:a16="http://schemas.microsoft.com/office/drawing/2014/main" id="{CD632B35-A2F6-4F4A-BDA2-0F7EC876BB90}"/>
              </a:ext>
            </a:extLst>
          </p:cNvPr>
          <p:cNvSpPr txBox="1">
            <a:spLocks noChangeArrowheads="1"/>
          </p:cNvSpPr>
          <p:nvPr/>
        </p:nvSpPr>
        <p:spPr bwMode="auto">
          <a:xfrm>
            <a:off x="4089400" y="1889125"/>
            <a:ext cx="952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1400">
                <a:solidFill>
                  <a:srgbClr val="0DCF17"/>
                </a:solidFill>
                <a:latin typeface="Century Gothic" panose="020B0502020202020204" pitchFamily="34" charset="0"/>
              </a:rPr>
              <a:t>Tra2beta</a:t>
            </a:r>
          </a:p>
        </p:txBody>
      </p:sp>
      <p:sp>
        <p:nvSpPr>
          <p:cNvPr id="79878" name="Line 8">
            <a:extLst>
              <a:ext uri="{FF2B5EF4-FFF2-40B4-BE49-F238E27FC236}">
                <a16:creationId xmlns:a16="http://schemas.microsoft.com/office/drawing/2014/main" id="{A0852328-3446-F149-8F01-83ADB56152BA}"/>
              </a:ext>
            </a:extLst>
          </p:cNvPr>
          <p:cNvSpPr>
            <a:spLocks noChangeShapeType="1"/>
          </p:cNvSpPr>
          <p:nvPr/>
        </p:nvSpPr>
        <p:spPr bwMode="auto">
          <a:xfrm>
            <a:off x="3890963" y="1555750"/>
            <a:ext cx="227012" cy="365125"/>
          </a:xfrm>
          <a:prstGeom prst="line">
            <a:avLst/>
          </a:prstGeom>
          <a:noFill/>
          <a:ln w="34925">
            <a:solidFill>
              <a:srgbClr val="10FF1C"/>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it-IT"/>
          </a:p>
        </p:txBody>
      </p:sp>
      <p:sp>
        <p:nvSpPr>
          <p:cNvPr id="79879" name="Text Box 9">
            <a:extLst>
              <a:ext uri="{FF2B5EF4-FFF2-40B4-BE49-F238E27FC236}">
                <a16:creationId xmlns:a16="http://schemas.microsoft.com/office/drawing/2014/main" id="{279D6DE8-EA1F-2349-B001-5FF3F73CC11E}"/>
              </a:ext>
            </a:extLst>
          </p:cNvPr>
          <p:cNvSpPr txBox="1">
            <a:spLocks noChangeArrowheads="1"/>
          </p:cNvSpPr>
          <p:nvPr/>
        </p:nvSpPr>
        <p:spPr bwMode="auto">
          <a:xfrm>
            <a:off x="3373438" y="1228725"/>
            <a:ext cx="81438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1400">
                <a:solidFill>
                  <a:srgbClr val="0DCF17"/>
                </a:solidFill>
                <a:latin typeface="Century Gothic" panose="020B0502020202020204" pitchFamily="34" charset="0"/>
              </a:rPr>
              <a:t>SRp30c</a:t>
            </a:r>
          </a:p>
        </p:txBody>
      </p:sp>
      <p:sp>
        <p:nvSpPr>
          <p:cNvPr id="79880" name="Line 10">
            <a:extLst>
              <a:ext uri="{FF2B5EF4-FFF2-40B4-BE49-F238E27FC236}">
                <a16:creationId xmlns:a16="http://schemas.microsoft.com/office/drawing/2014/main" id="{29604DAB-690D-C541-A048-152368B635F7}"/>
              </a:ext>
            </a:extLst>
          </p:cNvPr>
          <p:cNvSpPr>
            <a:spLocks noChangeShapeType="1"/>
          </p:cNvSpPr>
          <p:nvPr/>
        </p:nvSpPr>
        <p:spPr bwMode="auto">
          <a:xfrm flipH="1">
            <a:off x="5010150" y="1589088"/>
            <a:ext cx="263525" cy="387350"/>
          </a:xfrm>
          <a:prstGeom prst="line">
            <a:avLst/>
          </a:prstGeom>
          <a:noFill/>
          <a:ln w="34925">
            <a:solidFill>
              <a:srgbClr val="10FF1C"/>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it-IT"/>
          </a:p>
        </p:txBody>
      </p:sp>
      <p:sp>
        <p:nvSpPr>
          <p:cNvPr id="79881" name="Text Box 11">
            <a:extLst>
              <a:ext uri="{FF2B5EF4-FFF2-40B4-BE49-F238E27FC236}">
                <a16:creationId xmlns:a16="http://schemas.microsoft.com/office/drawing/2014/main" id="{F60D9F15-5B67-B840-A69F-8B3DB9F32150}"/>
              </a:ext>
            </a:extLst>
          </p:cNvPr>
          <p:cNvSpPr txBox="1">
            <a:spLocks noChangeArrowheads="1"/>
          </p:cNvSpPr>
          <p:nvPr/>
        </p:nvSpPr>
        <p:spPr bwMode="auto">
          <a:xfrm>
            <a:off x="4976813" y="1230313"/>
            <a:ext cx="96361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1400">
                <a:solidFill>
                  <a:srgbClr val="0DCF17"/>
                </a:solidFill>
                <a:latin typeface="Century Gothic" panose="020B0502020202020204" pitchFamily="34" charset="0"/>
              </a:rPr>
              <a:t>HnRNP G</a:t>
            </a:r>
          </a:p>
        </p:txBody>
      </p:sp>
      <p:sp>
        <p:nvSpPr>
          <p:cNvPr id="79882" name="Text Box 12">
            <a:extLst>
              <a:ext uri="{FF2B5EF4-FFF2-40B4-BE49-F238E27FC236}">
                <a16:creationId xmlns:a16="http://schemas.microsoft.com/office/drawing/2014/main" id="{5ACE934F-961E-924F-8570-19ABDC4081DC}"/>
              </a:ext>
            </a:extLst>
          </p:cNvPr>
          <p:cNvSpPr txBox="1">
            <a:spLocks noChangeArrowheads="1"/>
          </p:cNvSpPr>
          <p:nvPr/>
        </p:nvSpPr>
        <p:spPr bwMode="auto">
          <a:xfrm>
            <a:off x="3417888" y="1006475"/>
            <a:ext cx="6524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1200">
                <a:latin typeface="Century Gothic" panose="020B0502020202020204" pitchFamily="34" charset="0"/>
              </a:rPr>
              <a:t>Lorson</a:t>
            </a:r>
          </a:p>
        </p:txBody>
      </p:sp>
      <p:sp>
        <p:nvSpPr>
          <p:cNvPr id="79883" name="Text Box 13">
            <a:extLst>
              <a:ext uri="{FF2B5EF4-FFF2-40B4-BE49-F238E27FC236}">
                <a16:creationId xmlns:a16="http://schemas.microsoft.com/office/drawing/2014/main" id="{F6BDB20E-2B6C-2440-A9D9-6320F29EAE8C}"/>
              </a:ext>
            </a:extLst>
          </p:cNvPr>
          <p:cNvSpPr txBox="1">
            <a:spLocks noChangeArrowheads="1"/>
          </p:cNvSpPr>
          <p:nvPr/>
        </p:nvSpPr>
        <p:spPr bwMode="auto">
          <a:xfrm>
            <a:off x="5132388" y="1033463"/>
            <a:ext cx="5508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1200">
                <a:latin typeface="Century Gothic" panose="020B0502020202020204" pitchFamily="34" charset="0"/>
              </a:rPr>
              <a:t>Wirth</a:t>
            </a:r>
          </a:p>
        </p:txBody>
      </p:sp>
      <p:sp>
        <p:nvSpPr>
          <p:cNvPr id="79884" name="Line 14">
            <a:extLst>
              <a:ext uri="{FF2B5EF4-FFF2-40B4-BE49-F238E27FC236}">
                <a16:creationId xmlns:a16="http://schemas.microsoft.com/office/drawing/2014/main" id="{4C42186F-5D83-BD46-B476-D042B07B90B0}"/>
              </a:ext>
            </a:extLst>
          </p:cNvPr>
          <p:cNvSpPr>
            <a:spLocks noChangeShapeType="1"/>
          </p:cNvSpPr>
          <p:nvPr/>
        </p:nvSpPr>
        <p:spPr bwMode="auto">
          <a:xfrm>
            <a:off x="2508250" y="2043113"/>
            <a:ext cx="196850" cy="433387"/>
          </a:xfrm>
          <a:prstGeom prst="line">
            <a:avLst/>
          </a:prstGeom>
          <a:noFill/>
          <a:ln w="25400">
            <a:solidFill>
              <a:srgbClr val="DE0C0F"/>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it-IT"/>
          </a:p>
        </p:txBody>
      </p:sp>
      <p:sp>
        <p:nvSpPr>
          <p:cNvPr id="79885" name="Text Box 15">
            <a:extLst>
              <a:ext uri="{FF2B5EF4-FFF2-40B4-BE49-F238E27FC236}">
                <a16:creationId xmlns:a16="http://schemas.microsoft.com/office/drawing/2014/main" id="{02D086E1-3E74-AC47-8487-7B55EA3F8FF2}"/>
              </a:ext>
            </a:extLst>
          </p:cNvPr>
          <p:cNvSpPr txBox="1">
            <a:spLocks noChangeArrowheads="1"/>
          </p:cNvSpPr>
          <p:nvPr/>
        </p:nvSpPr>
        <p:spPr bwMode="auto">
          <a:xfrm>
            <a:off x="2120900" y="1727200"/>
            <a:ext cx="8556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50000"/>
              </a:spcBef>
              <a:buFontTx/>
              <a:buNone/>
            </a:pPr>
            <a:r>
              <a:rPr lang="en-US" altLang="it-IT" sz="1400">
                <a:solidFill>
                  <a:srgbClr val="DE0C0F"/>
                </a:solidFill>
                <a:latin typeface="Century Gothic" panose="020B0502020202020204" pitchFamily="34" charset="0"/>
              </a:rPr>
              <a:t>SF2/ASF</a:t>
            </a:r>
          </a:p>
        </p:txBody>
      </p:sp>
      <p:sp>
        <p:nvSpPr>
          <p:cNvPr id="79886" name="Rectangle 16">
            <a:extLst>
              <a:ext uri="{FF2B5EF4-FFF2-40B4-BE49-F238E27FC236}">
                <a16:creationId xmlns:a16="http://schemas.microsoft.com/office/drawing/2014/main" id="{BCF5DACA-7082-D043-B7ED-90B44299D273}"/>
              </a:ext>
            </a:extLst>
          </p:cNvPr>
          <p:cNvSpPr>
            <a:spLocks noChangeArrowheads="1"/>
          </p:cNvSpPr>
          <p:nvPr/>
        </p:nvSpPr>
        <p:spPr bwMode="auto">
          <a:xfrm>
            <a:off x="2144713" y="2784475"/>
            <a:ext cx="1766887" cy="236538"/>
          </a:xfrm>
          <a:prstGeom prst="rect">
            <a:avLst/>
          </a:prstGeom>
          <a:solidFill>
            <a:srgbClr val="FDFE9D">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79887" name="Text Box 17">
            <a:extLst>
              <a:ext uri="{FF2B5EF4-FFF2-40B4-BE49-F238E27FC236}">
                <a16:creationId xmlns:a16="http://schemas.microsoft.com/office/drawing/2014/main" id="{36B1BDAC-181A-624F-A2FF-45B334AEF1B6}"/>
              </a:ext>
            </a:extLst>
          </p:cNvPr>
          <p:cNvSpPr txBox="1">
            <a:spLocks noChangeArrowheads="1"/>
          </p:cNvSpPr>
          <p:nvPr/>
        </p:nvSpPr>
        <p:spPr bwMode="auto">
          <a:xfrm>
            <a:off x="2646363" y="451485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79888" name="Text Box 18">
            <a:extLst>
              <a:ext uri="{FF2B5EF4-FFF2-40B4-BE49-F238E27FC236}">
                <a16:creationId xmlns:a16="http://schemas.microsoft.com/office/drawing/2014/main" id="{C76F0C38-1222-004B-84F3-A567FF963F83}"/>
              </a:ext>
            </a:extLst>
          </p:cNvPr>
          <p:cNvSpPr txBox="1">
            <a:spLocks noChangeArrowheads="1"/>
          </p:cNvSpPr>
          <p:nvPr/>
        </p:nvSpPr>
        <p:spPr bwMode="auto">
          <a:xfrm>
            <a:off x="2070100" y="4349750"/>
            <a:ext cx="2419350" cy="304800"/>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1400">
                <a:latin typeface="Century Gothic" panose="020B0502020202020204" pitchFamily="34" charset="0"/>
              </a:rPr>
              <a:t>General inhibitory context</a:t>
            </a:r>
          </a:p>
        </p:txBody>
      </p:sp>
      <p:sp>
        <p:nvSpPr>
          <p:cNvPr id="79889" name="Text Box 19">
            <a:extLst>
              <a:ext uri="{FF2B5EF4-FFF2-40B4-BE49-F238E27FC236}">
                <a16:creationId xmlns:a16="http://schemas.microsoft.com/office/drawing/2014/main" id="{B768159C-547B-6E42-A741-75D27A1A7A04}"/>
              </a:ext>
            </a:extLst>
          </p:cNvPr>
          <p:cNvSpPr txBox="1">
            <a:spLocks noChangeArrowheads="1"/>
          </p:cNvSpPr>
          <p:nvPr/>
        </p:nvSpPr>
        <p:spPr bwMode="auto">
          <a:xfrm>
            <a:off x="2125663" y="4845050"/>
            <a:ext cx="8477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50000"/>
              </a:spcBef>
              <a:buFontTx/>
              <a:buNone/>
            </a:pPr>
            <a:r>
              <a:rPr lang="en-US" altLang="it-IT" sz="1400">
                <a:solidFill>
                  <a:srgbClr val="DE0C0F"/>
                </a:solidFill>
                <a:latin typeface="Century Gothic" panose="020B0502020202020204" pitchFamily="34" charset="0"/>
              </a:rPr>
              <a:t>C-T A1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1921" name="Group 2">
            <a:extLst>
              <a:ext uri="{FF2B5EF4-FFF2-40B4-BE49-F238E27FC236}">
                <a16:creationId xmlns:a16="http://schemas.microsoft.com/office/drawing/2014/main" id="{EFE15354-C11A-1C42-8025-039FBF980AD1}"/>
              </a:ext>
            </a:extLst>
          </p:cNvPr>
          <p:cNvGrpSpPr>
            <a:grpSpLocks/>
          </p:cNvGrpSpPr>
          <p:nvPr/>
        </p:nvGrpSpPr>
        <p:grpSpPr bwMode="auto">
          <a:xfrm>
            <a:off x="1346200" y="2101850"/>
            <a:ext cx="7059613" cy="598488"/>
            <a:chOff x="894" y="1871"/>
            <a:chExt cx="4447" cy="377"/>
          </a:xfrm>
        </p:grpSpPr>
        <p:grpSp>
          <p:nvGrpSpPr>
            <p:cNvPr id="81936" name="Group 3">
              <a:extLst>
                <a:ext uri="{FF2B5EF4-FFF2-40B4-BE49-F238E27FC236}">
                  <a16:creationId xmlns:a16="http://schemas.microsoft.com/office/drawing/2014/main" id="{7FDD2211-07D5-544D-AE35-07398AC85B07}"/>
                </a:ext>
              </a:extLst>
            </p:cNvPr>
            <p:cNvGrpSpPr>
              <a:grpSpLocks/>
            </p:cNvGrpSpPr>
            <p:nvPr/>
          </p:nvGrpSpPr>
          <p:grpSpPr bwMode="auto">
            <a:xfrm>
              <a:off x="894" y="1871"/>
              <a:ext cx="3931" cy="377"/>
              <a:chOff x="422" y="1362"/>
              <a:chExt cx="4912" cy="377"/>
            </a:xfrm>
          </p:grpSpPr>
          <p:sp>
            <p:nvSpPr>
              <p:cNvPr id="81941" name="Line 4">
                <a:extLst>
                  <a:ext uri="{FF2B5EF4-FFF2-40B4-BE49-F238E27FC236}">
                    <a16:creationId xmlns:a16="http://schemas.microsoft.com/office/drawing/2014/main" id="{780A253A-6C45-3047-B38A-95787933D5BF}"/>
                  </a:ext>
                </a:extLst>
              </p:cNvPr>
              <p:cNvSpPr>
                <a:spLocks noChangeShapeType="1"/>
              </p:cNvSpPr>
              <p:nvPr/>
            </p:nvSpPr>
            <p:spPr bwMode="auto">
              <a:xfrm>
                <a:off x="422" y="1659"/>
                <a:ext cx="4912" cy="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2229" name="Rectangle 5">
                <a:extLst>
                  <a:ext uri="{FF2B5EF4-FFF2-40B4-BE49-F238E27FC236}">
                    <a16:creationId xmlns:a16="http://schemas.microsoft.com/office/drawing/2014/main" id="{73232842-6324-724E-A506-3A05A6E0F031}"/>
                  </a:ext>
                </a:extLst>
              </p:cNvPr>
              <p:cNvSpPr>
                <a:spLocks noChangeArrowheads="1"/>
              </p:cNvSpPr>
              <p:nvPr/>
            </p:nvSpPr>
            <p:spPr bwMode="auto">
              <a:xfrm>
                <a:off x="4414" y="1585"/>
                <a:ext cx="464" cy="149"/>
              </a:xfrm>
              <a:prstGeom prst="rect">
                <a:avLst/>
              </a:prstGeom>
              <a:gradFill rotWithShape="0">
                <a:gsLst>
                  <a:gs pos="0">
                    <a:schemeClr val="accent2"/>
                  </a:gs>
                  <a:gs pos="50000">
                    <a:schemeClr val="bg1"/>
                  </a:gs>
                  <a:gs pos="100000">
                    <a:schemeClr val="accent2"/>
                  </a:gs>
                </a:gsLst>
                <a:lin ang="0" scaled="1"/>
              </a:gradFill>
              <a:ln w="9525">
                <a:solidFill>
                  <a:schemeClr val="tx1"/>
                </a:solidFill>
                <a:miter lim="800000"/>
                <a:headEnd/>
                <a:tailEnd/>
              </a:ln>
              <a:effectLst/>
            </p:spPr>
            <p:txBody>
              <a:bodyPr wrap="none" anchor="ctr"/>
              <a:lstStyle/>
              <a:p>
                <a:pPr>
                  <a:defRPr/>
                </a:pPr>
                <a:endParaRPr lang="it-IT">
                  <a:latin typeface="Century Gothic" charset="0"/>
                  <a:ea typeface="ＭＳ Ｐゴシック" charset="0"/>
                  <a:cs typeface="ＭＳ Ｐゴシック" charset="0"/>
                </a:endParaRPr>
              </a:p>
            </p:txBody>
          </p:sp>
          <p:sp>
            <p:nvSpPr>
              <p:cNvPr id="52230" name="Rectangle 6">
                <a:extLst>
                  <a:ext uri="{FF2B5EF4-FFF2-40B4-BE49-F238E27FC236}">
                    <a16:creationId xmlns:a16="http://schemas.microsoft.com/office/drawing/2014/main" id="{277B000D-C90E-7D47-9068-B3AEC18DED96}"/>
                  </a:ext>
                </a:extLst>
              </p:cNvPr>
              <p:cNvSpPr>
                <a:spLocks noChangeArrowheads="1"/>
              </p:cNvSpPr>
              <p:nvPr/>
            </p:nvSpPr>
            <p:spPr bwMode="auto">
              <a:xfrm>
                <a:off x="923" y="1585"/>
                <a:ext cx="464" cy="149"/>
              </a:xfrm>
              <a:prstGeom prst="rect">
                <a:avLst/>
              </a:prstGeom>
              <a:gradFill rotWithShape="0">
                <a:gsLst>
                  <a:gs pos="0">
                    <a:schemeClr val="accent2"/>
                  </a:gs>
                  <a:gs pos="50000">
                    <a:schemeClr val="bg1"/>
                  </a:gs>
                  <a:gs pos="100000">
                    <a:schemeClr val="accent2"/>
                  </a:gs>
                </a:gsLst>
                <a:lin ang="0" scaled="1"/>
              </a:gradFill>
              <a:ln w="9525">
                <a:solidFill>
                  <a:schemeClr val="tx1"/>
                </a:solidFill>
                <a:miter lim="800000"/>
                <a:headEnd/>
                <a:tailEnd/>
              </a:ln>
              <a:effectLst/>
            </p:spPr>
            <p:txBody>
              <a:bodyPr wrap="none" anchor="ctr"/>
              <a:lstStyle/>
              <a:p>
                <a:pPr>
                  <a:defRPr/>
                </a:pPr>
                <a:endParaRPr lang="it-IT">
                  <a:latin typeface="Century Gothic" charset="0"/>
                  <a:ea typeface="ＭＳ Ｐゴシック" charset="0"/>
                  <a:cs typeface="ＭＳ Ｐゴシック" charset="0"/>
                </a:endParaRPr>
              </a:p>
            </p:txBody>
          </p:sp>
          <p:sp>
            <p:nvSpPr>
              <p:cNvPr id="81944" name="Freeform 7">
                <a:extLst>
                  <a:ext uri="{FF2B5EF4-FFF2-40B4-BE49-F238E27FC236}">
                    <a16:creationId xmlns:a16="http://schemas.microsoft.com/office/drawing/2014/main" id="{01605390-D844-2D4C-83B4-7964A6E15AD9}"/>
                  </a:ext>
                </a:extLst>
              </p:cNvPr>
              <p:cNvSpPr>
                <a:spLocks/>
              </p:cNvSpPr>
              <p:nvPr/>
            </p:nvSpPr>
            <p:spPr bwMode="auto">
              <a:xfrm>
                <a:off x="1407" y="1362"/>
                <a:ext cx="2975" cy="167"/>
              </a:xfrm>
              <a:custGeom>
                <a:avLst/>
                <a:gdLst>
                  <a:gd name="T0" fmla="*/ 0 w 501"/>
                  <a:gd name="T1" fmla="*/ 162 h 167"/>
                  <a:gd name="T2" fmla="*/ 2147483646 w 501"/>
                  <a:gd name="T3" fmla="*/ 29 h 167"/>
                  <a:gd name="T4" fmla="*/ 2147483646 w 501"/>
                  <a:gd name="T5" fmla="*/ 23 h 167"/>
                  <a:gd name="T6" fmla="*/ 2147483646 w 501"/>
                  <a:gd name="T7" fmla="*/ 167 h 167"/>
                  <a:gd name="T8" fmla="*/ 0 60000 65536"/>
                  <a:gd name="T9" fmla="*/ 0 60000 65536"/>
                  <a:gd name="T10" fmla="*/ 0 60000 65536"/>
                  <a:gd name="T11" fmla="*/ 0 60000 65536"/>
                  <a:gd name="T12" fmla="*/ 0 w 501"/>
                  <a:gd name="T13" fmla="*/ 0 h 167"/>
                  <a:gd name="T14" fmla="*/ 501 w 501"/>
                  <a:gd name="T15" fmla="*/ 167 h 167"/>
                </a:gdLst>
                <a:ahLst/>
                <a:cxnLst>
                  <a:cxn ang="T8">
                    <a:pos x="T0" y="T1"/>
                  </a:cxn>
                  <a:cxn ang="T9">
                    <a:pos x="T2" y="T3"/>
                  </a:cxn>
                  <a:cxn ang="T10">
                    <a:pos x="T4" y="T5"/>
                  </a:cxn>
                  <a:cxn ang="T11">
                    <a:pos x="T6" y="T7"/>
                  </a:cxn>
                </a:cxnLst>
                <a:rect l="T12" t="T13" r="T14" b="T15"/>
                <a:pathLst>
                  <a:path w="501" h="167">
                    <a:moveTo>
                      <a:pt x="0" y="162"/>
                    </a:moveTo>
                    <a:cubicBezTo>
                      <a:pt x="30" y="107"/>
                      <a:pt x="60" y="52"/>
                      <a:pt x="122" y="29"/>
                    </a:cubicBezTo>
                    <a:cubicBezTo>
                      <a:pt x="184" y="6"/>
                      <a:pt x="310" y="0"/>
                      <a:pt x="373" y="23"/>
                    </a:cubicBezTo>
                    <a:cubicBezTo>
                      <a:pt x="436" y="46"/>
                      <a:pt x="480" y="143"/>
                      <a:pt x="501" y="167"/>
                    </a:cubicBezTo>
                  </a:path>
                </a:pathLst>
              </a:custGeom>
              <a:noFill/>
              <a:ln w="57150">
                <a:solidFill>
                  <a:srgbClr val="57D95C"/>
                </a:solidFill>
                <a:round/>
                <a:headEnd type="stealth" w="med" len="me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52232" name="Rectangle 8">
                <a:extLst>
                  <a:ext uri="{FF2B5EF4-FFF2-40B4-BE49-F238E27FC236}">
                    <a16:creationId xmlns:a16="http://schemas.microsoft.com/office/drawing/2014/main" id="{5BE4C316-14C3-9449-A148-54FEE8BFD561}"/>
                  </a:ext>
                </a:extLst>
              </p:cNvPr>
              <p:cNvSpPr>
                <a:spLocks noChangeArrowheads="1"/>
              </p:cNvSpPr>
              <p:nvPr/>
            </p:nvSpPr>
            <p:spPr bwMode="auto">
              <a:xfrm>
                <a:off x="2807" y="1590"/>
                <a:ext cx="464" cy="149"/>
              </a:xfrm>
              <a:prstGeom prst="rect">
                <a:avLst/>
              </a:prstGeom>
              <a:gradFill rotWithShape="0">
                <a:gsLst>
                  <a:gs pos="0">
                    <a:schemeClr val="accent2"/>
                  </a:gs>
                  <a:gs pos="50000">
                    <a:schemeClr val="bg1"/>
                  </a:gs>
                  <a:gs pos="100000">
                    <a:schemeClr val="accent2"/>
                  </a:gs>
                </a:gsLst>
                <a:lin ang="0" scaled="1"/>
              </a:gradFill>
              <a:ln w="9525">
                <a:solidFill>
                  <a:schemeClr val="tx1"/>
                </a:solidFill>
                <a:miter lim="800000"/>
                <a:headEnd/>
                <a:tailEnd/>
              </a:ln>
              <a:effectLst/>
            </p:spPr>
            <p:txBody>
              <a:bodyPr wrap="none" anchor="ctr"/>
              <a:lstStyle/>
              <a:p>
                <a:pPr>
                  <a:defRPr/>
                </a:pPr>
                <a:endParaRPr lang="it-IT">
                  <a:latin typeface="Century Gothic" charset="0"/>
                  <a:ea typeface="ＭＳ Ｐゴシック" charset="0"/>
                  <a:cs typeface="ＭＳ Ｐゴシック" charset="0"/>
                </a:endParaRPr>
              </a:p>
            </p:txBody>
          </p:sp>
        </p:grpSp>
        <p:sp>
          <p:nvSpPr>
            <p:cNvPr id="81937" name="Text Box 9">
              <a:extLst>
                <a:ext uri="{FF2B5EF4-FFF2-40B4-BE49-F238E27FC236}">
                  <a16:creationId xmlns:a16="http://schemas.microsoft.com/office/drawing/2014/main" id="{E48D3F98-E159-D54E-8179-D9B03CE2A03D}"/>
                </a:ext>
              </a:extLst>
            </p:cNvPr>
            <p:cNvSpPr txBox="1">
              <a:spLocks noChangeArrowheads="1"/>
            </p:cNvSpPr>
            <p:nvPr/>
          </p:nvSpPr>
          <p:spPr bwMode="auto">
            <a:xfrm>
              <a:off x="2780" y="1944"/>
              <a:ext cx="191"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2400" b="1">
                  <a:solidFill>
                    <a:srgbClr val="FF07D6"/>
                  </a:solidFill>
                  <a:latin typeface="Arial" panose="020B0604020202020204" pitchFamily="34" charset="0"/>
                </a:rPr>
                <a:t>*</a:t>
              </a:r>
              <a:endParaRPr lang="en-US" altLang="it-IT" sz="2400" b="1">
                <a:latin typeface="Arial" panose="020B0604020202020204" pitchFamily="34" charset="0"/>
              </a:endParaRPr>
            </a:p>
          </p:txBody>
        </p:sp>
        <p:sp>
          <p:nvSpPr>
            <p:cNvPr id="81938" name="Text Box 10">
              <a:extLst>
                <a:ext uri="{FF2B5EF4-FFF2-40B4-BE49-F238E27FC236}">
                  <a16:creationId xmlns:a16="http://schemas.microsoft.com/office/drawing/2014/main" id="{C19B9561-01B2-CE46-8B2C-20D66F445DD9}"/>
                </a:ext>
              </a:extLst>
            </p:cNvPr>
            <p:cNvSpPr txBox="1">
              <a:spLocks noChangeArrowheads="1"/>
            </p:cNvSpPr>
            <p:nvPr/>
          </p:nvSpPr>
          <p:spPr bwMode="auto">
            <a:xfrm>
              <a:off x="4873" y="1873"/>
              <a:ext cx="46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2400" b="1">
                  <a:latin typeface="Arial" panose="020B0604020202020204" pitchFamily="34" charset="0"/>
                </a:rPr>
                <a:t>SF2</a:t>
              </a:r>
            </a:p>
          </p:txBody>
        </p:sp>
        <p:sp>
          <p:nvSpPr>
            <p:cNvPr id="81939" name="Line 11">
              <a:extLst>
                <a:ext uri="{FF2B5EF4-FFF2-40B4-BE49-F238E27FC236}">
                  <a16:creationId xmlns:a16="http://schemas.microsoft.com/office/drawing/2014/main" id="{8E946216-115C-0843-B5F3-C0C11D79E4DC}"/>
                </a:ext>
              </a:extLst>
            </p:cNvPr>
            <p:cNvSpPr>
              <a:spLocks noChangeShapeType="1"/>
            </p:cNvSpPr>
            <p:nvPr/>
          </p:nvSpPr>
          <p:spPr bwMode="auto">
            <a:xfrm>
              <a:off x="4911" y="1887"/>
              <a:ext cx="332" cy="272"/>
            </a:xfrm>
            <a:prstGeom prst="line">
              <a:avLst/>
            </a:prstGeom>
            <a:noFill/>
            <a:ln w="57150">
              <a:solidFill>
                <a:srgbClr val="FF07D6"/>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1940" name="Line 12">
              <a:extLst>
                <a:ext uri="{FF2B5EF4-FFF2-40B4-BE49-F238E27FC236}">
                  <a16:creationId xmlns:a16="http://schemas.microsoft.com/office/drawing/2014/main" id="{9E1EE2DB-A9C8-9447-A1FB-D7BBDFD15576}"/>
                </a:ext>
              </a:extLst>
            </p:cNvPr>
            <p:cNvSpPr>
              <a:spLocks noChangeShapeType="1"/>
            </p:cNvSpPr>
            <p:nvPr/>
          </p:nvSpPr>
          <p:spPr bwMode="auto">
            <a:xfrm flipV="1">
              <a:off x="4927" y="1883"/>
              <a:ext cx="387" cy="261"/>
            </a:xfrm>
            <a:prstGeom prst="line">
              <a:avLst/>
            </a:prstGeom>
            <a:noFill/>
            <a:ln w="57150">
              <a:solidFill>
                <a:srgbClr val="FF07D6"/>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nvGrpSpPr>
          <p:cNvPr id="4" name="Group 13">
            <a:extLst>
              <a:ext uri="{FF2B5EF4-FFF2-40B4-BE49-F238E27FC236}">
                <a16:creationId xmlns:a16="http://schemas.microsoft.com/office/drawing/2014/main" id="{FE4C4D94-E566-DD44-BA3D-7FFC519D354B}"/>
              </a:ext>
            </a:extLst>
          </p:cNvPr>
          <p:cNvGrpSpPr>
            <a:grpSpLocks/>
          </p:cNvGrpSpPr>
          <p:nvPr/>
        </p:nvGrpSpPr>
        <p:grpSpPr bwMode="auto">
          <a:xfrm>
            <a:off x="1330325" y="3746500"/>
            <a:ext cx="6240463" cy="768350"/>
            <a:chOff x="838" y="2360"/>
            <a:chExt cx="3931" cy="484"/>
          </a:xfrm>
        </p:grpSpPr>
        <p:sp>
          <p:nvSpPr>
            <p:cNvPr id="81924" name="Line 14">
              <a:extLst>
                <a:ext uri="{FF2B5EF4-FFF2-40B4-BE49-F238E27FC236}">
                  <a16:creationId xmlns:a16="http://schemas.microsoft.com/office/drawing/2014/main" id="{D315AFA6-611E-5C43-9167-2F181194BB5C}"/>
                </a:ext>
              </a:extLst>
            </p:cNvPr>
            <p:cNvSpPr>
              <a:spLocks noChangeShapeType="1"/>
            </p:cNvSpPr>
            <p:nvPr/>
          </p:nvSpPr>
          <p:spPr bwMode="auto">
            <a:xfrm>
              <a:off x="838" y="2764"/>
              <a:ext cx="3931" cy="0"/>
            </a:xfrm>
            <a:prstGeom prst="line">
              <a:avLst/>
            </a:prstGeom>
            <a:noFill/>
            <a:ln w="381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52239" name="Rectangle 15">
              <a:extLst>
                <a:ext uri="{FF2B5EF4-FFF2-40B4-BE49-F238E27FC236}">
                  <a16:creationId xmlns:a16="http://schemas.microsoft.com/office/drawing/2014/main" id="{8B434511-6F06-F943-8DB1-655691998C53}"/>
                </a:ext>
              </a:extLst>
            </p:cNvPr>
            <p:cNvSpPr>
              <a:spLocks noChangeArrowheads="1"/>
            </p:cNvSpPr>
            <p:nvPr/>
          </p:nvSpPr>
          <p:spPr bwMode="auto">
            <a:xfrm>
              <a:off x="4033" y="2690"/>
              <a:ext cx="371" cy="149"/>
            </a:xfrm>
            <a:prstGeom prst="rect">
              <a:avLst/>
            </a:prstGeom>
            <a:gradFill rotWithShape="0">
              <a:gsLst>
                <a:gs pos="0">
                  <a:schemeClr val="accent2"/>
                </a:gs>
                <a:gs pos="50000">
                  <a:schemeClr val="bg1"/>
                </a:gs>
                <a:gs pos="100000">
                  <a:schemeClr val="accent2"/>
                </a:gs>
              </a:gsLst>
              <a:lin ang="0" scaled="1"/>
            </a:gradFill>
            <a:ln w="9525">
              <a:solidFill>
                <a:schemeClr val="tx1"/>
              </a:solidFill>
              <a:miter lim="800000"/>
              <a:headEnd/>
              <a:tailEnd/>
            </a:ln>
            <a:effectLst/>
          </p:spPr>
          <p:txBody>
            <a:bodyPr wrap="none" anchor="ctr"/>
            <a:lstStyle/>
            <a:p>
              <a:pPr>
                <a:defRPr/>
              </a:pPr>
              <a:endParaRPr lang="it-IT">
                <a:latin typeface="Century Gothic" charset="0"/>
                <a:ea typeface="ＭＳ Ｐゴシック" charset="0"/>
                <a:cs typeface="ＭＳ Ｐゴシック" charset="0"/>
              </a:endParaRPr>
            </a:p>
          </p:txBody>
        </p:sp>
        <p:sp>
          <p:nvSpPr>
            <p:cNvPr id="52240" name="Rectangle 16">
              <a:extLst>
                <a:ext uri="{FF2B5EF4-FFF2-40B4-BE49-F238E27FC236}">
                  <a16:creationId xmlns:a16="http://schemas.microsoft.com/office/drawing/2014/main" id="{8B04A183-A5CD-514E-86E1-D800166B9C64}"/>
                </a:ext>
              </a:extLst>
            </p:cNvPr>
            <p:cNvSpPr>
              <a:spLocks noChangeArrowheads="1"/>
            </p:cNvSpPr>
            <p:nvPr/>
          </p:nvSpPr>
          <p:spPr bwMode="auto">
            <a:xfrm>
              <a:off x="1239" y="2690"/>
              <a:ext cx="371" cy="149"/>
            </a:xfrm>
            <a:prstGeom prst="rect">
              <a:avLst/>
            </a:prstGeom>
            <a:gradFill rotWithShape="0">
              <a:gsLst>
                <a:gs pos="0">
                  <a:schemeClr val="accent2"/>
                </a:gs>
                <a:gs pos="50000">
                  <a:schemeClr val="bg1"/>
                </a:gs>
                <a:gs pos="100000">
                  <a:schemeClr val="accent2"/>
                </a:gs>
              </a:gsLst>
              <a:lin ang="0" scaled="1"/>
            </a:gradFill>
            <a:ln w="9525">
              <a:solidFill>
                <a:schemeClr val="tx1"/>
              </a:solidFill>
              <a:miter lim="800000"/>
              <a:headEnd/>
              <a:tailEnd/>
            </a:ln>
            <a:effectLst/>
          </p:spPr>
          <p:txBody>
            <a:bodyPr wrap="none" anchor="ctr"/>
            <a:lstStyle/>
            <a:p>
              <a:pPr>
                <a:defRPr/>
              </a:pPr>
              <a:endParaRPr lang="it-IT">
                <a:latin typeface="Century Gothic" charset="0"/>
                <a:ea typeface="ＭＳ Ｐゴシック" charset="0"/>
                <a:cs typeface="ＭＳ Ｐゴシック" charset="0"/>
              </a:endParaRPr>
            </a:p>
          </p:txBody>
        </p:sp>
        <p:sp>
          <p:nvSpPr>
            <p:cNvPr id="52241" name="Rectangle 17">
              <a:extLst>
                <a:ext uri="{FF2B5EF4-FFF2-40B4-BE49-F238E27FC236}">
                  <a16:creationId xmlns:a16="http://schemas.microsoft.com/office/drawing/2014/main" id="{34C3411C-A642-6948-9260-3AAE542F4A1B}"/>
                </a:ext>
              </a:extLst>
            </p:cNvPr>
            <p:cNvSpPr>
              <a:spLocks noChangeArrowheads="1"/>
            </p:cNvSpPr>
            <p:nvPr/>
          </p:nvSpPr>
          <p:spPr bwMode="auto">
            <a:xfrm>
              <a:off x="2747" y="2695"/>
              <a:ext cx="371" cy="149"/>
            </a:xfrm>
            <a:prstGeom prst="rect">
              <a:avLst/>
            </a:prstGeom>
            <a:gradFill rotWithShape="0">
              <a:gsLst>
                <a:gs pos="0">
                  <a:schemeClr val="accent2"/>
                </a:gs>
                <a:gs pos="50000">
                  <a:schemeClr val="bg1"/>
                </a:gs>
                <a:gs pos="100000">
                  <a:schemeClr val="accent2"/>
                </a:gs>
              </a:gsLst>
              <a:lin ang="0" scaled="1"/>
            </a:gradFill>
            <a:ln w="9525">
              <a:solidFill>
                <a:schemeClr val="tx1"/>
              </a:solidFill>
              <a:miter lim="800000"/>
              <a:headEnd/>
              <a:tailEnd/>
            </a:ln>
            <a:effectLst/>
          </p:spPr>
          <p:txBody>
            <a:bodyPr wrap="none" anchor="ctr"/>
            <a:lstStyle/>
            <a:p>
              <a:pPr>
                <a:defRPr/>
              </a:pPr>
              <a:endParaRPr lang="it-IT">
                <a:latin typeface="Century Gothic" charset="0"/>
                <a:ea typeface="ＭＳ Ｐゴシック" charset="0"/>
                <a:cs typeface="ＭＳ Ｐゴシック" charset="0"/>
              </a:endParaRPr>
            </a:p>
          </p:txBody>
        </p:sp>
        <p:sp>
          <p:nvSpPr>
            <p:cNvPr id="81928" name="Line 18">
              <a:extLst>
                <a:ext uri="{FF2B5EF4-FFF2-40B4-BE49-F238E27FC236}">
                  <a16:creationId xmlns:a16="http://schemas.microsoft.com/office/drawing/2014/main" id="{61DB952A-DF68-B447-89BF-56AB50B27E9E}"/>
                </a:ext>
              </a:extLst>
            </p:cNvPr>
            <p:cNvSpPr>
              <a:spLocks noChangeShapeType="1"/>
            </p:cNvSpPr>
            <p:nvPr/>
          </p:nvSpPr>
          <p:spPr bwMode="auto">
            <a:xfrm flipH="1">
              <a:off x="2953" y="2522"/>
              <a:ext cx="70" cy="141"/>
            </a:xfrm>
            <a:prstGeom prst="line">
              <a:avLst/>
            </a:prstGeom>
            <a:noFill/>
            <a:ln w="38100">
              <a:solidFill>
                <a:srgbClr val="1919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81929" name="Line 19">
              <a:extLst>
                <a:ext uri="{FF2B5EF4-FFF2-40B4-BE49-F238E27FC236}">
                  <a16:creationId xmlns:a16="http://schemas.microsoft.com/office/drawing/2014/main" id="{8F92388A-6C4B-4C46-A783-2DF17C1E38C0}"/>
                </a:ext>
              </a:extLst>
            </p:cNvPr>
            <p:cNvSpPr>
              <a:spLocks noChangeShapeType="1"/>
            </p:cNvSpPr>
            <p:nvPr/>
          </p:nvSpPr>
          <p:spPr bwMode="auto">
            <a:xfrm flipH="1">
              <a:off x="2842" y="2658"/>
              <a:ext cx="121" cy="0"/>
            </a:xfrm>
            <a:prstGeom prst="line">
              <a:avLst/>
            </a:prstGeom>
            <a:noFill/>
            <a:ln w="38100">
              <a:solidFill>
                <a:srgbClr val="1919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nvGrpSpPr>
            <p:cNvPr id="81930" name="Group 20">
              <a:extLst>
                <a:ext uri="{FF2B5EF4-FFF2-40B4-BE49-F238E27FC236}">
                  <a16:creationId xmlns:a16="http://schemas.microsoft.com/office/drawing/2014/main" id="{46F4A151-A18C-F447-A4F9-DC756F317455}"/>
                </a:ext>
              </a:extLst>
            </p:cNvPr>
            <p:cNvGrpSpPr>
              <a:grpSpLocks/>
            </p:cNvGrpSpPr>
            <p:nvPr/>
          </p:nvGrpSpPr>
          <p:grpSpPr bwMode="auto">
            <a:xfrm>
              <a:off x="2868" y="2360"/>
              <a:ext cx="211" cy="237"/>
              <a:chOff x="3975" y="2339"/>
              <a:chExt cx="101" cy="157"/>
            </a:xfrm>
          </p:grpSpPr>
          <p:sp>
            <p:nvSpPr>
              <p:cNvPr id="81933" name="Oval 21">
                <a:extLst>
                  <a:ext uri="{FF2B5EF4-FFF2-40B4-BE49-F238E27FC236}">
                    <a16:creationId xmlns:a16="http://schemas.microsoft.com/office/drawing/2014/main" id="{C4C19FD7-5B20-8E4C-B08A-441A21745621}"/>
                  </a:ext>
                </a:extLst>
              </p:cNvPr>
              <p:cNvSpPr>
                <a:spLocks noChangeArrowheads="1"/>
              </p:cNvSpPr>
              <p:nvPr/>
            </p:nvSpPr>
            <p:spPr bwMode="auto">
              <a:xfrm>
                <a:off x="3975" y="2364"/>
                <a:ext cx="60" cy="66"/>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81934" name="Oval 22">
                <a:extLst>
                  <a:ext uri="{FF2B5EF4-FFF2-40B4-BE49-F238E27FC236}">
                    <a16:creationId xmlns:a16="http://schemas.microsoft.com/office/drawing/2014/main" id="{15814BBC-0171-A744-950C-D73DE52AFDAA}"/>
                  </a:ext>
                </a:extLst>
              </p:cNvPr>
              <p:cNvSpPr>
                <a:spLocks noChangeArrowheads="1"/>
              </p:cNvSpPr>
              <p:nvPr/>
            </p:nvSpPr>
            <p:spPr bwMode="auto">
              <a:xfrm>
                <a:off x="3975" y="2430"/>
                <a:ext cx="60" cy="66"/>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81935" name="Freeform 23">
                <a:extLst>
                  <a:ext uri="{FF2B5EF4-FFF2-40B4-BE49-F238E27FC236}">
                    <a16:creationId xmlns:a16="http://schemas.microsoft.com/office/drawing/2014/main" id="{756E5355-1473-1546-AB63-B23C2DED2E51}"/>
                  </a:ext>
                </a:extLst>
              </p:cNvPr>
              <p:cNvSpPr>
                <a:spLocks/>
              </p:cNvSpPr>
              <p:nvPr/>
            </p:nvSpPr>
            <p:spPr bwMode="auto">
              <a:xfrm>
                <a:off x="4035" y="2339"/>
                <a:ext cx="41" cy="117"/>
              </a:xfrm>
              <a:custGeom>
                <a:avLst/>
                <a:gdLst>
                  <a:gd name="T0" fmla="*/ 0 w 41"/>
                  <a:gd name="T1" fmla="*/ 117 h 117"/>
                  <a:gd name="T2" fmla="*/ 31 w 41"/>
                  <a:gd name="T3" fmla="*/ 86 h 117"/>
                  <a:gd name="T4" fmla="*/ 21 w 41"/>
                  <a:gd name="T5" fmla="*/ 25 h 117"/>
                  <a:gd name="T6" fmla="*/ 26 w 41"/>
                  <a:gd name="T7" fmla="*/ 5 h 117"/>
                  <a:gd name="T8" fmla="*/ 41 w 41"/>
                  <a:gd name="T9" fmla="*/ 0 h 117"/>
                  <a:gd name="T10" fmla="*/ 0 60000 65536"/>
                  <a:gd name="T11" fmla="*/ 0 60000 65536"/>
                  <a:gd name="T12" fmla="*/ 0 60000 65536"/>
                  <a:gd name="T13" fmla="*/ 0 60000 65536"/>
                  <a:gd name="T14" fmla="*/ 0 60000 65536"/>
                  <a:gd name="T15" fmla="*/ 0 w 41"/>
                  <a:gd name="T16" fmla="*/ 0 h 117"/>
                  <a:gd name="T17" fmla="*/ 41 w 41"/>
                  <a:gd name="T18" fmla="*/ 117 h 117"/>
                </a:gdLst>
                <a:ahLst/>
                <a:cxnLst>
                  <a:cxn ang="T10">
                    <a:pos x="T0" y="T1"/>
                  </a:cxn>
                  <a:cxn ang="T11">
                    <a:pos x="T2" y="T3"/>
                  </a:cxn>
                  <a:cxn ang="T12">
                    <a:pos x="T4" y="T5"/>
                  </a:cxn>
                  <a:cxn ang="T13">
                    <a:pos x="T6" y="T7"/>
                  </a:cxn>
                  <a:cxn ang="T14">
                    <a:pos x="T8" y="T9"/>
                  </a:cxn>
                </a:cxnLst>
                <a:rect l="T15" t="T16" r="T17" b="T18"/>
                <a:pathLst>
                  <a:path w="41" h="117">
                    <a:moveTo>
                      <a:pt x="0" y="117"/>
                    </a:moveTo>
                    <a:cubicBezTo>
                      <a:pt x="14" y="101"/>
                      <a:pt x="24" y="106"/>
                      <a:pt x="31" y="86"/>
                    </a:cubicBezTo>
                    <a:cubicBezTo>
                      <a:pt x="28" y="65"/>
                      <a:pt x="21" y="45"/>
                      <a:pt x="21" y="25"/>
                    </a:cubicBezTo>
                    <a:cubicBezTo>
                      <a:pt x="21" y="18"/>
                      <a:pt x="21" y="10"/>
                      <a:pt x="26" y="5"/>
                    </a:cubicBezTo>
                    <a:cubicBezTo>
                      <a:pt x="29" y="0"/>
                      <a:pt x="41" y="0"/>
                      <a:pt x="41" y="0"/>
                    </a:cubicBez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grpSp>
        <p:sp>
          <p:nvSpPr>
            <p:cNvPr id="81931" name="Freeform 24">
              <a:extLst>
                <a:ext uri="{FF2B5EF4-FFF2-40B4-BE49-F238E27FC236}">
                  <a16:creationId xmlns:a16="http://schemas.microsoft.com/office/drawing/2014/main" id="{3BB0DD13-4F59-3244-862C-D8287786D6C3}"/>
                </a:ext>
              </a:extLst>
            </p:cNvPr>
            <p:cNvSpPr>
              <a:spLocks/>
            </p:cNvSpPr>
            <p:nvPr/>
          </p:nvSpPr>
          <p:spPr bwMode="auto">
            <a:xfrm>
              <a:off x="1620" y="2462"/>
              <a:ext cx="1127" cy="201"/>
            </a:xfrm>
            <a:custGeom>
              <a:avLst/>
              <a:gdLst>
                <a:gd name="T0" fmla="*/ 0 w 1143"/>
                <a:gd name="T1" fmla="*/ 186 h 201"/>
                <a:gd name="T2" fmla="*/ 77 w 1143"/>
                <a:gd name="T3" fmla="*/ 120 h 201"/>
                <a:gd name="T4" fmla="*/ 443 w 1143"/>
                <a:gd name="T5" fmla="*/ 5 h 201"/>
                <a:gd name="T6" fmla="*/ 814 w 1143"/>
                <a:gd name="T7" fmla="*/ 90 h 201"/>
                <a:gd name="T8" fmla="*/ 938 w 1143"/>
                <a:gd name="T9" fmla="*/ 201 h 201"/>
                <a:gd name="T10" fmla="*/ 0 60000 65536"/>
                <a:gd name="T11" fmla="*/ 0 60000 65536"/>
                <a:gd name="T12" fmla="*/ 0 60000 65536"/>
                <a:gd name="T13" fmla="*/ 0 60000 65536"/>
                <a:gd name="T14" fmla="*/ 0 60000 65536"/>
                <a:gd name="T15" fmla="*/ 0 w 1143"/>
                <a:gd name="T16" fmla="*/ 0 h 201"/>
                <a:gd name="T17" fmla="*/ 1143 w 1143"/>
                <a:gd name="T18" fmla="*/ 201 h 201"/>
              </a:gdLst>
              <a:ahLst/>
              <a:cxnLst>
                <a:cxn ang="T10">
                  <a:pos x="T0" y="T1"/>
                </a:cxn>
                <a:cxn ang="T11">
                  <a:pos x="T2" y="T3"/>
                </a:cxn>
                <a:cxn ang="T12">
                  <a:pos x="T4" y="T5"/>
                </a:cxn>
                <a:cxn ang="T13">
                  <a:pos x="T6" y="T7"/>
                </a:cxn>
                <a:cxn ang="T14">
                  <a:pos x="T8" y="T9"/>
                </a:cxn>
              </a:cxnLst>
              <a:rect l="T15" t="T16" r="T17" b="T18"/>
              <a:pathLst>
                <a:path w="1143" h="201">
                  <a:moveTo>
                    <a:pt x="0" y="186"/>
                  </a:moveTo>
                  <a:cubicBezTo>
                    <a:pt x="0" y="168"/>
                    <a:pt x="1" y="150"/>
                    <a:pt x="91" y="120"/>
                  </a:cubicBezTo>
                  <a:cubicBezTo>
                    <a:pt x="181" y="90"/>
                    <a:pt x="389" y="10"/>
                    <a:pt x="539" y="5"/>
                  </a:cubicBezTo>
                  <a:cubicBezTo>
                    <a:pt x="689" y="0"/>
                    <a:pt x="891" y="57"/>
                    <a:pt x="992" y="90"/>
                  </a:cubicBezTo>
                  <a:cubicBezTo>
                    <a:pt x="1093" y="123"/>
                    <a:pt x="1118" y="183"/>
                    <a:pt x="1143" y="201"/>
                  </a:cubicBezTo>
                </a:path>
              </a:pathLst>
            </a:custGeom>
            <a:noFill/>
            <a:ln w="57150">
              <a:solidFill>
                <a:srgbClr val="57D95C"/>
              </a:solidFill>
              <a:round/>
              <a:headEnd type="stealth" w="med" len="me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81932" name="Freeform 25">
              <a:extLst>
                <a:ext uri="{FF2B5EF4-FFF2-40B4-BE49-F238E27FC236}">
                  <a16:creationId xmlns:a16="http://schemas.microsoft.com/office/drawing/2014/main" id="{A8306A11-75D4-AD44-A651-3EE8A9F72BF1}"/>
                </a:ext>
              </a:extLst>
            </p:cNvPr>
            <p:cNvSpPr>
              <a:spLocks/>
            </p:cNvSpPr>
            <p:nvPr/>
          </p:nvSpPr>
          <p:spPr bwMode="auto">
            <a:xfrm>
              <a:off x="3129" y="2468"/>
              <a:ext cx="907" cy="201"/>
            </a:xfrm>
            <a:custGeom>
              <a:avLst/>
              <a:gdLst>
                <a:gd name="T0" fmla="*/ 0 w 1143"/>
                <a:gd name="T1" fmla="*/ 186 h 201"/>
                <a:gd name="T2" fmla="*/ 4 w 1143"/>
                <a:gd name="T3" fmla="*/ 120 h 201"/>
                <a:gd name="T4" fmla="*/ 21 w 1143"/>
                <a:gd name="T5" fmla="*/ 5 h 201"/>
                <a:gd name="T6" fmla="*/ 39 w 1143"/>
                <a:gd name="T7" fmla="*/ 90 h 201"/>
                <a:gd name="T8" fmla="*/ 44 w 1143"/>
                <a:gd name="T9" fmla="*/ 201 h 201"/>
                <a:gd name="T10" fmla="*/ 0 60000 65536"/>
                <a:gd name="T11" fmla="*/ 0 60000 65536"/>
                <a:gd name="T12" fmla="*/ 0 60000 65536"/>
                <a:gd name="T13" fmla="*/ 0 60000 65536"/>
                <a:gd name="T14" fmla="*/ 0 60000 65536"/>
                <a:gd name="T15" fmla="*/ 0 w 1143"/>
                <a:gd name="T16" fmla="*/ 0 h 201"/>
                <a:gd name="T17" fmla="*/ 1143 w 1143"/>
                <a:gd name="T18" fmla="*/ 201 h 201"/>
              </a:gdLst>
              <a:ahLst/>
              <a:cxnLst>
                <a:cxn ang="T10">
                  <a:pos x="T0" y="T1"/>
                </a:cxn>
                <a:cxn ang="T11">
                  <a:pos x="T2" y="T3"/>
                </a:cxn>
                <a:cxn ang="T12">
                  <a:pos x="T4" y="T5"/>
                </a:cxn>
                <a:cxn ang="T13">
                  <a:pos x="T6" y="T7"/>
                </a:cxn>
                <a:cxn ang="T14">
                  <a:pos x="T8" y="T9"/>
                </a:cxn>
              </a:cxnLst>
              <a:rect l="T15" t="T16" r="T17" b="T18"/>
              <a:pathLst>
                <a:path w="1143" h="201">
                  <a:moveTo>
                    <a:pt x="0" y="186"/>
                  </a:moveTo>
                  <a:cubicBezTo>
                    <a:pt x="0" y="168"/>
                    <a:pt x="1" y="150"/>
                    <a:pt x="91" y="120"/>
                  </a:cubicBezTo>
                  <a:cubicBezTo>
                    <a:pt x="181" y="90"/>
                    <a:pt x="389" y="10"/>
                    <a:pt x="539" y="5"/>
                  </a:cubicBezTo>
                  <a:cubicBezTo>
                    <a:pt x="689" y="0"/>
                    <a:pt x="891" y="57"/>
                    <a:pt x="992" y="90"/>
                  </a:cubicBezTo>
                  <a:cubicBezTo>
                    <a:pt x="1093" y="123"/>
                    <a:pt x="1118" y="183"/>
                    <a:pt x="1143" y="201"/>
                  </a:cubicBezTo>
                </a:path>
              </a:pathLst>
            </a:custGeom>
            <a:noFill/>
            <a:ln w="57150">
              <a:solidFill>
                <a:srgbClr val="57D95C"/>
              </a:solidFill>
              <a:round/>
              <a:headEnd type="stealth" w="med" len="me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grpSp>
      <p:sp>
        <p:nvSpPr>
          <p:cNvPr id="81923" name="Text Box 26">
            <a:extLst>
              <a:ext uri="{FF2B5EF4-FFF2-40B4-BE49-F238E27FC236}">
                <a16:creationId xmlns:a16="http://schemas.microsoft.com/office/drawing/2014/main" id="{E13B2745-009B-694A-A50D-1C228EE7DC61}"/>
              </a:ext>
            </a:extLst>
          </p:cNvPr>
          <p:cNvSpPr txBox="1">
            <a:spLocks noChangeArrowheads="1"/>
          </p:cNvSpPr>
          <p:nvPr/>
        </p:nvSpPr>
        <p:spPr bwMode="auto">
          <a:xfrm>
            <a:off x="0" y="0"/>
            <a:ext cx="4391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2400" b="1">
                <a:solidFill>
                  <a:srgbClr val="252571"/>
                </a:solidFill>
                <a:latin typeface="Century Gothic" panose="020B0502020202020204" pitchFamily="34" charset="0"/>
              </a:rPr>
              <a:t>•	Can they be rescued?</a:t>
            </a:r>
          </a:p>
        </p:txBody>
      </p:sp>
      <p:sp>
        <p:nvSpPr>
          <p:cNvPr id="2" name="CasellaDiTesto 1">
            <a:extLst>
              <a:ext uri="{FF2B5EF4-FFF2-40B4-BE49-F238E27FC236}">
                <a16:creationId xmlns:a16="http://schemas.microsoft.com/office/drawing/2014/main" id="{594F5BA3-3DF1-5444-BEA9-A1C050161D0A}"/>
              </a:ext>
            </a:extLst>
          </p:cNvPr>
          <p:cNvSpPr txBox="1"/>
          <p:nvPr/>
        </p:nvSpPr>
        <p:spPr>
          <a:xfrm>
            <a:off x="4360863" y="2809270"/>
            <a:ext cx="702436" cy="461665"/>
          </a:xfrm>
          <a:prstGeom prst="rect">
            <a:avLst/>
          </a:prstGeom>
          <a:noFill/>
        </p:spPr>
        <p:txBody>
          <a:bodyPr wrap="none" rtlCol="0">
            <a:spAutoFit/>
          </a:bodyPr>
          <a:lstStyle/>
          <a:p>
            <a:r>
              <a:rPr lang="it-IT" dirty="0"/>
              <a:t>ex7</a:t>
            </a:r>
          </a:p>
        </p:txBody>
      </p:sp>
      <p:sp>
        <p:nvSpPr>
          <p:cNvPr id="3" name="CasellaDiTesto 2">
            <a:extLst>
              <a:ext uri="{FF2B5EF4-FFF2-40B4-BE49-F238E27FC236}">
                <a16:creationId xmlns:a16="http://schemas.microsoft.com/office/drawing/2014/main" id="{DA5D391C-A5C4-1145-950B-EE5AB9C164E7}"/>
              </a:ext>
            </a:extLst>
          </p:cNvPr>
          <p:cNvSpPr txBox="1"/>
          <p:nvPr/>
        </p:nvSpPr>
        <p:spPr>
          <a:xfrm>
            <a:off x="4070559" y="3515831"/>
            <a:ext cx="580608" cy="400110"/>
          </a:xfrm>
          <a:prstGeom prst="rect">
            <a:avLst/>
          </a:prstGeom>
          <a:noFill/>
        </p:spPr>
        <p:txBody>
          <a:bodyPr wrap="none" rtlCol="0">
            <a:spAutoFit/>
          </a:bodyPr>
          <a:lstStyle/>
          <a:p>
            <a:r>
              <a:rPr lang="it-IT" sz="2000" dirty="0"/>
              <a:t>SF2</a:t>
            </a:r>
          </a:p>
        </p:txBody>
      </p:sp>
      <p:cxnSp>
        <p:nvCxnSpPr>
          <p:cNvPr id="7" name="Connettore 1 6">
            <a:extLst>
              <a:ext uri="{FF2B5EF4-FFF2-40B4-BE49-F238E27FC236}">
                <a16:creationId xmlns:a16="http://schemas.microsoft.com/office/drawing/2014/main" id="{AF9F2F4B-0741-2E45-B0CE-58D6D0530976}"/>
              </a:ext>
            </a:extLst>
          </p:cNvPr>
          <p:cNvCxnSpPr/>
          <p:nvPr/>
        </p:nvCxnSpPr>
        <p:spPr>
          <a:xfrm>
            <a:off x="5429839" y="4506913"/>
            <a:ext cx="395926" cy="0"/>
          </a:xfrm>
          <a:prstGeom prst="line">
            <a:avLst/>
          </a:prstGeom>
        </p:spPr>
        <p:style>
          <a:lnRef idx="2">
            <a:schemeClr val="accent1"/>
          </a:lnRef>
          <a:fillRef idx="0">
            <a:schemeClr val="accent1"/>
          </a:fillRef>
          <a:effectRef idx="1">
            <a:schemeClr val="accent1"/>
          </a:effectRef>
          <a:fontRef idx="minor">
            <a:schemeClr val="tx1"/>
          </a:fontRef>
        </p:style>
      </p:cxnSp>
      <p:sp>
        <p:nvSpPr>
          <p:cNvPr id="8" name="CasellaDiTesto 7">
            <a:extLst>
              <a:ext uri="{FF2B5EF4-FFF2-40B4-BE49-F238E27FC236}">
                <a16:creationId xmlns:a16="http://schemas.microsoft.com/office/drawing/2014/main" id="{6B971A9B-2C8E-B749-BF1E-D5283DBE6468}"/>
              </a:ext>
            </a:extLst>
          </p:cNvPr>
          <p:cNvSpPr txBox="1"/>
          <p:nvPr/>
        </p:nvSpPr>
        <p:spPr>
          <a:xfrm>
            <a:off x="5435898" y="4006069"/>
            <a:ext cx="468398" cy="369332"/>
          </a:xfrm>
          <a:prstGeom prst="rect">
            <a:avLst/>
          </a:prstGeom>
          <a:solidFill>
            <a:srgbClr val="FF0000"/>
          </a:solidFill>
        </p:spPr>
        <p:txBody>
          <a:bodyPr wrap="none" rtlCol="0">
            <a:spAutoFit/>
          </a:bodyPr>
          <a:lstStyle/>
          <a:p>
            <a:r>
              <a:rPr lang="it-IT" sz="1800" dirty="0"/>
              <a:t>ISS</a:t>
            </a:r>
          </a:p>
        </p:txBody>
      </p:sp>
      <p:sp>
        <p:nvSpPr>
          <p:cNvPr id="9" name="CasellaDiTesto 8">
            <a:extLst>
              <a:ext uri="{FF2B5EF4-FFF2-40B4-BE49-F238E27FC236}">
                <a16:creationId xmlns:a16="http://schemas.microsoft.com/office/drawing/2014/main" id="{0850172B-691C-134B-94FA-E8E198F24712}"/>
              </a:ext>
            </a:extLst>
          </p:cNvPr>
          <p:cNvSpPr txBox="1"/>
          <p:nvPr/>
        </p:nvSpPr>
        <p:spPr>
          <a:xfrm>
            <a:off x="5462281" y="4306997"/>
            <a:ext cx="396262" cy="276999"/>
          </a:xfrm>
          <a:prstGeom prst="rect">
            <a:avLst/>
          </a:prstGeom>
          <a:noFill/>
        </p:spPr>
        <p:txBody>
          <a:bodyPr wrap="none" rtlCol="0">
            <a:spAutoFit/>
          </a:bodyPr>
          <a:lstStyle/>
          <a:p>
            <a:r>
              <a:rPr lang="it-IT" sz="1200" dirty="0"/>
              <a:t>IIIIII</a:t>
            </a:r>
          </a:p>
        </p:txBody>
      </p:sp>
      <p:sp>
        <p:nvSpPr>
          <p:cNvPr id="34" name="CasellaDiTesto 33">
            <a:extLst>
              <a:ext uri="{FF2B5EF4-FFF2-40B4-BE49-F238E27FC236}">
                <a16:creationId xmlns:a16="http://schemas.microsoft.com/office/drawing/2014/main" id="{F7F81EE0-909D-C648-AD72-12E0AFCDC236}"/>
              </a:ext>
            </a:extLst>
          </p:cNvPr>
          <p:cNvSpPr txBox="1"/>
          <p:nvPr/>
        </p:nvSpPr>
        <p:spPr>
          <a:xfrm>
            <a:off x="5264393" y="2351910"/>
            <a:ext cx="561372" cy="461665"/>
          </a:xfrm>
          <a:prstGeom prst="rect">
            <a:avLst/>
          </a:prstGeom>
          <a:noFill/>
        </p:spPr>
        <p:txBody>
          <a:bodyPr wrap="none" rtlCol="0">
            <a:spAutoFit/>
          </a:bodyPr>
          <a:lstStyle/>
          <a:p>
            <a:r>
              <a:rPr lang="it-IT" dirty="0"/>
              <a:t>ISS</a:t>
            </a:r>
          </a:p>
        </p:txBody>
      </p:sp>
      <p:sp>
        <p:nvSpPr>
          <p:cNvPr id="5" name="CasellaDiTesto 4">
            <a:extLst>
              <a:ext uri="{FF2B5EF4-FFF2-40B4-BE49-F238E27FC236}">
                <a16:creationId xmlns:a16="http://schemas.microsoft.com/office/drawing/2014/main" id="{B1617454-AC99-1847-9C7C-1FDADFF2DA0C}"/>
              </a:ext>
            </a:extLst>
          </p:cNvPr>
          <p:cNvSpPr txBox="1"/>
          <p:nvPr/>
        </p:nvSpPr>
        <p:spPr>
          <a:xfrm>
            <a:off x="5083234" y="3483878"/>
            <a:ext cx="1180131" cy="461665"/>
          </a:xfrm>
          <a:prstGeom prst="rect">
            <a:avLst/>
          </a:prstGeom>
          <a:noFill/>
        </p:spPr>
        <p:txBody>
          <a:bodyPr wrap="none" rtlCol="0">
            <a:spAutoFit/>
          </a:bodyPr>
          <a:lstStyle/>
          <a:p>
            <a:r>
              <a:rPr lang="it-IT" dirty="0" err="1"/>
              <a:t>HnRNP</a:t>
            </a:r>
            <a:endParaRPr lang="it-IT" dirty="0"/>
          </a:p>
        </p:txBody>
      </p:sp>
      <p:sp>
        <p:nvSpPr>
          <p:cNvPr id="6" name="CasellaDiTesto 5">
            <a:extLst>
              <a:ext uri="{FF2B5EF4-FFF2-40B4-BE49-F238E27FC236}">
                <a16:creationId xmlns:a16="http://schemas.microsoft.com/office/drawing/2014/main" id="{3078BE2F-7788-9045-9551-50D8CFE4F47A}"/>
              </a:ext>
            </a:extLst>
          </p:cNvPr>
          <p:cNvSpPr txBox="1"/>
          <p:nvPr/>
        </p:nvSpPr>
        <p:spPr>
          <a:xfrm>
            <a:off x="4334246" y="4543360"/>
            <a:ext cx="546945" cy="369332"/>
          </a:xfrm>
          <a:prstGeom prst="rect">
            <a:avLst/>
          </a:prstGeom>
          <a:solidFill>
            <a:srgbClr val="00B050"/>
          </a:solidFill>
        </p:spPr>
        <p:txBody>
          <a:bodyPr wrap="none" rtlCol="0">
            <a:spAutoFit/>
          </a:bodyPr>
          <a:lstStyle/>
          <a:p>
            <a:r>
              <a:rPr lang="it-IT" sz="1800" dirty="0"/>
              <a:t>ESE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1" name="Rectangle 2">
            <a:extLst>
              <a:ext uri="{FF2B5EF4-FFF2-40B4-BE49-F238E27FC236}">
                <a16:creationId xmlns:a16="http://schemas.microsoft.com/office/drawing/2014/main" id="{6784BA43-22BB-B841-9CC8-7E675C1646F5}"/>
              </a:ext>
            </a:extLst>
          </p:cNvPr>
          <p:cNvSpPr>
            <a:spLocks noGrp="1"/>
          </p:cNvSpPr>
          <p:nvPr>
            <p:ph type="title"/>
          </p:nvPr>
        </p:nvSpPr>
        <p:spPr>
          <a:xfrm>
            <a:off x="0" y="0"/>
            <a:ext cx="9144000" cy="457200"/>
          </a:xfrm>
        </p:spPr>
        <p:txBody>
          <a:bodyPr/>
          <a:lstStyle/>
          <a:p>
            <a:pPr algn="l" eaLnBrk="1" hangingPunct="1"/>
            <a:r>
              <a:rPr lang="en-US" altLang="it-IT">
                <a:solidFill>
                  <a:schemeClr val="accent2"/>
                </a:solidFill>
                <a:ea typeface="ＭＳ Ｐゴシック" panose="020B0600070205080204" pitchFamily="34" charset="-128"/>
              </a:rPr>
              <a:t>•	Problem 1</a:t>
            </a:r>
          </a:p>
        </p:txBody>
      </p:sp>
      <p:pic>
        <p:nvPicPr>
          <p:cNvPr id="20482" name="Picture 5">
            <a:extLst>
              <a:ext uri="{FF2B5EF4-FFF2-40B4-BE49-F238E27FC236}">
                <a16:creationId xmlns:a16="http://schemas.microsoft.com/office/drawing/2014/main" id="{0F21FC83-966A-964A-8216-8A971822B205}"/>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52682" r="68999"/>
          <a:stretch>
            <a:fillRect/>
          </a:stretch>
        </p:blipFill>
        <p:spPr bwMode="auto">
          <a:xfrm>
            <a:off x="6653213" y="1285875"/>
            <a:ext cx="2490787"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83" name="Group 11">
            <a:extLst>
              <a:ext uri="{FF2B5EF4-FFF2-40B4-BE49-F238E27FC236}">
                <a16:creationId xmlns:a16="http://schemas.microsoft.com/office/drawing/2014/main" id="{CC6423AC-11A1-B84D-A8C4-86258233D247}"/>
              </a:ext>
            </a:extLst>
          </p:cNvPr>
          <p:cNvGrpSpPr>
            <a:grpSpLocks/>
          </p:cNvGrpSpPr>
          <p:nvPr/>
        </p:nvGrpSpPr>
        <p:grpSpPr bwMode="auto">
          <a:xfrm>
            <a:off x="206375" y="3395663"/>
            <a:ext cx="8034338" cy="3462337"/>
            <a:chOff x="375" y="656"/>
            <a:chExt cx="5061" cy="2181"/>
          </a:xfrm>
        </p:grpSpPr>
        <p:pic>
          <p:nvPicPr>
            <p:cNvPr id="20488" name="Picture 4">
              <a:extLst>
                <a:ext uri="{FF2B5EF4-FFF2-40B4-BE49-F238E27FC236}">
                  <a16:creationId xmlns:a16="http://schemas.microsoft.com/office/drawing/2014/main" id="{B3A88891-AAFD-B04B-BCD0-B5D7251FAF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 y="656"/>
              <a:ext cx="5061" cy="2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9" name="Text Box 6">
              <a:extLst>
                <a:ext uri="{FF2B5EF4-FFF2-40B4-BE49-F238E27FC236}">
                  <a16:creationId xmlns:a16="http://schemas.microsoft.com/office/drawing/2014/main" id="{33E15522-0096-684E-9EFD-9FD7E8A2A3A0}"/>
                </a:ext>
              </a:extLst>
            </p:cNvPr>
            <p:cNvSpPr txBox="1">
              <a:spLocks noChangeArrowheads="1"/>
            </p:cNvSpPr>
            <p:nvPr/>
          </p:nvSpPr>
          <p:spPr bwMode="auto">
            <a:xfrm>
              <a:off x="1901" y="943"/>
              <a:ext cx="168" cy="13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50000"/>
                </a:spcBef>
                <a:buFontTx/>
                <a:buNone/>
              </a:pPr>
              <a:r>
                <a:rPr lang="en-US" altLang="it-IT" sz="1400" b="1">
                  <a:latin typeface="Arial" panose="020B0604020202020204" pitchFamily="34" charset="0"/>
                </a:rPr>
                <a:t>GU</a:t>
              </a:r>
            </a:p>
          </p:txBody>
        </p:sp>
        <p:sp>
          <p:nvSpPr>
            <p:cNvPr id="20490" name="Text Box 7">
              <a:extLst>
                <a:ext uri="{FF2B5EF4-FFF2-40B4-BE49-F238E27FC236}">
                  <a16:creationId xmlns:a16="http://schemas.microsoft.com/office/drawing/2014/main" id="{08CED7B7-390E-7E4F-A749-97D1FB52FFA0}"/>
                </a:ext>
              </a:extLst>
            </p:cNvPr>
            <p:cNvSpPr txBox="1">
              <a:spLocks noChangeArrowheads="1"/>
            </p:cNvSpPr>
            <p:nvPr/>
          </p:nvSpPr>
          <p:spPr bwMode="auto">
            <a:xfrm>
              <a:off x="2981" y="946"/>
              <a:ext cx="85" cy="13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50000"/>
                </a:spcBef>
                <a:buFontTx/>
                <a:buNone/>
              </a:pPr>
              <a:r>
                <a:rPr lang="en-US" altLang="it-IT" sz="1400" b="1">
                  <a:latin typeface="Arial" panose="020B0604020202020204" pitchFamily="34" charset="0"/>
                </a:rPr>
                <a:t>A</a:t>
              </a:r>
            </a:p>
          </p:txBody>
        </p:sp>
        <p:sp>
          <p:nvSpPr>
            <p:cNvPr id="20491" name="Text Box 8">
              <a:extLst>
                <a:ext uri="{FF2B5EF4-FFF2-40B4-BE49-F238E27FC236}">
                  <a16:creationId xmlns:a16="http://schemas.microsoft.com/office/drawing/2014/main" id="{B3969D1D-96B5-E148-A797-45DE72C12469}"/>
                </a:ext>
              </a:extLst>
            </p:cNvPr>
            <p:cNvSpPr txBox="1">
              <a:spLocks noChangeArrowheads="1"/>
            </p:cNvSpPr>
            <p:nvPr/>
          </p:nvSpPr>
          <p:spPr bwMode="auto">
            <a:xfrm>
              <a:off x="3606" y="946"/>
              <a:ext cx="369" cy="13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50000"/>
                </a:spcBef>
                <a:buFontTx/>
                <a:buNone/>
              </a:pPr>
              <a:r>
                <a:rPr lang="en-US" altLang="it-IT" sz="1400" b="1">
                  <a:latin typeface="Arial" panose="020B0604020202020204" pitchFamily="34" charset="0"/>
                </a:rPr>
                <a:t>(Y)</a:t>
              </a:r>
              <a:r>
                <a:rPr lang="en-US" altLang="it-IT" sz="1400" b="1" baseline="-25000">
                  <a:latin typeface="Arial" panose="020B0604020202020204" pitchFamily="34" charset="0"/>
                </a:rPr>
                <a:t>n</a:t>
              </a:r>
              <a:r>
                <a:rPr lang="en-US" altLang="it-IT" sz="1400" b="1">
                  <a:latin typeface="Arial" panose="020B0604020202020204" pitchFamily="34" charset="0"/>
                </a:rPr>
                <a:t>AG</a:t>
              </a:r>
            </a:p>
          </p:txBody>
        </p:sp>
        <p:sp>
          <p:nvSpPr>
            <p:cNvPr id="20492" name="Text Box 9">
              <a:extLst>
                <a:ext uri="{FF2B5EF4-FFF2-40B4-BE49-F238E27FC236}">
                  <a16:creationId xmlns:a16="http://schemas.microsoft.com/office/drawing/2014/main" id="{65BC538F-9FE2-074A-93DA-94CC32188E38}"/>
                </a:ext>
              </a:extLst>
            </p:cNvPr>
            <p:cNvSpPr txBox="1">
              <a:spLocks noChangeArrowheads="1"/>
            </p:cNvSpPr>
            <p:nvPr/>
          </p:nvSpPr>
          <p:spPr bwMode="auto">
            <a:xfrm>
              <a:off x="4684" y="936"/>
              <a:ext cx="168" cy="13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50000"/>
                </a:spcBef>
                <a:buFontTx/>
                <a:buNone/>
              </a:pPr>
              <a:r>
                <a:rPr lang="en-US" altLang="it-IT" sz="1400" b="1">
                  <a:latin typeface="Arial" panose="020B0604020202020204" pitchFamily="34" charset="0"/>
                </a:rPr>
                <a:t>GU</a:t>
              </a:r>
            </a:p>
          </p:txBody>
        </p:sp>
        <p:sp>
          <p:nvSpPr>
            <p:cNvPr id="20493" name="Line 10">
              <a:extLst>
                <a:ext uri="{FF2B5EF4-FFF2-40B4-BE49-F238E27FC236}">
                  <a16:creationId xmlns:a16="http://schemas.microsoft.com/office/drawing/2014/main" id="{F382FFF8-7C29-B149-BA69-DD1AA576CF7B}"/>
                </a:ext>
              </a:extLst>
            </p:cNvPr>
            <p:cNvSpPr>
              <a:spLocks noChangeShapeType="1"/>
            </p:cNvSpPr>
            <p:nvPr/>
          </p:nvSpPr>
          <p:spPr bwMode="auto">
            <a:xfrm>
              <a:off x="4872" y="1000"/>
              <a:ext cx="456"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sp>
        <p:nvSpPr>
          <p:cNvPr id="20484" name="Line 12">
            <a:extLst>
              <a:ext uri="{FF2B5EF4-FFF2-40B4-BE49-F238E27FC236}">
                <a16:creationId xmlns:a16="http://schemas.microsoft.com/office/drawing/2014/main" id="{7A182019-0D45-8947-8ADC-4E5C61E4BF0C}"/>
              </a:ext>
            </a:extLst>
          </p:cNvPr>
          <p:cNvSpPr>
            <a:spLocks noChangeShapeType="1"/>
          </p:cNvSpPr>
          <p:nvPr/>
        </p:nvSpPr>
        <p:spPr bwMode="auto">
          <a:xfrm>
            <a:off x="6896100" y="2589213"/>
            <a:ext cx="6350" cy="1114425"/>
          </a:xfrm>
          <a:prstGeom prst="line">
            <a:avLst/>
          </a:prstGeom>
          <a:noFill/>
          <a:ln w="222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0485" name="Line 13">
            <a:extLst>
              <a:ext uri="{FF2B5EF4-FFF2-40B4-BE49-F238E27FC236}">
                <a16:creationId xmlns:a16="http://schemas.microsoft.com/office/drawing/2014/main" id="{D8A268AE-8076-354F-81E4-E8AE9533B297}"/>
              </a:ext>
            </a:extLst>
          </p:cNvPr>
          <p:cNvSpPr>
            <a:spLocks noChangeShapeType="1"/>
          </p:cNvSpPr>
          <p:nvPr/>
        </p:nvSpPr>
        <p:spPr bwMode="auto">
          <a:xfrm flipH="1">
            <a:off x="7405688" y="2595563"/>
            <a:ext cx="1514475" cy="1212850"/>
          </a:xfrm>
          <a:prstGeom prst="line">
            <a:avLst/>
          </a:prstGeom>
          <a:noFill/>
          <a:ln w="2222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20486" name="Text Box 14">
            <a:extLst>
              <a:ext uri="{FF2B5EF4-FFF2-40B4-BE49-F238E27FC236}">
                <a16:creationId xmlns:a16="http://schemas.microsoft.com/office/drawing/2014/main" id="{EDE08231-7E3C-1243-AB03-6EACF659659F}"/>
              </a:ext>
            </a:extLst>
          </p:cNvPr>
          <p:cNvSpPr txBox="1">
            <a:spLocks noChangeArrowheads="1"/>
          </p:cNvSpPr>
          <p:nvPr/>
        </p:nvSpPr>
        <p:spPr bwMode="auto">
          <a:xfrm>
            <a:off x="517525" y="1030288"/>
            <a:ext cx="52943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2400">
                <a:latin typeface="Century Gothic" panose="020B0502020202020204" pitchFamily="34" charset="0"/>
              </a:rPr>
              <a:t>Exon could be 0 to hundreds of bp</a:t>
            </a:r>
          </a:p>
        </p:txBody>
      </p:sp>
      <p:sp>
        <p:nvSpPr>
          <p:cNvPr id="20487" name="Text Box 15">
            <a:extLst>
              <a:ext uri="{FF2B5EF4-FFF2-40B4-BE49-F238E27FC236}">
                <a16:creationId xmlns:a16="http://schemas.microsoft.com/office/drawing/2014/main" id="{0A19D373-96BE-4145-802F-657B9FE25F4E}"/>
              </a:ext>
            </a:extLst>
          </p:cNvPr>
          <p:cNvSpPr txBox="1">
            <a:spLocks noChangeArrowheads="1"/>
          </p:cNvSpPr>
          <p:nvPr/>
        </p:nvSpPr>
        <p:spPr bwMode="auto">
          <a:xfrm>
            <a:off x="508000" y="1760538"/>
            <a:ext cx="5246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2400">
                <a:latin typeface="Century Gothic" panose="020B0502020202020204" pitchFamily="34" charset="0"/>
              </a:rPr>
              <a:t>Intron could be up to 4,500,000 bp</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69" name="Text Box 2">
            <a:extLst>
              <a:ext uri="{FF2B5EF4-FFF2-40B4-BE49-F238E27FC236}">
                <a16:creationId xmlns:a16="http://schemas.microsoft.com/office/drawing/2014/main" id="{5856B6E7-EE6E-8849-806B-278780E20682}"/>
              </a:ext>
            </a:extLst>
          </p:cNvPr>
          <p:cNvSpPr txBox="1">
            <a:spLocks noChangeArrowheads="1"/>
          </p:cNvSpPr>
          <p:nvPr/>
        </p:nvSpPr>
        <p:spPr bwMode="auto">
          <a:xfrm>
            <a:off x="1707345" y="3367515"/>
            <a:ext cx="21034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GB" altLang="it-IT" sz="1200" dirty="0">
                <a:solidFill>
                  <a:srgbClr val="000000"/>
                </a:solidFill>
                <a:latin typeface="Arial" panose="020B0604020202020204" pitchFamily="34" charset="0"/>
              </a:rPr>
              <a:t>3’-CCAAAAUCUGUUUUAG</a:t>
            </a:r>
            <a:endParaRPr lang="en-US" altLang="it-IT" sz="1200" b="1" dirty="0">
              <a:solidFill>
                <a:srgbClr val="252571"/>
              </a:solidFill>
              <a:latin typeface="Arial" panose="020B0604020202020204" pitchFamily="34" charset="0"/>
            </a:endParaRPr>
          </a:p>
        </p:txBody>
      </p:sp>
      <p:sp>
        <p:nvSpPr>
          <p:cNvPr id="83970" name="Text Box 3">
            <a:extLst>
              <a:ext uri="{FF2B5EF4-FFF2-40B4-BE49-F238E27FC236}">
                <a16:creationId xmlns:a16="http://schemas.microsoft.com/office/drawing/2014/main" id="{143F9BC5-846B-CA4A-8B5D-6B506A31BE77}"/>
              </a:ext>
            </a:extLst>
          </p:cNvPr>
          <p:cNvSpPr txBox="1">
            <a:spLocks noChangeArrowheads="1"/>
          </p:cNvSpPr>
          <p:nvPr/>
        </p:nvSpPr>
        <p:spPr bwMode="auto">
          <a:xfrm rot="-1735094">
            <a:off x="3421476" y="2481578"/>
            <a:ext cx="33877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GB" altLang="it-IT" sz="1800" dirty="0" err="1">
                <a:solidFill>
                  <a:srgbClr val="000000"/>
                </a:solidFill>
                <a:latin typeface="Arial" panose="020B0604020202020204" pitchFamily="34" charset="0"/>
              </a:rPr>
              <a:t>acaggaggcaggaggcaggagga</a:t>
            </a:r>
            <a:r>
              <a:rPr lang="en-GB" altLang="it-IT" sz="1800" dirty="0">
                <a:solidFill>
                  <a:srgbClr val="000000"/>
                </a:solidFill>
                <a:latin typeface="Arial" panose="020B0604020202020204" pitchFamily="34" charset="0"/>
              </a:rPr>
              <a:t> -5’</a:t>
            </a:r>
            <a:endParaRPr lang="en-US" altLang="it-IT" sz="3600" b="1" dirty="0">
              <a:solidFill>
                <a:srgbClr val="252571"/>
              </a:solidFill>
              <a:latin typeface="Arial" panose="020B0604020202020204" pitchFamily="34" charset="0"/>
            </a:endParaRPr>
          </a:p>
        </p:txBody>
      </p:sp>
      <p:sp>
        <p:nvSpPr>
          <p:cNvPr id="83971" name="Text Box 7">
            <a:extLst>
              <a:ext uri="{FF2B5EF4-FFF2-40B4-BE49-F238E27FC236}">
                <a16:creationId xmlns:a16="http://schemas.microsoft.com/office/drawing/2014/main" id="{BCC583AB-F2D1-9F47-8648-F2AAD0C88323}"/>
              </a:ext>
            </a:extLst>
          </p:cNvPr>
          <p:cNvSpPr txBox="1">
            <a:spLocks noChangeArrowheads="1"/>
          </p:cNvSpPr>
          <p:nvPr/>
        </p:nvSpPr>
        <p:spPr bwMode="auto">
          <a:xfrm>
            <a:off x="0" y="0"/>
            <a:ext cx="4078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50000"/>
              </a:spcBef>
              <a:buFontTx/>
              <a:buNone/>
            </a:pPr>
            <a:r>
              <a:rPr lang="en-US" altLang="it-IT" sz="2400" b="1">
                <a:solidFill>
                  <a:srgbClr val="252571"/>
                </a:solidFill>
                <a:latin typeface="Century Gothic" panose="020B0502020202020204" pitchFamily="34" charset="0"/>
              </a:rPr>
              <a:t>•	SMN2 exon 7</a:t>
            </a:r>
          </a:p>
        </p:txBody>
      </p:sp>
      <p:grpSp>
        <p:nvGrpSpPr>
          <p:cNvPr id="83972" name="Group 11">
            <a:extLst>
              <a:ext uri="{FF2B5EF4-FFF2-40B4-BE49-F238E27FC236}">
                <a16:creationId xmlns:a16="http://schemas.microsoft.com/office/drawing/2014/main" id="{BAC5D3DB-E03C-8244-85F5-A8412B82B14D}"/>
              </a:ext>
            </a:extLst>
          </p:cNvPr>
          <p:cNvGrpSpPr>
            <a:grpSpLocks/>
          </p:cNvGrpSpPr>
          <p:nvPr/>
        </p:nvGrpSpPr>
        <p:grpSpPr bwMode="auto">
          <a:xfrm>
            <a:off x="300038" y="3563938"/>
            <a:ext cx="8410575" cy="304800"/>
            <a:chOff x="274" y="2707"/>
            <a:chExt cx="5298" cy="192"/>
          </a:xfrm>
        </p:grpSpPr>
        <p:pic>
          <p:nvPicPr>
            <p:cNvPr id="83973" name="Picture 8">
              <a:extLst>
                <a:ext uri="{FF2B5EF4-FFF2-40B4-BE49-F238E27FC236}">
                  <a16:creationId xmlns:a16="http://schemas.microsoft.com/office/drawing/2014/main" id="{9DEFFF5F-5E8F-0743-84F9-7A90B4518F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8214" b="63884"/>
            <a:stretch>
              <a:fillRect/>
            </a:stretch>
          </p:blipFill>
          <p:spPr bwMode="auto">
            <a:xfrm>
              <a:off x="274" y="2741"/>
              <a:ext cx="529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4" name="Rectangle 10">
              <a:extLst>
                <a:ext uri="{FF2B5EF4-FFF2-40B4-BE49-F238E27FC236}">
                  <a16:creationId xmlns:a16="http://schemas.microsoft.com/office/drawing/2014/main" id="{B241E6CE-53DE-A942-A7A7-909ECD703180}"/>
                </a:ext>
              </a:extLst>
            </p:cNvPr>
            <p:cNvSpPr>
              <a:spLocks noChangeArrowheads="1"/>
            </p:cNvSpPr>
            <p:nvPr/>
          </p:nvSpPr>
          <p:spPr bwMode="auto">
            <a:xfrm>
              <a:off x="1679" y="2738"/>
              <a:ext cx="90" cy="1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83975" name="Text Box 9">
              <a:extLst>
                <a:ext uri="{FF2B5EF4-FFF2-40B4-BE49-F238E27FC236}">
                  <a16:creationId xmlns:a16="http://schemas.microsoft.com/office/drawing/2014/main" id="{ECC04E17-2FC2-D54B-8C2C-B45D67E1C369}"/>
                </a:ext>
              </a:extLst>
            </p:cNvPr>
            <p:cNvSpPr txBox="1">
              <a:spLocks noChangeArrowheads="1"/>
            </p:cNvSpPr>
            <p:nvPr/>
          </p:nvSpPr>
          <p:spPr bwMode="auto">
            <a:xfrm>
              <a:off x="1626" y="2707"/>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1400" b="1" dirty="0">
                  <a:highlight>
                    <a:srgbClr val="FFFF00"/>
                  </a:highlight>
                  <a:latin typeface="Times" pitchFamily="2" charset="0"/>
                </a:rPr>
                <a:t>U</a:t>
              </a:r>
            </a:p>
          </p:txBody>
        </p:sp>
      </p:grpSp>
      <p:sp>
        <p:nvSpPr>
          <p:cNvPr id="2" name="CasellaDiTesto 1">
            <a:extLst>
              <a:ext uri="{FF2B5EF4-FFF2-40B4-BE49-F238E27FC236}">
                <a16:creationId xmlns:a16="http://schemas.microsoft.com/office/drawing/2014/main" id="{8810CA2F-BD3C-A541-9C8B-5C4B5BBB6646}"/>
              </a:ext>
            </a:extLst>
          </p:cNvPr>
          <p:cNvSpPr txBox="1"/>
          <p:nvPr/>
        </p:nvSpPr>
        <p:spPr>
          <a:xfrm>
            <a:off x="2934608" y="1852890"/>
            <a:ext cx="2383986" cy="369332"/>
          </a:xfrm>
          <a:prstGeom prst="rect">
            <a:avLst/>
          </a:prstGeom>
          <a:noFill/>
        </p:spPr>
        <p:txBody>
          <a:bodyPr wrap="none" rtlCol="0">
            <a:spAutoFit/>
          </a:bodyPr>
          <a:lstStyle/>
          <a:p>
            <a:r>
              <a:rPr lang="it-IT" sz="1800" dirty="0" err="1"/>
              <a:t>Binding</a:t>
            </a:r>
            <a:r>
              <a:rPr lang="it-IT" sz="1800" dirty="0"/>
              <a:t> site for ASF2</a:t>
            </a:r>
          </a:p>
        </p:txBody>
      </p:sp>
      <p:cxnSp>
        <p:nvCxnSpPr>
          <p:cNvPr id="4" name="Connettore 2 3">
            <a:extLst>
              <a:ext uri="{FF2B5EF4-FFF2-40B4-BE49-F238E27FC236}">
                <a16:creationId xmlns:a16="http://schemas.microsoft.com/office/drawing/2014/main" id="{7F3A0963-D98C-9B47-A591-9D9E856FEAEC}"/>
              </a:ext>
            </a:extLst>
          </p:cNvPr>
          <p:cNvCxnSpPr/>
          <p:nvPr/>
        </p:nvCxnSpPr>
        <p:spPr>
          <a:xfrm>
            <a:off x="4078288" y="2366262"/>
            <a:ext cx="427037" cy="44116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69" name="Text Box 2">
            <a:extLst>
              <a:ext uri="{FF2B5EF4-FFF2-40B4-BE49-F238E27FC236}">
                <a16:creationId xmlns:a16="http://schemas.microsoft.com/office/drawing/2014/main" id="{5856B6E7-EE6E-8849-806B-278780E20682}"/>
              </a:ext>
            </a:extLst>
          </p:cNvPr>
          <p:cNvSpPr txBox="1">
            <a:spLocks noChangeArrowheads="1"/>
          </p:cNvSpPr>
          <p:nvPr/>
        </p:nvSpPr>
        <p:spPr bwMode="auto">
          <a:xfrm>
            <a:off x="1707345" y="3367515"/>
            <a:ext cx="210346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GB" altLang="it-IT" sz="1200" dirty="0">
                <a:solidFill>
                  <a:srgbClr val="000000"/>
                </a:solidFill>
                <a:latin typeface="Arial" panose="020B0604020202020204" pitchFamily="34" charset="0"/>
              </a:rPr>
              <a:t>3’-CCAAAAUCUGUUUUAG</a:t>
            </a:r>
            <a:endParaRPr lang="en-US" altLang="it-IT" sz="1200" b="1" dirty="0">
              <a:solidFill>
                <a:srgbClr val="252571"/>
              </a:solidFill>
              <a:latin typeface="Arial" panose="020B0604020202020204" pitchFamily="34" charset="0"/>
            </a:endParaRPr>
          </a:p>
        </p:txBody>
      </p:sp>
      <p:sp>
        <p:nvSpPr>
          <p:cNvPr id="83970" name="Text Box 3">
            <a:extLst>
              <a:ext uri="{FF2B5EF4-FFF2-40B4-BE49-F238E27FC236}">
                <a16:creationId xmlns:a16="http://schemas.microsoft.com/office/drawing/2014/main" id="{143F9BC5-846B-CA4A-8B5D-6B506A31BE77}"/>
              </a:ext>
            </a:extLst>
          </p:cNvPr>
          <p:cNvSpPr txBox="1">
            <a:spLocks noChangeArrowheads="1"/>
          </p:cNvSpPr>
          <p:nvPr/>
        </p:nvSpPr>
        <p:spPr bwMode="auto">
          <a:xfrm rot="-1735094">
            <a:off x="3608673" y="2673747"/>
            <a:ext cx="24288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GB" altLang="it-IT" sz="1800" dirty="0">
                <a:solidFill>
                  <a:srgbClr val="000000"/>
                </a:solidFill>
                <a:latin typeface="Arial" panose="020B0604020202020204" pitchFamily="34" charset="0"/>
              </a:rPr>
              <a:t>SRSRSRSRSRSRSR</a:t>
            </a:r>
            <a:endParaRPr lang="en-US" altLang="it-IT" sz="3600" b="1" dirty="0">
              <a:solidFill>
                <a:srgbClr val="252571"/>
              </a:solidFill>
              <a:latin typeface="Arial" panose="020B0604020202020204" pitchFamily="34" charset="0"/>
            </a:endParaRPr>
          </a:p>
        </p:txBody>
      </p:sp>
      <p:sp>
        <p:nvSpPr>
          <p:cNvPr id="83971" name="Text Box 7">
            <a:extLst>
              <a:ext uri="{FF2B5EF4-FFF2-40B4-BE49-F238E27FC236}">
                <a16:creationId xmlns:a16="http://schemas.microsoft.com/office/drawing/2014/main" id="{BCC583AB-F2D1-9F47-8648-F2AAD0C88323}"/>
              </a:ext>
            </a:extLst>
          </p:cNvPr>
          <p:cNvSpPr txBox="1">
            <a:spLocks noChangeArrowheads="1"/>
          </p:cNvSpPr>
          <p:nvPr/>
        </p:nvSpPr>
        <p:spPr bwMode="auto">
          <a:xfrm>
            <a:off x="0" y="0"/>
            <a:ext cx="4078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50000"/>
              </a:spcBef>
              <a:buFontTx/>
              <a:buNone/>
            </a:pPr>
            <a:r>
              <a:rPr lang="en-US" altLang="it-IT" sz="2400" b="1">
                <a:solidFill>
                  <a:srgbClr val="252571"/>
                </a:solidFill>
                <a:latin typeface="Century Gothic" panose="020B0502020202020204" pitchFamily="34" charset="0"/>
              </a:rPr>
              <a:t>•	SMN2 exon 7</a:t>
            </a:r>
          </a:p>
        </p:txBody>
      </p:sp>
      <p:grpSp>
        <p:nvGrpSpPr>
          <p:cNvPr id="83972" name="Group 11">
            <a:extLst>
              <a:ext uri="{FF2B5EF4-FFF2-40B4-BE49-F238E27FC236}">
                <a16:creationId xmlns:a16="http://schemas.microsoft.com/office/drawing/2014/main" id="{BAC5D3DB-E03C-8244-85F5-A8412B82B14D}"/>
              </a:ext>
            </a:extLst>
          </p:cNvPr>
          <p:cNvGrpSpPr>
            <a:grpSpLocks/>
          </p:cNvGrpSpPr>
          <p:nvPr/>
        </p:nvGrpSpPr>
        <p:grpSpPr bwMode="auto">
          <a:xfrm>
            <a:off x="300038" y="3563938"/>
            <a:ext cx="8410575" cy="304800"/>
            <a:chOff x="274" y="2707"/>
            <a:chExt cx="5298" cy="192"/>
          </a:xfrm>
        </p:grpSpPr>
        <p:pic>
          <p:nvPicPr>
            <p:cNvPr id="83973" name="Picture 8">
              <a:extLst>
                <a:ext uri="{FF2B5EF4-FFF2-40B4-BE49-F238E27FC236}">
                  <a16:creationId xmlns:a16="http://schemas.microsoft.com/office/drawing/2014/main" id="{9DEFFF5F-5E8F-0743-84F9-7A90B4518F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8214" b="63884"/>
            <a:stretch>
              <a:fillRect/>
            </a:stretch>
          </p:blipFill>
          <p:spPr bwMode="auto">
            <a:xfrm>
              <a:off x="274" y="2741"/>
              <a:ext cx="5298" cy="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4" name="Rectangle 10">
              <a:extLst>
                <a:ext uri="{FF2B5EF4-FFF2-40B4-BE49-F238E27FC236}">
                  <a16:creationId xmlns:a16="http://schemas.microsoft.com/office/drawing/2014/main" id="{B241E6CE-53DE-A942-A7A7-909ECD703180}"/>
                </a:ext>
              </a:extLst>
            </p:cNvPr>
            <p:cNvSpPr>
              <a:spLocks noChangeArrowheads="1"/>
            </p:cNvSpPr>
            <p:nvPr/>
          </p:nvSpPr>
          <p:spPr bwMode="auto">
            <a:xfrm>
              <a:off x="1679" y="2738"/>
              <a:ext cx="90" cy="1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83975" name="Text Box 9">
              <a:extLst>
                <a:ext uri="{FF2B5EF4-FFF2-40B4-BE49-F238E27FC236}">
                  <a16:creationId xmlns:a16="http://schemas.microsoft.com/office/drawing/2014/main" id="{ECC04E17-2FC2-D54B-8C2C-B45D67E1C369}"/>
                </a:ext>
              </a:extLst>
            </p:cNvPr>
            <p:cNvSpPr txBox="1">
              <a:spLocks noChangeArrowheads="1"/>
            </p:cNvSpPr>
            <p:nvPr/>
          </p:nvSpPr>
          <p:spPr bwMode="auto">
            <a:xfrm>
              <a:off x="1626" y="2707"/>
              <a:ext cx="19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1400" b="1" dirty="0">
                  <a:highlight>
                    <a:srgbClr val="FFFF00"/>
                  </a:highlight>
                  <a:latin typeface="Times" pitchFamily="2" charset="0"/>
                </a:rPr>
                <a:t>U</a:t>
              </a:r>
            </a:p>
          </p:txBody>
        </p:sp>
      </p:grpSp>
      <p:sp>
        <p:nvSpPr>
          <p:cNvPr id="2" name="CasellaDiTesto 1">
            <a:extLst>
              <a:ext uri="{FF2B5EF4-FFF2-40B4-BE49-F238E27FC236}">
                <a16:creationId xmlns:a16="http://schemas.microsoft.com/office/drawing/2014/main" id="{8810CA2F-BD3C-A541-9C8B-5C4B5BBB6646}"/>
              </a:ext>
            </a:extLst>
          </p:cNvPr>
          <p:cNvSpPr txBox="1"/>
          <p:nvPr/>
        </p:nvSpPr>
        <p:spPr>
          <a:xfrm>
            <a:off x="3302253" y="1930673"/>
            <a:ext cx="1402948" cy="369332"/>
          </a:xfrm>
          <a:prstGeom prst="rect">
            <a:avLst/>
          </a:prstGeom>
          <a:noFill/>
        </p:spPr>
        <p:txBody>
          <a:bodyPr wrap="none" rtlCol="0">
            <a:spAutoFit/>
          </a:bodyPr>
          <a:lstStyle/>
          <a:p>
            <a:r>
              <a:rPr lang="it-IT" sz="1800" dirty="0"/>
              <a:t>SR peptide</a:t>
            </a:r>
          </a:p>
        </p:txBody>
      </p:sp>
      <p:cxnSp>
        <p:nvCxnSpPr>
          <p:cNvPr id="4" name="Connettore 2 3">
            <a:extLst>
              <a:ext uri="{FF2B5EF4-FFF2-40B4-BE49-F238E27FC236}">
                <a16:creationId xmlns:a16="http://schemas.microsoft.com/office/drawing/2014/main" id="{7F3A0963-D98C-9B47-A591-9D9E856FEAEC}"/>
              </a:ext>
            </a:extLst>
          </p:cNvPr>
          <p:cNvCxnSpPr/>
          <p:nvPr/>
        </p:nvCxnSpPr>
        <p:spPr>
          <a:xfrm>
            <a:off x="4078288" y="2366262"/>
            <a:ext cx="427037" cy="44116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737441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86017" name="Group 2">
            <a:extLst>
              <a:ext uri="{FF2B5EF4-FFF2-40B4-BE49-F238E27FC236}">
                <a16:creationId xmlns:a16="http://schemas.microsoft.com/office/drawing/2014/main" id="{3DAB2FE0-CC22-9B4E-A895-D4683B4AE6BA}"/>
              </a:ext>
            </a:extLst>
          </p:cNvPr>
          <p:cNvGrpSpPr>
            <a:grpSpLocks/>
          </p:cNvGrpSpPr>
          <p:nvPr/>
        </p:nvGrpSpPr>
        <p:grpSpPr bwMode="auto">
          <a:xfrm>
            <a:off x="1604963" y="1358900"/>
            <a:ext cx="5916612" cy="1195388"/>
            <a:chOff x="1016" y="1569"/>
            <a:chExt cx="3727" cy="753"/>
          </a:xfrm>
        </p:grpSpPr>
        <p:pic>
          <p:nvPicPr>
            <p:cNvPr id="86020" name="Picture 3">
              <a:extLst>
                <a:ext uri="{FF2B5EF4-FFF2-40B4-BE49-F238E27FC236}">
                  <a16:creationId xmlns:a16="http://schemas.microsoft.com/office/drawing/2014/main" id="{265F16F4-0286-2B47-8E7A-AE388290F6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2516" b="32108"/>
            <a:stretch>
              <a:fillRect/>
            </a:stretch>
          </p:blipFill>
          <p:spPr bwMode="auto">
            <a:xfrm>
              <a:off x="1016" y="1889"/>
              <a:ext cx="3727" cy="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1" name="AutoShape 4">
              <a:extLst>
                <a:ext uri="{FF2B5EF4-FFF2-40B4-BE49-F238E27FC236}">
                  <a16:creationId xmlns:a16="http://schemas.microsoft.com/office/drawing/2014/main" id="{05DF466E-8E7C-FC46-8D79-BCEB9EDF0F5D}"/>
                </a:ext>
              </a:extLst>
            </p:cNvPr>
            <p:cNvSpPr>
              <a:spLocks noChangeArrowheads="1"/>
            </p:cNvSpPr>
            <p:nvPr/>
          </p:nvSpPr>
          <p:spPr bwMode="auto">
            <a:xfrm flipH="1">
              <a:off x="1734" y="1569"/>
              <a:ext cx="1513" cy="278"/>
            </a:xfrm>
            <a:prstGeom prst="rtTriangle">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86022" name="Text Box 5">
              <a:extLst>
                <a:ext uri="{FF2B5EF4-FFF2-40B4-BE49-F238E27FC236}">
                  <a16:creationId xmlns:a16="http://schemas.microsoft.com/office/drawing/2014/main" id="{1D0A9A0F-CDEA-9240-A1BD-571BECC39D0F}"/>
                </a:ext>
              </a:extLst>
            </p:cNvPr>
            <p:cNvSpPr txBox="1">
              <a:spLocks noChangeArrowheads="1"/>
            </p:cNvSpPr>
            <p:nvPr/>
          </p:nvSpPr>
          <p:spPr bwMode="auto">
            <a:xfrm>
              <a:off x="1418" y="1597"/>
              <a:ext cx="223"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2400" b="1">
                  <a:solidFill>
                    <a:srgbClr val="252571"/>
                  </a:solidFill>
                  <a:latin typeface="Arial" panose="020B0604020202020204" pitchFamily="34" charset="0"/>
                </a:rPr>
                <a:t>0</a:t>
              </a:r>
            </a:p>
          </p:txBody>
        </p:sp>
        <p:sp>
          <p:nvSpPr>
            <p:cNvPr id="86023" name="Text Box 6">
              <a:extLst>
                <a:ext uri="{FF2B5EF4-FFF2-40B4-BE49-F238E27FC236}">
                  <a16:creationId xmlns:a16="http://schemas.microsoft.com/office/drawing/2014/main" id="{8B62FC5C-C93C-4642-AD68-409BDDFD2F0A}"/>
                </a:ext>
              </a:extLst>
            </p:cNvPr>
            <p:cNvSpPr txBox="1">
              <a:spLocks noChangeArrowheads="1"/>
            </p:cNvSpPr>
            <p:nvPr/>
          </p:nvSpPr>
          <p:spPr bwMode="auto">
            <a:xfrm>
              <a:off x="2844" y="1605"/>
              <a:ext cx="436"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2400" b="1">
                  <a:solidFill>
                    <a:srgbClr val="252571"/>
                  </a:solidFill>
                  <a:latin typeface="Arial" panose="020B0604020202020204" pitchFamily="34" charset="0"/>
                </a:rPr>
                <a:t>500</a:t>
              </a:r>
            </a:p>
          </p:txBody>
        </p:sp>
        <p:sp>
          <p:nvSpPr>
            <p:cNvPr id="86024" name="Text Box 7">
              <a:extLst>
                <a:ext uri="{FF2B5EF4-FFF2-40B4-BE49-F238E27FC236}">
                  <a16:creationId xmlns:a16="http://schemas.microsoft.com/office/drawing/2014/main" id="{29D00126-0A80-9442-B46F-E8D1F29DCFA4}"/>
                </a:ext>
              </a:extLst>
            </p:cNvPr>
            <p:cNvSpPr txBox="1">
              <a:spLocks noChangeArrowheads="1"/>
            </p:cNvSpPr>
            <p:nvPr/>
          </p:nvSpPr>
          <p:spPr bwMode="auto">
            <a:xfrm>
              <a:off x="3310" y="1595"/>
              <a:ext cx="25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2400" b="1">
                  <a:solidFill>
                    <a:srgbClr val="252571"/>
                  </a:solidFill>
                  <a:latin typeface="Arial" panose="020B0604020202020204" pitchFamily="34" charset="0"/>
                </a:rPr>
                <a:t>N</a:t>
              </a:r>
            </a:p>
          </p:txBody>
        </p:sp>
      </p:grpSp>
      <p:sp>
        <p:nvSpPr>
          <p:cNvPr id="86018" name="Text Box 8">
            <a:extLst>
              <a:ext uri="{FF2B5EF4-FFF2-40B4-BE49-F238E27FC236}">
                <a16:creationId xmlns:a16="http://schemas.microsoft.com/office/drawing/2014/main" id="{DA864307-AA3D-1F42-8BA6-BFB65457D6B6}"/>
              </a:ext>
            </a:extLst>
          </p:cNvPr>
          <p:cNvSpPr txBox="1">
            <a:spLocks noChangeArrowheads="1"/>
          </p:cNvSpPr>
          <p:nvPr/>
        </p:nvSpPr>
        <p:spPr bwMode="auto">
          <a:xfrm>
            <a:off x="0" y="0"/>
            <a:ext cx="6330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2400" b="1">
                <a:solidFill>
                  <a:srgbClr val="252571"/>
                </a:solidFill>
                <a:latin typeface="Century Gothic" panose="020B0502020202020204" pitchFamily="34" charset="0"/>
              </a:rPr>
              <a:t>•	With endogenous SMN2</a:t>
            </a:r>
          </a:p>
        </p:txBody>
      </p:sp>
      <p:graphicFrame>
        <p:nvGraphicFramePr>
          <p:cNvPr id="86019" name="Object 2">
            <a:extLst>
              <a:ext uri="{FF2B5EF4-FFF2-40B4-BE49-F238E27FC236}">
                <a16:creationId xmlns:a16="http://schemas.microsoft.com/office/drawing/2014/main" id="{DC472697-37C8-8D4F-88AD-B5000CCB2F14}"/>
              </a:ext>
            </a:extLst>
          </p:cNvPr>
          <p:cNvGraphicFramePr>
            <a:graphicFrameLocks noChangeAspect="1"/>
          </p:cNvGraphicFramePr>
          <p:nvPr/>
        </p:nvGraphicFramePr>
        <p:xfrm>
          <a:off x="1265238" y="2587625"/>
          <a:ext cx="6005512" cy="4286250"/>
        </p:xfrm>
        <a:graphic>
          <a:graphicData uri="http://schemas.openxmlformats.org/presentationml/2006/ole">
            <mc:AlternateContent xmlns:mc="http://schemas.openxmlformats.org/markup-compatibility/2006">
              <mc:Choice xmlns:v="urn:schemas-microsoft-com:vml" Requires="v">
                <p:oleObj spid="_x0000_s86045" name="Chart" r:id="rId5" imgW="3276600" imgH="2336800" progId="Excel.Chart.8">
                  <p:embed/>
                </p:oleObj>
              </mc:Choice>
              <mc:Fallback>
                <p:oleObj name="Chart" r:id="rId5" imgW="3276600" imgH="2336800" progId="Excel.Chart.8">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5238" y="2587625"/>
                        <a:ext cx="6005512"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CasellaDiTesto 1">
            <a:extLst>
              <a:ext uri="{FF2B5EF4-FFF2-40B4-BE49-F238E27FC236}">
                <a16:creationId xmlns:a16="http://schemas.microsoft.com/office/drawing/2014/main" id="{3059D9D9-4C21-1241-9FBF-7310E29530AD}"/>
              </a:ext>
            </a:extLst>
          </p:cNvPr>
          <p:cNvSpPr txBox="1"/>
          <p:nvPr/>
        </p:nvSpPr>
        <p:spPr>
          <a:xfrm>
            <a:off x="651929" y="1348729"/>
            <a:ext cx="1226618" cy="461665"/>
          </a:xfrm>
          <a:prstGeom prst="rect">
            <a:avLst/>
          </a:prstGeom>
          <a:noFill/>
        </p:spPr>
        <p:txBody>
          <a:bodyPr wrap="none" rtlCol="0">
            <a:spAutoFit/>
          </a:bodyPr>
          <a:lstStyle/>
          <a:p>
            <a:r>
              <a:rPr lang="it-IT" dirty="0"/>
              <a:t>RT-PCR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065" name="Rectangle 2">
            <a:extLst>
              <a:ext uri="{FF2B5EF4-FFF2-40B4-BE49-F238E27FC236}">
                <a16:creationId xmlns:a16="http://schemas.microsoft.com/office/drawing/2014/main" id="{75C60452-5908-8A49-8CBA-C9EBA8AB16FB}"/>
              </a:ext>
            </a:extLst>
          </p:cNvPr>
          <p:cNvSpPr>
            <a:spLocks noChangeArrowheads="1"/>
          </p:cNvSpPr>
          <p:nvPr/>
        </p:nvSpPr>
        <p:spPr bwMode="auto">
          <a:xfrm>
            <a:off x="276225" y="115888"/>
            <a:ext cx="8229600" cy="549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it-IT" altLang="it-IT" sz="1800" b="1">
                <a:solidFill>
                  <a:srgbClr val="000000"/>
                </a:solidFill>
                <a:latin typeface="Comic Sans MS" panose="030F0902030302020204" pitchFamily="66" charset="0"/>
              </a:rPr>
              <a:t>Figure 1: Design of synthetic compounds that specifically promote exon inclusion.</a:t>
            </a:r>
            <a:endParaRPr lang="it-IT" altLang="it-IT" sz="1800">
              <a:solidFill>
                <a:srgbClr val="000000"/>
              </a:solidFill>
              <a:latin typeface="Comic Sans MS" panose="030F0902030302020204" pitchFamily="66" charset="0"/>
            </a:endParaRPr>
          </a:p>
          <a:p>
            <a:pPr>
              <a:spcBef>
                <a:spcPct val="0"/>
              </a:spcBef>
              <a:buFontTx/>
              <a:buNone/>
            </a:pPr>
            <a:endParaRPr lang="it-IT" altLang="it-IT" sz="1400">
              <a:solidFill>
                <a:srgbClr val="000000"/>
              </a:solidFill>
              <a:latin typeface="Comic Sans MS" panose="030F0902030302020204" pitchFamily="66" charset="0"/>
            </a:endParaRPr>
          </a:p>
          <a:p>
            <a:pPr algn="just">
              <a:spcBef>
                <a:spcPct val="0"/>
              </a:spcBef>
              <a:buFontTx/>
              <a:buNone/>
            </a:pPr>
            <a:r>
              <a:rPr lang="it-IT" altLang="it-IT" sz="1400" b="1" i="1">
                <a:solidFill>
                  <a:srgbClr val="000000"/>
                </a:solidFill>
                <a:latin typeface="Comic Sans MS" panose="030F0902030302020204" pitchFamily="66" charset="0"/>
              </a:rPr>
              <a:t>a</a:t>
            </a:r>
            <a:r>
              <a:rPr lang="it-IT" altLang="it-IT" sz="1600">
                <a:solidFill>
                  <a:srgbClr val="000000"/>
                </a:solidFill>
                <a:latin typeface="Comic Sans MS" panose="030F0902030302020204" pitchFamily="66" charset="0"/>
              </a:rPr>
              <a:t>, ESSENCE emulates the ESE-dependent function of SR proteins. SR proteins (top) bind to an ESE through their RNA-binding domain (RBD) and promote exon inclusion by recruiting the splicing machinery through their RS domain (RS). In the absence of an ESE (middle), SR proteins cannot bind and the exon is skipped. An ESSENCE compound (bottom) tethers a minimal RS domain to the exon by Watson-Crick base pairing and rescues splicing. Any sequence along the exon can be chosen as the target site. </a:t>
            </a:r>
            <a:r>
              <a:rPr lang="it-IT" altLang="it-IT" sz="1600" b="1" i="1">
                <a:solidFill>
                  <a:srgbClr val="000000"/>
                </a:solidFill>
                <a:latin typeface="Comic Sans MS" panose="030F0902030302020204" pitchFamily="66" charset="0"/>
              </a:rPr>
              <a:t>b</a:t>
            </a:r>
            <a:r>
              <a:rPr lang="it-IT" altLang="it-IT" sz="1600">
                <a:solidFill>
                  <a:srgbClr val="000000"/>
                </a:solidFill>
                <a:latin typeface="Comic Sans MS" panose="030F0902030302020204" pitchFamily="66" charset="0"/>
              </a:rPr>
              <a:t>, Chemical structure of the PNA–peptide chimeric molecule. All compounds were HPLC-purified after direct synthesis with the PNA moiety at the N terminus and the recruiting peptide moiety at the C terminus to mimic the standard domain organization of SR proteins. A two-glycine linker separates the two minidomains to provide flexibility. Upper and lower case letters indicate amino acids and nucleotides, respectively. </a:t>
            </a:r>
            <a:r>
              <a:rPr lang="it-IT" altLang="it-IT" sz="1600" b="1" i="1">
                <a:solidFill>
                  <a:srgbClr val="000000"/>
                </a:solidFill>
                <a:latin typeface="Comic Sans MS" panose="030F0902030302020204" pitchFamily="66" charset="0"/>
              </a:rPr>
              <a:t>c</a:t>
            </a:r>
            <a:r>
              <a:rPr lang="it-IT" altLang="it-IT" sz="1600">
                <a:solidFill>
                  <a:srgbClr val="000000"/>
                </a:solidFill>
                <a:latin typeface="Comic Sans MS" panose="030F0902030302020204" pitchFamily="66" charset="0"/>
              </a:rPr>
              <a:t>, Sequences and targeting strategy of the chimeric compounds directed to </a:t>
            </a:r>
            <a:r>
              <a:rPr lang="it-IT" altLang="it-IT" sz="1600" i="1">
                <a:solidFill>
                  <a:srgbClr val="000000"/>
                </a:solidFill>
                <a:latin typeface="Comic Sans MS" panose="030F0902030302020204" pitchFamily="66" charset="0"/>
              </a:rPr>
              <a:t>BRCA1</a:t>
            </a:r>
            <a:r>
              <a:rPr lang="it-IT" altLang="it-IT" sz="1600">
                <a:solidFill>
                  <a:srgbClr val="000000"/>
                </a:solidFill>
                <a:latin typeface="Comic Sans MS" panose="030F0902030302020204" pitchFamily="66" charset="0"/>
              </a:rPr>
              <a:t> E1694X exon 18 and </a:t>
            </a:r>
            <a:r>
              <a:rPr lang="it-IT" altLang="it-IT" sz="1600" i="1">
                <a:solidFill>
                  <a:srgbClr val="000000"/>
                </a:solidFill>
                <a:latin typeface="Comic Sans MS" panose="030F0902030302020204" pitchFamily="66" charset="0"/>
              </a:rPr>
              <a:t>SMN2</a:t>
            </a:r>
            <a:r>
              <a:rPr lang="it-IT" altLang="it-IT" sz="1600">
                <a:solidFill>
                  <a:srgbClr val="000000"/>
                </a:solidFill>
                <a:latin typeface="Comic Sans MS" panose="030F0902030302020204" pitchFamily="66" charset="0"/>
              </a:rPr>
              <a:t> exon 7. The underlined nucleotide at position +6 of both exons is substituted by g or c in wild type </a:t>
            </a:r>
            <a:r>
              <a:rPr lang="it-IT" altLang="it-IT" sz="1600" i="1">
                <a:solidFill>
                  <a:srgbClr val="000000"/>
                </a:solidFill>
                <a:latin typeface="Comic Sans MS" panose="030F0902030302020204" pitchFamily="66" charset="0"/>
              </a:rPr>
              <a:t>BRCA1</a:t>
            </a:r>
            <a:r>
              <a:rPr lang="it-IT" altLang="it-IT" sz="1600">
                <a:solidFill>
                  <a:srgbClr val="000000"/>
                </a:solidFill>
                <a:latin typeface="Comic Sans MS" panose="030F0902030302020204" pitchFamily="66" charset="0"/>
              </a:rPr>
              <a:t> and in </a:t>
            </a:r>
            <a:r>
              <a:rPr lang="it-IT" altLang="it-IT" sz="1600" i="1">
                <a:solidFill>
                  <a:srgbClr val="000000"/>
                </a:solidFill>
                <a:latin typeface="Comic Sans MS" panose="030F0902030302020204" pitchFamily="66" charset="0"/>
              </a:rPr>
              <a:t>SMN1</a:t>
            </a:r>
            <a:r>
              <a:rPr lang="it-IT" altLang="it-IT" sz="1600">
                <a:solidFill>
                  <a:srgbClr val="000000"/>
                </a:solidFill>
                <a:latin typeface="Comic Sans MS" panose="030F0902030302020204" pitchFamily="66" charset="0"/>
              </a:rPr>
              <a:t>, respectively. The compounds are represented from C to N terminus to emphasize the base pairing to the target site (bold) on the exon (white box). Only partial sequences at the intron/exon boundaries are shown. BR and SMN compounds are directed to </a:t>
            </a:r>
            <a:r>
              <a:rPr lang="it-IT" altLang="it-IT" sz="1600" i="1">
                <a:solidFill>
                  <a:srgbClr val="000000"/>
                </a:solidFill>
                <a:latin typeface="Comic Sans MS" panose="030F0902030302020204" pitchFamily="66" charset="0"/>
              </a:rPr>
              <a:t>BRCA1</a:t>
            </a:r>
            <a:r>
              <a:rPr lang="it-IT" altLang="it-IT" sz="1600">
                <a:solidFill>
                  <a:srgbClr val="000000"/>
                </a:solidFill>
                <a:latin typeface="Comic Sans MS" panose="030F0902030302020204" pitchFamily="66" charset="0"/>
              </a:rPr>
              <a:t> E1694X exon 18 and </a:t>
            </a:r>
            <a:r>
              <a:rPr lang="it-IT" altLang="it-IT" sz="1600" i="1">
                <a:solidFill>
                  <a:srgbClr val="000000"/>
                </a:solidFill>
                <a:latin typeface="Comic Sans MS" panose="030F0902030302020204" pitchFamily="66" charset="0"/>
              </a:rPr>
              <a:t>SMN2</a:t>
            </a:r>
            <a:r>
              <a:rPr lang="it-IT" altLang="it-IT" sz="1600">
                <a:solidFill>
                  <a:srgbClr val="000000"/>
                </a:solidFill>
                <a:latin typeface="Comic Sans MS" panose="030F0902030302020204" pitchFamily="66" charset="0"/>
              </a:rPr>
              <a:t> exon 7, respectively. CON-PNA is a control PNA of unrelated sequence.</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0113" name="Picture 2">
            <a:extLst>
              <a:ext uri="{FF2B5EF4-FFF2-40B4-BE49-F238E27FC236}">
                <a16:creationId xmlns:a16="http://schemas.microsoft.com/office/drawing/2014/main" id="{7909B07F-258A-4E4E-99E5-63870C65A0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88" y="0"/>
            <a:ext cx="8229600" cy="529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4" name="Rectangle 3">
            <a:extLst>
              <a:ext uri="{FF2B5EF4-FFF2-40B4-BE49-F238E27FC236}">
                <a16:creationId xmlns:a16="http://schemas.microsoft.com/office/drawing/2014/main" id="{03D0589D-A347-424E-9BF8-8C6E9A32C1C9}"/>
              </a:ext>
            </a:extLst>
          </p:cNvPr>
          <p:cNvSpPr>
            <a:spLocks noChangeArrowheads="1"/>
          </p:cNvSpPr>
          <p:nvPr/>
        </p:nvSpPr>
        <p:spPr bwMode="auto">
          <a:xfrm>
            <a:off x="838200" y="5337175"/>
            <a:ext cx="8004175"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it-IT" altLang="it-IT" sz="1600" b="1">
                <a:solidFill>
                  <a:srgbClr val="000000"/>
                </a:solidFill>
                <a:latin typeface="Arial" panose="020B0604020202020204" pitchFamily="34" charset="0"/>
              </a:rPr>
              <a:t>Rescue of </a:t>
            </a:r>
            <a:r>
              <a:rPr lang="it-IT" altLang="it-IT" sz="1600" b="1" i="1">
                <a:solidFill>
                  <a:srgbClr val="000000"/>
                </a:solidFill>
                <a:latin typeface="Arial" panose="020B0604020202020204" pitchFamily="34" charset="0"/>
              </a:rPr>
              <a:t>SMN2</a:t>
            </a:r>
            <a:r>
              <a:rPr lang="it-IT" altLang="it-IT" sz="1600" b="1">
                <a:solidFill>
                  <a:srgbClr val="000000"/>
                </a:solidFill>
                <a:latin typeface="Arial" panose="020B0604020202020204" pitchFamily="34" charset="0"/>
              </a:rPr>
              <a:t> exon 7 splicing to </a:t>
            </a:r>
            <a:r>
              <a:rPr lang="it-IT" altLang="it-IT" sz="1600" b="1" i="1">
                <a:solidFill>
                  <a:srgbClr val="000000"/>
                </a:solidFill>
                <a:latin typeface="Arial" panose="020B0604020202020204" pitchFamily="34" charset="0"/>
              </a:rPr>
              <a:t>SMN1</a:t>
            </a:r>
            <a:r>
              <a:rPr lang="it-IT" altLang="it-IT" sz="1600" b="1">
                <a:solidFill>
                  <a:srgbClr val="000000"/>
                </a:solidFill>
                <a:latin typeface="Arial" panose="020B0604020202020204" pitchFamily="34" charset="0"/>
              </a:rPr>
              <a:t> levels by ESSENCE.</a:t>
            </a:r>
            <a:endParaRPr lang="it-IT" altLang="it-IT" sz="1600">
              <a:solidFill>
                <a:srgbClr val="000000"/>
              </a:solidFill>
              <a:latin typeface="Arial" panose="020B0604020202020204" pitchFamily="34" charset="0"/>
            </a:endParaRPr>
          </a:p>
          <a:p>
            <a:pPr>
              <a:spcBef>
                <a:spcPct val="0"/>
              </a:spcBef>
              <a:buFontTx/>
              <a:buNone/>
            </a:pPr>
            <a:r>
              <a:rPr lang="it-IT" altLang="it-IT" sz="1400" i="1">
                <a:solidFill>
                  <a:srgbClr val="000000"/>
                </a:solidFill>
                <a:latin typeface="Arial" panose="020B0604020202020204" pitchFamily="34" charset="0"/>
              </a:rPr>
              <a:t>SMN2-</a:t>
            </a:r>
            <a:r>
              <a:rPr lang="it-IT" altLang="it-IT" sz="1400">
                <a:solidFill>
                  <a:srgbClr val="000000"/>
                </a:solidFill>
                <a:latin typeface="Arial" panose="020B0604020202020204" pitchFamily="34" charset="0"/>
              </a:rPr>
              <a:t>derived pre-mRNAs (10 fmol per 12.5 l reaction) were spliced in HeLa cell nuclear extract for 4 h at 30 °C as described26. Increasing amounts of </a:t>
            </a:r>
            <a:r>
              <a:rPr lang="it-IT" altLang="it-IT" sz="1400" b="1" i="1">
                <a:solidFill>
                  <a:srgbClr val="000000"/>
                </a:solidFill>
                <a:latin typeface="Arial" panose="020B0604020202020204" pitchFamily="34" charset="0"/>
              </a:rPr>
              <a:t>a</a:t>
            </a:r>
            <a:r>
              <a:rPr lang="it-IT" altLang="it-IT" sz="1400">
                <a:solidFill>
                  <a:srgbClr val="000000"/>
                </a:solidFill>
                <a:latin typeface="Arial" panose="020B0604020202020204" pitchFamily="34" charset="0"/>
              </a:rPr>
              <a:t>, SMN-RS10, </a:t>
            </a:r>
            <a:r>
              <a:rPr lang="it-IT" altLang="it-IT" sz="1400" b="1" i="1">
                <a:solidFill>
                  <a:srgbClr val="000000"/>
                </a:solidFill>
                <a:latin typeface="Arial" panose="020B0604020202020204" pitchFamily="34" charset="0"/>
              </a:rPr>
              <a:t>b</a:t>
            </a:r>
            <a:r>
              <a:rPr lang="it-IT" altLang="it-IT" sz="1400">
                <a:solidFill>
                  <a:srgbClr val="000000"/>
                </a:solidFill>
                <a:latin typeface="Arial" panose="020B0604020202020204" pitchFamily="34" charset="0"/>
              </a:rPr>
              <a:t>, SMN-PNA, </a:t>
            </a:r>
            <a:r>
              <a:rPr lang="it-IT" altLang="it-IT" sz="1400" b="1" i="1">
                <a:solidFill>
                  <a:srgbClr val="000000"/>
                </a:solidFill>
                <a:latin typeface="Arial" panose="020B0604020202020204" pitchFamily="34" charset="0"/>
              </a:rPr>
              <a:t>c</a:t>
            </a:r>
            <a:r>
              <a:rPr lang="it-IT" altLang="it-IT" sz="1400">
                <a:solidFill>
                  <a:srgbClr val="000000"/>
                </a:solidFill>
                <a:latin typeface="Arial" panose="020B0604020202020204" pitchFamily="34" charset="0"/>
              </a:rPr>
              <a:t>, BR-RS10 were added to the pre-assembled reactions. The identity of each band is schematically represented on the right. </a:t>
            </a:r>
            <a:r>
              <a:rPr lang="it-IT" altLang="it-IT" sz="1400" b="1" i="1">
                <a:solidFill>
                  <a:srgbClr val="000000"/>
                </a:solidFill>
                <a:latin typeface="Arial" panose="020B0604020202020204" pitchFamily="34" charset="0"/>
              </a:rPr>
              <a:t>d</a:t>
            </a:r>
            <a:r>
              <a:rPr lang="it-IT" altLang="it-IT" sz="1400">
                <a:solidFill>
                  <a:srgbClr val="000000"/>
                </a:solidFill>
                <a:latin typeface="Arial" panose="020B0604020202020204" pitchFamily="34" charset="0"/>
              </a:rPr>
              <a:t>, Quantification, as above, of the experiments shown in (</a:t>
            </a:r>
            <a:r>
              <a:rPr lang="it-IT" altLang="it-IT" sz="1400" i="1">
                <a:solidFill>
                  <a:srgbClr val="000000"/>
                </a:solidFill>
                <a:latin typeface="Arial" panose="020B0604020202020204" pitchFamily="34" charset="0"/>
              </a:rPr>
              <a:t>a–c</a:t>
            </a:r>
            <a:r>
              <a:rPr lang="it-IT" altLang="it-IT" sz="1400">
                <a:solidFill>
                  <a:srgbClr val="000000"/>
                </a:solidFill>
                <a:latin typeface="Arial" panose="020B0604020202020204" pitchFamily="34" charset="0"/>
              </a:rPr>
              <a:t>), using mean values from at least three independent experiments.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61" name="Picture 2">
            <a:extLst>
              <a:ext uri="{FF2B5EF4-FFF2-40B4-BE49-F238E27FC236}">
                <a16:creationId xmlns:a16="http://schemas.microsoft.com/office/drawing/2014/main" id="{BD6313C7-63F0-2E40-8BFA-5C25E1D134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47788"/>
            <a:ext cx="9144000"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2" name="Text Box 3">
            <a:extLst>
              <a:ext uri="{FF2B5EF4-FFF2-40B4-BE49-F238E27FC236}">
                <a16:creationId xmlns:a16="http://schemas.microsoft.com/office/drawing/2014/main" id="{7C115D27-63EC-E74D-B3C7-2CBB535B0D25}"/>
              </a:ext>
            </a:extLst>
          </p:cNvPr>
          <p:cNvSpPr txBox="1">
            <a:spLocks noChangeArrowheads="1"/>
          </p:cNvSpPr>
          <p:nvPr/>
        </p:nvSpPr>
        <p:spPr bwMode="auto">
          <a:xfrm>
            <a:off x="0" y="0"/>
            <a:ext cx="54705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50000"/>
              </a:spcBef>
              <a:buFontTx/>
              <a:buNone/>
            </a:pPr>
            <a:r>
              <a:rPr lang="en-US" altLang="it-IT" sz="2400" b="1">
                <a:solidFill>
                  <a:srgbClr val="252571"/>
                </a:solidFill>
                <a:latin typeface="Century Gothic" panose="020B0502020202020204" pitchFamily="34" charset="0"/>
              </a:rPr>
              <a:t>•	Recovery of gems</a:t>
            </a:r>
          </a:p>
        </p:txBody>
      </p:sp>
      <p:sp>
        <p:nvSpPr>
          <p:cNvPr id="92163" name="Text Box 4">
            <a:extLst>
              <a:ext uri="{FF2B5EF4-FFF2-40B4-BE49-F238E27FC236}">
                <a16:creationId xmlns:a16="http://schemas.microsoft.com/office/drawing/2014/main" id="{8687878E-4AE0-BE47-99B2-7CDBE72851BA}"/>
              </a:ext>
            </a:extLst>
          </p:cNvPr>
          <p:cNvSpPr txBox="1">
            <a:spLocks noChangeArrowheads="1"/>
          </p:cNvSpPr>
          <p:nvPr/>
        </p:nvSpPr>
        <p:spPr bwMode="auto">
          <a:xfrm>
            <a:off x="479425" y="5930900"/>
            <a:ext cx="7615238"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it-IT" altLang="it-IT" sz="1600" b="1">
                <a:solidFill>
                  <a:srgbClr val="000000"/>
                </a:solidFill>
                <a:latin typeface="Arial" panose="020B0604020202020204" pitchFamily="34" charset="0"/>
              </a:rPr>
              <a:t>Rescue of </a:t>
            </a:r>
            <a:r>
              <a:rPr lang="it-IT" altLang="it-IT" sz="1600" b="1" i="1">
                <a:solidFill>
                  <a:srgbClr val="000000"/>
                </a:solidFill>
                <a:latin typeface="Arial" panose="020B0604020202020204" pitchFamily="34" charset="0"/>
              </a:rPr>
              <a:t>SMN2</a:t>
            </a:r>
            <a:r>
              <a:rPr lang="it-IT" altLang="it-IT" sz="1600" b="1">
                <a:solidFill>
                  <a:srgbClr val="000000"/>
                </a:solidFill>
                <a:latin typeface="Arial" panose="020B0604020202020204" pitchFamily="34" charset="0"/>
              </a:rPr>
              <a:t> exon 7 splicing to </a:t>
            </a:r>
            <a:r>
              <a:rPr lang="it-IT" altLang="it-IT" sz="1600" b="1" i="1">
                <a:solidFill>
                  <a:srgbClr val="000000"/>
                </a:solidFill>
                <a:latin typeface="Arial" panose="020B0604020202020204" pitchFamily="34" charset="0"/>
              </a:rPr>
              <a:t>SMN1</a:t>
            </a:r>
            <a:r>
              <a:rPr lang="it-IT" altLang="it-IT" sz="1600" b="1">
                <a:solidFill>
                  <a:srgbClr val="000000"/>
                </a:solidFill>
                <a:latin typeface="Arial" panose="020B0604020202020204" pitchFamily="34" charset="0"/>
              </a:rPr>
              <a:t> levels by ESSENCE restores gems </a:t>
            </a:r>
          </a:p>
          <a:p>
            <a:pPr>
              <a:spcBef>
                <a:spcPct val="0"/>
              </a:spcBef>
              <a:buFontTx/>
              <a:buNone/>
            </a:pPr>
            <a:r>
              <a:rPr lang="it-IT" altLang="it-IT" sz="1600" b="1">
                <a:solidFill>
                  <a:srgbClr val="000000"/>
                </a:solidFill>
                <a:latin typeface="Arial" panose="020B0604020202020204" pitchFamily="34" charset="0"/>
              </a:rPr>
              <a:t>localization of the SMN  protein. </a:t>
            </a:r>
          </a:p>
          <a:p>
            <a:pPr>
              <a:spcBef>
                <a:spcPct val="0"/>
              </a:spcBef>
              <a:buFontTx/>
              <a:buNone/>
            </a:pPr>
            <a:r>
              <a:rPr lang="it-IT" altLang="it-IT" sz="1600" b="1">
                <a:solidFill>
                  <a:srgbClr val="000000"/>
                </a:solidFill>
                <a:latin typeface="Arial" panose="020B0604020202020204" pitchFamily="34" charset="0"/>
              </a:rPr>
              <a:t>A) mutant cells, B) cells treated with ESSENCE</a:t>
            </a:r>
          </a:p>
        </p:txBody>
      </p:sp>
      <p:sp>
        <p:nvSpPr>
          <p:cNvPr id="92164" name="Text Box 5">
            <a:extLst>
              <a:ext uri="{FF2B5EF4-FFF2-40B4-BE49-F238E27FC236}">
                <a16:creationId xmlns:a16="http://schemas.microsoft.com/office/drawing/2014/main" id="{A6D49A45-94B7-9944-813F-DDE6BDB8EB76}"/>
              </a:ext>
            </a:extLst>
          </p:cNvPr>
          <p:cNvSpPr txBox="1">
            <a:spLocks noChangeArrowheads="1"/>
          </p:cNvSpPr>
          <p:nvPr/>
        </p:nvSpPr>
        <p:spPr bwMode="auto">
          <a:xfrm>
            <a:off x="212725" y="5267325"/>
            <a:ext cx="522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it-IT" altLang="it-IT" sz="2400">
                <a:latin typeface="Century Gothic" panose="020B0502020202020204" pitchFamily="34" charset="0"/>
              </a:rPr>
              <a:t>A)</a:t>
            </a:r>
          </a:p>
        </p:txBody>
      </p:sp>
      <p:sp>
        <p:nvSpPr>
          <p:cNvPr id="92165" name="Text Box 6">
            <a:extLst>
              <a:ext uri="{FF2B5EF4-FFF2-40B4-BE49-F238E27FC236}">
                <a16:creationId xmlns:a16="http://schemas.microsoft.com/office/drawing/2014/main" id="{0BB7702C-85C9-4540-B2C9-FF2590A4B3C5}"/>
              </a:ext>
            </a:extLst>
          </p:cNvPr>
          <p:cNvSpPr txBox="1">
            <a:spLocks noChangeArrowheads="1"/>
          </p:cNvSpPr>
          <p:nvPr/>
        </p:nvSpPr>
        <p:spPr bwMode="auto">
          <a:xfrm>
            <a:off x="4645025" y="5241925"/>
            <a:ext cx="4714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it-IT" altLang="it-IT" sz="2400">
                <a:latin typeface="Century Gothic" panose="020B0502020202020204" pitchFamily="34" charset="0"/>
              </a:rPr>
              <a:t>B)</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3" name="Text Box 1">
            <a:extLst>
              <a:ext uri="{FF2B5EF4-FFF2-40B4-BE49-F238E27FC236}">
                <a16:creationId xmlns:a16="http://schemas.microsoft.com/office/drawing/2014/main" id="{2E472671-D0A4-DB4C-A234-5632B1BDF290}"/>
              </a:ext>
            </a:extLst>
          </p:cNvPr>
          <p:cNvSpPr txBox="1">
            <a:spLocks noChangeArrowheads="1"/>
          </p:cNvSpPr>
          <p:nvPr/>
        </p:nvSpPr>
        <p:spPr bwMode="auto">
          <a:xfrm>
            <a:off x="325438" y="144463"/>
            <a:ext cx="8493125" cy="415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sz="2400">
                <a:solidFill>
                  <a:srgbClr val="000000"/>
                </a:solidFill>
                <a:latin typeface="Times New Roman" charset="0"/>
                <a:ea typeface="msgothic" charset="-128"/>
                <a:cs typeface="msgothic" charset="-128"/>
              </a:defRPr>
            </a:lvl9pPr>
          </a:lstStyle>
          <a:p>
            <a:pPr algn="ctr">
              <a:defRPr/>
            </a:pPr>
            <a:r>
              <a:rPr lang="en-GB" altLang="it-IT" sz="1800" b="1">
                <a:latin typeface="Arial" charset="0"/>
              </a:rPr>
              <a:t>Structure of U7-ESE-B </a:t>
            </a:r>
            <a:r>
              <a:rPr lang="en-GB" altLang="it-IT" sz="1800" b="1" dirty="0" err="1">
                <a:latin typeface="Arial" charset="0"/>
              </a:rPr>
              <a:t>snRNA</a:t>
            </a:r>
            <a:r>
              <a:rPr lang="en-GB" altLang="it-IT" sz="1800" b="1" dirty="0">
                <a:latin typeface="Arial" charset="0"/>
              </a:rPr>
              <a:t>-containing LV used for mouse </a:t>
            </a:r>
            <a:r>
              <a:rPr lang="en-GB" altLang="it-IT" sz="1800" b="1" dirty="0" err="1">
                <a:latin typeface="Arial" charset="0"/>
              </a:rPr>
              <a:t>transgenesis</a:t>
            </a:r>
            <a:r>
              <a:rPr lang="en-GB" altLang="it-IT" sz="1800" b="1" dirty="0">
                <a:latin typeface="Arial" charset="0"/>
              </a:rPr>
              <a:t>. </a:t>
            </a:r>
          </a:p>
        </p:txBody>
      </p:sp>
      <p:pic>
        <p:nvPicPr>
          <p:cNvPr id="3074" name="Picture 2">
            <a:extLst>
              <a:ext uri="{FF2B5EF4-FFF2-40B4-BE49-F238E27FC236}">
                <a16:creationId xmlns:a16="http://schemas.microsoft.com/office/drawing/2014/main" id="{E0B6516A-767E-0F43-894C-4FBE50E96E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7800" y="6283325"/>
            <a:ext cx="2533650" cy="5048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3075" name="Picture 3">
            <a:extLst>
              <a:ext uri="{FF2B5EF4-FFF2-40B4-BE49-F238E27FC236}">
                <a16:creationId xmlns:a16="http://schemas.microsoft.com/office/drawing/2014/main" id="{A0BCC6B8-4117-F746-B6EE-2C3FDD223B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8500" y="979488"/>
            <a:ext cx="5213350" cy="48926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3076" name="Text Box 4">
            <a:extLst>
              <a:ext uri="{FF2B5EF4-FFF2-40B4-BE49-F238E27FC236}">
                <a16:creationId xmlns:a16="http://schemas.microsoft.com/office/drawing/2014/main" id="{9A0A55F8-F840-1F46-96B4-AB7BAD3BCDE6}"/>
              </a:ext>
            </a:extLst>
          </p:cNvPr>
          <p:cNvSpPr txBox="1">
            <a:spLocks noChangeArrowheads="1"/>
          </p:cNvSpPr>
          <p:nvPr/>
        </p:nvSpPr>
        <p:spPr bwMode="auto">
          <a:xfrm>
            <a:off x="1968500" y="5972175"/>
            <a:ext cx="3917950" cy="231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1pPr>
            <a:lvl2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2pPr>
            <a:lvl3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3pPr>
            <a:lvl4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4pPr>
            <a:lvl5pPr>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rgbClr val="000000"/>
                </a:solidFill>
                <a:latin typeface="Times New Roman" charset="0"/>
                <a:ea typeface="msgothic" charset="-128"/>
                <a:cs typeface="msgothic" charset="-128"/>
              </a:defRPr>
            </a:lvl9pPr>
          </a:lstStyle>
          <a:p>
            <a:pPr>
              <a:defRPr/>
            </a:pPr>
            <a:r>
              <a:rPr lang="en-GB" altLang="it-IT" sz="1089" b="1">
                <a:latin typeface="Arial" charset="0"/>
              </a:rPr>
              <a:t>Kathrin Meyer et al. Hum. Mol. Genet. 2009;18:546-555</a:t>
            </a:r>
          </a:p>
        </p:txBody>
      </p:sp>
      <p:sp>
        <p:nvSpPr>
          <p:cNvPr id="3077" name="Text Box 5">
            <a:extLst>
              <a:ext uri="{FF2B5EF4-FFF2-40B4-BE49-F238E27FC236}">
                <a16:creationId xmlns:a16="http://schemas.microsoft.com/office/drawing/2014/main" id="{37CB1194-0BE5-994B-84FE-DD895955DE9D}"/>
              </a:ext>
            </a:extLst>
          </p:cNvPr>
          <p:cNvSpPr txBox="1">
            <a:spLocks noChangeArrowheads="1"/>
          </p:cNvSpPr>
          <p:nvPr/>
        </p:nvSpPr>
        <p:spPr bwMode="auto">
          <a:xfrm>
            <a:off x="98425" y="6450013"/>
            <a:ext cx="4930775" cy="3470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1pPr>
            <a:lvl2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2pPr>
            <a:lvl3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3pPr>
            <a:lvl4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4pPr>
            <a:lvl5pPr>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5pPr>
            <a:lvl6pPr marL="15367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6pPr>
            <a:lvl7pPr marL="19939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7pPr>
            <a:lvl8pPr marL="24511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8pPr>
            <a:lvl9pPr marL="2908300" indent="-215900" defTabSz="45720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 pos="4343400" algn="l"/>
                <a:tab pos="5067300" algn="l"/>
              </a:tabLst>
              <a:defRPr sz="2400">
                <a:solidFill>
                  <a:srgbClr val="000000"/>
                </a:solidFill>
                <a:latin typeface="Times New Roman" charset="0"/>
                <a:ea typeface="msgothic" charset="-128"/>
                <a:cs typeface="msgothic" charset="-128"/>
              </a:defRPr>
            </a:lvl9pPr>
          </a:lstStyle>
          <a:p>
            <a:pPr>
              <a:defRPr/>
            </a:pPr>
            <a:r>
              <a:rPr lang="en-GB" altLang="it-IT" sz="907">
                <a:latin typeface="Arial" charset="0"/>
              </a:rPr>
              <a:t>© The Author 2008. Published by Oxford University Press. All rights reserved. For Permissions, please email: journals.permissions@oxfordjournals.org</a:t>
            </a:r>
          </a:p>
        </p:txBody>
      </p:sp>
      <p:sp>
        <p:nvSpPr>
          <p:cNvPr id="2" name="CasellaDiTesto 1">
            <a:extLst>
              <a:ext uri="{FF2B5EF4-FFF2-40B4-BE49-F238E27FC236}">
                <a16:creationId xmlns:a16="http://schemas.microsoft.com/office/drawing/2014/main" id="{624680EE-9B3A-164A-8B0C-8228019982C7}"/>
              </a:ext>
            </a:extLst>
          </p:cNvPr>
          <p:cNvSpPr txBox="1"/>
          <p:nvPr/>
        </p:nvSpPr>
        <p:spPr>
          <a:xfrm>
            <a:off x="6517948" y="1385741"/>
            <a:ext cx="657552" cy="461665"/>
          </a:xfrm>
          <a:prstGeom prst="rect">
            <a:avLst/>
          </a:prstGeom>
          <a:solidFill>
            <a:srgbClr val="FFC000"/>
          </a:solidFill>
        </p:spPr>
        <p:txBody>
          <a:bodyPr wrap="none" rtlCol="0">
            <a:spAutoFit/>
          </a:bodyPr>
          <a:lstStyle/>
          <a:p>
            <a:r>
              <a:rPr lang="it-IT" dirty="0"/>
              <a:t>SF2</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257" name="CasellaDiTesto 1">
            <a:extLst>
              <a:ext uri="{FF2B5EF4-FFF2-40B4-BE49-F238E27FC236}">
                <a16:creationId xmlns:a16="http://schemas.microsoft.com/office/drawing/2014/main" id="{5618EC40-26B2-9A48-BD7B-AF4121A679FE}"/>
              </a:ext>
            </a:extLst>
          </p:cNvPr>
          <p:cNvSpPr txBox="1">
            <a:spLocks noChangeArrowheads="1"/>
          </p:cNvSpPr>
          <p:nvPr/>
        </p:nvSpPr>
        <p:spPr bwMode="auto">
          <a:xfrm>
            <a:off x="223838" y="1585913"/>
            <a:ext cx="4652962"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en-GB" altLang="it-IT" sz="2200">
              <a:latin typeface="Times New Roman" panose="02020603050405020304" pitchFamily="18" charset="0"/>
            </a:endParaRPr>
          </a:p>
          <a:p>
            <a:pPr>
              <a:spcBef>
                <a:spcPct val="0"/>
              </a:spcBef>
              <a:buFontTx/>
              <a:buNone/>
            </a:pPr>
            <a:endParaRPr lang="en-GB" altLang="it-IT" sz="900">
              <a:latin typeface="Century Gothic" panose="020B0502020202020204" pitchFamily="34" charset="0"/>
            </a:endParaRPr>
          </a:p>
          <a:p>
            <a:pPr>
              <a:spcBef>
                <a:spcPct val="0"/>
              </a:spcBef>
            </a:pPr>
            <a:r>
              <a:rPr lang="en-GB" altLang="it-IT" sz="2200">
                <a:latin typeface="Times New Roman" panose="02020603050405020304" pitchFamily="18" charset="0"/>
              </a:rPr>
              <a:t>Artificial antisense molecules</a:t>
            </a:r>
            <a:endParaRPr lang="en-GB" altLang="it-IT" sz="2200" i="1">
              <a:latin typeface="Times New Roman" panose="02020603050405020304" pitchFamily="18" charset="0"/>
            </a:endParaRPr>
          </a:p>
          <a:p>
            <a:pPr>
              <a:spcBef>
                <a:spcPct val="0"/>
              </a:spcBef>
            </a:pPr>
            <a:r>
              <a:rPr lang="en-GB" altLang="it-IT" sz="2200">
                <a:latin typeface="Times New Roman" panose="02020603050405020304" pitchFamily="18" charset="0"/>
              </a:rPr>
              <a:t>AAV expressing antisense molecules</a:t>
            </a:r>
          </a:p>
          <a:p>
            <a:pPr>
              <a:spcBef>
                <a:spcPct val="0"/>
              </a:spcBef>
            </a:pPr>
            <a:endParaRPr lang="en-GB" altLang="it-IT" sz="2200">
              <a:latin typeface="Century Gothic" panose="020B0502020202020204" pitchFamily="34" charset="0"/>
            </a:endParaRPr>
          </a:p>
          <a:p>
            <a:pPr>
              <a:spcBef>
                <a:spcPct val="0"/>
              </a:spcBef>
              <a:buFontTx/>
              <a:buNone/>
            </a:pPr>
            <a:endParaRPr lang="en-GB" altLang="it-IT" sz="2200">
              <a:latin typeface="Century Gothic" panose="020B0502020202020204" pitchFamily="34" charset="0"/>
            </a:endParaRPr>
          </a:p>
          <a:p>
            <a:pPr>
              <a:spcBef>
                <a:spcPct val="0"/>
              </a:spcBef>
              <a:buFontTx/>
              <a:buNone/>
            </a:pPr>
            <a:endParaRPr lang="en-GB" altLang="it-IT" sz="2200">
              <a:latin typeface="Century Gothic" panose="020B0502020202020204" pitchFamily="34" charset="0"/>
            </a:endParaRPr>
          </a:p>
          <a:p>
            <a:pPr>
              <a:spcBef>
                <a:spcPct val="0"/>
              </a:spcBef>
              <a:buFontTx/>
              <a:buNone/>
            </a:pPr>
            <a:endParaRPr lang="it-IT" altLang="it-IT" sz="2200">
              <a:latin typeface="Century Gothic" panose="020B0502020202020204" pitchFamily="34" charset="0"/>
            </a:endParaRPr>
          </a:p>
        </p:txBody>
      </p:sp>
      <p:grpSp>
        <p:nvGrpSpPr>
          <p:cNvPr id="96258" name="Gruppo 14">
            <a:extLst>
              <a:ext uri="{FF2B5EF4-FFF2-40B4-BE49-F238E27FC236}">
                <a16:creationId xmlns:a16="http://schemas.microsoft.com/office/drawing/2014/main" id="{67D452BE-121B-1749-8613-A77F692ADAE9}"/>
              </a:ext>
            </a:extLst>
          </p:cNvPr>
          <p:cNvGrpSpPr>
            <a:grpSpLocks/>
          </p:cNvGrpSpPr>
          <p:nvPr/>
        </p:nvGrpSpPr>
        <p:grpSpPr bwMode="auto">
          <a:xfrm>
            <a:off x="2413000" y="2994025"/>
            <a:ext cx="4362450" cy="1931988"/>
            <a:chOff x="2551713" y="1883549"/>
            <a:chExt cx="3858200" cy="1510056"/>
          </a:xfrm>
        </p:grpSpPr>
        <p:grpSp>
          <p:nvGrpSpPr>
            <p:cNvPr id="96260" name="Gruppo 18">
              <a:extLst>
                <a:ext uri="{FF2B5EF4-FFF2-40B4-BE49-F238E27FC236}">
                  <a16:creationId xmlns:a16="http://schemas.microsoft.com/office/drawing/2014/main" id="{4C4A8BA3-5340-0744-B1F4-EB8D1CD52487}"/>
                </a:ext>
              </a:extLst>
            </p:cNvPr>
            <p:cNvGrpSpPr>
              <a:grpSpLocks/>
            </p:cNvGrpSpPr>
            <p:nvPr/>
          </p:nvGrpSpPr>
          <p:grpSpPr bwMode="auto">
            <a:xfrm>
              <a:off x="2551713" y="1883549"/>
              <a:ext cx="3858200" cy="1510056"/>
              <a:chOff x="2551713" y="1952999"/>
              <a:chExt cx="3858200" cy="1510056"/>
            </a:xfrm>
          </p:grpSpPr>
          <p:sp>
            <p:nvSpPr>
              <p:cNvPr id="20" name="Ovale 19">
                <a:extLst>
                  <a:ext uri="{FF2B5EF4-FFF2-40B4-BE49-F238E27FC236}">
                    <a16:creationId xmlns:a16="http://schemas.microsoft.com/office/drawing/2014/main" id="{3EDB071A-99B0-DC4E-80F4-C4546B8A3655}"/>
                  </a:ext>
                </a:extLst>
              </p:cNvPr>
              <p:cNvSpPr>
                <a:spLocks noChangeAspect="1"/>
              </p:cNvSpPr>
              <p:nvPr/>
            </p:nvSpPr>
            <p:spPr>
              <a:xfrm>
                <a:off x="2551713" y="2023725"/>
                <a:ext cx="1263603" cy="1253210"/>
              </a:xfrm>
              <a:prstGeom prst="ellipse">
                <a:avLst/>
              </a:prstGeom>
              <a:noFill/>
              <a:ln w="190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sz="2215"/>
              </a:p>
            </p:txBody>
          </p:sp>
          <p:pic>
            <p:nvPicPr>
              <p:cNvPr id="96263" name="Immagine 20">
                <a:extLst>
                  <a:ext uri="{FF2B5EF4-FFF2-40B4-BE49-F238E27FC236}">
                    <a16:creationId xmlns:a16="http://schemas.microsoft.com/office/drawing/2014/main" id="{77460137-6A1D-1B4C-AD69-DEC21C81EA69}"/>
                  </a:ext>
                </a:extLst>
              </p:cNvPr>
              <p:cNvPicPr>
                <a:picLocks noChangeAspect="1"/>
              </p:cNvPicPr>
              <p:nvPr/>
            </p:nvPicPr>
            <p:blipFill>
              <a:blip r:embed="rId3">
                <a:extLst>
                  <a:ext uri="{28A0092B-C50C-407E-A947-70E740481C1C}">
                    <a14:useLocalDpi xmlns:a14="http://schemas.microsoft.com/office/drawing/2010/main" val="0"/>
                  </a:ext>
                </a:extLst>
              </a:blip>
              <a:srcRect t="17355" b="20238"/>
              <a:stretch>
                <a:fillRect/>
              </a:stretch>
            </p:blipFill>
            <p:spPr bwMode="auto">
              <a:xfrm>
                <a:off x="4031337" y="2652826"/>
                <a:ext cx="2378576" cy="810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4" name="Immagine 21">
                <a:extLst>
                  <a:ext uri="{FF2B5EF4-FFF2-40B4-BE49-F238E27FC236}">
                    <a16:creationId xmlns:a16="http://schemas.microsoft.com/office/drawing/2014/main" id="{DBFD5F0F-7491-8842-ADA3-52634A3E65E5}"/>
                  </a:ext>
                </a:extLst>
              </p:cNvPr>
              <p:cNvPicPr>
                <a:picLocks noChangeAspect="1"/>
              </p:cNvPicPr>
              <p:nvPr/>
            </p:nvPicPr>
            <p:blipFill>
              <a:blip r:embed="rId4">
                <a:extLst>
                  <a:ext uri="{28A0092B-C50C-407E-A947-70E740481C1C}">
                    <a14:useLocalDpi xmlns:a14="http://schemas.microsoft.com/office/drawing/2010/main" val="0"/>
                  </a:ext>
                </a:extLst>
              </a:blip>
              <a:srcRect b="7500"/>
              <a:stretch>
                <a:fillRect/>
              </a:stretch>
            </p:blipFill>
            <p:spPr bwMode="auto">
              <a:xfrm rot="10800000">
                <a:off x="5386262" y="1952999"/>
                <a:ext cx="691852" cy="987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Ovale 22">
                <a:extLst>
                  <a:ext uri="{FF2B5EF4-FFF2-40B4-BE49-F238E27FC236}">
                    <a16:creationId xmlns:a16="http://schemas.microsoft.com/office/drawing/2014/main" id="{E262BFDB-8EF4-C449-87B7-8683EA5AE67F}"/>
                  </a:ext>
                </a:extLst>
              </p:cNvPr>
              <p:cNvSpPr/>
              <p:nvPr/>
            </p:nvSpPr>
            <p:spPr>
              <a:xfrm>
                <a:off x="5832868" y="2708648"/>
                <a:ext cx="325729" cy="323849"/>
              </a:xfrm>
              <a:prstGeom prst="ellipse">
                <a:avLst/>
              </a:prstGeom>
              <a:noFill/>
              <a:ln w="28575"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sz="2215"/>
              </a:p>
            </p:txBody>
          </p:sp>
          <p:cxnSp>
            <p:nvCxnSpPr>
              <p:cNvPr id="24" name="Connettore 1 23">
                <a:extLst>
                  <a:ext uri="{FF2B5EF4-FFF2-40B4-BE49-F238E27FC236}">
                    <a16:creationId xmlns:a16="http://schemas.microsoft.com/office/drawing/2014/main" id="{461FE396-54D0-744D-920B-CFD0DEA88F63}"/>
                  </a:ext>
                </a:extLst>
              </p:cNvPr>
              <p:cNvCxnSpPr/>
              <p:nvPr/>
            </p:nvCxnSpPr>
            <p:spPr>
              <a:xfrm flipH="1" flipV="1">
                <a:off x="3579443" y="2137879"/>
                <a:ext cx="2301161" cy="61916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5" name="Connettore 1 24">
                <a:extLst>
                  <a:ext uri="{FF2B5EF4-FFF2-40B4-BE49-F238E27FC236}">
                    <a16:creationId xmlns:a16="http://schemas.microsoft.com/office/drawing/2014/main" id="{58F33286-D37C-DB42-83E0-7A99AFAD89E6}"/>
                  </a:ext>
                </a:extLst>
              </p:cNvPr>
              <p:cNvCxnSpPr/>
              <p:nvPr/>
            </p:nvCxnSpPr>
            <p:spPr>
              <a:xfrm flipH="1">
                <a:off x="3500819" y="2899731"/>
                <a:ext cx="2325029" cy="305237"/>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pic>
          <p:nvPicPr>
            <p:cNvPr id="96261" name="Immagine 16">
              <a:extLst>
                <a:ext uri="{FF2B5EF4-FFF2-40B4-BE49-F238E27FC236}">
                  <a16:creationId xmlns:a16="http://schemas.microsoft.com/office/drawing/2014/main" id="{0D9259C3-979E-DE4C-8C6A-6B6E141C36B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24406" y="2397099"/>
              <a:ext cx="1082527" cy="47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6259" name="TextBox 153">
            <a:extLst>
              <a:ext uri="{FF2B5EF4-FFF2-40B4-BE49-F238E27FC236}">
                <a16:creationId xmlns:a16="http://schemas.microsoft.com/office/drawing/2014/main" id="{D19C0759-C666-344B-8FB7-E748D5762055}"/>
              </a:ext>
            </a:extLst>
          </p:cNvPr>
          <p:cNvSpPr txBox="1">
            <a:spLocks noChangeArrowheads="1"/>
          </p:cNvSpPr>
          <p:nvPr/>
        </p:nvSpPr>
        <p:spPr bwMode="auto">
          <a:xfrm>
            <a:off x="363538" y="1054100"/>
            <a:ext cx="3856037"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2400">
                <a:latin typeface="Times" pitchFamily="2" charset="0"/>
              </a:rPr>
              <a:t>Test inmouse models of SMA</a:t>
            </a:r>
          </a:p>
          <a:p>
            <a:pPr>
              <a:spcBef>
                <a:spcPct val="0"/>
              </a:spcBef>
              <a:buFontTx/>
              <a:buNone/>
            </a:pPr>
            <a:r>
              <a:rPr lang="en-US" altLang="it-IT" sz="2400">
                <a:latin typeface="Times" pitchFamily="2" charset="0"/>
              </a:rPr>
              <a:t>Injection in ICV:</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8305" name="Immagine 1">
            <a:extLst>
              <a:ext uri="{FF2B5EF4-FFF2-40B4-BE49-F238E27FC236}">
                <a16:creationId xmlns:a16="http://schemas.microsoft.com/office/drawing/2014/main" id="{30617463-395E-3A4E-932B-32FD4FD5267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81525" y="134938"/>
            <a:ext cx="4373563"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6" name="CasellaDiTesto 2">
            <a:extLst>
              <a:ext uri="{FF2B5EF4-FFF2-40B4-BE49-F238E27FC236}">
                <a16:creationId xmlns:a16="http://schemas.microsoft.com/office/drawing/2014/main" id="{DD6C4E2F-08E3-9C4C-9FB0-88273C07B1AE}"/>
              </a:ext>
            </a:extLst>
          </p:cNvPr>
          <p:cNvSpPr txBox="1">
            <a:spLocks noChangeArrowheads="1"/>
          </p:cNvSpPr>
          <p:nvPr/>
        </p:nvSpPr>
        <p:spPr bwMode="auto">
          <a:xfrm>
            <a:off x="846138" y="2325688"/>
            <a:ext cx="7753350" cy="280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br>
              <a:rPr lang="it-IT" altLang="it-IT" sz="1600">
                <a:latin typeface="Century Gothic" panose="020B0502020202020204" pitchFamily="34" charset="0"/>
              </a:rPr>
            </a:br>
            <a:r>
              <a:rPr lang="it-IT" altLang="it-IT" sz="1600">
                <a:latin typeface="Century Gothic" panose="020B0502020202020204" pitchFamily="34" charset="0"/>
                <a:hlinkClick r:id="rId3"/>
              </a:rPr>
              <a:t>Spinal muscular atrophy</a:t>
            </a:r>
            <a:r>
              <a:rPr lang="it-IT" altLang="it-IT" sz="1600">
                <a:latin typeface="Century Gothic" panose="020B0502020202020204" pitchFamily="34" charset="0"/>
              </a:rPr>
              <a:t> (SMA) patients in the European Union will soon have access to </a:t>
            </a:r>
            <a:r>
              <a:rPr lang="it-IT" altLang="it-IT" sz="1600">
                <a:latin typeface="Century Gothic" panose="020B0502020202020204" pitchFamily="34" charset="0"/>
                <a:hlinkClick r:id="rId4"/>
              </a:rPr>
              <a:t>Spinraza (nusinersen)</a:t>
            </a:r>
            <a:r>
              <a:rPr lang="it-IT" altLang="it-IT" sz="1600">
                <a:latin typeface="Century Gothic" panose="020B0502020202020204" pitchFamily="34" charset="0"/>
              </a:rPr>
              <a:t>, the first </a:t>
            </a:r>
            <a:r>
              <a:rPr lang="it-IT" altLang="it-IT" sz="1600">
                <a:latin typeface="Century Gothic" panose="020B0502020202020204" pitchFamily="34" charset="0"/>
                <a:hlinkClick r:id="rId5"/>
              </a:rPr>
              <a:t>treatment</a:t>
            </a:r>
            <a:r>
              <a:rPr lang="it-IT" altLang="it-IT" sz="1600">
                <a:latin typeface="Century Gothic" panose="020B0502020202020204" pitchFamily="34" charset="0"/>
              </a:rPr>
              <a:t> approved for people with this disease and one able to treat almost all types of SMA.</a:t>
            </a:r>
          </a:p>
          <a:p>
            <a:pPr>
              <a:spcBef>
                <a:spcPct val="0"/>
              </a:spcBef>
              <a:buFontTx/>
              <a:buNone/>
            </a:pPr>
            <a:r>
              <a:rPr lang="it-IT" altLang="it-IT" sz="1600">
                <a:latin typeface="Century Gothic" panose="020B0502020202020204" pitchFamily="34" charset="0"/>
              </a:rPr>
              <a:t>Spinraza is administered via intrathecal injection, which delivers drugs directly to the cerebrospinal fluid around the spinal cord, where motor neurons degenerate in individuals with SMA due to insufficient levels of survival motor neuron (SMN) protein.</a:t>
            </a:r>
          </a:p>
          <a:p>
            <a:pPr>
              <a:spcBef>
                <a:spcPct val="0"/>
              </a:spcBef>
              <a:buFontTx/>
              <a:buNone/>
            </a:pPr>
            <a:endParaRPr lang="it-IT" altLang="it-IT" sz="1600">
              <a:latin typeface="Century Gothic" panose="020B0502020202020204" pitchFamily="34" charset="0"/>
            </a:endParaRPr>
          </a:p>
          <a:p>
            <a:pPr>
              <a:spcBef>
                <a:spcPct val="0"/>
              </a:spcBef>
              <a:buFontTx/>
              <a:buNone/>
            </a:pPr>
            <a:r>
              <a:rPr lang="it-IT" altLang="it-IT" sz="1600">
                <a:latin typeface="Century Gothic" panose="020B0502020202020204" pitchFamily="34" charset="0"/>
              </a:rPr>
              <a:t> At about $125,000 per intrathecal injection, Spinraza will cost $750,000 in its first year and $375,000 in every year that follows.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EBE0CA39-27F5-3140-AEA2-7A59B3460AAC}"/>
              </a:ext>
            </a:extLst>
          </p:cNvPr>
          <p:cNvSpPr/>
          <p:nvPr/>
        </p:nvSpPr>
        <p:spPr>
          <a:xfrm>
            <a:off x="0" y="0"/>
            <a:ext cx="9144000" cy="7025832"/>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89090" name="Rectangle 2"/>
          <p:cNvSpPr>
            <a:spLocks noChangeArrowheads="1"/>
          </p:cNvSpPr>
          <p:nvPr/>
        </p:nvSpPr>
        <p:spPr bwMode="auto">
          <a:xfrm>
            <a:off x="533400" y="0"/>
            <a:ext cx="8077200" cy="708025"/>
          </a:xfrm>
          <a:prstGeom prst="rect">
            <a:avLst/>
          </a:prstGeom>
          <a:noFill/>
          <a:ln w="9525">
            <a:noFill/>
            <a:miter lim="800000"/>
            <a:headEnd/>
            <a:tailEnd/>
          </a:ln>
        </p:spPr>
        <p:txBody>
          <a:bodyPr anchor="ctr"/>
          <a:lstStyle/>
          <a:p>
            <a:pPr algn="ctr" fontAlgn="base" latinLnBrk="0">
              <a:spcBef>
                <a:spcPct val="0"/>
              </a:spcBef>
              <a:spcAft>
                <a:spcPct val="0"/>
              </a:spcAft>
            </a:pPr>
            <a:r>
              <a:rPr lang="en-US" sz="2800" b="1" dirty="0">
                <a:solidFill>
                  <a:srgbClr val="FFFF00"/>
                </a:solidFill>
              </a:rPr>
              <a:t>Exon/intron identity determinants</a:t>
            </a:r>
            <a:endParaRPr lang="en-US" sz="2400" b="1" i="1" dirty="0">
              <a:solidFill>
                <a:srgbClr val="FFFF00"/>
              </a:solidFill>
            </a:endParaRPr>
          </a:p>
        </p:txBody>
      </p:sp>
      <p:sp>
        <p:nvSpPr>
          <p:cNvPr id="89091" name="Line 3"/>
          <p:cNvSpPr>
            <a:spLocks noChangeShapeType="1"/>
          </p:cNvSpPr>
          <p:nvPr/>
        </p:nvSpPr>
        <p:spPr bwMode="auto">
          <a:xfrm>
            <a:off x="533400" y="1441450"/>
            <a:ext cx="8077200" cy="0"/>
          </a:xfrm>
          <a:prstGeom prst="line">
            <a:avLst/>
          </a:prstGeom>
          <a:noFill/>
          <a:ln w="28575">
            <a:solidFill>
              <a:schemeClr val="tx1"/>
            </a:solidFill>
            <a:round/>
            <a:headEnd/>
            <a:tailEnd/>
          </a:ln>
        </p:spPr>
        <p:txBody>
          <a:bodyPr wrap="none" anchor="ctr"/>
          <a:lstStyle/>
          <a:p>
            <a:pPr fontAlgn="base" latinLnBrk="0">
              <a:spcBef>
                <a:spcPct val="0"/>
              </a:spcBef>
              <a:spcAft>
                <a:spcPct val="0"/>
              </a:spcAft>
            </a:pPr>
            <a:endParaRPr lang="en-US">
              <a:solidFill>
                <a:srgbClr val="FFFF99"/>
              </a:solidFill>
            </a:endParaRPr>
          </a:p>
        </p:txBody>
      </p:sp>
      <p:sp>
        <p:nvSpPr>
          <p:cNvPr id="89092" name="Rectangle 4"/>
          <p:cNvSpPr>
            <a:spLocks noChangeArrowheads="1"/>
          </p:cNvSpPr>
          <p:nvPr/>
        </p:nvSpPr>
        <p:spPr bwMode="auto">
          <a:xfrm>
            <a:off x="723900" y="1295400"/>
            <a:ext cx="1219200" cy="304800"/>
          </a:xfrm>
          <a:prstGeom prst="rect">
            <a:avLst/>
          </a:prstGeom>
          <a:solidFill>
            <a:schemeClr val="accent1"/>
          </a:solidFill>
          <a:ln w="9525">
            <a:solidFill>
              <a:schemeClr val="bg2"/>
            </a:solidFill>
            <a:miter lim="800000"/>
            <a:headEnd/>
            <a:tailEnd/>
          </a:ln>
        </p:spPr>
        <p:txBody>
          <a:bodyPr wrap="none" anchor="ctr"/>
          <a:lstStyle/>
          <a:p>
            <a:pPr fontAlgn="base" latinLnBrk="0">
              <a:spcBef>
                <a:spcPct val="0"/>
              </a:spcBef>
              <a:spcAft>
                <a:spcPct val="0"/>
              </a:spcAft>
            </a:pPr>
            <a:endParaRPr lang="en-US">
              <a:solidFill>
                <a:srgbClr val="FFFF99"/>
              </a:solidFill>
            </a:endParaRPr>
          </a:p>
        </p:txBody>
      </p:sp>
      <p:sp>
        <p:nvSpPr>
          <p:cNvPr id="89093" name="Rectangle 5"/>
          <p:cNvSpPr>
            <a:spLocks noChangeArrowheads="1"/>
          </p:cNvSpPr>
          <p:nvPr/>
        </p:nvSpPr>
        <p:spPr bwMode="auto">
          <a:xfrm>
            <a:off x="7124700" y="1295400"/>
            <a:ext cx="1295400" cy="304800"/>
          </a:xfrm>
          <a:prstGeom prst="rect">
            <a:avLst/>
          </a:prstGeom>
          <a:solidFill>
            <a:schemeClr val="accent1"/>
          </a:solidFill>
          <a:ln w="9525">
            <a:solidFill>
              <a:schemeClr val="bg2"/>
            </a:solidFill>
            <a:miter lim="800000"/>
            <a:headEnd/>
            <a:tailEnd/>
          </a:ln>
        </p:spPr>
        <p:txBody>
          <a:bodyPr wrap="none" anchor="ctr"/>
          <a:lstStyle/>
          <a:p>
            <a:pPr fontAlgn="base" latinLnBrk="0">
              <a:spcBef>
                <a:spcPct val="0"/>
              </a:spcBef>
              <a:spcAft>
                <a:spcPct val="0"/>
              </a:spcAft>
            </a:pPr>
            <a:endParaRPr lang="en-US">
              <a:solidFill>
                <a:srgbClr val="FFFF99"/>
              </a:solidFill>
            </a:endParaRPr>
          </a:p>
        </p:txBody>
      </p:sp>
      <p:sp>
        <p:nvSpPr>
          <p:cNvPr id="89094" name="Rectangle 6"/>
          <p:cNvSpPr>
            <a:spLocks noChangeArrowheads="1"/>
          </p:cNvSpPr>
          <p:nvPr/>
        </p:nvSpPr>
        <p:spPr bwMode="auto">
          <a:xfrm>
            <a:off x="3771900" y="1295400"/>
            <a:ext cx="1524000" cy="304800"/>
          </a:xfrm>
          <a:prstGeom prst="rect">
            <a:avLst/>
          </a:prstGeom>
          <a:solidFill>
            <a:srgbClr val="FFFF66"/>
          </a:solidFill>
          <a:ln w="9525">
            <a:solidFill>
              <a:schemeClr val="bg2"/>
            </a:solidFill>
            <a:miter lim="800000"/>
            <a:headEnd/>
            <a:tailEnd/>
          </a:ln>
        </p:spPr>
        <p:txBody>
          <a:bodyPr wrap="none" anchor="ctr"/>
          <a:lstStyle/>
          <a:p>
            <a:pPr fontAlgn="base" latinLnBrk="0">
              <a:spcBef>
                <a:spcPct val="0"/>
              </a:spcBef>
              <a:spcAft>
                <a:spcPct val="0"/>
              </a:spcAft>
            </a:pPr>
            <a:endParaRPr lang="en-US">
              <a:solidFill>
                <a:srgbClr val="FFFF99"/>
              </a:solidFill>
            </a:endParaRPr>
          </a:p>
        </p:txBody>
      </p:sp>
      <p:sp>
        <p:nvSpPr>
          <p:cNvPr id="89095" name="Rectangle 7"/>
          <p:cNvSpPr>
            <a:spLocks noChangeArrowheads="1"/>
          </p:cNvSpPr>
          <p:nvPr/>
        </p:nvSpPr>
        <p:spPr bwMode="auto">
          <a:xfrm>
            <a:off x="4495800" y="1295400"/>
            <a:ext cx="228600" cy="304800"/>
          </a:xfrm>
          <a:prstGeom prst="rect">
            <a:avLst/>
          </a:prstGeom>
          <a:solidFill>
            <a:schemeClr val="hlink"/>
          </a:solidFill>
          <a:ln w="9525">
            <a:solidFill>
              <a:schemeClr val="bg2"/>
            </a:solidFill>
            <a:miter lim="800000"/>
            <a:headEnd/>
            <a:tailEnd/>
          </a:ln>
        </p:spPr>
        <p:txBody>
          <a:bodyPr wrap="none" anchor="ctr"/>
          <a:lstStyle/>
          <a:p>
            <a:pPr algn="ctr" eaLnBrk="0" fontAlgn="base" latinLnBrk="0" hangingPunct="0">
              <a:spcBef>
                <a:spcPct val="0"/>
              </a:spcBef>
              <a:spcAft>
                <a:spcPct val="0"/>
              </a:spcAft>
            </a:pPr>
            <a:r>
              <a:rPr lang="en-US" sz="2400" b="1">
                <a:solidFill>
                  <a:srgbClr val="000000"/>
                </a:solidFill>
              </a:rPr>
              <a:t>-</a:t>
            </a:r>
            <a:endParaRPr lang="en-US" sz="1400" b="1">
              <a:solidFill>
                <a:srgbClr val="FFFF99"/>
              </a:solidFill>
            </a:endParaRPr>
          </a:p>
        </p:txBody>
      </p:sp>
      <p:sp>
        <p:nvSpPr>
          <p:cNvPr id="89096" name="Rectangle 8"/>
          <p:cNvSpPr>
            <a:spLocks noChangeArrowheads="1"/>
          </p:cNvSpPr>
          <p:nvPr/>
        </p:nvSpPr>
        <p:spPr bwMode="auto">
          <a:xfrm>
            <a:off x="4114800" y="1295400"/>
            <a:ext cx="228600" cy="304800"/>
          </a:xfrm>
          <a:prstGeom prst="rect">
            <a:avLst/>
          </a:prstGeom>
          <a:solidFill>
            <a:srgbClr val="00FF00"/>
          </a:solidFill>
          <a:ln w="9525">
            <a:solidFill>
              <a:schemeClr val="bg2"/>
            </a:solidFill>
            <a:miter lim="800000"/>
            <a:headEnd/>
            <a:tailEnd/>
          </a:ln>
        </p:spPr>
        <p:txBody>
          <a:bodyPr wrap="none" anchor="ctr"/>
          <a:lstStyle/>
          <a:p>
            <a:pPr algn="ctr" eaLnBrk="0" fontAlgn="base" latinLnBrk="0" hangingPunct="0">
              <a:spcBef>
                <a:spcPct val="0"/>
              </a:spcBef>
              <a:spcAft>
                <a:spcPct val="0"/>
              </a:spcAft>
            </a:pPr>
            <a:r>
              <a:rPr lang="en-US" b="1">
                <a:solidFill>
                  <a:srgbClr val="000000"/>
                </a:solidFill>
              </a:rPr>
              <a:t>+</a:t>
            </a:r>
            <a:endParaRPr lang="en-US" sz="1400" b="1">
              <a:solidFill>
                <a:srgbClr val="FFFF99"/>
              </a:solidFill>
            </a:endParaRPr>
          </a:p>
        </p:txBody>
      </p:sp>
      <p:grpSp>
        <p:nvGrpSpPr>
          <p:cNvPr id="89097" name="Group 9"/>
          <p:cNvGrpSpPr>
            <a:grpSpLocks/>
          </p:cNvGrpSpPr>
          <p:nvPr/>
        </p:nvGrpSpPr>
        <p:grpSpPr bwMode="auto">
          <a:xfrm>
            <a:off x="1943100" y="914400"/>
            <a:ext cx="1828800" cy="381000"/>
            <a:chOff x="1152" y="768"/>
            <a:chExt cx="1152" cy="240"/>
          </a:xfrm>
        </p:grpSpPr>
        <p:sp>
          <p:nvSpPr>
            <p:cNvPr id="89137" name="Line 10"/>
            <p:cNvSpPr>
              <a:spLocks noChangeShapeType="1"/>
            </p:cNvSpPr>
            <p:nvPr/>
          </p:nvSpPr>
          <p:spPr bwMode="auto">
            <a:xfrm flipV="1">
              <a:off x="1152" y="768"/>
              <a:ext cx="576" cy="240"/>
            </a:xfrm>
            <a:prstGeom prst="line">
              <a:avLst/>
            </a:prstGeom>
            <a:noFill/>
            <a:ln w="28575">
              <a:solidFill>
                <a:srgbClr val="00FF00"/>
              </a:solidFill>
              <a:round/>
              <a:headEnd/>
              <a:tailEnd/>
            </a:ln>
          </p:spPr>
          <p:txBody>
            <a:bodyPr wrap="none" anchor="ctr"/>
            <a:lstStyle/>
            <a:p>
              <a:pPr fontAlgn="base" latinLnBrk="0">
                <a:spcBef>
                  <a:spcPct val="0"/>
                </a:spcBef>
                <a:spcAft>
                  <a:spcPct val="0"/>
                </a:spcAft>
              </a:pPr>
              <a:endParaRPr lang="en-US">
                <a:solidFill>
                  <a:srgbClr val="FFFF99"/>
                </a:solidFill>
              </a:endParaRPr>
            </a:p>
          </p:txBody>
        </p:sp>
        <p:sp>
          <p:nvSpPr>
            <p:cNvPr id="89138" name="Line 11"/>
            <p:cNvSpPr>
              <a:spLocks noChangeShapeType="1"/>
            </p:cNvSpPr>
            <p:nvPr/>
          </p:nvSpPr>
          <p:spPr bwMode="auto">
            <a:xfrm flipH="1" flipV="1">
              <a:off x="1728" y="768"/>
              <a:ext cx="576" cy="240"/>
            </a:xfrm>
            <a:prstGeom prst="line">
              <a:avLst/>
            </a:prstGeom>
            <a:noFill/>
            <a:ln w="28575">
              <a:solidFill>
                <a:srgbClr val="00FF00"/>
              </a:solidFill>
              <a:round/>
              <a:headEnd/>
              <a:tailEnd/>
            </a:ln>
          </p:spPr>
          <p:txBody>
            <a:bodyPr wrap="none" anchor="ctr"/>
            <a:lstStyle/>
            <a:p>
              <a:pPr fontAlgn="base" latinLnBrk="0">
                <a:spcBef>
                  <a:spcPct val="0"/>
                </a:spcBef>
                <a:spcAft>
                  <a:spcPct val="0"/>
                </a:spcAft>
              </a:pPr>
              <a:endParaRPr lang="en-US">
                <a:solidFill>
                  <a:srgbClr val="FFFF99"/>
                </a:solidFill>
              </a:endParaRPr>
            </a:p>
          </p:txBody>
        </p:sp>
      </p:grpSp>
      <p:grpSp>
        <p:nvGrpSpPr>
          <p:cNvPr id="89098" name="Group 12"/>
          <p:cNvGrpSpPr>
            <a:grpSpLocks/>
          </p:cNvGrpSpPr>
          <p:nvPr/>
        </p:nvGrpSpPr>
        <p:grpSpPr bwMode="auto">
          <a:xfrm>
            <a:off x="5295900" y="914400"/>
            <a:ext cx="1828800" cy="381000"/>
            <a:chOff x="1152" y="768"/>
            <a:chExt cx="1152" cy="240"/>
          </a:xfrm>
        </p:grpSpPr>
        <p:sp>
          <p:nvSpPr>
            <p:cNvPr id="89135" name="Line 13"/>
            <p:cNvSpPr>
              <a:spLocks noChangeShapeType="1"/>
            </p:cNvSpPr>
            <p:nvPr/>
          </p:nvSpPr>
          <p:spPr bwMode="auto">
            <a:xfrm flipV="1">
              <a:off x="1152" y="768"/>
              <a:ext cx="576" cy="240"/>
            </a:xfrm>
            <a:prstGeom prst="line">
              <a:avLst/>
            </a:prstGeom>
            <a:noFill/>
            <a:ln w="28575">
              <a:solidFill>
                <a:srgbClr val="00FF00"/>
              </a:solidFill>
              <a:round/>
              <a:headEnd/>
              <a:tailEnd/>
            </a:ln>
          </p:spPr>
          <p:txBody>
            <a:bodyPr wrap="none" anchor="ctr"/>
            <a:lstStyle/>
            <a:p>
              <a:pPr fontAlgn="base" latinLnBrk="0">
                <a:spcBef>
                  <a:spcPct val="0"/>
                </a:spcBef>
                <a:spcAft>
                  <a:spcPct val="0"/>
                </a:spcAft>
              </a:pPr>
              <a:endParaRPr lang="en-US">
                <a:solidFill>
                  <a:srgbClr val="FFFF99"/>
                </a:solidFill>
              </a:endParaRPr>
            </a:p>
          </p:txBody>
        </p:sp>
        <p:sp>
          <p:nvSpPr>
            <p:cNvPr id="89136" name="Line 14"/>
            <p:cNvSpPr>
              <a:spLocks noChangeShapeType="1"/>
            </p:cNvSpPr>
            <p:nvPr/>
          </p:nvSpPr>
          <p:spPr bwMode="auto">
            <a:xfrm flipH="1" flipV="1">
              <a:off x="1728" y="768"/>
              <a:ext cx="576" cy="240"/>
            </a:xfrm>
            <a:prstGeom prst="line">
              <a:avLst/>
            </a:prstGeom>
            <a:noFill/>
            <a:ln w="28575">
              <a:solidFill>
                <a:srgbClr val="00FF00"/>
              </a:solidFill>
              <a:round/>
              <a:headEnd/>
              <a:tailEnd/>
            </a:ln>
          </p:spPr>
          <p:txBody>
            <a:bodyPr wrap="none" anchor="ctr"/>
            <a:lstStyle/>
            <a:p>
              <a:pPr fontAlgn="base" latinLnBrk="0">
                <a:spcBef>
                  <a:spcPct val="0"/>
                </a:spcBef>
                <a:spcAft>
                  <a:spcPct val="0"/>
                </a:spcAft>
              </a:pPr>
              <a:endParaRPr lang="en-US">
                <a:solidFill>
                  <a:srgbClr val="FFFF99"/>
                </a:solidFill>
              </a:endParaRPr>
            </a:p>
          </p:txBody>
        </p:sp>
      </p:grpSp>
      <p:grpSp>
        <p:nvGrpSpPr>
          <p:cNvPr id="89099" name="Group 15"/>
          <p:cNvGrpSpPr>
            <a:grpSpLocks/>
          </p:cNvGrpSpPr>
          <p:nvPr/>
        </p:nvGrpSpPr>
        <p:grpSpPr bwMode="auto">
          <a:xfrm flipV="1">
            <a:off x="1943100" y="1600200"/>
            <a:ext cx="5181600" cy="381000"/>
            <a:chOff x="1152" y="768"/>
            <a:chExt cx="1152" cy="240"/>
          </a:xfrm>
        </p:grpSpPr>
        <p:sp>
          <p:nvSpPr>
            <p:cNvPr id="89133" name="Line 16"/>
            <p:cNvSpPr>
              <a:spLocks noChangeShapeType="1"/>
            </p:cNvSpPr>
            <p:nvPr/>
          </p:nvSpPr>
          <p:spPr bwMode="auto">
            <a:xfrm flipV="1">
              <a:off x="1152" y="768"/>
              <a:ext cx="576" cy="240"/>
            </a:xfrm>
            <a:prstGeom prst="line">
              <a:avLst/>
            </a:prstGeom>
            <a:noFill/>
            <a:ln w="28575">
              <a:solidFill>
                <a:schemeClr val="hlink"/>
              </a:solidFill>
              <a:round/>
              <a:headEnd/>
              <a:tailEnd/>
            </a:ln>
          </p:spPr>
          <p:txBody>
            <a:bodyPr wrap="none" anchor="ctr"/>
            <a:lstStyle/>
            <a:p>
              <a:pPr fontAlgn="base" latinLnBrk="0">
                <a:spcBef>
                  <a:spcPct val="0"/>
                </a:spcBef>
                <a:spcAft>
                  <a:spcPct val="0"/>
                </a:spcAft>
              </a:pPr>
              <a:endParaRPr lang="en-US">
                <a:solidFill>
                  <a:srgbClr val="FFFF99"/>
                </a:solidFill>
              </a:endParaRPr>
            </a:p>
          </p:txBody>
        </p:sp>
        <p:sp>
          <p:nvSpPr>
            <p:cNvPr id="89134" name="Line 17"/>
            <p:cNvSpPr>
              <a:spLocks noChangeShapeType="1"/>
            </p:cNvSpPr>
            <p:nvPr/>
          </p:nvSpPr>
          <p:spPr bwMode="auto">
            <a:xfrm flipH="1" flipV="1">
              <a:off x="1728" y="768"/>
              <a:ext cx="576" cy="240"/>
            </a:xfrm>
            <a:prstGeom prst="line">
              <a:avLst/>
            </a:prstGeom>
            <a:noFill/>
            <a:ln w="28575">
              <a:solidFill>
                <a:schemeClr val="hlink"/>
              </a:solidFill>
              <a:round/>
              <a:headEnd/>
              <a:tailEnd/>
            </a:ln>
          </p:spPr>
          <p:txBody>
            <a:bodyPr wrap="none" anchor="ctr"/>
            <a:lstStyle/>
            <a:p>
              <a:pPr fontAlgn="base" latinLnBrk="0">
                <a:spcBef>
                  <a:spcPct val="0"/>
                </a:spcBef>
                <a:spcAft>
                  <a:spcPct val="0"/>
                </a:spcAft>
              </a:pPr>
              <a:endParaRPr lang="en-US">
                <a:solidFill>
                  <a:srgbClr val="FFFF99"/>
                </a:solidFill>
              </a:endParaRPr>
            </a:p>
          </p:txBody>
        </p:sp>
      </p:grpSp>
      <p:sp>
        <p:nvSpPr>
          <p:cNvPr id="89100" name="Rectangle 18"/>
          <p:cNvSpPr>
            <a:spLocks noChangeArrowheads="1"/>
          </p:cNvSpPr>
          <p:nvPr/>
        </p:nvSpPr>
        <p:spPr bwMode="auto">
          <a:xfrm>
            <a:off x="2781300" y="1295400"/>
            <a:ext cx="228600" cy="304800"/>
          </a:xfrm>
          <a:prstGeom prst="rect">
            <a:avLst/>
          </a:prstGeom>
          <a:solidFill>
            <a:schemeClr val="hlink"/>
          </a:solidFill>
          <a:ln w="9525">
            <a:solidFill>
              <a:schemeClr val="bg2"/>
            </a:solidFill>
            <a:miter lim="800000"/>
            <a:headEnd/>
            <a:tailEnd/>
          </a:ln>
        </p:spPr>
        <p:txBody>
          <a:bodyPr wrap="none" anchor="ctr"/>
          <a:lstStyle/>
          <a:p>
            <a:pPr algn="ctr" eaLnBrk="0" fontAlgn="base" latinLnBrk="0" hangingPunct="0">
              <a:spcBef>
                <a:spcPct val="0"/>
              </a:spcBef>
              <a:spcAft>
                <a:spcPct val="0"/>
              </a:spcAft>
            </a:pPr>
            <a:r>
              <a:rPr lang="en-US" sz="2400" b="1">
                <a:solidFill>
                  <a:srgbClr val="000000"/>
                </a:solidFill>
              </a:rPr>
              <a:t>-</a:t>
            </a:r>
            <a:endParaRPr lang="en-US" sz="1400" b="1">
              <a:solidFill>
                <a:srgbClr val="FFFF99"/>
              </a:solidFill>
            </a:endParaRPr>
          </a:p>
        </p:txBody>
      </p:sp>
      <p:sp>
        <p:nvSpPr>
          <p:cNvPr id="89101" name="Rectangle 19"/>
          <p:cNvSpPr>
            <a:spLocks noChangeArrowheads="1"/>
          </p:cNvSpPr>
          <p:nvPr/>
        </p:nvSpPr>
        <p:spPr bwMode="auto">
          <a:xfrm>
            <a:off x="3162300" y="1295400"/>
            <a:ext cx="228600" cy="304800"/>
          </a:xfrm>
          <a:prstGeom prst="rect">
            <a:avLst/>
          </a:prstGeom>
          <a:solidFill>
            <a:srgbClr val="00FF00"/>
          </a:solidFill>
          <a:ln w="9525">
            <a:solidFill>
              <a:schemeClr val="bg2"/>
            </a:solidFill>
            <a:miter lim="800000"/>
            <a:headEnd/>
            <a:tailEnd/>
          </a:ln>
        </p:spPr>
        <p:txBody>
          <a:bodyPr wrap="none" anchor="ctr"/>
          <a:lstStyle/>
          <a:p>
            <a:pPr algn="ctr" eaLnBrk="0" fontAlgn="base" latinLnBrk="0" hangingPunct="0">
              <a:spcBef>
                <a:spcPct val="0"/>
              </a:spcBef>
              <a:spcAft>
                <a:spcPct val="0"/>
              </a:spcAft>
            </a:pPr>
            <a:r>
              <a:rPr lang="en-US" b="1">
                <a:solidFill>
                  <a:srgbClr val="000000"/>
                </a:solidFill>
              </a:rPr>
              <a:t>+</a:t>
            </a:r>
            <a:endParaRPr lang="en-US" sz="1400" b="1">
              <a:solidFill>
                <a:srgbClr val="FFFF99"/>
              </a:solidFill>
            </a:endParaRPr>
          </a:p>
        </p:txBody>
      </p:sp>
      <p:sp>
        <p:nvSpPr>
          <p:cNvPr id="89102" name="Rectangle 20"/>
          <p:cNvSpPr>
            <a:spLocks noChangeArrowheads="1"/>
          </p:cNvSpPr>
          <p:nvPr/>
        </p:nvSpPr>
        <p:spPr bwMode="auto">
          <a:xfrm>
            <a:off x="5829300" y="1295400"/>
            <a:ext cx="228600" cy="304800"/>
          </a:xfrm>
          <a:prstGeom prst="rect">
            <a:avLst/>
          </a:prstGeom>
          <a:solidFill>
            <a:schemeClr val="hlink"/>
          </a:solidFill>
          <a:ln w="9525">
            <a:solidFill>
              <a:schemeClr val="bg2"/>
            </a:solidFill>
            <a:miter lim="800000"/>
            <a:headEnd/>
            <a:tailEnd/>
          </a:ln>
        </p:spPr>
        <p:txBody>
          <a:bodyPr wrap="none" anchor="ctr"/>
          <a:lstStyle/>
          <a:p>
            <a:pPr algn="ctr" eaLnBrk="0" fontAlgn="base" latinLnBrk="0" hangingPunct="0">
              <a:spcBef>
                <a:spcPct val="0"/>
              </a:spcBef>
              <a:spcAft>
                <a:spcPct val="0"/>
              </a:spcAft>
            </a:pPr>
            <a:r>
              <a:rPr lang="en-US" sz="2400" b="1">
                <a:solidFill>
                  <a:srgbClr val="000000"/>
                </a:solidFill>
              </a:rPr>
              <a:t>-</a:t>
            </a:r>
            <a:endParaRPr lang="en-US" sz="1400" b="1">
              <a:solidFill>
                <a:srgbClr val="FFFF99"/>
              </a:solidFill>
            </a:endParaRPr>
          </a:p>
        </p:txBody>
      </p:sp>
      <p:sp>
        <p:nvSpPr>
          <p:cNvPr id="89103" name="Rectangle 21"/>
          <p:cNvSpPr>
            <a:spLocks noChangeArrowheads="1"/>
          </p:cNvSpPr>
          <p:nvPr/>
        </p:nvSpPr>
        <p:spPr bwMode="auto">
          <a:xfrm>
            <a:off x="6210300" y="1295400"/>
            <a:ext cx="228600" cy="304800"/>
          </a:xfrm>
          <a:prstGeom prst="rect">
            <a:avLst/>
          </a:prstGeom>
          <a:solidFill>
            <a:srgbClr val="00FF00"/>
          </a:solidFill>
          <a:ln w="9525">
            <a:solidFill>
              <a:schemeClr val="bg2"/>
            </a:solidFill>
            <a:miter lim="800000"/>
            <a:headEnd/>
            <a:tailEnd/>
          </a:ln>
        </p:spPr>
        <p:txBody>
          <a:bodyPr wrap="none" anchor="ctr"/>
          <a:lstStyle/>
          <a:p>
            <a:pPr algn="ctr" eaLnBrk="0" fontAlgn="base" latinLnBrk="0" hangingPunct="0">
              <a:spcBef>
                <a:spcPct val="0"/>
              </a:spcBef>
              <a:spcAft>
                <a:spcPct val="0"/>
              </a:spcAft>
            </a:pPr>
            <a:r>
              <a:rPr lang="en-US" b="1">
                <a:solidFill>
                  <a:srgbClr val="000000"/>
                </a:solidFill>
              </a:rPr>
              <a:t>+</a:t>
            </a:r>
            <a:endParaRPr lang="en-US" sz="1400" b="1">
              <a:solidFill>
                <a:srgbClr val="FFFF99"/>
              </a:solidFill>
            </a:endParaRPr>
          </a:p>
        </p:txBody>
      </p:sp>
      <p:sp>
        <p:nvSpPr>
          <p:cNvPr id="89104" name="Rectangle 22"/>
          <p:cNvSpPr>
            <a:spLocks noChangeArrowheads="1"/>
          </p:cNvSpPr>
          <p:nvPr/>
        </p:nvSpPr>
        <p:spPr bwMode="auto">
          <a:xfrm>
            <a:off x="1066799" y="2071688"/>
            <a:ext cx="8000999" cy="2308324"/>
          </a:xfrm>
          <a:prstGeom prst="rect">
            <a:avLst/>
          </a:prstGeom>
          <a:noFill/>
          <a:ln w="9525">
            <a:noFill/>
            <a:miter lim="800000"/>
            <a:headEnd/>
            <a:tailEnd/>
          </a:ln>
        </p:spPr>
        <p:txBody>
          <a:bodyPr wrap="square">
            <a:spAutoFit/>
          </a:bodyPr>
          <a:lstStyle/>
          <a:p>
            <a:pPr marL="228600" lvl="2" eaLnBrk="0" fontAlgn="base" latinLnBrk="0" hangingPunct="0">
              <a:lnSpc>
                <a:spcPct val="180000"/>
              </a:lnSpc>
              <a:spcBef>
                <a:spcPct val="0"/>
              </a:spcBef>
              <a:spcAft>
                <a:spcPct val="0"/>
              </a:spcAft>
              <a:buFontTx/>
              <a:buChar char="–"/>
            </a:pPr>
            <a:r>
              <a:rPr lang="en-US" sz="1600" b="1" dirty="0">
                <a:solidFill>
                  <a:srgbClr val="66CCFF"/>
                </a:solidFill>
              </a:rPr>
              <a:t> Strength of splice sites</a:t>
            </a:r>
          </a:p>
          <a:p>
            <a:pPr marL="228600" lvl="2" eaLnBrk="0" fontAlgn="base" latinLnBrk="0" hangingPunct="0">
              <a:lnSpc>
                <a:spcPct val="180000"/>
              </a:lnSpc>
              <a:spcBef>
                <a:spcPct val="0"/>
              </a:spcBef>
              <a:spcAft>
                <a:spcPct val="0"/>
              </a:spcAft>
              <a:buFontTx/>
              <a:buChar char="–"/>
            </a:pPr>
            <a:r>
              <a:rPr lang="en-US" sz="1600" b="1" dirty="0">
                <a:solidFill>
                  <a:srgbClr val="47FF47"/>
                </a:solidFill>
              </a:rPr>
              <a:t> Splicing enhancers: </a:t>
            </a:r>
            <a:r>
              <a:rPr lang="en-US" sz="1600" b="1" dirty="0" err="1">
                <a:solidFill>
                  <a:srgbClr val="47FF47"/>
                </a:solidFill>
              </a:rPr>
              <a:t>exonic</a:t>
            </a:r>
            <a:r>
              <a:rPr lang="en-US" sz="1600" b="1" dirty="0">
                <a:solidFill>
                  <a:srgbClr val="47FF47"/>
                </a:solidFill>
              </a:rPr>
              <a:t> (ESE) or </a:t>
            </a:r>
            <a:r>
              <a:rPr lang="en-US" sz="1600" b="1" dirty="0" err="1">
                <a:solidFill>
                  <a:srgbClr val="47FF47"/>
                </a:solidFill>
              </a:rPr>
              <a:t>intronic</a:t>
            </a:r>
            <a:r>
              <a:rPr lang="en-US" sz="1600" b="1" dirty="0">
                <a:solidFill>
                  <a:srgbClr val="47FF47"/>
                </a:solidFill>
              </a:rPr>
              <a:t> (ISE); bound by activators </a:t>
            </a:r>
          </a:p>
          <a:p>
            <a:pPr marL="228600" lvl="2" eaLnBrk="0" fontAlgn="base" latinLnBrk="0" hangingPunct="0">
              <a:lnSpc>
                <a:spcPct val="180000"/>
              </a:lnSpc>
              <a:spcBef>
                <a:spcPct val="0"/>
              </a:spcBef>
              <a:spcAft>
                <a:spcPct val="0"/>
              </a:spcAft>
              <a:buFontTx/>
              <a:buChar char="–"/>
            </a:pPr>
            <a:r>
              <a:rPr lang="en-US" sz="1600" b="1" dirty="0">
                <a:solidFill>
                  <a:srgbClr val="FF0000"/>
                </a:solidFill>
              </a:rPr>
              <a:t> Splicing silencers: </a:t>
            </a:r>
            <a:r>
              <a:rPr lang="en-US" sz="1600" b="1" dirty="0" err="1">
                <a:solidFill>
                  <a:srgbClr val="FF0000"/>
                </a:solidFill>
              </a:rPr>
              <a:t>exonic</a:t>
            </a:r>
            <a:r>
              <a:rPr lang="en-US" sz="1600" b="1" dirty="0">
                <a:solidFill>
                  <a:srgbClr val="FF0000"/>
                </a:solidFill>
              </a:rPr>
              <a:t> (ESS) or </a:t>
            </a:r>
            <a:r>
              <a:rPr lang="en-US" sz="1600" b="1" dirty="0" err="1">
                <a:solidFill>
                  <a:srgbClr val="FF0000"/>
                </a:solidFill>
              </a:rPr>
              <a:t>intronic</a:t>
            </a:r>
            <a:r>
              <a:rPr lang="en-US" sz="1600" b="1" dirty="0">
                <a:solidFill>
                  <a:srgbClr val="FF0000"/>
                </a:solidFill>
              </a:rPr>
              <a:t> (ISS); bound by repressors</a:t>
            </a:r>
            <a:endParaRPr lang="en-US" sz="2000" b="1" dirty="0">
              <a:solidFill>
                <a:srgbClr val="FF0000"/>
              </a:solidFill>
            </a:endParaRPr>
          </a:p>
          <a:p>
            <a:pPr marL="228600" lvl="2" eaLnBrk="0" fontAlgn="base" latinLnBrk="0" hangingPunct="0">
              <a:lnSpc>
                <a:spcPct val="180000"/>
              </a:lnSpc>
              <a:spcBef>
                <a:spcPct val="0"/>
              </a:spcBef>
              <a:spcAft>
                <a:spcPct val="0"/>
              </a:spcAft>
              <a:buFontTx/>
              <a:buChar char="–"/>
            </a:pPr>
            <a:r>
              <a:rPr lang="en-US" sz="1600" b="1" dirty="0">
                <a:solidFill>
                  <a:srgbClr val="FFFF00"/>
                </a:solidFill>
              </a:rPr>
              <a:t> RNA 2</a:t>
            </a:r>
            <a:r>
              <a:rPr lang="en-US" sz="1600" b="1" baseline="30000" dirty="0">
                <a:solidFill>
                  <a:srgbClr val="FFFF00"/>
                </a:solidFill>
              </a:rPr>
              <a:t>ary</a:t>
            </a:r>
            <a:r>
              <a:rPr lang="en-US" sz="1600" b="1" dirty="0">
                <a:solidFill>
                  <a:srgbClr val="FFFF00"/>
                </a:solidFill>
              </a:rPr>
              <a:t> structure</a:t>
            </a:r>
          </a:p>
          <a:p>
            <a:pPr marL="228600" lvl="2" eaLnBrk="0" fontAlgn="base" latinLnBrk="0" hangingPunct="0">
              <a:lnSpc>
                <a:spcPct val="180000"/>
              </a:lnSpc>
              <a:spcBef>
                <a:spcPct val="0"/>
              </a:spcBef>
              <a:spcAft>
                <a:spcPct val="0"/>
              </a:spcAft>
              <a:buFontTx/>
              <a:buChar char="–"/>
            </a:pPr>
            <a:r>
              <a:rPr lang="en-US" sz="1600" b="1" dirty="0">
                <a:solidFill>
                  <a:srgbClr val="FF9900"/>
                </a:solidFill>
              </a:rPr>
              <a:t>Chromatin features</a:t>
            </a:r>
          </a:p>
        </p:txBody>
      </p:sp>
      <p:grpSp>
        <p:nvGrpSpPr>
          <p:cNvPr id="89105" name="Group 23"/>
          <p:cNvGrpSpPr>
            <a:grpSpLocks/>
          </p:cNvGrpSpPr>
          <p:nvPr/>
        </p:nvGrpSpPr>
        <p:grpSpPr bwMode="auto">
          <a:xfrm>
            <a:off x="1831975" y="1203325"/>
            <a:ext cx="5416550" cy="457200"/>
            <a:chOff x="1154" y="950"/>
            <a:chExt cx="3412" cy="288"/>
          </a:xfrm>
        </p:grpSpPr>
        <p:sp>
          <p:nvSpPr>
            <p:cNvPr id="89129" name="Text Box 24"/>
            <p:cNvSpPr txBox="1">
              <a:spLocks noChangeArrowheads="1"/>
            </p:cNvSpPr>
            <p:nvPr/>
          </p:nvSpPr>
          <p:spPr bwMode="auto">
            <a:xfrm>
              <a:off x="1154" y="950"/>
              <a:ext cx="204" cy="288"/>
            </a:xfrm>
            <a:prstGeom prst="rect">
              <a:avLst/>
            </a:prstGeom>
            <a:noFill/>
            <a:ln w="9525">
              <a:noFill/>
              <a:miter lim="800000"/>
              <a:headEnd/>
              <a:tailEnd/>
            </a:ln>
          </p:spPr>
          <p:txBody>
            <a:bodyPr wrap="none">
              <a:spAutoFit/>
            </a:bodyPr>
            <a:lstStyle/>
            <a:p>
              <a:pPr eaLnBrk="0" fontAlgn="base" latinLnBrk="0" hangingPunct="0">
                <a:spcBef>
                  <a:spcPct val="0"/>
                </a:spcBef>
                <a:spcAft>
                  <a:spcPct val="0"/>
                </a:spcAft>
              </a:pPr>
              <a:r>
                <a:rPr lang="en-US" sz="2400">
                  <a:solidFill>
                    <a:srgbClr val="6699FF"/>
                  </a:solidFill>
                  <a:latin typeface="Symbol" pitchFamily="18" charset="2"/>
                  <a:sym typeface="Symbol" pitchFamily="18" charset="2"/>
                </a:rPr>
                <a:t></a:t>
              </a:r>
              <a:endParaRPr lang="en-US" sz="2400">
                <a:solidFill>
                  <a:srgbClr val="FFFF99"/>
                </a:solidFill>
                <a:latin typeface="Symbol" pitchFamily="18" charset="2"/>
              </a:endParaRPr>
            </a:p>
          </p:txBody>
        </p:sp>
        <p:sp>
          <p:nvSpPr>
            <p:cNvPr id="89130" name="Text Box 25"/>
            <p:cNvSpPr txBox="1">
              <a:spLocks noChangeArrowheads="1"/>
            </p:cNvSpPr>
            <p:nvPr/>
          </p:nvSpPr>
          <p:spPr bwMode="auto">
            <a:xfrm>
              <a:off x="2244" y="950"/>
              <a:ext cx="204" cy="288"/>
            </a:xfrm>
            <a:prstGeom prst="rect">
              <a:avLst/>
            </a:prstGeom>
            <a:noFill/>
            <a:ln w="9525">
              <a:noFill/>
              <a:miter lim="800000"/>
              <a:headEnd/>
              <a:tailEnd/>
            </a:ln>
          </p:spPr>
          <p:txBody>
            <a:bodyPr wrap="none">
              <a:spAutoFit/>
            </a:bodyPr>
            <a:lstStyle/>
            <a:p>
              <a:pPr eaLnBrk="0" fontAlgn="base" latinLnBrk="0" hangingPunct="0">
                <a:spcBef>
                  <a:spcPct val="0"/>
                </a:spcBef>
                <a:spcAft>
                  <a:spcPct val="0"/>
                </a:spcAft>
              </a:pPr>
              <a:r>
                <a:rPr lang="en-US" sz="2400">
                  <a:solidFill>
                    <a:srgbClr val="6699FF"/>
                  </a:solidFill>
                  <a:latin typeface="Symbol" pitchFamily="18" charset="2"/>
                  <a:sym typeface="Symbol" pitchFamily="18" charset="2"/>
                </a:rPr>
                <a:t></a:t>
              </a:r>
              <a:endParaRPr lang="en-US" sz="2400">
                <a:solidFill>
                  <a:srgbClr val="FFFF99"/>
                </a:solidFill>
                <a:latin typeface="Symbol" pitchFamily="18" charset="2"/>
              </a:endParaRPr>
            </a:p>
          </p:txBody>
        </p:sp>
        <p:sp>
          <p:nvSpPr>
            <p:cNvPr id="89131" name="Text Box 26"/>
            <p:cNvSpPr txBox="1">
              <a:spLocks noChangeArrowheads="1"/>
            </p:cNvSpPr>
            <p:nvPr/>
          </p:nvSpPr>
          <p:spPr bwMode="auto">
            <a:xfrm>
              <a:off x="3264" y="950"/>
              <a:ext cx="204" cy="288"/>
            </a:xfrm>
            <a:prstGeom prst="rect">
              <a:avLst/>
            </a:prstGeom>
            <a:noFill/>
            <a:ln w="9525">
              <a:noFill/>
              <a:miter lim="800000"/>
              <a:headEnd/>
              <a:tailEnd/>
            </a:ln>
          </p:spPr>
          <p:txBody>
            <a:bodyPr wrap="none">
              <a:spAutoFit/>
            </a:bodyPr>
            <a:lstStyle/>
            <a:p>
              <a:pPr eaLnBrk="0" fontAlgn="base" latinLnBrk="0" hangingPunct="0">
                <a:spcBef>
                  <a:spcPct val="0"/>
                </a:spcBef>
                <a:spcAft>
                  <a:spcPct val="0"/>
                </a:spcAft>
              </a:pPr>
              <a:r>
                <a:rPr lang="en-US" sz="2400">
                  <a:solidFill>
                    <a:srgbClr val="6699FF"/>
                  </a:solidFill>
                  <a:latin typeface="Symbol" pitchFamily="18" charset="2"/>
                  <a:sym typeface="Symbol" pitchFamily="18" charset="2"/>
                </a:rPr>
                <a:t></a:t>
              </a:r>
              <a:endParaRPr lang="en-US" sz="2400">
                <a:solidFill>
                  <a:srgbClr val="FFFF99"/>
                </a:solidFill>
                <a:latin typeface="Symbol" pitchFamily="18" charset="2"/>
              </a:endParaRPr>
            </a:p>
          </p:txBody>
        </p:sp>
        <p:sp>
          <p:nvSpPr>
            <p:cNvPr id="89132" name="Text Box 27"/>
            <p:cNvSpPr txBox="1">
              <a:spLocks noChangeArrowheads="1"/>
            </p:cNvSpPr>
            <p:nvPr/>
          </p:nvSpPr>
          <p:spPr bwMode="auto">
            <a:xfrm>
              <a:off x="4362" y="950"/>
              <a:ext cx="204" cy="288"/>
            </a:xfrm>
            <a:prstGeom prst="rect">
              <a:avLst/>
            </a:prstGeom>
            <a:noFill/>
            <a:ln w="9525">
              <a:noFill/>
              <a:miter lim="800000"/>
              <a:headEnd/>
              <a:tailEnd/>
            </a:ln>
          </p:spPr>
          <p:txBody>
            <a:bodyPr wrap="none">
              <a:spAutoFit/>
            </a:bodyPr>
            <a:lstStyle/>
            <a:p>
              <a:pPr eaLnBrk="0" fontAlgn="base" latinLnBrk="0" hangingPunct="0">
                <a:spcBef>
                  <a:spcPct val="0"/>
                </a:spcBef>
                <a:spcAft>
                  <a:spcPct val="0"/>
                </a:spcAft>
              </a:pPr>
              <a:r>
                <a:rPr lang="en-US" sz="2400">
                  <a:solidFill>
                    <a:srgbClr val="6699FF"/>
                  </a:solidFill>
                  <a:latin typeface="Symbol" pitchFamily="18" charset="2"/>
                  <a:sym typeface="Symbol" pitchFamily="18" charset="2"/>
                </a:rPr>
                <a:t></a:t>
              </a:r>
              <a:endParaRPr lang="en-US" sz="2400">
                <a:solidFill>
                  <a:srgbClr val="FFFF99"/>
                </a:solidFill>
                <a:latin typeface="Symbol" pitchFamily="18" charset="2"/>
              </a:endParaRPr>
            </a:p>
          </p:txBody>
        </p:sp>
      </p:grpSp>
      <p:grpSp>
        <p:nvGrpSpPr>
          <p:cNvPr id="89106" name="Group 28"/>
          <p:cNvGrpSpPr>
            <a:grpSpLocks/>
          </p:cNvGrpSpPr>
          <p:nvPr/>
        </p:nvGrpSpPr>
        <p:grpSpPr bwMode="auto">
          <a:xfrm>
            <a:off x="88900" y="4648200"/>
            <a:ext cx="8978899" cy="2133600"/>
            <a:chOff x="144" y="1440"/>
            <a:chExt cx="5656" cy="1344"/>
          </a:xfrm>
        </p:grpSpPr>
        <p:grpSp>
          <p:nvGrpSpPr>
            <p:cNvPr id="89107" name="Group 29"/>
            <p:cNvGrpSpPr>
              <a:grpSpLocks/>
            </p:cNvGrpSpPr>
            <p:nvPr/>
          </p:nvGrpSpPr>
          <p:grpSpPr bwMode="auto">
            <a:xfrm>
              <a:off x="144" y="1440"/>
              <a:ext cx="5184" cy="1344"/>
              <a:chOff x="472" y="1440"/>
              <a:chExt cx="5184" cy="1344"/>
            </a:xfrm>
          </p:grpSpPr>
          <p:pic>
            <p:nvPicPr>
              <p:cNvPr id="89110" name="Picture 29" descr="activator1.png"/>
              <p:cNvPicPr>
                <a:picLocks noChangeAspect="1"/>
              </p:cNvPicPr>
              <p:nvPr/>
            </p:nvPicPr>
            <p:blipFill>
              <a:blip r:embed="rId3"/>
              <a:srcRect/>
              <a:stretch>
                <a:fillRect/>
              </a:stretch>
            </p:blipFill>
            <p:spPr bwMode="auto">
              <a:xfrm>
                <a:off x="4911" y="1872"/>
                <a:ext cx="299" cy="636"/>
              </a:xfrm>
              <a:prstGeom prst="rect">
                <a:avLst/>
              </a:prstGeom>
              <a:noFill/>
              <a:ln w="9525">
                <a:noFill/>
                <a:miter lim="800000"/>
                <a:headEnd/>
                <a:tailEnd/>
              </a:ln>
            </p:spPr>
          </p:pic>
          <p:pic>
            <p:nvPicPr>
              <p:cNvPr id="89111" name="Picture 5"/>
              <p:cNvPicPr>
                <a:picLocks noChangeAspect="1" noChangeArrowheads="1"/>
              </p:cNvPicPr>
              <p:nvPr/>
            </p:nvPicPr>
            <p:blipFill>
              <a:blip r:embed="rId4"/>
              <a:srcRect l="4703" r="970"/>
              <a:stretch>
                <a:fillRect/>
              </a:stretch>
            </p:blipFill>
            <p:spPr bwMode="auto">
              <a:xfrm>
                <a:off x="472" y="1440"/>
                <a:ext cx="3700" cy="1344"/>
              </a:xfrm>
              <a:prstGeom prst="rect">
                <a:avLst/>
              </a:prstGeom>
              <a:noFill/>
              <a:ln w="9525">
                <a:noFill/>
                <a:miter lim="800000"/>
                <a:headEnd/>
                <a:tailEnd/>
              </a:ln>
            </p:spPr>
          </p:pic>
          <p:pic>
            <p:nvPicPr>
              <p:cNvPr id="89112" name="Picture 6"/>
              <p:cNvPicPr>
                <a:picLocks noChangeAspect="1" noChangeArrowheads="1"/>
              </p:cNvPicPr>
              <p:nvPr/>
            </p:nvPicPr>
            <p:blipFill>
              <a:blip r:embed="rId5"/>
              <a:srcRect l="79077" r="2818"/>
              <a:stretch>
                <a:fillRect/>
              </a:stretch>
            </p:blipFill>
            <p:spPr bwMode="auto">
              <a:xfrm>
                <a:off x="4022" y="1440"/>
                <a:ext cx="710" cy="1344"/>
              </a:xfrm>
              <a:prstGeom prst="rect">
                <a:avLst/>
              </a:prstGeom>
              <a:noFill/>
              <a:ln w="9525">
                <a:noFill/>
                <a:miter lim="800000"/>
                <a:headEnd/>
                <a:tailEnd/>
              </a:ln>
            </p:spPr>
          </p:pic>
          <p:sp>
            <p:nvSpPr>
              <p:cNvPr id="89113" name="Rectangle 8"/>
              <p:cNvSpPr>
                <a:spLocks noChangeArrowheads="1"/>
              </p:cNvSpPr>
              <p:nvPr/>
            </p:nvSpPr>
            <p:spPr bwMode="auto">
              <a:xfrm>
                <a:off x="3499" y="2163"/>
                <a:ext cx="415" cy="137"/>
              </a:xfrm>
              <a:prstGeom prst="rect">
                <a:avLst/>
              </a:prstGeom>
              <a:solidFill>
                <a:srgbClr val="FA9862"/>
              </a:solidFill>
              <a:ln w="9525">
                <a:noFill/>
                <a:miter lim="800000"/>
                <a:headEnd/>
                <a:tailEnd/>
              </a:ln>
            </p:spPr>
            <p:txBody>
              <a:bodyPr wrap="none" anchor="ctr"/>
              <a:lstStyle/>
              <a:p>
                <a:pPr algn="ctr" eaLnBrk="0" fontAlgn="base" latinLnBrk="0" hangingPunct="0">
                  <a:spcBef>
                    <a:spcPct val="0"/>
                  </a:spcBef>
                  <a:spcAft>
                    <a:spcPct val="0"/>
                  </a:spcAft>
                </a:pPr>
                <a:r>
                  <a:rPr lang="en-US" sz="1400" b="1">
                    <a:solidFill>
                      <a:srgbClr val="000000"/>
                    </a:solidFill>
                    <a:cs typeface="Arial" charset="0"/>
                  </a:rPr>
                  <a:t>R</a:t>
                </a:r>
              </a:p>
            </p:txBody>
          </p:sp>
          <p:cxnSp>
            <p:nvCxnSpPr>
              <p:cNvPr id="13" name="Straight Connector 12"/>
              <p:cNvCxnSpPr/>
              <p:nvPr/>
            </p:nvCxnSpPr>
            <p:spPr>
              <a:xfrm flipH="1">
                <a:off x="4323" y="2474"/>
                <a:ext cx="1333" cy="0"/>
              </a:xfrm>
              <a:prstGeom prst="line">
                <a:avLst/>
              </a:prstGeom>
              <a:ln w="37084">
                <a:solidFill>
                  <a:schemeClr val="accent6">
                    <a:lumMod val="20000"/>
                    <a:lumOff val="80000"/>
                  </a:schemeClr>
                </a:solidFill>
                <a:prstDash val="solid"/>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4972" y="2448"/>
                <a:ext cx="240" cy="48"/>
              </a:xfrm>
              <a:prstGeom prst="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base" latinLnBrk="0">
                  <a:spcBef>
                    <a:spcPct val="0"/>
                  </a:spcBef>
                  <a:spcAft>
                    <a:spcPct val="0"/>
                  </a:spcAft>
                  <a:defRPr/>
                </a:pPr>
                <a:r>
                  <a:rPr lang="en-US" sz="1000" b="1">
                    <a:solidFill>
                      <a:srgbClr val="000000"/>
                    </a:solidFill>
                    <a:cs typeface="Arial" charset="0"/>
                  </a:rPr>
                  <a:t>ISE</a:t>
                </a:r>
              </a:p>
            </p:txBody>
          </p:sp>
          <p:sp>
            <p:nvSpPr>
              <p:cNvPr id="89116" name="Arc 17"/>
              <p:cNvSpPr>
                <a:spLocks/>
              </p:cNvSpPr>
              <p:nvPr/>
            </p:nvSpPr>
            <p:spPr bwMode="auto">
              <a:xfrm rot="-2559866">
                <a:off x="4510" y="1933"/>
                <a:ext cx="208" cy="288"/>
              </a:xfrm>
              <a:custGeom>
                <a:avLst/>
                <a:gdLst>
                  <a:gd name="T0" fmla="*/ 104 w 330200"/>
                  <a:gd name="T1" fmla="*/ 0 h 457200"/>
                  <a:gd name="T2" fmla="*/ 104 w 330200"/>
                  <a:gd name="T3" fmla="*/ 144 h 457200"/>
                  <a:gd name="T4" fmla="*/ 208 w 330200"/>
                  <a:gd name="T5" fmla="*/ 144 h 457200"/>
                  <a:gd name="T6" fmla="*/ 11796480 60000 65536"/>
                  <a:gd name="T7" fmla="*/ 11796480 60000 65536"/>
                  <a:gd name="T8" fmla="*/ 5898240 60000 65536"/>
                  <a:gd name="T9" fmla="*/ 165100 w 330200"/>
                  <a:gd name="T10" fmla="*/ 0 h 457200"/>
                  <a:gd name="T11" fmla="*/ 330200 w 330200"/>
                  <a:gd name="T12" fmla="*/ 228600 h 457200"/>
                </a:gdLst>
                <a:ahLst/>
                <a:cxnLst>
                  <a:cxn ang="T6">
                    <a:pos x="T0" y="T1"/>
                  </a:cxn>
                  <a:cxn ang="T7">
                    <a:pos x="T2" y="T3"/>
                  </a:cxn>
                  <a:cxn ang="T8">
                    <a:pos x="T4" y="T5"/>
                  </a:cxn>
                </a:cxnLst>
                <a:rect l="T9" t="T10" r="T11" b="T12"/>
                <a:pathLst>
                  <a:path w="330200" h="457200" stroke="0">
                    <a:moveTo>
                      <a:pt x="165100" y="0"/>
                    </a:moveTo>
                    <a:lnTo>
                      <a:pt x="165099" y="0"/>
                    </a:lnTo>
                    <a:cubicBezTo>
                      <a:pt x="256282" y="0"/>
                      <a:pt x="330200" y="102347"/>
                      <a:pt x="330200" y="228600"/>
                    </a:cubicBezTo>
                    <a:lnTo>
                      <a:pt x="165100" y="228600"/>
                    </a:lnTo>
                    <a:close/>
                  </a:path>
                  <a:path w="330200" h="457200" fill="none">
                    <a:moveTo>
                      <a:pt x="165100" y="0"/>
                    </a:moveTo>
                    <a:lnTo>
                      <a:pt x="165099" y="0"/>
                    </a:lnTo>
                    <a:cubicBezTo>
                      <a:pt x="256282" y="0"/>
                      <a:pt x="330200" y="102347"/>
                      <a:pt x="330200" y="228600"/>
                    </a:cubicBezTo>
                  </a:path>
                </a:pathLst>
              </a:custGeom>
              <a:noFill/>
              <a:ln w="28575" cap="flat" cmpd="sng" algn="ctr">
                <a:solidFill>
                  <a:srgbClr val="FF0000"/>
                </a:solidFill>
                <a:prstDash val="solid"/>
                <a:round/>
                <a:headEnd/>
                <a:tailEnd/>
              </a:ln>
            </p:spPr>
            <p:txBody>
              <a:bodyPr anchor="ctr"/>
              <a:lstStyle/>
              <a:p>
                <a:pPr fontAlgn="base" latinLnBrk="0">
                  <a:spcBef>
                    <a:spcPct val="0"/>
                  </a:spcBef>
                  <a:spcAft>
                    <a:spcPct val="0"/>
                  </a:spcAft>
                </a:pPr>
                <a:endParaRPr lang="en-US">
                  <a:solidFill>
                    <a:srgbClr val="FFFF99"/>
                  </a:solidFill>
                </a:endParaRPr>
              </a:p>
            </p:txBody>
          </p:sp>
          <p:pic>
            <p:nvPicPr>
              <p:cNvPr id="89117" name="Picture 21" descr="repressor1.png"/>
              <p:cNvPicPr>
                <a:picLocks noChangeAspect="1"/>
              </p:cNvPicPr>
              <p:nvPr/>
            </p:nvPicPr>
            <p:blipFill>
              <a:blip r:embed="rId6"/>
              <a:srcRect/>
              <a:stretch>
                <a:fillRect/>
              </a:stretch>
            </p:blipFill>
            <p:spPr bwMode="auto">
              <a:xfrm rot="20883451" flipH="1">
                <a:off x="4589" y="1997"/>
                <a:ext cx="336" cy="509"/>
              </a:xfrm>
              <a:prstGeom prst="rect">
                <a:avLst/>
              </a:prstGeom>
              <a:noFill/>
              <a:ln w="9525">
                <a:noFill/>
                <a:miter lim="800000"/>
                <a:headEnd/>
                <a:tailEnd/>
              </a:ln>
            </p:spPr>
          </p:pic>
          <p:sp>
            <p:nvSpPr>
              <p:cNvPr id="16" name="Rectangle 15"/>
              <p:cNvSpPr/>
              <p:nvPr/>
            </p:nvSpPr>
            <p:spPr>
              <a:xfrm>
                <a:off x="4636" y="2448"/>
                <a:ext cx="240" cy="4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fontAlgn="base" latinLnBrk="0">
                  <a:spcBef>
                    <a:spcPct val="0"/>
                  </a:spcBef>
                  <a:spcAft>
                    <a:spcPct val="0"/>
                  </a:spcAft>
                  <a:defRPr/>
                </a:pPr>
                <a:r>
                  <a:rPr lang="en-US" sz="1000" b="1">
                    <a:solidFill>
                      <a:srgbClr val="FFFFFF"/>
                    </a:solidFill>
                    <a:cs typeface="Arial" charset="0"/>
                  </a:rPr>
                  <a:t>ISS</a:t>
                </a:r>
              </a:p>
            </p:txBody>
          </p:sp>
          <p:cxnSp>
            <p:nvCxnSpPr>
              <p:cNvPr id="89119" name="Straight Connector 23"/>
              <p:cNvCxnSpPr>
                <a:cxnSpLocks noChangeShapeType="1"/>
              </p:cNvCxnSpPr>
              <p:nvPr/>
            </p:nvCxnSpPr>
            <p:spPr bwMode="auto">
              <a:xfrm rot="5400000">
                <a:off x="4662" y="1986"/>
                <a:ext cx="58" cy="46"/>
              </a:xfrm>
              <a:prstGeom prst="line">
                <a:avLst/>
              </a:prstGeom>
              <a:noFill/>
              <a:ln w="28575" algn="ctr">
                <a:solidFill>
                  <a:srgbClr val="FF0000"/>
                </a:solidFill>
                <a:round/>
                <a:headEnd/>
                <a:tailEnd/>
              </a:ln>
            </p:spPr>
          </p:cxnSp>
          <p:cxnSp>
            <p:nvCxnSpPr>
              <p:cNvPr id="89120" name="Straight Connector 26"/>
              <p:cNvCxnSpPr>
                <a:cxnSpLocks noChangeShapeType="1"/>
              </p:cNvCxnSpPr>
              <p:nvPr/>
            </p:nvCxnSpPr>
            <p:spPr bwMode="auto">
              <a:xfrm rot="3120000">
                <a:off x="4482" y="1949"/>
                <a:ext cx="57" cy="46"/>
              </a:xfrm>
              <a:prstGeom prst="line">
                <a:avLst/>
              </a:prstGeom>
              <a:noFill/>
              <a:ln w="28575" algn="ctr">
                <a:solidFill>
                  <a:srgbClr val="FF0000"/>
                </a:solidFill>
                <a:round/>
                <a:headEnd/>
                <a:tailEnd/>
              </a:ln>
            </p:spPr>
          </p:cxnSp>
          <p:sp>
            <p:nvSpPr>
              <p:cNvPr id="28" name="TextBox 27"/>
              <p:cNvSpPr txBox="1"/>
              <p:nvPr/>
            </p:nvSpPr>
            <p:spPr>
              <a:xfrm>
                <a:off x="4671" y="2157"/>
                <a:ext cx="197" cy="192"/>
              </a:xfrm>
              <a:prstGeom prst="rect">
                <a:avLst/>
              </a:prstGeom>
              <a:noFill/>
            </p:spPr>
            <p:txBody>
              <a:bodyPr wrap="none">
                <a:spAutoFit/>
              </a:bodyPr>
              <a:lstStyle/>
              <a:p>
                <a:pPr fontAlgn="base" latinLnBrk="0">
                  <a:spcBef>
                    <a:spcPct val="0"/>
                  </a:spcBef>
                  <a:spcAft>
                    <a:spcPct val="0"/>
                  </a:spcAft>
                  <a:defRPr/>
                </a:pPr>
                <a:r>
                  <a:rPr lang="en-US" sz="1400" b="1" dirty="0">
                    <a:solidFill>
                      <a:srgbClr val="000066"/>
                    </a:solidFill>
                  </a:rPr>
                  <a:t>R</a:t>
                </a:r>
              </a:p>
            </p:txBody>
          </p:sp>
          <p:sp>
            <p:nvSpPr>
              <p:cNvPr id="31" name="Arc 30"/>
              <p:cNvSpPr/>
              <p:nvPr/>
            </p:nvSpPr>
            <p:spPr>
              <a:xfrm rot="17288270">
                <a:off x="4555" y="1652"/>
                <a:ext cx="334" cy="480"/>
              </a:xfrm>
              <a:prstGeom prst="arc">
                <a:avLst>
                  <a:gd name="adj1" fmla="val 15913176"/>
                  <a:gd name="adj2" fmla="val 3988957"/>
                </a:avLst>
              </a:prstGeom>
              <a:noFill/>
              <a:ln w="19050">
                <a:solidFill>
                  <a:schemeClr val="accent6">
                    <a:lumMod val="20000"/>
                    <a:lumOff val="80000"/>
                  </a:schemeClr>
                </a:solidFill>
                <a:prstDash val="solid"/>
                <a:headEnd type="triangle"/>
              </a:ln>
            </p:spPr>
            <p:style>
              <a:lnRef idx="1">
                <a:schemeClr val="accent1"/>
              </a:lnRef>
              <a:fillRef idx="0">
                <a:schemeClr val="accent1"/>
              </a:fillRef>
              <a:effectRef idx="0">
                <a:schemeClr val="accent1"/>
              </a:effectRef>
              <a:fontRef idx="minor">
                <a:schemeClr val="tx1"/>
              </a:fontRef>
            </p:style>
            <p:txBody>
              <a:bodyPr anchor="ctr"/>
              <a:lstStyle/>
              <a:p>
                <a:pPr algn="ctr" fontAlgn="base" latinLnBrk="0">
                  <a:spcBef>
                    <a:spcPct val="0"/>
                  </a:spcBef>
                  <a:spcAft>
                    <a:spcPct val="0"/>
                  </a:spcAft>
                  <a:defRPr/>
                </a:pPr>
                <a:endParaRPr lang="en-US">
                  <a:solidFill>
                    <a:srgbClr val="FFFF99"/>
                  </a:solidFill>
                </a:endParaRPr>
              </a:p>
            </p:txBody>
          </p:sp>
          <p:sp>
            <p:nvSpPr>
              <p:cNvPr id="89123" name="Arc 31"/>
              <p:cNvSpPr>
                <a:spLocks/>
              </p:cNvSpPr>
              <p:nvPr/>
            </p:nvSpPr>
            <p:spPr bwMode="auto">
              <a:xfrm rot="-4929927">
                <a:off x="4803" y="1934"/>
                <a:ext cx="240" cy="286"/>
              </a:xfrm>
              <a:custGeom>
                <a:avLst/>
                <a:gdLst>
                  <a:gd name="T0" fmla="*/ 147 w 381000"/>
                  <a:gd name="T1" fmla="*/ 4 h 454025"/>
                  <a:gd name="T2" fmla="*/ 120 w 381000"/>
                  <a:gd name="T3" fmla="*/ 143 h 454025"/>
                  <a:gd name="T4" fmla="*/ 233 w 381000"/>
                  <a:gd name="T5" fmla="*/ 95 h 454025"/>
                  <a:gd name="T6" fmla="*/ 11796480 60000 65536"/>
                  <a:gd name="T7" fmla="*/ 17694720 60000 65536"/>
                  <a:gd name="T8" fmla="*/ 5898240 60000 65536"/>
                  <a:gd name="T9" fmla="*/ 233363 w 381000"/>
                  <a:gd name="T10" fmla="*/ 6350 h 454025"/>
                  <a:gd name="T11" fmla="*/ 369888 w 381000"/>
                  <a:gd name="T12" fmla="*/ 150813 h 454025"/>
                </a:gdLst>
                <a:ahLst/>
                <a:cxnLst>
                  <a:cxn ang="T6">
                    <a:pos x="T0" y="T1"/>
                  </a:cxn>
                  <a:cxn ang="T7">
                    <a:pos x="T2" y="T3"/>
                  </a:cxn>
                  <a:cxn ang="T8">
                    <a:pos x="T4" y="T5"/>
                  </a:cxn>
                </a:cxnLst>
                <a:rect l="T9" t="T10" r="T11" b="T12"/>
                <a:pathLst>
                  <a:path w="381000" h="454025" stroke="0">
                    <a:moveTo>
                      <a:pt x="233611" y="5889"/>
                    </a:moveTo>
                    <a:lnTo>
                      <a:pt x="233610" y="5889"/>
                    </a:lnTo>
                    <a:cubicBezTo>
                      <a:pt x="296854" y="23399"/>
                      <a:pt x="348259" y="78088"/>
                      <a:pt x="370001" y="150994"/>
                    </a:cubicBezTo>
                    <a:lnTo>
                      <a:pt x="190500" y="227013"/>
                    </a:lnTo>
                    <a:close/>
                  </a:path>
                  <a:path w="381000" h="454025" fill="none">
                    <a:moveTo>
                      <a:pt x="233611" y="5889"/>
                    </a:moveTo>
                    <a:lnTo>
                      <a:pt x="233610" y="5889"/>
                    </a:lnTo>
                    <a:cubicBezTo>
                      <a:pt x="296854" y="23399"/>
                      <a:pt x="348259" y="78088"/>
                      <a:pt x="370001" y="150994"/>
                    </a:cubicBezTo>
                  </a:path>
                </a:pathLst>
              </a:custGeom>
              <a:noFill/>
              <a:ln w="28575" cap="flat" cmpd="sng" algn="ctr">
                <a:solidFill>
                  <a:srgbClr val="FF0000"/>
                </a:solidFill>
                <a:prstDash val="solid"/>
                <a:round/>
                <a:headEnd/>
                <a:tailEnd/>
              </a:ln>
            </p:spPr>
            <p:txBody>
              <a:bodyPr anchor="ctr"/>
              <a:lstStyle/>
              <a:p>
                <a:pPr fontAlgn="base" latinLnBrk="0">
                  <a:spcBef>
                    <a:spcPct val="0"/>
                  </a:spcBef>
                  <a:spcAft>
                    <a:spcPct val="0"/>
                  </a:spcAft>
                </a:pPr>
                <a:endParaRPr lang="en-US">
                  <a:solidFill>
                    <a:srgbClr val="FFFF99"/>
                  </a:solidFill>
                </a:endParaRPr>
              </a:p>
            </p:txBody>
          </p:sp>
          <p:cxnSp>
            <p:nvCxnSpPr>
              <p:cNvPr id="89124" name="Straight Connector 32"/>
              <p:cNvCxnSpPr>
                <a:cxnSpLocks noChangeShapeType="1"/>
              </p:cNvCxnSpPr>
              <p:nvPr/>
            </p:nvCxnSpPr>
            <p:spPr bwMode="auto">
              <a:xfrm rot="3120000">
                <a:off x="4865" y="1942"/>
                <a:ext cx="57" cy="47"/>
              </a:xfrm>
              <a:prstGeom prst="line">
                <a:avLst/>
              </a:prstGeom>
              <a:noFill/>
              <a:ln w="28575" algn="ctr">
                <a:solidFill>
                  <a:srgbClr val="FF0000"/>
                </a:solidFill>
                <a:round/>
                <a:headEnd/>
                <a:tailEnd/>
              </a:ln>
            </p:spPr>
          </p:cxnSp>
          <p:cxnSp>
            <p:nvCxnSpPr>
              <p:cNvPr id="89125" name="Straight Connector 33"/>
              <p:cNvCxnSpPr>
                <a:cxnSpLocks noChangeShapeType="1"/>
              </p:cNvCxnSpPr>
              <p:nvPr/>
            </p:nvCxnSpPr>
            <p:spPr bwMode="auto">
              <a:xfrm rot="1080000">
                <a:off x="4755" y="2009"/>
                <a:ext cx="57" cy="46"/>
              </a:xfrm>
              <a:prstGeom prst="line">
                <a:avLst/>
              </a:prstGeom>
              <a:noFill/>
              <a:ln w="28575" algn="ctr">
                <a:solidFill>
                  <a:srgbClr val="FF0000"/>
                </a:solidFill>
                <a:round/>
                <a:headEnd/>
                <a:tailEnd/>
              </a:ln>
            </p:spPr>
          </p:cxnSp>
          <p:sp>
            <p:nvSpPr>
              <p:cNvPr id="89126" name="TextBox 34"/>
              <p:cNvSpPr txBox="1">
                <a:spLocks noChangeArrowheads="1"/>
              </p:cNvSpPr>
              <p:nvPr/>
            </p:nvSpPr>
            <p:spPr bwMode="auto">
              <a:xfrm>
                <a:off x="4963" y="2064"/>
                <a:ext cx="197" cy="192"/>
              </a:xfrm>
              <a:prstGeom prst="rect">
                <a:avLst/>
              </a:prstGeom>
              <a:noFill/>
              <a:ln w="9525">
                <a:noFill/>
                <a:miter lim="800000"/>
                <a:headEnd/>
                <a:tailEnd/>
              </a:ln>
            </p:spPr>
            <p:txBody>
              <a:bodyPr wrap="none">
                <a:spAutoFit/>
              </a:bodyPr>
              <a:lstStyle/>
              <a:p>
                <a:pPr fontAlgn="base" latinLnBrk="0">
                  <a:spcBef>
                    <a:spcPct val="0"/>
                  </a:spcBef>
                  <a:spcAft>
                    <a:spcPct val="0"/>
                  </a:spcAft>
                </a:pPr>
                <a:r>
                  <a:rPr lang="en-US" sz="1400" b="1">
                    <a:solidFill>
                      <a:srgbClr val="000000"/>
                    </a:solidFill>
                  </a:rPr>
                  <a:t>A</a:t>
                </a:r>
              </a:p>
            </p:txBody>
          </p:sp>
          <p:sp>
            <p:nvSpPr>
              <p:cNvPr id="41" name="Rectangle 40"/>
              <p:cNvSpPr/>
              <p:nvPr/>
            </p:nvSpPr>
            <p:spPr>
              <a:xfrm>
                <a:off x="3888" y="1584"/>
                <a:ext cx="288" cy="384"/>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latinLnBrk="0">
                  <a:spcBef>
                    <a:spcPct val="0"/>
                  </a:spcBef>
                  <a:spcAft>
                    <a:spcPct val="0"/>
                  </a:spcAft>
                  <a:defRPr/>
                </a:pPr>
                <a:endParaRPr lang="en-US">
                  <a:solidFill>
                    <a:srgbClr val="FFFF99"/>
                  </a:solidFill>
                </a:endParaRPr>
              </a:p>
            </p:txBody>
          </p:sp>
          <p:sp>
            <p:nvSpPr>
              <p:cNvPr id="43" name="Arc 42"/>
              <p:cNvSpPr/>
              <p:nvPr/>
            </p:nvSpPr>
            <p:spPr>
              <a:xfrm rot="15671779">
                <a:off x="3471" y="1505"/>
                <a:ext cx="572" cy="968"/>
              </a:xfrm>
              <a:prstGeom prst="arc">
                <a:avLst>
                  <a:gd name="adj1" fmla="val 17461691"/>
                  <a:gd name="adj2" fmla="val 4664423"/>
                </a:avLst>
              </a:prstGeom>
              <a:noFill/>
              <a:ln w="19050">
                <a:solidFill>
                  <a:srgbClr val="FFFF00"/>
                </a:solidFill>
                <a:prstDash val="solid"/>
                <a:headEnd type="triangle" w="med" len="lg"/>
                <a:tailEnd type="triangle" w="med" len="lg"/>
              </a:ln>
            </p:spPr>
            <p:style>
              <a:lnRef idx="1">
                <a:schemeClr val="accent1"/>
              </a:lnRef>
              <a:fillRef idx="0">
                <a:schemeClr val="accent1"/>
              </a:fillRef>
              <a:effectRef idx="0">
                <a:schemeClr val="accent1"/>
              </a:effectRef>
              <a:fontRef idx="minor">
                <a:schemeClr val="tx1"/>
              </a:fontRef>
            </p:style>
            <p:txBody>
              <a:bodyPr anchor="ctr"/>
              <a:lstStyle/>
              <a:p>
                <a:pPr algn="ctr" fontAlgn="base" latinLnBrk="0">
                  <a:spcBef>
                    <a:spcPct val="0"/>
                  </a:spcBef>
                  <a:spcAft>
                    <a:spcPct val="0"/>
                  </a:spcAft>
                  <a:defRPr/>
                </a:pPr>
                <a:endParaRPr lang="en-US">
                  <a:solidFill>
                    <a:srgbClr val="FFFF99"/>
                  </a:solidFill>
                </a:endParaRPr>
              </a:p>
            </p:txBody>
          </p:sp>
        </p:grpSp>
        <p:sp>
          <p:nvSpPr>
            <p:cNvPr id="89108" name="Rectangle 49"/>
            <p:cNvSpPr>
              <a:spLocks noChangeArrowheads="1"/>
            </p:cNvSpPr>
            <p:nvPr/>
          </p:nvSpPr>
          <p:spPr bwMode="auto">
            <a:xfrm>
              <a:off x="189" y="2355"/>
              <a:ext cx="529" cy="235"/>
            </a:xfrm>
            <a:prstGeom prst="rect">
              <a:avLst/>
            </a:prstGeom>
            <a:solidFill>
              <a:schemeClr val="accent1"/>
            </a:solidFill>
            <a:ln w="9525">
              <a:solidFill>
                <a:srgbClr val="000000"/>
              </a:solidFill>
              <a:miter lim="800000"/>
              <a:headEnd/>
              <a:tailEnd/>
            </a:ln>
          </p:spPr>
          <p:txBody>
            <a:bodyPr wrap="none" anchor="ctr"/>
            <a:lstStyle/>
            <a:p>
              <a:pPr fontAlgn="base" latinLnBrk="0">
                <a:spcBef>
                  <a:spcPct val="0"/>
                </a:spcBef>
                <a:spcAft>
                  <a:spcPct val="0"/>
                </a:spcAft>
              </a:pPr>
              <a:endParaRPr lang="en-US">
                <a:solidFill>
                  <a:srgbClr val="FFFF99"/>
                </a:solidFill>
              </a:endParaRPr>
            </a:p>
          </p:txBody>
        </p:sp>
        <p:sp>
          <p:nvSpPr>
            <p:cNvPr id="89109" name="Rectangle 50"/>
            <p:cNvSpPr>
              <a:spLocks noChangeArrowheads="1"/>
            </p:cNvSpPr>
            <p:nvPr/>
          </p:nvSpPr>
          <p:spPr bwMode="auto">
            <a:xfrm>
              <a:off x="5271" y="2352"/>
              <a:ext cx="529" cy="235"/>
            </a:xfrm>
            <a:prstGeom prst="rect">
              <a:avLst/>
            </a:prstGeom>
            <a:solidFill>
              <a:schemeClr val="accent1"/>
            </a:solidFill>
            <a:ln w="9525">
              <a:solidFill>
                <a:srgbClr val="000000"/>
              </a:solidFill>
              <a:miter lim="800000"/>
              <a:headEnd/>
              <a:tailEnd/>
            </a:ln>
          </p:spPr>
          <p:txBody>
            <a:bodyPr wrap="none" anchor="ctr"/>
            <a:lstStyle/>
            <a:p>
              <a:pPr fontAlgn="base" latinLnBrk="0">
                <a:spcBef>
                  <a:spcPct val="0"/>
                </a:spcBef>
                <a:spcAft>
                  <a:spcPct val="0"/>
                </a:spcAft>
              </a:pPr>
              <a:endParaRPr lang="en-US">
                <a:solidFill>
                  <a:srgbClr val="FFFF99"/>
                </a:solidFill>
              </a:endParaRPr>
            </a:p>
          </p:txBody>
        </p:sp>
      </p:grpSp>
    </p:spTree>
    <p:extLst>
      <p:ext uri="{BB962C8B-B14F-4D97-AF65-F5344CB8AC3E}">
        <p14:creationId xmlns:p14="http://schemas.microsoft.com/office/powerpoint/2010/main" val="2286154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29" name="Rectangle 2">
            <a:extLst>
              <a:ext uri="{FF2B5EF4-FFF2-40B4-BE49-F238E27FC236}">
                <a16:creationId xmlns:a16="http://schemas.microsoft.com/office/drawing/2014/main" id="{83CA475A-D4D5-254B-B623-15A3B2179B0F}"/>
              </a:ext>
            </a:extLst>
          </p:cNvPr>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pic>
        <p:nvPicPr>
          <p:cNvPr id="22530" name="Picture 3">
            <a:extLst>
              <a:ext uri="{FF2B5EF4-FFF2-40B4-BE49-F238E27FC236}">
                <a16:creationId xmlns:a16="http://schemas.microsoft.com/office/drawing/2014/main" id="{90C55D77-18EA-154E-9932-4E6140189C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8357" y="506413"/>
            <a:ext cx="7442200" cy="631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4">
            <a:extLst>
              <a:ext uri="{FF2B5EF4-FFF2-40B4-BE49-F238E27FC236}">
                <a16:creationId xmlns:a16="http://schemas.microsoft.com/office/drawing/2014/main" id="{22557328-659E-CB47-83D7-7966739CC189}"/>
              </a:ext>
            </a:extLst>
          </p:cNvPr>
          <p:cNvSpPr>
            <a:spLocks noGrp="1"/>
          </p:cNvSpPr>
          <p:nvPr>
            <p:ph type="title" idx="4294967295"/>
          </p:nvPr>
        </p:nvSpPr>
        <p:spPr>
          <a:xfrm>
            <a:off x="0" y="38100"/>
            <a:ext cx="7772400" cy="506413"/>
          </a:xfrm>
        </p:spPr>
        <p:txBody>
          <a:bodyPr/>
          <a:lstStyle/>
          <a:p>
            <a:pPr eaLnBrk="1" hangingPunct="1"/>
            <a:r>
              <a:rPr lang="en-US" altLang="it-IT" sz="2400">
                <a:solidFill>
                  <a:srgbClr val="000099"/>
                </a:solidFill>
                <a:latin typeface="Arial" panose="020B0604020202020204" pitchFamily="34" charset="0"/>
                <a:ea typeface="ＭＳ Ｐゴシック" panose="020B0600070205080204" pitchFamily="34" charset="-128"/>
              </a:rPr>
              <a:t>Types of Alternative Splicing Event</a:t>
            </a:r>
            <a:endParaRPr lang="en-US" altLang="it-IT" sz="2400">
              <a:latin typeface="Arial" panose="020B0604020202020204" pitchFamily="34" charset="0"/>
              <a:ea typeface="ＭＳ Ｐゴシック" panose="020B0600070205080204" pitchFamily="34" charset="-128"/>
            </a:endParaRPr>
          </a:p>
        </p:txBody>
      </p:sp>
    </p:spTree>
  </p:cSld>
  <p:clrMapOvr>
    <a:masterClrMapping/>
  </p:clrMapOvr>
  <p:transition>
    <p:zoom dir="in"/>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 name="Rettangolo 162">
            <a:extLst>
              <a:ext uri="{FF2B5EF4-FFF2-40B4-BE49-F238E27FC236}">
                <a16:creationId xmlns:a16="http://schemas.microsoft.com/office/drawing/2014/main" id="{D1F946C8-5980-EA47-BADE-2435DEF02926}"/>
              </a:ext>
            </a:extLst>
          </p:cNvPr>
          <p:cNvSpPr/>
          <p:nvPr/>
        </p:nvSpPr>
        <p:spPr>
          <a:xfrm>
            <a:off x="0" y="0"/>
            <a:ext cx="9144000" cy="7025832"/>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nvGrpSpPr>
          <p:cNvPr id="56322" name="Group 2"/>
          <p:cNvGrpSpPr>
            <a:grpSpLocks/>
          </p:cNvGrpSpPr>
          <p:nvPr/>
        </p:nvGrpSpPr>
        <p:grpSpPr bwMode="auto">
          <a:xfrm>
            <a:off x="304800" y="2133600"/>
            <a:ext cx="8658225" cy="1143000"/>
            <a:chOff x="192" y="1920"/>
            <a:chExt cx="5454" cy="720"/>
          </a:xfrm>
        </p:grpSpPr>
        <p:sp>
          <p:nvSpPr>
            <p:cNvPr id="105618" name="Line 3"/>
            <p:cNvSpPr>
              <a:spLocks noChangeShapeType="1"/>
            </p:cNvSpPr>
            <p:nvPr/>
          </p:nvSpPr>
          <p:spPr bwMode="auto">
            <a:xfrm flipH="1" flipV="1">
              <a:off x="2176" y="1920"/>
              <a:ext cx="309" cy="148"/>
            </a:xfrm>
            <a:prstGeom prst="line">
              <a:avLst/>
            </a:prstGeom>
            <a:noFill/>
            <a:ln w="57150">
              <a:solidFill>
                <a:srgbClr val="00FF00"/>
              </a:solidFill>
              <a:round/>
              <a:headEnd/>
              <a:tailEnd/>
            </a:ln>
          </p:spPr>
          <p:txBody>
            <a:bodyPr wrap="none" anchor="ctr"/>
            <a:lstStyle/>
            <a:p>
              <a:pPr fontAlgn="base" latinLnBrk="0">
                <a:spcBef>
                  <a:spcPct val="0"/>
                </a:spcBef>
                <a:spcAft>
                  <a:spcPct val="0"/>
                </a:spcAft>
              </a:pPr>
              <a:endParaRPr lang="en-US">
                <a:solidFill>
                  <a:prstClr val="black"/>
                </a:solidFill>
                <a:latin typeface="Arial" charset="0"/>
              </a:endParaRPr>
            </a:p>
          </p:txBody>
        </p:sp>
        <p:sp>
          <p:nvSpPr>
            <p:cNvPr id="105619" name="Line 4"/>
            <p:cNvSpPr>
              <a:spLocks noChangeShapeType="1"/>
            </p:cNvSpPr>
            <p:nvPr/>
          </p:nvSpPr>
          <p:spPr bwMode="auto">
            <a:xfrm flipV="1">
              <a:off x="1900" y="1926"/>
              <a:ext cx="282" cy="143"/>
            </a:xfrm>
            <a:prstGeom prst="line">
              <a:avLst/>
            </a:prstGeom>
            <a:noFill/>
            <a:ln w="57150">
              <a:solidFill>
                <a:srgbClr val="00FF00"/>
              </a:solidFill>
              <a:round/>
              <a:headEnd/>
              <a:tailEnd/>
            </a:ln>
          </p:spPr>
          <p:txBody>
            <a:bodyPr wrap="none" anchor="ctr"/>
            <a:lstStyle/>
            <a:p>
              <a:pPr fontAlgn="base" latinLnBrk="0">
                <a:spcBef>
                  <a:spcPct val="0"/>
                </a:spcBef>
                <a:spcAft>
                  <a:spcPct val="0"/>
                </a:spcAft>
              </a:pPr>
              <a:endParaRPr lang="en-US">
                <a:solidFill>
                  <a:prstClr val="black"/>
                </a:solidFill>
                <a:latin typeface="Arial" charset="0"/>
              </a:endParaRPr>
            </a:p>
          </p:txBody>
        </p:sp>
        <p:sp>
          <p:nvSpPr>
            <p:cNvPr id="105620" name="Line 5"/>
            <p:cNvSpPr>
              <a:spLocks noChangeShapeType="1"/>
            </p:cNvSpPr>
            <p:nvPr/>
          </p:nvSpPr>
          <p:spPr bwMode="auto">
            <a:xfrm flipH="1" flipV="1">
              <a:off x="994" y="1920"/>
              <a:ext cx="288" cy="148"/>
            </a:xfrm>
            <a:prstGeom prst="line">
              <a:avLst/>
            </a:prstGeom>
            <a:noFill/>
            <a:ln w="57150">
              <a:solidFill>
                <a:srgbClr val="00FF00"/>
              </a:solidFill>
              <a:round/>
              <a:headEnd/>
              <a:tailEnd/>
            </a:ln>
          </p:spPr>
          <p:txBody>
            <a:bodyPr wrap="none" anchor="ctr"/>
            <a:lstStyle/>
            <a:p>
              <a:pPr fontAlgn="base" latinLnBrk="0">
                <a:spcBef>
                  <a:spcPct val="0"/>
                </a:spcBef>
                <a:spcAft>
                  <a:spcPct val="0"/>
                </a:spcAft>
              </a:pPr>
              <a:endParaRPr lang="en-US">
                <a:solidFill>
                  <a:prstClr val="black"/>
                </a:solidFill>
                <a:latin typeface="Arial" charset="0"/>
              </a:endParaRPr>
            </a:p>
          </p:txBody>
        </p:sp>
        <p:sp>
          <p:nvSpPr>
            <p:cNvPr id="105621" name="Line 6"/>
            <p:cNvSpPr>
              <a:spLocks noChangeShapeType="1"/>
            </p:cNvSpPr>
            <p:nvPr/>
          </p:nvSpPr>
          <p:spPr bwMode="auto">
            <a:xfrm flipV="1">
              <a:off x="699" y="1926"/>
              <a:ext cx="301" cy="144"/>
            </a:xfrm>
            <a:prstGeom prst="line">
              <a:avLst/>
            </a:prstGeom>
            <a:noFill/>
            <a:ln w="57150">
              <a:solidFill>
                <a:srgbClr val="00FF00"/>
              </a:solidFill>
              <a:round/>
              <a:headEnd/>
              <a:tailEnd/>
            </a:ln>
          </p:spPr>
          <p:txBody>
            <a:bodyPr wrap="none" anchor="ctr"/>
            <a:lstStyle/>
            <a:p>
              <a:pPr fontAlgn="base" latinLnBrk="0">
                <a:spcBef>
                  <a:spcPct val="0"/>
                </a:spcBef>
                <a:spcAft>
                  <a:spcPct val="0"/>
                </a:spcAft>
              </a:pPr>
              <a:endParaRPr lang="en-US">
                <a:solidFill>
                  <a:prstClr val="black"/>
                </a:solidFill>
                <a:latin typeface="Arial" charset="0"/>
              </a:endParaRPr>
            </a:p>
          </p:txBody>
        </p:sp>
        <p:sp>
          <p:nvSpPr>
            <p:cNvPr id="105622" name="Line 7"/>
            <p:cNvSpPr>
              <a:spLocks noChangeShapeType="1"/>
            </p:cNvSpPr>
            <p:nvPr/>
          </p:nvSpPr>
          <p:spPr bwMode="auto">
            <a:xfrm>
              <a:off x="192" y="2130"/>
              <a:ext cx="2766" cy="0"/>
            </a:xfrm>
            <a:prstGeom prst="line">
              <a:avLst/>
            </a:prstGeom>
            <a:noFill/>
            <a:ln w="19050">
              <a:solidFill>
                <a:srgbClr val="FFFF99"/>
              </a:solidFill>
              <a:round/>
              <a:headEnd/>
              <a:tailEnd/>
            </a:ln>
          </p:spPr>
          <p:txBody>
            <a:bodyPr wrap="none" anchor="ctr"/>
            <a:lstStyle/>
            <a:p>
              <a:pPr fontAlgn="base" latinLnBrk="0">
                <a:spcBef>
                  <a:spcPct val="0"/>
                </a:spcBef>
                <a:spcAft>
                  <a:spcPct val="0"/>
                </a:spcAft>
              </a:pPr>
              <a:endParaRPr lang="en-US">
                <a:solidFill>
                  <a:prstClr val="black"/>
                </a:solidFill>
                <a:latin typeface="Arial" charset="0"/>
              </a:endParaRPr>
            </a:p>
          </p:txBody>
        </p:sp>
        <p:sp>
          <p:nvSpPr>
            <p:cNvPr id="105623" name="Rectangle 8"/>
            <p:cNvSpPr>
              <a:spLocks noChangeArrowheads="1"/>
            </p:cNvSpPr>
            <p:nvPr/>
          </p:nvSpPr>
          <p:spPr bwMode="auto">
            <a:xfrm>
              <a:off x="2483" y="2062"/>
              <a:ext cx="483" cy="136"/>
            </a:xfrm>
            <a:prstGeom prst="rect">
              <a:avLst/>
            </a:prstGeom>
            <a:solidFill>
              <a:srgbClr val="CCFFCC"/>
            </a:solidFill>
            <a:ln w="12700">
              <a:solidFill>
                <a:srgbClr val="000000"/>
              </a:solidFill>
              <a:miter lim="800000"/>
              <a:headEnd/>
              <a:tailEnd/>
            </a:ln>
          </p:spPr>
          <p:txBody>
            <a:bodyPr wrap="none" anchor="ctr"/>
            <a:lstStyle/>
            <a:p>
              <a:pPr algn="ctr" eaLnBrk="0" fontAlgn="base" latinLnBrk="0" hangingPunct="0">
                <a:spcBef>
                  <a:spcPct val="0"/>
                </a:spcBef>
                <a:spcAft>
                  <a:spcPct val="0"/>
                </a:spcAft>
              </a:pPr>
              <a:r>
                <a:rPr lang="en-US" sz="1400" b="1">
                  <a:solidFill>
                    <a:srgbClr val="000000"/>
                  </a:solidFill>
                  <a:latin typeface="Arial" charset="0"/>
                </a:rPr>
                <a:t>8</a:t>
              </a:r>
            </a:p>
          </p:txBody>
        </p:sp>
        <p:sp>
          <p:nvSpPr>
            <p:cNvPr id="105624" name="Rectangle 9"/>
            <p:cNvSpPr>
              <a:spLocks noChangeArrowheads="1"/>
            </p:cNvSpPr>
            <p:nvPr/>
          </p:nvSpPr>
          <p:spPr bwMode="auto">
            <a:xfrm>
              <a:off x="1280" y="2062"/>
              <a:ext cx="624" cy="136"/>
            </a:xfrm>
            <a:prstGeom prst="rect">
              <a:avLst/>
            </a:prstGeom>
            <a:solidFill>
              <a:srgbClr val="0066CC"/>
            </a:solidFill>
            <a:ln w="12700">
              <a:solidFill>
                <a:srgbClr val="000000"/>
              </a:solidFill>
              <a:miter lim="800000"/>
              <a:headEnd/>
              <a:tailEnd/>
            </a:ln>
          </p:spPr>
          <p:txBody>
            <a:bodyPr wrap="none" anchor="ctr"/>
            <a:lstStyle/>
            <a:p>
              <a:pPr eaLnBrk="0" fontAlgn="base" latinLnBrk="0" hangingPunct="0">
                <a:spcBef>
                  <a:spcPct val="0"/>
                </a:spcBef>
                <a:spcAft>
                  <a:spcPct val="0"/>
                </a:spcAft>
              </a:pPr>
              <a:r>
                <a:rPr lang="en-US" sz="1200" b="1">
                  <a:solidFill>
                    <a:srgbClr val="FF0000"/>
                  </a:solidFill>
                  <a:latin typeface="Arial" charset="0"/>
                </a:rPr>
                <a:t>U</a:t>
              </a:r>
              <a:r>
                <a:rPr lang="en-US" sz="1200" b="1">
                  <a:solidFill>
                    <a:prstClr val="white"/>
                  </a:solidFill>
                  <a:latin typeface="Arial" charset="0"/>
                </a:rPr>
                <a:t>      7</a:t>
              </a:r>
            </a:p>
          </p:txBody>
        </p:sp>
        <p:sp>
          <p:nvSpPr>
            <p:cNvPr id="105625" name="Rectangle 10"/>
            <p:cNvSpPr>
              <a:spLocks noChangeArrowheads="1"/>
            </p:cNvSpPr>
            <p:nvPr/>
          </p:nvSpPr>
          <p:spPr bwMode="auto">
            <a:xfrm>
              <a:off x="192" y="2062"/>
              <a:ext cx="515" cy="136"/>
            </a:xfrm>
            <a:prstGeom prst="rect">
              <a:avLst/>
            </a:prstGeom>
            <a:solidFill>
              <a:srgbClr val="00FFFF"/>
            </a:solidFill>
            <a:ln w="12700">
              <a:solidFill>
                <a:srgbClr val="000000"/>
              </a:solidFill>
              <a:miter lim="800000"/>
              <a:headEnd/>
              <a:tailEnd/>
            </a:ln>
          </p:spPr>
          <p:txBody>
            <a:bodyPr wrap="none" anchor="ctr"/>
            <a:lstStyle/>
            <a:p>
              <a:pPr algn="ctr" eaLnBrk="0" fontAlgn="base" latinLnBrk="0" hangingPunct="0">
                <a:spcBef>
                  <a:spcPct val="0"/>
                </a:spcBef>
                <a:spcAft>
                  <a:spcPct val="0"/>
                </a:spcAft>
              </a:pPr>
              <a:r>
                <a:rPr lang="en-US" sz="1400" b="1">
                  <a:solidFill>
                    <a:srgbClr val="000000"/>
                  </a:solidFill>
                  <a:latin typeface="Arial" charset="0"/>
                </a:rPr>
                <a:t>6</a:t>
              </a:r>
            </a:p>
          </p:txBody>
        </p:sp>
        <p:sp>
          <p:nvSpPr>
            <p:cNvPr id="105626" name="Line 11"/>
            <p:cNvSpPr>
              <a:spLocks noChangeShapeType="1"/>
            </p:cNvSpPr>
            <p:nvPr/>
          </p:nvSpPr>
          <p:spPr bwMode="auto">
            <a:xfrm>
              <a:off x="2077" y="2057"/>
              <a:ext cx="0" cy="72"/>
            </a:xfrm>
            <a:prstGeom prst="line">
              <a:avLst/>
            </a:prstGeom>
            <a:noFill/>
            <a:ln w="9525">
              <a:solidFill>
                <a:srgbClr val="FFFF00"/>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sp>
          <p:nvSpPr>
            <p:cNvPr id="105627" name="Line 12"/>
            <p:cNvSpPr>
              <a:spLocks noChangeShapeType="1"/>
            </p:cNvSpPr>
            <p:nvPr/>
          </p:nvSpPr>
          <p:spPr bwMode="auto">
            <a:xfrm>
              <a:off x="2101" y="2057"/>
              <a:ext cx="0" cy="72"/>
            </a:xfrm>
            <a:prstGeom prst="line">
              <a:avLst/>
            </a:prstGeom>
            <a:noFill/>
            <a:ln w="9525">
              <a:solidFill>
                <a:srgbClr val="FFFF00"/>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sp>
          <p:nvSpPr>
            <p:cNvPr id="105628" name="Line 13"/>
            <p:cNvSpPr>
              <a:spLocks noChangeShapeType="1"/>
            </p:cNvSpPr>
            <p:nvPr/>
          </p:nvSpPr>
          <p:spPr bwMode="auto">
            <a:xfrm>
              <a:off x="2125" y="2057"/>
              <a:ext cx="0" cy="72"/>
            </a:xfrm>
            <a:prstGeom prst="line">
              <a:avLst/>
            </a:prstGeom>
            <a:noFill/>
            <a:ln w="9525">
              <a:solidFill>
                <a:srgbClr val="FFFF00"/>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sp>
          <p:nvSpPr>
            <p:cNvPr id="105629" name="Line 14"/>
            <p:cNvSpPr>
              <a:spLocks noChangeShapeType="1"/>
            </p:cNvSpPr>
            <p:nvPr/>
          </p:nvSpPr>
          <p:spPr bwMode="auto">
            <a:xfrm>
              <a:off x="2149" y="2057"/>
              <a:ext cx="0" cy="72"/>
            </a:xfrm>
            <a:prstGeom prst="line">
              <a:avLst/>
            </a:prstGeom>
            <a:noFill/>
            <a:ln w="9525">
              <a:solidFill>
                <a:srgbClr val="FFFF00"/>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sp>
          <p:nvSpPr>
            <p:cNvPr id="105630" name="Line 15"/>
            <p:cNvSpPr>
              <a:spLocks noChangeShapeType="1"/>
            </p:cNvSpPr>
            <p:nvPr/>
          </p:nvSpPr>
          <p:spPr bwMode="auto">
            <a:xfrm>
              <a:off x="2173" y="2057"/>
              <a:ext cx="0" cy="72"/>
            </a:xfrm>
            <a:prstGeom prst="line">
              <a:avLst/>
            </a:prstGeom>
            <a:noFill/>
            <a:ln w="9525">
              <a:solidFill>
                <a:srgbClr val="FFFF00"/>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sp>
          <p:nvSpPr>
            <p:cNvPr id="105631" name="Line 16"/>
            <p:cNvSpPr>
              <a:spLocks noChangeShapeType="1"/>
            </p:cNvSpPr>
            <p:nvPr/>
          </p:nvSpPr>
          <p:spPr bwMode="auto">
            <a:xfrm>
              <a:off x="2197" y="2057"/>
              <a:ext cx="0" cy="72"/>
            </a:xfrm>
            <a:prstGeom prst="line">
              <a:avLst/>
            </a:prstGeom>
            <a:noFill/>
            <a:ln w="9525">
              <a:solidFill>
                <a:srgbClr val="FFFF00"/>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sp>
          <p:nvSpPr>
            <p:cNvPr id="105632" name="Line 17"/>
            <p:cNvSpPr>
              <a:spLocks noChangeShapeType="1"/>
            </p:cNvSpPr>
            <p:nvPr/>
          </p:nvSpPr>
          <p:spPr bwMode="auto">
            <a:xfrm>
              <a:off x="2071" y="2060"/>
              <a:ext cx="137" cy="0"/>
            </a:xfrm>
            <a:prstGeom prst="line">
              <a:avLst/>
            </a:prstGeom>
            <a:noFill/>
            <a:ln w="38100">
              <a:solidFill>
                <a:srgbClr val="FFFF00"/>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grpSp>
          <p:nvGrpSpPr>
            <p:cNvPr id="105633" name="Group 18"/>
            <p:cNvGrpSpPr>
              <a:grpSpLocks/>
            </p:cNvGrpSpPr>
            <p:nvPr/>
          </p:nvGrpSpPr>
          <p:grpSpPr bwMode="auto">
            <a:xfrm>
              <a:off x="4018" y="2059"/>
              <a:ext cx="1628" cy="136"/>
              <a:chOff x="4018" y="3299"/>
              <a:chExt cx="1628" cy="136"/>
            </a:xfrm>
          </p:grpSpPr>
          <p:sp>
            <p:nvSpPr>
              <p:cNvPr id="105636" name="Rectangle 19"/>
              <p:cNvSpPr>
                <a:spLocks noChangeArrowheads="1"/>
              </p:cNvSpPr>
              <p:nvPr/>
            </p:nvSpPr>
            <p:spPr bwMode="auto">
              <a:xfrm>
                <a:off x="5163" y="3299"/>
                <a:ext cx="483" cy="136"/>
              </a:xfrm>
              <a:prstGeom prst="rect">
                <a:avLst/>
              </a:prstGeom>
              <a:solidFill>
                <a:srgbClr val="CCFFCC"/>
              </a:solidFill>
              <a:ln w="12700">
                <a:solidFill>
                  <a:srgbClr val="000000"/>
                </a:solidFill>
                <a:miter lim="800000"/>
                <a:headEnd/>
                <a:tailEnd/>
              </a:ln>
            </p:spPr>
            <p:txBody>
              <a:bodyPr wrap="none" anchor="ctr"/>
              <a:lstStyle/>
              <a:p>
                <a:pPr algn="ctr" eaLnBrk="0" fontAlgn="base" latinLnBrk="0" hangingPunct="0">
                  <a:spcBef>
                    <a:spcPct val="0"/>
                  </a:spcBef>
                  <a:spcAft>
                    <a:spcPct val="0"/>
                  </a:spcAft>
                </a:pPr>
                <a:r>
                  <a:rPr lang="en-US" sz="1400" b="1">
                    <a:solidFill>
                      <a:srgbClr val="000000"/>
                    </a:solidFill>
                    <a:latin typeface="Arial" charset="0"/>
                  </a:rPr>
                  <a:t>8</a:t>
                </a:r>
              </a:p>
            </p:txBody>
          </p:sp>
          <p:sp>
            <p:nvSpPr>
              <p:cNvPr id="105637" name="Rectangle 20"/>
              <p:cNvSpPr>
                <a:spLocks noChangeArrowheads="1"/>
              </p:cNvSpPr>
              <p:nvPr/>
            </p:nvSpPr>
            <p:spPr bwMode="auto">
              <a:xfrm>
                <a:off x="4533" y="3299"/>
                <a:ext cx="624" cy="136"/>
              </a:xfrm>
              <a:prstGeom prst="rect">
                <a:avLst/>
              </a:prstGeom>
              <a:solidFill>
                <a:srgbClr val="0066CC"/>
              </a:solidFill>
              <a:ln w="12700">
                <a:solidFill>
                  <a:srgbClr val="000000"/>
                </a:solidFill>
                <a:miter lim="800000"/>
                <a:headEnd/>
                <a:tailEnd/>
              </a:ln>
            </p:spPr>
            <p:txBody>
              <a:bodyPr wrap="none" anchor="ctr"/>
              <a:lstStyle/>
              <a:p>
                <a:pPr algn="ctr" eaLnBrk="0" fontAlgn="base" latinLnBrk="0" hangingPunct="0">
                  <a:spcBef>
                    <a:spcPct val="0"/>
                  </a:spcBef>
                  <a:spcAft>
                    <a:spcPct val="0"/>
                  </a:spcAft>
                </a:pPr>
                <a:r>
                  <a:rPr lang="en-US" sz="1200" b="1">
                    <a:solidFill>
                      <a:prstClr val="white"/>
                    </a:solidFill>
                    <a:latin typeface="Arial" charset="0"/>
                  </a:rPr>
                  <a:t>7</a:t>
                </a:r>
              </a:p>
            </p:txBody>
          </p:sp>
          <p:sp>
            <p:nvSpPr>
              <p:cNvPr id="105638" name="Rectangle 21"/>
              <p:cNvSpPr>
                <a:spLocks noChangeArrowheads="1"/>
              </p:cNvSpPr>
              <p:nvPr/>
            </p:nvSpPr>
            <p:spPr bwMode="auto">
              <a:xfrm>
                <a:off x="4018" y="3299"/>
                <a:ext cx="515" cy="136"/>
              </a:xfrm>
              <a:prstGeom prst="rect">
                <a:avLst/>
              </a:prstGeom>
              <a:solidFill>
                <a:srgbClr val="00FFFF"/>
              </a:solidFill>
              <a:ln w="12700">
                <a:solidFill>
                  <a:srgbClr val="000000"/>
                </a:solidFill>
                <a:miter lim="800000"/>
                <a:headEnd/>
                <a:tailEnd/>
              </a:ln>
            </p:spPr>
            <p:txBody>
              <a:bodyPr wrap="none" anchor="ctr"/>
              <a:lstStyle/>
              <a:p>
                <a:pPr algn="ctr" eaLnBrk="0" fontAlgn="base" latinLnBrk="0" hangingPunct="0">
                  <a:spcBef>
                    <a:spcPct val="0"/>
                  </a:spcBef>
                  <a:spcAft>
                    <a:spcPct val="0"/>
                  </a:spcAft>
                </a:pPr>
                <a:r>
                  <a:rPr lang="en-US" sz="1400" b="1">
                    <a:solidFill>
                      <a:srgbClr val="000000"/>
                    </a:solidFill>
                    <a:latin typeface="Arial" charset="0"/>
                  </a:rPr>
                  <a:t>6</a:t>
                </a:r>
              </a:p>
            </p:txBody>
          </p:sp>
        </p:grpSp>
        <p:sp>
          <p:nvSpPr>
            <p:cNvPr id="105634" name="Line 22"/>
            <p:cNvSpPr>
              <a:spLocks noChangeShapeType="1"/>
            </p:cNvSpPr>
            <p:nvPr/>
          </p:nvSpPr>
          <p:spPr bwMode="auto">
            <a:xfrm>
              <a:off x="3270" y="2120"/>
              <a:ext cx="522" cy="12"/>
            </a:xfrm>
            <a:prstGeom prst="line">
              <a:avLst/>
            </a:prstGeom>
            <a:noFill/>
            <a:ln w="57150">
              <a:solidFill>
                <a:srgbClr val="00FF00"/>
              </a:solidFill>
              <a:round/>
              <a:headEnd/>
              <a:tailEnd type="triangle" w="med" len="med"/>
            </a:ln>
          </p:spPr>
          <p:txBody>
            <a:bodyPr wrap="none" anchor="ctr"/>
            <a:lstStyle/>
            <a:p>
              <a:pPr fontAlgn="base" latinLnBrk="0">
                <a:spcBef>
                  <a:spcPct val="0"/>
                </a:spcBef>
                <a:spcAft>
                  <a:spcPct val="0"/>
                </a:spcAft>
              </a:pPr>
              <a:endParaRPr lang="en-US">
                <a:solidFill>
                  <a:prstClr val="black"/>
                </a:solidFill>
                <a:latin typeface="Arial" charset="0"/>
              </a:endParaRPr>
            </a:p>
          </p:txBody>
        </p:sp>
        <p:sp>
          <p:nvSpPr>
            <p:cNvPr id="105635" name="Rectangle 23"/>
            <p:cNvSpPr>
              <a:spLocks noChangeArrowheads="1"/>
            </p:cNvSpPr>
            <p:nvPr/>
          </p:nvSpPr>
          <p:spPr bwMode="auto">
            <a:xfrm rot="1640830">
              <a:off x="2132" y="2365"/>
              <a:ext cx="220" cy="275"/>
            </a:xfrm>
            <a:prstGeom prst="rect">
              <a:avLst/>
            </a:prstGeom>
            <a:solidFill>
              <a:srgbClr val="FF9933"/>
            </a:solidFill>
            <a:ln w="9525">
              <a:solidFill>
                <a:schemeClr val="tx1"/>
              </a:solidFill>
              <a:miter lim="800000"/>
              <a:headEnd/>
              <a:tailEnd/>
            </a:ln>
          </p:spPr>
          <p:txBody>
            <a:bodyPr wrap="none" anchor="ctr"/>
            <a:lstStyle/>
            <a:p>
              <a:pPr algn="ctr" fontAlgn="base" latinLnBrk="0">
                <a:spcBef>
                  <a:spcPct val="0"/>
                </a:spcBef>
                <a:spcAft>
                  <a:spcPct val="0"/>
                </a:spcAft>
              </a:pPr>
              <a:r>
                <a:rPr lang="en-US" b="1" dirty="0">
                  <a:solidFill>
                    <a:prstClr val="black"/>
                  </a:solidFill>
                  <a:latin typeface="Arial" charset="0"/>
                </a:rPr>
                <a:t>R</a:t>
              </a:r>
            </a:p>
          </p:txBody>
        </p:sp>
      </p:grpSp>
      <p:sp>
        <p:nvSpPr>
          <p:cNvPr id="105475" name="Rectangle 24"/>
          <p:cNvSpPr>
            <a:spLocks noChangeArrowheads="1"/>
          </p:cNvSpPr>
          <p:nvPr/>
        </p:nvSpPr>
        <p:spPr bwMode="auto">
          <a:xfrm>
            <a:off x="0" y="0"/>
            <a:ext cx="9144000" cy="585788"/>
          </a:xfrm>
          <a:prstGeom prst="rect">
            <a:avLst/>
          </a:prstGeom>
          <a:noFill/>
          <a:ln w="9525">
            <a:noFill/>
            <a:miter lim="800000"/>
            <a:headEnd/>
            <a:tailEnd/>
          </a:ln>
        </p:spPr>
        <p:txBody>
          <a:bodyPr anchor="ctr"/>
          <a:lstStyle/>
          <a:p>
            <a:pPr algn="ctr" fontAlgn="base" latinLnBrk="0">
              <a:spcBef>
                <a:spcPct val="0"/>
              </a:spcBef>
              <a:spcAft>
                <a:spcPct val="0"/>
              </a:spcAft>
            </a:pPr>
            <a:r>
              <a:rPr lang="en-US" sz="2700" b="1" dirty="0">
                <a:solidFill>
                  <a:srgbClr val="FFFF00"/>
                </a:solidFill>
                <a:latin typeface="Arial" charset="0"/>
              </a:rPr>
              <a:t>Antisense strategy to promote </a:t>
            </a:r>
            <a:r>
              <a:rPr lang="en-US" sz="2700" b="1" i="1" dirty="0">
                <a:solidFill>
                  <a:srgbClr val="FFFF00"/>
                </a:solidFill>
                <a:latin typeface="Arial" charset="0"/>
              </a:rPr>
              <a:t>SMN2</a:t>
            </a:r>
            <a:r>
              <a:rPr lang="en-US" sz="2700" b="1" dirty="0">
                <a:solidFill>
                  <a:srgbClr val="FFFF00"/>
                </a:solidFill>
                <a:latin typeface="Arial" charset="0"/>
              </a:rPr>
              <a:t> exon 7 inclusion</a:t>
            </a:r>
          </a:p>
        </p:txBody>
      </p:sp>
      <p:grpSp>
        <p:nvGrpSpPr>
          <p:cNvPr id="2" name="Group 1"/>
          <p:cNvGrpSpPr/>
          <p:nvPr/>
        </p:nvGrpSpPr>
        <p:grpSpPr>
          <a:xfrm>
            <a:off x="76200" y="3515833"/>
            <a:ext cx="6553200" cy="3352800"/>
            <a:chOff x="76200" y="3505200"/>
            <a:chExt cx="6553200" cy="3352800"/>
          </a:xfrm>
        </p:grpSpPr>
        <p:sp>
          <p:nvSpPr>
            <p:cNvPr id="105497" name="Rectangle 27"/>
            <p:cNvSpPr>
              <a:spLocks noChangeArrowheads="1"/>
            </p:cNvSpPr>
            <p:nvPr/>
          </p:nvSpPr>
          <p:spPr bwMode="auto">
            <a:xfrm>
              <a:off x="76200" y="3505200"/>
              <a:ext cx="6553200" cy="3352800"/>
            </a:xfrm>
            <a:prstGeom prst="rect">
              <a:avLst/>
            </a:prstGeom>
            <a:solidFill>
              <a:srgbClr val="000066"/>
            </a:solidFill>
            <a:ln w="9525">
              <a:noFill/>
              <a:miter lim="800000"/>
              <a:headEnd/>
              <a:tailEnd/>
            </a:ln>
          </p:spPr>
          <p:txBody>
            <a:bodyPr wrap="none" anchor="ctr"/>
            <a:lstStyle/>
            <a:p>
              <a:pPr fontAlgn="base" latinLnBrk="0">
                <a:spcBef>
                  <a:spcPct val="0"/>
                </a:spcBef>
                <a:spcAft>
                  <a:spcPct val="0"/>
                </a:spcAft>
              </a:pPr>
              <a:endParaRPr lang="en-US">
                <a:solidFill>
                  <a:prstClr val="black"/>
                </a:solidFill>
                <a:latin typeface="Arial" charset="0"/>
              </a:endParaRPr>
            </a:p>
          </p:txBody>
        </p:sp>
        <p:sp>
          <p:nvSpPr>
            <p:cNvPr id="105498" name="Text Box 28"/>
            <p:cNvSpPr txBox="1">
              <a:spLocks noChangeArrowheads="1"/>
            </p:cNvSpPr>
            <p:nvPr/>
          </p:nvSpPr>
          <p:spPr bwMode="auto">
            <a:xfrm>
              <a:off x="2819400" y="3886200"/>
              <a:ext cx="3408363" cy="400050"/>
            </a:xfrm>
            <a:prstGeom prst="rect">
              <a:avLst/>
            </a:prstGeom>
            <a:solidFill>
              <a:srgbClr val="000066"/>
            </a:solidFill>
            <a:ln w="9525">
              <a:noFill/>
              <a:miter lim="800000"/>
              <a:headEnd/>
              <a:tailEnd/>
            </a:ln>
          </p:spPr>
          <p:txBody>
            <a:bodyPr wrap="none">
              <a:spAutoFit/>
            </a:bodyPr>
            <a:lstStyle/>
            <a:p>
              <a:pPr eaLnBrk="0" fontAlgn="base" latinLnBrk="0" hangingPunct="0">
                <a:spcBef>
                  <a:spcPct val="0"/>
                </a:spcBef>
                <a:spcAft>
                  <a:spcPct val="0"/>
                </a:spcAft>
              </a:pPr>
              <a:r>
                <a:rPr lang="en-US" sz="2000" dirty="0">
                  <a:solidFill>
                    <a:srgbClr val="FF9933"/>
                  </a:solidFill>
                  <a:latin typeface="Arial" charset="0"/>
                </a:rPr>
                <a:t>2'-</a:t>
              </a:r>
              <a:r>
                <a:rPr lang="en-US" sz="2000" i="1" dirty="0">
                  <a:solidFill>
                    <a:srgbClr val="FF9933"/>
                  </a:solidFill>
                  <a:latin typeface="Arial" charset="0"/>
                </a:rPr>
                <a:t>O-</a:t>
              </a:r>
              <a:r>
                <a:rPr lang="en-US" sz="2000" dirty="0">
                  <a:solidFill>
                    <a:srgbClr val="FF9933"/>
                  </a:solidFill>
                  <a:latin typeface="Arial" charset="0"/>
                </a:rPr>
                <a:t>(2-</a:t>
              </a:r>
              <a:r>
                <a:rPr lang="en-US" sz="2000" u="sng" dirty="0">
                  <a:solidFill>
                    <a:srgbClr val="FF9933"/>
                  </a:solidFill>
                  <a:latin typeface="Arial" charset="0"/>
                </a:rPr>
                <a:t>m</a:t>
              </a:r>
              <a:r>
                <a:rPr lang="en-US" sz="2000" dirty="0">
                  <a:solidFill>
                    <a:srgbClr val="FF9933"/>
                  </a:solidFill>
                  <a:latin typeface="Arial" charset="0"/>
                </a:rPr>
                <a:t>eth</a:t>
              </a:r>
              <a:r>
                <a:rPr lang="en-US" sz="2000" u="sng" dirty="0">
                  <a:solidFill>
                    <a:srgbClr val="FF9933"/>
                  </a:solidFill>
                  <a:latin typeface="Arial" charset="0"/>
                </a:rPr>
                <a:t>o</a:t>
              </a:r>
              <a:r>
                <a:rPr lang="en-US" sz="2000" dirty="0">
                  <a:solidFill>
                    <a:srgbClr val="FF9933"/>
                  </a:solidFill>
                  <a:latin typeface="Arial" charset="0"/>
                </a:rPr>
                <a:t>xy</a:t>
              </a:r>
              <a:r>
                <a:rPr lang="en-US" sz="2000" u="sng" dirty="0">
                  <a:solidFill>
                    <a:srgbClr val="FF9933"/>
                  </a:solidFill>
                  <a:latin typeface="Arial" charset="0"/>
                </a:rPr>
                <a:t>e</a:t>
              </a:r>
              <a:r>
                <a:rPr lang="en-US" sz="2000" dirty="0">
                  <a:solidFill>
                    <a:srgbClr val="FF9933"/>
                  </a:solidFill>
                  <a:latin typeface="Arial" charset="0"/>
                </a:rPr>
                <a:t>thyl) ribose</a:t>
              </a:r>
            </a:p>
          </p:txBody>
        </p:sp>
        <p:sp>
          <p:nvSpPr>
            <p:cNvPr id="105499" name="Text Box 29"/>
            <p:cNvSpPr txBox="1">
              <a:spLocks noChangeArrowheads="1"/>
            </p:cNvSpPr>
            <p:nvPr/>
          </p:nvSpPr>
          <p:spPr bwMode="auto">
            <a:xfrm>
              <a:off x="2819400" y="4511675"/>
              <a:ext cx="2159000" cy="1006475"/>
            </a:xfrm>
            <a:prstGeom prst="rect">
              <a:avLst/>
            </a:prstGeom>
            <a:solidFill>
              <a:srgbClr val="000066"/>
            </a:solidFill>
            <a:ln w="9525">
              <a:noFill/>
              <a:miter lim="800000"/>
              <a:headEnd/>
              <a:tailEnd/>
            </a:ln>
          </p:spPr>
          <p:txBody>
            <a:bodyPr wrap="none">
              <a:spAutoFit/>
            </a:bodyPr>
            <a:lstStyle/>
            <a:p>
              <a:pPr eaLnBrk="0" fontAlgn="base" latinLnBrk="0" hangingPunct="0">
                <a:spcBef>
                  <a:spcPct val="0"/>
                </a:spcBef>
                <a:spcAft>
                  <a:spcPct val="0"/>
                </a:spcAft>
              </a:pPr>
              <a:r>
                <a:rPr lang="en-US" sz="2000" dirty="0" err="1">
                  <a:solidFill>
                    <a:srgbClr val="00CCFF"/>
                  </a:solidFill>
                  <a:latin typeface="Arial" charset="0"/>
                </a:rPr>
                <a:t>phosphorothioate</a:t>
              </a:r>
              <a:endParaRPr lang="en-US" sz="2000" dirty="0">
                <a:solidFill>
                  <a:srgbClr val="00CCFF"/>
                </a:solidFill>
                <a:latin typeface="Arial" charset="0"/>
              </a:endParaRPr>
            </a:p>
            <a:p>
              <a:pPr eaLnBrk="0" fontAlgn="base" latinLnBrk="0" hangingPunct="0">
                <a:spcBef>
                  <a:spcPct val="0"/>
                </a:spcBef>
                <a:spcAft>
                  <a:spcPct val="0"/>
                </a:spcAft>
              </a:pPr>
              <a:endParaRPr lang="en-US" sz="2000" dirty="0">
                <a:solidFill>
                  <a:srgbClr val="FFFF00"/>
                </a:solidFill>
                <a:latin typeface="Arial" charset="0"/>
              </a:endParaRPr>
            </a:p>
            <a:p>
              <a:pPr eaLnBrk="0" fontAlgn="base" latinLnBrk="0" hangingPunct="0">
                <a:spcBef>
                  <a:spcPct val="0"/>
                </a:spcBef>
                <a:spcAft>
                  <a:spcPct val="0"/>
                </a:spcAft>
              </a:pPr>
              <a:r>
                <a:rPr lang="en-US" sz="2000" dirty="0">
                  <a:solidFill>
                    <a:srgbClr val="66FF33"/>
                  </a:solidFill>
                  <a:latin typeface="Arial" charset="0"/>
                </a:rPr>
                <a:t>5-methyl cytosine</a:t>
              </a:r>
            </a:p>
          </p:txBody>
        </p:sp>
        <p:sp>
          <p:nvSpPr>
            <p:cNvPr id="105500" name="Line 30"/>
            <p:cNvSpPr>
              <a:spLocks noChangeShapeType="1"/>
            </p:cNvSpPr>
            <p:nvPr/>
          </p:nvSpPr>
          <p:spPr bwMode="auto">
            <a:xfrm>
              <a:off x="1104900" y="3933825"/>
              <a:ext cx="0" cy="66675"/>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sp>
          <p:nvSpPr>
            <p:cNvPr id="105501" name="AutoShape 31"/>
            <p:cNvSpPr>
              <a:spLocks noChangeArrowheads="1"/>
            </p:cNvSpPr>
            <p:nvPr/>
          </p:nvSpPr>
          <p:spPr bwMode="auto">
            <a:xfrm rot="18743090">
              <a:off x="685800" y="3989388"/>
              <a:ext cx="46038" cy="136525"/>
            </a:xfrm>
            <a:prstGeom prst="triangle">
              <a:avLst>
                <a:gd name="adj" fmla="val 83398"/>
              </a:avLst>
            </a:prstGeom>
            <a:solidFill>
              <a:srgbClr val="FFFF99"/>
            </a:solidFill>
            <a:ln w="9525">
              <a:solidFill>
                <a:srgbClr val="FFFF99"/>
              </a:solidFill>
              <a:miter lim="800000"/>
              <a:headEnd/>
              <a:tailEnd/>
            </a:ln>
          </p:spPr>
          <p:txBody>
            <a:bodyPr wrap="none" anchor="ctr"/>
            <a:lstStyle/>
            <a:p>
              <a:pPr fontAlgn="base" latinLnBrk="0">
                <a:spcBef>
                  <a:spcPct val="0"/>
                </a:spcBef>
                <a:spcAft>
                  <a:spcPct val="0"/>
                </a:spcAft>
              </a:pPr>
              <a:endParaRPr lang="en-US">
                <a:solidFill>
                  <a:prstClr val="black"/>
                </a:solidFill>
                <a:latin typeface="Arial" charset="0"/>
              </a:endParaRPr>
            </a:p>
          </p:txBody>
        </p:sp>
        <p:sp>
          <p:nvSpPr>
            <p:cNvPr id="105502" name="AutoShape 32"/>
            <p:cNvSpPr>
              <a:spLocks noChangeArrowheads="1"/>
            </p:cNvSpPr>
            <p:nvPr/>
          </p:nvSpPr>
          <p:spPr bwMode="auto">
            <a:xfrm rot="2856910" flipH="1">
              <a:off x="1052513" y="3994150"/>
              <a:ext cx="46038" cy="119063"/>
            </a:xfrm>
            <a:prstGeom prst="triangle">
              <a:avLst>
                <a:gd name="adj" fmla="val 90231"/>
              </a:avLst>
            </a:prstGeom>
            <a:solidFill>
              <a:srgbClr val="FFFF99"/>
            </a:solidFill>
            <a:ln w="9525">
              <a:solidFill>
                <a:srgbClr val="FFFF99"/>
              </a:solidFill>
              <a:miter lim="800000"/>
              <a:headEnd/>
              <a:tailEnd/>
            </a:ln>
          </p:spPr>
          <p:txBody>
            <a:bodyPr wrap="none" anchor="ctr"/>
            <a:lstStyle/>
            <a:p>
              <a:pPr fontAlgn="base" latinLnBrk="0">
                <a:spcBef>
                  <a:spcPct val="0"/>
                </a:spcBef>
                <a:spcAft>
                  <a:spcPct val="0"/>
                </a:spcAft>
              </a:pPr>
              <a:endParaRPr lang="en-US">
                <a:solidFill>
                  <a:prstClr val="black"/>
                </a:solidFill>
                <a:latin typeface="Arial" charset="0"/>
              </a:endParaRPr>
            </a:p>
          </p:txBody>
        </p:sp>
        <p:sp>
          <p:nvSpPr>
            <p:cNvPr id="105503" name="Rectangle 33"/>
            <p:cNvSpPr>
              <a:spLocks noChangeArrowheads="1"/>
            </p:cNvSpPr>
            <p:nvPr/>
          </p:nvSpPr>
          <p:spPr bwMode="auto">
            <a:xfrm>
              <a:off x="741363" y="4078288"/>
              <a:ext cx="301625" cy="36513"/>
            </a:xfrm>
            <a:prstGeom prst="rect">
              <a:avLst/>
            </a:prstGeom>
            <a:solidFill>
              <a:srgbClr val="FFFF99"/>
            </a:solidFill>
            <a:ln w="9525">
              <a:solidFill>
                <a:srgbClr val="FFFF99"/>
              </a:solidFill>
              <a:miter lim="800000"/>
              <a:headEnd/>
              <a:tailEnd/>
            </a:ln>
          </p:spPr>
          <p:txBody>
            <a:bodyPr wrap="none" anchor="ctr"/>
            <a:lstStyle/>
            <a:p>
              <a:pPr fontAlgn="base" latinLnBrk="0">
                <a:spcBef>
                  <a:spcPct val="0"/>
                </a:spcBef>
                <a:spcAft>
                  <a:spcPct val="0"/>
                </a:spcAft>
              </a:pPr>
              <a:endParaRPr lang="en-US">
                <a:solidFill>
                  <a:prstClr val="black"/>
                </a:solidFill>
                <a:latin typeface="Arial" charset="0"/>
              </a:endParaRPr>
            </a:p>
          </p:txBody>
        </p:sp>
        <p:sp>
          <p:nvSpPr>
            <p:cNvPr id="105504" name="Line 34"/>
            <p:cNvSpPr>
              <a:spLocks noChangeShapeType="1"/>
            </p:cNvSpPr>
            <p:nvPr/>
          </p:nvSpPr>
          <p:spPr bwMode="auto">
            <a:xfrm flipV="1">
              <a:off x="669925" y="3956050"/>
              <a:ext cx="166688" cy="42863"/>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sp>
          <p:nvSpPr>
            <p:cNvPr id="105505" name="Line 35"/>
            <p:cNvSpPr>
              <a:spLocks noChangeShapeType="1"/>
            </p:cNvSpPr>
            <p:nvPr/>
          </p:nvSpPr>
          <p:spPr bwMode="auto">
            <a:xfrm>
              <a:off x="936625" y="3956050"/>
              <a:ext cx="171450" cy="46038"/>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sp>
          <p:nvSpPr>
            <p:cNvPr id="105506" name="Text Box 36"/>
            <p:cNvSpPr txBox="1">
              <a:spLocks noChangeArrowheads="1"/>
            </p:cNvSpPr>
            <p:nvPr/>
          </p:nvSpPr>
          <p:spPr bwMode="auto">
            <a:xfrm>
              <a:off x="946150" y="3729038"/>
              <a:ext cx="307975" cy="274638"/>
            </a:xfrm>
            <a:prstGeom prst="rect">
              <a:avLst/>
            </a:prstGeom>
            <a:noFill/>
            <a:ln w="9525">
              <a:noFill/>
              <a:miter lim="800000"/>
              <a:headEnd/>
              <a:tailEnd/>
            </a:ln>
          </p:spPr>
          <p:txBody>
            <a:bodyPr wrap="none">
              <a:spAutoFit/>
            </a:bodyPr>
            <a:lstStyle/>
            <a:p>
              <a:pPr eaLnBrk="0" fontAlgn="base" latinLnBrk="0" hangingPunct="0">
                <a:spcBef>
                  <a:spcPct val="0"/>
                </a:spcBef>
                <a:spcAft>
                  <a:spcPct val="0"/>
                </a:spcAft>
              </a:pPr>
              <a:r>
                <a:rPr lang="en-US" sz="1200" b="1">
                  <a:solidFill>
                    <a:srgbClr val="FFFF99"/>
                  </a:solidFill>
                  <a:latin typeface="Verdana" pitchFamily="34" charset="0"/>
                </a:rPr>
                <a:t>G</a:t>
              </a:r>
            </a:p>
          </p:txBody>
        </p:sp>
        <p:sp>
          <p:nvSpPr>
            <p:cNvPr id="105507" name="Line 37"/>
            <p:cNvSpPr>
              <a:spLocks noChangeShapeType="1"/>
            </p:cNvSpPr>
            <p:nvPr/>
          </p:nvSpPr>
          <p:spPr bwMode="auto">
            <a:xfrm flipH="1">
              <a:off x="1042988" y="4117975"/>
              <a:ext cx="1588" cy="71438"/>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sp>
          <p:nvSpPr>
            <p:cNvPr id="105508" name="Text Box 38"/>
            <p:cNvSpPr txBox="1">
              <a:spLocks noChangeArrowheads="1"/>
            </p:cNvSpPr>
            <p:nvPr/>
          </p:nvSpPr>
          <p:spPr bwMode="auto">
            <a:xfrm>
              <a:off x="906463" y="4129088"/>
              <a:ext cx="1008063" cy="214313"/>
            </a:xfrm>
            <a:prstGeom prst="rect">
              <a:avLst/>
            </a:prstGeom>
            <a:noFill/>
            <a:ln w="9525">
              <a:noFill/>
              <a:miter lim="800000"/>
              <a:headEnd/>
              <a:tailEnd/>
            </a:ln>
          </p:spPr>
          <p:txBody>
            <a:bodyPr>
              <a:spAutoFit/>
            </a:bodyPr>
            <a:lstStyle/>
            <a:p>
              <a:pPr eaLnBrk="0" fontAlgn="base" latinLnBrk="0" hangingPunct="0">
                <a:spcBef>
                  <a:spcPct val="0"/>
                </a:spcBef>
                <a:spcAft>
                  <a:spcPct val="0"/>
                </a:spcAft>
              </a:pPr>
              <a:r>
                <a:rPr lang="en-US" sz="800" b="1" dirty="0">
                  <a:solidFill>
                    <a:srgbClr val="FF9933"/>
                  </a:solidFill>
                  <a:latin typeface="Verdana" pitchFamily="34" charset="0"/>
                </a:rPr>
                <a:t>OCH</a:t>
              </a:r>
              <a:r>
                <a:rPr lang="en-US" sz="800" b="1" baseline="-25000" dirty="0">
                  <a:solidFill>
                    <a:srgbClr val="FF9933"/>
                  </a:solidFill>
                  <a:latin typeface="Verdana" pitchFamily="34" charset="0"/>
                </a:rPr>
                <a:t>2</a:t>
              </a:r>
              <a:r>
                <a:rPr lang="en-US" sz="800" b="1" dirty="0">
                  <a:solidFill>
                    <a:srgbClr val="FF9933"/>
                  </a:solidFill>
                  <a:latin typeface="Verdana" pitchFamily="34" charset="0"/>
                </a:rPr>
                <a:t>CH</a:t>
              </a:r>
              <a:r>
                <a:rPr lang="en-US" sz="800" b="1" baseline="-25000" dirty="0">
                  <a:solidFill>
                    <a:srgbClr val="FF9933"/>
                  </a:solidFill>
                  <a:latin typeface="Verdana" pitchFamily="34" charset="0"/>
                </a:rPr>
                <a:t>2</a:t>
              </a:r>
              <a:r>
                <a:rPr lang="en-US" sz="800" b="1" dirty="0">
                  <a:solidFill>
                    <a:srgbClr val="FF9933"/>
                  </a:solidFill>
                  <a:latin typeface="Verdana" pitchFamily="34" charset="0"/>
                </a:rPr>
                <a:t>OCH</a:t>
              </a:r>
              <a:r>
                <a:rPr lang="en-US" sz="800" b="1" baseline="-25000" dirty="0">
                  <a:solidFill>
                    <a:srgbClr val="FF9933"/>
                  </a:solidFill>
                  <a:latin typeface="Verdana" pitchFamily="34" charset="0"/>
                </a:rPr>
                <a:t>3</a:t>
              </a:r>
            </a:p>
          </p:txBody>
        </p:sp>
        <p:sp>
          <p:nvSpPr>
            <p:cNvPr id="105509" name="Text Box 39"/>
            <p:cNvSpPr txBox="1">
              <a:spLocks noChangeArrowheads="1"/>
            </p:cNvSpPr>
            <p:nvPr/>
          </p:nvSpPr>
          <p:spPr bwMode="auto">
            <a:xfrm>
              <a:off x="752475" y="3844925"/>
              <a:ext cx="269875" cy="214313"/>
            </a:xfrm>
            <a:prstGeom prst="rect">
              <a:avLst/>
            </a:prstGeom>
            <a:noFill/>
            <a:ln w="9525">
              <a:noFill/>
              <a:miter lim="800000"/>
              <a:headEnd/>
              <a:tailEnd/>
            </a:ln>
          </p:spPr>
          <p:txBody>
            <a:bodyPr wrap="none">
              <a:spAutoFit/>
            </a:bodyPr>
            <a:lstStyle/>
            <a:p>
              <a:pPr eaLnBrk="0" fontAlgn="base" latinLnBrk="0" hangingPunct="0">
                <a:spcBef>
                  <a:spcPct val="0"/>
                </a:spcBef>
                <a:spcAft>
                  <a:spcPct val="0"/>
                </a:spcAft>
              </a:pPr>
              <a:r>
                <a:rPr lang="en-US" sz="800" b="1" dirty="0">
                  <a:solidFill>
                    <a:srgbClr val="FFFF99"/>
                  </a:solidFill>
                  <a:latin typeface="Verdana" pitchFamily="34" charset="0"/>
                </a:rPr>
                <a:t>O</a:t>
              </a:r>
            </a:p>
          </p:txBody>
        </p:sp>
        <p:sp>
          <p:nvSpPr>
            <p:cNvPr id="105510" name="Line 40"/>
            <p:cNvSpPr>
              <a:spLocks noChangeShapeType="1"/>
            </p:cNvSpPr>
            <p:nvPr/>
          </p:nvSpPr>
          <p:spPr bwMode="auto">
            <a:xfrm>
              <a:off x="1457325" y="4591050"/>
              <a:ext cx="0" cy="66675"/>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sp>
          <p:nvSpPr>
            <p:cNvPr id="105511" name="AutoShape 41"/>
            <p:cNvSpPr>
              <a:spLocks noChangeArrowheads="1"/>
            </p:cNvSpPr>
            <p:nvPr/>
          </p:nvSpPr>
          <p:spPr bwMode="auto">
            <a:xfrm rot="18743090">
              <a:off x="1038225" y="4646613"/>
              <a:ext cx="46038" cy="136525"/>
            </a:xfrm>
            <a:prstGeom prst="triangle">
              <a:avLst>
                <a:gd name="adj" fmla="val 83398"/>
              </a:avLst>
            </a:prstGeom>
            <a:solidFill>
              <a:srgbClr val="FFFF99"/>
            </a:solidFill>
            <a:ln w="9525">
              <a:solidFill>
                <a:srgbClr val="FFFF99"/>
              </a:solidFill>
              <a:miter lim="800000"/>
              <a:headEnd/>
              <a:tailEnd/>
            </a:ln>
          </p:spPr>
          <p:txBody>
            <a:bodyPr wrap="none" anchor="ctr"/>
            <a:lstStyle/>
            <a:p>
              <a:pPr fontAlgn="base" latinLnBrk="0">
                <a:spcBef>
                  <a:spcPct val="0"/>
                </a:spcBef>
                <a:spcAft>
                  <a:spcPct val="0"/>
                </a:spcAft>
              </a:pPr>
              <a:endParaRPr lang="en-US">
                <a:solidFill>
                  <a:prstClr val="black"/>
                </a:solidFill>
                <a:latin typeface="Arial" charset="0"/>
              </a:endParaRPr>
            </a:p>
          </p:txBody>
        </p:sp>
        <p:sp>
          <p:nvSpPr>
            <p:cNvPr id="105512" name="AutoShape 42"/>
            <p:cNvSpPr>
              <a:spLocks noChangeArrowheads="1"/>
            </p:cNvSpPr>
            <p:nvPr/>
          </p:nvSpPr>
          <p:spPr bwMode="auto">
            <a:xfrm rot="2856910" flipH="1">
              <a:off x="1404938" y="4651375"/>
              <a:ext cx="46038" cy="119063"/>
            </a:xfrm>
            <a:prstGeom prst="triangle">
              <a:avLst>
                <a:gd name="adj" fmla="val 90231"/>
              </a:avLst>
            </a:prstGeom>
            <a:solidFill>
              <a:srgbClr val="FFFF99"/>
            </a:solidFill>
            <a:ln w="9525">
              <a:solidFill>
                <a:srgbClr val="FFFF99"/>
              </a:solidFill>
              <a:miter lim="800000"/>
              <a:headEnd/>
              <a:tailEnd/>
            </a:ln>
          </p:spPr>
          <p:txBody>
            <a:bodyPr wrap="none" anchor="ctr"/>
            <a:lstStyle/>
            <a:p>
              <a:pPr fontAlgn="base" latinLnBrk="0">
                <a:spcBef>
                  <a:spcPct val="0"/>
                </a:spcBef>
                <a:spcAft>
                  <a:spcPct val="0"/>
                </a:spcAft>
              </a:pPr>
              <a:endParaRPr lang="en-US">
                <a:solidFill>
                  <a:prstClr val="black"/>
                </a:solidFill>
                <a:latin typeface="Arial" charset="0"/>
              </a:endParaRPr>
            </a:p>
          </p:txBody>
        </p:sp>
        <p:sp>
          <p:nvSpPr>
            <p:cNvPr id="105513" name="Rectangle 43"/>
            <p:cNvSpPr>
              <a:spLocks noChangeArrowheads="1"/>
            </p:cNvSpPr>
            <p:nvPr/>
          </p:nvSpPr>
          <p:spPr bwMode="auto">
            <a:xfrm>
              <a:off x="1093788" y="4735513"/>
              <a:ext cx="301625" cy="36513"/>
            </a:xfrm>
            <a:prstGeom prst="rect">
              <a:avLst/>
            </a:prstGeom>
            <a:solidFill>
              <a:srgbClr val="FFFF99"/>
            </a:solidFill>
            <a:ln w="9525">
              <a:solidFill>
                <a:srgbClr val="FFFF99"/>
              </a:solidFill>
              <a:miter lim="800000"/>
              <a:headEnd/>
              <a:tailEnd/>
            </a:ln>
          </p:spPr>
          <p:txBody>
            <a:bodyPr wrap="none" anchor="ctr"/>
            <a:lstStyle/>
            <a:p>
              <a:pPr fontAlgn="base" latinLnBrk="0">
                <a:spcBef>
                  <a:spcPct val="0"/>
                </a:spcBef>
                <a:spcAft>
                  <a:spcPct val="0"/>
                </a:spcAft>
              </a:pPr>
              <a:endParaRPr lang="en-US">
                <a:solidFill>
                  <a:prstClr val="black"/>
                </a:solidFill>
                <a:latin typeface="Arial" charset="0"/>
              </a:endParaRPr>
            </a:p>
          </p:txBody>
        </p:sp>
        <p:sp>
          <p:nvSpPr>
            <p:cNvPr id="105514" name="Line 44"/>
            <p:cNvSpPr>
              <a:spLocks noChangeShapeType="1"/>
            </p:cNvSpPr>
            <p:nvPr/>
          </p:nvSpPr>
          <p:spPr bwMode="auto">
            <a:xfrm flipV="1">
              <a:off x="1022350" y="4613275"/>
              <a:ext cx="166688" cy="42863"/>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sp>
          <p:nvSpPr>
            <p:cNvPr id="105515" name="Line 45"/>
            <p:cNvSpPr>
              <a:spLocks noChangeShapeType="1"/>
            </p:cNvSpPr>
            <p:nvPr/>
          </p:nvSpPr>
          <p:spPr bwMode="auto">
            <a:xfrm>
              <a:off x="1289050" y="4613275"/>
              <a:ext cx="171450" cy="46038"/>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sp>
          <p:nvSpPr>
            <p:cNvPr id="105516" name="Text Box 46"/>
            <p:cNvSpPr txBox="1">
              <a:spLocks noChangeArrowheads="1"/>
            </p:cNvSpPr>
            <p:nvPr/>
          </p:nvSpPr>
          <p:spPr bwMode="auto">
            <a:xfrm>
              <a:off x="1308100" y="4386263"/>
              <a:ext cx="303213" cy="274638"/>
            </a:xfrm>
            <a:prstGeom prst="rect">
              <a:avLst/>
            </a:prstGeom>
            <a:noFill/>
            <a:ln w="9525">
              <a:noFill/>
              <a:miter lim="800000"/>
              <a:headEnd/>
              <a:tailEnd/>
            </a:ln>
          </p:spPr>
          <p:txBody>
            <a:bodyPr wrap="none">
              <a:spAutoFit/>
            </a:bodyPr>
            <a:lstStyle/>
            <a:p>
              <a:pPr eaLnBrk="0" fontAlgn="base" latinLnBrk="0" hangingPunct="0">
                <a:spcBef>
                  <a:spcPct val="0"/>
                </a:spcBef>
                <a:spcAft>
                  <a:spcPct val="0"/>
                </a:spcAft>
              </a:pPr>
              <a:r>
                <a:rPr lang="en-US" sz="1200" b="1">
                  <a:solidFill>
                    <a:srgbClr val="FFFF99"/>
                  </a:solidFill>
                  <a:latin typeface="Verdana" pitchFamily="34" charset="0"/>
                </a:rPr>
                <a:t>A</a:t>
              </a:r>
            </a:p>
          </p:txBody>
        </p:sp>
        <p:sp>
          <p:nvSpPr>
            <p:cNvPr id="105517" name="Line 47"/>
            <p:cNvSpPr>
              <a:spLocks noChangeShapeType="1"/>
            </p:cNvSpPr>
            <p:nvPr/>
          </p:nvSpPr>
          <p:spPr bwMode="auto">
            <a:xfrm flipH="1">
              <a:off x="1395413" y="4775200"/>
              <a:ext cx="1588" cy="71438"/>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sp>
          <p:nvSpPr>
            <p:cNvPr id="105518" name="Line 48"/>
            <p:cNvSpPr>
              <a:spLocks noChangeShapeType="1"/>
            </p:cNvSpPr>
            <p:nvPr/>
          </p:nvSpPr>
          <p:spPr bwMode="auto">
            <a:xfrm flipH="1">
              <a:off x="1095375" y="4772025"/>
              <a:ext cx="1588" cy="71438"/>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sp>
          <p:nvSpPr>
            <p:cNvPr id="105519" name="Text Box 49"/>
            <p:cNvSpPr txBox="1">
              <a:spLocks noChangeArrowheads="1"/>
            </p:cNvSpPr>
            <p:nvPr/>
          </p:nvSpPr>
          <p:spPr bwMode="auto">
            <a:xfrm>
              <a:off x="1258888" y="4786313"/>
              <a:ext cx="1008063" cy="214313"/>
            </a:xfrm>
            <a:prstGeom prst="rect">
              <a:avLst/>
            </a:prstGeom>
            <a:noFill/>
            <a:ln w="9525">
              <a:noFill/>
              <a:miter lim="800000"/>
              <a:headEnd/>
              <a:tailEnd/>
            </a:ln>
          </p:spPr>
          <p:txBody>
            <a:bodyPr>
              <a:spAutoFit/>
            </a:bodyPr>
            <a:lstStyle/>
            <a:p>
              <a:pPr eaLnBrk="0" fontAlgn="base" latinLnBrk="0" hangingPunct="0">
                <a:spcBef>
                  <a:spcPct val="0"/>
                </a:spcBef>
                <a:spcAft>
                  <a:spcPct val="0"/>
                </a:spcAft>
              </a:pPr>
              <a:r>
                <a:rPr lang="en-US" sz="800" b="1">
                  <a:solidFill>
                    <a:srgbClr val="FF9933"/>
                  </a:solidFill>
                  <a:latin typeface="Verdana" pitchFamily="34" charset="0"/>
                </a:rPr>
                <a:t>OCH</a:t>
              </a:r>
              <a:r>
                <a:rPr lang="en-US" sz="800" b="1" baseline="-25000">
                  <a:solidFill>
                    <a:srgbClr val="FF9933"/>
                  </a:solidFill>
                  <a:latin typeface="Verdana" pitchFamily="34" charset="0"/>
                </a:rPr>
                <a:t>2</a:t>
              </a:r>
              <a:r>
                <a:rPr lang="en-US" sz="800" b="1">
                  <a:solidFill>
                    <a:srgbClr val="FF9933"/>
                  </a:solidFill>
                  <a:latin typeface="Verdana" pitchFamily="34" charset="0"/>
                </a:rPr>
                <a:t>CH</a:t>
              </a:r>
              <a:r>
                <a:rPr lang="en-US" sz="800" b="1" baseline="-25000">
                  <a:solidFill>
                    <a:srgbClr val="FF9933"/>
                  </a:solidFill>
                  <a:latin typeface="Verdana" pitchFamily="34" charset="0"/>
                </a:rPr>
                <a:t>2</a:t>
              </a:r>
              <a:r>
                <a:rPr lang="en-US" sz="800" b="1">
                  <a:solidFill>
                    <a:srgbClr val="FF9933"/>
                  </a:solidFill>
                  <a:latin typeface="Verdana" pitchFamily="34" charset="0"/>
                </a:rPr>
                <a:t>OCH</a:t>
              </a:r>
              <a:r>
                <a:rPr lang="en-US" sz="800" b="1" baseline="-25000">
                  <a:solidFill>
                    <a:srgbClr val="FF9933"/>
                  </a:solidFill>
                  <a:latin typeface="Verdana" pitchFamily="34" charset="0"/>
                </a:rPr>
                <a:t>3</a:t>
              </a:r>
            </a:p>
          </p:txBody>
        </p:sp>
        <p:sp>
          <p:nvSpPr>
            <p:cNvPr id="105520" name="Text Box 50"/>
            <p:cNvSpPr txBox="1">
              <a:spLocks noChangeArrowheads="1"/>
            </p:cNvSpPr>
            <p:nvPr/>
          </p:nvSpPr>
          <p:spPr bwMode="auto">
            <a:xfrm>
              <a:off x="1104900" y="4502150"/>
              <a:ext cx="269875" cy="214313"/>
            </a:xfrm>
            <a:prstGeom prst="rect">
              <a:avLst/>
            </a:prstGeom>
            <a:noFill/>
            <a:ln w="9525">
              <a:noFill/>
              <a:miter lim="800000"/>
              <a:headEnd/>
              <a:tailEnd/>
            </a:ln>
          </p:spPr>
          <p:txBody>
            <a:bodyPr wrap="none">
              <a:spAutoFit/>
            </a:bodyPr>
            <a:lstStyle/>
            <a:p>
              <a:pPr eaLnBrk="0" fontAlgn="base" latinLnBrk="0" hangingPunct="0">
                <a:spcBef>
                  <a:spcPct val="0"/>
                </a:spcBef>
                <a:spcAft>
                  <a:spcPct val="0"/>
                </a:spcAft>
              </a:pPr>
              <a:r>
                <a:rPr lang="en-US" sz="800" b="1">
                  <a:solidFill>
                    <a:srgbClr val="FFFF99"/>
                  </a:solidFill>
                  <a:latin typeface="Verdana" pitchFamily="34" charset="0"/>
                </a:rPr>
                <a:t>O</a:t>
              </a:r>
            </a:p>
          </p:txBody>
        </p:sp>
        <p:sp>
          <p:nvSpPr>
            <p:cNvPr id="105521" name="Line 51"/>
            <p:cNvSpPr>
              <a:spLocks noChangeShapeType="1"/>
            </p:cNvSpPr>
            <p:nvPr/>
          </p:nvSpPr>
          <p:spPr bwMode="auto">
            <a:xfrm>
              <a:off x="1809750" y="5248275"/>
              <a:ext cx="0" cy="66675"/>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sp>
          <p:nvSpPr>
            <p:cNvPr id="105522" name="AutoShape 52"/>
            <p:cNvSpPr>
              <a:spLocks noChangeArrowheads="1"/>
            </p:cNvSpPr>
            <p:nvPr/>
          </p:nvSpPr>
          <p:spPr bwMode="auto">
            <a:xfrm rot="18743090">
              <a:off x="1390650" y="5303838"/>
              <a:ext cx="46038" cy="136525"/>
            </a:xfrm>
            <a:prstGeom prst="triangle">
              <a:avLst>
                <a:gd name="adj" fmla="val 83398"/>
              </a:avLst>
            </a:prstGeom>
            <a:solidFill>
              <a:srgbClr val="FFFF99"/>
            </a:solidFill>
            <a:ln w="9525">
              <a:solidFill>
                <a:srgbClr val="FFFF99"/>
              </a:solidFill>
              <a:miter lim="800000"/>
              <a:headEnd/>
              <a:tailEnd/>
            </a:ln>
          </p:spPr>
          <p:txBody>
            <a:bodyPr wrap="none" anchor="ctr"/>
            <a:lstStyle/>
            <a:p>
              <a:pPr fontAlgn="base" latinLnBrk="0">
                <a:spcBef>
                  <a:spcPct val="0"/>
                </a:spcBef>
                <a:spcAft>
                  <a:spcPct val="0"/>
                </a:spcAft>
              </a:pPr>
              <a:endParaRPr lang="en-US">
                <a:solidFill>
                  <a:prstClr val="black"/>
                </a:solidFill>
                <a:latin typeface="Arial" charset="0"/>
              </a:endParaRPr>
            </a:p>
          </p:txBody>
        </p:sp>
        <p:sp>
          <p:nvSpPr>
            <p:cNvPr id="105523" name="AutoShape 53"/>
            <p:cNvSpPr>
              <a:spLocks noChangeArrowheads="1"/>
            </p:cNvSpPr>
            <p:nvPr/>
          </p:nvSpPr>
          <p:spPr bwMode="auto">
            <a:xfrm rot="2856910" flipH="1">
              <a:off x="1757363" y="5308600"/>
              <a:ext cx="46038" cy="119063"/>
            </a:xfrm>
            <a:prstGeom prst="triangle">
              <a:avLst>
                <a:gd name="adj" fmla="val 90231"/>
              </a:avLst>
            </a:prstGeom>
            <a:solidFill>
              <a:srgbClr val="FFFF99"/>
            </a:solidFill>
            <a:ln w="9525">
              <a:solidFill>
                <a:srgbClr val="FFFF99"/>
              </a:solidFill>
              <a:miter lim="800000"/>
              <a:headEnd/>
              <a:tailEnd/>
            </a:ln>
          </p:spPr>
          <p:txBody>
            <a:bodyPr wrap="none" anchor="ctr"/>
            <a:lstStyle/>
            <a:p>
              <a:pPr fontAlgn="base" latinLnBrk="0">
                <a:spcBef>
                  <a:spcPct val="0"/>
                </a:spcBef>
                <a:spcAft>
                  <a:spcPct val="0"/>
                </a:spcAft>
              </a:pPr>
              <a:endParaRPr lang="en-US">
                <a:solidFill>
                  <a:prstClr val="black"/>
                </a:solidFill>
                <a:latin typeface="Arial" charset="0"/>
              </a:endParaRPr>
            </a:p>
          </p:txBody>
        </p:sp>
        <p:sp>
          <p:nvSpPr>
            <p:cNvPr id="105524" name="Rectangle 54"/>
            <p:cNvSpPr>
              <a:spLocks noChangeArrowheads="1"/>
            </p:cNvSpPr>
            <p:nvPr/>
          </p:nvSpPr>
          <p:spPr bwMode="auto">
            <a:xfrm>
              <a:off x="1446213" y="5392738"/>
              <a:ext cx="301625" cy="36513"/>
            </a:xfrm>
            <a:prstGeom prst="rect">
              <a:avLst/>
            </a:prstGeom>
            <a:solidFill>
              <a:srgbClr val="FFFF99"/>
            </a:solidFill>
            <a:ln w="9525">
              <a:solidFill>
                <a:srgbClr val="FFFF99"/>
              </a:solidFill>
              <a:miter lim="800000"/>
              <a:headEnd/>
              <a:tailEnd/>
            </a:ln>
          </p:spPr>
          <p:txBody>
            <a:bodyPr wrap="none" anchor="ctr"/>
            <a:lstStyle/>
            <a:p>
              <a:pPr fontAlgn="base" latinLnBrk="0">
                <a:spcBef>
                  <a:spcPct val="0"/>
                </a:spcBef>
                <a:spcAft>
                  <a:spcPct val="0"/>
                </a:spcAft>
              </a:pPr>
              <a:endParaRPr lang="en-US">
                <a:solidFill>
                  <a:prstClr val="black"/>
                </a:solidFill>
                <a:latin typeface="Arial" charset="0"/>
              </a:endParaRPr>
            </a:p>
          </p:txBody>
        </p:sp>
        <p:sp>
          <p:nvSpPr>
            <p:cNvPr id="105525" name="Line 55"/>
            <p:cNvSpPr>
              <a:spLocks noChangeShapeType="1"/>
            </p:cNvSpPr>
            <p:nvPr/>
          </p:nvSpPr>
          <p:spPr bwMode="auto">
            <a:xfrm flipV="1">
              <a:off x="1374775" y="5270500"/>
              <a:ext cx="166688" cy="42863"/>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sp>
          <p:nvSpPr>
            <p:cNvPr id="105526" name="Line 56"/>
            <p:cNvSpPr>
              <a:spLocks noChangeShapeType="1"/>
            </p:cNvSpPr>
            <p:nvPr/>
          </p:nvSpPr>
          <p:spPr bwMode="auto">
            <a:xfrm>
              <a:off x="1641475" y="5270500"/>
              <a:ext cx="171450" cy="46038"/>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sp>
          <p:nvSpPr>
            <p:cNvPr id="105527" name="Text Box 57"/>
            <p:cNvSpPr txBox="1">
              <a:spLocks noChangeArrowheads="1"/>
            </p:cNvSpPr>
            <p:nvPr/>
          </p:nvSpPr>
          <p:spPr bwMode="auto">
            <a:xfrm>
              <a:off x="1666875" y="5040313"/>
              <a:ext cx="287338" cy="274638"/>
            </a:xfrm>
            <a:prstGeom prst="rect">
              <a:avLst/>
            </a:prstGeom>
            <a:noFill/>
            <a:ln w="9525">
              <a:noFill/>
              <a:miter lim="800000"/>
              <a:headEnd/>
              <a:tailEnd/>
            </a:ln>
          </p:spPr>
          <p:txBody>
            <a:bodyPr wrap="none">
              <a:spAutoFit/>
            </a:bodyPr>
            <a:lstStyle/>
            <a:p>
              <a:pPr eaLnBrk="0" fontAlgn="base" latinLnBrk="0" hangingPunct="0">
                <a:spcBef>
                  <a:spcPct val="0"/>
                </a:spcBef>
                <a:spcAft>
                  <a:spcPct val="0"/>
                </a:spcAft>
              </a:pPr>
              <a:r>
                <a:rPr lang="en-US" sz="1200" b="1" dirty="0">
                  <a:solidFill>
                    <a:srgbClr val="FFFF99"/>
                  </a:solidFill>
                  <a:latin typeface="Verdana" pitchFamily="34" charset="0"/>
                </a:rPr>
                <a:t>T</a:t>
              </a:r>
            </a:p>
          </p:txBody>
        </p:sp>
        <p:sp>
          <p:nvSpPr>
            <p:cNvPr id="105528" name="Line 58"/>
            <p:cNvSpPr>
              <a:spLocks noChangeShapeType="1"/>
            </p:cNvSpPr>
            <p:nvPr/>
          </p:nvSpPr>
          <p:spPr bwMode="auto">
            <a:xfrm flipH="1">
              <a:off x="1747838" y="5432425"/>
              <a:ext cx="1588" cy="71438"/>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sp>
          <p:nvSpPr>
            <p:cNvPr id="105529" name="Line 59"/>
            <p:cNvSpPr>
              <a:spLocks noChangeShapeType="1"/>
            </p:cNvSpPr>
            <p:nvPr/>
          </p:nvSpPr>
          <p:spPr bwMode="auto">
            <a:xfrm flipH="1">
              <a:off x="1447800" y="5429250"/>
              <a:ext cx="1588" cy="71438"/>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sp>
          <p:nvSpPr>
            <p:cNvPr id="105530" name="Text Box 60"/>
            <p:cNvSpPr txBox="1">
              <a:spLocks noChangeArrowheads="1"/>
            </p:cNvSpPr>
            <p:nvPr/>
          </p:nvSpPr>
          <p:spPr bwMode="auto">
            <a:xfrm>
              <a:off x="1611313" y="5443538"/>
              <a:ext cx="1008063" cy="214313"/>
            </a:xfrm>
            <a:prstGeom prst="rect">
              <a:avLst/>
            </a:prstGeom>
            <a:noFill/>
            <a:ln w="9525">
              <a:noFill/>
              <a:miter lim="800000"/>
              <a:headEnd/>
              <a:tailEnd/>
            </a:ln>
          </p:spPr>
          <p:txBody>
            <a:bodyPr>
              <a:spAutoFit/>
            </a:bodyPr>
            <a:lstStyle/>
            <a:p>
              <a:pPr eaLnBrk="0" fontAlgn="base" latinLnBrk="0" hangingPunct="0">
                <a:spcBef>
                  <a:spcPct val="0"/>
                </a:spcBef>
                <a:spcAft>
                  <a:spcPct val="0"/>
                </a:spcAft>
              </a:pPr>
              <a:r>
                <a:rPr lang="en-US" sz="800" b="1" dirty="0">
                  <a:solidFill>
                    <a:srgbClr val="FF9933"/>
                  </a:solidFill>
                  <a:latin typeface="Verdana" pitchFamily="34" charset="0"/>
                </a:rPr>
                <a:t>OCH</a:t>
              </a:r>
              <a:r>
                <a:rPr lang="en-US" sz="800" b="1" baseline="-25000" dirty="0">
                  <a:solidFill>
                    <a:srgbClr val="FF9933"/>
                  </a:solidFill>
                  <a:latin typeface="Verdana" pitchFamily="34" charset="0"/>
                </a:rPr>
                <a:t>2</a:t>
              </a:r>
              <a:r>
                <a:rPr lang="en-US" sz="800" b="1" dirty="0">
                  <a:solidFill>
                    <a:srgbClr val="FF9933"/>
                  </a:solidFill>
                  <a:latin typeface="Verdana" pitchFamily="34" charset="0"/>
                </a:rPr>
                <a:t>CH</a:t>
              </a:r>
              <a:r>
                <a:rPr lang="en-US" sz="800" b="1" baseline="-25000" dirty="0">
                  <a:solidFill>
                    <a:srgbClr val="FF9933"/>
                  </a:solidFill>
                  <a:latin typeface="Verdana" pitchFamily="34" charset="0"/>
                </a:rPr>
                <a:t>2</a:t>
              </a:r>
              <a:r>
                <a:rPr lang="en-US" sz="800" b="1" dirty="0">
                  <a:solidFill>
                    <a:srgbClr val="FF9933"/>
                  </a:solidFill>
                  <a:latin typeface="Verdana" pitchFamily="34" charset="0"/>
                </a:rPr>
                <a:t>OCH</a:t>
              </a:r>
              <a:r>
                <a:rPr lang="en-US" sz="800" b="1" baseline="-25000" dirty="0">
                  <a:solidFill>
                    <a:srgbClr val="FF9933"/>
                  </a:solidFill>
                  <a:latin typeface="Verdana" pitchFamily="34" charset="0"/>
                </a:rPr>
                <a:t>3</a:t>
              </a:r>
            </a:p>
          </p:txBody>
        </p:sp>
        <p:sp>
          <p:nvSpPr>
            <p:cNvPr id="105531" name="Text Box 61"/>
            <p:cNvSpPr txBox="1">
              <a:spLocks noChangeArrowheads="1"/>
            </p:cNvSpPr>
            <p:nvPr/>
          </p:nvSpPr>
          <p:spPr bwMode="auto">
            <a:xfrm>
              <a:off x="1457325" y="5159375"/>
              <a:ext cx="269875" cy="214313"/>
            </a:xfrm>
            <a:prstGeom prst="rect">
              <a:avLst/>
            </a:prstGeom>
            <a:noFill/>
            <a:ln w="9525">
              <a:noFill/>
              <a:miter lim="800000"/>
              <a:headEnd/>
              <a:tailEnd/>
            </a:ln>
          </p:spPr>
          <p:txBody>
            <a:bodyPr wrap="none">
              <a:spAutoFit/>
            </a:bodyPr>
            <a:lstStyle/>
            <a:p>
              <a:pPr eaLnBrk="0" fontAlgn="base" latinLnBrk="0" hangingPunct="0">
                <a:spcBef>
                  <a:spcPct val="0"/>
                </a:spcBef>
                <a:spcAft>
                  <a:spcPct val="0"/>
                </a:spcAft>
              </a:pPr>
              <a:r>
                <a:rPr lang="en-US" sz="800" b="1" dirty="0">
                  <a:solidFill>
                    <a:srgbClr val="FFFF99"/>
                  </a:solidFill>
                  <a:latin typeface="Verdana" pitchFamily="34" charset="0"/>
                </a:rPr>
                <a:t>O</a:t>
              </a:r>
            </a:p>
          </p:txBody>
        </p:sp>
        <p:sp>
          <p:nvSpPr>
            <p:cNvPr id="105532" name="Line 62"/>
            <p:cNvSpPr>
              <a:spLocks noChangeShapeType="1"/>
            </p:cNvSpPr>
            <p:nvPr/>
          </p:nvSpPr>
          <p:spPr bwMode="auto">
            <a:xfrm>
              <a:off x="2162175" y="5905500"/>
              <a:ext cx="0" cy="66675"/>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sp>
          <p:nvSpPr>
            <p:cNvPr id="105533" name="AutoShape 63"/>
            <p:cNvSpPr>
              <a:spLocks noChangeArrowheads="1"/>
            </p:cNvSpPr>
            <p:nvPr/>
          </p:nvSpPr>
          <p:spPr bwMode="auto">
            <a:xfrm rot="18743090">
              <a:off x="1743075" y="5961063"/>
              <a:ext cx="46038" cy="136525"/>
            </a:xfrm>
            <a:prstGeom prst="triangle">
              <a:avLst>
                <a:gd name="adj" fmla="val 83398"/>
              </a:avLst>
            </a:prstGeom>
            <a:solidFill>
              <a:srgbClr val="FFFF99"/>
            </a:solidFill>
            <a:ln w="9525">
              <a:solidFill>
                <a:srgbClr val="FFFF99"/>
              </a:solidFill>
              <a:miter lim="800000"/>
              <a:headEnd/>
              <a:tailEnd/>
            </a:ln>
          </p:spPr>
          <p:txBody>
            <a:bodyPr wrap="none" anchor="ctr"/>
            <a:lstStyle/>
            <a:p>
              <a:pPr fontAlgn="base" latinLnBrk="0">
                <a:spcBef>
                  <a:spcPct val="0"/>
                </a:spcBef>
                <a:spcAft>
                  <a:spcPct val="0"/>
                </a:spcAft>
              </a:pPr>
              <a:endParaRPr lang="en-US">
                <a:solidFill>
                  <a:prstClr val="black"/>
                </a:solidFill>
                <a:latin typeface="Arial" charset="0"/>
              </a:endParaRPr>
            </a:p>
          </p:txBody>
        </p:sp>
        <p:sp>
          <p:nvSpPr>
            <p:cNvPr id="105534" name="AutoShape 64"/>
            <p:cNvSpPr>
              <a:spLocks noChangeArrowheads="1"/>
            </p:cNvSpPr>
            <p:nvPr/>
          </p:nvSpPr>
          <p:spPr bwMode="auto">
            <a:xfrm rot="2856910" flipH="1">
              <a:off x="2109788" y="5965825"/>
              <a:ext cx="46038" cy="119063"/>
            </a:xfrm>
            <a:prstGeom prst="triangle">
              <a:avLst>
                <a:gd name="adj" fmla="val 90231"/>
              </a:avLst>
            </a:prstGeom>
            <a:solidFill>
              <a:srgbClr val="FFFF99"/>
            </a:solidFill>
            <a:ln w="9525">
              <a:solidFill>
                <a:srgbClr val="FFFF99"/>
              </a:solidFill>
              <a:miter lim="800000"/>
              <a:headEnd/>
              <a:tailEnd/>
            </a:ln>
          </p:spPr>
          <p:txBody>
            <a:bodyPr wrap="none" anchor="ctr"/>
            <a:lstStyle/>
            <a:p>
              <a:pPr fontAlgn="base" latinLnBrk="0">
                <a:spcBef>
                  <a:spcPct val="0"/>
                </a:spcBef>
                <a:spcAft>
                  <a:spcPct val="0"/>
                </a:spcAft>
              </a:pPr>
              <a:endParaRPr lang="en-US">
                <a:solidFill>
                  <a:prstClr val="black"/>
                </a:solidFill>
                <a:latin typeface="Arial" charset="0"/>
              </a:endParaRPr>
            </a:p>
          </p:txBody>
        </p:sp>
        <p:sp>
          <p:nvSpPr>
            <p:cNvPr id="105535" name="Rectangle 65"/>
            <p:cNvSpPr>
              <a:spLocks noChangeArrowheads="1"/>
            </p:cNvSpPr>
            <p:nvPr/>
          </p:nvSpPr>
          <p:spPr bwMode="auto">
            <a:xfrm>
              <a:off x="1798638" y="6049963"/>
              <a:ext cx="301625" cy="36513"/>
            </a:xfrm>
            <a:prstGeom prst="rect">
              <a:avLst/>
            </a:prstGeom>
            <a:solidFill>
              <a:srgbClr val="FFFF99"/>
            </a:solidFill>
            <a:ln w="9525">
              <a:solidFill>
                <a:srgbClr val="FFFF99"/>
              </a:solidFill>
              <a:miter lim="800000"/>
              <a:headEnd/>
              <a:tailEnd/>
            </a:ln>
          </p:spPr>
          <p:txBody>
            <a:bodyPr wrap="none" anchor="ctr"/>
            <a:lstStyle/>
            <a:p>
              <a:pPr fontAlgn="base" latinLnBrk="0">
                <a:spcBef>
                  <a:spcPct val="0"/>
                </a:spcBef>
                <a:spcAft>
                  <a:spcPct val="0"/>
                </a:spcAft>
              </a:pPr>
              <a:endParaRPr lang="en-US">
                <a:solidFill>
                  <a:prstClr val="black"/>
                </a:solidFill>
                <a:latin typeface="Arial" charset="0"/>
              </a:endParaRPr>
            </a:p>
          </p:txBody>
        </p:sp>
        <p:sp>
          <p:nvSpPr>
            <p:cNvPr id="105536" name="Line 66"/>
            <p:cNvSpPr>
              <a:spLocks noChangeShapeType="1"/>
            </p:cNvSpPr>
            <p:nvPr/>
          </p:nvSpPr>
          <p:spPr bwMode="auto">
            <a:xfrm flipV="1">
              <a:off x="1727200" y="5927725"/>
              <a:ext cx="166688" cy="42863"/>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sp>
          <p:nvSpPr>
            <p:cNvPr id="105537" name="Line 67"/>
            <p:cNvSpPr>
              <a:spLocks noChangeShapeType="1"/>
            </p:cNvSpPr>
            <p:nvPr/>
          </p:nvSpPr>
          <p:spPr bwMode="auto">
            <a:xfrm>
              <a:off x="1993900" y="5927725"/>
              <a:ext cx="171450" cy="46038"/>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sp>
          <p:nvSpPr>
            <p:cNvPr id="105538" name="Text Box 68"/>
            <p:cNvSpPr txBox="1">
              <a:spLocks noChangeArrowheads="1"/>
            </p:cNvSpPr>
            <p:nvPr/>
          </p:nvSpPr>
          <p:spPr bwMode="auto">
            <a:xfrm>
              <a:off x="2009775" y="5697538"/>
              <a:ext cx="293688" cy="274638"/>
            </a:xfrm>
            <a:prstGeom prst="rect">
              <a:avLst/>
            </a:prstGeom>
            <a:noFill/>
            <a:ln w="9525">
              <a:noFill/>
              <a:miter lim="800000"/>
              <a:headEnd/>
              <a:tailEnd/>
            </a:ln>
          </p:spPr>
          <p:txBody>
            <a:bodyPr wrap="none">
              <a:spAutoFit/>
            </a:bodyPr>
            <a:lstStyle/>
            <a:p>
              <a:pPr eaLnBrk="0" fontAlgn="base" latinLnBrk="0" hangingPunct="0">
                <a:spcBef>
                  <a:spcPct val="0"/>
                </a:spcBef>
                <a:spcAft>
                  <a:spcPct val="0"/>
                </a:spcAft>
              </a:pPr>
              <a:r>
                <a:rPr lang="en-US" sz="1200" b="1">
                  <a:solidFill>
                    <a:srgbClr val="66FF33"/>
                  </a:solidFill>
                  <a:latin typeface="Verdana" pitchFamily="34" charset="0"/>
                </a:rPr>
                <a:t>C</a:t>
              </a:r>
            </a:p>
          </p:txBody>
        </p:sp>
        <p:sp>
          <p:nvSpPr>
            <p:cNvPr id="105539" name="Line 69"/>
            <p:cNvSpPr>
              <a:spLocks noChangeShapeType="1"/>
            </p:cNvSpPr>
            <p:nvPr/>
          </p:nvSpPr>
          <p:spPr bwMode="auto">
            <a:xfrm flipH="1">
              <a:off x="2100263" y="6089650"/>
              <a:ext cx="1588" cy="71438"/>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sp>
          <p:nvSpPr>
            <p:cNvPr id="105540" name="Line 70"/>
            <p:cNvSpPr>
              <a:spLocks noChangeShapeType="1"/>
            </p:cNvSpPr>
            <p:nvPr/>
          </p:nvSpPr>
          <p:spPr bwMode="auto">
            <a:xfrm flipH="1">
              <a:off x="1800225" y="6086475"/>
              <a:ext cx="1588" cy="71438"/>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sp>
          <p:nvSpPr>
            <p:cNvPr id="105541" name="Text Box 71"/>
            <p:cNvSpPr txBox="1">
              <a:spLocks noChangeArrowheads="1"/>
            </p:cNvSpPr>
            <p:nvPr/>
          </p:nvSpPr>
          <p:spPr bwMode="auto">
            <a:xfrm>
              <a:off x="1963738" y="6100763"/>
              <a:ext cx="1008063" cy="214313"/>
            </a:xfrm>
            <a:prstGeom prst="rect">
              <a:avLst/>
            </a:prstGeom>
            <a:noFill/>
            <a:ln w="9525">
              <a:noFill/>
              <a:miter lim="800000"/>
              <a:headEnd/>
              <a:tailEnd/>
            </a:ln>
          </p:spPr>
          <p:txBody>
            <a:bodyPr>
              <a:spAutoFit/>
            </a:bodyPr>
            <a:lstStyle/>
            <a:p>
              <a:pPr eaLnBrk="0" fontAlgn="base" latinLnBrk="0" hangingPunct="0">
                <a:spcBef>
                  <a:spcPct val="0"/>
                </a:spcBef>
                <a:spcAft>
                  <a:spcPct val="0"/>
                </a:spcAft>
              </a:pPr>
              <a:r>
                <a:rPr lang="en-US" sz="800" b="1" dirty="0">
                  <a:solidFill>
                    <a:srgbClr val="FF9933"/>
                  </a:solidFill>
                  <a:latin typeface="Verdana" pitchFamily="34" charset="0"/>
                </a:rPr>
                <a:t>OCH</a:t>
              </a:r>
              <a:r>
                <a:rPr lang="en-US" sz="800" b="1" baseline="-25000" dirty="0">
                  <a:solidFill>
                    <a:srgbClr val="FF9933"/>
                  </a:solidFill>
                  <a:latin typeface="Verdana" pitchFamily="34" charset="0"/>
                </a:rPr>
                <a:t>2</a:t>
              </a:r>
              <a:r>
                <a:rPr lang="en-US" sz="800" b="1" dirty="0">
                  <a:solidFill>
                    <a:srgbClr val="FF9933"/>
                  </a:solidFill>
                  <a:latin typeface="Verdana" pitchFamily="34" charset="0"/>
                </a:rPr>
                <a:t>CH</a:t>
              </a:r>
              <a:r>
                <a:rPr lang="en-US" sz="800" b="1" baseline="-25000" dirty="0">
                  <a:solidFill>
                    <a:srgbClr val="FF9933"/>
                  </a:solidFill>
                  <a:latin typeface="Verdana" pitchFamily="34" charset="0"/>
                </a:rPr>
                <a:t>2</a:t>
              </a:r>
              <a:r>
                <a:rPr lang="en-US" sz="800" b="1" dirty="0">
                  <a:solidFill>
                    <a:srgbClr val="FF9933"/>
                  </a:solidFill>
                  <a:latin typeface="Verdana" pitchFamily="34" charset="0"/>
                </a:rPr>
                <a:t>OCH</a:t>
              </a:r>
              <a:r>
                <a:rPr lang="en-US" sz="800" b="1" baseline="-25000" dirty="0">
                  <a:solidFill>
                    <a:srgbClr val="FF9933"/>
                  </a:solidFill>
                  <a:latin typeface="Verdana" pitchFamily="34" charset="0"/>
                </a:rPr>
                <a:t>3</a:t>
              </a:r>
            </a:p>
          </p:txBody>
        </p:sp>
        <p:sp>
          <p:nvSpPr>
            <p:cNvPr id="105542" name="Text Box 72"/>
            <p:cNvSpPr txBox="1">
              <a:spLocks noChangeArrowheads="1"/>
            </p:cNvSpPr>
            <p:nvPr/>
          </p:nvSpPr>
          <p:spPr bwMode="auto">
            <a:xfrm>
              <a:off x="1809750" y="5816600"/>
              <a:ext cx="269875" cy="214313"/>
            </a:xfrm>
            <a:prstGeom prst="rect">
              <a:avLst/>
            </a:prstGeom>
            <a:noFill/>
            <a:ln w="9525">
              <a:noFill/>
              <a:miter lim="800000"/>
              <a:headEnd/>
              <a:tailEnd/>
            </a:ln>
          </p:spPr>
          <p:txBody>
            <a:bodyPr wrap="none">
              <a:spAutoFit/>
            </a:bodyPr>
            <a:lstStyle/>
            <a:p>
              <a:pPr eaLnBrk="0" fontAlgn="base" latinLnBrk="0" hangingPunct="0">
                <a:spcBef>
                  <a:spcPct val="0"/>
                </a:spcBef>
                <a:spcAft>
                  <a:spcPct val="0"/>
                </a:spcAft>
              </a:pPr>
              <a:r>
                <a:rPr lang="en-US" sz="800" b="1">
                  <a:solidFill>
                    <a:srgbClr val="FFFF99"/>
                  </a:solidFill>
                  <a:latin typeface="Verdana" pitchFamily="34" charset="0"/>
                </a:rPr>
                <a:t>O</a:t>
              </a:r>
            </a:p>
          </p:txBody>
        </p:sp>
        <p:grpSp>
          <p:nvGrpSpPr>
            <p:cNvPr id="105543" name="Group 73"/>
            <p:cNvGrpSpPr>
              <a:grpSpLocks/>
            </p:cNvGrpSpPr>
            <p:nvPr/>
          </p:nvGrpSpPr>
          <p:grpSpPr bwMode="auto">
            <a:xfrm>
              <a:off x="214313" y="3667125"/>
              <a:ext cx="149225" cy="187325"/>
              <a:chOff x="960" y="2083"/>
              <a:chExt cx="94" cy="118"/>
            </a:xfrm>
          </p:grpSpPr>
          <p:sp>
            <p:nvSpPr>
              <p:cNvPr id="105611" name="Line 74"/>
              <p:cNvSpPr>
                <a:spLocks noChangeShapeType="1"/>
              </p:cNvSpPr>
              <p:nvPr/>
            </p:nvSpPr>
            <p:spPr bwMode="auto">
              <a:xfrm>
                <a:off x="960" y="2083"/>
                <a:ext cx="0" cy="29"/>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sp>
            <p:nvSpPr>
              <p:cNvPr id="105612" name="Line 75"/>
              <p:cNvSpPr>
                <a:spLocks noChangeShapeType="1"/>
              </p:cNvSpPr>
              <p:nvPr/>
            </p:nvSpPr>
            <p:spPr bwMode="auto">
              <a:xfrm>
                <a:off x="992" y="2112"/>
                <a:ext cx="0" cy="29"/>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sp>
            <p:nvSpPr>
              <p:cNvPr id="105613" name="Line 76"/>
              <p:cNvSpPr>
                <a:spLocks noChangeShapeType="1"/>
              </p:cNvSpPr>
              <p:nvPr/>
            </p:nvSpPr>
            <p:spPr bwMode="auto">
              <a:xfrm rot="5400000">
                <a:off x="975" y="2097"/>
                <a:ext cx="0" cy="29"/>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sp>
            <p:nvSpPr>
              <p:cNvPr id="105614" name="Line 77"/>
              <p:cNvSpPr>
                <a:spLocks noChangeShapeType="1"/>
              </p:cNvSpPr>
              <p:nvPr/>
            </p:nvSpPr>
            <p:spPr bwMode="auto">
              <a:xfrm rot="5400000">
                <a:off x="1007" y="2127"/>
                <a:ext cx="0" cy="29"/>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sp>
            <p:nvSpPr>
              <p:cNvPr id="105615" name="Line 78"/>
              <p:cNvSpPr>
                <a:spLocks noChangeShapeType="1"/>
              </p:cNvSpPr>
              <p:nvPr/>
            </p:nvSpPr>
            <p:spPr bwMode="auto">
              <a:xfrm>
                <a:off x="1022" y="2143"/>
                <a:ext cx="0" cy="29"/>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sp>
            <p:nvSpPr>
              <p:cNvPr id="105616" name="Line 79"/>
              <p:cNvSpPr>
                <a:spLocks noChangeShapeType="1"/>
              </p:cNvSpPr>
              <p:nvPr/>
            </p:nvSpPr>
            <p:spPr bwMode="auto">
              <a:xfrm>
                <a:off x="1054" y="2172"/>
                <a:ext cx="0" cy="29"/>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sp>
            <p:nvSpPr>
              <p:cNvPr id="105617" name="Line 80"/>
              <p:cNvSpPr>
                <a:spLocks noChangeShapeType="1"/>
              </p:cNvSpPr>
              <p:nvPr/>
            </p:nvSpPr>
            <p:spPr bwMode="auto">
              <a:xfrm rot="5400000">
                <a:off x="1037" y="2157"/>
                <a:ext cx="0" cy="29"/>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grpSp>
        <p:grpSp>
          <p:nvGrpSpPr>
            <p:cNvPr id="105544" name="Group 81"/>
            <p:cNvGrpSpPr>
              <a:grpSpLocks/>
            </p:cNvGrpSpPr>
            <p:nvPr/>
          </p:nvGrpSpPr>
          <p:grpSpPr bwMode="auto">
            <a:xfrm>
              <a:off x="1819275" y="6553200"/>
              <a:ext cx="149225" cy="187325"/>
              <a:chOff x="960" y="2083"/>
              <a:chExt cx="94" cy="118"/>
            </a:xfrm>
          </p:grpSpPr>
          <p:sp>
            <p:nvSpPr>
              <p:cNvPr id="105604" name="Line 82"/>
              <p:cNvSpPr>
                <a:spLocks noChangeShapeType="1"/>
              </p:cNvSpPr>
              <p:nvPr/>
            </p:nvSpPr>
            <p:spPr bwMode="auto">
              <a:xfrm>
                <a:off x="960" y="2083"/>
                <a:ext cx="0" cy="29"/>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sp>
            <p:nvSpPr>
              <p:cNvPr id="105605" name="Line 83"/>
              <p:cNvSpPr>
                <a:spLocks noChangeShapeType="1"/>
              </p:cNvSpPr>
              <p:nvPr/>
            </p:nvSpPr>
            <p:spPr bwMode="auto">
              <a:xfrm>
                <a:off x="992" y="2112"/>
                <a:ext cx="0" cy="29"/>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sp>
            <p:nvSpPr>
              <p:cNvPr id="105606" name="Line 84"/>
              <p:cNvSpPr>
                <a:spLocks noChangeShapeType="1"/>
              </p:cNvSpPr>
              <p:nvPr/>
            </p:nvSpPr>
            <p:spPr bwMode="auto">
              <a:xfrm rot="5400000">
                <a:off x="975" y="2097"/>
                <a:ext cx="0" cy="29"/>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sp>
            <p:nvSpPr>
              <p:cNvPr id="105607" name="Line 85"/>
              <p:cNvSpPr>
                <a:spLocks noChangeShapeType="1"/>
              </p:cNvSpPr>
              <p:nvPr/>
            </p:nvSpPr>
            <p:spPr bwMode="auto">
              <a:xfrm rot="5400000">
                <a:off x="1007" y="2127"/>
                <a:ext cx="0" cy="29"/>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sp>
            <p:nvSpPr>
              <p:cNvPr id="105608" name="Line 86"/>
              <p:cNvSpPr>
                <a:spLocks noChangeShapeType="1"/>
              </p:cNvSpPr>
              <p:nvPr/>
            </p:nvSpPr>
            <p:spPr bwMode="auto">
              <a:xfrm>
                <a:off x="1022" y="2143"/>
                <a:ext cx="0" cy="29"/>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sp>
            <p:nvSpPr>
              <p:cNvPr id="105609" name="Line 87"/>
              <p:cNvSpPr>
                <a:spLocks noChangeShapeType="1"/>
              </p:cNvSpPr>
              <p:nvPr/>
            </p:nvSpPr>
            <p:spPr bwMode="auto">
              <a:xfrm>
                <a:off x="1054" y="2172"/>
                <a:ext cx="0" cy="29"/>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sp>
            <p:nvSpPr>
              <p:cNvPr id="105610" name="Line 88"/>
              <p:cNvSpPr>
                <a:spLocks noChangeShapeType="1"/>
              </p:cNvSpPr>
              <p:nvPr/>
            </p:nvSpPr>
            <p:spPr bwMode="auto">
              <a:xfrm rot="5400000">
                <a:off x="1037" y="2157"/>
                <a:ext cx="0" cy="29"/>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grpSp>
        <p:sp>
          <p:nvSpPr>
            <p:cNvPr id="105545" name="Line 89"/>
            <p:cNvSpPr>
              <a:spLocks noChangeShapeType="1"/>
            </p:cNvSpPr>
            <p:nvPr/>
          </p:nvSpPr>
          <p:spPr bwMode="auto">
            <a:xfrm flipH="1">
              <a:off x="742950" y="4114800"/>
              <a:ext cx="1588" cy="71438"/>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sp>
          <p:nvSpPr>
            <p:cNvPr id="105546" name="Text Box 90"/>
            <p:cNvSpPr txBox="1">
              <a:spLocks noChangeArrowheads="1"/>
            </p:cNvSpPr>
            <p:nvPr/>
          </p:nvSpPr>
          <p:spPr bwMode="auto">
            <a:xfrm>
              <a:off x="614363" y="4273550"/>
              <a:ext cx="258763" cy="214313"/>
            </a:xfrm>
            <a:prstGeom prst="rect">
              <a:avLst/>
            </a:prstGeom>
            <a:noFill/>
            <a:ln w="9525">
              <a:noFill/>
              <a:miter lim="800000"/>
              <a:headEnd/>
              <a:tailEnd/>
            </a:ln>
          </p:spPr>
          <p:txBody>
            <a:bodyPr wrap="none">
              <a:spAutoFit/>
            </a:bodyPr>
            <a:lstStyle/>
            <a:p>
              <a:pPr eaLnBrk="0" fontAlgn="base" latinLnBrk="0" hangingPunct="0">
                <a:spcBef>
                  <a:spcPct val="0"/>
                </a:spcBef>
                <a:spcAft>
                  <a:spcPct val="0"/>
                </a:spcAft>
              </a:pPr>
              <a:r>
                <a:rPr lang="en-US" sz="800" b="1">
                  <a:solidFill>
                    <a:srgbClr val="FFFF99"/>
                  </a:solidFill>
                  <a:latin typeface="Verdana" pitchFamily="34" charset="0"/>
                </a:rPr>
                <a:t>P</a:t>
              </a:r>
            </a:p>
          </p:txBody>
        </p:sp>
        <p:grpSp>
          <p:nvGrpSpPr>
            <p:cNvPr id="105547" name="Group 91"/>
            <p:cNvGrpSpPr>
              <a:grpSpLocks/>
            </p:cNvGrpSpPr>
            <p:nvPr/>
          </p:nvGrpSpPr>
          <p:grpSpPr bwMode="auto">
            <a:xfrm rot="19141657">
              <a:off x="849313" y="4519613"/>
              <a:ext cx="142875" cy="195263"/>
              <a:chOff x="853" y="2475"/>
              <a:chExt cx="90" cy="123"/>
            </a:xfrm>
          </p:grpSpPr>
          <p:sp>
            <p:nvSpPr>
              <p:cNvPr id="105602" name="Line 92"/>
              <p:cNvSpPr>
                <a:spLocks noChangeShapeType="1"/>
              </p:cNvSpPr>
              <p:nvPr/>
            </p:nvSpPr>
            <p:spPr bwMode="auto">
              <a:xfrm>
                <a:off x="933" y="2508"/>
                <a:ext cx="0" cy="90"/>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sp>
            <p:nvSpPr>
              <p:cNvPr id="105603" name="Line 93"/>
              <p:cNvSpPr>
                <a:spLocks noChangeShapeType="1"/>
              </p:cNvSpPr>
              <p:nvPr/>
            </p:nvSpPr>
            <p:spPr bwMode="auto">
              <a:xfrm rot="2534407" flipV="1">
                <a:off x="853" y="2475"/>
                <a:ext cx="90" cy="4"/>
              </a:xfrm>
              <a:prstGeom prst="line">
                <a:avLst/>
              </a:prstGeom>
              <a:noFill/>
              <a:ln w="12700">
                <a:solidFill>
                  <a:srgbClr val="FFFF99"/>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grpSp>
        <p:sp>
          <p:nvSpPr>
            <p:cNvPr id="105548" name="Text Box 94"/>
            <p:cNvSpPr txBox="1">
              <a:spLocks noChangeArrowheads="1"/>
            </p:cNvSpPr>
            <p:nvPr/>
          </p:nvSpPr>
          <p:spPr bwMode="auto">
            <a:xfrm>
              <a:off x="612775" y="4424363"/>
              <a:ext cx="269875" cy="214313"/>
            </a:xfrm>
            <a:prstGeom prst="rect">
              <a:avLst/>
            </a:prstGeom>
            <a:noFill/>
            <a:ln w="9525">
              <a:noFill/>
              <a:miter lim="800000"/>
              <a:headEnd/>
              <a:tailEnd/>
            </a:ln>
          </p:spPr>
          <p:txBody>
            <a:bodyPr wrap="none">
              <a:spAutoFit/>
            </a:bodyPr>
            <a:lstStyle/>
            <a:p>
              <a:pPr eaLnBrk="0" fontAlgn="base" latinLnBrk="0" hangingPunct="0">
                <a:spcBef>
                  <a:spcPct val="0"/>
                </a:spcBef>
                <a:spcAft>
                  <a:spcPct val="0"/>
                </a:spcAft>
              </a:pPr>
              <a:r>
                <a:rPr lang="en-US" sz="800" b="1">
                  <a:solidFill>
                    <a:srgbClr val="FFFF99"/>
                  </a:solidFill>
                  <a:latin typeface="Verdana" pitchFamily="34" charset="0"/>
                </a:rPr>
                <a:t>O</a:t>
              </a:r>
            </a:p>
          </p:txBody>
        </p:sp>
        <p:sp>
          <p:nvSpPr>
            <p:cNvPr id="105549" name="Text Box 95"/>
            <p:cNvSpPr txBox="1">
              <a:spLocks noChangeArrowheads="1"/>
            </p:cNvSpPr>
            <p:nvPr/>
          </p:nvSpPr>
          <p:spPr bwMode="auto">
            <a:xfrm>
              <a:off x="612775" y="4121150"/>
              <a:ext cx="269875" cy="214313"/>
            </a:xfrm>
            <a:prstGeom prst="rect">
              <a:avLst/>
            </a:prstGeom>
            <a:noFill/>
            <a:ln w="9525">
              <a:noFill/>
              <a:miter lim="800000"/>
              <a:headEnd/>
              <a:tailEnd/>
            </a:ln>
          </p:spPr>
          <p:txBody>
            <a:bodyPr wrap="none">
              <a:spAutoFit/>
            </a:bodyPr>
            <a:lstStyle/>
            <a:p>
              <a:pPr eaLnBrk="0" fontAlgn="base" latinLnBrk="0" hangingPunct="0">
                <a:spcBef>
                  <a:spcPct val="0"/>
                </a:spcBef>
                <a:spcAft>
                  <a:spcPct val="0"/>
                </a:spcAft>
              </a:pPr>
              <a:r>
                <a:rPr lang="en-US" sz="800" b="1">
                  <a:solidFill>
                    <a:srgbClr val="FFFF99"/>
                  </a:solidFill>
                  <a:latin typeface="Verdana" pitchFamily="34" charset="0"/>
                </a:rPr>
                <a:t>O</a:t>
              </a:r>
            </a:p>
          </p:txBody>
        </p:sp>
        <p:sp>
          <p:nvSpPr>
            <p:cNvPr id="105550" name="Text Box 96"/>
            <p:cNvSpPr txBox="1">
              <a:spLocks noChangeArrowheads="1"/>
            </p:cNvSpPr>
            <p:nvPr/>
          </p:nvSpPr>
          <p:spPr bwMode="auto">
            <a:xfrm>
              <a:off x="752475" y="4273550"/>
              <a:ext cx="269875" cy="214313"/>
            </a:xfrm>
            <a:prstGeom prst="rect">
              <a:avLst/>
            </a:prstGeom>
            <a:noFill/>
            <a:ln w="9525">
              <a:noFill/>
              <a:miter lim="800000"/>
              <a:headEnd/>
              <a:tailEnd/>
            </a:ln>
          </p:spPr>
          <p:txBody>
            <a:bodyPr wrap="none">
              <a:spAutoFit/>
            </a:bodyPr>
            <a:lstStyle/>
            <a:p>
              <a:pPr eaLnBrk="0" fontAlgn="base" latinLnBrk="0" hangingPunct="0">
                <a:spcBef>
                  <a:spcPct val="0"/>
                </a:spcBef>
                <a:spcAft>
                  <a:spcPct val="0"/>
                </a:spcAft>
              </a:pPr>
              <a:r>
                <a:rPr lang="en-US" sz="800" b="1">
                  <a:solidFill>
                    <a:srgbClr val="FFFF99"/>
                  </a:solidFill>
                  <a:latin typeface="Verdana" pitchFamily="34" charset="0"/>
                </a:rPr>
                <a:t>O</a:t>
              </a:r>
            </a:p>
          </p:txBody>
        </p:sp>
        <p:sp>
          <p:nvSpPr>
            <p:cNvPr id="105551" name="Text Box 97"/>
            <p:cNvSpPr txBox="1">
              <a:spLocks noChangeArrowheads="1"/>
            </p:cNvSpPr>
            <p:nvPr/>
          </p:nvSpPr>
          <p:spPr bwMode="auto">
            <a:xfrm>
              <a:off x="481013" y="4273550"/>
              <a:ext cx="255588" cy="214313"/>
            </a:xfrm>
            <a:prstGeom prst="rect">
              <a:avLst/>
            </a:prstGeom>
            <a:noFill/>
            <a:ln w="9525">
              <a:noFill/>
              <a:miter lim="800000"/>
              <a:headEnd/>
              <a:tailEnd/>
            </a:ln>
          </p:spPr>
          <p:txBody>
            <a:bodyPr wrap="none">
              <a:spAutoFit/>
            </a:bodyPr>
            <a:lstStyle/>
            <a:p>
              <a:pPr eaLnBrk="0" fontAlgn="base" latinLnBrk="0" hangingPunct="0">
                <a:spcBef>
                  <a:spcPct val="0"/>
                </a:spcBef>
                <a:spcAft>
                  <a:spcPct val="0"/>
                </a:spcAft>
              </a:pPr>
              <a:r>
                <a:rPr lang="en-US" sz="800" b="1" dirty="0">
                  <a:solidFill>
                    <a:srgbClr val="00CCFF"/>
                  </a:solidFill>
                  <a:latin typeface="Verdana" pitchFamily="34" charset="0"/>
                </a:rPr>
                <a:t>S</a:t>
              </a:r>
            </a:p>
          </p:txBody>
        </p:sp>
        <p:sp>
          <p:nvSpPr>
            <p:cNvPr id="105552" name="Line 98"/>
            <p:cNvSpPr>
              <a:spLocks noChangeShapeType="1"/>
            </p:cNvSpPr>
            <p:nvPr/>
          </p:nvSpPr>
          <p:spPr bwMode="auto">
            <a:xfrm>
              <a:off x="525463" y="4352925"/>
              <a:ext cx="26988" cy="0"/>
            </a:xfrm>
            <a:prstGeom prst="line">
              <a:avLst/>
            </a:prstGeom>
            <a:noFill/>
            <a:ln w="9525">
              <a:solidFill>
                <a:srgbClr val="00CCFF"/>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sp>
          <p:nvSpPr>
            <p:cNvPr id="105553" name="Line 99"/>
            <p:cNvSpPr>
              <a:spLocks noChangeShapeType="1"/>
            </p:cNvSpPr>
            <p:nvPr/>
          </p:nvSpPr>
          <p:spPr bwMode="auto">
            <a:xfrm>
              <a:off x="777875" y="4400550"/>
              <a:ext cx="63500" cy="0"/>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sp>
          <p:nvSpPr>
            <p:cNvPr id="105554" name="Line 100"/>
            <p:cNvSpPr>
              <a:spLocks noChangeShapeType="1"/>
            </p:cNvSpPr>
            <p:nvPr/>
          </p:nvSpPr>
          <p:spPr bwMode="auto">
            <a:xfrm>
              <a:off x="777875" y="4371975"/>
              <a:ext cx="63500" cy="0"/>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sp>
          <p:nvSpPr>
            <p:cNvPr id="105555" name="Line 101"/>
            <p:cNvSpPr>
              <a:spLocks noChangeShapeType="1"/>
            </p:cNvSpPr>
            <p:nvPr/>
          </p:nvSpPr>
          <p:spPr bwMode="auto">
            <a:xfrm>
              <a:off x="644525" y="4386263"/>
              <a:ext cx="63500" cy="0"/>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sp>
          <p:nvSpPr>
            <p:cNvPr id="105556" name="Line 102"/>
            <p:cNvSpPr>
              <a:spLocks noChangeShapeType="1"/>
            </p:cNvSpPr>
            <p:nvPr/>
          </p:nvSpPr>
          <p:spPr bwMode="auto">
            <a:xfrm flipH="1">
              <a:off x="742950" y="4267200"/>
              <a:ext cx="1588" cy="71438"/>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sp>
          <p:nvSpPr>
            <p:cNvPr id="105557" name="Line 103"/>
            <p:cNvSpPr>
              <a:spLocks noChangeShapeType="1"/>
            </p:cNvSpPr>
            <p:nvPr/>
          </p:nvSpPr>
          <p:spPr bwMode="auto">
            <a:xfrm flipH="1">
              <a:off x="742950" y="4419600"/>
              <a:ext cx="1588" cy="71438"/>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sp>
          <p:nvSpPr>
            <p:cNvPr id="105558" name="Text Box 104"/>
            <p:cNvSpPr txBox="1">
              <a:spLocks noChangeArrowheads="1"/>
            </p:cNvSpPr>
            <p:nvPr/>
          </p:nvSpPr>
          <p:spPr bwMode="auto">
            <a:xfrm>
              <a:off x="966788" y="4933950"/>
              <a:ext cx="258763" cy="214313"/>
            </a:xfrm>
            <a:prstGeom prst="rect">
              <a:avLst/>
            </a:prstGeom>
            <a:noFill/>
            <a:ln w="9525">
              <a:noFill/>
              <a:miter lim="800000"/>
              <a:headEnd/>
              <a:tailEnd/>
            </a:ln>
          </p:spPr>
          <p:txBody>
            <a:bodyPr wrap="none">
              <a:spAutoFit/>
            </a:bodyPr>
            <a:lstStyle/>
            <a:p>
              <a:pPr eaLnBrk="0" fontAlgn="base" latinLnBrk="0" hangingPunct="0">
                <a:spcBef>
                  <a:spcPct val="0"/>
                </a:spcBef>
                <a:spcAft>
                  <a:spcPct val="0"/>
                </a:spcAft>
              </a:pPr>
              <a:r>
                <a:rPr lang="en-US" sz="800" b="1">
                  <a:solidFill>
                    <a:srgbClr val="FFFF99"/>
                  </a:solidFill>
                  <a:latin typeface="Verdana" pitchFamily="34" charset="0"/>
                </a:rPr>
                <a:t>P</a:t>
              </a:r>
            </a:p>
          </p:txBody>
        </p:sp>
        <p:sp>
          <p:nvSpPr>
            <p:cNvPr id="105559" name="Text Box 105"/>
            <p:cNvSpPr txBox="1">
              <a:spLocks noChangeArrowheads="1"/>
            </p:cNvSpPr>
            <p:nvPr/>
          </p:nvSpPr>
          <p:spPr bwMode="auto">
            <a:xfrm>
              <a:off x="965200" y="5084763"/>
              <a:ext cx="269875" cy="214313"/>
            </a:xfrm>
            <a:prstGeom prst="rect">
              <a:avLst/>
            </a:prstGeom>
            <a:noFill/>
            <a:ln w="9525">
              <a:noFill/>
              <a:miter lim="800000"/>
              <a:headEnd/>
              <a:tailEnd/>
            </a:ln>
          </p:spPr>
          <p:txBody>
            <a:bodyPr wrap="none">
              <a:spAutoFit/>
            </a:bodyPr>
            <a:lstStyle/>
            <a:p>
              <a:pPr eaLnBrk="0" fontAlgn="base" latinLnBrk="0" hangingPunct="0">
                <a:spcBef>
                  <a:spcPct val="0"/>
                </a:spcBef>
                <a:spcAft>
                  <a:spcPct val="0"/>
                </a:spcAft>
              </a:pPr>
              <a:r>
                <a:rPr lang="en-US" sz="800" b="1">
                  <a:solidFill>
                    <a:srgbClr val="FFFF99"/>
                  </a:solidFill>
                  <a:latin typeface="Verdana" pitchFamily="34" charset="0"/>
                </a:rPr>
                <a:t>O</a:t>
              </a:r>
            </a:p>
          </p:txBody>
        </p:sp>
        <p:sp>
          <p:nvSpPr>
            <p:cNvPr id="105560" name="Text Box 106"/>
            <p:cNvSpPr txBox="1">
              <a:spLocks noChangeArrowheads="1"/>
            </p:cNvSpPr>
            <p:nvPr/>
          </p:nvSpPr>
          <p:spPr bwMode="auto">
            <a:xfrm>
              <a:off x="965200" y="4781550"/>
              <a:ext cx="269875" cy="214313"/>
            </a:xfrm>
            <a:prstGeom prst="rect">
              <a:avLst/>
            </a:prstGeom>
            <a:noFill/>
            <a:ln w="9525">
              <a:noFill/>
              <a:miter lim="800000"/>
              <a:headEnd/>
              <a:tailEnd/>
            </a:ln>
          </p:spPr>
          <p:txBody>
            <a:bodyPr wrap="none">
              <a:spAutoFit/>
            </a:bodyPr>
            <a:lstStyle/>
            <a:p>
              <a:pPr eaLnBrk="0" fontAlgn="base" latinLnBrk="0" hangingPunct="0">
                <a:spcBef>
                  <a:spcPct val="0"/>
                </a:spcBef>
                <a:spcAft>
                  <a:spcPct val="0"/>
                </a:spcAft>
              </a:pPr>
              <a:r>
                <a:rPr lang="en-US" sz="800" b="1">
                  <a:solidFill>
                    <a:srgbClr val="FFFF99"/>
                  </a:solidFill>
                  <a:latin typeface="Verdana" pitchFamily="34" charset="0"/>
                </a:rPr>
                <a:t>O</a:t>
              </a:r>
            </a:p>
          </p:txBody>
        </p:sp>
        <p:sp>
          <p:nvSpPr>
            <p:cNvPr id="105561" name="Text Box 107"/>
            <p:cNvSpPr txBox="1">
              <a:spLocks noChangeArrowheads="1"/>
            </p:cNvSpPr>
            <p:nvPr/>
          </p:nvSpPr>
          <p:spPr bwMode="auto">
            <a:xfrm>
              <a:off x="1104900" y="4933950"/>
              <a:ext cx="269875" cy="214313"/>
            </a:xfrm>
            <a:prstGeom prst="rect">
              <a:avLst/>
            </a:prstGeom>
            <a:noFill/>
            <a:ln w="9525">
              <a:noFill/>
              <a:miter lim="800000"/>
              <a:headEnd/>
              <a:tailEnd/>
            </a:ln>
          </p:spPr>
          <p:txBody>
            <a:bodyPr wrap="none">
              <a:spAutoFit/>
            </a:bodyPr>
            <a:lstStyle/>
            <a:p>
              <a:pPr eaLnBrk="0" fontAlgn="base" latinLnBrk="0" hangingPunct="0">
                <a:spcBef>
                  <a:spcPct val="0"/>
                </a:spcBef>
                <a:spcAft>
                  <a:spcPct val="0"/>
                </a:spcAft>
              </a:pPr>
              <a:r>
                <a:rPr lang="en-US" sz="800" b="1">
                  <a:solidFill>
                    <a:srgbClr val="FFFF99"/>
                  </a:solidFill>
                  <a:latin typeface="Verdana" pitchFamily="34" charset="0"/>
                </a:rPr>
                <a:t>O</a:t>
              </a:r>
            </a:p>
          </p:txBody>
        </p:sp>
        <p:sp>
          <p:nvSpPr>
            <p:cNvPr id="105562" name="Text Box 108"/>
            <p:cNvSpPr txBox="1">
              <a:spLocks noChangeArrowheads="1"/>
            </p:cNvSpPr>
            <p:nvPr/>
          </p:nvSpPr>
          <p:spPr bwMode="auto">
            <a:xfrm>
              <a:off x="833438" y="4933950"/>
              <a:ext cx="255588" cy="214313"/>
            </a:xfrm>
            <a:prstGeom prst="rect">
              <a:avLst/>
            </a:prstGeom>
            <a:noFill/>
            <a:ln w="9525">
              <a:noFill/>
              <a:miter lim="800000"/>
              <a:headEnd/>
              <a:tailEnd/>
            </a:ln>
          </p:spPr>
          <p:txBody>
            <a:bodyPr wrap="none">
              <a:spAutoFit/>
            </a:bodyPr>
            <a:lstStyle/>
            <a:p>
              <a:pPr eaLnBrk="0" fontAlgn="base" latinLnBrk="0" hangingPunct="0">
                <a:spcBef>
                  <a:spcPct val="0"/>
                </a:spcBef>
                <a:spcAft>
                  <a:spcPct val="0"/>
                </a:spcAft>
              </a:pPr>
              <a:r>
                <a:rPr lang="en-US" sz="800" b="1" dirty="0">
                  <a:solidFill>
                    <a:srgbClr val="00CCFF"/>
                  </a:solidFill>
                  <a:latin typeface="Verdana" pitchFamily="34" charset="0"/>
                </a:rPr>
                <a:t>S</a:t>
              </a:r>
            </a:p>
          </p:txBody>
        </p:sp>
        <p:sp>
          <p:nvSpPr>
            <p:cNvPr id="105563" name="Line 109"/>
            <p:cNvSpPr>
              <a:spLocks noChangeShapeType="1"/>
            </p:cNvSpPr>
            <p:nvPr/>
          </p:nvSpPr>
          <p:spPr bwMode="auto">
            <a:xfrm>
              <a:off x="877888" y="5013325"/>
              <a:ext cx="26988" cy="0"/>
            </a:xfrm>
            <a:prstGeom prst="line">
              <a:avLst/>
            </a:prstGeom>
            <a:noFill/>
            <a:ln w="9525">
              <a:solidFill>
                <a:srgbClr val="00CCFF"/>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sp>
          <p:nvSpPr>
            <p:cNvPr id="105564" name="Line 110"/>
            <p:cNvSpPr>
              <a:spLocks noChangeShapeType="1"/>
            </p:cNvSpPr>
            <p:nvPr/>
          </p:nvSpPr>
          <p:spPr bwMode="auto">
            <a:xfrm>
              <a:off x="1130300" y="5060950"/>
              <a:ext cx="63500" cy="0"/>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sp>
          <p:nvSpPr>
            <p:cNvPr id="105565" name="Line 111"/>
            <p:cNvSpPr>
              <a:spLocks noChangeShapeType="1"/>
            </p:cNvSpPr>
            <p:nvPr/>
          </p:nvSpPr>
          <p:spPr bwMode="auto">
            <a:xfrm>
              <a:off x="1130300" y="5032375"/>
              <a:ext cx="63500" cy="0"/>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sp>
          <p:nvSpPr>
            <p:cNvPr id="105566" name="Line 112"/>
            <p:cNvSpPr>
              <a:spLocks noChangeShapeType="1"/>
            </p:cNvSpPr>
            <p:nvPr/>
          </p:nvSpPr>
          <p:spPr bwMode="auto">
            <a:xfrm>
              <a:off x="996950" y="5046663"/>
              <a:ext cx="63500" cy="0"/>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sp>
          <p:nvSpPr>
            <p:cNvPr id="105567" name="Line 113"/>
            <p:cNvSpPr>
              <a:spLocks noChangeShapeType="1"/>
            </p:cNvSpPr>
            <p:nvPr/>
          </p:nvSpPr>
          <p:spPr bwMode="auto">
            <a:xfrm flipH="1">
              <a:off x="1095375" y="4927600"/>
              <a:ext cx="1588" cy="71438"/>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sp>
          <p:nvSpPr>
            <p:cNvPr id="105568" name="Line 114"/>
            <p:cNvSpPr>
              <a:spLocks noChangeShapeType="1"/>
            </p:cNvSpPr>
            <p:nvPr/>
          </p:nvSpPr>
          <p:spPr bwMode="auto">
            <a:xfrm flipH="1">
              <a:off x="1095375" y="5080000"/>
              <a:ext cx="1588" cy="71438"/>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sp>
          <p:nvSpPr>
            <p:cNvPr id="105569" name="Text Box 115"/>
            <p:cNvSpPr txBox="1">
              <a:spLocks noChangeArrowheads="1"/>
            </p:cNvSpPr>
            <p:nvPr/>
          </p:nvSpPr>
          <p:spPr bwMode="auto">
            <a:xfrm>
              <a:off x="1317625" y="5586413"/>
              <a:ext cx="258763" cy="214313"/>
            </a:xfrm>
            <a:prstGeom prst="rect">
              <a:avLst/>
            </a:prstGeom>
            <a:noFill/>
            <a:ln w="9525">
              <a:noFill/>
              <a:miter lim="800000"/>
              <a:headEnd/>
              <a:tailEnd/>
            </a:ln>
          </p:spPr>
          <p:txBody>
            <a:bodyPr wrap="none">
              <a:spAutoFit/>
            </a:bodyPr>
            <a:lstStyle/>
            <a:p>
              <a:pPr eaLnBrk="0" fontAlgn="base" latinLnBrk="0" hangingPunct="0">
                <a:spcBef>
                  <a:spcPct val="0"/>
                </a:spcBef>
                <a:spcAft>
                  <a:spcPct val="0"/>
                </a:spcAft>
              </a:pPr>
              <a:r>
                <a:rPr lang="en-US" sz="800" b="1">
                  <a:solidFill>
                    <a:srgbClr val="FFFF99"/>
                  </a:solidFill>
                  <a:latin typeface="Verdana" pitchFamily="34" charset="0"/>
                </a:rPr>
                <a:t>P</a:t>
              </a:r>
            </a:p>
          </p:txBody>
        </p:sp>
        <p:sp>
          <p:nvSpPr>
            <p:cNvPr id="105570" name="Text Box 116"/>
            <p:cNvSpPr txBox="1">
              <a:spLocks noChangeArrowheads="1"/>
            </p:cNvSpPr>
            <p:nvPr/>
          </p:nvSpPr>
          <p:spPr bwMode="auto">
            <a:xfrm>
              <a:off x="1316038" y="5737225"/>
              <a:ext cx="269875" cy="214313"/>
            </a:xfrm>
            <a:prstGeom prst="rect">
              <a:avLst/>
            </a:prstGeom>
            <a:noFill/>
            <a:ln w="9525">
              <a:noFill/>
              <a:miter lim="800000"/>
              <a:headEnd/>
              <a:tailEnd/>
            </a:ln>
          </p:spPr>
          <p:txBody>
            <a:bodyPr wrap="none">
              <a:spAutoFit/>
            </a:bodyPr>
            <a:lstStyle/>
            <a:p>
              <a:pPr eaLnBrk="0" fontAlgn="base" latinLnBrk="0" hangingPunct="0">
                <a:spcBef>
                  <a:spcPct val="0"/>
                </a:spcBef>
                <a:spcAft>
                  <a:spcPct val="0"/>
                </a:spcAft>
              </a:pPr>
              <a:r>
                <a:rPr lang="en-US" sz="800" b="1">
                  <a:solidFill>
                    <a:srgbClr val="FFFF99"/>
                  </a:solidFill>
                  <a:latin typeface="Verdana" pitchFamily="34" charset="0"/>
                </a:rPr>
                <a:t>O</a:t>
              </a:r>
            </a:p>
          </p:txBody>
        </p:sp>
        <p:sp>
          <p:nvSpPr>
            <p:cNvPr id="105571" name="Text Box 117"/>
            <p:cNvSpPr txBox="1">
              <a:spLocks noChangeArrowheads="1"/>
            </p:cNvSpPr>
            <p:nvPr/>
          </p:nvSpPr>
          <p:spPr bwMode="auto">
            <a:xfrm>
              <a:off x="1316038" y="5434013"/>
              <a:ext cx="269875" cy="214313"/>
            </a:xfrm>
            <a:prstGeom prst="rect">
              <a:avLst/>
            </a:prstGeom>
            <a:noFill/>
            <a:ln w="9525">
              <a:noFill/>
              <a:miter lim="800000"/>
              <a:headEnd/>
              <a:tailEnd/>
            </a:ln>
          </p:spPr>
          <p:txBody>
            <a:bodyPr wrap="none">
              <a:spAutoFit/>
            </a:bodyPr>
            <a:lstStyle/>
            <a:p>
              <a:pPr eaLnBrk="0" fontAlgn="base" latinLnBrk="0" hangingPunct="0">
                <a:spcBef>
                  <a:spcPct val="0"/>
                </a:spcBef>
                <a:spcAft>
                  <a:spcPct val="0"/>
                </a:spcAft>
              </a:pPr>
              <a:r>
                <a:rPr lang="en-US" sz="800" b="1">
                  <a:solidFill>
                    <a:srgbClr val="FFFF99"/>
                  </a:solidFill>
                  <a:latin typeface="Verdana" pitchFamily="34" charset="0"/>
                </a:rPr>
                <a:t>O</a:t>
              </a:r>
            </a:p>
          </p:txBody>
        </p:sp>
        <p:sp>
          <p:nvSpPr>
            <p:cNvPr id="105572" name="Text Box 118"/>
            <p:cNvSpPr txBox="1">
              <a:spLocks noChangeArrowheads="1"/>
            </p:cNvSpPr>
            <p:nvPr/>
          </p:nvSpPr>
          <p:spPr bwMode="auto">
            <a:xfrm>
              <a:off x="1455738" y="5586413"/>
              <a:ext cx="269875" cy="214313"/>
            </a:xfrm>
            <a:prstGeom prst="rect">
              <a:avLst/>
            </a:prstGeom>
            <a:noFill/>
            <a:ln w="9525">
              <a:noFill/>
              <a:miter lim="800000"/>
              <a:headEnd/>
              <a:tailEnd/>
            </a:ln>
          </p:spPr>
          <p:txBody>
            <a:bodyPr wrap="none">
              <a:spAutoFit/>
            </a:bodyPr>
            <a:lstStyle/>
            <a:p>
              <a:pPr eaLnBrk="0" fontAlgn="base" latinLnBrk="0" hangingPunct="0">
                <a:spcBef>
                  <a:spcPct val="0"/>
                </a:spcBef>
                <a:spcAft>
                  <a:spcPct val="0"/>
                </a:spcAft>
              </a:pPr>
              <a:r>
                <a:rPr lang="en-US" sz="800" b="1">
                  <a:solidFill>
                    <a:srgbClr val="FFFF99"/>
                  </a:solidFill>
                  <a:latin typeface="Verdana" pitchFamily="34" charset="0"/>
                </a:rPr>
                <a:t>O</a:t>
              </a:r>
            </a:p>
          </p:txBody>
        </p:sp>
        <p:sp>
          <p:nvSpPr>
            <p:cNvPr id="105573" name="Text Box 119"/>
            <p:cNvSpPr txBox="1">
              <a:spLocks noChangeArrowheads="1"/>
            </p:cNvSpPr>
            <p:nvPr/>
          </p:nvSpPr>
          <p:spPr bwMode="auto">
            <a:xfrm>
              <a:off x="1184275" y="5586413"/>
              <a:ext cx="255588" cy="214313"/>
            </a:xfrm>
            <a:prstGeom prst="rect">
              <a:avLst/>
            </a:prstGeom>
            <a:noFill/>
            <a:ln w="9525">
              <a:noFill/>
              <a:miter lim="800000"/>
              <a:headEnd/>
              <a:tailEnd/>
            </a:ln>
          </p:spPr>
          <p:txBody>
            <a:bodyPr wrap="none">
              <a:spAutoFit/>
            </a:bodyPr>
            <a:lstStyle/>
            <a:p>
              <a:pPr eaLnBrk="0" fontAlgn="base" latinLnBrk="0" hangingPunct="0">
                <a:spcBef>
                  <a:spcPct val="0"/>
                </a:spcBef>
                <a:spcAft>
                  <a:spcPct val="0"/>
                </a:spcAft>
              </a:pPr>
              <a:r>
                <a:rPr lang="en-US" sz="800" b="1" dirty="0">
                  <a:solidFill>
                    <a:srgbClr val="00CCFF"/>
                  </a:solidFill>
                  <a:latin typeface="Verdana" pitchFamily="34" charset="0"/>
                </a:rPr>
                <a:t>S</a:t>
              </a:r>
            </a:p>
          </p:txBody>
        </p:sp>
        <p:sp>
          <p:nvSpPr>
            <p:cNvPr id="105574" name="Line 120"/>
            <p:cNvSpPr>
              <a:spLocks noChangeShapeType="1"/>
            </p:cNvSpPr>
            <p:nvPr/>
          </p:nvSpPr>
          <p:spPr bwMode="auto">
            <a:xfrm>
              <a:off x="1228725" y="5665788"/>
              <a:ext cx="26988" cy="0"/>
            </a:xfrm>
            <a:prstGeom prst="line">
              <a:avLst/>
            </a:prstGeom>
            <a:noFill/>
            <a:ln w="9525">
              <a:solidFill>
                <a:srgbClr val="00CCFF"/>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sp>
          <p:nvSpPr>
            <p:cNvPr id="105575" name="Line 121"/>
            <p:cNvSpPr>
              <a:spLocks noChangeShapeType="1"/>
            </p:cNvSpPr>
            <p:nvPr/>
          </p:nvSpPr>
          <p:spPr bwMode="auto">
            <a:xfrm>
              <a:off x="1481138" y="5713413"/>
              <a:ext cx="63500" cy="0"/>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sp>
          <p:nvSpPr>
            <p:cNvPr id="105576" name="Line 122"/>
            <p:cNvSpPr>
              <a:spLocks noChangeShapeType="1"/>
            </p:cNvSpPr>
            <p:nvPr/>
          </p:nvSpPr>
          <p:spPr bwMode="auto">
            <a:xfrm>
              <a:off x="1481138" y="5684838"/>
              <a:ext cx="63500" cy="0"/>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sp>
          <p:nvSpPr>
            <p:cNvPr id="105577" name="Line 123"/>
            <p:cNvSpPr>
              <a:spLocks noChangeShapeType="1"/>
            </p:cNvSpPr>
            <p:nvPr/>
          </p:nvSpPr>
          <p:spPr bwMode="auto">
            <a:xfrm>
              <a:off x="1347788" y="5699125"/>
              <a:ext cx="63500" cy="0"/>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sp>
          <p:nvSpPr>
            <p:cNvPr id="105578" name="Line 124"/>
            <p:cNvSpPr>
              <a:spLocks noChangeShapeType="1"/>
            </p:cNvSpPr>
            <p:nvPr/>
          </p:nvSpPr>
          <p:spPr bwMode="auto">
            <a:xfrm flipH="1">
              <a:off x="1446213" y="5580063"/>
              <a:ext cx="1588" cy="71438"/>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sp>
          <p:nvSpPr>
            <p:cNvPr id="105579" name="Line 125"/>
            <p:cNvSpPr>
              <a:spLocks noChangeShapeType="1"/>
            </p:cNvSpPr>
            <p:nvPr/>
          </p:nvSpPr>
          <p:spPr bwMode="auto">
            <a:xfrm flipH="1">
              <a:off x="1446213" y="5732463"/>
              <a:ext cx="1588" cy="71438"/>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grpSp>
          <p:nvGrpSpPr>
            <p:cNvPr id="105580" name="Group 126"/>
            <p:cNvGrpSpPr>
              <a:grpSpLocks/>
            </p:cNvGrpSpPr>
            <p:nvPr/>
          </p:nvGrpSpPr>
          <p:grpSpPr bwMode="auto">
            <a:xfrm>
              <a:off x="1539875" y="6096000"/>
              <a:ext cx="541338" cy="517525"/>
              <a:chOff x="970" y="3840"/>
              <a:chExt cx="341" cy="326"/>
            </a:xfrm>
          </p:grpSpPr>
          <p:sp>
            <p:nvSpPr>
              <p:cNvPr id="105591" name="Text Box 127"/>
              <p:cNvSpPr txBox="1">
                <a:spLocks noChangeArrowheads="1"/>
              </p:cNvSpPr>
              <p:nvPr/>
            </p:nvSpPr>
            <p:spPr bwMode="auto">
              <a:xfrm>
                <a:off x="1054" y="3936"/>
                <a:ext cx="163" cy="135"/>
              </a:xfrm>
              <a:prstGeom prst="rect">
                <a:avLst/>
              </a:prstGeom>
              <a:noFill/>
              <a:ln w="9525">
                <a:noFill/>
                <a:miter lim="800000"/>
                <a:headEnd/>
                <a:tailEnd/>
              </a:ln>
            </p:spPr>
            <p:txBody>
              <a:bodyPr wrap="none">
                <a:spAutoFit/>
              </a:bodyPr>
              <a:lstStyle/>
              <a:p>
                <a:pPr eaLnBrk="0" fontAlgn="base" latinLnBrk="0" hangingPunct="0">
                  <a:spcBef>
                    <a:spcPct val="0"/>
                  </a:spcBef>
                  <a:spcAft>
                    <a:spcPct val="0"/>
                  </a:spcAft>
                </a:pPr>
                <a:r>
                  <a:rPr lang="en-US" sz="800" b="1">
                    <a:solidFill>
                      <a:srgbClr val="FFFF99"/>
                    </a:solidFill>
                    <a:latin typeface="Verdana" pitchFamily="34" charset="0"/>
                  </a:rPr>
                  <a:t>P</a:t>
                </a:r>
              </a:p>
            </p:txBody>
          </p:sp>
          <p:sp>
            <p:nvSpPr>
              <p:cNvPr id="105592" name="Text Box 128"/>
              <p:cNvSpPr txBox="1">
                <a:spLocks noChangeArrowheads="1"/>
              </p:cNvSpPr>
              <p:nvPr/>
            </p:nvSpPr>
            <p:spPr bwMode="auto">
              <a:xfrm>
                <a:off x="1053" y="4031"/>
                <a:ext cx="170" cy="135"/>
              </a:xfrm>
              <a:prstGeom prst="rect">
                <a:avLst/>
              </a:prstGeom>
              <a:noFill/>
              <a:ln w="9525">
                <a:noFill/>
                <a:miter lim="800000"/>
                <a:headEnd/>
                <a:tailEnd/>
              </a:ln>
            </p:spPr>
            <p:txBody>
              <a:bodyPr wrap="none">
                <a:spAutoFit/>
              </a:bodyPr>
              <a:lstStyle/>
              <a:p>
                <a:pPr eaLnBrk="0" fontAlgn="base" latinLnBrk="0" hangingPunct="0">
                  <a:spcBef>
                    <a:spcPct val="0"/>
                  </a:spcBef>
                  <a:spcAft>
                    <a:spcPct val="0"/>
                  </a:spcAft>
                </a:pPr>
                <a:r>
                  <a:rPr lang="en-US" sz="800" b="1">
                    <a:solidFill>
                      <a:srgbClr val="FFFF99"/>
                    </a:solidFill>
                    <a:latin typeface="Verdana" pitchFamily="34" charset="0"/>
                  </a:rPr>
                  <a:t>O</a:t>
                </a:r>
              </a:p>
            </p:txBody>
          </p:sp>
          <p:sp>
            <p:nvSpPr>
              <p:cNvPr id="105593" name="Text Box 129"/>
              <p:cNvSpPr txBox="1">
                <a:spLocks noChangeArrowheads="1"/>
              </p:cNvSpPr>
              <p:nvPr/>
            </p:nvSpPr>
            <p:spPr bwMode="auto">
              <a:xfrm>
                <a:off x="1053" y="3840"/>
                <a:ext cx="170" cy="135"/>
              </a:xfrm>
              <a:prstGeom prst="rect">
                <a:avLst/>
              </a:prstGeom>
              <a:noFill/>
              <a:ln w="9525">
                <a:noFill/>
                <a:miter lim="800000"/>
                <a:headEnd/>
                <a:tailEnd/>
              </a:ln>
            </p:spPr>
            <p:txBody>
              <a:bodyPr wrap="none">
                <a:spAutoFit/>
              </a:bodyPr>
              <a:lstStyle/>
              <a:p>
                <a:pPr eaLnBrk="0" fontAlgn="base" latinLnBrk="0" hangingPunct="0">
                  <a:spcBef>
                    <a:spcPct val="0"/>
                  </a:spcBef>
                  <a:spcAft>
                    <a:spcPct val="0"/>
                  </a:spcAft>
                </a:pPr>
                <a:r>
                  <a:rPr lang="en-US" sz="800" b="1">
                    <a:solidFill>
                      <a:srgbClr val="FFFF99"/>
                    </a:solidFill>
                    <a:latin typeface="Verdana" pitchFamily="34" charset="0"/>
                  </a:rPr>
                  <a:t>O</a:t>
                </a:r>
              </a:p>
            </p:txBody>
          </p:sp>
          <p:sp>
            <p:nvSpPr>
              <p:cNvPr id="105594" name="Text Box 130"/>
              <p:cNvSpPr txBox="1">
                <a:spLocks noChangeArrowheads="1"/>
              </p:cNvSpPr>
              <p:nvPr/>
            </p:nvSpPr>
            <p:spPr bwMode="auto">
              <a:xfrm>
                <a:off x="1141" y="3936"/>
                <a:ext cx="170" cy="135"/>
              </a:xfrm>
              <a:prstGeom prst="rect">
                <a:avLst/>
              </a:prstGeom>
              <a:noFill/>
              <a:ln w="9525">
                <a:noFill/>
                <a:miter lim="800000"/>
                <a:headEnd/>
                <a:tailEnd/>
              </a:ln>
            </p:spPr>
            <p:txBody>
              <a:bodyPr wrap="none">
                <a:spAutoFit/>
              </a:bodyPr>
              <a:lstStyle/>
              <a:p>
                <a:pPr eaLnBrk="0" fontAlgn="base" latinLnBrk="0" hangingPunct="0">
                  <a:spcBef>
                    <a:spcPct val="0"/>
                  </a:spcBef>
                  <a:spcAft>
                    <a:spcPct val="0"/>
                  </a:spcAft>
                </a:pPr>
                <a:r>
                  <a:rPr lang="en-US" sz="800" b="1">
                    <a:solidFill>
                      <a:srgbClr val="FFFF99"/>
                    </a:solidFill>
                    <a:latin typeface="Verdana" pitchFamily="34" charset="0"/>
                  </a:rPr>
                  <a:t>O</a:t>
                </a:r>
              </a:p>
            </p:txBody>
          </p:sp>
          <p:sp>
            <p:nvSpPr>
              <p:cNvPr id="105595" name="Text Box 131"/>
              <p:cNvSpPr txBox="1">
                <a:spLocks noChangeArrowheads="1"/>
              </p:cNvSpPr>
              <p:nvPr/>
            </p:nvSpPr>
            <p:spPr bwMode="auto">
              <a:xfrm>
                <a:off x="970" y="3936"/>
                <a:ext cx="161" cy="135"/>
              </a:xfrm>
              <a:prstGeom prst="rect">
                <a:avLst/>
              </a:prstGeom>
              <a:noFill/>
              <a:ln w="9525">
                <a:noFill/>
                <a:miter lim="800000"/>
                <a:headEnd/>
                <a:tailEnd/>
              </a:ln>
            </p:spPr>
            <p:txBody>
              <a:bodyPr wrap="none">
                <a:spAutoFit/>
              </a:bodyPr>
              <a:lstStyle/>
              <a:p>
                <a:pPr eaLnBrk="0" fontAlgn="base" latinLnBrk="0" hangingPunct="0">
                  <a:spcBef>
                    <a:spcPct val="0"/>
                  </a:spcBef>
                  <a:spcAft>
                    <a:spcPct val="0"/>
                  </a:spcAft>
                </a:pPr>
                <a:r>
                  <a:rPr lang="en-US" sz="800" b="1" dirty="0">
                    <a:solidFill>
                      <a:srgbClr val="00CCFF"/>
                    </a:solidFill>
                    <a:latin typeface="Verdana" pitchFamily="34" charset="0"/>
                  </a:rPr>
                  <a:t>S</a:t>
                </a:r>
              </a:p>
            </p:txBody>
          </p:sp>
          <p:sp>
            <p:nvSpPr>
              <p:cNvPr id="105596" name="Line 132"/>
              <p:cNvSpPr>
                <a:spLocks noChangeShapeType="1"/>
              </p:cNvSpPr>
              <p:nvPr/>
            </p:nvSpPr>
            <p:spPr bwMode="auto">
              <a:xfrm>
                <a:off x="998" y="3986"/>
                <a:ext cx="17" cy="0"/>
              </a:xfrm>
              <a:prstGeom prst="line">
                <a:avLst/>
              </a:prstGeom>
              <a:noFill/>
              <a:ln w="9525">
                <a:solidFill>
                  <a:srgbClr val="00CCFF"/>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sp>
            <p:nvSpPr>
              <p:cNvPr id="105597" name="Line 133"/>
              <p:cNvSpPr>
                <a:spLocks noChangeShapeType="1"/>
              </p:cNvSpPr>
              <p:nvPr/>
            </p:nvSpPr>
            <p:spPr bwMode="auto">
              <a:xfrm>
                <a:off x="1157" y="4016"/>
                <a:ext cx="40" cy="0"/>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sp>
            <p:nvSpPr>
              <p:cNvPr id="105598" name="Line 134"/>
              <p:cNvSpPr>
                <a:spLocks noChangeShapeType="1"/>
              </p:cNvSpPr>
              <p:nvPr/>
            </p:nvSpPr>
            <p:spPr bwMode="auto">
              <a:xfrm>
                <a:off x="1157" y="3998"/>
                <a:ext cx="40" cy="0"/>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sp>
            <p:nvSpPr>
              <p:cNvPr id="105599" name="Line 135"/>
              <p:cNvSpPr>
                <a:spLocks noChangeShapeType="1"/>
              </p:cNvSpPr>
              <p:nvPr/>
            </p:nvSpPr>
            <p:spPr bwMode="auto">
              <a:xfrm>
                <a:off x="1073" y="4007"/>
                <a:ext cx="40" cy="0"/>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sp>
            <p:nvSpPr>
              <p:cNvPr id="105600" name="Line 136"/>
              <p:cNvSpPr>
                <a:spLocks noChangeShapeType="1"/>
              </p:cNvSpPr>
              <p:nvPr/>
            </p:nvSpPr>
            <p:spPr bwMode="auto">
              <a:xfrm flipH="1">
                <a:off x="1135" y="3932"/>
                <a:ext cx="1" cy="45"/>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sp>
            <p:nvSpPr>
              <p:cNvPr id="105601" name="Line 137"/>
              <p:cNvSpPr>
                <a:spLocks noChangeShapeType="1"/>
              </p:cNvSpPr>
              <p:nvPr/>
            </p:nvSpPr>
            <p:spPr bwMode="auto">
              <a:xfrm flipH="1">
                <a:off x="1135" y="4028"/>
                <a:ext cx="1" cy="45"/>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grpSp>
        <p:sp>
          <p:nvSpPr>
            <p:cNvPr id="105581" name="Text Box 138"/>
            <p:cNvSpPr txBox="1">
              <a:spLocks noChangeArrowheads="1"/>
            </p:cNvSpPr>
            <p:nvPr/>
          </p:nvSpPr>
          <p:spPr bwMode="auto">
            <a:xfrm>
              <a:off x="257175" y="3771900"/>
              <a:ext cx="269875" cy="214313"/>
            </a:xfrm>
            <a:prstGeom prst="rect">
              <a:avLst/>
            </a:prstGeom>
            <a:noFill/>
            <a:ln w="9525">
              <a:noFill/>
              <a:miter lim="800000"/>
              <a:headEnd/>
              <a:tailEnd/>
            </a:ln>
          </p:spPr>
          <p:txBody>
            <a:bodyPr wrap="none">
              <a:spAutoFit/>
            </a:bodyPr>
            <a:lstStyle/>
            <a:p>
              <a:pPr eaLnBrk="0" fontAlgn="base" latinLnBrk="0" hangingPunct="0">
                <a:spcBef>
                  <a:spcPct val="0"/>
                </a:spcBef>
                <a:spcAft>
                  <a:spcPct val="0"/>
                </a:spcAft>
              </a:pPr>
              <a:r>
                <a:rPr lang="en-US" sz="800" b="1">
                  <a:solidFill>
                    <a:srgbClr val="FFFF99"/>
                  </a:solidFill>
                  <a:latin typeface="Verdana" pitchFamily="34" charset="0"/>
                </a:rPr>
                <a:t>O</a:t>
              </a:r>
            </a:p>
          </p:txBody>
        </p:sp>
        <p:grpSp>
          <p:nvGrpSpPr>
            <p:cNvPr id="105582" name="Group 139"/>
            <p:cNvGrpSpPr>
              <a:grpSpLocks/>
            </p:cNvGrpSpPr>
            <p:nvPr/>
          </p:nvGrpSpPr>
          <p:grpSpPr bwMode="auto">
            <a:xfrm rot="19141657">
              <a:off x="490538" y="3857625"/>
              <a:ext cx="142875" cy="195263"/>
              <a:chOff x="853" y="2475"/>
              <a:chExt cx="90" cy="123"/>
            </a:xfrm>
          </p:grpSpPr>
          <p:sp>
            <p:nvSpPr>
              <p:cNvPr id="105589" name="Line 140"/>
              <p:cNvSpPr>
                <a:spLocks noChangeShapeType="1"/>
              </p:cNvSpPr>
              <p:nvPr/>
            </p:nvSpPr>
            <p:spPr bwMode="auto">
              <a:xfrm>
                <a:off x="933" y="2508"/>
                <a:ext cx="0" cy="90"/>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sp>
            <p:nvSpPr>
              <p:cNvPr id="105590" name="Line 141"/>
              <p:cNvSpPr>
                <a:spLocks noChangeShapeType="1"/>
              </p:cNvSpPr>
              <p:nvPr/>
            </p:nvSpPr>
            <p:spPr bwMode="auto">
              <a:xfrm rot="2534407" flipV="1">
                <a:off x="853" y="2475"/>
                <a:ext cx="90" cy="4"/>
              </a:xfrm>
              <a:prstGeom prst="line">
                <a:avLst/>
              </a:prstGeom>
              <a:noFill/>
              <a:ln w="12700">
                <a:solidFill>
                  <a:srgbClr val="FFFF99"/>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grpSp>
        <p:grpSp>
          <p:nvGrpSpPr>
            <p:cNvPr id="105583" name="Group 142"/>
            <p:cNvGrpSpPr>
              <a:grpSpLocks/>
            </p:cNvGrpSpPr>
            <p:nvPr/>
          </p:nvGrpSpPr>
          <p:grpSpPr bwMode="auto">
            <a:xfrm rot="19141657">
              <a:off x="1195388" y="5172075"/>
              <a:ext cx="142875" cy="195263"/>
              <a:chOff x="853" y="2475"/>
              <a:chExt cx="90" cy="123"/>
            </a:xfrm>
          </p:grpSpPr>
          <p:sp>
            <p:nvSpPr>
              <p:cNvPr id="105587" name="Line 143"/>
              <p:cNvSpPr>
                <a:spLocks noChangeShapeType="1"/>
              </p:cNvSpPr>
              <p:nvPr/>
            </p:nvSpPr>
            <p:spPr bwMode="auto">
              <a:xfrm>
                <a:off x="933" y="2508"/>
                <a:ext cx="0" cy="90"/>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sp>
            <p:nvSpPr>
              <p:cNvPr id="105588" name="Line 144"/>
              <p:cNvSpPr>
                <a:spLocks noChangeShapeType="1"/>
              </p:cNvSpPr>
              <p:nvPr/>
            </p:nvSpPr>
            <p:spPr bwMode="auto">
              <a:xfrm rot="2534407" flipV="1">
                <a:off x="853" y="2475"/>
                <a:ext cx="90" cy="4"/>
              </a:xfrm>
              <a:prstGeom prst="line">
                <a:avLst/>
              </a:prstGeom>
              <a:noFill/>
              <a:ln w="12700">
                <a:solidFill>
                  <a:srgbClr val="FFFF99"/>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grpSp>
        <p:grpSp>
          <p:nvGrpSpPr>
            <p:cNvPr id="105584" name="Group 145"/>
            <p:cNvGrpSpPr>
              <a:grpSpLocks/>
            </p:cNvGrpSpPr>
            <p:nvPr/>
          </p:nvGrpSpPr>
          <p:grpSpPr bwMode="auto">
            <a:xfrm rot="19141657">
              <a:off x="1552575" y="5829300"/>
              <a:ext cx="142875" cy="195263"/>
              <a:chOff x="853" y="2475"/>
              <a:chExt cx="90" cy="123"/>
            </a:xfrm>
          </p:grpSpPr>
          <p:sp>
            <p:nvSpPr>
              <p:cNvPr id="105585" name="Line 146"/>
              <p:cNvSpPr>
                <a:spLocks noChangeShapeType="1"/>
              </p:cNvSpPr>
              <p:nvPr/>
            </p:nvSpPr>
            <p:spPr bwMode="auto">
              <a:xfrm>
                <a:off x="933" y="2508"/>
                <a:ext cx="0" cy="90"/>
              </a:xfrm>
              <a:prstGeom prst="line">
                <a:avLst/>
              </a:prstGeom>
              <a:noFill/>
              <a:ln w="9525">
                <a:solidFill>
                  <a:srgbClr val="FFFF99"/>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sp>
            <p:nvSpPr>
              <p:cNvPr id="105586" name="Line 147"/>
              <p:cNvSpPr>
                <a:spLocks noChangeShapeType="1"/>
              </p:cNvSpPr>
              <p:nvPr/>
            </p:nvSpPr>
            <p:spPr bwMode="auto">
              <a:xfrm rot="2534407" flipV="1">
                <a:off x="853" y="2475"/>
                <a:ext cx="90" cy="4"/>
              </a:xfrm>
              <a:prstGeom prst="line">
                <a:avLst/>
              </a:prstGeom>
              <a:noFill/>
              <a:ln w="12700">
                <a:solidFill>
                  <a:srgbClr val="FFFF99"/>
                </a:solidFill>
                <a:round/>
                <a:headEnd/>
                <a:tailEnd/>
              </a:ln>
            </p:spPr>
            <p:txBody>
              <a:bodyPr/>
              <a:lstStyle/>
              <a:p>
                <a:pPr fontAlgn="base" latinLnBrk="0">
                  <a:spcBef>
                    <a:spcPct val="0"/>
                  </a:spcBef>
                  <a:spcAft>
                    <a:spcPct val="0"/>
                  </a:spcAft>
                </a:pPr>
                <a:endParaRPr lang="en-US">
                  <a:solidFill>
                    <a:prstClr val="black"/>
                  </a:solidFill>
                  <a:latin typeface="Arial" charset="0"/>
                </a:endParaRPr>
              </a:p>
            </p:txBody>
          </p:sp>
        </p:grpSp>
      </p:grpSp>
      <p:grpSp>
        <p:nvGrpSpPr>
          <p:cNvPr id="105477" name="Group 152"/>
          <p:cNvGrpSpPr>
            <a:grpSpLocks/>
          </p:cNvGrpSpPr>
          <p:nvPr/>
        </p:nvGrpSpPr>
        <p:grpSpPr bwMode="auto">
          <a:xfrm>
            <a:off x="304800" y="685800"/>
            <a:ext cx="8124825" cy="1179513"/>
            <a:chOff x="192" y="432"/>
            <a:chExt cx="5118" cy="743"/>
          </a:xfrm>
        </p:grpSpPr>
        <p:grpSp>
          <p:nvGrpSpPr>
            <p:cNvPr id="105479" name="Group 153"/>
            <p:cNvGrpSpPr>
              <a:grpSpLocks/>
            </p:cNvGrpSpPr>
            <p:nvPr/>
          </p:nvGrpSpPr>
          <p:grpSpPr bwMode="auto">
            <a:xfrm>
              <a:off x="4309" y="757"/>
              <a:ext cx="1001" cy="136"/>
              <a:chOff x="4045" y="1272"/>
              <a:chExt cx="1001" cy="136"/>
            </a:xfrm>
          </p:grpSpPr>
          <p:sp>
            <p:nvSpPr>
              <p:cNvPr id="105490" name="Rectangle 154"/>
              <p:cNvSpPr>
                <a:spLocks noChangeArrowheads="1"/>
              </p:cNvSpPr>
              <p:nvPr/>
            </p:nvSpPr>
            <p:spPr bwMode="auto">
              <a:xfrm>
                <a:off x="4563" y="1272"/>
                <a:ext cx="483" cy="136"/>
              </a:xfrm>
              <a:prstGeom prst="rect">
                <a:avLst/>
              </a:prstGeom>
              <a:solidFill>
                <a:srgbClr val="CCFFCC"/>
              </a:solidFill>
              <a:ln w="12700">
                <a:solidFill>
                  <a:srgbClr val="000000"/>
                </a:solidFill>
                <a:miter lim="800000"/>
                <a:headEnd/>
                <a:tailEnd/>
              </a:ln>
            </p:spPr>
            <p:txBody>
              <a:bodyPr wrap="none" anchor="ctr"/>
              <a:lstStyle/>
              <a:p>
                <a:pPr algn="ctr" eaLnBrk="0" fontAlgn="base" latinLnBrk="0" hangingPunct="0">
                  <a:spcBef>
                    <a:spcPct val="0"/>
                  </a:spcBef>
                  <a:spcAft>
                    <a:spcPct val="0"/>
                  </a:spcAft>
                </a:pPr>
                <a:r>
                  <a:rPr lang="en-US" sz="1400" b="1">
                    <a:solidFill>
                      <a:srgbClr val="000000"/>
                    </a:solidFill>
                    <a:latin typeface="Arial" charset="0"/>
                  </a:rPr>
                  <a:t>8</a:t>
                </a:r>
              </a:p>
            </p:txBody>
          </p:sp>
          <p:sp>
            <p:nvSpPr>
              <p:cNvPr id="105491" name="Rectangle 155"/>
              <p:cNvSpPr>
                <a:spLocks noChangeArrowheads="1"/>
              </p:cNvSpPr>
              <p:nvPr/>
            </p:nvSpPr>
            <p:spPr bwMode="auto">
              <a:xfrm>
                <a:off x="4045" y="1272"/>
                <a:ext cx="515" cy="136"/>
              </a:xfrm>
              <a:prstGeom prst="rect">
                <a:avLst/>
              </a:prstGeom>
              <a:solidFill>
                <a:srgbClr val="00FFFF"/>
              </a:solidFill>
              <a:ln w="12700">
                <a:solidFill>
                  <a:srgbClr val="000000"/>
                </a:solidFill>
                <a:miter lim="800000"/>
                <a:headEnd/>
                <a:tailEnd/>
              </a:ln>
            </p:spPr>
            <p:txBody>
              <a:bodyPr wrap="none" anchor="ctr"/>
              <a:lstStyle/>
              <a:p>
                <a:pPr algn="ctr" eaLnBrk="0" fontAlgn="base" latinLnBrk="0" hangingPunct="0">
                  <a:spcBef>
                    <a:spcPct val="0"/>
                  </a:spcBef>
                  <a:spcAft>
                    <a:spcPct val="0"/>
                  </a:spcAft>
                </a:pPr>
                <a:r>
                  <a:rPr lang="en-US" sz="1400" b="1">
                    <a:solidFill>
                      <a:srgbClr val="000000"/>
                    </a:solidFill>
                    <a:latin typeface="Arial" charset="0"/>
                  </a:rPr>
                  <a:t>6</a:t>
                </a:r>
              </a:p>
            </p:txBody>
          </p:sp>
        </p:grpSp>
        <p:sp>
          <p:nvSpPr>
            <p:cNvPr id="105480" name="Line 156"/>
            <p:cNvSpPr>
              <a:spLocks noChangeShapeType="1"/>
            </p:cNvSpPr>
            <p:nvPr/>
          </p:nvSpPr>
          <p:spPr bwMode="auto">
            <a:xfrm flipV="1">
              <a:off x="3264" y="824"/>
              <a:ext cx="532" cy="1"/>
            </a:xfrm>
            <a:prstGeom prst="line">
              <a:avLst/>
            </a:prstGeom>
            <a:noFill/>
            <a:ln w="57150">
              <a:solidFill>
                <a:srgbClr val="FF0000"/>
              </a:solidFill>
              <a:round/>
              <a:headEnd/>
              <a:tailEnd type="triangle" w="med" len="med"/>
            </a:ln>
          </p:spPr>
          <p:txBody>
            <a:bodyPr wrap="none" anchor="ctr"/>
            <a:lstStyle/>
            <a:p>
              <a:pPr fontAlgn="base" latinLnBrk="0">
                <a:spcBef>
                  <a:spcPct val="0"/>
                </a:spcBef>
                <a:spcAft>
                  <a:spcPct val="0"/>
                </a:spcAft>
              </a:pPr>
              <a:endParaRPr lang="en-US">
                <a:solidFill>
                  <a:prstClr val="black"/>
                </a:solidFill>
                <a:latin typeface="Arial" charset="0"/>
              </a:endParaRPr>
            </a:p>
          </p:txBody>
        </p:sp>
        <p:grpSp>
          <p:nvGrpSpPr>
            <p:cNvPr id="105481" name="Group 157"/>
            <p:cNvGrpSpPr>
              <a:grpSpLocks/>
            </p:cNvGrpSpPr>
            <p:nvPr/>
          </p:nvGrpSpPr>
          <p:grpSpPr bwMode="auto">
            <a:xfrm>
              <a:off x="192" y="576"/>
              <a:ext cx="2774" cy="599"/>
              <a:chOff x="432" y="576"/>
              <a:chExt cx="2774" cy="599"/>
            </a:xfrm>
          </p:grpSpPr>
          <p:sp>
            <p:nvSpPr>
              <p:cNvPr id="105483" name="Line 158"/>
              <p:cNvSpPr>
                <a:spLocks noChangeShapeType="1"/>
              </p:cNvSpPr>
              <p:nvPr/>
            </p:nvSpPr>
            <p:spPr bwMode="auto">
              <a:xfrm>
                <a:off x="432" y="825"/>
                <a:ext cx="2766" cy="0"/>
              </a:xfrm>
              <a:prstGeom prst="line">
                <a:avLst/>
              </a:prstGeom>
              <a:noFill/>
              <a:ln w="19050">
                <a:solidFill>
                  <a:srgbClr val="FFFF99"/>
                </a:solidFill>
                <a:round/>
                <a:headEnd/>
                <a:tailEnd/>
              </a:ln>
            </p:spPr>
            <p:txBody>
              <a:bodyPr wrap="none" anchor="ctr"/>
              <a:lstStyle/>
              <a:p>
                <a:pPr fontAlgn="base" latinLnBrk="0">
                  <a:spcBef>
                    <a:spcPct val="0"/>
                  </a:spcBef>
                  <a:spcAft>
                    <a:spcPct val="0"/>
                  </a:spcAft>
                </a:pPr>
                <a:endParaRPr lang="en-US">
                  <a:solidFill>
                    <a:prstClr val="black"/>
                  </a:solidFill>
                  <a:latin typeface="Arial" charset="0"/>
                </a:endParaRPr>
              </a:p>
            </p:txBody>
          </p:sp>
          <p:sp>
            <p:nvSpPr>
              <p:cNvPr id="105484" name="Rectangle 159"/>
              <p:cNvSpPr>
                <a:spLocks noChangeArrowheads="1"/>
              </p:cNvSpPr>
              <p:nvPr/>
            </p:nvSpPr>
            <p:spPr bwMode="auto">
              <a:xfrm>
                <a:off x="2723" y="757"/>
                <a:ext cx="483" cy="136"/>
              </a:xfrm>
              <a:prstGeom prst="rect">
                <a:avLst/>
              </a:prstGeom>
              <a:solidFill>
                <a:srgbClr val="CCFFCC"/>
              </a:solidFill>
              <a:ln w="12700">
                <a:solidFill>
                  <a:srgbClr val="000000"/>
                </a:solidFill>
                <a:miter lim="800000"/>
                <a:headEnd/>
                <a:tailEnd/>
              </a:ln>
            </p:spPr>
            <p:txBody>
              <a:bodyPr wrap="none" anchor="ctr"/>
              <a:lstStyle/>
              <a:p>
                <a:pPr algn="ctr" eaLnBrk="0" fontAlgn="base" latinLnBrk="0" hangingPunct="0">
                  <a:spcBef>
                    <a:spcPct val="0"/>
                  </a:spcBef>
                  <a:spcAft>
                    <a:spcPct val="0"/>
                  </a:spcAft>
                </a:pPr>
                <a:r>
                  <a:rPr lang="en-US" sz="1400" b="1">
                    <a:solidFill>
                      <a:srgbClr val="000000"/>
                    </a:solidFill>
                    <a:latin typeface="Arial" charset="0"/>
                  </a:rPr>
                  <a:t>8</a:t>
                </a:r>
              </a:p>
            </p:txBody>
          </p:sp>
          <p:sp>
            <p:nvSpPr>
              <p:cNvPr id="105485" name="Rectangle 160"/>
              <p:cNvSpPr>
                <a:spLocks noChangeArrowheads="1"/>
              </p:cNvSpPr>
              <p:nvPr/>
            </p:nvSpPr>
            <p:spPr bwMode="auto">
              <a:xfrm>
                <a:off x="1520" y="757"/>
                <a:ext cx="624" cy="136"/>
              </a:xfrm>
              <a:prstGeom prst="rect">
                <a:avLst/>
              </a:prstGeom>
              <a:solidFill>
                <a:srgbClr val="0066CC"/>
              </a:solidFill>
              <a:ln w="12700">
                <a:solidFill>
                  <a:srgbClr val="000000"/>
                </a:solidFill>
                <a:miter lim="800000"/>
                <a:headEnd/>
                <a:tailEnd/>
              </a:ln>
            </p:spPr>
            <p:txBody>
              <a:bodyPr wrap="none" anchor="ctr"/>
              <a:lstStyle/>
              <a:p>
                <a:pPr eaLnBrk="0" fontAlgn="base" latinLnBrk="0" hangingPunct="0">
                  <a:spcBef>
                    <a:spcPct val="0"/>
                  </a:spcBef>
                  <a:spcAft>
                    <a:spcPct val="0"/>
                  </a:spcAft>
                </a:pPr>
                <a:r>
                  <a:rPr lang="en-US" sz="1200" b="1">
                    <a:solidFill>
                      <a:srgbClr val="FF3300"/>
                    </a:solidFill>
                    <a:latin typeface="Arial" charset="0"/>
                  </a:rPr>
                  <a:t>U</a:t>
                </a:r>
                <a:r>
                  <a:rPr lang="en-US" sz="1200" b="1">
                    <a:solidFill>
                      <a:prstClr val="white"/>
                    </a:solidFill>
                    <a:latin typeface="Arial" charset="0"/>
                  </a:rPr>
                  <a:t>       7</a:t>
                </a:r>
              </a:p>
            </p:txBody>
          </p:sp>
          <p:sp>
            <p:nvSpPr>
              <p:cNvPr id="105486" name="Rectangle 161"/>
              <p:cNvSpPr>
                <a:spLocks noChangeArrowheads="1"/>
              </p:cNvSpPr>
              <p:nvPr/>
            </p:nvSpPr>
            <p:spPr bwMode="auto">
              <a:xfrm>
                <a:off x="432" y="757"/>
                <a:ext cx="515" cy="136"/>
              </a:xfrm>
              <a:prstGeom prst="rect">
                <a:avLst/>
              </a:prstGeom>
              <a:solidFill>
                <a:srgbClr val="00FFFF"/>
              </a:solidFill>
              <a:ln w="12700">
                <a:solidFill>
                  <a:srgbClr val="000000"/>
                </a:solidFill>
                <a:miter lim="800000"/>
                <a:headEnd/>
                <a:tailEnd/>
              </a:ln>
            </p:spPr>
            <p:txBody>
              <a:bodyPr wrap="none" anchor="ctr"/>
              <a:lstStyle/>
              <a:p>
                <a:pPr algn="ctr" eaLnBrk="0" fontAlgn="base" latinLnBrk="0" hangingPunct="0">
                  <a:spcBef>
                    <a:spcPct val="0"/>
                  </a:spcBef>
                  <a:spcAft>
                    <a:spcPct val="0"/>
                  </a:spcAft>
                </a:pPr>
                <a:r>
                  <a:rPr lang="en-US" sz="1400" b="1">
                    <a:solidFill>
                      <a:srgbClr val="000000"/>
                    </a:solidFill>
                    <a:latin typeface="Arial" charset="0"/>
                  </a:rPr>
                  <a:t>6</a:t>
                </a:r>
              </a:p>
            </p:txBody>
          </p:sp>
          <p:sp>
            <p:nvSpPr>
              <p:cNvPr id="105487" name="Line 162"/>
              <p:cNvSpPr>
                <a:spLocks noChangeShapeType="1"/>
              </p:cNvSpPr>
              <p:nvPr/>
            </p:nvSpPr>
            <p:spPr bwMode="auto">
              <a:xfrm>
                <a:off x="951" y="876"/>
                <a:ext cx="869" cy="299"/>
              </a:xfrm>
              <a:prstGeom prst="line">
                <a:avLst/>
              </a:prstGeom>
              <a:noFill/>
              <a:ln w="57150">
                <a:solidFill>
                  <a:srgbClr val="FF0000"/>
                </a:solidFill>
                <a:round/>
                <a:headEnd/>
                <a:tailEnd/>
              </a:ln>
            </p:spPr>
            <p:txBody>
              <a:bodyPr wrap="none" anchor="ctr"/>
              <a:lstStyle/>
              <a:p>
                <a:pPr fontAlgn="base" latinLnBrk="0">
                  <a:spcBef>
                    <a:spcPct val="0"/>
                  </a:spcBef>
                  <a:spcAft>
                    <a:spcPct val="0"/>
                  </a:spcAft>
                </a:pPr>
                <a:endParaRPr lang="en-US">
                  <a:solidFill>
                    <a:prstClr val="black"/>
                  </a:solidFill>
                  <a:latin typeface="Arial" charset="0"/>
                </a:endParaRPr>
              </a:p>
            </p:txBody>
          </p:sp>
          <p:sp>
            <p:nvSpPr>
              <p:cNvPr id="105488" name="Line 163"/>
              <p:cNvSpPr>
                <a:spLocks noChangeShapeType="1"/>
              </p:cNvSpPr>
              <p:nvPr/>
            </p:nvSpPr>
            <p:spPr bwMode="auto">
              <a:xfrm flipH="1">
                <a:off x="1820" y="879"/>
                <a:ext cx="907" cy="296"/>
              </a:xfrm>
              <a:prstGeom prst="line">
                <a:avLst/>
              </a:prstGeom>
              <a:noFill/>
              <a:ln w="57150">
                <a:solidFill>
                  <a:srgbClr val="FF0000"/>
                </a:solidFill>
                <a:round/>
                <a:headEnd/>
                <a:tailEnd/>
              </a:ln>
            </p:spPr>
            <p:txBody>
              <a:bodyPr wrap="none" anchor="ctr"/>
              <a:lstStyle/>
              <a:p>
                <a:pPr fontAlgn="base" latinLnBrk="0">
                  <a:spcBef>
                    <a:spcPct val="0"/>
                  </a:spcBef>
                  <a:spcAft>
                    <a:spcPct val="0"/>
                  </a:spcAft>
                </a:pPr>
                <a:endParaRPr lang="en-US">
                  <a:solidFill>
                    <a:prstClr val="black"/>
                  </a:solidFill>
                  <a:latin typeface="Arial" charset="0"/>
                </a:endParaRPr>
              </a:p>
            </p:txBody>
          </p:sp>
          <p:sp>
            <p:nvSpPr>
              <p:cNvPr id="105489" name="Rectangle 164"/>
              <p:cNvSpPr>
                <a:spLocks noChangeArrowheads="1"/>
              </p:cNvSpPr>
              <p:nvPr/>
            </p:nvSpPr>
            <p:spPr bwMode="auto">
              <a:xfrm>
                <a:off x="2304" y="576"/>
                <a:ext cx="220" cy="275"/>
              </a:xfrm>
              <a:prstGeom prst="rect">
                <a:avLst/>
              </a:prstGeom>
              <a:solidFill>
                <a:srgbClr val="FF9933"/>
              </a:solidFill>
              <a:ln w="9525">
                <a:solidFill>
                  <a:schemeClr val="tx1"/>
                </a:solidFill>
                <a:miter lim="800000"/>
                <a:headEnd/>
                <a:tailEnd/>
              </a:ln>
            </p:spPr>
            <p:txBody>
              <a:bodyPr wrap="none" anchor="ctr"/>
              <a:lstStyle/>
              <a:p>
                <a:pPr algn="ctr" fontAlgn="base" latinLnBrk="0">
                  <a:spcBef>
                    <a:spcPct val="0"/>
                  </a:spcBef>
                  <a:spcAft>
                    <a:spcPct val="0"/>
                  </a:spcAft>
                </a:pPr>
                <a:r>
                  <a:rPr lang="en-US" b="1" dirty="0">
                    <a:solidFill>
                      <a:prstClr val="black"/>
                    </a:solidFill>
                    <a:latin typeface="Arial" charset="0"/>
                  </a:rPr>
                  <a:t>R</a:t>
                </a:r>
              </a:p>
            </p:txBody>
          </p:sp>
        </p:grpSp>
        <p:sp>
          <p:nvSpPr>
            <p:cNvPr id="105482" name="Oval 165"/>
            <p:cNvSpPr>
              <a:spLocks noChangeArrowheads="1"/>
            </p:cNvSpPr>
            <p:nvPr/>
          </p:nvSpPr>
          <p:spPr bwMode="auto">
            <a:xfrm rot="-925330">
              <a:off x="1200" y="432"/>
              <a:ext cx="240" cy="240"/>
            </a:xfrm>
            <a:prstGeom prst="ellipse">
              <a:avLst/>
            </a:prstGeom>
            <a:solidFill>
              <a:srgbClr val="00FF00"/>
            </a:solidFill>
            <a:ln w="9525">
              <a:solidFill>
                <a:schemeClr val="tx1"/>
              </a:solidFill>
              <a:round/>
              <a:headEnd/>
              <a:tailEnd/>
            </a:ln>
          </p:spPr>
          <p:txBody>
            <a:bodyPr wrap="none" anchor="ctr"/>
            <a:lstStyle/>
            <a:p>
              <a:pPr algn="ctr" fontAlgn="base" latinLnBrk="0">
                <a:spcBef>
                  <a:spcPct val="0"/>
                </a:spcBef>
                <a:spcAft>
                  <a:spcPct val="0"/>
                </a:spcAft>
              </a:pPr>
              <a:r>
                <a:rPr lang="en-US" b="1">
                  <a:solidFill>
                    <a:prstClr val="black"/>
                  </a:solidFill>
                  <a:latin typeface="Arial" charset="0"/>
                </a:rPr>
                <a:t>A</a:t>
              </a:r>
            </a:p>
          </p:txBody>
        </p:sp>
      </p:grpSp>
      <p:sp>
        <p:nvSpPr>
          <p:cNvPr id="56486" name="Oval 166"/>
          <p:cNvSpPr>
            <a:spLocks noChangeArrowheads="1"/>
          </p:cNvSpPr>
          <p:nvPr/>
        </p:nvSpPr>
        <p:spPr bwMode="auto">
          <a:xfrm rot="-925330">
            <a:off x="2057400" y="2895600"/>
            <a:ext cx="381000" cy="381000"/>
          </a:xfrm>
          <a:prstGeom prst="ellipse">
            <a:avLst/>
          </a:prstGeom>
          <a:solidFill>
            <a:srgbClr val="00FF00"/>
          </a:solidFill>
          <a:ln w="9525">
            <a:solidFill>
              <a:schemeClr val="tx1"/>
            </a:solidFill>
            <a:round/>
            <a:headEnd/>
            <a:tailEnd/>
          </a:ln>
        </p:spPr>
        <p:txBody>
          <a:bodyPr wrap="none" anchor="ctr"/>
          <a:lstStyle/>
          <a:p>
            <a:pPr algn="ctr" fontAlgn="base" latinLnBrk="0">
              <a:spcBef>
                <a:spcPct val="0"/>
              </a:spcBef>
              <a:spcAft>
                <a:spcPct val="0"/>
              </a:spcAft>
            </a:pPr>
            <a:r>
              <a:rPr lang="en-US" b="1">
                <a:solidFill>
                  <a:prstClr val="black"/>
                </a:solidFill>
                <a:latin typeface="Arial" charset="0"/>
              </a:rPr>
              <a:t>A</a:t>
            </a:r>
          </a:p>
        </p:txBody>
      </p:sp>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5943600"/>
            <a:ext cx="2177073" cy="6040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69317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ttangolo 52">
            <a:extLst>
              <a:ext uri="{FF2B5EF4-FFF2-40B4-BE49-F238E27FC236}">
                <a16:creationId xmlns:a16="http://schemas.microsoft.com/office/drawing/2014/main" id="{1DD51C19-628D-5346-991A-E158F767B318}"/>
              </a:ext>
            </a:extLst>
          </p:cNvPr>
          <p:cNvSpPr/>
          <p:nvPr/>
        </p:nvSpPr>
        <p:spPr>
          <a:xfrm>
            <a:off x="0" y="0"/>
            <a:ext cx="9144000" cy="7025832"/>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7" name="TextBox 6"/>
          <p:cNvSpPr txBox="1"/>
          <p:nvPr/>
        </p:nvSpPr>
        <p:spPr>
          <a:xfrm>
            <a:off x="914400" y="1981200"/>
            <a:ext cx="3542958" cy="461665"/>
          </a:xfrm>
          <a:prstGeom prst="rect">
            <a:avLst/>
          </a:prstGeom>
          <a:noFill/>
        </p:spPr>
        <p:txBody>
          <a:bodyPr wrap="none" rtlCol="0">
            <a:spAutoFit/>
          </a:bodyPr>
          <a:lstStyle/>
          <a:p>
            <a:pPr fontAlgn="base" latinLnBrk="0">
              <a:spcBef>
                <a:spcPct val="0"/>
              </a:spcBef>
              <a:spcAft>
                <a:spcPct val="0"/>
              </a:spcAft>
            </a:pPr>
            <a:r>
              <a:rPr lang="en-US" sz="2400" dirty="0">
                <a:solidFill>
                  <a:srgbClr val="FFFFCC"/>
                </a:solidFill>
                <a:latin typeface="Arial" charset="0"/>
              </a:rPr>
              <a:t>Pre-clinical development</a:t>
            </a:r>
          </a:p>
        </p:txBody>
      </p:sp>
      <p:grpSp>
        <p:nvGrpSpPr>
          <p:cNvPr id="23" name="Group 22"/>
          <p:cNvGrpSpPr/>
          <p:nvPr/>
        </p:nvGrpSpPr>
        <p:grpSpPr>
          <a:xfrm>
            <a:off x="945242" y="2545473"/>
            <a:ext cx="7233593" cy="838200"/>
            <a:chOff x="234006" y="1222117"/>
            <a:chExt cx="7233593" cy="838200"/>
          </a:xfrm>
        </p:grpSpPr>
        <p:sp>
          <p:nvSpPr>
            <p:cNvPr id="15" name="Pentagon 14"/>
            <p:cNvSpPr/>
            <p:nvPr/>
          </p:nvSpPr>
          <p:spPr>
            <a:xfrm>
              <a:off x="5530344" y="1222117"/>
              <a:ext cx="1937255" cy="838200"/>
            </a:xfrm>
            <a:prstGeom prst="homePlate">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latinLnBrk="0">
                <a:spcBef>
                  <a:spcPct val="0"/>
                </a:spcBef>
                <a:spcAft>
                  <a:spcPct val="0"/>
                </a:spcAft>
              </a:pPr>
              <a:endParaRPr lang="en-US" sz="2000" dirty="0">
                <a:solidFill>
                  <a:srgbClr val="FF0000"/>
                </a:solidFill>
              </a:endParaRPr>
            </a:p>
          </p:txBody>
        </p:sp>
        <p:sp>
          <p:nvSpPr>
            <p:cNvPr id="21" name="Pentagon 20"/>
            <p:cNvSpPr/>
            <p:nvPr/>
          </p:nvSpPr>
          <p:spPr>
            <a:xfrm>
              <a:off x="4124933" y="1222117"/>
              <a:ext cx="1862508" cy="838200"/>
            </a:xfrm>
            <a:prstGeom prst="homePlate">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latinLnBrk="0">
                <a:spcBef>
                  <a:spcPct val="0"/>
                </a:spcBef>
                <a:spcAft>
                  <a:spcPct val="0"/>
                </a:spcAft>
              </a:pPr>
              <a:endParaRPr lang="en-US" sz="2000" dirty="0">
                <a:solidFill>
                  <a:srgbClr val="FF0000"/>
                </a:solidFill>
              </a:endParaRPr>
            </a:p>
          </p:txBody>
        </p:sp>
        <p:sp>
          <p:nvSpPr>
            <p:cNvPr id="22" name="TextBox 21"/>
            <p:cNvSpPr txBox="1"/>
            <p:nvPr/>
          </p:nvSpPr>
          <p:spPr>
            <a:xfrm>
              <a:off x="4306387" y="1318052"/>
              <a:ext cx="1608133" cy="707886"/>
            </a:xfrm>
            <a:prstGeom prst="rect">
              <a:avLst/>
            </a:prstGeom>
            <a:noFill/>
          </p:spPr>
          <p:txBody>
            <a:bodyPr wrap="none" rtlCol="0">
              <a:spAutoFit/>
            </a:bodyPr>
            <a:lstStyle/>
            <a:p>
              <a:pPr algn="ctr" fontAlgn="base" latinLnBrk="0">
                <a:spcBef>
                  <a:spcPct val="0"/>
                </a:spcBef>
                <a:spcAft>
                  <a:spcPct val="0"/>
                </a:spcAft>
              </a:pPr>
              <a:r>
                <a:rPr lang="en-US" sz="2000" dirty="0">
                  <a:solidFill>
                    <a:prstClr val="black"/>
                  </a:solidFill>
                  <a:latin typeface="Arial" charset="0"/>
                </a:rPr>
                <a:t>GMP</a:t>
              </a:r>
            </a:p>
            <a:p>
              <a:pPr algn="ctr" fontAlgn="base" latinLnBrk="0">
                <a:spcBef>
                  <a:spcPct val="0"/>
                </a:spcBef>
                <a:spcAft>
                  <a:spcPct val="0"/>
                </a:spcAft>
              </a:pPr>
              <a:r>
                <a:rPr lang="en-US" sz="2000" dirty="0">
                  <a:solidFill>
                    <a:prstClr val="black"/>
                  </a:solidFill>
                  <a:latin typeface="Arial" charset="0"/>
                </a:rPr>
                <a:t>manufacture</a:t>
              </a:r>
            </a:p>
          </p:txBody>
        </p:sp>
        <p:sp>
          <p:nvSpPr>
            <p:cNvPr id="14" name="Pentagon 13"/>
            <p:cNvSpPr/>
            <p:nvPr/>
          </p:nvSpPr>
          <p:spPr>
            <a:xfrm>
              <a:off x="2592168" y="1222117"/>
              <a:ext cx="1940244" cy="838200"/>
            </a:xfrm>
            <a:prstGeom prst="homeP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latinLnBrk="0">
                <a:spcBef>
                  <a:spcPct val="0"/>
                </a:spcBef>
                <a:spcAft>
                  <a:spcPct val="0"/>
                </a:spcAft>
              </a:pPr>
              <a:endParaRPr lang="en-US" sz="2000" dirty="0">
                <a:solidFill>
                  <a:srgbClr val="FF0000"/>
                </a:solidFill>
              </a:endParaRPr>
            </a:p>
          </p:txBody>
        </p:sp>
        <p:sp>
          <p:nvSpPr>
            <p:cNvPr id="13" name="Pentagon 12"/>
            <p:cNvSpPr/>
            <p:nvPr/>
          </p:nvSpPr>
          <p:spPr>
            <a:xfrm>
              <a:off x="1440338" y="1222117"/>
              <a:ext cx="1597224" cy="838200"/>
            </a:xfrm>
            <a:prstGeom prst="homeP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latinLnBrk="0">
                <a:spcBef>
                  <a:spcPct val="0"/>
                </a:spcBef>
                <a:spcAft>
                  <a:spcPct val="0"/>
                </a:spcAft>
              </a:pPr>
              <a:endParaRPr lang="en-US" sz="2000" dirty="0">
                <a:solidFill>
                  <a:srgbClr val="FF0000"/>
                </a:solidFill>
              </a:endParaRPr>
            </a:p>
          </p:txBody>
        </p:sp>
        <p:sp>
          <p:nvSpPr>
            <p:cNvPr id="12" name="Pentagon 11"/>
            <p:cNvSpPr/>
            <p:nvPr/>
          </p:nvSpPr>
          <p:spPr>
            <a:xfrm>
              <a:off x="288508" y="1222117"/>
              <a:ext cx="1597224" cy="838200"/>
            </a:xfrm>
            <a:prstGeom prst="homePlat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latinLnBrk="0">
                <a:spcBef>
                  <a:spcPct val="0"/>
                </a:spcBef>
                <a:spcAft>
                  <a:spcPct val="0"/>
                </a:spcAft>
              </a:pPr>
              <a:endParaRPr lang="en-US" sz="2000" dirty="0">
                <a:solidFill>
                  <a:srgbClr val="FF0000"/>
                </a:solidFill>
              </a:endParaRPr>
            </a:p>
          </p:txBody>
        </p:sp>
        <p:sp>
          <p:nvSpPr>
            <p:cNvPr id="2" name="TextBox 1"/>
            <p:cNvSpPr txBox="1"/>
            <p:nvPr/>
          </p:nvSpPr>
          <p:spPr>
            <a:xfrm>
              <a:off x="234006" y="1318052"/>
              <a:ext cx="1268296" cy="707886"/>
            </a:xfrm>
            <a:prstGeom prst="rect">
              <a:avLst/>
            </a:prstGeom>
            <a:noFill/>
          </p:spPr>
          <p:txBody>
            <a:bodyPr wrap="none" rtlCol="0">
              <a:spAutoFit/>
            </a:bodyPr>
            <a:lstStyle/>
            <a:p>
              <a:pPr algn="ctr" fontAlgn="base" latinLnBrk="0">
                <a:spcBef>
                  <a:spcPct val="0"/>
                </a:spcBef>
                <a:spcAft>
                  <a:spcPct val="0"/>
                </a:spcAft>
              </a:pPr>
              <a:r>
                <a:rPr lang="en-US" sz="2000" dirty="0">
                  <a:solidFill>
                    <a:prstClr val="black"/>
                  </a:solidFill>
                  <a:latin typeface="Arial" charset="0"/>
                </a:rPr>
                <a:t>Target</a:t>
              </a:r>
            </a:p>
            <a:p>
              <a:pPr algn="ctr" fontAlgn="base" latinLnBrk="0">
                <a:spcBef>
                  <a:spcPct val="0"/>
                </a:spcBef>
                <a:spcAft>
                  <a:spcPct val="0"/>
                </a:spcAft>
              </a:pPr>
              <a:r>
                <a:rPr lang="en-US" sz="2000" dirty="0">
                  <a:solidFill>
                    <a:prstClr val="black"/>
                  </a:solidFill>
                  <a:latin typeface="Arial" charset="0"/>
                </a:rPr>
                <a:t>discovery</a:t>
              </a:r>
            </a:p>
          </p:txBody>
        </p:sp>
        <p:sp>
          <p:nvSpPr>
            <p:cNvPr id="3" name="TextBox 2"/>
            <p:cNvSpPr txBox="1"/>
            <p:nvPr/>
          </p:nvSpPr>
          <p:spPr>
            <a:xfrm>
              <a:off x="1808628" y="1343644"/>
              <a:ext cx="1067921" cy="707886"/>
            </a:xfrm>
            <a:prstGeom prst="rect">
              <a:avLst/>
            </a:prstGeom>
            <a:noFill/>
          </p:spPr>
          <p:txBody>
            <a:bodyPr wrap="none" rtlCol="0">
              <a:spAutoFit/>
            </a:bodyPr>
            <a:lstStyle/>
            <a:p>
              <a:pPr algn="ctr" fontAlgn="base" latinLnBrk="0">
                <a:spcBef>
                  <a:spcPct val="0"/>
                </a:spcBef>
                <a:spcAft>
                  <a:spcPct val="0"/>
                </a:spcAft>
              </a:pPr>
              <a:r>
                <a:rPr lang="en-US" sz="2000" dirty="0">
                  <a:solidFill>
                    <a:prstClr val="black"/>
                  </a:solidFill>
                  <a:latin typeface="Arial" charset="0"/>
                </a:rPr>
                <a:t>Hit ID &amp;</a:t>
              </a:r>
            </a:p>
            <a:p>
              <a:pPr algn="ctr" fontAlgn="base" latinLnBrk="0">
                <a:spcBef>
                  <a:spcPct val="0"/>
                </a:spcBef>
                <a:spcAft>
                  <a:spcPct val="0"/>
                </a:spcAft>
              </a:pPr>
              <a:r>
                <a:rPr lang="en-US" sz="2000" dirty="0" err="1">
                  <a:solidFill>
                    <a:prstClr val="black"/>
                  </a:solidFill>
                  <a:latin typeface="Arial" charset="0"/>
                </a:rPr>
                <a:t>MoA</a:t>
              </a:r>
              <a:endParaRPr lang="en-US" sz="2000" dirty="0">
                <a:solidFill>
                  <a:prstClr val="black"/>
                </a:solidFill>
                <a:latin typeface="Arial" charset="0"/>
              </a:endParaRPr>
            </a:p>
          </p:txBody>
        </p:sp>
        <p:sp>
          <p:nvSpPr>
            <p:cNvPr id="4" name="TextBox 3"/>
            <p:cNvSpPr txBox="1"/>
            <p:nvPr/>
          </p:nvSpPr>
          <p:spPr>
            <a:xfrm>
              <a:off x="2846173" y="1318052"/>
              <a:ext cx="1553631" cy="707886"/>
            </a:xfrm>
            <a:prstGeom prst="rect">
              <a:avLst/>
            </a:prstGeom>
            <a:noFill/>
          </p:spPr>
          <p:txBody>
            <a:bodyPr wrap="none" rtlCol="0">
              <a:spAutoFit/>
            </a:bodyPr>
            <a:lstStyle/>
            <a:p>
              <a:pPr algn="ctr" fontAlgn="base" latinLnBrk="0">
                <a:spcBef>
                  <a:spcPct val="0"/>
                </a:spcBef>
                <a:spcAft>
                  <a:spcPct val="0"/>
                </a:spcAft>
              </a:pPr>
              <a:r>
                <a:rPr lang="en-US" sz="2000" dirty="0">
                  <a:solidFill>
                    <a:prstClr val="black"/>
                  </a:solidFill>
                  <a:latin typeface="Arial" charset="0"/>
                </a:rPr>
                <a:t>Lead</a:t>
              </a:r>
            </a:p>
            <a:p>
              <a:pPr algn="ctr" fontAlgn="base" latinLnBrk="0">
                <a:spcBef>
                  <a:spcPct val="0"/>
                </a:spcBef>
                <a:spcAft>
                  <a:spcPct val="0"/>
                </a:spcAft>
              </a:pPr>
              <a:r>
                <a:rPr lang="en-US" sz="2000" dirty="0">
                  <a:solidFill>
                    <a:prstClr val="black"/>
                  </a:solidFill>
                  <a:latin typeface="Arial" charset="0"/>
                </a:rPr>
                <a:t>optimization</a:t>
              </a:r>
            </a:p>
          </p:txBody>
        </p:sp>
        <p:sp>
          <p:nvSpPr>
            <p:cNvPr id="5" name="TextBox 4"/>
            <p:cNvSpPr txBox="1"/>
            <p:nvPr/>
          </p:nvSpPr>
          <p:spPr>
            <a:xfrm>
              <a:off x="5908277" y="1318052"/>
              <a:ext cx="1340432" cy="707886"/>
            </a:xfrm>
            <a:prstGeom prst="rect">
              <a:avLst/>
            </a:prstGeom>
            <a:noFill/>
          </p:spPr>
          <p:txBody>
            <a:bodyPr wrap="none" rtlCol="0">
              <a:spAutoFit/>
            </a:bodyPr>
            <a:lstStyle/>
            <a:p>
              <a:pPr algn="ctr" fontAlgn="base" latinLnBrk="0">
                <a:spcBef>
                  <a:spcPct val="0"/>
                </a:spcBef>
                <a:spcAft>
                  <a:spcPct val="0"/>
                </a:spcAft>
              </a:pPr>
              <a:r>
                <a:rPr lang="en-US" sz="2000" dirty="0">
                  <a:solidFill>
                    <a:prstClr val="black"/>
                  </a:solidFill>
                  <a:latin typeface="Arial" charset="0"/>
                </a:rPr>
                <a:t>Safety &amp;</a:t>
              </a:r>
            </a:p>
            <a:p>
              <a:pPr algn="ctr" fontAlgn="base" latinLnBrk="0">
                <a:spcBef>
                  <a:spcPct val="0"/>
                </a:spcBef>
                <a:spcAft>
                  <a:spcPct val="0"/>
                </a:spcAft>
              </a:pPr>
              <a:r>
                <a:rPr lang="en-US" sz="2000" dirty="0">
                  <a:solidFill>
                    <a:prstClr val="black"/>
                  </a:solidFill>
                  <a:latin typeface="Arial" charset="0"/>
                </a:rPr>
                <a:t>tolerability</a:t>
              </a:r>
            </a:p>
          </p:txBody>
        </p:sp>
      </p:grpSp>
      <p:sp>
        <p:nvSpPr>
          <p:cNvPr id="25" name="TextBox 24"/>
          <p:cNvSpPr txBox="1"/>
          <p:nvPr/>
        </p:nvSpPr>
        <p:spPr>
          <a:xfrm>
            <a:off x="914400" y="3910568"/>
            <a:ext cx="2172390" cy="461665"/>
          </a:xfrm>
          <a:prstGeom prst="rect">
            <a:avLst/>
          </a:prstGeom>
          <a:noFill/>
        </p:spPr>
        <p:txBody>
          <a:bodyPr wrap="none" rtlCol="0">
            <a:spAutoFit/>
          </a:bodyPr>
          <a:lstStyle/>
          <a:p>
            <a:pPr fontAlgn="base" latinLnBrk="0">
              <a:spcBef>
                <a:spcPct val="0"/>
              </a:spcBef>
              <a:spcAft>
                <a:spcPct val="0"/>
              </a:spcAft>
            </a:pPr>
            <a:r>
              <a:rPr lang="en-US" sz="2400" dirty="0">
                <a:solidFill>
                  <a:srgbClr val="FFFFCC"/>
                </a:solidFill>
                <a:latin typeface="Arial" charset="0"/>
              </a:rPr>
              <a:t>Clinical testing</a:t>
            </a:r>
          </a:p>
        </p:txBody>
      </p:sp>
      <p:sp>
        <p:nvSpPr>
          <p:cNvPr id="26" name="Text Box 2"/>
          <p:cNvSpPr txBox="1">
            <a:spLocks noChangeArrowheads="1"/>
          </p:cNvSpPr>
          <p:nvPr/>
        </p:nvSpPr>
        <p:spPr bwMode="auto">
          <a:xfrm>
            <a:off x="2083176" y="44624"/>
            <a:ext cx="4979248" cy="523220"/>
          </a:xfrm>
          <a:prstGeom prst="rect">
            <a:avLst/>
          </a:prstGeom>
          <a:noFill/>
          <a:ln w="9525">
            <a:noFill/>
            <a:miter lim="800000"/>
            <a:headEnd/>
            <a:tailEnd/>
          </a:ln>
        </p:spPr>
        <p:txBody>
          <a:bodyPr wrap="none">
            <a:spAutoFit/>
          </a:bodyPr>
          <a:lstStyle/>
          <a:p>
            <a:pPr algn="ctr" fontAlgn="base" latinLnBrk="0">
              <a:spcBef>
                <a:spcPct val="0"/>
              </a:spcBef>
              <a:spcAft>
                <a:spcPct val="0"/>
              </a:spcAft>
            </a:pPr>
            <a:r>
              <a:rPr lang="en-US" sz="2800" b="1" dirty="0">
                <a:solidFill>
                  <a:srgbClr val="FFFF00"/>
                </a:solidFill>
                <a:latin typeface="Arial" charset="0"/>
              </a:rPr>
              <a:t>The drug-discovery pipeline</a:t>
            </a:r>
          </a:p>
        </p:txBody>
      </p:sp>
      <p:cxnSp>
        <p:nvCxnSpPr>
          <p:cNvPr id="28" name="Straight Arrow Connector 27"/>
          <p:cNvCxnSpPr/>
          <p:nvPr/>
        </p:nvCxnSpPr>
        <p:spPr>
          <a:xfrm flipV="1">
            <a:off x="7092280" y="5510768"/>
            <a:ext cx="0" cy="280432"/>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2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762000"/>
            <a:ext cx="1148008" cy="1655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999744" y="4502178"/>
            <a:ext cx="6998280" cy="838200"/>
            <a:chOff x="999744" y="4325410"/>
            <a:chExt cx="6998280" cy="838200"/>
          </a:xfrm>
        </p:grpSpPr>
        <p:sp>
          <p:nvSpPr>
            <p:cNvPr id="31" name="Pentagon 30"/>
            <p:cNvSpPr/>
            <p:nvPr/>
          </p:nvSpPr>
          <p:spPr>
            <a:xfrm>
              <a:off x="6400800" y="4325410"/>
              <a:ext cx="1597224" cy="838200"/>
            </a:xfrm>
            <a:prstGeom prst="homePlate">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latinLnBrk="0">
                <a:spcBef>
                  <a:spcPct val="0"/>
                </a:spcBef>
                <a:spcAft>
                  <a:spcPct val="0"/>
                </a:spcAft>
              </a:pPr>
              <a:endParaRPr lang="en-US" sz="2000" dirty="0">
                <a:solidFill>
                  <a:srgbClr val="FF0000"/>
                </a:solidFill>
              </a:endParaRPr>
            </a:p>
          </p:txBody>
        </p:sp>
        <p:sp>
          <p:nvSpPr>
            <p:cNvPr id="20" name="Pentagon 19"/>
            <p:cNvSpPr/>
            <p:nvPr/>
          </p:nvSpPr>
          <p:spPr>
            <a:xfrm>
              <a:off x="5254418" y="4325410"/>
              <a:ext cx="1597224" cy="838200"/>
            </a:xfrm>
            <a:prstGeom prst="homePlate">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latinLnBrk="0">
                <a:spcBef>
                  <a:spcPct val="0"/>
                </a:spcBef>
                <a:spcAft>
                  <a:spcPct val="0"/>
                </a:spcAft>
              </a:pPr>
              <a:endParaRPr lang="en-US" sz="2000" dirty="0">
                <a:solidFill>
                  <a:srgbClr val="FF0000"/>
                </a:solidFill>
              </a:endParaRPr>
            </a:p>
          </p:txBody>
        </p:sp>
        <p:sp>
          <p:nvSpPr>
            <p:cNvPr id="11" name="TextBox 10"/>
            <p:cNvSpPr txBox="1"/>
            <p:nvPr/>
          </p:nvSpPr>
          <p:spPr>
            <a:xfrm>
              <a:off x="5566882" y="4559844"/>
              <a:ext cx="1197765" cy="400110"/>
            </a:xfrm>
            <a:prstGeom prst="rect">
              <a:avLst/>
            </a:prstGeom>
            <a:noFill/>
          </p:spPr>
          <p:txBody>
            <a:bodyPr wrap="none" rtlCol="0">
              <a:spAutoFit/>
            </a:bodyPr>
            <a:lstStyle/>
            <a:p>
              <a:pPr algn="ctr" fontAlgn="base" latinLnBrk="0">
                <a:spcBef>
                  <a:spcPct val="0"/>
                </a:spcBef>
                <a:spcAft>
                  <a:spcPct val="0"/>
                </a:spcAft>
              </a:pPr>
              <a:r>
                <a:rPr lang="en-US" sz="2000" dirty="0">
                  <a:solidFill>
                    <a:prstClr val="black"/>
                  </a:solidFill>
                  <a:latin typeface="Arial" charset="0"/>
                </a:rPr>
                <a:t>Approval</a:t>
              </a:r>
            </a:p>
          </p:txBody>
        </p:sp>
        <p:sp>
          <p:nvSpPr>
            <p:cNvPr id="18" name="Pentagon 17"/>
            <p:cNvSpPr/>
            <p:nvPr/>
          </p:nvSpPr>
          <p:spPr>
            <a:xfrm>
              <a:off x="4068930" y="4325410"/>
              <a:ext cx="1597224" cy="838200"/>
            </a:xfrm>
            <a:prstGeom prst="homePlate">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latinLnBrk="0">
                <a:spcBef>
                  <a:spcPct val="0"/>
                </a:spcBef>
                <a:spcAft>
                  <a:spcPct val="0"/>
                </a:spcAft>
              </a:pPr>
              <a:endParaRPr lang="en-US" sz="2000" dirty="0">
                <a:solidFill>
                  <a:srgbClr val="FF0000"/>
                </a:solidFill>
              </a:endParaRPr>
            </a:p>
          </p:txBody>
        </p:sp>
        <p:sp>
          <p:nvSpPr>
            <p:cNvPr id="17" name="Pentagon 16"/>
            <p:cNvSpPr/>
            <p:nvPr/>
          </p:nvSpPr>
          <p:spPr>
            <a:xfrm>
              <a:off x="2917100" y="4325410"/>
              <a:ext cx="1597224" cy="838200"/>
            </a:xfrm>
            <a:prstGeom prst="homePlate">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latinLnBrk="0">
                <a:spcBef>
                  <a:spcPct val="0"/>
                </a:spcBef>
                <a:spcAft>
                  <a:spcPct val="0"/>
                </a:spcAft>
              </a:pPr>
              <a:endParaRPr lang="en-US" sz="2000" dirty="0">
                <a:solidFill>
                  <a:srgbClr val="FF0000"/>
                </a:solidFill>
              </a:endParaRPr>
            </a:p>
          </p:txBody>
        </p:sp>
        <p:sp>
          <p:nvSpPr>
            <p:cNvPr id="8" name="TextBox 7"/>
            <p:cNvSpPr txBox="1"/>
            <p:nvPr/>
          </p:nvSpPr>
          <p:spPr>
            <a:xfrm>
              <a:off x="3384227" y="4421345"/>
              <a:ext cx="912429" cy="707886"/>
            </a:xfrm>
            <a:prstGeom prst="rect">
              <a:avLst/>
            </a:prstGeom>
            <a:noFill/>
          </p:spPr>
          <p:txBody>
            <a:bodyPr wrap="none" rtlCol="0">
              <a:spAutoFit/>
            </a:bodyPr>
            <a:lstStyle/>
            <a:p>
              <a:pPr algn="ctr" fontAlgn="base" latinLnBrk="0">
                <a:spcBef>
                  <a:spcPct val="0"/>
                </a:spcBef>
                <a:spcAft>
                  <a:spcPct val="0"/>
                </a:spcAft>
              </a:pPr>
              <a:r>
                <a:rPr lang="en-US" sz="2000" dirty="0">
                  <a:solidFill>
                    <a:prstClr val="black"/>
                  </a:solidFill>
                  <a:latin typeface="Arial" charset="0"/>
                </a:rPr>
                <a:t>Phase</a:t>
              </a:r>
            </a:p>
            <a:p>
              <a:pPr algn="ctr" fontAlgn="base" latinLnBrk="0">
                <a:spcBef>
                  <a:spcPct val="0"/>
                </a:spcBef>
                <a:spcAft>
                  <a:spcPct val="0"/>
                </a:spcAft>
              </a:pPr>
              <a:r>
                <a:rPr lang="en-US" sz="2000" dirty="0">
                  <a:solidFill>
                    <a:prstClr val="black"/>
                  </a:solidFill>
                  <a:latin typeface="Arial" charset="0"/>
                </a:rPr>
                <a:t>II</a:t>
              </a:r>
            </a:p>
          </p:txBody>
        </p:sp>
        <p:sp>
          <p:nvSpPr>
            <p:cNvPr id="9" name="TextBox 8"/>
            <p:cNvSpPr txBox="1"/>
            <p:nvPr/>
          </p:nvSpPr>
          <p:spPr>
            <a:xfrm>
              <a:off x="4484916" y="4421345"/>
              <a:ext cx="912429" cy="707886"/>
            </a:xfrm>
            <a:prstGeom prst="rect">
              <a:avLst/>
            </a:prstGeom>
            <a:noFill/>
          </p:spPr>
          <p:txBody>
            <a:bodyPr wrap="none" rtlCol="0">
              <a:spAutoFit/>
            </a:bodyPr>
            <a:lstStyle/>
            <a:p>
              <a:pPr algn="ctr" fontAlgn="base" latinLnBrk="0">
                <a:spcBef>
                  <a:spcPct val="0"/>
                </a:spcBef>
                <a:spcAft>
                  <a:spcPct val="0"/>
                </a:spcAft>
              </a:pPr>
              <a:r>
                <a:rPr lang="en-US" sz="2000" dirty="0">
                  <a:solidFill>
                    <a:prstClr val="black"/>
                  </a:solidFill>
                  <a:latin typeface="Arial" charset="0"/>
                </a:rPr>
                <a:t>Phase</a:t>
              </a:r>
            </a:p>
            <a:p>
              <a:pPr algn="ctr" fontAlgn="base" latinLnBrk="0">
                <a:spcBef>
                  <a:spcPct val="0"/>
                </a:spcBef>
                <a:spcAft>
                  <a:spcPct val="0"/>
                </a:spcAft>
              </a:pPr>
              <a:r>
                <a:rPr lang="en-US" sz="2000" dirty="0">
                  <a:solidFill>
                    <a:prstClr val="black"/>
                  </a:solidFill>
                  <a:latin typeface="Arial" charset="0"/>
                </a:rPr>
                <a:t>III</a:t>
              </a:r>
            </a:p>
          </p:txBody>
        </p:sp>
        <p:sp>
          <p:nvSpPr>
            <p:cNvPr id="19" name="Pentagon 18"/>
            <p:cNvSpPr/>
            <p:nvPr/>
          </p:nvSpPr>
          <p:spPr>
            <a:xfrm>
              <a:off x="1990344" y="4325410"/>
              <a:ext cx="1445712" cy="838200"/>
            </a:xfrm>
            <a:prstGeom prst="homePlate">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latinLnBrk="0">
                <a:spcBef>
                  <a:spcPct val="0"/>
                </a:spcBef>
                <a:spcAft>
                  <a:spcPct val="0"/>
                </a:spcAft>
              </a:pPr>
              <a:endParaRPr lang="en-US" sz="2000" dirty="0">
                <a:solidFill>
                  <a:srgbClr val="FF0000"/>
                </a:solidFill>
              </a:endParaRPr>
            </a:p>
          </p:txBody>
        </p:sp>
        <p:sp>
          <p:nvSpPr>
            <p:cNvPr id="6" name="TextBox 5"/>
            <p:cNvSpPr txBox="1"/>
            <p:nvPr/>
          </p:nvSpPr>
          <p:spPr>
            <a:xfrm>
              <a:off x="2359036" y="4421345"/>
              <a:ext cx="912429" cy="707886"/>
            </a:xfrm>
            <a:prstGeom prst="rect">
              <a:avLst/>
            </a:prstGeom>
            <a:noFill/>
          </p:spPr>
          <p:txBody>
            <a:bodyPr wrap="none" rtlCol="0">
              <a:spAutoFit/>
            </a:bodyPr>
            <a:lstStyle/>
            <a:p>
              <a:pPr algn="ctr" fontAlgn="base" latinLnBrk="0">
                <a:spcBef>
                  <a:spcPct val="0"/>
                </a:spcBef>
                <a:spcAft>
                  <a:spcPct val="0"/>
                </a:spcAft>
              </a:pPr>
              <a:r>
                <a:rPr lang="en-US" sz="2000" dirty="0">
                  <a:solidFill>
                    <a:prstClr val="black"/>
                  </a:solidFill>
                  <a:latin typeface="Arial" charset="0"/>
                </a:rPr>
                <a:t>Phase</a:t>
              </a:r>
            </a:p>
            <a:p>
              <a:pPr algn="ctr" fontAlgn="base" latinLnBrk="0">
                <a:spcBef>
                  <a:spcPct val="0"/>
                </a:spcBef>
                <a:spcAft>
                  <a:spcPct val="0"/>
                </a:spcAft>
              </a:pPr>
              <a:r>
                <a:rPr lang="en-US" sz="2000" dirty="0">
                  <a:solidFill>
                    <a:prstClr val="black"/>
                  </a:solidFill>
                  <a:latin typeface="Arial" charset="0"/>
                </a:rPr>
                <a:t>I</a:t>
              </a:r>
            </a:p>
          </p:txBody>
        </p:sp>
        <p:sp>
          <p:nvSpPr>
            <p:cNvPr id="16" name="Pentagon 15"/>
            <p:cNvSpPr/>
            <p:nvPr/>
          </p:nvSpPr>
          <p:spPr>
            <a:xfrm>
              <a:off x="999744" y="4325410"/>
              <a:ext cx="1422748" cy="838200"/>
            </a:xfrm>
            <a:prstGeom prst="homePlate">
              <a:avLst/>
            </a:prstGeom>
            <a:solidFill>
              <a:srgbClr val="FFFF6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latinLnBrk="0">
                <a:spcBef>
                  <a:spcPct val="0"/>
                </a:spcBef>
                <a:spcAft>
                  <a:spcPct val="0"/>
                </a:spcAft>
              </a:pPr>
              <a:endParaRPr lang="en-US" sz="2000" dirty="0">
                <a:solidFill>
                  <a:srgbClr val="FF0000"/>
                </a:solidFill>
              </a:endParaRPr>
            </a:p>
          </p:txBody>
        </p:sp>
        <p:sp>
          <p:nvSpPr>
            <p:cNvPr id="10" name="TextBox 9"/>
            <p:cNvSpPr txBox="1"/>
            <p:nvPr/>
          </p:nvSpPr>
          <p:spPr>
            <a:xfrm>
              <a:off x="1281862" y="4421345"/>
              <a:ext cx="713658" cy="707886"/>
            </a:xfrm>
            <a:prstGeom prst="rect">
              <a:avLst/>
            </a:prstGeom>
            <a:noFill/>
          </p:spPr>
          <p:txBody>
            <a:bodyPr wrap="none" rtlCol="0">
              <a:spAutoFit/>
            </a:bodyPr>
            <a:lstStyle/>
            <a:p>
              <a:pPr algn="ctr" fontAlgn="base" latinLnBrk="0">
                <a:spcBef>
                  <a:spcPct val="0"/>
                </a:spcBef>
                <a:spcAft>
                  <a:spcPct val="0"/>
                </a:spcAft>
              </a:pPr>
              <a:r>
                <a:rPr lang="en-US" sz="2000" dirty="0">
                  <a:solidFill>
                    <a:prstClr val="black"/>
                  </a:solidFill>
                  <a:latin typeface="Arial" charset="0"/>
                </a:rPr>
                <a:t>IND</a:t>
              </a:r>
            </a:p>
            <a:p>
              <a:pPr algn="ctr" fontAlgn="base" latinLnBrk="0">
                <a:spcBef>
                  <a:spcPct val="0"/>
                </a:spcBef>
                <a:spcAft>
                  <a:spcPct val="0"/>
                </a:spcAft>
              </a:pPr>
              <a:r>
                <a:rPr lang="en-US" sz="2000" dirty="0">
                  <a:solidFill>
                    <a:prstClr val="black"/>
                  </a:solidFill>
                  <a:latin typeface="Arial" charset="0"/>
                </a:rPr>
                <a:t>filing</a:t>
              </a:r>
            </a:p>
          </p:txBody>
        </p:sp>
        <p:sp>
          <p:nvSpPr>
            <p:cNvPr id="32" name="TextBox 31"/>
            <p:cNvSpPr txBox="1"/>
            <p:nvPr/>
          </p:nvSpPr>
          <p:spPr>
            <a:xfrm>
              <a:off x="6701660" y="4421345"/>
              <a:ext cx="1082349" cy="707886"/>
            </a:xfrm>
            <a:prstGeom prst="rect">
              <a:avLst/>
            </a:prstGeom>
            <a:noFill/>
          </p:spPr>
          <p:txBody>
            <a:bodyPr wrap="none" rtlCol="0">
              <a:spAutoFit/>
            </a:bodyPr>
            <a:lstStyle/>
            <a:p>
              <a:pPr algn="ctr" fontAlgn="base" latinLnBrk="0">
                <a:spcBef>
                  <a:spcPct val="0"/>
                </a:spcBef>
                <a:spcAft>
                  <a:spcPct val="0"/>
                </a:spcAft>
              </a:pPr>
              <a:r>
                <a:rPr lang="en-US" sz="2000" dirty="0">
                  <a:solidFill>
                    <a:prstClr val="black"/>
                  </a:solidFill>
                  <a:latin typeface="Arial" charset="0"/>
                </a:rPr>
                <a:t>To</a:t>
              </a:r>
            </a:p>
            <a:p>
              <a:pPr algn="ctr" fontAlgn="base" latinLnBrk="0">
                <a:spcBef>
                  <a:spcPct val="0"/>
                </a:spcBef>
                <a:spcAft>
                  <a:spcPct val="0"/>
                </a:spcAft>
              </a:pPr>
              <a:r>
                <a:rPr lang="en-US" sz="2000" dirty="0">
                  <a:solidFill>
                    <a:prstClr val="black"/>
                  </a:solidFill>
                  <a:latin typeface="Arial" charset="0"/>
                </a:rPr>
                <a:t>patients</a:t>
              </a:r>
            </a:p>
          </p:txBody>
        </p:sp>
      </p:grpSp>
      <p:pic>
        <p:nvPicPr>
          <p:cNvPr id="3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744" y="6052165"/>
            <a:ext cx="2070120" cy="574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7" name="Picture 7" descr="Image resul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6051417"/>
            <a:ext cx="1722270" cy="57798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6"/>
          <a:stretch>
            <a:fillRect/>
          </a:stretch>
        </p:blipFill>
        <p:spPr>
          <a:xfrm>
            <a:off x="2956802" y="965963"/>
            <a:ext cx="1386598" cy="1043381"/>
          </a:xfrm>
          <a:prstGeom prst="rect">
            <a:avLst/>
          </a:prstGeom>
        </p:spPr>
      </p:pic>
      <p:pic>
        <p:nvPicPr>
          <p:cNvPr id="30" name="Picture 29"/>
          <p:cNvPicPr>
            <a:picLocks noChangeAspect="1"/>
          </p:cNvPicPr>
          <p:nvPr/>
        </p:nvPicPr>
        <p:blipFill>
          <a:blip r:embed="rId7"/>
          <a:stretch>
            <a:fillRect/>
          </a:stretch>
        </p:blipFill>
        <p:spPr>
          <a:xfrm>
            <a:off x="1509002" y="965963"/>
            <a:ext cx="1026739" cy="1026739"/>
          </a:xfrm>
          <a:prstGeom prst="rect">
            <a:avLst/>
          </a:prstGeom>
        </p:spPr>
      </p:pic>
      <p:pic>
        <p:nvPicPr>
          <p:cNvPr id="35" name="Picture 34"/>
          <p:cNvPicPr>
            <a:picLocks noChangeAspect="1"/>
          </p:cNvPicPr>
          <p:nvPr/>
        </p:nvPicPr>
        <p:blipFill>
          <a:blip r:embed="rId8"/>
          <a:stretch>
            <a:fillRect/>
          </a:stretch>
        </p:blipFill>
        <p:spPr>
          <a:xfrm>
            <a:off x="533400" y="954468"/>
            <a:ext cx="629724" cy="1054876"/>
          </a:xfrm>
          <a:prstGeom prst="rect">
            <a:avLst/>
          </a:prstGeom>
        </p:spPr>
      </p:pic>
      <p:pic>
        <p:nvPicPr>
          <p:cNvPr id="36" name="Picture 35"/>
          <p:cNvPicPr>
            <a:picLocks noChangeAspect="1"/>
          </p:cNvPicPr>
          <p:nvPr/>
        </p:nvPicPr>
        <p:blipFill>
          <a:blip r:embed="rId9"/>
          <a:stretch>
            <a:fillRect/>
          </a:stretch>
        </p:blipFill>
        <p:spPr>
          <a:xfrm>
            <a:off x="8078144" y="3849834"/>
            <a:ext cx="1030360" cy="1523382"/>
          </a:xfrm>
          <a:prstGeom prst="rect">
            <a:avLst/>
          </a:prstGeom>
        </p:spPr>
      </p:pic>
      <p:pic>
        <p:nvPicPr>
          <p:cNvPr id="38" name="Picture 37"/>
          <p:cNvPicPr>
            <a:picLocks noChangeAspect="1"/>
          </p:cNvPicPr>
          <p:nvPr/>
        </p:nvPicPr>
        <p:blipFill>
          <a:blip r:embed="rId10"/>
          <a:stretch>
            <a:fillRect/>
          </a:stretch>
        </p:blipFill>
        <p:spPr>
          <a:xfrm>
            <a:off x="4583295" y="1047316"/>
            <a:ext cx="2333771" cy="857684"/>
          </a:xfrm>
          <a:prstGeom prst="rect">
            <a:avLst/>
          </a:prstGeom>
        </p:spPr>
      </p:pic>
      <p:sp>
        <p:nvSpPr>
          <p:cNvPr id="33" name="TextBox 32"/>
          <p:cNvSpPr txBox="1"/>
          <p:nvPr/>
        </p:nvSpPr>
        <p:spPr>
          <a:xfrm>
            <a:off x="2332822" y="3429000"/>
            <a:ext cx="1398653" cy="369332"/>
          </a:xfrm>
          <a:prstGeom prst="rect">
            <a:avLst/>
          </a:prstGeom>
          <a:noFill/>
        </p:spPr>
        <p:txBody>
          <a:bodyPr wrap="none" rtlCol="0">
            <a:spAutoFit/>
          </a:bodyPr>
          <a:lstStyle/>
          <a:p>
            <a:pPr algn="ctr" latinLnBrk="0"/>
            <a:r>
              <a:rPr lang="en-US" dirty="0">
                <a:solidFill>
                  <a:srgbClr val="FFC000"/>
                </a:solidFill>
              </a:rPr>
              <a:t>2001 - 2011</a:t>
            </a:r>
          </a:p>
        </p:txBody>
      </p:sp>
      <p:cxnSp>
        <p:nvCxnSpPr>
          <p:cNvPr id="46" name="Straight Arrow Connector 45"/>
          <p:cNvCxnSpPr>
            <a:stCxn id="33" idx="3"/>
          </p:cNvCxnSpPr>
          <p:nvPr/>
        </p:nvCxnSpPr>
        <p:spPr>
          <a:xfrm flipV="1">
            <a:off x="3731475" y="3603172"/>
            <a:ext cx="1297725" cy="10494"/>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flipV="1">
            <a:off x="1023256" y="3603170"/>
            <a:ext cx="1297725" cy="10495"/>
          </a:xfrm>
          <a:prstGeom prst="straightConnector1">
            <a:avLst/>
          </a:prstGeom>
          <a:ln w="190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3058884" y="5421868"/>
            <a:ext cx="1398653" cy="369332"/>
          </a:xfrm>
          <a:prstGeom prst="rect">
            <a:avLst/>
          </a:prstGeom>
          <a:noFill/>
          <a:ln>
            <a:noFill/>
          </a:ln>
        </p:spPr>
        <p:txBody>
          <a:bodyPr wrap="none" rtlCol="0">
            <a:spAutoFit/>
          </a:bodyPr>
          <a:lstStyle/>
          <a:p>
            <a:pPr algn="ctr" latinLnBrk="0"/>
            <a:r>
              <a:rPr lang="en-US" dirty="0">
                <a:solidFill>
                  <a:srgbClr val="FFFF00"/>
                </a:solidFill>
              </a:rPr>
              <a:t>2011 - 2017</a:t>
            </a:r>
          </a:p>
        </p:txBody>
      </p:sp>
      <p:cxnSp>
        <p:nvCxnSpPr>
          <p:cNvPr id="49" name="Straight Arrow Connector 48"/>
          <p:cNvCxnSpPr/>
          <p:nvPr/>
        </p:nvCxnSpPr>
        <p:spPr>
          <a:xfrm>
            <a:off x="4430486" y="5596040"/>
            <a:ext cx="982039" cy="0"/>
          </a:xfrm>
          <a:prstGeom prst="straightConnector1">
            <a:avLst/>
          </a:prstGeom>
          <a:ln w="19050">
            <a:solidFill>
              <a:srgbClr val="FFFF66"/>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a:off x="2013857" y="5596039"/>
            <a:ext cx="1088572" cy="0"/>
          </a:xfrm>
          <a:prstGeom prst="straightConnector1">
            <a:avLst/>
          </a:prstGeom>
          <a:ln w="19050">
            <a:solidFill>
              <a:srgbClr val="FFFF66"/>
            </a:solidFill>
            <a:tailEnd type="triangle"/>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5715000" y="5410200"/>
            <a:ext cx="697627" cy="369332"/>
          </a:xfrm>
          <a:prstGeom prst="rect">
            <a:avLst/>
          </a:prstGeom>
          <a:noFill/>
          <a:ln>
            <a:noFill/>
          </a:ln>
        </p:spPr>
        <p:txBody>
          <a:bodyPr wrap="none" rtlCol="0">
            <a:spAutoFit/>
          </a:bodyPr>
          <a:lstStyle/>
          <a:p>
            <a:pPr algn="ctr" latinLnBrk="0"/>
            <a:r>
              <a:rPr lang="en-US" dirty="0">
                <a:solidFill>
                  <a:srgbClr val="FFFF00"/>
                </a:solidFill>
              </a:rPr>
              <a:t>2016</a:t>
            </a:r>
          </a:p>
        </p:txBody>
      </p:sp>
      <p:sp>
        <p:nvSpPr>
          <p:cNvPr id="56" name="TextBox 55"/>
          <p:cNvSpPr txBox="1"/>
          <p:nvPr/>
        </p:nvSpPr>
        <p:spPr>
          <a:xfrm>
            <a:off x="5213863" y="990600"/>
            <a:ext cx="1090363" cy="307777"/>
          </a:xfrm>
          <a:prstGeom prst="rect">
            <a:avLst/>
          </a:prstGeom>
          <a:noFill/>
        </p:spPr>
        <p:txBody>
          <a:bodyPr wrap="none" rtlCol="0">
            <a:spAutoFit/>
          </a:bodyPr>
          <a:lstStyle/>
          <a:p>
            <a:pPr algn="ctr" latinLnBrk="0"/>
            <a:r>
              <a:rPr lang="en-US" sz="1400" dirty="0" err="1">
                <a:solidFill>
                  <a:prstClr val="white"/>
                </a:solidFill>
              </a:rPr>
              <a:t>Nusinersen</a:t>
            </a:r>
            <a:endParaRPr lang="en-US" sz="1400" dirty="0">
              <a:solidFill>
                <a:prstClr val="white"/>
              </a:solidFill>
            </a:endParaRPr>
          </a:p>
        </p:txBody>
      </p:sp>
      <p:pic>
        <p:nvPicPr>
          <p:cNvPr id="51" name="Picture 50"/>
          <p:cNvPicPr>
            <a:picLocks noChangeAspect="1"/>
          </p:cNvPicPr>
          <p:nvPr/>
        </p:nvPicPr>
        <p:blipFill rotWithShape="1">
          <a:blip r:embed="rId11">
            <a:extLst>
              <a:ext uri="{28A0092B-C50C-407E-A947-70E740481C1C}">
                <a14:useLocalDpi xmlns:a14="http://schemas.microsoft.com/office/drawing/2010/main" val="0"/>
              </a:ext>
            </a:extLst>
          </a:blip>
          <a:srcRect l="18351" t="7181" r="17819" b="10104"/>
          <a:stretch/>
        </p:blipFill>
        <p:spPr>
          <a:xfrm>
            <a:off x="7670553" y="5670515"/>
            <a:ext cx="1365943" cy="1084168"/>
          </a:xfrm>
          <a:prstGeom prst="rect">
            <a:avLst/>
          </a:prstGeom>
        </p:spPr>
      </p:pic>
      <p:sp>
        <p:nvSpPr>
          <p:cNvPr id="52" name="CasellaDiTesto 51">
            <a:extLst>
              <a:ext uri="{FF2B5EF4-FFF2-40B4-BE49-F238E27FC236}">
                <a16:creationId xmlns:a16="http://schemas.microsoft.com/office/drawing/2014/main" id="{EE54C2F8-9F6F-4042-A7DD-C0520D581A23}"/>
              </a:ext>
            </a:extLst>
          </p:cNvPr>
          <p:cNvSpPr txBox="1"/>
          <p:nvPr/>
        </p:nvSpPr>
        <p:spPr>
          <a:xfrm>
            <a:off x="5457411" y="6385351"/>
            <a:ext cx="2227661" cy="369332"/>
          </a:xfrm>
          <a:prstGeom prst="rect">
            <a:avLst/>
          </a:prstGeom>
          <a:noFill/>
        </p:spPr>
        <p:txBody>
          <a:bodyPr wrap="none" rtlCol="0">
            <a:spAutoFit/>
          </a:bodyPr>
          <a:lstStyle/>
          <a:p>
            <a:r>
              <a:rPr lang="it-IT" dirty="0" err="1">
                <a:solidFill>
                  <a:schemeClr val="bg1"/>
                </a:solidFill>
              </a:rPr>
              <a:t>Courtesy</a:t>
            </a:r>
            <a:r>
              <a:rPr lang="it-IT" dirty="0">
                <a:solidFill>
                  <a:schemeClr val="bg1"/>
                </a:solidFill>
              </a:rPr>
              <a:t> of A. </a:t>
            </a:r>
            <a:r>
              <a:rPr lang="it-IT" dirty="0" err="1">
                <a:solidFill>
                  <a:schemeClr val="bg1"/>
                </a:solidFill>
              </a:rPr>
              <a:t>Krainer</a:t>
            </a:r>
            <a:endParaRPr lang="it-IT" dirty="0">
              <a:solidFill>
                <a:schemeClr val="bg1"/>
              </a:solidFill>
            </a:endParaRPr>
          </a:p>
        </p:txBody>
      </p:sp>
    </p:spTree>
    <p:extLst>
      <p:ext uri="{BB962C8B-B14F-4D97-AF65-F5344CB8AC3E}">
        <p14:creationId xmlns:p14="http://schemas.microsoft.com/office/powerpoint/2010/main" val="2864543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ttangolo 19">
            <a:extLst>
              <a:ext uri="{FF2B5EF4-FFF2-40B4-BE49-F238E27FC236}">
                <a16:creationId xmlns:a16="http://schemas.microsoft.com/office/drawing/2014/main" id="{9C03C65B-AB1E-904A-BDFB-F985519C6A58}"/>
              </a:ext>
            </a:extLst>
          </p:cNvPr>
          <p:cNvSpPr/>
          <p:nvPr/>
        </p:nvSpPr>
        <p:spPr>
          <a:xfrm>
            <a:off x="0" y="0"/>
            <a:ext cx="9144000" cy="7025832"/>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08547" name="Text Box 161"/>
          <p:cNvSpPr txBox="1">
            <a:spLocks noChangeArrowheads="1"/>
          </p:cNvSpPr>
          <p:nvPr/>
        </p:nvSpPr>
        <p:spPr bwMode="auto">
          <a:xfrm>
            <a:off x="4562475" y="1998663"/>
            <a:ext cx="737702" cy="276999"/>
          </a:xfrm>
          <a:prstGeom prst="rect">
            <a:avLst/>
          </a:prstGeom>
          <a:noFill/>
          <a:ln w="9525">
            <a:noFill/>
            <a:miter lim="800000"/>
            <a:headEnd/>
            <a:tailEnd/>
          </a:ln>
        </p:spPr>
        <p:txBody>
          <a:bodyPr wrap="none">
            <a:spAutoFit/>
          </a:bodyPr>
          <a:lstStyle/>
          <a:p>
            <a:pPr latinLnBrk="0"/>
            <a:r>
              <a:rPr lang="en-US" sz="1000" b="1" dirty="0">
                <a:solidFill>
                  <a:srgbClr val="FF0000"/>
                </a:solidFill>
                <a:cs typeface="Arial" charset="0"/>
              </a:rPr>
              <a:t>  </a:t>
            </a:r>
            <a:r>
              <a:rPr lang="en-US" sz="1200" b="1" dirty="0">
                <a:solidFill>
                  <a:srgbClr val="FF0000"/>
                </a:solidFill>
                <a:latin typeface="Arial" pitchFamily="34" charset="0"/>
                <a:cs typeface="Arial" pitchFamily="34" charset="0"/>
              </a:rPr>
              <a:t>ISS-N1</a:t>
            </a:r>
          </a:p>
        </p:txBody>
      </p:sp>
      <p:sp>
        <p:nvSpPr>
          <p:cNvPr id="108548" name="Text Box 149"/>
          <p:cNvSpPr txBox="1">
            <a:spLocks noChangeArrowheads="1"/>
          </p:cNvSpPr>
          <p:nvPr/>
        </p:nvSpPr>
        <p:spPr bwMode="auto">
          <a:xfrm>
            <a:off x="3505200" y="1676400"/>
            <a:ext cx="5105400" cy="246221"/>
          </a:xfrm>
          <a:prstGeom prst="rect">
            <a:avLst/>
          </a:prstGeom>
          <a:noFill/>
          <a:ln w="9525">
            <a:noFill/>
            <a:miter lim="800000"/>
            <a:headEnd/>
            <a:tailEnd/>
          </a:ln>
        </p:spPr>
        <p:txBody>
          <a:bodyPr wrap="square">
            <a:spAutoFit/>
          </a:bodyPr>
          <a:lstStyle/>
          <a:p>
            <a:pPr latinLnBrk="0">
              <a:spcBef>
                <a:spcPct val="50000"/>
              </a:spcBef>
            </a:pPr>
            <a:r>
              <a:rPr lang="en-US" sz="1000" b="1" u="sng" dirty="0">
                <a:solidFill>
                  <a:srgbClr val="FFFF99"/>
                </a:solidFill>
                <a:latin typeface="Courier New" pitchFamily="49" charset="0"/>
                <a:cs typeface="Arial" charset="0"/>
              </a:rPr>
              <a:t>GUAAGU</a:t>
            </a:r>
            <a:r>
              <a:rPr lang="en-US" sz="1000" b="1" dirty="0">
                <a:solidFill>
                  <a:srgbClr val="FFFF99"/>
                </a:solidFill>
                <a:latin typeface="Courier New" pitchFamily="49" charset="0"/>
                <a:cs typeface="Arial" charset="0"/>
              </a:rPr>
              <a:t>CUGC</a:t>
            </a:r>
            <a:r>
              <a:rPr lang="en-US" sz="1000" b="1" dirty="0">
                <a:solidFill>
                  <a:srgbClr val="00FF00"/>
                </a:solidFill>
                <a:latin typeface="Courier New" pitchFamily="49" charset="0"/>
                <a:cs typeface="Arial" charset="0"/>
              </a:rPr>
              <a:t>CAG</a:t>
            </a:r>
            <a:r>
              <a:rPr lang="en-US" sz="1000" b="1" dirty="0">
                <a:solidFill>
                  <a:srgbClr val="FFFFCC"/>
                </a:solidFill>
                <a:latin typeface="Courier New" pitchFamily="49" charset="0"/>
                <a:cs typeface="Arial" charset="0"/>
              </a:rPr>
              <a:t>CAUU</a:t>
            </a:r>
            <a:r>
              <a:rPr lang="en-US" sz="1000" b="1" dirty="0">
                <a:solidFill>
                  <a:srgbClr val="FFFF99"/>
                </a:solidFill>
                <a:latin typeface="Courier New" pitchFamily="49" charset="0"/>
                <a:cs typeface="Arial" charset="0"/>
              </a:rPr>
              <a:t>AUG</a:t>
            </a:r>
            <a:r>
              <a:rPr lang="en-US" sz="1000" b="1" dirty="0">
                <a:solidFill>
                  <a:srgbClr val="00FF00"/>
                </a:solidFill>
                <a:latin typeface="Courier New" pitchFamily="49" charset="0"/>
                <a:cs typeface="Arial" charset="0"/>
              </a:rPr>
              <a:t>AAAG</a:t>
            </a:r>
            <a:r>
              <a:rPr lang="en-US" sz="1000" b="1" dirty="0">
                <a:solidFill>
                  <a:srgbClr val="FFFF99"/>
                </a:solidFill>
                <a:latin typeface="Courier New" pitchFamily="49" charset="0"/>
                <a:cs typeface="Arial" charset="0"/>
              </a:rPr>
              <a:t>UGAAUCUUACUUUUGUAAAACUUUAUGGUUUGUGGA</a:t>
            </a:r>
            <a:r>
              <a:rPr lang="en-US" sz="800" b="1" dirty="0">
                <a:solidFill>
                  <a:srgbClr val="FFFF99"/>
                </a:solidFill>
                <a:latin typeface="Courier New" pitchFamily="49" charset="0"/>
                <a:cs typeface="Arial" charset="0"/>
              </a:rPr>
              <a:t> </a:t>
            </a:r>
            <a:r>
              <a:rPr lang="en-US" sz="1000" b="1" dirty="0">
                <a:solidFill>
                  <a:srgbClr val="FFFF99"/>
                </a:solidFill>
                <a:latin typeface="Courier New" pitchFamily="49" charset="0"/>
                <a:cs typeface="Arial" charset="0"/>
              </a:rPr>
              <a:t>…</a:t>
            </a:r>
          </a:p>
        </p:txBody>
      </p:sp>
      <p:sp>
        <p:nvSpPr>
          <p:cNvPr id="108571" name="Line 174"/>
          <p:cNvSpPr>
            <a:spLocks noChangeShapeType="1"/>
          </p:cNvSpPr>
          <p:nvPr/>
        </p:nvSpPr>
        <p:spPr bwMode="auto">
          <a:xfrm>
            <a:off x="4292779" y="1295400"/>
            <a:ext cx="1381760" cy="0"/>
          </a:xfrm>
          <a:prstGeom prst="line">
            <a:avLst/>
          </a:prstGeom>
          <a:noFill/>
          <a:ln w="28575">
            <a:solidFill>
              <a:srgbClr val="FFFF00"/>
            </a:solidFill>
            <a:round/>
            <a:headEnd type="triangle" w="lg" len="med"/>
            <a:tailEnd type="none" w="med" len="med"/>
          </a:ln>
        </p:spPr>
        <p:txBody>
          <a:bodyPr/>
          <a:lstStyle/>
          <a:p>
            <a:pPr latinLnBrk="0"/>
            <a:endParaRPr lang="en-US">
              <a:solidFill>
                <a:srgbClr val="FFFF00"/>
              </a:solidFill>
            </a:endParaRPr>
          </a:p>
        </p:txBody>
      </p:sp>
      <p:sp>
        <p:nvSpPr>
          <p:cNvPr id="108575" name="Rectangle 182"/>
          <p:cNvSpPr>
            <a:spLocks noChangeArrowheads="1"/>
          </p:cNvSpPr>
          <p:nvPr/>
        </p:nvSpPr>
        <p:spPr bwMode="auto">
          <a:xfrm>
            <a:off x="4368800" y="1743075"/>
            <a:ext cx="1060450" cy="109538"/>
          </a:xfrm>
          <a:prstGeom prst="rect">
            <a:avLst/>
          </a:prstGeom>
          <a:noFill/>
          <a:ln w="9525">
            <a:solidFill>
              <a:srgbClr val="FF0000"/>
            </a:solidFill>
            <a:miter lim="800000"/>
            <a:headEnd/>
            <a:tailEnd/>
          </a:ln>
        </p:spPr>
        <p:txBody>
          <a:bodyPr wrap="none" anchor="ctr"/>
          <a:lstStyle/>
          <a:p>
            <a:pPr latinLnBrk="0"/>
            <a:endParaRPr lang="en-US" sz="2000" b="1">
              <a:solidFill>
                <a:prstClr val="black"/>
              </a:solidFill>
              <a:cs typeface="Arial" charset="0"/>
            </a:endParaRPr>
          </a:p>
        </p:txBody>
      </p:sp>
      <p:sp>
        <p:nvSpPr>
          <p:cNvPr id="108576" name="Text Box 183"/>
          <p:cNvSpPr txBox="1">
            <a:spLocks noChangeArrowheads="1"/>
          </p:cNvSpPr>
          <p:nvPr/>
        </p:nvSpPr>
        <p:spPr bwMode="auto">
          <a:xfrm>
            <a:off x="3628846" y="1455380"/>
            <a:ext cx="377825" cy="274637"/>
          </a:xfrm>
          <a:prstGeom prst="rect">
            <a:avLst/>
          </a:prstGeom>
          <a:noFill/>
          <a:ln w="9525">
            <a:noFill/>
            <a:miter lim="800000"/>
            <a:headEnd/>
            <a:tailEnd/>
          </a:ln>
        </p:spPr>
        <p:txBody>
          <a:bodyPr wrap="none">
            <a:spAutoFit/>
          </a:bodyPr>
          <a:lstStyle/>
          <a:p>
            <a:pPr latinLnBrk="0"/>
            <a:r>
              <a:rPr lang="en-US" altLang="zh-CN" sz="1200" b="1" dirty="0">
                <a:solidFill>
                  <a:srgbClr val="FFFF00"/>
                </a:solidFill>
                <a:latin typeface="Arial" pitchFamily="34" charset="0"/>
                <a:cs typeface="Arial" pitchFamily="34" charset="0"/>
              </a:rPr>
              <a:t>U1</a:t>
            </a:r>
            <a:endParaRPr lang="en-US" sz="1200" b="1" dirty="0">
              <a:solidFill>
                <a:srgbClr val="FFFF00"/>
              </a:solidFill>
              <a:latin typeface="Arial" pitchFamily="34" charset="0"/>
              <a:cs typeface="Arial" pitchFamily="34" charset="0"/>
            </a:endParaRPr>
          </a:p>
        </p:txBody>
      </p:sp>
      <p:sp>
        <p:nvSpPr>
          <p:cNvPr id="108577" name="Rectangle 39"/>
          <p:cNvSpPr>
            <a:spLocks noChangeArrowheads="1"/>
          </p:cNvSpPr>
          <p:nvPr/>
        </p:nvSpPr>
        <p:spPr bwMode="auto">
          <a:xfrm>
            <a:off x="7029450" y="1741488"/>
            <a:ext cx="990600" cy="104775"/>
          </a:xfrm>
          <a:prstGeom prst="rect">
            <a:avLst/>
          </a:prstGeom>
          <a:noFill/>
          <a:ln w="9525">
            <a:solidFill>
              <a:srgbClr val="47FF47"/>
            </a:solidFill>
            <a:miter lim="800000"/>
            <a:headEnd/>
            <a:tailEnd/>
          </a:ln>
        </p:spPr>
        <p:txBody>
          <a:bodyPr wrap="none" anchor="ctr"/>
          <a:lstStyle/>
          <a:p>
            <a:pPr latinLnBrk="0"/>
            <a:endParaRPr lang="en-US">
              <a:solidFill>
                <a:prstClr val="black"/>
              </a:solidFill>
            </a:endParaRPr>
          </a:p>
        </p:txBody>
      </p:sp>
      <p:sp>
        <p:nvSpPr>
          <p:cNvPr id="108578" name="Text Box 40"/>
          <p:cNvSpPr txBox="1">
            <a:spLocks noChangeArrowheads="1"/>
          </p:cNvSpPr>
          <p:nvPr/>
        </p:nvSpPr>
        <p:spPr bwMode="auto">
          <a:xfrm>
            <a:off x="7191603" y="1998663"/>
            <a:ext cx="740908" cy="276999"/>
          </a:xfrm>
          <a:prstGeom prst="rect">
            <a:avLst/>
          </a:prstGeom>
          <a:noFill/>
          <a:ln w="9525">
            <a:noFill/>
            <a:miter lim="800000"/>
            <a:headEnd/>
            <a:tailEnd/>
          </a:ln>
        </p:spPr>
        <p:txBody>
          <a:bodyPr wrap="none">
            <a:spAutoFit/>
          </a:bodyPr>
          <a:lstStyle/>
          <a:p>
            <a:pPr algn="ctr" latinLnBrk="0"/>
            <a:r>
              <a:rPr lang="en-US" sz="1200" b="1" dirty="0">
                <a:solidFill>
                  <a:srgbClr val="66FF33"/>
                </a:solidFill>
                <a:latin typeface="Arial" pitchFamily="34" charset="0"/>
                <a:cs typeface="Arial" pitchFamily="34" charset="0"/>
              </a:rPr>
              <a:t>ISE I7-1</a:t>
            </a:r>
          </a:p>
        </p:txBody>
      </p:sp>
      <p:grpSp>
        <p:nvGrpSpPr>
          <p:cNvPr id="108579" name="Group 380"/>
          <p:cNvGrpSpPr>
            <a:grpSpLocks/>
          </p:cNvGrpSpPr>
          <p:nvPr/>
        </p:nvGrpSpPr>
        <p:grpSpPr bwMode="auto">
          <a:xfrm>
            <a:off x="4371975" y="1414463"/>
            <a:ext cx="1190625" cy="314325"/>
            <a:chOff x="3186" y="3738"/>
            <a:chExt cx="750" cy="198"/>
          </a:xfrm>
        </p:grpSpPr>
        <p:sp>
          <p:nvSpPr>
            <p:cNvPr id="108590" name="Oval 378"/>
            <p:cNvSpPr>
              <a:spLocks noChangeArrowheads="1"/>
            </p:cNvSpPr>
            <p:nvPr/>
          </p:nvSpPr>
          <p:spPr bwMode="auto">
            <a:xfrm>
              <a:off x="3186" y="3738"/>
              <a:ext cx="288" cy="192"/>
            </a:xfrm>
            <a:prstGeom prst="ellipse">
              <a:avLst/>
            </a:prstGeom>
            <a:solidFill>
              <a:srgbClr val="FFFF00"/>
            </a:solidFill>
            <a:ln w="9525">
              <a:solidFill>
                <a:srgbClr val="FFFF00"/>
              </a:solidFill>
              <a:round/>
              <a:headEnd/>
              <a:tailEnd/>
            </a:ln>
          </p:spPr>
          <p:txBody>
            <a:bodyPr wrap="none" anchor="ctr"/>
            <a:lstStyle/>
            <a:p>
              <a:pPr algn="ctr" latinLnBrk="0"/>
              <a:r>
                <a:rPr lang="en-US" sz="1000" b="1">
                  <a:solidFill>
                    <a:prstClr val="black"/>
                  </a:solidFill>
                  <a:cs typeface="Arial" charset="0"/>
                </a:rPr>
                <a:t>A1/A2</a:t>
              </a:r>
            </a:p>
          </p:txBody>
        </p:sp>
        <p:sp>
          <p:nvSpPr>
            <p:cNvPr id="108591" name="Oval 379"/>
            <p:cNvSpPr>
              <a:spLocks noChangeArrowheads="1"/>
            </p:cNvSpPr>
            <p:nvPr/>
          </p:nvSpPr>
          <p:spPr bwMode="auto">
            <a:xfrm>
              <a:off x="3648" y="3744"/>
              <a:ext cx="288" cy="192"/>
            </a:xfrm>
            <a:prstGeom prst="ellipse">
              <a:avLst/>
            </a:prstGeom>
            <a:solidFill>
              <a:srgbClr val="FFFF00"/>
            </a:solidFill>
            <a:ln w="9525">
              <a:solidFill>
                <a:srgbClr val="FFFF00"/>
              </a:solidFill>
              <a:round/>
              <a:headEnd/>
              <a:tailEnd/>
            </a:ln>
          </p:spPr>
          <p:txBody>
            <a:bodyPr wrap="none" anchor="ctr"/>
            <a:lstStyle/>
            <a:p>
              <a:pPr algn="ctr" latinLnBrk="0"/>
              <a:r>
                <a:rPr lang="en-US" sz="1000" b="1">
                  <a:solidFill>
                    <a:prstClr val="black"/>
                  </a:solidFill>
                  <a:cs typeface="Arial" charset="0"/>
                </a:rPr>
                <a:t>A1/A2</a:t>
              </a:r>
            </a:p>
          </p:txBody>
        </p:sp>
      </p:grpSp>
      <p:sp>
        <p:nvSpPr>
          <p:cNvPr id="137260" name="Text Box 44"/>
          <p:cNvSpPr txBox="1">
            <a:spLocks noChangeArrowheads="1"/>
          </p:cNvSpPr>
          <p:nvPr/>
        </p:nvSpPr>
        <p:spPr bwMode="auto">
          <a:xfrm>
            <a:off x="5785729" y="1143000"/>
            <a:ext cx="3404843" cy="307777"/>
          </a:xfrm>
          <a:prstGeom prst="rect">
            <a:avLst/>
          </a:prstGeom>
          <a:noFill/>
          <a:ln w="9525" algn="ctr">
            <a:noFill/>
            <a:miter lim="800000"/>
            <a:headEnd/>
            <a:tailEnd/>
          </a:ln>
        </p:spPr>
        <p:txBody>
          <a:bodyPr wrap="none">
            <a:spAutoFit/>
          </a:bodyPr>
          <a:lstStyle/>
          <a:p>
            <a:pPr marL="284163" indent="-284163" latinLnBrk="0">
              <a:spcBef>
                <a:spcPct val="20000"/>
              </a:spcBef>
            </a:pPr>
            <a:r>
              <a:rPr lang="en-US" sz="1400" dirty="0">
                <a:solidFill>
                  <a:srgbClr val="FFFF00"/>
                </a:solidFill>
                <a:latin typeface="Arial" panose="020B0604020202020204" pitchFamily="34" charset="0"/>
                <a:cs typeface="Arial" panose="020B0604020202020204" pitchFamily="34" charset="0"/>
              </a:rPr>
              <a:t>ISIS-</a:t>
            </a:r>
            <a:r>
              <a:rPr lang="en-US" sz="1400" dirty="0" err="1">
                <a:solidFill>
                  <a:srgbClr val="FFFF00"/>
                </a:solidFill>
                <a:latin typeface="Arial" panose="020B0604020202020204" pitchFamily="34" charset="0"/>
                <a:cs typeface="Arial" panose="020B0604020202020204" pitchFamily="34" charset="0"/>
              </a:rPr>
              <a:t>SMN</a:t>
            </a:r>
            <a:r>
              <a:rPr lang="en-US" sz="1400" baseline="-25000" dirty="0" err="1">
                <a:solidFill>
                  <a:srgbClr val="FFFF00"/>
                </a:solidFill>
                <a:latin typeface="Arial" panose="020B0604020202020204" pitchFamily="34" charset="0"/>
                <a:cs typeface="Arial" panose="020B0604020202020204" pitchFamily="34" charset="0"/>
              </a:rPr>
              <a:t>Rx</a:t>
            </a:r>
            <a:r>
              <a:rPr lang="en-US" sz="1400" baseline="-25000" dirty="0">
                <a:solidFill>
                  <a:srgbClr val="FFFF00"/>
                </a:solidFill>
                <a:latin typeface="Arial" panose="020B0604020202020204" pitchFamily="34" charset="0"/>
                <a:cs typeface="Arial" panose="020B0604020202020204" pitchFamily="34" charset="0"/>
              </a:rPr>
              <a:t>  </a:t>
            </a:r>
            <a:r>
              <a:rPr lang="en-US" sz="1400" dirty="0">
                <a:solidFill>
                  <a:srgbClr val="FFFF00"/>
                </a:solidFill>
                <a:latin typeface="Arial" panose="020B0604020202020204" pitchFamily="34" charset="0"/>
                <a:cs typeface="Arial" panose="020B0604020202020204" pitchFamily="34" charset="0"/>
              </a:rPr>
              <a:t>= ASO-10-27 = </a:t>
            </a:r>
            <a:r>
              <a:rPr lang="en-US" sz="1400" dirty="0" err="1">
                <a:solidFill>
                  <a:srgbClr val="FFFF00"/>
                </a:solidFill>
                <a:latin typeface="Arial" panose="020B0604020202020204" pitchFamily="34" charset="0"/>
                <a:cs typeface="Arial" panose="020B0604020202020204" pitchFamily="34" charset="0"/>
              </a:rPr>
              <a:t>Nusinersen</a:t>
            </a:r>
            <a:endParaRPr lang="en-US" sz="1400" baseline="-25000" dirty="0">
              <a:solidFill>
                <a:srgbClr val="FFFF00"/>
              </a:solidFill>
              <a:latin typeface="Arial" panose="020B0604020202020204" pitchFamily="34" charset="0"/>
              <a:cs typeface="Arial" panose="020B0604020202020204" pitchFamily="34" charset="0"/>
            </a:endParaRPr>
          </a:p>
        </p:txBody>
      </p:sp>
      <p:sp>
        <p:nvSpPr>
          <p:cNvPr id="108581" name="Rectangle 46"/>
          <p:cNvSpPr>
            <a:spLocks noChangeArrowheads="1"/>
          </p:cNvSpPr>
          <p:nvPr/>
        </p:nvSpPr>
        <p:spPr bwMode="auto">
          <a:xfrm>
            <a:off x="852488" y="1466850"/>
            <a:ext cx="2714625" cy="671513"/>
          </a:xfrm>
          <a:prstGeom prst="rect">
            <a:avLst/>
          </a:prstGeom>
          <a:solidFill>
            <a:srgbClr val="0066CC"/>
          </a:solidFill>
          <a:ln w="9525">
            <a:solidFill>
              <a:schemeClr val="tx1"/>
            </a:solidFill>
            <a:miter lim="800000"/>
            <a:headEnd/>
            <a:tailEnd/>
          </a:ln>
        </p:spPr>
        <p:txBody>
          <a:bodyPr wrap="none" anchor="ctr"/>
          <a:lstStyle/>
          <a:p>
            <a:pPr algn="ctr" latinLnBrk="0"/>
            <a:r>
              <a:rPr lang="en-US" sz="2000">
                <a:solidFill>
                  <a:prstClr val="white"/>
                </a:solidFill>
              </a:rPr>
              <a:t>Exon 7</a:t>
            </a:r>
          </a:p>
        </p:txBody>
      </p:sp>
      <p:sp>
        <p:nvSpPr>
          <p:cNvPr id="108585" name="Text Box 38"/>
          <p:cNvSpPr txBox="1">
            <a:spLocks noChangeArrowheads="1"/>
          </p:cNvSpPr>
          <p:nvPr/>
        </p:nvSpPr>
        <p:spPr bwMode="auto">
          <a:xfrm>
            <a:off x="2420612" y="92075"/>
            <a:ext cx="4302780" cy="523220"/>
          </a:xfrm>
          <a:prstGeom prst="rect">
            <a:avLst/>
          </a:prstGeom>
          <a:noFill/>
          <a:ln w="9525">
            <a:noFill/>
            <a:miter lim="800000"/>
            <a:headEnd/>
            <a:tailEnd/>
          </a:ln>
        </p:spPr>
        <p:txBody>
          <a:bodyPr wrap="none">
            <a:spAutoFit/>
          </a:bodyPr>
          <a:lstStyle/>
          <a:p>
            <a:pPr algn="ctr" latinLnBrk="0"/>
            <a:r>
              <a:rPr lang="en-US" sz="2800" b="1" dirty="0" err="1">
                <a:solidFill>
                  <a:srgbClr val="FFFF00"/>
                </a:solidFill>
                <a:latin typeface="Arial" pitchFamily="34" charset="0"/>
                <a:cs typeface="Arial" pitchFamily="34" charset="0"/>
              </a:rPr>
              <a:t>Nusinersen</a:t>
            </a:r>
            <a:r>
              <a:rPr lang="en-US" sz="2800" b="1" dirty="0">
                <a:solidFill>
                  <a:srgbClr val="FFFF00"/>
                </a:solidFill>
                <a:latin typeface="Arial" pitchFamily="34" charset="0"/>
                <a:cs typeface="Arial" pitchFamily="34" charset="0"/>
              </a:rPr>
              <a:t> (</a:t>
            </a:r>
            <a:r>
              <a:rPr lang="en-US" sz="2800" b="1" dirty="0" err="1">
                <a:solidFill>
                  <a:srgbClr val="FFFF00"/>
                </a:solidFill>
                <a:latin typeface="Arial" pitchFamily="34" charset="0"/>
                <a:cs typeface="Arial" pitchFamily="34" charset="0"/>
              </a:rPr>
              <a:t>Spinraza</a:t>
            </a:r>
            <a:r>
              <a:rPr lang="en-US" sz="2800" b="1" baseline="30000" dirty="0">
                <a:solidFill>
                  <a:srgbClr val="FFFF00"/>
                </a:solidFill>
                <a:latin typeface="Arial" pitchFamily="34" charset="0"/>
                <a:cs typeface="Arial" pitchFamily="34" charset="0"/>
              </a:rPr>
              <a:t>®</a:t>
            </a:r>
            <a:r>
              <a:rPr lang="en-US" sz="2800" b="1" dirty="0">
                <a:solidFill>
                  <a:srgbClr val="FFFF00"/>
                </a:solidFill>
                <a:latin typeface="Arial" pitchFamily="34" charset="0"/>
                <a:cs typeface="Arial" pitchFamily="34" charset="0"/>
              </a:rPr>
              <a:t>)</a:t>
            </a:r>
          </a:p>
        </p:txBody>
      </p:sp>
      <p:grpSp>
        <p:nvGrpSpPr>
          <p:cNvPr id="50" name="Group 53"/>
          <p:cNvGrpSpPr>
            <a:grpSpLocks/>
          </p:cNvGrpSpPr>
          <p:nvPr/>
        </p:nvGrpSpPr>
        <p:grpSpPr bwMode="auto">
          <a:xfrm>
            <a:off x="0" y="2286000"/>
            <a:ext cx="9144000" cy="3352800"/>
            <a:chOff x="0" y="2208"/>
            <a:chExt cx="5760" cy="2112"/>
          </a:xfrm>
        </p:grpSpPr>
        <p:sp>
          <p:nvSpPr>
            <p:cNvPr id="51" name="Rectangle 54"/>
            <p:cNvSpPr>
              <a:spLocks noChangeArrowheads="1"/>
            </p:cNvSpPr>
            <p:nvPr/>
          </p:nvSpPr>
          <p:spPr bwMode="auto">
            <a:xfrm>
              <a:off x="0" y="2208"/>
              <a:ext cx="5760" cy="2112"/>
            </a:xfrm>
            <a:prstGeom prst="rect">
              <a:avLst/>
            </a:prstGeom>
            <a:solidFill>
              <a:schemeClr val="tx1"/>
            </a:solidFill>
            <a:ln w="9525">
              <a:solidFill>
                <a:schemeClr val="tx1"/>
              </a:solidFill>
              <a:miter lim="800000"/>
              <a:headEnd/>
              <a:tailEnd/>
            </a:ln>
          </p:spPr>
          <p:txBody>
            <a:bodyPr wrap="none" anchor="ctr"/>
            <a:lstStyle/>
            <a:p>
              <a:pPr latinLnBrk="0"/>
              <a:endParaRPr lang="en-US">
                <a:solidFill>
                  <a:prstClr val="black"/>
                </a:solidFill>
              </a:endParaRPr>
            </a:p>
          </p:txBody>
        </p:sp>
        <p:pic>
          <p:nvPicPr>
            <p:cNvPr id="53" name="Picture 56"/>
            <p:cNvPicPr>
              <a:picLocks noChangeAspect="1" noChangeArrowheads="1"/>
            </p:cNvPicPr>
            <p:nvPr/>
          </p:nvPicPr>
          <p:blipFill>
            <a:blip r:embed="rId3"/>
            <a:srcRect l="5344" t="26511" r="3615" b="28133"/>
            <a:stretch>
              <a:fillRect/>
            </a:stretch>
          </p:blipFill>
          <p:spPr bwMode="auto">
            <a:xfrm>
              <a:off x="0" y="2413"/>
              <a:ext cx="5760" cy="1667"/>
            </a:xfrm>
            <a:prstGeom prst="rect">
              <a:avLst/>
            </a:prstGeom>
            <a:noFill/>
            <a:ln w="9525">
              <a:noFill/>
              <a:miter lim="800000"/>
              <a:headEnd/>
              <a:tailEnd/>
            </a:ln>
          </p:spPr>
        </p:pic>
      </p:grpSp>
      <p:sp>
        <p:nvSpPr>
          <p:cNvPr id="137274" name="Rectangle 58"/>
          <p:cNvSpPr>
            <a:spLocks noChangeArrowheads="1"/>
          </p:cNvSpPr>
          <p:nvPr/>
        </p:nvSpPr>
        <p:spPr bwMode="auto">
          <a:xfrm>
            <a:off x="7207881" y="2971800"/>
            <a:ext cx="1707519" cy="338554"/>
          </a:xfrm>
          <a:prstGeom prst="rect">
            <a:avLst/>
          </a:prstGeom>
          <a:noFill/>
          <a:ln w="9525">
            <a:noFill/>
            <a:miter lim="800000"/>
            <a:headEnd/>
            <a:tailEnd/>
          </a:ln>
        </p:spPr>
        <p:txBody>
          <a:bodyPr wrap="none">
            <a:spAutoFit/>
          </a:bodyPr>
          <a:lstStyle/>
          <a:p>
            <a:pPr latinLnBrk="0"/>
            <a:r>
              <a:rPr lang="en-US" sz="1600" dirty="0">
                <a:solidFill>
                  <a:srgbClr val="FFFF00"/>
                </a:solidFill>
              </a:rPr>
              <a:t>18mer; MW 7127</a:t>
            </a:r>
          </a:p>
        </p:txBody>
      </p:sp>
      <p:sp>
        <p:nvSpPr>
          <p:cNvPr id="21" name="Rectangle 4"/>
          <p:cNvSpPr>
            <a:spLocks noChangeArrowheads="1"/>
          </p:cNvSpPr>
          <p:nvPr/>
        </p:nvSpPr>
        <p:spPr bwMode="auto">
          <a:xfrm>
            <a:off x="76200" y="5334000"/>
            <a:ext cx="9114372" cy="1569660"/>
          </a:xfrm>
          <a:prstGeom prst="rect">
            <a:avLst/>
          </a:prstGeom>
          <a:noFill/>
          <a:ln w="9525">
            <a:noFill/>
            <a:miter lim="800000"/>
            <a:headEnd/>
            <a:tailEnd/>
          </a:ln>
        </p:spPr>
        <p:txBody>
          <a:bodyPr wrap="square">
            <a:spAutoFit/>
          </a:bodyPr>
          <a:lstStyle/>
          <a:p>
            <a:pPr eaLnBrk="0" fontAlgn="base" latinLnBrk="0" hangingPunct="0">
              <a:spcBef>
                <a:spcPct val="0"/>
              </a:spcBef>
              <a:spcAft>
                <a:spcPct val="0"/>
              </a:spcAft>
            </a:pPr>
            <a:r>
              <a:rPr lang="en-US" sz="1600" dirty="0">
                <a:solidFill>
                  <a:srgbClr val="FFFF00"/>
                </a:solidFill>
                <a:latin typeface="Arial" charset="0"/>
              </a:rPr>
              <a:t>Hua et al (2008)</a:t>
            </a:r>
            <a:r>
              <a:rPr lang="en-US" sz="1600" i="1" dirty="0">
                <a:solidFill>
                  <a:srgbClr val="FFFF00"/>
                </a:solidFill>
                <a:latin typeface="Arial" charset="0"/>
              </a:rPr>
              <a:t> Am J Hum Genet </a:t>
            </a:r>
            <a:r>
              <a:rPr lang="en-US" sz="1600" dirty="0">
                <a:solidFill>
                  <a:srgbClr val="FFFF00"/>
                </a:solidFill>
                <a:latin typeface="Arial" charset="0"/>
              </a:rPr>
              <a:t>82: 834</a:t>
            </a:r>
          </a:p>
          <a:p>
            <a:pPr eaLnBrk="0" fontAlgn="base" latinLnBrk="0" hangingPunct="0">
              <a:spcBef>
                <a:spcPct val="0"/>
              </a:spcBef>
              <a:spcAft>
                <a:spcPct val="0"/>
              </a:spcAft>
            </a:pPr>
            <a:r>
              <a:rPr lang="en-US" sz="1600" dirty="0">
                <a:solidFill>
                  <a:srgbClr val="FFFF99"/>
                </a:solidFill>
                <a:latin typeface="Arial" charset="0"/>
              </a:rPr>
              <a:t>Hua et al (2010)</a:t>
            </a:r>
            <a:r>
              <a:rPr lang="en-US" sz="1600" i="1" dirty="0">
                <a:solidFill>
                  <a:srgbClr val="FFFF99"/>
                </a:solidFill>
                <a:latin typeface="Arial" charset="0"/>
              </a:rPr>
              <a:t> Genes Dev </a:t>
            </a:r>
            <a:r>
              <a:rPr lang="en-US" sz="1600" dirty="0">
                <a:solidFill>
                  <a:srgbClr val="FFFF99"/>
                </a:solidFill>
                <a:latin typeface="Arial" charset="0"/>
              </a:rPr>
              <a:t>24: 1634	             </a:t>
            </a:r>
            <a:r>
              <a:rPr lang="en-US" sz="1600" dirty="0">
                <a:solidFill>
                  <a:srgbClr val="FF0000"/>
                </a:solidFill>
                <a:latin typeface="Arial" charset="0"/>
              </a:rPr>
              <a:t>Singh et al (2006) </a:t>
            </a:r>
            <a:r>
              <a:rPr lang="en-US" sz="1600" i="1" dirty="0" err="1">
                <a:solidFill>
                  <a:srgbClr val="FF0000"/>
                </a:solidFill>
                <a:latin typeface="Arial" charset="0"/>
              </a:rPr>
              <a:t>Mol</a:t>
            </a:r>
            <a:r>
              <a:rPr lang="en-US" sz="1600" i="1" dirty="0">
                <a:solidFill>
                  <a:srgbClr val="FF0000"/>
                </a:solidFill>
                <a:latin typeface="Arial" charset="0"/>
              </a:rPr>
              <a:t> Cell </a:t>
            </a:r>
            <a:r>
              <a:rPr lang="en-US" sz="1600" i="1" dirty="0" err="1">
                <a:solidFill>
                  <a:srgbClr val="FF0000"/>
                </a:solidFill>
                <a:latin typeface="Arial" charset="0"/>
              </a:rPr>
              <a:t>Biol</a:t>
            </a:r>
            <a:r>
              <a:rPr lang="en-US" sz="1600" dirty="0">
                <a:solidFill>
                  <a:srgbClr val="FF0000"/>
                </a:solidFill>
                <a:latin typeface="Arial" charset="0"/>
              </a:rPr>
              <a:t> 26: 1333</a:t>
            </a:r>
          </a:p>
          <a:p>
            <a:pPr eaLnBrk="0" fontAlgn="base" latinLnBrk="0" hangingPunct="0">
              <a:spcBef>
                <a:spcPct val="0"/>
              </a:spcBef>
              <a:spcAft>
                <a:spcPct val="0"/>
              </a:spcAft>
            </a:pPr>
            <a:r>
              <a:rPr lang="en-US" sz="1600" dirty="0">
                <a:solidFill>
                  <a:srgbClr val="FFFF99"/>
                </a:solidFill>
                <a:latin typeface="Arial" charset="0"/>
              </a:rPr>
              <a:t>Passini et al (2011) </a:t>
            </a:r>
            <a:r>
              <a:rPr lang="en-US" sz="1600" i="1" dirty="0">
                <a:solidFill>
                  <a:srgbClr val="FFFF99"/>
                </a:solidFill>
                <a:latin typeface="Arial" charset="0"/>
              </a:rPr>
              <a:t>Science </a:t>
            </a:r>
            <a:r>
              <a:rPr lang="en-US" sz="1600" i="1" dirty="0" err="1">
                <a:solidFill>
                  <a:srgbClr val="FFFF99"/>
                </a:solidFill>
                <a:latin typeface="Arial" charset="0"/>
              </a:rPr>
              <a:t>Transl</a:t>
            </a:r>
            <a:r>
              <a:rPr lang="en-US" sz="1600" i="1" dirty="0">
                <a:solidFill>
                  <a:srgbClr val="FFFF99"/>
                </a:solidFill>
                <a:latin typeface="Arial" charset="0"/>
              </a:rPr>
              <a:t> Med</a:t>
            </a:r>
            <a:r>
              <a:rPr lang="en-US" sz="1600" dirty="0">
                <a:solidFill>
                  <a:srgbClr val="FFFF99"/>
                </a:solidFill>
                <a:latin typeface="Arial" charset="0"/>
              </a:rPr>
              <a:t> 3: 72      </a:t>
            </a:r>
            <a:r>
              <a:rPr lang="en-US" altLang="en-US" sz="1600" dirty="0" err="1">
                <a:solidFill>
                  <a:srgbClr val="00FF00"/>
                </a:solidFill>
                <a:latin typeface="Arial" panose="020B0604020202020204" pitchFamily="34" charset="0"/>
                <a:cs typeface="Arial" panose="020B0604020202020204" pitchFamily="34" charset="0"/>
              </a:rPr>
              <a:t>Gladman</a:t>
            </a:r>
            <a:r>
              <a:rPr lang="en-US" altLang="en-US" sz="1600" dirty="0">
                <a:solidFill>
                  <a:srgbClr val="00FF00"/>
                </a:solidFill>
                <a:latin typeface="Arial" panose="020B0604020202020204" pitchFamily="34" charset="0"/>
                <a:cs typeface="Arial" panose="020B0604020202020204" pitchFamily="34" charset="0"/>
              </a:rPr>
              <a:t> &amp; Chandler (2009) </a:t>
            </a:r>
            <a:r>
              <a:rPr lang="en-US" altLang="en-US" sz="1600" i="1" dirty="0">
                <a:solidFill>
                  <a:srgbClr val="00FF00"/>
                </a:solidFill>
                <a:latin typeface="Arial" panose="020B0604020202020204" pitchFamily="34" charset="0"/>
                <a:cs typeface="Arial" panose="020B0604020202020204" pitchFamily="34" charset="0"/>
              </a:rPr>
              <a:t>Hum Genet</a:t>
            </a:r>
            <a:r>
              <a:rPr lang="en-US" altLang="en-US" sz="1600" dirty="0">
                <a:solidFill>
                  <a:srgbClr val="00FF00"/>
                </a:solidFill>
                <a:latin typeface="Arial" panose="020B0604020202020204" pitchFamily="34" charset="0"/>
                <a:cs typeface="Arial" panose="020B0604020202020204" pitchFamily="34" charset="0"/>
              </a:rPr>
              <a:t> 126: 833</a:t>
            </a:r>
            <a:endParaRPr lang="en-US" sz="1600" dirty="0">
              <a:solidFill>
                <a:srgbClr val="00FF00"/>
              </a:solidFill>
              <a:latin typeface="Arial" charset="0"/>
            </a:endParaRPr>
          </a:p>
          <a:p>
            <a:pPr eaLnBrk="0" fontAlgn="base" latinLnBrk="0" hangingPunct="0">
              <a:spcBef>
                <a:spcPct val="0"/>
              </a:spcBef>
              <a:spcAft>
                <a:spcPct val="0"/>
              </a:spcAft>
            </a:pPr>
            <a:r>
              <a:rPr lang="en-US" sz="1600" dirty="0">
                <a:solidFill>
                  <a:srgbClr val="FFFF99"/>
                </a:solidFill>
                <a:latin typeface="Arial" charset="0"/>
              </a:rPr>
              <a:t>Hua et al (2011) </a:t>
            </a:r>
            <a:r>
              <a:rPr lang="en-US" sz="1600" i="1" dirty="0">
                <a:solidFill>
                  <a:srgbClr val="FFFF99"/>
                </a:solidFill>
                <a:latin typeface="Arial" charset="0"/>
              </a:rPr>
              <a:t>Nature </a:t>
            </a:r>
            <a:r>
              <a:rPr lang="en-US" sz="1600" dirty="0">
                <a:solidFill>
                  <a:srgbClr val="FFFF99"/>
                </a:solidFill>
                <a:latin typeface="Arial" charset="0"/>
              </a:rPr>
              <a:t>478: 123	             </a:t>
            </a:r>
            <a:endParaRPr lang="en-US" sz="1600" dirty="0">
              <a:solidFill>
                <a:srgbClr val="FFFF99"/>
              </a:solidFill>
              <a:latin typeface="Arial" panose="020B0604020202020204" pitchFamily="34" charset="0"/>
              <a:cs typeface="Arial" panose="020B0604020202020204" pitchFamily="34" charset="0"/>
            </a:endParaRPr>
          </a:p>
          <a:p>
            <a:pPr eaLnBrk="0" fontAlgn="base" latinLnBrk="0" hangingPunct="0">
              <a:spcBef>
                <a:spcPct val="0"/>
              </a:spcBef>
              <a:spcAft>
                <a:spcPct val="0"/>
              </a:spcAft>
            </a:pPr>
            <a:r>
              <a:rPr lang="en-US" sz="1600" dirty="0" err="1">
                <a:solidFill>
                  <a:srgbClr val="FFFF99"/>
                </a:solidFill>
                <a:latin typeface="Arial" charset="0"/>
              </a:rPr>
              <a:t>Rigo</a:t>
            </a:r>
            <a:r>
              <a:rPr lang="en-US" sz="1600" dirty="0">
                <a:solidFill>
                  <a:srgbClr val="FFFF99"/>
                </a:solidFill>
                <a:latin typeface="Arial" charset="0"/>
              </a:rPr>
              <a:t> et al (2012) </a:t>
            </a:r>
            <a:r>
              <a:rPr lang="en-US" sz="1600" i="1" dirty="0">
                <a:solidFill>
                  <a:srgbClr val="FFFF99"/>
                </a:solidFill>
                <a:latin typeface="Arial" charset="0"/>
              </a:rPr>
              <a:t>Nature </a:t>
            </a:r>
            <a:r>
              <a:rPr lang="en-US" sz="1600" i="1" dirty="0" err="1">
                <a:solidFill>
                  <a:srgbClr val="FFFF99"/>
                </a:solidFill>
                <a:latin typeface="Arial" charset="0"/>
              </a:rPr>
              <a:t>Chem</a:t>
            </a:r>
            <a:r>
              <a:rPr lang="en-US" sz="1600" i="1" dirty="0">
                <a:solidFill>
                  <a:srgbClr val="FFFF99"/>
                </a:solidFill>
                <a:latin typeface="Arial" charset="0"/>
              </a:rPr>
              <a:t> </a:t>
            </a:r>
            <a:r>
              <a:rPr lang="en-US" sz="1600" i="1" dirty="0" err="1">
                <a:solidFill>
                  <a:srgbClr val="FFFF99"/>
                </a:solidFill>
                <a:latin typeface="Arial" charset="0"/>
              </a:rPr>
              <a:t>Biol</a:t>
            </a:r>
            <a:r>
              <a:rPr lang="en-US" sz="1600" i="1" dirty="0">
                <a:solidFill>
                  <a:srgbClr val="FFFF99"/>
                </a:solidFill>
                <a:latin typeface="Arial" charset="0"/>
              </a:rPr>
              <a:t> </a:t>
            </a:r>
            <a:r>
              <a:rPr lang="en-US" sz="1600" dirty="0">
                <a:solidFill>
                  <a:srgbClr val="FFFF99"/>
                </a:solidFill>
                <a:latin typeface="Arial" charset="0"/>
              </a:rPr>
              <a:t>8: 555</a:t>
            </a:r>
          </a:p>
          <a:p>
            <a:pPr eaLnBrk="0" fontAlgn="base" latinLnBrk="0" hangingPunct="0">
              <a:spcBef>
                <a:spcPct val="0"/>
              </a:spcBef>
              <a:spcAft>
                <a:spcPct val="0"/>
              </a:spcAft>
            </a:pPr>
            <a:r>
              <a:rPr lang="en-US" sz="1600" dirty="0" err="1">
                <a:solidFill>
                  <a:srgbClr val="FFFF99"/>
                </a:solidFill>
                <a:latin typeface="Arial" charset="0"/>
              </a:rPr>
              <a:t>Rigo</a:t>
            </a:r>
            <a:r>
              <a:rPr lang="en-US" sz="1600" dirty="0">
                <a:solidFill>
                  <a:srgbClr val="FFFF99"/>
                </a:solidFill>
                <a:latin typeface="Arial" charset="0"/>
              </a:rPr>
              <a:t> et al (2014) </a:t>
            </a:r>
            <a:r>
              <a:rPr lang="en-US" sz="1600" i="1" dirty="0">
                <a:solidFill>
                  <a:srgbClr val="FFFF99"/>
                </a:solidFill>
                <a:latin typeface="Arial" charset="0"/>
              </a:rPr>
              <a:t>J </a:t>
            </a:r>
            <a:r>
              <a:rPr lang="en-US" sz="1600" i="1" dirty="0" err="1">
                <a:solidFill>
                  <a:srgbClr val="FFFF99"/>
                </a:solidFill>
                <a:latin typeface="Arial" charset="0"/>
              </a:rPr>
              <a:t>Pharmacol</a:t>
            </a:r>
            <a:r>
              <a:rPr lang="en-US" sz="1600" i="1" dirty="0">
                <a:solidFill>
                  <a:srgbClr val="FFFF99"/>
                </a:solidFill>
                <a:latin typeface="Arial" charset="0"/>
              </a:rPr>
              <a:t> </a:t>
            </a:r>
            <a:r>
              <a:rPr lang="en-US" sz="1600" i="1" dirty="0" err="1">
                <a:solidFill>
                  <a:srgbClr val="FFFF99"/>
                </a:solidFill>
                <a:latin typeface="Arial" charset="0"/>
              </a:rPr>
              <a:t>Exper</a:t>
            </a:r>
            <a:r>
              <a:rPr lang="en-US" sz="1600" i="1" dirty="0">
                <a:solidFill>
                  <a:srgbClr val="FFFF99"/>
                </a:solidFill>
                <a:latin typeface="Arial" charset="0"/>
              </a:rPr>
              <a:t> </a:t>
            </a:r>
            <a:r>
              <a:rPr lang="en-US" sz="1600" i="1" dirty="0" err="1">
                <a:solidFill>
                  <a:srgbClr val="FFFF99"/>
                </a:solidFill>
                <a:latin typeface="Arial" charset="0"/>
              </a:rPr>
              <a:t>Ther</a:t>
            </a:r>
            <a:r>
              <a:rPr lang="en-US" sz="1600" dirty="0">
                <a:solidFill>
                  <a:srgbClr val="FFFF99"/>
                </a:solidFill>
                <a:latin typeface="Arial" charset="0"/>
              </a:rPr>
              <a:t> 350: 46</a:t>
            </a:r>
          </a:p>
        </p:txBody>
      </p:sp>
    </p:spTree>
    <p:extLst>
      <p:ext uri="{BB962C8B-B14F-4D97-AF65-F5344CB8AC3E}">
        <p14:creationId xmlns:p14="http://schemas.microsoft.com/office/powerpoint/2010/main" val="26480091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FB0CA29B-9A64-C64A-B044-572917A88567}"/>
              </a:ext>
            </a:extLst>
          </p:cNvPr>
          <p:cNvSpPr/>
          <p:nvPr/>
        </p:nvSpPr>
        <p:spPr>
          <a:xfrm>
            <a:off x="0" y="0"/>
            <a:ext cx="9144000" cy="7025832"/>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3" name="TextBox 2"/>
          <p:cNvSpPr txBox="1"/>
          <p:nvPr/>
        </p:nvSpPr>
        <p:spPr>
          <a:xfrm>
            <a:off x="2391756" y="228600"/>
            <a:ext cx="4360489" cy="523220"/>
          </a:xfrm>
          <a:prstGeom prst="rect">
            <a:avLst/>
          </a:prstGeom>
          <a:noFill/>
        </p:spPr>
        <p:txBody>
          <a:bodyPr wrap="none" rtlCol="0">
            <a:spAutoFit/>
          </a:bodyPr>
          <a:lstStyle/>
          <a:p>
            <a:pPr algn="ctr" fontAlgn="base" latinLnBrk="0">
              <a:spcBef>
                <a:spcPct val="0"/>
              </a:spcBef>
              <a:spcAft>
                <a:spcPct val="0"/>
              </a:spcAft>
            </a:pPr>
            <a:r>
              <a:rPr lang="en-US" sz="2800" b="1" dirty="0" err="1">
                <a:solidFill>
                  <a:srgbClr val="FFFF00"/>
                </a:solidFill>
                <a:latin typeface="Arial" charset="0"/>
              </a:rPr>
              <a:t>Intrathecal</a:t>
            </a:r>
            <a:r>
              <a:rPr lang="en-US" sz="2800" b="1" dirty="0">
                <a:solidFill>
                  <a:srgbClr val="FFFF00"/>
                </a:solidFill>
                <a:latin typeface="Arial" charset="0"/>
              </a:rPr>
              <a:t> drug delivery</a:t>
            </a:r>
          </a:p>
        </p:txBody>
      </p:sp>
      <p:grpSp>
        <p:nvGrpSpPr>
          <p:cNvPr id="6" name="Group 5"/>
          <p:cNvGrpSpPr/>
          <p:nvPr/>
        </p:nvGrpSpPr>
        <p:grpSpPr>
          <a:xfrm>
            <a:off x="1252708" y="1196752"/>
            <a:ext cx="6559652" cy="5299003"/>
            <a:chOff x="1292174" y="1177997"/>
            <a:chExt cx="6559652" cy="5299003"/>
          </a:xfrm>
        </p:grpSpPr>
        <p:pic>
          <p:nvPicPr>
            <p:cNvPr id="288770" name="Picture 2" descr="http://www.mdguidelines.com/images/Illustrations/lumbar_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2174" y="1177997"/>
              <a:ext cx="6559652" cy="529900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95600" y="6107668"/>
              <a:ext cx="4916795" cy="369332"/>
            </a:xfrm>
            <a:prstGeom prst="rect">
              <a:avLst/>
            </a:prstGeom>
            <a:noFill/>
          </p:spPr>
          <p:txBody>
            <a:bodyPr wrap="none" rtlCol="0">
              <a:spAutoFit/>
            </a:bodyPr>
            <a:lstStyle/>
            <a:p>
              <a:pPr fontAlgn="base" latinLnBrk="0">
                <a:spcBef>
                  <a:spcPct val="0"/>
                </a:spcBef>
                <a:spcAft>
                  <a:spcPct val="0"/>
                </a:spcAft>
              </a:pPr>
              <a:r>
                <a:rPr lang="en-US" dirty="0">
                  <a:solidFill>
                    <a:prstClr val="black"/>
                  </a:solidFill>
                  <a:latin typeface="Arial" charset="0"/>
                </a:rPr>
                <a:t>http://www.mdguidelines.com/lumbar-puncture</a:t>
              </a:r>
            </a:p>
          </p:txBody>
        </p:sp>
        <p:sp>
          <p:nvSpPr>
            <p:cNvPr id="4" name="Rectangle 3"/>
            <p:cNvSpPr/>
            <p:nvPr/>
          </p:nvSpPr>
          <p:spPr>
            <a:xfrm>
              <a:off x="4038600" y="1485900"/>
              <a:ext cx="2819400" cy="83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latinLnBrk="0">
                <a:spcBef>
                  <a:spcPct val="0"/>
                </a:spcBef>
                <a:spcAft>
                  <a:spcPct val="0"/>
                </a:spcAft>
              </a:pPr>
              <a:endParaRPr lang="en-US" dirty="0">
                <a:solidFill>
                  <a:srgbClr val="FF0000"/>
                </a:solidFill>
              </a:endParaRPr>
            </a:p>
          </p:txBody>
        </p:sp>
        <p:sp>
          <p:nvSpPr>
            <p:cNvPr id="5" name="Isosceles Triangle 4"/>
            <p:cNvSpPr/>
            <p:nvPr/>
          </p:nvSpPr>
          <p:spPr>
            <a:xfrm>
              <a:off x="3848100" y="1816100"/>
              <a:ext cx="304800" cy="457200"/>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latinLnBrk="0">
                <a:spcBef>
                  <a:spcPct val="0"/>
                </a:spcBef>
                <a:spcAft>
                  <a:spcPct val="0"/>
                </a:spcAft>
              </a:pPr>
              <a:endParaRPr lang="en-US" dirty="0">
                <a:solidFill>
                  <a:srgbClr val="FF0000"/>
                </a:solidFill>
              </a:endParaRPr>
            </a:p>
          </p:txBody>
        </p:sp>
      </p:grpSp>
      <p:pic>
        <p:nvPicPr>
          <p:cNvPr id="7" name="Picture 6"/>
          <p:cNvPicPr>
            <a:picLocks noChangeAspect="1"/>
          </p:cNvPicPr>
          <p:nvPr/>
        </p:nvPicPr>
        <p:blipFill rotWithShape="1">
          <a:blip r:embed="rId3"/>
          <a:srcRect l="17835" t="14388" r="15406" b="12410"/>
          <a:stretch/>
        </p:blipFill>
        <p:spPr>
          <a:xfrm>
            <a:off x="6876256" y="947494"/>
            <a:ext cx="2160240" cy="2049458"/>
          </a:xfrm>
          <a:prstGeom prst="rect">
            <a:avLst/>
          </a:prstGeom>
          <a:ln>
            <a:solidFill>
              <a:srgbClr val="FFFFFF"/>
            </a:solidFill>
          </a:ln>
        </p:spPr>
      </p:pic>
    </p:spTree>
    <p:extLst>
      <p:ext uri="{BB962C8B-B14F-4D97-AF65-F5344CB8AC3E}">
        <p14:creationId xmlns:p14="http://schemas.microsoft.com/office/powerpoint/2010/main" val="7798612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7CB13A77-1CCE-F04A-A5C3-C4AC0B7CF7E8}"/>
              </a:ext>
            </a:extLst>
          </p:cNvPr>
          <p:cNvSpPr/>
          <p:nvPr/>
        </p:nvSpPr>
        <p:spPr>
          <a:xfrm>
            <a:off x="0" y="0"/>
            <a:ext cx="9144000" cy="7025832"/>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218113" name="Picture 2" descr="MotorUnit"/>
          <p:cNvPicPr>
            <a:picLocks noChangeAspect="1" noChangeArrowheads="1"/>
          </p:cNvPicPr>
          <p:nvPr/>
        </p:nvPicPr>
        <p:blipFill rotWithShape="1">
          <a:blip r:embed="rId2"/>
          <a:srcRect l="11114" r="12470"/>
          <a:stretch/>
        </p:blipFill>
        <p:spPr bwMode="auto">
          <a:xfrm>
            <a:off x="114300" y="1871663"/>
            <a:ext cx="4114800" cy="3552825"/>
          </a:xfrm>
          <a:prstGeom prst="rect">
            <a:avLst/>
          </a:prstGeom>
          <a:noFill/>
          <a:ln w="9525">
            <a:noFill/>
            <a:miter lim="800000"/>
            <a:headEnd/>
            <a:tailEnd/>
          </a:ln>
        </p:spPr>
      </p:pic>
      <p:sp>
        <p:nvSpPr>
          <p:cNvPr id="218114" name="Rectangle 3"/>
          <p:cNvSpPr>
            <a:spLocks noChangeArrowheads="1"/>
          </p:cNvSpPr>
          <p:nvPr/>
        </p:nvSpPr>
        <p:spPr bwMode="auto">
          <a:xfrm>
            <a:off x="1409700" y="-12700"/>
            <a:ext cx="6323013" cy="1223963"/>
          </a:xfrm>
          <a:prstGeom prst="rect">
            <a:avLst/>
          </a:prstGeom>
          <a:solidFill>
            <a:srgbClr val="000066"/>
          </a:solidFill>
          <a:ln w="9525">
            <a:noFill/>
            <a:miter lim="800000"/>
            <a:headEnd/>
            <a:tailEnd/>
          </a:ln>
        </p:spPr>
        <p:txBody>
          <a:bodyPr wrap="none" anchor="ctr"/>
          <a:lstStyle/>
          <a:p>
            <a:pPr algn="ctr" fontAlgn="base">
              <a:spcBef>
                <a:spcPct val="0"/>
              </a:spcBef>
              <a:spcAft>
                <a:spcPct val="0"/>
              </a:spcAft>
            </a:pPr>
            <a:r>
              <a:rPr lang="en-US" sz="3200" b="1">
                <a:solidFill>
                  <a:srgbClr val="FFFF00"/>
                </a:solidFill>
                <a:latin typeface="Arial" charset="0"/>
              </a:rPr>
              <a:t>Spinal-cord </a:t>
            </a:r>
            <a:r>
              <a:rPr lang="el-GR" sz="3200" b="1">
                <a:solidFill>
                  <a:srgbClr val="FFFF00"/>
                </a:solidFill>
                <a:latin typeface="Arial" charset="0"/>
                <a:cs typeface="Arial" charset="0"/>
              </a:rPr>
              <a:t>α</a:t>
            </a:r>
            <a:r>
              <a:rPr lang="en-US" sz="3200" b="1">
                <a:solidFill>
                  <a:srgbClr val="FFFF00"/>
                </a:solidFill>
                <a:latin typeface="Arial" charset="0"/>
              </a:rPr>
              <a:t>-motor neurons</a:t>
            </a:r>
          </a:p>
        </p:txBody>
      </p:sp>
      <p:sp>
        <p:nvSpPr>
          <p:cNvPr id="218115" name="Rectangle 4"/>
          <p:cNvSpPr>
            <a:spLocks noChangeArrowheads="1"/>
          </p:cNvSpPr>
          <p:nvPr/>
        </p:nvSpPr>
        <p:spPr bwMode="auto">
          <a:xfrm>
            <a:off x="832687" y="5519738"/>
            <a:ext cx="2520113" cy="338554"/>
          </a:xfrm>
          <a:prstGeom prst="rect">
            <a:avLst/>
          </a:prstGeom>
          <a:noFill/>
          <a:ln w="9525">
            <a:noFill/>
            <a:miter lim="800000"/>
            <a:headEnd/>
            <a:tailEnd/>
          </a:ln>
        </p:spPr>
        <p:txBody>
          <a:bodyPr wrap="none">
            <a:spAutoFit/>
          </a:bodyPr>
          <a:lstStyle/>
          <a:p>
            <a:pPr fontAlgn="base">
              <a:spcBef>
                <a:spcPct val="0"/>
              </a:spcBef>
              <a:spcAft>
                <a:spcPct val="0"/>
              </a:spcAft>
            </a:pPr>
            <a:r>
              <a:rPr lang="en-US" sz="1600" dirty="0">
                <a:solidFill>
                  <a:srgbClr val="FFFF99"/>
                </a:solidFill>
                <a:latin typeface="Arial" charset="0"/>
              </a:rPr>
              <a:t>www.uofaweb.ualberta.ca</a:t>
            </a:r>
          </a:p>
        </p:txBody>
      </p:sp>
      <p:pic>
        <p:nvPicPr>
          <p:cNvPr id="218116" name="Picture 5" descr="spinalcross"/>
          <p:cNvPicPr>
            <a:picLocks noChangeAspect="1" noChangeArrowheads="1"/>
          </p:cNvPicPr>
          <p:nvPr/>
        </p:nvPicPr>
        <p:blipFill>
          <a:blip r:embed="rId3"/>
          <a:srcRect/>
          <a:stretch>
            <a:fillRect/>
          </a:stretch>
        </p:blipFill>
        <p:spPr bwMode="auto">
          <a:xfrm>
            <a:off x="4359275" y="1371600"/>
            <a:ext cx="4695825" cy="4429125"/>
          </a:xfrm>
          <a:prstGeom prst="rect">
            <a:avLst/>
          </a:prstGeom>
          <a:noFill/>
          <a:ln w="9525">
            <a:noFill/>
            <a:miter lim="800000"/>
            <a:headEnd/>
            <a:tailEnd/>
          </a:ln>
        </p:spPr>
      </p:pic>
      <p:sp>
        <p:nvSpPr>
          <p:cNvPr id="218117" name="Rectangle 6"/>
          <p:cNvSpPr>
            <a:spLocks noChangeArrowheads="1"/>
          </p:cNvSpPr>
          <p:nvPr/>
        </p:nvSpPr>
        <p:spPr bwMode="auto">
          <a:xfrm>
            <a:off x="4668853" y="5943600"/>
            <a:ext cx="4246547" cy="338554"/>
          </a:xfrm>
          <a:prstGeom prst="rect">
            <a:avLst/>
          </a:prstGeom>
          <a:noFill/>
          <a:ln w="9525">
            <a:noFill/>
            <a:miter lim="800000"/>
            <a:headEnd/>
            <a:tailEnd/>
          </a:ln>
        </p:spPr>
        <p:txBody>
          <a:bodyPr wrap="none">
            <a:spAutoFit/>
          </a:bodyPr>
          <a:lstStyle/>
          <a:p>
            <a:pPr fontAlgn="base">
              <a:spcBef>
                <a:spcPct val="0"/>
              </a:spcBef>
              <a:spcAft>
                <a:spcPct val="0"/>
              </a:spcAft>
            </a:pPr>
            <a:r>
              <a:rPr lang="en-US" sz="1600" dirty="0">
                <a:solidFill>
                  <a:srgbClr val="FFFF99"/>
                </a:solidFill>
                <a:latin typeface="Arial" charset="0"/>
              </a:rPr>
              <a:t>http://www.glittra.com/yvonne/neuropics.html</a:t>
            </a:r>
          </a:p>
        </p:txBody>
      </p:sp>
    </p:spTree>
    <p:extLst>
      <p:ext uri="{BB962C8B-B14F-4D97-AF65-F5344CB8AC3E}">
        <p14:creationId xmlns:p14="http://schemas.microsoft.com/office/powerpoint/2010/main" val="21276972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ttangolo 47">
            <a:extLst>
              <a:ext uri="{FF2B5EF4-FFF2-40B4-BE49-F238E27FC236}">
                <a16:creationId xmlns:a16="http://schemas.microsoft.com/office/drawing/2014/main" id="{CF92CD32-F209-AC41-9974-6493BFE3795A}"/>
              </a:ext>
            </a:extLst>
          </p:cNvPr>
          <p:cNvSpPr/>
          <p:nvPr/>
        </p:nvSpPr>
        <p:spPr>
          <a:xfrm>
            <a:off x="0" y="0"/>
            <a:ext cx="9144000" cy="7025832"/>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nvGrpSpPr>
          <p:cNvPr id="295937" name="Group 32"/>
          <p:cNvGrpSpPr>
            <a:grpSpLocks/>
          </p:cNvGrpSpPr>
          <p:nvPr/>
        </p:nvGrpSpPr>
        <p:grpSpPr bwMode="auto">
          <a:xfrm>
            <a:off x="228600" y="1524000"/>
            <a:ext cx="3863975" cy="1524000"/>
            <a:chOff x="720" y="1056"/>
            <a:chExt cx="2434" cy="960"/>
          </a:xfrm>
        </p:grpSpPr>
        <p:sp>
          <p:nvSpPr>
            <p:cNvPr id="296025" name="TextBox 2"/>
            <p:cNvSpPr txBox="1">
              <a:spLocks noChangeArrowheads="1"/>
            </p:cNvSpPr>
            <p:nvPr/>
          </p:nvSpPr>
          <p:spPr bwMode="auto">
            <a:xfrm>
              <a:off x="1420" y="1803"/>
              <a:ext cx="258" cy="212"/>
            </a:xfrm>
            <a:prstGeom prst="rect">
              <a:avLst/>
            </a:prstGeom>
            <a:noFill/>
            <a:ln w="9525">
              <a:noFill/>
              <a:miter lim="800000"/>
              <a:headEnd/>
              <a:tailEnd/>
            </a:ln>
          </p:spPr>
          <p:txBody>
            <a:bodyPr wrap="none">
              <a:spAutoFit/>
            </a:bodyPr>
            <a:lstStyle/>
            <a:p>
              <a:pPr fontAlgn="base">
                <a:spcBef>
                  <a:spcPct val="0"/>
                </a:spcBef>
                <a:spcAft>
                  <a:spcPct val="0"/>
                </a:spcAft>
              </a:pPr>
              <a:r>
                <a:rPr lang="en-US" sz="1600">
                  <a:solidFill>
                    <a:srgbClr val="FFFF00"/>
                  </a:solidFill>
                  <a:latin typeface="Arial" charset="0"/>
                </a:rPr>
                <a:t>14</a:t>
              </a:r>
            </a:p>
          </p:txBody>
        </p:sp>
        <p:sp>
          <p:nvSpPr>
            <p:cNvPr id="296026" name="TextBox 3"/>
            <p:cNvSpPr txBox="1">
              <a:spLocks noChangeArrowheads="1"/>
            </p:cNvSpPr>
            <p:nvPr/>
          </p:nvSpPr>
          <p:spPr bwMode="auto">
            <a:xfrm>
              <a:off x="1736" y="1803"/>
              <a:ext cx="258" cy="212"/>
            </a:xfrm>
            <a:prstGeom prst="rect">
              <a:avLst/>
            </a:prstGeom>
            <a:noFill/>
            <a:ln w="9525">
              <a:noFill/>
              <a:miter lim="800000"/>
              <a:headEnd/>
              <a:tailEnd/>
            </a:ln>
          </p:spPr>
          <p:txBody>
            <a:bodyPr wrap="none">
              <a:spAutoFit/>
            </a:bodyPr>
            <a:lstStyle/>
            <a:p>
              <a:pPr fontAlgn="base">
                <a:spcBef>
                  <a:spcPct val="0"/>
                </a:spcBef>
                <a:spcAft>
                  <a:spcPct val="0"/>
                </a:spcAft>
              </a:pPr>
              <a:r>
                <a:rPr lang="en-US" sz="1600">
                  <a:solidFill>
                    <a:srgbClr val="FFFF00"/>
                  </a:solidFill>
                  <a:latin typeface="Arial" charset="0"/>
                </a:rPr>
                <a:t>86</a:t>
              </a:r>
            </a:p>
          </p:txBody>
        </p:sp>
        <p:sp>
          <p:nvSpPr>
            <p:cNvPr id="296027" name="TextBox 4"/>
            <p:cNvSpPr txBox="1">
              <a:spLocks noChangeArrowheads="1"/>
            </p:cNvSpPr>
            <p:nvPr/>
          </p:nvSpPr>
          <p:spPr bwMode="auto">
            <a:xfrm>
              <a:off x="787" y="1803"/>
              <a:ext cx="258" cy="212"/>
            </a:xfrm>
            <a:prstGeom prst="rect">
              <a:avLst/>
            </a:prstGeom>
            <a:noFill/>
            <a:ln w="9525">
              <a:noFill/>
              <a:miter lim="800000"/>
              <a:headEnd/>
              <a:tailEnd/>
            </a:ln>
          </p:spPr>
          <p:txBody>
            <a:bodyPr wrap="none">
              <a:spAutoFit/>
            </a:bodyPr>
            <a:lstStyle/>
            <a:p>
              <a:pPr fontAlgn="base">
                <a:spcBef>
                  <a:spcPct val="0"/>
                </a:spcBef>
                <a:spcAft>
                  <a:spcPct val="0"/>
                </a:spcAft>
              </a:pPr>
              <a:r>
                <a:rPr lang="en-US" sz="1600">
                  <a:solidFill>
                    <a:srgbClr val="FFFF00"/>
                  </a:solidFill>
                  <a:latin typeface="Arial" charset="0"/>
                </a:rPr>
                <a:t>14</a:t>
              </a:r>
            </a:p>
          </p:txBody>
        </p:sp>
        <p:sp>
          <p:nvSpPr>
            <p:cNvPr id="296028" name="TextBox 5"/>
            <p:cNvSpPr txBox="1">
              <a:spLocks noChangeArrowheads="1"/>
            </p:cNvSpPr>
            <p:nvPr/>
          </p:nvSpPr>
          <p:spPr bwMode="auto">
            <a:xfrm>
              <a:off x="1102" y="1803"/>
              <a:ext cx="259" cy="213"/>
            </a:xfrm>
            <a:prstGeom prst="rect">
              <a:avLst/>
            </a:prstGeom>
            <a:noFill/>
            <a:ln w="9525">
              <a:noFill/>
              <a:miter lim="800000"/>
              <a:headEnd/>
              <a:tailEnd/>
            </a:ln>
          </p:spPr>
          <p:txBody>
            <a:bodyPr wrap="none">
              <a:spAutoFit/>
            </a:bodyPr>
            <a:lstStyle/>
            <a:p>
              <a:pPr fontAlgn="base">
                <a:spcBef>
                  <a:spcPct val="0"/>
                </a:spcBef>
                <a:spcAft>
                  <a:spcPct val="0"/>
                </a:spcAft>
              </a:pPr>
              <a:r>
                <a:rPr lang="en-US" sz="1600">
                  <a:solidFill>
                    <a:srgbClr val="FFFF00"/>
                  </a:solidFill>
                  <a:latin typeface="Arial" charset="0"/>
                </a:rPr>
                <a:t>13</a:t>
              </a:r>
            </a:p>
          </p:txBody>
        </p:sp>
        <p:sp>
          <p:nvSpPr>
            <p:cNvPr id="296029" name="TextBox 6"/>
            <p:cNvSpPr txBox="1">
              <a:spLocks noChangeArrowheads="1"/>
            </p:cNvSpPr>
            <p:nvPr/>
          </p:nvSpPr>
          <p:spPr bwMode="auto">
            <a:xfrm>
              <a:off x="2062" y="1803"/>
              <a:ext cx="258" cy="212"/>
            </a:xfrm>
            <a:prstGeom prst="rect">
              <a:avLst/>
            </a:prstGeom>
            <a:noFill/>
            <a:ln w="9525">
              <a:noFill/>
              <a:miter lim="800000"/>
              <a:headEnd/>
              <a:tailEnd/>
            </a:ln>
          </p:spPr>
          <p:txBody>
            <a:bodyPr wrap="none">
              <a:spAutoFit/>
            </a:bodyPr>
            <a:lstStyle/>
            <a:p>
              <a:pPr fontAlgn="base">
                <a:spcBef>
                  <a:spcPct val="0"/>
                </a:spcBef>
                <a:spcAft>
                  <a:spcPct val="0"/>
                </a:spcAft>
              </a:pPr>
              <a:r>
                <a:rPr lang="en-US" sz="1600">
                  <a:solidFill>
                    <a:srgbClr val="FFFF00"/>
                  </a:solidFill>
                  <a:latin typeface="Arial" charset="0"/>
                </a:rPr>
                <a:t>84</a:t>
              </a:r>
            </a:p>
          </p:txBody>
        </p:sp>
        <p:sp>
          <p:nvSpPr>
            <p:cNvPr id="296030" name="TextBox 7"/>
            <p:cNvSpPr txBox="1">
              <a:spLocks noChangeArrowheads="1"/>
            </p:cNvSpPr>
            <p:nvPr/>
          </p:nvSpPr>
          <p:spPr bwMode="auto">
            <a:xfrm>
              <a:off x="2389" y="1803"/>
              <a:ext cx="258" cy="212"/>
            </a:xfrm>
            <a:prstGeom prst="rect">
              <a:avLst/>
            </a:prstGeom>
            <a:noFill/>
            <a:ln w="9525">
              <a:noFill/>
              <a:miter lim="800000"/>
              <a:headEnd/>
              <a:tailEnd/>
            </a:ln>
          </p:spPr>
          <p:txBody>
            <a:bodyPr wrap="none">
              <a:spAutoFit/>
            </a:bodyPr>
            <a:lstStyle/>
            <a:p>
              <a:pPr fontAlgn="base">
                <a:spcBef>
                  <a:spcPct val="0"/>
                </a:spcBef>
                <a:spcAft>
                  <a:spcPct val="0"/>
                </a:spcAft>
              </a:pPr>
              <a:r>
                <a:rPr lang="en-US" sz="1600">
                  <a:solidFill>
                    <a:srgbClr val="FFFF00"/>
                  </a:solidFill>
                  <a:latin typeface="Arial" charset="0"/>
                </a:rPr>
                <a:t>83</a:t>
              </a:r>
            </a:p>
          </p:txBody>
        </p:sp>
        <p:sp>
          <p:nvSpPr>
            <p:cNvPr id="296031" name="TextBox 8"/>
            <p:cNvSpPr txBox="1">
              <a:spLocks noChangeArrowheads="1"/>
            </p:cNvSpPr>
            <p:nvPr/>
          </p:nvSpPr>
          <p:spPr bwMode="auto">
            <a:xfrm>
              <a:off x="916" y="1056"/>
              <a:ext cx="470" cy="212"/>
            </a:xfrm>
            <a:prstGeom prst="rect">
              <a:avLst/>
            </a:prstGeom>
            <a:noFill/>
            <a:ln w="9525">
              <a:noFill/>
              <a:miter lim="800000"/>
              <a:headEnd/>
              <a:tailEnd/>
            </a:ln>
          </p:spPr>
          <p:txBody>
            <a:bodyPr wrap="none">
              <a:spAutoFit/>
            </a:bodyPr>
            <a:lstStyle/>
            <a:p>
              <a:pPr fontAlgn="base">
                <a:spcBef>
                  <a:spcPct val="0"/>
                </a:spcBef>
                <a:spcAft>
                  <a:spcPct val="0"/>
                </a:spcAft>
              </a:pPr>
              <a:r>
                <a:rPr lang="en-US" sz="1600" dirty="0">
                  <a:solidFill>
                    <a:srgbClr val="FF0000"/>
                  </a:solidFill>
                  <a:latin typeface="Arial" charset="0"/>
                </a:rPr>
                <a:t>Saline</a:t>
              </a:r>
            </a:p>
          </p:txBody>
        </p:sp>
        <p:sp>
          <p:nvSpPr>
            <p:cNvPr id="296032" name="TextBox 9"/>
            <p:cNvSpPr txBox="1">
              <a:spLocks noChangeArrowheads="1"/>
            </p:cNvSpPr>
            <p:nvPr/>
          </p:nvSpPr>
          <p:spPr bwMode="auto">
            <a:xfrm>
              <a:off x="2031" y="1056"/>
              <a:ext cx="386" cy="212"/>
            </a:xfrm>
            <a:prstGeom prst="rect">
              <a:avLst/>
            </a:prstGeom>
            <a:noFill/>
            <a:ln w="9525">
              <a:noFill/>
              <a:miter lim="800000"/>
              <a:headEnd/>
              <a:tailEnd/>
            </a:ln>
          </p:spPr>
          <p:txBody>
            <a:bodyPr wrap="none">
              <a:spAutoFit/>
            </a:bodyPr>
            <a:lstStyle/>
            <a:p>
              <a:pPr fontAlgn="base">
                <a:spcBef>
                  <a:spcPct val="0"/>
                </a:spcBef>
                <a:spcAft>
                  <a:spcPct val="0"/>
                </a:spcAft>
              </a:pPr>
              <a:r>
                <a:rPr lang="en-US" sz="1600" dirty="0">
                  <a:solidFill>
                    <a:srgbClr val="00FF00"/>
                  </a:solidFill>
                  <a:latin typeface="Arial" charset="0"/>
                </a:rPr>
                <a:t>ASO</a:t>
              </a:r>
            </a:p>
          </p:txBody>
        </p:sp>
        <p:cxnSp>
          <p:nvCxnSpPr>
            <p:cNvPr id="11" name="Straight Connector 10"/>
            <p:cNvCxnSpPr/>
            <p:nvPr/>
          </p:nvCxnSpPr>
          <p:spPr>
            <a:xfrm>
              <a:off x="729" y="1293"/>
              <a:ext cx="908"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747" y="1293"/>
              <a:ext cx="908" cy="0"/>
            </a:xfrm>
            <a:prstGeom prst="line">
              <a:avLst/>
            </a:prstGeom>
            <a:ln>
              <a:solidFill>
                <a:srgbClr val="00FF00"/>
              </a:solidFill>
            </a:ln>
          </p:spPr>
          <p:style>
            <a:lnRef idx="1">
              <a:schemeClr val="accent1"/>
            </a:lnRef>
            <a:fillRef idx="0">
              <a:schemeClr val="accent1"/>
            </a:fillRef>
            <a:effectRef idx="0">
              <a:schemeClr val="accent1"/>
            </a:effectRef>
            <a:fontRef idx="minor">
              <a:schemeClr val="tx1"/>
            </a:fontRef>
          </p:style>
        </p:cxnSp>
        <p:pic>
          <p:nvPicPr>
            <p:cNvPr id="296035" name="Picture 2"/>
            <p:cNvPicPr>
              <a:picLocks noChangeAspect="1" noChangeArrowheads="1"/>
            </p:cNvPicPr>
            <p:nvPr/>
          </p:nvPicPr>
          <p:blipFill>
            <a:blip r:embed="rId2"/>
            <a:srcRect l="2071" r="1775"/>
            <a:stretch>
              <a:fillRect/>
            </a:stretch>
          </p:blipFill>
          <p:spPr bwMode="auto">
            <a:xfrm>
              <a:off x="720" y="1343"/>
              <a:ext cx="1950" cy="498"/>
            </a:xfrm>
            <a:prstGeom prst="rect">
              <a:avLst/>
            </a:prstGeom>
            <a:noFill/>
            <a:ln w="9525">
              <a:noFill/>
              <a:miter lim="800000"/>
              <a:headEnd/>
              <a:tailEnd/>
            </a:ln>
          </p:spPr>
        </p:pic>
        <p:sp>
          <p:nvSpPr>
            <p:cNvPr id="296038" name="TextBox 15"/>
            <p:cNvSpPr txBox="1">
              <a:spLocks noChangeArrowheads="1"/>
            </p:cNvSpPr>
            <p:nvPr/>
          </p:nvSpPr>
          <p:spPr bwMode="auto">
            <a:xfrm>
              <a:off x="2697" y="1803"/>
              <a:ext cx="457" cy="212"/>
            </a:xfrm>
            <a:prstGeom prst="rect">
              <a:avLst/>
            </a:prstGeom>
            <a:noFill/>
            <a:ln w="9525">
              <a:noFill/>
              <a:miter lim="800000"/>
              <a:headEnd/>
              <a:tailEnd/>
            </a:ln>
          </p:spPr>
          <p:txBody>
            <a:bodyPr wrap="none">
              <a:spAutoFit/>
            </a:bodyPr>
            <a:lstStyle/>
            <a:p>
              <a:pPr fontAlgn="base">
                <a:spcBef>
                  <a:spcPct val="0"/>
                </a:spcBef>
                <a:spcAft>
                  <a:spcPct val="0"/>
                </a:spcAft>
              </a:pPr>
              <a:r>
                <a:rPr lang="en-US" sz="1600">
                  <a:solidFill>
                    <a:srgbClr val="FFFF00"/>
                  </a:solidFill>
                  <a:latin typeface="Arial" charset="0"/>
                </a:rPr>
                <a:t>% incl</a:t>
              </a:r>
            </a:p>
          </p:txBody>
        </p:sp>
      </p:grpSp>
      <p:sp>
        <p:nvSpPr>
          <p:cNvPr id="295938" name="TextBox 26"/>
          <p:cNvSpPr txBox="1">
            <a:spLocks noChangeArrowheads="1"/>
          </p:cNvSpPr>
          <p:nvPr/>
        </p:nvSpPr>
        <p:spPr bwMode="auto">
          <a:xfrm>
            <a:off x="152400" y="1035050"/>
            <a:ext cx="949325" cy="336550"/>
          </a:xfrm>
          <a:prstGeom prst="rect">
            <a:avLst/>
          </a:prstGeom>
          <a:noFill/>
          <a:ln w="9525">
            <a:noFill/>
            <a:miter lim="800000"/>
            <a:headEnd/>
            <a:tailEnd/>
          </a:ln>
        </p:spPr>
        <p:txBody>
          <a:bodyPr wrap="none">
            <a:spAutoFit/>
          </a:bodyPr>
          <a:lstStyle/>
          <a:p>
            <a:pPr fontAlgn="base">
              <a:spcBef>
                <a:spcPct val="0"/>
              </a:spcBef>
              <a:spcAft>
                <a:spcPct val="0"/>
              </a:spcAft>
            </a:pPr>
            <a:r>
              <a:rPr lang="en-US" sz="1600" dirty="0">
                <a:solidFill>
                  <a:srgbClr val="FF9933"/>
                </a:solidFill>
                <a:latin typeface="Arial" charset="0"/>
              </a:rPr>
              <a:t>RT-PCR</a:t>
            </a:r>
          </a:p>
        </p:txBody>
      </p:sp>
      <p:sp>
        <p:nvSpPr>
          <p:cNvPr id="295948" name="TextBox 28"/>
          <p:cNvSpPr txBox="1">
            <a:spLocks noChangeArrowheads="1"/>
          </p:cNvSpPr>
          <p:nvPr/>
        </p:nvSpPr>
        <p:spPr bwMode="auto">
          <a:xfrm>
            <a:off x="65088" y="5867400"/>
            <a:ext cx="3369256" cy="923330"/>
          </a:xfrm>
          <a:prstGeom prst="rect">
            <a:avLst/>
          </a:prstGeom>
          <a:noFill/>
          <a:ln w="9525">
            <a:noFill/>
            <a:miter lim="800000"/>
            <a:headEnd/>
            <a:tailEnd/>
          </a:ln>
        </p:spPr>
        <p:txBody>
          <a:bodyPr wrap="none">
            <a:spAutoFit/>
          </a:bodyPr>
          <a:lstStyle/>
          <a:p>
            <a:pPr fontAlgn="base">
              <a:spcBef>
                <a:spcPct val="0"/>
              </a:spcBef>
              <a:spcAft>
                <a:spcPct val="0"/>
              </a:spcAft>
            </a:pPr>
            <a:r>
              <a:rPr lang="en-US" dirty="0">
                <a:solidFill>
                  <a:srgbClr val="FFFFCC"/>
                </a:solidFill>
                <a:latin typeface="Arial" charset="0"/>
              </a:rPr>
              <a:t>Dose: 20 </a:t>
            </a:r>
            <a:r>
              <a:rPr lang="en-US" dirty="0">
                <a:solidFill>
                  <a:srgbClr val="FFFFCC"/>
                </a:solidFill>
                <a:latin typeface="Arial" charset="0"/>
                <a:cs typeface="Arial" charset="0"/>
              </a:rPr>
              <a:t>µ</a:t>
            </a:r>
            <a:r>
              <a:rPr lang="en-US" dirty="0">
                <a:solidFill>
                  <a:srgbClr val="FFFFCC"/>
                </a:solidFill>
                <a:latin typeface="Arial" charset="0"/>
              </a:rPr>
              <a:t>g ICV at P1</a:t>
            </a:r>
          </a:p>
          <a:p>
            <a:pPr fontAlgn="base">
              <a:spcBef>
                <a:spcPct val="0"/>
              </a:spcBef>
              <a:spcAft>
                <a:spcPct val="0"/>
              </a:spcAft>
            </a:pPr>
            <a:r>
              <a:rPr lang="en-US" dirty="0">
                <a:solidFill>
                  <a:srgbClr val="FFFFCC"/>
                </a:solidFill>
                <a:latin typeface="Arial" charset="0"/>
              </a:rPr>
              <a:t>Tissue: whole spinal cord at P7</a:t>
            </a:r>
          </a:p>
          <a:p>
            <a:pPr fontAlgn="base">
              <a:spcBef>
                <a:spcPct val="0"/>
              </a:spcBef>
              <a:spcAft>
                <a:spcPct val="0"/>
              </a:spcAft>
            </a:pPr>
            <a:r>
              <a:rPr lang="en-US" i="1" dirty="0" err="1">
                <a:solidFill>
                  <a:srgbClr val="FFFFCC"/>
                </a:solidFill>
                <a:latin typeface="Arial" charset="0"/>
              </a:rPr>
              <a:t>Smn</a:t>
            </a:r>
            <a:r>
              <a:rPr lang="en-US" i="1" baseline="30000" dirty="0">
                <a:solidFill>
                  <a:srgbClr val="FFFFCC"/>
                </a:solidFill>
                <a:latin typeface="Arial" charset="0"/>
              </a:rPr>
              <a:t>-/- </a:t>
            </a:r>
            <a:r>
              <a:rPr lang="en-US" dirty="0">
                <a:solidFill>
                  <a:srgbClr val="FFFFCC"/>
                </a:solidFill>
                <a:latin typeface="Arial" charset="0"/>
              </a:rPr>
              <a:t>; </a:t>
            </a:r>
            <a:r>
              <a:rPr lang="en-US" i="1" dirty="0">
                <a:solidFill>
                  <a:srgbClr val="FFFFCC"/>
                </a:solidFill>
                <a:latin typeface="Arial" charset="0"/>
              </a:rPr>
              <a:t>SMN2</a:t>
            </a:r>
            <a:r>
              <a:rPr lang="en-US" i="1" baseline="30000" dirty="0">
                <a:solidFill>
                  <a:srgbClr val="FFFFCC"/>
                </a:solidFill>
                <a:latin typeface="Arial" charset="0"/>
              </a:rPr>
              <a:t>2Tg/0</a:t>
            </a:r>
          </a:p>
        </p:txBody>
      </p:sp>
      <p:sp>
        <p:nvSpPr>
          <p:cNvPr id="295949" name="TextBox 30"/>
          <p:cNvSpPr txBox="1">
            <a:spLocks noChangeArrowheads="1"/>
          </p:cNvSpPr>
          <p:nvPr/>
        </p:nvSpPr>
        <p:spPr bwMode="auto">
          <a:xfrm>
            <a:off x="493814" y="25400"/>
            <a:ext cx="8156400" cy="954107"/>
          </a:xfrm>
          <a:prstGeom prst="rect">
            <a:avLst/>
          </a:prstGeom>
          <a:noFill/>
          <a:ln w="9525">
            <a:noFill/>
            <a:miter lim="800000"/>
            <a:headEnd/>
            <a:tailEnd/>
          </a:ln>
        </p:spPr>
        <p:txBody>
          <a:bodyPr wrap="none">
            <a:spAutoFit/>
          </a:bodyPr>
          <a:lstStyle/>
          <a:p>
            <a:pPr algn="ctr" fontAlgn="base">
              <a:spcBef>
                <a:spcPct val="0"/>
              </a:spcBef>
              <a:spcAft>
                <a:spcPct val="0"/>
              </a:spcAft>
            </a:pPr>
            <a:r>
              <a:rPr lang="en-US" sz="2800" b="1" dirty="0" err="1">
                <a:solidFill>
                  <a:srgbClr val="FFFF00"/>
                </a:solidFill>
                <a:latin typeface="Arial" charset="0"/>
              </a:rPr>
              <a:t>Intracerebroventricular</a:t>
            </a:r>
            <a:r>
              <a:rPr lang="en-US" sz="2800" b="1" dirty="0">
                <a:solidFill>
                  <a:srgbClr val="FFFF00"/>
                </a:solidFill>
                <a:latin typeface="Arial" charset="0"/>
              </a:rPr>
              <a:t> injection of </a:t>
            </a:r>
            <a:r>
              <a:rPr lang="en-US" sz="2800" b="1" dirty="0" err="1">
                <a:solidFill>
                  <a:srgbClr val="FFFF00"/>
                </a:solidFill>
                <a:latin typeface="Arial" charset="0"/>
              </a:rPr>
              <a:t>nusinersen</a:t>
            </a:r>
            <a:endParaRPr lang="en-US" sz="2800" b="1" dirty="0">
              <a:solidFill>
                <a:srgbClr val="FFFF00"/>
              </a:solidFill>
              <a:latin typeface="Arial" charset="0"/>
            </a:endParaRPr>
          </a:p>
          <a:p>
            <a:pPr algn="ctr" fontAlgn="base">
              <a:spcBef>
                <a:spcPct val="0"/>
              </a:spcBef>
              <a:spcAft>
                <a:spcPct val="0"/>
              </a:spcAft>
            </a:pPr>
            <a:r>
              <a:rPr lang="en-US" sz="2800" b="1" dirty="0">
                <a:solidFill>
                  <a:srgbClr val="FFFF00"/>
                </a:solidFill>
                <a:latin typeface="Arial" charset="0"/>
              </a:rPr>
              <a:t>in neonate transgenic mice with severe SMA</a:t>
            </a:r>
            <a:endParaRPr lang="en-US" sz="2800" b="1" baseline="-25000" dirty="0">
              <a:solidFill>
                <a:srgbClr val="FFFF00"/>
              </a:solidFill>
              <a:latin typeface="Arial" charset="0"/>
            </a:endParaRPr>
          </a:p>
        </p:txBody>
      </p:sp>
      <p:grpSp>
        <p:nvGrpSpPr>
          <p:cNvPr id="2" name="Group 1"/>
          <p:cNvGrpSpPr/>
          <p:nvPr/>
        </p:nvGrpSpPr>
        <p:grpSpPr>
          <a:xfrm>
            <a:off x="152400" y="3276600"/>
            <a:ext cx="4038600" cy="2346325"/>
            <a:chOff x="152400" y="3597275"/>
            <a:chExt cx="4038600" cy="2346325"/>
          </a:xfrm>
        </p:grpSpPr>
        <p:sp>
          <p:nvSpPr>
            <p:cNvPr id="295941" name="TextBox 18"/>
            <p:cNvSpPr txBox="1">
              <a:spLocks noChangeArrowheads="1"/>
            </p:cNvSpPr>
            <p:nvPr/>
          </p:nvSpPr>
          <p:spPr bwMode="auto">
            <a:xfrm>
              <a:off x="652463" y="4138613"/>
              <a:ext cx="746125" cy="336550"/>
            </a:xfrm>
            <a:prstGeom prst="rect">
              <a:avLst/>
            </a:prstGeom>
            <a:noFill/>
            <a:ln w="9525">
              <a:noFill/>
              <a:miter lim="800000"/>
              <a:headEnd/>
              <a:tailEnd/>
            </a:ln>
          </p:spPr>
          <p:txBody>
            <a:bodyPr wrap="none">
              <a:spAutoFit/>
            </a:bodyPr>
            <a:lstStyle/>
            <a:p>
              <a:pPr fontAlgn="base">
                <a:spcBef>
                  <a:spcPct val="0"/>
                </a:spcBef>
                <a:spcAft>
                  <a:spcPct val="0"/>
                </a:spcAft>
              </a:pPr>
              <a:r>
                <a:rPr lang="en-US" sz="1600" dirty="0">
                  <a:solidFill>
                    <a:srgbClr val="FF0000"/>
                  </a:solidFill>
                  <a:latin typeface="Arial" charset="0"/>
                </a:rPr>
                <a:t>Saline</a:t>
              </a:r>
            </a:p>
          </p:txBody>
        </p:sp>
        <p:sp>
          <p:nvSpPr>
            <p:cNvPr id="295942" name="TextBox 19"/>
            <p:cNvSpPr txBox="1">
              <a:spLocks noChangeArrowheads="1"/>
            </p:cNvSpPr>
            <p:nvPr/>
          </p:nvSpPr>
          <p:spPr bwMode="auto">
            <a:xfrm>
              <a:off x="2235200" y="4138613"/>
              <a:ext cx="612775" cy="336550"/>
            </a:xfrm>
            <a:prstGeom prst="rect">
              <a:avLst/>
            </a:prstGeom>
            <a:noFill/>
            <a:ln w="9525">
              <a:noFill/>
              <a:miter lim="800000"/>
              <a:headEnd/>
              <a:tailEnd/>
            </a:ln>
          </p:spPr>
          <p:txBody>
            <a:bodyPr wrap="none">
              <a:spAutoFit/>
            </a:bodyPr>
            <a:lstStyle/>
            <a:p>
              <a:pPr fontAlgn="base">
                <a:spcBef>
                  <a:spcPct val="0"/>
                </a:spcBef>
                <a:spcAft>
                  <a:spcPct val="0"/>
                </a:spcAft>
              </a:pPr>
              <a:r>
                <a:rPr lang="en-US" sz="1600" dirty="0">
                  <a:solidFill>
                    <a:srgbClr val="00FF00"/>
                  </a:solidFill>
                  <a:latin typeface="Arial" charset="0"/>
                </a:rPr>
                <a:t>ASO</a:t>
              </a:r>
            </a:p>
          </p:txBody>
        </p:sp>
        <p:cxnSp>
          <p:nvCxnSpPr>
            <p:cNvPr id="21" name="Straight Connector 20"/>
            <p:cNvCxnSpPr/>
            <p:nvPr/>
          </p:nvCxnSpPr>
          <p:spPr>
            <a:xfrm>
              <a:off x="244475" y="4554538"/>
              <a:ext cx="144145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860550" y="4554538"/>
              <a:ext cx="1441450" cy="0"/>
            </a:xfrm>
            <a:prstGeom prst="line">
              <a:avLst/>
            </a:prstGeom>
            <a:ln>
              <a:solidFill>
                <a:srgbClr val="00FF00"/>
              </a:solidFill>
            </a:ln>
          </p:spPr>
          <p:style>
            <a:lnRef idx="1">
              <a:schemeClr val="accent1"/>
            </a:lnRef>
            <a:fillRef idx="0">
              <a:schemeClr val="accent1"/>
            </a:fillRef>
            <a:effectRef idx="0">
              <a:schemeClr val="accent1"/>
            </a:effectRef>
            <a:fontRef idx="minor">
              <a:schemeClr val="tx1"/>
            </a:fontRef>
          </p:style>
        </p:cxnSp>
        <p:sp>
          <p:nvSpPr>
            <p:cNvPr id="295945" name="TextBox 22"/>
            <p:cNvSpPr txBox="1">
              <a:spLocks noChangeArrowheads="1"/>
            </p:cNvSpPr>
            <p:nvPr/>
          </p:nvSpPr>
          <p:spPr bwMode="auto">
            <a:xfrm>
              <a:off x="3343275" y="4760382"/>
              <a:ext cx="747713" cy="336550"/>
            </a:xfrm>
            <a:prstGeom prst="rect">
              <a:avLst/>
            </a:prstGeom>
            <a:noFill/>
            <a:ln w="9525">
              <a:noFill/>
              <a:miter lim="800000"/>
              <a:headEnd/>
              <a:tailEnd/>
            </a:ln>
          </p:spPr>
          <p:txBody>
            <a:bodyPr wrap="none">
              <a:spAutoFit/>
            </a:bodyPr>
            <a:lstStyle/>
            <a:p>
              <a:pPr fontAlgn="base">
                <a:spcBef>
                  <a:spcPct val="0"/>
                </a:spcBef>
                <a:spcAft>
                  <a:spcPct val="0"/>
                </a:spcAft>
              </a:pPr>
              <a:r>
                <a:rPr lang="en-US" sz="1600" dirty="0" err="1">
                  <a:solidFill>
                    <a:srgbClr val="FFFF00"/>
                  </a:solidFill>
                  <a:latin typeface="Arial" charset="0"/>
                </a:rPr>
                <a:t>hSMN</a:t>
              </a:r>
              <a:endParaRPr lang="en-US" sz="1600" dirty="0">
                <a:solidFill>
                  <a:srgbClr val="FFFF00"/>
                </a:solidFill>
                <a:latin typeface="Arial" charset="0"/>
              </a:endParaRPr>
            </a:p>
          </p:txBody>
        </p:sp>
        <p:sp>
          <p:nvSpPr>
            <p:cNvPr id="295946" name="TextBox 23"/>
            <p:cNvSpPr txBox="1">
              <a:spLocks noChangeArrowheads="1"/>
            </p:cNvSpPr>
            <p:nvPr/>
          </p:nvSpPr>
          <p:spPr bwMode="auto">
            <a:xfrm>
              <a:off x="3343275" y="5419197"/>
              <a:ext cx="847725" cy="338137"/>
            </a:xfrm>
            <a:prstGeom prst="rect">
              <a:avLst/>
            </a:prstGeom>
            <a:noFill/>
            <a:ln w="9525">
              <a:noFill/>
              <a:miter lim="800000"/>
              <a:headEnd/>
              <a:tailEnd/>
            </a:ln>
          </p:spPr>
          <p:txBody>
            <a:bodyPr wrap="none">
              <a:spAutoFit/>
            </a:bodyPr>
            <a:lstStyle/>
            <a:p>
              <a:pPr fontAlgn="base">
                <a:spcBef>
                  <a:spcPct val="0"/>
                </a:spcBef>
                <a:spcAft>
                  <a:spcPct val="0"/>
                </a:spcAft>
              </a:pPr>
              <a:r>
                <a:rPr lang="en-US" sz="1600" dirty="0">
                  <a:solidFill>
                    <a:srgbClr val="FFFF00"/>
                  </a:solidFill>
                  <a:latin typeface="Arial" charset="0"/>
                </a:rPr>
                <a:t>Tubulin</a:t>
              </a:r>
            </a:p>
          </p:txBody>
        </p:sp>
        <p:sp>
          <p:nvSpPr>
            <p:cNvPr id="295947" name="TextBox 27"/>
            <p:cNvSpPr txBox="1">
              <a:spLocks noChangeArrowheads="1"/>
            </p:cNvSpPr>
            <p:nvPr/>
          </p:nvSpPr>
          <p:spPr bwMode="auto">
            <a:xfrm>
              <a:off x="152400" y="3597275"/>
              <a:ext cx="998538" cy="336550"/>
            </a:xfrm>
            <a:prstGeom prst="rect">
              <a:avLst/>
            </a:prstGeom>
            <a:noFill/>
            <a:ln w="9525">
              <a:noFill/>
              <a:miter lim="800000"/>
              <a:headEnd/>
              <a:tailEnd/>
            </a:ln>
          </p:spPr>
          <p:txBody>
            <a:bodyPr wrap="none">
              <a:spAutoFit/>
            </a:bodyPr>
            <a:lstStyle/>
            <a:p>
              <a:pPr fontAlgn="base">
                <a:spcBef>
                  <a:spcPct val="0"/>
                </a:spcBef>
                <a:spcAft>
                  <a:spcPct val="0"/>
                </a:spcAft>
              </a:pPr>
              <a:r>
                <a:rPr lang="en-US" sz="1600">
                  <a:solidFill>
                    <a:srgbClr val="FF9933"/>
                  </a:solidFill>
                  <a:latin typeface="Arial" charset="0"/>
                </a:rPr>
                <a:t>Western </a:t>
              </a:r>
            </a:p>
          </p:txBody>
        </p:sp>
        <p:pic>
          <p:nvPicPr>
            <p:cNvPr id="111" name="Picture 5"/>
            <p:cNvPicPr preferRelativeResize="0">
              <a:picLocks noChangeAspect="1" noChangeArrowheads="1"/>
            </p:cNvPicPr>
            <p:nvPr/>
          </p:nvPicPr>
          <p:blipFill>
            <a:blip r:embed="rId3" cstate="print"/>
            <a:srcRect/>
            <a:stretch>
              <a:fillRect/>
            </a:stretch>
          </p:blipFill>
          <p:spPr bwMode="auto">
            <a:xfrm>
              <a:off x="198119" y="5338946"/>
              <a:ext cx="3167235" cy="604654"/>
            </a:xfrm>
            <a:prstGeom prst="rect">
              <a:avLst/>
            </a:prstGeom>
            <a:noFill/>
            <a:ln w="9525">
              <a:noFill/>
              <a:miter lim="800000"/>
              <a:headEnd/>
              <a:tailEnd/>
            </a:ln>
          </p:spPr>
        </p:pic>
        <p:pic>
          <p:nvPicPr>
            <p:cNvPr id="112" name="Picture 6"/>
            <p:cNvPicPr>
              <a:picLocks noChangeAspect="1" noChangeArrowheads="1"/>
            </p:cNvPicPr>
            <p:nvPr/>
          </p:nvPicPr>
          <p:blipFill>
            <a:blip r:embed="rId4" cstate="print"/>
            <a:srcRect/>
            <a:stretch>
              <a:fillRect/>
            </a:stretch>
          </p:blipFill>
          <p:spPr bwMode="auto">
            <a:xfrm>
              <a:off x="198120" y="4651721"/>
              <a:ext cx="3159089" cy="606079"/>
            </a:xfrm>
            <a:prstGeom prst="rect">
              <a:avLst/>
            </a:prstGeom>
            <a:noFill/>
            <a:ln w="9525">
              <a:noFill/>
              <a:miter lim="800000"/>
              <a:headEnd/>
              <a:tailEnd/>
            </a:ln>
          </p:spPr>
        </p:pic>
      </p:grpSp>
      <p:grpSp>
        <p:nvGrpSpPr>
          <p:cNvPr id="113" name="Group 112"/>
          <p:cNvGrpSpPr/>
          <p:nvPr/>
        </p:nvGrpSpPr>
        <p:grpSpPr>
          <a:xfrm>
            <a:off x="3429000" y="2092082"/>
            <a:ext cx="537304" cy="246943"/>
            <a:chOff x="8471568" y="2940026"/>
            <a:chExt cx="537304" cy="246943"/>
          </a:xfrm>
        </p:grpSpPr>
        <p:sp>
          <p:nvSpPr>
            <p:cNvPr id="114" name="TextBox 113"/>
            <p:cNvSpPr txBox="1"/>
            <p:nvPr/>
          </p:nvSpPr>
          <p:spPr>
            <a:xfrm>
              <a:off x="8471568" y="2940026"/>
              <a:ext cx="150747" cy="246221"/>
            </a:xfrm>
            <a:prstGeom prst="rect">
              <a:avLst/>
            </a:prstGeom>
            <a:solidFill>
              <a:srgbClr val="00FFFF"/>
            </a:solidFill>
            <a:ln>
              <a:solidFill>
                <a:srgbClr val="00FFFF"/>
              </a:solidFill>
            </a:ln>
          </p:spPr>
          <p:txBody>
            <a:bodyPr wrap="none" lIns="36576" tIns="0" rIns="0" bIns="0" rtlCol="0" anchor="ctr" anchorCtr="0">
              <a:spAutoFit/>
            </a:bodyPr>
            <a:lstStyle/>
            <a:p>
              <a:r>
                <a:rPr lang="en-US" sz="1600" dirty="0">
                  <a:solidFill>
                    <a:prstClr val="black"/>
                  </a:solidFill>
                  <a:latin typeface="Arial" pitchFamily="34" charset="0"/>
                  <a:cs typeface="Arial" pitchFamily="34" charset="0"/>
                </a:rPr>
                <a:t>6</a:t>
              </a:r>
            </a:p>
          </p:txBody>
        </p:sp>
        <p:sp>
          <p:nvSpPr>
            <p:cNvPr id="115" name="TextBox 114"/>
            <p:cNvSpPr txBox="1"/>
            <p:nvPr/>
          </p:nvSpPr>
          <p:spPr>
            <a:xfrm>
              <a:off x="8633968" y="2940081"/>
              <a:ext cx="182880" cy="246888"/>
            </a:xfrm>
            <a:prstGeom prst="rect">
              <a:avLst/>
            </a:prstGeom>
            <a:solidFill>
              <a:srgbClr val="0066CC"/>
            </a:solidFill>
            <a:ln>
              <a:solidFill>
                <a:srgbClr val="0066CC"/>
              </a:solidFill>
            </a:ln>
          </p:spPr>
          <p:txBody>
            <a:bodyPr wrap="none" lIns="36576" tIns="0" rIns="0" bIns="0" rtlCol="0" anchor="ctr" anchorCtr="0">
              <a:noAutofit/>
            </a:bodyPr>
            <a:lstStyle/>
            <a:p>
              <a:r>
                <a:rPr lang="en-US" sz="1600" dirty="0">
                  <a:solidFill>
                    <a:prstClr val="white"/>
                  </a:solidFill>
                  <a:latin typeface="Arial" pitchFamily="34" charset="0"/>
                  <a:cs typeface="Arial" pitchFamily="34" charset="0"/>
                </a:rPr>
                <a:t>7</a:t>
              </a:r>
            </a:p>
          </p:txBody>
        </p:sp>
        <p:sp>
          <p:nvSpPr>
            <p:cNvPr id="116" name="TextBox 115"/>
            <p:cNvSpPr txBox="1"/>
            <p:nvPr/>
          </p:nvSpPr>
          <p:spPr>
            <a:xfrm>
              <a:off x="8825992" y="2940026"/>
              <a:ext cx="182880" cy="246221"/>
            </a:xfrm>
            <a:prstGeom prst="rect">
              <a:avLst/>
            </a:prstGeom>
            <a:solidFill>
              <a:srgbClr val="CCFFCC"/>
            </a:solidFill>
            <a:ln>
              <a:solidFill>
                <a:srgbClr val="CCFFCC"/>
              </a:solidFill>
            </a:ln>
          </p:spPr>
          <p:txBody>
            <a:bodyPr vert="horz" wrap="none" lIns="36576" tIns="0" rIns="0" bIns="0" rtlCol="0" anchor="ctr" anchorCtr="0">
              <a:noAutofit/>
            </a:bodyPr>
            <a:lstStyle/>
            <a:p>
              <a:r>
                <a:rPr lang="en-US" sz="1600" dirty="0">
                  <a:solidFill>
                    <a:prstClr val="black"/>
                  </a:solidFill>
                  <a:latin typeface="Arial" pitchFamily="34" charset="0"/>
                  <a:cs typeface="Arial" pitchFamily="34" charset="0"/>
                </a:rPr>
                <a:t>8</a:t>
              </a:r>
            </a:p>
          </p:txBody>
        </p:sp>
      </p:grpSp>
      <p:grpSp>
        <p:nvGrpSpPr>
          <p:cNvPr id="117" name="Group 116"/>
          <p:cNvGrpSpPr/>
          <p:nvPr/>
        </p:nvGrpSpPr>
        <p:grpSpPr>
          <a:xfrm>
            <a:off x="3429000" y="2438400"/>
            <a:ext cx="376078" cy="246221"/>
            <a:chOff x="5869274" y="1524000"/>
            <a:chExt cx="376078" cy="246221"/>
          </a:xfrm>
        </p:grpSpPr>
        <p:sp>
          <p:nvSpPr>
            <p:cNvPr id="118" name="TextBox 117"/>
            <p:cNvSpPr txBox="1"/>
            <p:nvPr/>
          </p:nvSpPr>
          <p:spPr>
            <a:xfrm>
              <a:off x="5869274" y="1524000"/>
              <a:ext cx="182880" cy="246221"/>
            </a:xfrm>
            <a:prstGeom prst="rect">
              <a:avLst/>
            </a:prstGeom>
            <a:solidFill>
              <a:srgbClr val="00FFFF"/>
            </a:solidFill>
            <a:ln>
              <a:solidFill>
                <a:srgbClr val="00FFFF"/>
              </a:solidFill>
            </a:ln>
          </p:spPr>
          <p:txBody>
            <a:bodyPr wrap="none" lIns="36576" tIns="0" rIns="0" bIns="0" rtlCol="0" anchor="ctr" anchorCtr="0">
              <a:spAutoFit/>
            </a:bodyPr>
            <a:lstStyle/>
            <a:p>
              <a:r>
                <a:rPr lang="en-US" sz="1600" dirty="0">
                  <a:solidFill>
                    <a:srgbClr val="002060"/>
                  </a:solidFill>
                  <a:latin typeface="Arial" pitchFamily="34" charset="0"/>
                  <a:cs typeface="Arial" pitchFamily="34" charset="0"/>
                </a:rPr>
                <a:t>6</a:t>
              </a:r>
            </a:p>
          </p:txBody>
        </p:sp>
        <p:sp>
          <p:nvSpPr>
            <p:cNvPr id="119" name="TextBox 118"/>
            <p:cNvSpPr txBox="1"/>
            <p:nvPr/>
          </p:nvSpPr>
          <p:spPr>
            <a:xfrm>
              <a:off x="6062472" y="1524000"/>
              <a:ext cx="182880" cy="246221"/>
            </a:xfrm>
            <a:prstGeom prst="rect">
              <a:avLst/>
            </a:prstGeom>
            <a:solidFill>
              <a:srgbClr val="CCFFCC"/>
            </a:solidFill>
            <a:ln>
              <a:solidFill>
                <a:srgbClr val="CCFFCC"/>
              </a:solidFill>
            </a:ln>
          </p:spPr>
          <p:txBody>
            <a:bodyPr vert="horz" wrap="none" lIns="36576" tIns="0" rIns="0" bIns="0" rtlCol="0" anchor="ctr" anchorCtr="0">
              <a:noAutofit/>
            </a:bodyPr>
            <a:lstStyle/>
            <a:p>
              <a:r>
                <a:rPr lang="en-US" sz="1600" dirty="0">
                  <a:solidFill>
                    <a:srgbClr val="002060"/>
                  </a:solidFill>
                  <a:latin typeface="Arial" pitchFamily="34" charset="0"/>
                  <a:cs typeface="Arial" pitchFamily="34" charset="0"/>
                </a:rPr>
                <a:t>8</a:t>
              </a:r>
            </a:p>
          </p:txBody>
        </p:sp>
      </p:grpSp>
      <p:sp>
        <p:nvSpPr>
          <p:cNvPr id="121" name="Rectangle 120"/>
          <p:cNvSpPr/>
          <p:nvPr/>
        </p:nvSpPr>
        <p:spPr>
          <a:xfrm>
            <a:off x="4338454" y="6172200"/>
            <a:ext cx="4805546" cy="646331"/>
          </a:xfrm>
          <a:prstGeom prst="rect">
            <a:avLst/>
          </a:prstGeom>
        </p:spPr>
        <p:txBody>
          <a:bodyPr wrap="none">
            <a:spAutoFit/>
          </a:bodyPr>
          <a:lstStyle/>
          <a:p>
            <a:pPr eaLnBrk="0" hangingPunct="0"/>
            <a:r>
              <a:rPr lang="en-US" dirty="0">
                <a:solidFill>
                  <a:srgbClr val="FFFF99"/>
                </a:solidFill>
                <a:latin typeface="Arial" pitchFamily="34" charset="0"/>
                <a:cs typeface="Arial" pitchFamily="34" charset="0"/>
              </a:rPr>
              <a:t>Hua et al (2011) </a:t>
            </a:r>
            <a:r>
              <a:rPr lang="en-US" i="1" dirty="0">
                <a:solidFill>
                  <a:srgbClr val="FFFF99"/>
                </a:solidFill>
                <a:latin typeface="Arial" pitchFamily="34" charset="0"/>
                <a:cs typeface="Arial" pitchFamily="34" charset="0"/>
              </a:rPr>
              <a:t>Nature</a:t>
            </a:r>
            <a:r>
              <a:rPr lang="en-US" dirty="0">
                <a:solidFill>
                  <a:srgbClr val="FFFF99"/>
                </a:solidFill>
                <a:latin typeface="Arial" pitchFamily="34" charset="0"/>
                <a:cs typeface="Arial" pitchFamily="34" charset="0"/>
              </a:rPr>
              <a:t> 478: 123</a:t>
            </a:r>
          </a:p>
          <a:p>
            <a:pPr eaLnBrk="0" hangingPunct="0"/>
            <a:r>
              <a:rPr lang="en-US" dirty="0">
                <a:solidFill>
                  <a:schemeClr val="bg1"/>
                </a:solidFill>
                <a:latin typeface="Arial" charset="0"/>
              </a:rPr>
              <a:t>Passini et al (2011) </a:t>
            </a:r>
            <a:r>
              <a:rPr lang="en-US" i="1" dirty="0">
                <a:solidFill>
                  <a:schemeClr val="bg1"/>
                </a:solidFill>
                <a:latin typeface="Arial" charset="0"/>
              </a:rPr>
              <a:t>Science </a:t>
            </a:r>
            <a:r>
              <a:rPr lang="en-US" i="1" dirty="0" err="1">
                <a:solidFill>
                  <a:schemeClr val="bg1"/>
                </a:solidFill>
                <a:latin typeface="Arial" charset="0"/>
              </a:rPr>
              <a:t>Transl</a:t>
            </a:r>
            <a:r>
              <a:rPr lang="en-US" i="1" dirty="0">
                <a:solidFill>
                  <a:schemeClr val="bg1"/>
                </a:solidFill>
                <a:latin typeface="Arial" charset="0"/>
              </a:rPr>
              <a:t> Med</a:t>
            </a:r>
            <a:r>
              <a:rPr lang="en-US" dirty="0">
                <a:solidFill>
                  <a:schemeClr val="bg1"/>
                </a:solidFill>
                <a:latin typeface="Arial" charset="0"/>
              </a:rPr>
              <a:t> 3: 72</a:t>
            </a:r>
            <a:endParaRPr lang="en-US" dirty="0">
              <a:solidFill>
                <a:schemeClr val="bg1"/>
              </a:solidFill>
              <a:latin typeface="Arial" pitchFamily="34" charset="0"/>
              <a:cs typeface="Arial" pitchFamily="34" charset="0"/>
            </a:endParaRPr>
          </a:p>
        </p:txBody>
      </p:sp>
      <p:grpSp>
        <p:nvGrpSpPr>
          <p:cNvPr id="8" name="Group 7"/>
          <p:cNvGrpSpPr/>
          <p:nvPr/>
        </p:nvGrpSpPr>
        <p:grpSpPr>
          <a:xfrm>
            <a:off x="4826793" y="1455934"/>
            <a:ext cx="4317207" cy="4576566"/>
            <a:chOff x="4826793" y="1455934"/>
            <a:chExt cx="4317207" cy="4576566"/>
          </a:xfrm>
        </p:grpSpPr>
        <p:cxnSp>
          <p:nvCxnSpPr>
            <p:cNvPr id="7" name="Straight Connector 6"/>
            <p:cNvCxnSpPr/>
            <p:nvPr/>
          </p:nvCxnSpPr>
          <p:spPr>
            <a:xfrm>
              <a:off x="5538094" y="2795073"/>
              <a:ext cx="2843906"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95951" name="TextBox 8"/>
            <p:cNvSpPr txBox="1">
              <a:spLocks noChangeArrowheads="1"/>
            </p:cNvSpPr>
            <p:nvPr/>
          </p:nvSpPr>
          <p:spPr bwMode="auto">
            <a:xfrm>
              <a:off x="5857875" y="4648200"/>
              <a:ext cx="2447925" cy="1384300"/>
            </a:xfrm>
            <a:prstGeom prst="rect">
              <a:avLst/>
            </a:prstGeom>
            <a:noFill/>
            <a:ln w="9525">
              <a:noFill/>
              <a:miter lim="800000"/>
              <a:headEnd/>
              <a:tailEnd/>
            </a:ln>
          </p:spPr>
          <p:txBody>
            <a:bodyPr wrap="none">
              <a:spAutoFit/>
            </a:bodyPr>
            <a:lstStyle/>
            <a:p>
              <a:pPr algn="ctr" fontAlgn="base">
                <a:spcBef>
                  <a:spcPct val="0"/>
                </a:spcBef>
                <a:spcAft>
                  <a:spcPct val="0"/>
                </a:spcAft>
              </a:pPr>
              <a:r>
                <a:rPr lang="en-US" u="sng" dirty="0">
                  <a:solidFill>
                    <a:srgbClr val="FFFF00"/>
                  </a:solidFill>
                  <a:latin typeface="Arial" charset="0"/>
                </a:rPr>
                <a:t>Mean life span</a:t>
              </a:r>
            </a:p>
            <a:p>
              <a:pPr algn="ctr" fontAlgn="base">
                <a:spcBef>
                  <a:spcPct val="0"/>
                </a:spcBef>
                <a:spcAft>
                  <a:spcPct val="0"/>
                </a:spcAft>
              </a:pPr>
              <a:endParaRPr lang="en-US" sz="1200" u="sng" dirty="0">
                <a:solidFill>
                  <a:srgbClr val="FFFF00"/>
                </a:solidFill>
                <a:latin typeface="Arial" charset="0"/>
              </a:endParaRPr>
            </a:p>
            <a:p>
              <a:pPr algn="ctr" fontAlgn="base">
                <a:spcBef>
                  <a:spcPct val="0"/>
                </a:spcBef>
                <a:spcAft>
                  <a:spcPct val="0"/>
                </a:spcAft>
              </a:pPr>
              <a:r>
                <a:rPr lang="en-US" dirty="0">
                  <a:solidFill>
                    <a:srgbClr val="FF0000"/>
                  </a:solidFill>
                  <a:latin typeface="Arial" charset="0"/>
                </a:rPr>
                <a:t>Saline:  10 d</a:t>
              </a:r>
            </a:p>
            <a:p>
              <a:pPr algn="ctr" fontAlgn="base">
                <a:spcBef>
                  <a:spcPct val="0"/>
                </a:spcBef>
                <a:spcAft>
                  <a:spcPct val="0"/>
                </a:spcAft>
              </a:pPr>
              <a:r>
                <a:rPr lang="en-US" dirty="0">
                  <a:solidFill>
                    <a:srgbClr val="00FF00"/>
                  </a:solidFill>
                  <a:latin typeface="Arial" charset="0"/>
                </a:rPr>
                <a:t>  </a:t>
              </a:r>
              <a:r>
                <a:rPr lang="en-US" sz="900" dirty="0">
                  <a:solidFill>
                    <a:srgbClr val="00FF00"/>
                  </a:solidFill>
                  <a:latin typeface="Arial" charset="0"/>
                </a:rPr>
                <a:t> </a:t>
              </a:r>
              <a:r>
                <a:rPr lang="en-US" dirty="0">
                  <a:solidFill>
                    <a:srgbClr val="00FF00"/>
                  </a:solidFill>
                  <a:latin typeface="Arial" charset="0"/>
                </a:rPr>
                <a:t>ASO:  17</a:t>
              </a:r>
              <a:r>
                <a:rPr lang="en-US" sz="1600" dirty="0">
                  <a:solidFill>
                    <a:srgbClr val="00FF00"/>
                  </a:solidFill>
                  <a:latin typeface="Arial" charset="0"/>
                </a:rPr>
                <a:t> </a:t>
              </a:r>
              <a:r>
                <a:rPr lang="en-US" dirty="0">
                  <a:solidFill>
                    <a:srgbClr val="00FF00"/>
                  </a:solidFill>
                  <a:latin typeface="Arial" charset="0"/>
                </a:rPr>
                <a:t>d</a:t>
              </a:r>
              <a:endParaRPr lang="en-US" dirty="0">
                <a:solidFill>
                  <a:srgbClr val="00FF00"/>
                </a:solidFill>
                <a:latin typeface="Arial" charset="0"/>
                <a:cs typeface="Arial" charset="0"/>
              </a:endParaRPr>
            </a:p>
            <a:p>
              <a:pPr algn="ctr" fontAlgn="base">
                <a:spcBef>
                  <a:spcPct val="0"/>
                </a:spcBef>
                <a:spcAft>
                  <a:spcPct val="0"/>
                </a:spcAft>
              </a:pPr>
              <a:r>
                <a:rPr lang="en-US" i="1" dirty="0">
                  <a:solidFill>
                    <a:srgbClr val="FFFF00"/>
                  </a:solidFill>
                  <a:latin typeface="Arial" charset="0"/>
                </a:rPr>
                <a:t>P</a:t>
              </a:r>
              <a:r>
                <a:rPr lang="en-US" dirty="0">
                  <a:solidFill>
                    <a:srgbClr val="FFFF00"/>
                  </a:solidFill>
                  <a:latin typeface="Arial" charset="0"/>
                </a:rPr>
                <a:t>&lt;0.001 (Mantel-Cox)</a:t>
              </a:r>
            </a:p>
          </p:txBody>
        </p:sp>
        <p:sp>
          <p:nvSpPr>
            <p:cNvPr id="295957" name="Text Box 110"/>
            <p:cNvSpPr txBox="1">
              <a:spLocks noChangeArrowheads="1"/>
            </p:cNvSpPr>
            <p:nvPr/>
          </p:nvSpPr>
          <p:spPr bwMode="auto">
            <a:xfrm>
              <a:off x="6329363" y="4156075"/>
              <a:ext cx="1352550" cy="366713"/>
            </a:xfrm>
            <a:prstGeom prst="rect">
              <a:avLst/>
            </a:prstGeom>
            <a:noFill/>
            <a:ln w="9525">
              <a:noFill/>
              <a:miter lim="800000"/>
              <a:headEnd/>
              <a:tailEnd/>
            </a:ln>
          </p:spPr>
          <p:txBody>
            <a:bodyPr wrap="none">
              <a:spAutoFit/>
            </a:bodyPr>
            <a:lstStyle/>
            <a:p>
              <a:pPr algn="ctr" fontAlgn="base">
                <a:spcBef>
                  <a:spcPct val="0"/>
                </a:spcBef>
                <a:spcAft>
                  <a:spcPct val="0"/>
                </a:spcAft>
              </a:pPr>
              <a:r>
                <a:rPr lang="en-US" b="1" dirty="0">
                  <a:solidFill>
                    <a:srgbClr val="FFFF00"/>
                  </a:solidFill>
                  <a:latin typeface="Arial" charset="0"/>
                </a:rPr>
                <a:t>Age (days)</a:t>
              </a:r>
            </a:p>
          </p:txBody>
        </p:sp>
        <p:sp>
          <p:nvSpPr>
            <p:cNvPr id="295958" name="Text Box 111"/>
            <p:cNvSpPr txBox="1">
              <a:spLocks noChangeArrowheads="1"/>
            </p:cNvSpPr>
            <p:nvPr/>
          </p:nvSpPr>
          <p:spPr bwMode="auto">
            <a:xfrm rot="16200000">
              <a:off x="4352925" y="2692400"/>
              <a:ext cx="1314450" cy="366713"/>
            </a:xfrm>
            <a:prstGeom prst="rect">
              <a:avLst/>
            </a:prstGeom>
            <a:noFill/>
            <a:ln w="9525">
              <a:noFill/>
              <a:miter lim="800000"/>
              <a:headEnd/>
              <a:tailEnd/>
            </a:ln>
          </p:spPr>
          <p:txBody>
            <a:bodyPr wrap="none">
              <a:spAutoFit/>
            </a:bodyPr>
            <a:lstStyle/>
            <a:p>
              <a:pPr algn="ctr" fontAlgn="base">
                <a:spcBef>
                  <a:spcPct val="0"/>
                </a:spcBef>
                <a:spcAft>
                  <a:spcPct val="0"/>
                </a:spcAft>
              </a:pPr>
              <a:r>
                <a:rPr lang="en-US" b="1">
                  <a:solidFill>
                    <a:srgbClr val="FFFF00"/>
                  </a:solidFill>
                  <a:latin typeface="Arial" charset="0"/>
                </a:rPr>
                <a:t>% survival</a:t>
              </a:r>
            </a:p>
          </p:txBody>
        </p:sp>
        <p:sp>
          <p:nvSpPr>
            <p:cNvPr id="295960" name="Text Box 118"/>
            <p:cNvSpPr txBox="1">
              <a:spLocks noChangeArrowheads="1"/>
            </p:cNvSpPr>
            <p:nvPr/>
          </p:nvSpPr>
          <p:spPr bwMode="auto">
            <a:xfrm>
              <a:off x="7415213" y="1735138"/>
              <a:ext cx="1062038" cy="304800"/>
            </a:xfrm>
            <a:prstGeom prst="rect">
              <a:avLst/>
            </a:prstGeom>
            <a:noFill/>
            <a:ln w="9525">
              <a:noFill/>
              <a:miter lim="800000"/>
              <a:headEnd/>
              <a:tailEnd/>
            </a:ln>
          </p:spPr>
          <p:txBody>
            <a:bodyPr wrap="none">
              <a:spAutoFit/>
            </a:bodyPr>
            <a:lstStyle/>
            <a:p>
              <a:pPr fontAlgn="base">
                <a:spcBef>
                  <a:spcPct val="0"/>
                </a:spcBef>
                <a:spcAft>
                  <a:spcPct val="0"/>
                </a:spcAft>
              </a:pPr>
              <a:r>
                <a:rPr lang="en-US" sz="1400" b="1" dirty="0">
                  <a:solidFill>
                    <a:srgbClr val="FF0000"/>
                  </a:solidFill>
                  <a:latin typeface="Arial" charset="0"/>
                </a:rPr>
                <a:t>ICV-Saline</a:t>
              </a:r>
            </a:p>
          </p:txBody>
        </p:sp>
        <p:sp>
          <p:nvSpPr>
            <p:cNvPr id="295961" name="Text Box 119"/>
            <p:cNvSpPr txBox="1">
              <a:spLocks noChangeArrowheads="1"/>
            </p:cNvSpPr>
            <p:nvPr/>
          </p:nvSpPr>
          <p:spPr bwMode="auto">
            <a:xfrm>
              <a:off x="7415213" y="1981200"/>
              <a:ext cx="925513" cy="304800"/>
            </a:xfrm>
            <a:prstGeom prst="rect">
              <a:avLst/>
            </a:prstGeom>
            <a:noFill/>
            <a:ln w="9525">
              <a:noFill/>
              <a:miter lim="800000"/>
              <a:headEnd/>
              <a:tailEnd/>
            </a:ln>
          </p:spPr>
          <p:txBody>
            <a:bodyPr wrap="none">
              <a:spAutoFit/>
            </a:bodyPr>
            <a:lstStyle/>
            <a:p>
              <a:pPr fontAlgn="base">
                <a:spcBef>
                  <a:spcPct val="0"/>
                </a:spcBef>
                <a:spcAft>
                  <a:spcPct val="0"/>
                </a:spcAft>
              </a:pPr>
              <a:r>
                <a:rPr lang="en-US" sz="1400" b="1">
                  <a:solidFill>
                    <a:srgbClr val="33CC33"/>
                  </a:solidFill>
                  <a:latin typeface="Arial" charset="0"/>
                </a:rPr>
                <a:t>ICV-ASO</a:t>
              </a:r>
            </a:p>
          </p:txBody>
        </p:sp>
        <p:cxnSp>
          <p:nvCxnSpPr>
            <p:cNvPr id="4" name="Straight Connector 3"/>
            <p:cNvCxnSpPr/>
            <p:nvPr/>
          </p:nvCxnSpPr>
          <p:spPr>
            <a:xfrm>
              <a:off x="6686562" y="3386137"/>
              <a:ext cx="0" cy="211138"/>
            </a:xfrm>
            <a:prstGeom prst="line">
              <a:avLst/>
            </a:prstGeom>
            <a:ln>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7315200" y="3686173"/>
              <a:ext cx="481013" cy="0"/>
            </a:xfrm>
            <a:prstGeom prst="line">
              <a:avLst/>
            </a:prstGeom>
            <a:ln>
              <a:solidFill>
                <a:srgbClr val="000066"/>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7069348" y="3259348"/>
              <a:ext cx="235744" cy="0"/>
            </a:xfrm>
            <a:prstGeom prst="line">
              <a:avLst/>
            </a:prstGeom>
            <a:ln>
              <a:solidFill>
                <a:srgbClr val="000066"/>
              </a:solidFill>
            </a:ln>
          </p:spPr>
          <p:style>
            <a:lnRef idx="1">
              <a:schemeClr val="accent1"/>
            </a:lnRef>
            <a:fillRef idx="0">
              <a:schemeClr val="accent1"/>
            </a:fillRef>
            <a:effectRef idx="0">
              <a:schemeClr val="accent1"/>
            </a:effectRef>
            <a:fontRef idx="minor">
              <a:schemeClr val="tx1"/>
            </a:fontRef>
          </p:style>
        </p:cxnSp>
        <p:pic>
          <p:nvPicPr>
            <p:cNvPr id="122" name="Picture 4" descr="C:\Users\yimin\Desktop\Data 6.e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76800" y="1455934"/>
              <a:ext cx="4267200" cy="2765230"/>
            </a:xfrm>
            <a:prstGeom prst="rect">
              <a:avLst/>
            </a:prstGeom>
            <a:noFill/>
            <a:extLst>
              <a:ext uri="{909E8E84-426E-40DD-AFC4-6F175D3DCCD1}">
                <a14:hiddenFill xmlns:a14="http://schemas.microsoft.com/office/drawing/2010/main">
                  <a:solidFill>
                    <a:srgbClr val="FFFFFF"/>
                  </a:solidFill>
                </a14:hiddenFill>
              </a:ext>
            </a:extLst>
          </p:spPr>
        </p:pic>
      </p:grpSp>
      <p:pic>
        <p:nvPicPr>
          <p:cNvPr id="28877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1565096"/>
            <a:ext cx="2390356" cy="1313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4250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288770"/>
                                        </p:tgtEl>
                                        <p:attrNameLst>
                                          <p:attrName>style.visibility</p:attrName>
                                        </p:attrNameLst>
                                      </p:cBhvr>
                                      <p:to>
                                        <p:strVal val="hidden"/>
                                      </p:to>
                                    </p:set>
                                  </p:childTnLst>
                                </p:cTn>
                              </p:par>
                            </p:childTnLst>
                          </p:cTn>
                        </p:par>
                        <p:par>
                          <p:cTn id="14" fill="hold">
                            <p:stCondLst>
                              <p:cond delay="0"/>
                            </p:stCondLst>
                            <p:childTnLst>
                              <p:par>
                                <p:cTn id="15" presetID="53" presetClass="entr" presetSubtype="16"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299AFB18-DA95-5443-B6F0-DB893DDE2D98}"/>
              </a:ext>
            </a:extLst>
          </p:cNvPr>
          <p:cNvSpPr/>
          <p:nvPr/>
        </p:nvSpPr>
        <p:spPr>
          <a:xfrm>
            <a:off x="0" y="0"/>
            <a:ext cx="9144000" cy="7025832"/>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TextBox 1"/>
          <p:cNvSpPr txBox="1"/>
          <p:nvPr/>
        </p:nvSpPr>
        <p:spPr>
          <a:xfrm>
            <a:off x="663969" y="1447800"/>
            <a:ext cx="8251431" cy="5078313"/>
          </a:xfrm>
          <a:prstGeom prst="rect">
            <a:avLst/>
          </a:prstGeom>
          <a:noFill/>
        </p:spPr>
        <p:txBody>
          <a:bodyPr wrap="square" rtlCol="0">
            <a:spAutoFit/>
          </a:bodyPr>
          <a:lstStyle/>
          <a:p>
            <a:pPr marL="285750" indent="-285750" latinLnBrk="0">
              <a:buFont typeface="Arial" panose="020B0604020202020204" pitchFamily="34" charset="0"/>
              <a:buChar char="•"/>
            </a:pPr>
            <a:r>
              <a:rPr lang="en-US" dirty="0">
                <a:solidFill>
                  <a:srgbClr val="FFFF99"/>
                </a:solidFill>
                <a:latin typeface="Arial" panose="020B0604020202020204" pitchFamily="34" charset="0"/>
                <a:cs typeface="Arial" panose="020B0604020202020204" pitchFamily="34" charset="0"/>
              </a:rPr>
              <a:t>Began in November 2011</a:t>
            </a:r>
          </a:p>
          <a:p>
            <a:pPr marL="285750" indent="-285750" latinLnBrk="0">
              <a:buFont typeface="Arial" panose="020B0604020202020204" pitchFamily="34" charset="0"/>
              <a:buChar char="•"/>
            </a:pPr>
            <a:endParaRPr lang="en-US" dirty="0">
              <a:solidFill>
                <a:srgbClr val="FFFF99"/>
              </a:solidFill>
              <a:latin typeface="Arial" panose="020B0604020202020204" pitchFamily="34" charset="0"/>
              <a:cs typeface="Arial" panose="020B0604020202020204" pitchFamily="34" charset="0"/>
            </a:endParaRPr>
          </a:p>
          <a:p>
            <a:pPr marL="285750" indent="-285750" latinLnBrk="0">
              <a:buFont typeface="Arial" panose="020B0604020202020204" pitchFamily="34" charset="0"/>
              <a:buChar char="•"/>
            </a:pPr>
            <a:r>
              <a:rPr lang="en-US" dirty="0">
                <a:solidFill>
                  <a:srgbClr val="FFFF99"/>
                </a:solidFill>
                <a:latin typeface="Arial" panose="020B0604020202020204" pitchFamily="34" charset="0"/>
                <a:cs typeface="Arial" panose="020B0604020202020204" pitchFamily="34" charset="0"/>
              </a:rPr>
              <a:t>Sponsored by </a:t>
            </a:r>
            <a:r>
              <a:rPr lang="en-US" dirty="0" err="1">
                <a:solidFill>
                  <a:srgbClr val="FFFF99"/>
                </a:solidFill>
                <a:latin typeface="Arial" panose="020B0604020202020204" pitchFamily="34" charset="0"/>
                <a:cs typeface="Arial" panose="020B0604020202020204" pitchFamily="34" charset="0"/>
              </a:rPr>
              <a:t>Ionis</a:t>
            </a:r>
            <a:r>
              <a:rPr lang="en-US" dirty="0">
                <a:solidFill>
                  <a:srgbClr val="FFFF99"/>
                </a:solidFill>
                <a:latin typeface="Arial" panose="020B0604020202020204" pitchFamily="34" charset="0"/>
                <a:cs typeface="Arial" panose="020B0604020202020204" pitchFamily="34" charset="0"/>
              </a:rPr>
              <a:t> and Biogen</a:t>
            </a:r>
          </a:p>
          <a:p>
            <a:pPr marL="285750" indent="-285750" latinLnBrk="0">
              <a:buFont typeface="Arial" panose="020B0604020202020204" pitchFamily="34" charset="0"/>
              <a:buChar char="•"/>
            </a:pPr>
            <a:endParaRPr lang="en-US" dirty="0">
              <a:solidFill>
                <a:srgbClr val="FFFF99"/>
              </a:solidFill>
              <a:latin typeface="Arial" panose="020B0604020202020204" pitchFamily="34" charset="0"/>
              <a:cs typeface="Arial" panose="020B0604020202020204" pitchFamily="34" charset="0"/>
            </a:endParaRPr>
          </a:p>
          <a:p>
            <a:pPr marL="285750" indent="-285750" latinLnBrk="0">
              <a:buFont typeface="Arial" panose="020B0604020202020204" pitchFamily="34" charset="0"/>
              <a:buChar char="•"/>
            </a:pPr>
            <a:r>
              <a:rPr lang="en-US" dirty="0">
                <a:solidFill>
                  <a:srgbClr val="FFFF99"/>
                </a:solidFill>
                <a:latin typeface="Arial" panose="020B0604020202020204" pitchFamily="34" charset="0"/>
                <a:cs typeface="Arial" panose="020B0604020202020204" pitchFamily="34" charset="0"/>
              </a:rPr>
              <a:t>More than 300 SMA patients enrolled (infants, children, teens)</a:t>
            </a:r>
          </a:p>
          <a:p>
            <a:pPr marL="285750" indent="-285750" latinLnBrk="0">
              <a:buFont typeface="Arial" panose="020B0604020202020204" pitchFamily="34" charset="0"/>
              <a:buChar char="•"/>
            </a:pPr>
            <a:endParaRPr lang="en-US" dirty="0">
              <a:solidFill>
                <a:srgbClr val="FFFF99"/>
              </a:solidFill>
              <a:latin typeface="Arial" panose="020B0604020202020204" pitchFamily="34" charset="0"/>
              <a:cs typeface="Arial" panose="020B0604020202020204" pitchFamily="34" charset="0"/>
            </a:endParaRPr>
          </a:p>
          <a:p>
            <a:pPr marL="285750" indent="-285750" latinLnBrk="0">
              <a:buFont typeface="Arial" panose="020B0604020202020204" pitchFamily="34" charset="0"/>
              <a:buChar char="•"/>
            </a:pPr>
            <a:r>
              <a:rPr lang="en-US" dirty="0">
                <a:solidFill>
                  <a:srgbClr val="FFFF99"/>
                </a:solidFill>
                <a:latin typeface="Arial" panose="020B0604020202020204" pitchFamily="34" charset="0"/>
                <a:cs typeface="Arial" panose="020B0604020202020204" pitchFamily="34" charset="0"/>
              </a:rPr>
              <a:t>Some children/teens have been on drug for 7 years, and infants for 5 years</a:t>
            </a:r>
          </a:p>
          <a:p>
            <a:pPr marL="285750" indent="-285750" latinLnBrk="0">
              <a:buFont typeface="Arial" panose="020B0604020202020204" pitchFamily="34" charset="0"/>
              <a:buChar char="•"/>
            </a:pPr>
            <a:endParaRPr lang="en-US" dirty="0">
              <a:solidFill>
                <a:srgbClr val="FFFF99"/>
              </a:solidFill>
              <a:latin typeface="Arial" panose="020B0604020202020204" pitchFamily="34" charset="0"/>
              <a:cs typeface="Arial" panose="020B0604020202020204" pitchFamily="34" charset="0"/>
            </a:endParaRPr>
          </a:p>
          <a:p>
            <a:pPr marL="285750" indent="-285750" latinLnBrk="0">
              <a:buFont typeface="Arial" panose="020B0604020202020204" pitchFamily="34" charset="0"/>
              <a:buChar char="•"/>
            </a:pPr>
            <a:r>
              <a:rPr lang="en-US" dirty="0">
                <a:solidFill>
                  <a:srgbClr val="FFFF99"/>
                </a:solidFill>
                <a:latin typeface="Arial" panose="020B0604020202020204" pitchFamily="34" charset="0"/>
                <a:cs typeface="Arial" panose="020B0604020202020204" pitchFamily="34" charset="0"/>
              </a:rPr>
              <a:t>Statistically significant and clinically meaningful improvements in </a:t>
            </a:r>
            <a:r>
              <a:rPr lang="en-US" u="sng" dirty="0">
                <a:solidFill>
                  <a:srgbClr val="FFFF99"/>
                </a:solidFill>
                <a:latin typeface="Arial" panose="020B0604020202020204" pitchFamily="34" charset="0"/>
                <a:cs typeface="Arial" panose="020B0604020202020204" pitchFamily="34" charset="0"/>
              </a:rPr>
              <a:t>survival</a:t>
            </a:r>
            <a:r>
              <a:rPr lang="en-US" dirty="0">
                <a:solidFill>
                  <a:srgbClr val="FFFF99"/>
                </a:solidFill>
                <a:latin typeface="Arial" panose="020B0604020202020204" pitchFamily="34" charset="0"/>
                <a:cs typeface="Arial" panose="020B0604020202020204" pitchFamily="34" charset="0"/>
              </a:rPr>
              <a:t> and </a:t>
            </a:r>
            <a:r>
              <a:rPr lang="en-US" u="sng" dirty="0">
                <a:solidFill>
                  <a:srgbClr val="FFFF99"/>
                </a:solidFill>
                <a:latin typeface="Arial" panose="020B0604020202020204" pitchFamily="34" charset="0"/>
                <a:cs typeface="Arial" panose="020B0604020202020204" pitchFamily="34" charset="0"/>
              </a:rPr>
              <a:t>motor-function</a:t>
            </a:r>
            <a:r>
              <a:rPr lang="en-US" dirty="0">
                <a:solidFill>
                  <a:srgbClr val="FFFF99"/>
                </a:solidFill>
                <a:latin typeface="Arial" panose="020B0604020202020204" pitchFamily="34" charset="0"/>
                <a:cs typeface="Arial" panose="020B0604020202020204" pitchFamily="34" charset="0"/>
              </a:rPr>
              <a:t> endpoints</a:t>
            </a:r>
          </a:p>
          <a:p>
            <a:pPr marL="285750" indent="-285750" latinLnBrk="0">
              <a:buFont typeface="Arial" panose="020B0604020202020204" pitchFamily="34" charset="0"/>
              <a:buChar char="•"/>
            </a:pPr>
            <a:endParaRPr lang="en-US" dirty="0">
              <a:solidFill>
                <a:srgbClr val="FFFF99"/>
              </a:solidFill>
              <a:latin typeface="Arial" panose="020B0604020202020204" pitchFamily="34" charset="0"/>
              <a:cs typeface="Arial" panose="020B0604020202020204" pitchFamily="34" charset="0"/>
            </a:endParaRPr>
          </a:p>
          <a:p>
            <a:pPr marL="285750" indent="-285750" latinLnBrk="0">
              <a:buFont typeface="Arial" panose="020B0604020202020204" pitchFamily="34" charset="0"/>
              <a:buChar char="•"/>
            </a:pPr>
            <a:r>
              <a:rPr lang="en-US" dirty="0">
                <a:solidFill>
                  <a:srgbClr val="FFFF99"/>
                </a:solidFill>
                <a:latin typeface="Arial" panose="020B0604020202020204" pitchFamily="34" charset="0"/>
                <a:cs typeface="Arial" panose="020B0604020202020204" pitchFamily="34" charset="0"/>
              </a:rPr>
              <a:t>Continued motor improvements over time; not just preventing further decline</a:t>
            </a:r>
          </a:p>
          <a:p>
            <a:pPr marL="285750" indent="-285750" latinLnBrk="0">
              <a:buFont typeface="Arial" panose="020B0604020202020204" pitchFamily="34" charset="0"/>
              <a:buChar char="•"/>
            </a:pPr>
            <a:endParaRPr lang="en-US" dirty="0">
              <a:solidFill>
                <a:srgbClr val="FFFF99"/>
              </a:solidFill>
              <a:latin typeface="Arial" panose="020B0604020202020204" pitchFamily="34" charset="0"/>
              <a:cs typeface="Arial" panose="020B0604020202020204" pitchFamily="34" charset="0"/>
            </a:endParaRPr>
          </a:p>
          <a:p>
            <a:pPr marL="285750" indent="-285750" latinLnBrk="0">
              <a:buFont typeface="Arial" panose="020B0604020202020204" pitchFamily="34" charset="0"/>
              <a:buChar char="•"/>
            </a:pPr>
            <a:r>
              <a:rPr lang="en-US" dirty="0">
                <a:solidFill>
                  <a:srgbClr val="FFFF99"/>
                </a:solidFill>
                <a:latin typeface="Arial" panose="020B0604020202020204" pitchFamily="34" charset="0"/>
                <a:cs typeface="Arial" panose="020B0604020202020204" pitchFamily="34" charset="0"/>
              </a:rPr>
              <a:t>Pivotal phase-3 trials (ENDEAR and CHERISH) terminated early, based on interim analyses</a:t>
            </a:r>
          </a:p>
          <a:p>
            <a:pPr marL="285750" indent="-285750" latinLnBrk="0">
              <a:buFont typeface="Arial" panose="020B0604020202020204" pitchFamily="34" charset="0"/>
              <a:buChar char="•"/>
            </a:pPr>
            <a:endParaRPr lang="en-US" dirty="0">
              <a:solidFill>
                <a:srgbClr val="FFFF99"/>
              </a:solidFill>
              <a:latin typeface="Arial" panose="020B0604020202020204" pitchFamily="34" charset="0"/>
              <a:cs typeface="Arial" panose="020B0604020202020204" pitchFamily="34" charset="0"/>
            </a:endParaRPr>
          </a:p>
          <a:p>
            <a:pPr marL="285750" indent="-285750" latinLnBrk="0">
              <a:buFont typeface="Arial" panose="020B0604020202020204" pitchFamily="34" charset="0"/>
              <a:buChar char="•"/>
            </a:pPr>
            <a:r>
              <a:rPr lang="en-US" dirty="0">
                <a:solidFill>
                  <a:srgbClr val="FFFF99"/>
                </a:solidFill>
                <a:latin typeface="Arial" panose="020B0604020202020204" pitchFamily="34" charset="0"/>
                <a:cs typeface="Arial" panose="020B0604020202020204" pitchFamily="34" charset="0"/>
              </a:rPr>
              <a:t>Pre-symptomatic treatment (NURTURE trial) results in even more remarkable outcomes</a:t>
            </a:r>
          </a:p>
        </p:txBody>
      </p:sp>
      <p:sp>
        <p:nvSpPr>
          <p:cNvPr id="3" name="TextBox 2"/>
          <p:cNvSpPr txBox="1"/>
          <p:nvPr/>
        </p:nvSpPr>
        <p:spPr>
          <a:xfrm>
            <a:off x="2592931" y="457200"/>
            <a:ext cx="3958136" cy="523220"/>
          </a:xfrm>
          <a:prstGeom prst="rect">
            <a:avLst/>
          </a:prstGeom>
          <a:noFill/>
        </p:spPr>
        <p:txBody>
          <a:bodyPr wrap="none" rtlCol="0">
            <a:spAutoFit/>
          </a:bodyPr>
          <a:lstStyle/>
          <a:p>
            <a:pPr algn="ctr" latinLnBrk="0"/>
            <a:r>
              <a:rPr lang="en-US" sz="2800" b="1" dirty="0" err="1">
                <a:solidFill>
                  <a:srgbClr val="FFFF00"/>
                </a:solidFill>
                <a:latin typeface="Arial" panose="020B0604020202020204" pitchFamily="34" charset="0"/>
                <a:cs typeface="Arial" panose="020B0604020202020204" pitchFamily="34" charset="0"/>
              </a:rPr>
              <a:t>Spinraza</a:t>
            </a:r>
            <a:r>
              <a:rPr lang="en-US" sz="2800" b="1" dirty="0">
                <a:solidFill>
                  <a:srgbClr val="FFFF00"/>
                </a:solidFill>
                <a:latin typeface="Arial" panose="020B0604020202020204" pitchFamily="34" charset="0"/>
                <a:cs typeface="Arial" panose="020B0604020202020204" pitchFamily="34" charset="0"/>
              </a:rPr>
              <a:t> clinical trials</a:t>
            </a:r>
          </a:p>
        </p:txBody>
      </p:sp>
    </p:spTree>
    <p:extLst>
      <p:ext uri="{BB962C8B-B14F-4D97-AF65-F5344CB8AC3E}">
        <p14:creationId xmlns:p14="http://schemas.microsoft.com/office/powerpoint/2010/main" val="9341203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id="{864CDB9E-C8C7-7A4B-AC72-F095A0A5AE5F}"/>
              </a:ext>
            </a:extLst>
          </p:cNvPr>
          <p:cNvSpPr/>
          <p:nvPr/>
        </p:nvSpPr>
        <p:spPr>
          <a:xfrm>
            <a:off x="0" y="0"/>
            <a:ext cx="9144000" cy="7025832"/>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2" name="Picture 1"/>
          <p:cNvPicPr>
            <a:picLocks noChangeAspect="1"/>
          </p:cNvPicPr>
          <p:nvPr/>
        </p:nvPicPr>
        <p:blipFill rotWithShape="1">
          <a:blip r:embed="rId3"/>
          <a:srcRect l="23349" t="22189" r="49515" b="50983"/>
          <a:stretch/>
        </p:blipFill>
        <p:spPr>
          <a:xfrm>
            <a:off x="2088614" y="990600"/>
            <a:ext cx="4597936" cy="2557076"/>
          </a:xfrm>
          <a:prstGeom prst="rect">
            <a:avLst/>
          </a:prstGeom>
        </p:spPr>
      </p:pic>
      <p:pic>
        <p:nvPicPr>
          <p:cNvPr id="3" name="Picture 2"/>
          <p:cNvPicPr>
            <a:picLocks noChangeAspect="1"/>
          </p:cNvPicPr>
          <p:nvPr/>
        </p:nvPicPr>
        <p:blipFill rotWithShape="1">
          <a:blip r:embed="rId3"/>
          <a:srcRect l="23331" t="56321" r="49392" b="16599"/>
          <a:stretch/>
        </p:blipFill>
        <p:spPr>
          <a:xfrm>
            <a:off x="2088614" y="3751118"/>
            <a:ext cx="4608327" cy="2573482"/>
          </a:xfrm>
          <a:prstGeom prst="rect">
            <a:avLst/>
          </a:prstGeom>
        </p:spPr>
      </p:pic>
      <p:cxnSp>
        <p:nvCxnSpPr>
          <p:cNvPr id="4" name="Straight Connector 3"/>
          <p:cNvCxnSpPr/>
          <p:nvPr/>
        </p:nvCxnSpPr>
        <p:spPr>
          <a:xfrm>
            <a:off x="3127665" y="2216730"/>
            <a:ext cx="3460171" cy="0"/>
          </a:xfrm>
          <a:prstGeom prst="line">
            <a:avLst/>
          </a:prstGeom>
          <a:ln w="12700">
            <a:solidFill>
              <a:srgbClr val="000066"/>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124200" y="4987636"/>
            <a:ext cx="3460171" cy="0"/>
          </a:xfrm>
          <a:prstGeom prst="line">
            <a:avLst/>
          </a:prstGeom>
          <a:ln w="12700">
            <a:solidFill>
              <a:srgbClr val="000066"/>
            </a:solidFill>
            <a:prstDash val="dash"/>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4032503" y="6412468"/>
            <a:ext cx="5057795" cy="369332"/>
          </a:xfrm>
          <a:prstGeom prst="rect">
            <a:avLst/>
          </a:prstGeom>
        </p:spPr>
        <p:txBody>
          <a:bodyPr wrap="none">
            <a:spAutoFit/>
          </a:bodyPr>
          <a:lstStyle/>
          <a:p>
            <a:pPr latinLnBrk="0"/>
            <a:r>
              <a:rPr lang="en-US" dirty="0">
                <a:solidFill>
                  <a:srgbClr val="FFFF99"/>
                </a:solidFill>
                <a:latin typeface="Arial" charset="0"/>
              </a:rPr>
              <a:t> Finkel et al (2017) </a:t>
            </a:r>
            <a:r>
              <a:rPr lang="en-US" i="1" dirty="0">
                <a:solidFill>
                  <a:srgbClr val="FFFF99"/>
                </a:solidFill>
                <a:latin typeface="Arial" charset="0"/>
              </a:rPr>
              <a:t>New </a:t>
            </a:r>
            <a:r>
              <a:rPr lang="en-US" i="1" dirty="0" err="1">
                <a:solidFill>
                  <a:srgbClr val="FFFF99"/>
                </a:solidFill>
                <a:latin typeface="Arial" charset="0"/>
              </a:rPr>
              <a:t>Engl</a:t>
            </a:r>
            <a:r>
              <a:rPr lang="en-US" i="1" dirty="0">
                <a:solidFill>
                  <a:srgbClr val="FFFF99"/>
                </a:solidFill>
                <a:latin typeface="Arial" charset="0"/>
              </a:rPr>
              <a:t> J Med</a:t>
            </a:r>
            <a:r>
              <a:rPr lang="en-US" dirty="0">
                <a:solidFill>
                  <a:srgbClr val="FFFF99"/>
                </a:solidFill>
                <a:latin typeface="Arial" charset="0"/>
              </a:rPr>
              <a:t> 377: 1723</a:t>
            </a:r>
            <a:endParaRPr lang="en-US" dirty="0">
              <a:solidFill>
                <a:prstClr val="black"/>
              </a:solidFill>
            </a:endParaRPr>
          </a:p>
        </p:txBody>
      </p:sp>
      <p:sp>
        <p:nvSpPr>
          <p:cNvPr id="9" name="TextBox 8"/>
          <p:cNvSpPr txBox="1"/>
          <p:nvPr/>
        </p:nvSpPr>
        <p:spPr>
          <a:xfrm>
            <a:off x="-68113" y="0"/>
            <a:ext cx="9280226" cy="954107"/>
          </a:xfrm>
          <a:prstGeom prst="rect">
            <a:avLst/>
          </a:prstGeom>
          <a:noFill/>
        </p:spPr>
        <p:txBody>
          <a:bodyPr wrap="square" rtlCol="0">
            <a:spAutoFit/>
          </a:bodyPr>
          <a:lstStyle/>
          <a:p>
            <a:pPr algn="ctr" latinLnBrk="0"/>
            <a:r>
              <a:rPr lang="en-US" sz="2800" b="1" dirty="0">
                <a:solidFill>
                  <a:srgbClr val="FFFF00"/>
                </a:solidFill>
                <a:latin typeface="Arial" panose="020B0604020202020204" pitchFamily="34" charset="0"/>
                <a:cs typeface="Arial" panose="020B0604020202020204" pitchFamily="34" charset="0"/>
              </a:rPr>
              <a:t>Increased event-free and overall survival</a:t>
            </a:r>
          </a:p>
          <a:p>
            <a:pPr algn="ctr" latinLnBrk="0"/>
            <a:r>
              <a:rPr lang="en-US" sz="2800" b="1" dirty="0">
                <a:solidFill>
                  <a:srgbClr val="FFFF00"/>
                </a:solidFill>
                <a:latin typeface="Arial" panose="020B0604020202020204" pitchFamily="34" charset="0"/>
                <a:cs typeface="Arial" panose="020B0604020202020204" pitchFamily="34" charset="0"/>
              </a:rPr>
              <a:t>in Endear phase-3 study (type I SMA infants)</a:t>
            </a:r>
          </a:p>
        </p:txBody>
      </p:sp>
    </p:spTree>
    <p:extLst>
      <p:ext uri="{BB962C8B-B14F-4D97-AF65-F5344CB8AC3E}">
        <p14:creationId xmlns:p14="http://schemas.microsoft.com/office/powerpoint/2010/main" val="2224483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5434D0F2-7C6A-0F44-BB75-782F56E20F5F}"/>
              </a:ext>
            </a:extLst>
          </p:cNvPr>
          <p:cNvSpPr/>
          <p:nvPr/>
        </p:nvSpPr>
        <p:spPr>
          <a:xfrm>
            <a:off x="0" y="0"/>
            <a:ext cx="9144000" cy="7025832"/>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Text Box 2"/>
          <p:cNvSpPr txBox="1">
            <a:spLocks noChangeArrowheads="1"/>
          </p:cNvSpPr>
          <p:nvPr/>
        </p:nvSpPr>
        <p:spPr bwMode="auto">
          <a:xfrm>
            <a:off x="2233834" y="152400"/>
            <a:ext cx="4677948" cy="523220"/>
          </a:xfrm>
          <a:prstGeom prst="rect">
            <a:avLst/>
          </a:prstGeom>
          <a:noFill/>
          <a:ln w="9525">
            <a:noFill/>
            <a:miter lim="800000"/>
            <a:headEnd/>
            <a:tailEnd/>
          </a:ln>
        </p:spPr>
        <p:txBody>
          <a:bodyPr wrap="none">
            <a:spAutoFit/>
          </a:bodyPr>
          <a:lstStyle/>
          <a:p>
            <a:pPr algn="ctr" fontAlgn="base" latinLnBrk="0">
              <a:spcBef>
                <a:spcPct val="0"/>
              </a:spcBef>
              <a:spcAft>
                <a:spcPct val="0"/>
              </a:spcAft>
            </a:pPr>
            <a:r>
              <a:rPr lang="en-US" sz="2800" b="1" dirty="0">
                <a:solidFill>
                  <a:srgbClr val="FFFF00"/>
                </a:solidFill>
                <a:latin typeface="Arial" charset="0"/>
              </a:rPr>
              <a:t>Type I SMA natural history</a:t>
            </a:r>
            <a:endParaRPr lang="en-US" sz="2800" b="1" baseline="-25000" dirty="0">
              <a:solidFill>
                <a:srgbClr val="FFFF00"/>
              </a:solidFill>
              <a:latin typeface="Arial" charset="0"/>
            </a:endParaRPr>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3355" t="32975" r="17352" b="20150"/>
          <a:stretch/>
        </p:blipFill>
        <p:spPr bwMode="auto">
          <a:xfrm>
            <a:off x="6400800" y="2133600"/>
            <a:ext cx="2510287"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81000" y="1371600"/>
            <a:ext cx="5715000" cy="4832092"/>
          </a:xfrm>
          <a:prstGeom prst="rect">
            <a:avLst/>
          </a:prstGeom>
        </p:spPr>
        <p:txBody>
          <a:bodyPr wrap="square">
            <a:spAutoFit/>
          </a:bodyPr>
          <a:lstStyle/>
          <a:p>
            <a:pPr marL="342900" indent="-342900" fontAlgn="base" latinLnBrk="0">
              <a:spcBef>
                <a:spcPct val="0"/>
              </a:spcBef>
              <a:spcAft>
                <a:spcPct val="0"/>
              </a:spcAft>
              <a:buFont typeface="Arial" pitchFamily="34" charset="0"/>
              <a:buChar char="•"/>
            </a:pPr>
            <a:endParaRPr lang="en-US" dirty="0">
              <a:solidFill>
                <a:srgbClr val="FFFFEF"/>
              </a:solidFill>
              <a:latin typeface="Arial" charset="0"/>
            </a:endParaRPr>
          </a:p>
          <a:p>
            <a:pPr marL="342900" indent="-342900" fontAlgn="base" latinLnBrk="0">
              <a:spcBef>
                <a:spcPct val="0"/>
              </a:spcBef>
              <a:spcAft>
                <a:spcPct val="0"/>
              </a:spcAft>
              <a:buFont typeface="Arial" pitchFamily="34" charset="0"/>
              <a:buChar char="•"/>
            </a:pPr>
            <a:r>
              <a:rPr lang="en-US" sz="2000" dirty="0">
                <a:solidFill>
                  <a:srgbClr val="FFFF99"/>
                </a:solidFill>
                <a:latin typeface="Arial" charset="0"/>
              </a:rPr>
              <a:t>Infant onset</a:t>
            </a:r>
          </a:p>
          <a:p>
            <a:pPr marL="342900" indent="-342900" fontAlgn="base" latinLnBrk="0">
              <a:spcBef>
                <a:spcPct val="0"/>
              </a:spcBef>
              <a:spcAft>
                <a:spcPct val="0"/>
              </a:spcAft>
              <a:buFont typeface="Arial" pitchFamily="34" charset="0"/>
              <a:buChar char="•"/>
            </a:pPr>
            <a:endParaRPr lang="en-US" sz="2000" dirty="0">
              <a:solidFill>
                <a:srgbClr val="FFFF99"/>
              </a:solidFill>
              <a:latin typeface="Arial" charset="0"/>
            </a:endParaRPr>
          </a:p>
          <a:p>
            <a:pPr marL="342900" indent="-342900" fontAlgn="base" latinLnBrk="0">
              <a:spcBef>
                <a:spcPct val="0"/>
              </a:spcBef>
              <a:spcAft>
                <a:spcPct val="0"/>
              </a:spcAft>
              <a:buFont typeface="Arial" pitchFamily="34" charset="0"/>
              <a:buChar char="•"/>
            </a:pPr>
            <a:r>
              <a:rPr lang="en-US" sz="2000" dirty="0">
                <a:solidFill>
                  <a:srgbClr val="FFFF99"/>
                </a:solidFill>
                <a:latin typeface="Arial" charset="0"/>
              </a:rPr>
              <a:t>Can never sit independently</a:t>
            </a:r>
          </a:p>
          <a:p>
            <a:pPr fontAlgn="base" latinLnBrk="0">
              <a:spcBef>
                <a:spcPct val="0"/>
              </a:spcBef>
              <a:spcAft>
                <a:spcPct val="0"/>
              </a:spcAft>
            </a:pPr>
            <a:endParaRPr lang="en-US" sz="2000" dirty="0">
              <a:solidFill>
                <a:srgbClr val="FFFF99"/>
              </a:solidFill>
              <a:latin typeface="Arial" charset="0"/>
            </a:endParaRPr>
          </a:p>
          <a:p>
            <a:pPr marL="342900" indent="-342900" fontAlgn="base" latinLnBrk="0">
              <a:spcBef>
                <a:spcPct val="0"/>
              </a:spcBef>
              <a:spcAft>
                <a:spcPct val="0"/>
              </a:spcAft>
              <a:buFont typeface="Arial" pitchFamily="34" charset="0"/>
              <a:buChar char="•"/>
            </a:pPr>
            <a:r>
              <a:rPr lang="en-US" sz="2000" dirty="0">
                <a:solidFill>
                  <a:srgbClr val="FFFF99"/>
                </a:solidFill>
                <a:latin typeface="Arial" charset="0"/>
              </a:rPr>
              <a:t>Median time to death or permanent ventilation: 10.5 months (2 copies of </a:t>
            </a:r>
            <a:r>
              <a:rPr lang="en-US" sz="2000" i="1" dirty="0">
                <a:solidFill>
                  <a:srgbClr val="FFFF99"/>
                </a:solidFill>
                <a:latin typeface="Arial" charset="0"/>
              </a:rPr>
              <a:t>SMN2</a:t>
            </a:r>
            <a:r>
              <a:rPr lang="en-US" sz="2000" dirty="0">
                <a:solidFill>
                  <a:srgbClr val="FFFF99"/>
                </a:solidFill>
                <a:latin typeface="Arial" charset="0"/>
              </a:rPr>
              <a:t>)</a:t>
            </a:r>
          </a:p>
          <a:p>
            <a:pPr marL="342900" indent="-342900" fontAlgn="base" latinLnBrk="0">
              <a:spcBef>
                <a:spcPct val="0"/>
              </a:spcBef>
              <a:spcAft>
                <a:spcPct val="0"/>
              </a:spcAft>
              <a:buFont typeface="Arial" pitchFamily="34" charset="0"/>
              <a:buChar char="•"/>
            </a:pPr>
            <a:endParaRPr lang="en-US" sz="2000" dirty="0">
              <a:solidFill>
                <a:srgbClr val="FFFF99"/>
              </a:solidFill>
              <a:latin typeface="Arial" charset="0"/>
            </a:endParaRPr>
          </a:p>
          <a:p>
            <a:pPr marL="342900" indent="-342900" fontAlgn="base" latinLnBrk="0">
              <a:spcBef>
                <a:spcPct val="0"/>
              </a:spcBef>
              <a:spcAft>
                <a:spcPct val="0"/>
              </a:spcAft>
              <a:buFont typeface="Arial" pitchFamily="34" charset="0"/>
              <a:buChar char="•"/>
            </a:pPr>
            <a:r>
              <a:rPr lang="en-US" sz="2000" dirty="0">
                <a:solidFill>
                  <a:srgbClr val="FFFF99"/>
                </a:solidFill>
                <a:latin typeface="Arial" charset="0"/>
              </a:rPr>
              <a:t>By 18 months, 85% have met the endpoint</a:t>
            </a:r>
          </a:p>
          <a:p>
            <a:pPr marL="342900" indent="-342900" fontAlgn="base" latinLnBrk="0">
              <a:spcBef>
                <a:spcPct val="0"/>
              </a:spcBef>
              <a:spcAft>
                <a:spcPct val="0"/>
              </a:spcAft>
              <a:buFont typeface="Arial" pitchFamily="34" charset="0"/>
              <a:buChar char="•"/>
            </a:pPr>
            <a:endParaRPr lang="en-US" sz="2000" dirty="0">
              <a:solidFill>
                <a:srgbClr val="FFFF99"/>
              </a:solidFill>
              <a:latin typeface="Arial" charset="0"/>
            </a:endParaRPr>
          </a:p>
          <a:p>
            <a:pPr marL="342900" indent="-342900" fontAlgn="base" latinLnBrk="0">
              <a:spcBef>
                <a:spcPct val="0"/>
              </a:spcBef>
              <a:spcAft>
                <a:spcPct val="0"/>
              </a:spcAft>
              <a:buFont typeface="Arial" pitchFamily="34" charset="0"/>
              <a:buChar char="•"/>
            </a:pPr>
            <a:r>
              <a:rPr lang="en-US" sz="2000" dirty="0">
                <a:solidFill>
                  <a:srgbClr val="FFFF99"/>
                </a:solidFill>
                <a:latin typeface="Arial" charset="0"/>
              </a:rPr>
              <a:t>Steady decline in muscle function over time</a:t>
            </a:r>
          </a:p>
          <a:p>
            <a:pPr marL="800100" lvl="1" indent="-342900" fontAlgn="base" latinLnBrk="0">
              <a:spcBef>
                <a:spcPct val="0"/>
              </a:spcBef>
              <a:spcAft>
                <a:spcPct val="0"/>
              </a:spcAft>
              <a:buFont typeface="Arial" panose="020B0604020202020204" pitchFamily="34" charset="0"/>
              <a:buChar char="‒"/>
            </a:pPr>
            <a:r>
              <a:rPr lang="en-US" dirty="0">
                <a:solidFill>
                  <a:srgbClr val="FFFF99"/>
                </a:solidFill>
                <a:latin typeface="Arial" charset="0"/>
              </a:rPr>
              <a:t>Mean rate of decline in CHOP INTEND scale:       1.27 points/year</a:t>
            </a:r>
          </a:p>
          <a:p>
            <a:pPr marL="800100" lvl="1" indent="-342900" fontAlgn="base" latinLnBrk="0">
              <a:spcBef>
                <a:spcPct val="0"/>
              </a:spcBef>
              <a:spcAft>
                <a:spcPct val="0"/>
              </a:spcAft>
              <a:buFont typeface="Arial" pitchFamily="34" charset="0"/>
              <a:buChar char="•"/>
            </a:pPr>
            <a:endParaRPr lang="en-US" dirty="0">
              <a:solidFill>
                <a:srgbClr val="FFFF99"/>
              </a:solidFill>
              <a:latin typeface="Arial" charset="0"/>
            </a:endParaRPr>
          </a:p>
          <a:p>
            <a:pPr marL="800100" lvl="1" indent="-342900" fontAlgn="base" latinLnBrk="0">
              <a:spcBef>
                <a:spcPct val="0"/>
              </a:spcBef>
              <a:spcAft>
                <a:spcPct val="0"/>
              </a:spcAft>
              <a:buFont typeface="Arial" pitchFamily="34" charset="0"/>
              <a:buChar char="•"/>
            </a:pPr>
            <a:endParaRPr lang="en-US" dirty="0">
              <a:solidFill>
                <a:srgbClr val="FFFF99"/>
              </a:solidFill>
              <a:latin typeface="Arial" charset="0"/>
            </a:endParaRPr>
          </a:p>
          <a:p>
            <a:pPr fontAlgn="base" latinLnBrk="0">
              <a:spcBef>
                <a:spcPct val="0"/>
              </a:spcBef>
              <a:spcAft>
                <a:spcPct val="0"/>
              </a:spcAft>
            </a:pPr>
            <a:r>
              <a:rPr lang="en-US" dirty="0">
                <a:solidFill>
                  <a:srgbClr val="FFFF99"/>
                </a:solidFill>
                <a:latin typeface="Arial" charset="0"/>
              </a:rPr>
              <a:t>      </a:t>
            </a:r>
            <a:r>
              <a:rPr lang="en-US" dirty="0" err="1">
                <a:solidFill>
                  <a:srgbClr val="FFFF99"/>
                </a:solidFill>
                <a:latin typeface="Arial" charset="0"/>
              </a:rPr>
              <a:t>Finkel</a:t>
            </a:r>
            <a:r>
              <a:rPr lang="en-US" dirty="0">
                <a:solidFill>
                  <a:srgbClr val="FFFF99"/>
                </a:solidFill>
                <a:latin typeface="Arial" charset="0"/>
              </a:rPr>
              <a:t> et al (2014) </a:t>
            </a:r>
            <a:r>
              <a:rPr lang="en-US" i="1" dirty="0">
                <a:solidFill>
                  <a:srgbClr val="FFFF99"/>
                </a:solidFill>
                <a:latin typeface="Arial" charset="0"/>
              </a:rPr>
              <a:t>Neurology</a:t>
            </a:r>
            <a:r>
              <a:rPr lang="en-US" dirty="0">
                <a:solidFill>
                  <a:srgbClr val="FFFF99"/>
                </a:solidFill>
                <a:latin typeface="Arial" charset="0"/>
              </a:rPr>
              <a:t> 83: 810</a:t>
            </a:r>
          </a:p>
        </p:txBody>
      </p:sp>
    </p:spTree>
    <p:extLst>
      <p:ext uri="{BB962C8B-B14F-4D97-AF65-F5344CB8AC3E}">
        <p14:creationId xmlns:p14="http://schemas.microsoft.com/office/powerpoint/2010/main" val="76443987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ttangolo 14">
            <a:extLst>
              <a:ext uri="{FF2B5EF4-FFF2-40B4-BE49-F238E27FC236}">
                <a16:creationId xmlns:a16="http://schemas.microsoft.com/office/drawing/2014/main" id="{020F9B82-95EC-7945-8A2F-76986BCD8C9F}"/>
              </a:ext>
            </a:extLst>
          </p:cNvPr>
          <p:cNvSpPr/>
          <p:nvPr/>
        </p:nvSpPr>
        <p:spPr>
          <a:xfrm>
            <a:off x="0" y="0"/>
            <a:ext cx="9144000" cy="7025832"/>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2" name="Picture 1"/>
          <p:cNvPicPr>
            <a:picLocks noChangeAspect="1"/>
          </p:cNvPicPr>
          <p:nvPr/>
        </p:nvPicPr>
        <p:blipFill rotWithShape="1">
          <a:blip r:embed="rId3"/>
          <a:srcRect l="47955" t="29259" r="28333" b="38543"/>
          <a:stretch/>
        </p:blipFill>
        <p:spPr>
          <a:xfrm>
            <a:off x="193963" y="1343944"/>
            <a:ext cx="4326083" cy="3304256"/>
          </a:xfrm>
          <a:prstGeom prst="rect">
            <a:avLst/>
          </a:prstGeom>
        </p:spPr>
      </p:pic>
      <p:sp>
        <p:nvSpPr>
          <p:cNvPr id="3" name="TextBox 2"/>
          <p:cNvSpPr txBox="1"/>
          <p:nvPr/>
        </p:nvSpPr>
        <p:spPr>
          <a:xfrm>
            <a:off x="1099194" y="52752"/>
            <a:ext cx="6945619" cy="954107"/>
          </a:xfrm>
          <a:prstGeom prst="rect">
            <a:avLst/>
          </a:prstGeom>
          <a:noFill/>
        </p:spPr>
        <p:txBody>
          <a:bodyPr wrap="none" rtlCol="0">
            <a:spAutoFit/>
          </a:bodyPr>
          <a:lstStyle/>
          <a:p>
            <a:pPr algn="ctr" latinLnBrk="0"/>
            <a:r>
              <a:rPr lang="en-US" sz="2800" b="1" dirty="0">
                <a:solidFill>
                  <a:srgbClr val="FFFF00"/>
                </a:solidFill>
                <a:latin typeface="Arial" panose="020B0604020202020204" pitchFamily="34" charset="0"/>
                <a:cs typeface="Arial" panose="020B0604020202020204" pitchFamily="34" charset="0"/>
              </a:rPr>
              <a:t>Increased muscle-function scores in</a:t>
            </a:r>
          </a:p>
          <a:p>
            <a:pPr algn="ctr" latinLnBrk="0"/>
            <a:r>
              <a:rPr lang="en-US" sz="2800" b="1" dirty="0" err="1">
                <a:solidFill>
                  <a:srgbClr val="FFFF00"/>
                </a:solidFill>
                <a:latin typeface="Arial" panose="020B0604020202020204" pitchFamily="34" charset="0"/>
                <a:cs typeface="Arial" panose="020B0604020202020204" pitchFamily="34" charset="0"/>
              </a:rPr>
              <a:t>nusinersen</a:t>
            </a:r>
            <a:r>
              <a:rPr lang="en-US" sz="2800" b="1" dirty="0">
                <a:solidFill>
                  <a:srgbClr val="FFFF00"/>
                </a:solidFill>
                <a:latin typeface="Arial" panose="020B0604020202020204" pitchFamily="34" charset="0"/>
                <a:cs typeface="Arial" panose="020B0604020202020204" pitchFamily="34" charset="0"/>
              </a:rPr>
              <a:t>-treated type 2 SMA children</a:t>
            </a:r>
            <a:endParaRPr lang="en-US" sz="2000" b="1" dirty="0">
              <a:solidFill>
                <a:srgbClr val="FFFF00"/>
              </a:solidFill>
              <a:latin typeface="Arial" panose="020B0604020202020204" pitchFamily="34" charset="0"/>
              <a:cs typeface="Arial" panose="020B0604020202020204" pitchFamily="34" charset="0"/>
            </a:endParaRPr>
          </a:p>
        </p:txBody>
      </p:sp>
      <p:grpSp>
        <p:nvGrpSpPr>
          <p:cNvPr id="7" name="Group 6"/>
          <p:cNvGrpSpPr/>
          <p:nvPr/>
        </p:nvGrpSpPr>
        <p:grpSpPr>
          <a:xfrm>
            <a:off x="4677645" y="1340480"/>
            <a:ext cx="4270248" cy="3293918"/>
            <a:chOff x="4636081" y="1215736"/>
            <a:chExt cx="4270248" cy="3293918"/>
          </a:xfrm>
        </p:grpSpPr>
        <p:pic>
          <p:nvPicPr>
            <p:cNvPr id="4" name="Picture 3"/>
            <p:cNvPicPr>
              <a:picLocks noChangeAspect="1"/>
            </p:cNvPicPr>
            <p:nvPr/>
          </p:nvPicPr>
          <p:blipFill rotWithShape="1">
            <a:blip r:embed="rId3"/>
            <a:srcRect l="47955" t="60328" r="28333" b="10000"/>
            <a:stretch/>
          </p:blipFill>
          <p:spPr>
            <a:xfrm>
              <a:off x="4637605" y="1506050"/>
              <a:ext cx="4267200" cy="3003604"/>
            </a:xfrm>
            <a:prstGeom prst="rect">
              <a:avLst/>
            </a:prstGeom>
          </p:spPr>
        </p:pic>
        <p:pic>
          <p:nvPicPr>
            <p:cNvPr id="5" name="Picture 4"/>
            <p:cNvPicPr>
              <a:picLocks noChangeAspect="1"/>
            </p:cNvPicPr>
            <p:nvPr/>
          </p:nvPicPr>
          <p:blipFill rotWithShape="1">
            <a:blip r:embed="rId3"/>
            <a:srcRect l="47955" t="29259" r="28333" b="67907"/>
            <a:stretch/>
          </p:blipFill>
          <p:spPr>
            <a:xfrm>
              <a:off x="4636081" y="1215736"/>
              <a:ext cx="4270248" cy="287054"/>
            </a:xfrm>
            <a:prstGeom prst="rect">
              <a:avLst/>
            </a:prstGeom>
          </p:spPr>
        </p:pic>
      </p:grpSp>
      <p:sp>
        <p:nvSpPr>
          <p:cNvPr id="8" name="TextBox 7"/>
          <p:cNvSpPr txBox="1"/>
          <p:nvPr/>
        </p:nvSpPr>
        <p:spPr>
          <a:xfrm>
            <a:off x="1903021" y="4800600"/>
            <a:ext cx="992579" cy="369332"/>
          </a:xfrm>
          <a:prstGeom prst="rect">
            <a:avLst/>
          </a:prstGeom>
          <a:noFill/>
        </p:spPr>
        <p:txBody>
          <a:bodyPr wrap="none" rtlCol="0">
            <a:spAutoFit/>
          </a:bodyPr>
          <a:lstStyle/>
          <a:p>
            <a:pPr latinLnBrk="0"/>
            <a:r>
              <a:rPr lang="en-US" dirty="0">
                <a:solidFill>
                  <a:srgbClr val="FFFF99"/>
                </a:solidFill>
                <a:latin typeface="Arial" panose="020B0604020202020204" pitchFamily="34" charset="0"/>
                <a:cs typeface="Arial" panose="020B0604020202020204" pitchFamily="34" charset="0"/>
              </a:rPr>
              <a:t>HFMSE</a:t>
            </a:r>
          </a:p>
        </p:txBody>
      </p:sp>
      <p:sp>
        <p:nvSpPr>
          <p:cNvPr id="9" name="TextBox 8"/>
          <p:cNvSpPr txBox="1"/>
          <p:nvPr/>
        </p:nvSpPr>
        <p:spPr>
          <a:xfrm>
            <a:off x="6423066" y="4800600"/>
            <a:ext cx="838691" cy="369332"/>
          </a:xfrm>
          <a:prstGeom prst="rect">
            <a:avLst/>
          </a:prstGeom>
          <a:noFill/>
        </p:spPr>
        <p:txBody>
          <a:bodyPr wrap="none" rtlCol="0">
            <a:spAutoFit/>
          </a:bodyPr>
          <a:lstStyle/>
          <a:p>
            <a:pPr latinLnBrk="0"/>
            <a:r>
              <a:rPr lang="en-US" dirty="0">
                <a:solidFill>
                  <a:srgbClr val="FFFF99"/>
                </a:solidFill>
                <a:latin typeface="Arial" panose="020B0604020202020204" pitchFamily="34" charset="0"/>
                <a:cs typeface="Arial" panose="020B0604020202020204" pitchFamily="34" charset="0"/>
              </a:rPr>
              <a:t>RULM</a:t>
            </a:r>
          </a:p>
        </p:txBody>
      </p:sp>
      <p:sp>
        <p:nvSpPr>
          <p:cNvPr id="10" name="TextBox 9"/>
          <p:cNvSpPr txBox="1"/>
          <p:nvPr/>
        </p:nvSpPr>
        <p:spPr>
          <a:xfrm>
            <a:off x="609600" y="5802868"/>
            <a:ext cx="5147563" cy="830997"/>
          </a:xfrm>
          <a:prstGeom prst="rect">
            <a:avLst/>
          </a:prstGeom>
          <a:noFill/>
        </p:spPr>
        <p:txBody>
          <a:bodyPr wrap="none" rtlCol="0">
            <a:spAutoFit/>
          </a:bodyPr>
          <a:lstStyle/>
          <a:p>
            <a:pPr latinLnBrk="0"/>
            <a:r>
              <a:rPr lang="en-US" dirty="0">
                <a:solidFill>
                  <a:srgbClr val="FFFF99"/>
                </a:solidFill>
                <a:latin typeface="Arial" panose="020B0604020202020204" pitchFamily="34" charset="0"/>
                <a:cs typeface="Arial" panose="020B0604020202020204" pitchFamily="34" charset="0"/>
              </a:rPr>
              <a:t>CHERISH phase-3 trial; 126 children ages 2 to 9</a:t>
            </a:r>
          </a:p>
          <a:p>
            <a:pPr latinLnBrk="0"/>
            <a:endParaRPr lang="en-US" sz="1200" dirty="0">
              <a:solidFill>
                <a:srgbClr val="FFFF99"/>
              </a:solidFill>
              <a:latin typeface="Arial" panose="020B0604020202020204" pitchFamily="34" charset="0"/>
              <a:cs typeface="Arial" panose="020B0604020202020204" pitchFamily="34" charset="0"/>
            </a:endParaRPr>
          </a:p>
          <a:p>
            <a:pPr latinLnBrk="0"/>
            <a:r>
              <a:rPr lang="en-US" dirty="0" err="1">
                <a:solidFill>
                  <a:srgbClr val="FFFF99"/>
                </a:solidFill>
                <a:latin typeface="Arial" panose="020B0604020202020204" pitchFamily="34" charset="0"/>
                <a:cs typeface="Arial" panose="020B0604020202020204" pitchFamily="34" charset="0"/>
              </a:rPr>
              <a:t>Mercuri</a:t>
            </a:r>
            <a:r>
              <a:rPr lang="en-US" dirty="0">
                <a:solidFill>
                  <a:srgbClr val="FFFF99"/>
                </a:solidFill>
                <a:latin typeface="Arial" panose="020B0604020202020204" pitchFamily="34" charset="0"/>
                <a:cs typeface="Arial" panose="020B0604020202020204" pitchFamily="34" charset="0"/>
              </a:rPr>
              <a:t> et al (2018) </a:t>
            </a:r>
            <a:r>
              <a:rPr lang="en-US" i="1" dirty="0">
                <a:solidFill>
                  <a:srgbClr val="FFFF99"/>
                </a:solidFill>
                <a:latin typeface="Arial" panose="020B0604020202020204" pitchFamily="34" charset="0"/>
                <a:cs typeface="Arial" panose="020B0604020202020204" pitchFamily="34" charset="0"/>
              </a:rPr>
              <a:t>N </a:t>
            </a:r>
            <a:r>
              <a:rPr lang="en-US" i="1" dirty="0" err="1">
                <a:solidFill>
                  <a:srgbClr val="FFFF99"/>
                </a:solidFill>
                <a:latin typeface="Arial" panose="020B0604020202020204" pitchFamily="34" charset="0"/>
                <a:cs typeface="Arial" panose="020B0604020202020204" pitchFamily="34" charset="0"/>
              </a:rPr>
              <a:t>Engl</a:t>
            </a:r>
            <a:r>
              <a:rPr lang="en-US" i="1" dirty="0">
                <a:solidFill>
                  <a:srgbClr val="FFFF99"/>
                </a:solidFill>
                <a:latin typeface="Arial" panose="020B0604020202020204" pitchFamily="34" charset="0"/>
                <a:cs typeface="Arial" panose="020B0604020202020204" pitchFamily="34" charset="0"/>
              </a:rPr>
              <a:t> J Med</a:t>
            </a:r>
            <a:r>
              <a:rPr lang="en-US" dirty="0">
                <a:solidFill>
                  <a:srgbClr val="FFFF99"/>
                </a:solidFill>
                <a:latin typeface="Arial" panose="020B0604020202020204" pitchFamily="34" charset="0"/>
                <a:cs typeface="Arial" panose="020B0604020202020204" pitchFamily="34" charset="0"/>
              </a:rPr>
              <a:t> 378: 625</a:t>
            </a:r>
          </a:p>
        </p:txBody>
      </p:sp>
      <p:sp>
        <p:nvSpPr>
          <p:cNvPr id="11" name="TextBox 10"/>
          <p:cNvSpPr txBox="1"/>
          <p:nvPr/>
        </p:nvSpPr>
        <p:spPr>
          <a:xfrm rot="16200000">
            <a:off x="-908249" y="2899446"/>
            <a:ext cx="2858475" cy="523220"/>
          </a:xfrm>
          <a:prstGeom prst="rect">
            <a:avLst/>
          </a:prstGeom>
          <a:solidFill>
            <a:schemeClr val="bg1"/>
          </a:solidFill>
        </p:spPr>
        <p:txBody>
          <a:bodyPr wrap="none" rtlCol="0">
            <a:spAutoFit/>
          </a:bodyPr>
          <a:lstStyle/>
          <a:p>
            <a:pPr algn="ctr" latinLnBrk="0"/>
            <a:r>
              <a:rPr lang="en-US" sz="1400" dirty="0">
                <a:solidFill>
                  <a:prstClr val="black"/>
                </a:solidFill>
                <a:latin typeface="Arial" panose="020B0604020202020204" pitchFamily="34" charset="0"/>
                <a:cs typeface="Arial" panose="020B0604020202020204" pitchFamily="34" charset="0"/>
              </a:rPr>
              <a:t>Least-squares mean change from</a:t>
            </a:r>
          </a:p>
          <a:p>
            <a:pPr algn="ctr" latinLnBrk="0"/>
            <a:r>
              <a:rPr lang="en-US" sz="1400" dirty="0">
                <a:solidFill>
                  <a:prstClr val="black"/>
                </a:solidFill>
                <a:latin typeface="Arial" panose="020B0604020202020204" pitchFamily="34" charset="0"/>
                <a:cs typeface="Arial" panose="020B0604020202020204" pitchFamily="34" charset="0"/>
              </a:rPr>
              <a:t>baseline in HFMSE score</a:t>
            </a:r>
          </a:p>
        </p:txBody>
      </p:sp>
      <p:sp>
        <p:nvSpPr>
          <p:cNvPr id="12" name="TextBox 11"/>
          <p:cNvSpPr txBox="1"/>
          <p:nvPr/>
        </p:nvSpPr>
        <p:spPr>
          <a:xfrm rot="16200000">
            <a:off x="3570415" y="2901934"/>
            <a:ext cx="2858475" cy="523220"/>
          </a:xfrm>
          <a:prstGeom prst="rect">
            <a:avLst/>
          </a:prstGeom>
          <a:solidFill>
            <a:schemeClr val="bg1"/>
          </a:solidFill>
        </p:spPr>
        <p:txBody>
          <a:bodyPr wrap="none" rtlCol="0">
            <a:spAutoFit/>
          </a:bodyPr>
          <a:lstStyle/>
          <a:p>
            <a:pPr algn="ctr" latinLnBrk="0"/>
            <a:r>
              <a:rPr lang="en-US" sz="1400" dirty="0">
                <a:solidFill>
                  <a:prstClr val="black"/>
                </a:solidFill>
                <a:latin typeface="Arial" panose="020B0604020202020204" pitchFamily="34" charset="0"/>
                <a:cs typeface="Arial" panose="020B0604020202020204" pitchFamily="34" charset="0"/>
              </a:rPr>
              <a:t>Least-squares mean change from</a:t>
            </a:r>
          </a:p>
          <a:p>
            <a:pPr algn="ctr" latinLnBrk="0"/>
            <a:r>
              <a:rPr lang="en-US" sz="1400" dirty="0">
                <a:solidFill>
                  <a:prstClr val="black"/>
                </a:solidFill>
                <a:latin typeface="Arial" panose="020B0604020202020204" pitchFamily="34" charset="0"/>
                <a:cs typeface="Arial" panose="020B0604020202020204" pitchFamily="34" charset="0"/>
              </a:rPr>
              <a:t>baseline in RULM score</a:t>
            </a:r>
          </a:p>
        </p:txBody>
      </p:sp>
      <p:sp>
        <p:nvSpPr>
          <p:cNvPr id="13" name="TextBox 12"/>
          <p:cNvSpPr txBox="1"/>
          <p:nvPr/>
        </p:nvSpPr>
        <p:spPr>
          <a:xfrm>
            <a:off x="2157845" y="4271151"/>
            <a:ext cx="771365" cy="307777"/>
          </a:xfrm>
          <a:prstGeom prst="rect">
            <a:avLst/>
          </a:prstGeom>
          <a:solidFill>
            <a:schemeClr val="bg1"/>
          </a:solidFill>
        </p:spPr>
        <p:txBody>
          <a:bodyPr wrap="none" rtlCol="0">
            <a:spAutoFit/>
          </a:bodyPr>
          <a:lstStyle/>
          <a:p>
            <a:pPr latinLnBrk="0"/>
            <a:r>
              <a:rPr lang="en-US" sz="1400" dirty="0">
                <a:solidFill>
                  <a:prstClr val="black"/>
                </a:solidFill>
                <a:latin typeface="Arial" panose="020B0604020202020204" pitchFamily="34" charset="0"/>
                <a:cs typeface="Arial" panose="020B0604020202020204" pitchFamily="34" charset="0"/>
              </a:rPr>
              <a:t>Months</a:t>
            </a:r>
          </a:p>
        </p:txBody>
      </p:sp>
      <p:sp>
        <p:nvSpPr>
          <p:cNvPr id="14" name="TextBox 13"/>
          <p:cNvSpPr txBox="1"/>
          <p:nvPr/>
        </p:nvSpPr>
        <p:spPr>
          <a:xfrm>
            <a:off x="6620035" y="4267200"/>
            <a:ext cx="771365" cy="307777"/>
          </a:xfrm>
          <a:prstGeom prst="rect">
            <a:avLst/>
          </a:prstGeom>
          <a:solidFill>
            <a:schemeClr val="bg1"/>
          </a:solidFill>
        </p:spPr>
        <p:txBody>
          <a:bodyPr wrap="none" rtlCol="0">
            <a:spAutoFit/>
          </a:bodyPr>
          <a:lstStyle/>
          <a:p>
            <a:pPr latinLnBrk="0"/>
            <a:r>
              <a:rPr lang="en-US" sz="1400" dirty="0">
                <a:solidFill>
                  <a:prstClr val="black"/>
                </a:solidFill>
                <a:latin typeface="Arial" panose="020B0604020202020204" pitchFamily="34" charset="0"/>
                <a:cs typeface="Arial" panose="020B0604020202020204" pitchFamily="34" charset="0"/>
              </a:rPr>
              <a:t>Months</a:t>
            </a:r>
          </a:p>
        </p:txBody>
      </p:sp>
    </p:spTree>
    <p:extLst>
      <p:ext uri="{BB962C8B-B14F-4D97-AF65-F5344CB8AC3E}">
        <p14:creationId xmlns:p14="http://schemas.microsoft.com/office/powerpoint/2010/main" val="29429284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F6A05CA8-6A1B-D141-80BA-88821B7E649A}"/>
              </a:ext>
            </a:extLst>
          </p:cNvPr>
          <p:cNvSpPr>
            <a:spLocks noGrp="1"/>
          </p:cNvSpPr>
          <p:nvPr>
            <p:ph type="title"/>
          </p:nvPr>
        </p:nvSpPr>
        <p:spPr>
          <a:xfrm>
            <a:off x="152400" y="542925"/>
            <a:ext cx="6419850" cy="522288"/>
          </a:xfrm>
          <a:noFill/>
        </p:spPr>
        <p:txBody>
          <a:bodyPr wrap="none">
            <a:spAutoFit/>
          </a:bodyPr>
          <a:lstStyle/>
          <a:p>
            <a:pPr algn="l" eaLnBrk="1" hangingPunct="1"/>
            <a:r>
              <a:rPr lang="en-US" altLang="it-IT" sz="2800">
                <a:ea typeface="ＭＳ Ｐゴシック" panose="020B0600070205080204" pitchFamily="34" charset="-128"/>
              </a:rPr>
              <a:t>•	RNA splicing gets the most out of genes </a:t>
            </a:r>
          </a:p>
        </p:txBody>
      </p:sp>
      <p:sp>
        <p:nvSpPr>
          <p:cNvPr id="24578" name="Text Box 4">
            <a:extLst>
              <a:ext uri="{FF2B5EF4-FFF2-40B4-BE49-F238E27FC236}">
                <a16:creationId xmlns:a16="http://schemas.microsoft.com/office/drawing/2014/main" id="{EE46D3A5-BE4D-BE47-8526-EEB0544A979D}"/>
              </a:ext>
            </a:extLst>
          </p:cNvPr>
          <p:cNvSpPr txBox="1">
            <a:spLocks noChangeArrowheads="1"/>
          </p:cNvSpPr>
          <p:nvPr/>
        </p:nvSpPr>
        <p:spPr bwMode="auto">
          <a:xfrm>
            <a:off x="563563" y="2276475"/>
            <a:ext cx="843756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2400">
                <a:latin typeface="Century Gothic" panose="020B0502020202020204" pitchFamily="34" charset="0"/>
              </a:rPr>
              <a:t>In animals, complexity depends less upon the number of genes than upon the number of different ways they can splice the RNA</a:t>
            </a:r>
          </a:p>
        </p:txBody>
      </p:sp>
      <p:sp>
        <p:nvSpPr>
          <p:cNvPr id="24579" name="Text Box 2">
            <a:extLst>
              <a:ext uri="{FF2B5EF4-FFF2-40B4-BE49-F238E27FC236}">
                <a16:creationId xmlns:a16="http://schemas.microsoft.com/office/drawing/2014/main" id="{34BEF6A0-6990-A647-8757-5364AC98FCFB}"/>
              </a:ext>
            </a:extLst>
          </p:cNvPr>
          <p:cNvSpPr txBox="1">
            <a:spLocks noChangeArrowheads="1"/>
          </p:cNvSpPr>
          <p:nvPr/>
        </p:nvSpPr>
        <p:spPr bwMode="auto">
          <a:xfrm>
            <a:off x="569913" y="3927475"/>
            <a:ext cx="732155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US" altLang="it-IT" sz="2400">
                <a:latin typeface="Century Gothic" panose="020B0502020202020204" pitchFamily="34" charset="0"/>
              </a:rPr>
              <a:t>So even if you found an exon, you couldn</a:t>
            </a:r>
            <a:r>
              <a:rPr lang="ja-JP" altLang="en-US" sz="2400">
                <a:latin typeface="Century Gothic" panose="020B0502020202020204" pitchFamily="34" charset="0"/>
              </a:rPr>
              <a:t>’</a:t>
            </a:r>
            <a:r>
              <a:rPr lang="en-US" altLang="ja-JP" sz="2400">
                <a:latin typeface="Century Gothic" panose="020B0502020202020204" pitchFamily="34" charset="0"/>
              </a:rPr>
              <a:t>t tell how or when it might be used. Splicing exhibits extraordinary fidelity but selective promiscuity</a:t>
            </a:r>
            <a:endParaRPr lang="en-US" altLang="it-IT" sz="2400">
              <a:latin typeface="Century Gothic" panose="020B0502020202020204" pitchFamily="34"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id="{B2B1CB54-993C-AC43-B31D-AEF7CB834336}"/>
              </a:ext>
            </a:extLst>
          </p:cNvPr>
          <p:cNvSpPr/>
          <p:nvPr/>
        </p:nvSpPr>
        <p:spPr>
          <a:xfrm>
            <a:off x="0" y="0"/>
            <a:ext cx="9144000" cy="7025832"/>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TextBox 1"/>
          <p:cNvSpPr txBox="1"/>
          <p:nvPr/>
        </p:nvSpPr>
        <p:spPr>
          <a:xfrm>
            <a:off x="381000" y="2938550"/>
            <a:ext cx="8763000" cy="3477875"/>
          </a:xfrm>
          <a:prstGeom prst="rect">
            <a:avLst/>
          </a:prstGeom>
          <a:noFill/>
        </p:spPr>
        <p:txBody>
          <a:bodyPr wrap="square" rtlCol="0">
            <a:spAutoFit/>
          </a:bodyPr>
          <a:lstStyle/>
          <a:p>
            <a:pPr marL="285750" indent="-285750" latinLnBrk="0">
              <a:buFont typeface="Arial" panose="020B0604020202020204" pitchFamily="34" charset="0"/>
              <a:buChar char="•"/>
            </a:pPr>
            <a:r>
              <a:rPr lang="en-US" sz="2000" dirty="0">
                <a:solidFill>
                  <a:prstClr val="white"/>
                </a:solidFill>
                <a:latin typeface="Arial" panose="020B0604020202020204" pitchFamily="34" charset="0"/>
                <a:cs typeface="Arial" panose="020B0604020202020204" pitchFamily="34" charset="0"/>
              </a:rPr>
              <a:t>First (and so far only) approved medicine for SMA</a:t>
            </a:r>
          </a:p>
          <a:p>
            <a:pPr marL="285750" indent="-285750" latinLnBrk="0">
              <a:buFont typeface="Arial" panose="020B0604020202020204" pitchFamily="34" charset="0"/>
              <a:buChar char="•"/>
            </a:pPr>
            <a:endParaRPr lang="en-US" sz="1600" dirty="0">
              <a:solidFill>
                <a:prstClr val="white"/>
              </a:solidFill>
              <a:latin typeface="Arial" panose="020B0604020202020204" pitchFamily="34" charset="0"/>
              <a:cs typeface="Arial" panose="020B0604020202020204" pitchFamily="34" charset="0"/>
            </a:endParaRPr>
          </a:p>
          <a:p>
            <a:pPr marL="285750" indent="-285750" latinLnBrk="0">
              <a:buFont typeface="Arial" panose="020B0604020202020204" pitchFamily="34" charset="0"/>
              <a:buChar char="•"/>
            </a:pPr>
            <a:r>
              <a:rPr lang="en-US" sz="2000" dirty="0">
                <a:solidFill>
                  <a:prstClr val="white"/>
                </a:solidFill>
                <a:latin typeface="Arial" panose="020B0604020202020204" pitchFamily="34" charset="0"/>
                <a:cs typeface="Arial" panose="020B0604020202020204" pitchFamily="34" charset="0"/>
              </a:rPr>
              <a:t>First approved drug to correct defective splicing</a:t>
            </a:r>
          </a:p>
          <a:p>
            <a:pPr marL="285750" indent="-285750" latinLnBrk="0">
              <a:buFont typeface="Arial" panose="020B0604020202020204" pitchFamily="34" charset="0"/>
              <a:buChar char="•"/>
            </a:pPr>
            <a:endParaRPr lang="en-US" sz="1600" dirty="0">
              <a:solidFill>
                <a:prstClr val="white"/>
              </a:solidFill>
              <a:latin typeface="Arial" panose="020B0604020202020204" pitchFamily="34" charset="0"/>
              <a:cs typeface="Arial" panose="020B0604020202020204" pitchFamily="34" charset="0"/>
            </a:endParaRPr>
          </a:p>
          <a:p>
            <a:pPr marL="285750" indent="-285750" latinLnBrk="0">
              <a:buFont typeface="Arial" panose="020B0604020202020204" pitchFamily="34" charset="0"/>
              <a:buChar char="•"/>
            </a:pPr>
            <a:r>
              <a:rPr lang="en-US" sz="2000" dirty="0">
                <a:solidFill>
                  <a:prstClr val="white"/>
                </a:solidFill>
                <a:latin typeface="Arial" panose="020B0604020202020204" pitchFamily="34" charset="0"/>
                <a:cs typeface="Arial" panose="020B0604020202020204" pitchFamily="34" charset="0"/>
              </a:rPr>
              <a:t>First approved nucleic-acid therapeutic administered by lumbar puncture</a:t>
            </a:r>
          </a:p>
          <a:p>
            <a:pPr marL="285750" indent="-285750" latinLnBrk="0">
              <a:buFont typeface="Arial" panose="020B0604020202020204" pitchFamily="34" charset="0"/>
              <a:buChar char="•"/>
            </a:pPr>
            <a:endParaRPr lang="en-US" sz="1600" dirty="0">
              <a:solidFill>
                <a:prstClr val="white"/>
              </a:solidFill>
              <a:latin typeface="Arial" panose="020B0604020202020204" pitchFamily="34" charset="0"/>
              <a:cs typeface="Arial" panose="020B0604020202020204" pitchFamily="34" charset="0"/>
            </a:endParaRPr>
          </a:p>
          <a:p>
            <a:pPr marL="285750" indent="-285750" latinLnBrk="0">
              <a:buFont typeface="Arial" panose="020B0604020202020204" pitchFamily="34" charset="0"/>
              <a:buChar char="•"/>
            </a:pPr>
            <a:r>
              <a:rPr lang="en-US" sz="2000" dirty="0">
                <a:solidFill>
                  <a:prstClr val="white"/>
                </a:solidFill>
                <a:latin typeface="Arial" panose="020B0604020202020204" pitchFamily="34" charset="0"/>
                <a:cs typeface="Arial" panose="020B0604020202020204" pitchFamily="34" charset="0"/>
              </a:rPr>
              <a:t>First approved nucleic-acid therapeutic for a neurological disease</a:t>
            </a:r>
          </a:p>
          <a:p>
            <a:pPr marL="285750" indent="-285750" latinLnBrk="0">
              <a:buFont typeface="Arial" panose="020B0604020202020204" pitchFamily="34" charset="0"/>
              <a:buChar char="•"/>
            </a:pPr>
            <a:endParaRPr lang="en-US" sz="1600" dirty="0">
              <a:solidFill>
                <a:prstClr val="white"/>
              </a:solidFill>
              <a:latin typeface="Arial" panose="020B0604020202020204" pitchFamily="34" charset="0"/>
              <a:cs typeface="Arial" panose="020B0604020202020204" pitchFamily="34" charset="0"/>
            </a:endParaRPr>
          </a:p>
          <a:p>
            <a:pPr marL="285750" indent="-285750" latinLnBrk="0">
              <a:buFont typeface="Arial" panose="020B0604020202020204" pitchFamily="34" charset="0"/>
              <a:buChar char="•"/>
            </a:pPr>
            <a:r>
              <a:rPr lang="en-US" sz="2000" dirty="0">
                <a:solidFill>
                  <a:prstClr val="white"/>
                </a:solidFill>
                <a:latin typeface="Arial" panose="020B0604020202020204" pitchFamily="34" charset="0"/>
                <a:cs typeface="Arial" panose="020B0604020202020204" pitchFamily="34" charset="0"/>
              </a:rPr>
              <a:t>First drug to demonstrate that pre-symptomatic treatment can markedly delay or prevent disease onset of a neurodegenerative disease </a:t>
            </a:r>
          </a:p>
          <a:p>
            <a:pPr marL="285750" indent="-285750" latinLnBrk="0">
              <a:buFont typeface="Arial" panose="020B0604020202020204" pitchFamily="34" charset="0"/>
              <a:buChar char="•"/>
            </a:pPr>
            <a:endParaRPr lang="en-US" sz="1600" dirty="0">
              <a:solidFill>
                <a:prstClr val="white"/>
              </a:solidFill>
              <a:latin typeface="Arial" panose="020B0604020202020204" pitchFamily="34" charset="0"/>
              <a:cs typeface="Arial" panose="020B0604020202020204" pitchFamily="34" charset="0"/>
            </a:endParaRPr>
          </a:p>
          <a:p>
            <a:pPr marL="285750" indent="-285750" latinLnBrk="0">
              <a:buFont typeface="Arial" panose="020B0604020202020204" pitchFamily="34" charset="0"/>
              <a:buChar char="•"/>
            </a:pPr>
            <a:r>
              <a:rPr lang="en-US" sz="2000" dirty="0">
                <a:solidFill>
                  <a:prstClr val="white"/>
                </a:solidFill>
                <a:latin typeface="Arial" panose="020B0604020202020204" pitchFamily="34" charset="0"/>
                <a:cs typeface="Arial" panose="020B0604020202020204" pitchFamily="34" charset="0"/>
              </a:rPr>
              <a:t>First disease-modifying drug for neurodegeneration</a:t>
            </a:r>
          </a:p>
        </p:txBody>
      </p:sp>
      <p:sp>
        <p:nvSpPr>
          <p:cNvPr id="3" name="TextBox 2"/>
          <p:cNvSpPr txBox="1"/>
          <p:nvPr/>
        </p:nvSpPr>
        <p:spPr>
          <a:xfrm>
            <a:off x="1612696" y="152400"/>
            <a:ext cx="5918608" cy="523220"/>
          </a:xfrm>
          <a:prstGeom prst="rect">
            <a:avLst/>
          </a:prstGeom>
          <a:noFill/>
        </p:spPr>
        <p:txBody>
          <a:bodyPr wrap="none" rtlCol="0">
            <a:spAutoFit/>
          </a:bodyPr>
          <a:lstStyle/>
          <a:p>
            <a:pPr algn="ctr" latinLnBrk="0"/>
            <a:r>
              <a:rPr lang="en-US" sz="2800" b="1" dirty="0" err="1">
                <a:solidFill>
                  <a:srgbClr val="FFFF00"/>
                </a:solidFill>
                <a:latin typeface="Arial" panose="020B0604020202020204" pitchFamily="34" charset="0"/>
                <a:cs typeface="Arial" panose="020B0604020202020204" pitchFamily="34" charset="0"/>
              </a:rPr>
              <a:t>Nusinersen</a:t>
            </a:r>
            <a:r>
              <a:rPr lang="en-US" sz="2800" b="1" dirty="0">
                <a:solidFill>
                  <a:srgbClr val="FFFF00"/>
                </a:solidFill>
                <a:latin typeface="Arial" panose="020B0604020202020204" pitchFamily="34" charset="0"/>
                <a:cs typeface="Arial" panose="020B0604020202020204" pitchFamily="34" charset="0"/>
              </a:rPr>
              <a:t>: a drug of many firsts</a:t>
            </a:r>
          </a:p>
        </p:txBody>
      </p:sp>
      <p:pic>
        <p:nvPicPr>
          <p:cNvPr id="4" name="Picture 3"/>
          <p:cNvPicPr>
            <a:picLocks noChangeAspect="1"/>
          </p:cNvPicPr>
          <p:nvPr/>
        </p:nvPicPr>
        <p:blipFill>
          <a:blip r:embed="rId3"/>
          <a:stretch>
            <a:fillRect/>
          </a:stretch>
        </p:blipFill>
        <p:spPr>
          <a:xfrm>
            <a:off x="701707" y="838199"/>
            <a:ext cx="4937093" cy="1814431"/>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8351" t="7181" r="17819" b="10104"/>
          <a:stretch/>
        </p:blipFill>
        <p:spPr>
          <a:xfrm>
            <a:off x="6095999" y="838200"/>
            <a:ext cx="2286001" cy="1814431"/>
          </a:xfrm>
          <a:prstGeom prst="rect">
            <a:avLst/>
          </a:prstGeom>
        </p:spPr>
      </p:pic>
      <p:grpSp>
        <p:nvGrpSpPr>
          <p:cNvPr id="6" name="Group 5"/>
          <p:cNvGrpSpPr/>
          <p:nvPr/>
        </p:nvGrpSpPr>
        <p:grpSpPr>
          <a:xfrm>
            <a:off x="2383971" y="987006"/>
            <a:ext cx="3810000" cy="2952930"/>
            <a:chOff x="7010400" y="838199"/>
            <a:chExt cx="3810000" cy="2952930"/>
          </a:xfrm>
        </p:grpSpPr>
        <p:sp>
          <p:nvSpPr>
            <p:cNvPr id="7" name="Rectangle 6"/>
            <p:cNvSpPr/>
            <p:nvPr/>
          </p:nvSpPr>
          <p:spPr>
            <a:xfrm>
              <a:off x="7010400" y="838199"/>
              <a:ext cx="3810000" cy="29529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10400" y="897689"/>
              <a:ext cx="3810000" cy="1695450"/>
            </a:xfrm>
            <a:prstGeom prst="rect">
              <a:avLst/>
            </a:prstGeom>
          </p:spPr>
        </p:pic>
        <p:sp>
          <p:nvSpPr>
            <p:cNvPr id="9" name="TextBox 8"/>
            <p:cNvSpPr txBox="1"/>
            <p:nvPr/>
          </p:nvSpPr>
          <p:spPr>
            <a:xfrm>
              <a:off x="7010400" y="2590800"/>
              <a:ext cx="3810000" cy="1200329"/>
            </a:xfrm>
            <a:prstGeom prst="rect">
              <a:avLst/>
            </a:prstGeom>
            <a:noFill/>
          </p:spPr>
          <p:txBody>
            <a:bodyPr wrap="square" rtlCol="0">
              <a:spAutoFit/>
            </a:bodyPr>
            <a:lstStyle/>
            <a:p>
              <a:pPr algn="ctr"/>
              <a:r>
                <a:rPr lang="en-US" dirty="0">
                  <a:solidFill>
                    <a:srgbClr val="966400"/>
                  </a:solidFill>
                </a:rPr>
                <a:t>Best Biotechnology Product 2017</a:t>
              </a:r>
            </a:p>
            <a:p>
              <a:pPr algn="ctr"/>
              <a:r>
                <a:rPr lang="en-US" dirty="0">
                  <a:solidFill>
                    <a:srgbClr val="966400"/>
                  </a:solidFill>
                </a:rPr>
                <a:t>for extraordinary achievement</a:t>
              </a:r>
            </a:p>
            <a:p>
              <a:pPr algn="ctr"/>
              <a:r>
                <a:rPr lang="en-US" dirty="0">
                  <a:solidFill>
                    <a:srgbClr val="966400"/>
                  </a:solidFill>
                </a:rPr>
                <a:t>in scientific innovation that improves the state of human health</a:t>
              </a:r>
            </a:p>
          </p:txBody>
        </p:sp>
      </p:grpSp>
    </p:spTree>
    <p:extLst>
      <p:ext uri="{BB962C8B-B14F-4D97-AF65-F5344CB8AC3E}">
        <p14:creationId xmlns:p14="http://schemas.microsoft.com/office/powerpoint/2010/main" val="1152216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D5ECE8FC-45CD-B941-A44C-12683762D320}"/>
              </a:ext>
            </a:extLst>
          </p:cNvPr>
          <p:cNvSpPr/>
          <p:nvPr/>
        </p:nvSpPr>
        <p:spPr>
          <a:xfrm>
            <a:off x="0" y="0"/>
            <a:ext cx="9144000" cy="7025832"/>
          </a:xfrm>
          <a:prstGeom prst="rect">
            <a:avLst/>
          </a:prstGeom>
          <a:solidFill>
            <a:srgbClr val="00206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TextBox 1"/>
          <p:cNvSpPr txBox="1"/>
          <p:nvPr/>
        </p:nvSpPr>
        <p:spPr>
          <a:xfrm>
            <a:off x="3769537" y="391180"/>
            <a:ext cx="1604927" cy="523220"/>
          </a:xfrm>
          <a:prstGeom prst="rect">
            <a:avLst/>
          </a:prstGeom>
          <a:noFill/>
        </p:spPr>
        <p:txBody>
          <a:bodyPr wrap="none" rtlCol="0">
            <a:spAutoFit/>
          </a:bodyPr>
          <a:lstStyle/>
          <a:p>
            <a:pPr latinLnBrk="0"/>
            <a:r>
              <a:rPr lang="en-US" sz="2800" b="1" dirty="0">
                <a:solidFill>
                  <a:srgbClr val="FFFF00"/>
                </a:solidFill>
                <a:latin typeface="Arial" panose="020B0604020202020204" pitchFamily="34" charset="0"/>
                <a:cs typeface="Arial" panose="020B0604020202020204" pitchFamily="34" charset="0"/>
              </a:rPr>
              <a:t>Updates</a:t>
            </a:r>
          </a:p>
        </p:txBody>
      </p:sp>
      <p:sp>
        <p:nvSpPr>
          <p:cNvPr id="3" name="Rectangle 2"/>
          <p:cNvSpPr/>
          <p:nvPr/>
        </p:nvSpPr>
        <p:spPr>
          <a:xfrm>
            <a:off x="762000" y="1143000"/>
            <a:ext cx="7848600" cy="4708981"/>
          </a:xfrm>
          <a:prstGeom prst="rect">
            <a:avLst/>
          </a:prstGeom>
        </p:spPr>
        <p:txBody>
          <a:bodyPr wrap="square">
            <a:spAutoFit/>
          </a:bodyPr>
          <a:lstStyle/>
          <a:p>
            <a:pPr marL="342900" indent="-342900" latinLnBrk="0">
              <a:buFont typeface="Arial" panose="020B0604020202020204" pitchFamily="34" charset="0"/>
              <a:buChar char="•"/>
            </a:pPr>
            <a:r>
              <a:rPr lang="en-US" sz="2000" dirty="0">
                <a:solidFill>
                  <a:prstClr val="white"/>
                </a:solidFill>
                <a:latin typeface="Arial" panose="020B0604020202020204" pitchFamily="34" charset="0"/>
                <a:ea typeface="Calibri" panose="020F0502020204030204" pitchFamily="34" charset="0"/>
                <a:cs typeface="Arial" panose="020B0604020202020204" pitchFamily="34" charset="0"/>
              </a:rPr>
              <a:t>November 2018: ~6,000 patients currently on </a:t>
            </a:r>
            <a:r>
              <a:rPr lang="en-US" sz="2000" dirty="0" err="1">
                <a:solidFill>
                  <a:prstClr val="white"/>
                </a:solidFill>
                <a:latin typeface="Arial" panose="020B0604020202020204" pitchFamily="34" charset="0"/>
                <a:ea typeface="Calibri" panose="020F0502020204030204" pitchFamily="34" charset="0"/>
                <a:cs typeface="Arial" panose="020B0604020202020204" pitchFamily="34" charset="0"/>
              </a:rPr>
              <a:t>Spinraza</a:t>
            </a:r>
            <a:r>
              <a:rPr lang="en-US" sz="2000" dirty="0">
                <a:solidFill>
                  <a:prstClr val="white"/>
                </a:solidFill>
                <a:latin typeface="Arial" panose="020B0604020202020204" pitchFamily="34" charset="0"/>
                <a:ea typeface="Calibri" panose="020F0502020204030204" pitchFamily="34" charset="0"/>
                <a:cs typeface="Arial" panose="020B0604020202020204" pitchFamily="34" charset="0"/>
              </a:rPr>
              <a:t> worldwide; &gt;10% of adults with SMA in the US</a:t>
            </a:r>
          </a:p>
          <a:p>
            <a:pPr marL="342900" indent="-342900" latinLnBrk="0">
              <a:buFont typeface="Arial" panose="020B0604020202020204" pitchFamily="34" charset="0"/>
              <a:buChar char="•"/>
            </a:pPr>
            <a:endParaRPr lang="en-US" sz="2000" dirty="0">
              <a:solidFill>
                <a:prstClr val="white"/>
              </a:solidFill>
              <a:latin typeface="Arial" panose="020B0604020202020204" pitchFamily="34" charset="0"/>
              <a:ea typeface="Calibri" panose="020F0502020204030204" pitchFamily="34" charset="0"/>
              <a:cs typeface="Arial" panose="020B0604020202020204" pitchFamily="34" charset="0"/>
            </a:endParaRPr>
          </a:p>
          <a:p>
            <a:pPr marL="342900" indent="-342900" latinLnBrk="0">
              <a:buFont typeface="Arial" panose="020B0604020202020204" pitchFamily="34" charset="0"/>
              <a:buChar char="•"/>
            </a:pPr>
            <a:r>
              <a:rPr lang="en-US" sz="2000" dirty="0">
                <a:solidFill>
                  <a:prstClr val="white"/>
                </a:solidFill>
                <a:latin typeface="Arial" panose="020B0604020202020204" pitchFamily="34" charset="0"/>
                <a:ea typeface="Calibri" panose="020F0502020204030204" pitchFamily="34" charset="0"/>
                <a:cs typeface="Arial" panose="020B0604020202020204" pitchFamily="34" charset="0"/>
              </a:rPr>
              <a:t>&gt;200 sites are already dosing </a:t>
            </a:r>
            <a:r>
              <a:rPr lang="en-US" sz="2000" dirty="0" err="1">
                <a:solidFill>
                  <a:prstClr val="white"/>
                </a:solidFill>
                <a:latin typeface="Arial" panose="020B0604020202020204" pitchFamily="34" charset="0"/>
                <a:ea typeface="Calibri" panose="020F0502020204030204" pitchFamily="34" charset="0"/>
                <a:cs typeface="Arial" panose="020B0604020202020204" pitchFamily="34" charset="0"/>
              </a:rPr>
              <a:t>Spinraza</a:t>
            </a:r>
            <a:r>
              <a:rPr lang="en-US" sz="2000" dirty="0">
                <a:solidFill>
                  <a:prstClr val="white"/>
                </a:solidFill>
                <a:latin typeface="Arial" panose="020B0604020202020204" pitchFamily="34" charset="0"/>
                <a:ea typeface="Calibri" panose="020F0502020204030204" pitchFamily="34" charset="0"/>
                <a:cs typeface="Arial" panose="020B0604020202020204" pitchFamily="34" charset="0"/>
              </a:rPr>
              <a:t> across the U.S.</a:t>
            </a:r>
          </a:p>
          <a:p>
            <a:pPr marL="342900" indent="-342900" latinLnBrk="0">
              <a:buFont typeface="Arial" panose="020B0604020202020204" pitchFamily="34" charset="0"/>
              <a:buChar char="•"/>
            </a:pPr>
            <a:endParaRPr lang="en-US" sz="2000" dirty="0">
              <a:solidFill>
                <a:prstClr val="white"/>
              </a:solidFill>
              <a:latin typeface="Arial" panose="020B0604020202020204" pitchFamily="34" charset="0"/>
              <a:ea typeface="Calibri" panose="020F0502020204030204" pitchFamily="34" charset="0"/>
              <a:cs typeface="Arial" panose="020B0604020202020204" pitchFamily="34" charset="0"/>
            </a:endParaRPr>
          </a:p>
          <a:p>
            <a:pPr marL="342900" indent="-342900" latinLnBrk="0">
              <a:buFont typeface="Arial" panose="020B0604020202020204" pitchFamily="34" charset="0"/>
              <a:buChar char="•"/>
            </a:pPr>
            <a:r>
              <a:rPr lang="en-US" sz="2000" dirty="0">
                <a:solidFill>
                  <a:prstClr val="white"/>
                </a:solidFill>
                <a:latin typeface="Arial" panose="020B0604020202020204" pitchFamily="34" charset="0"/>
                <a:ea typeface="Calibri" panose="020F0502020204030204" pitchFamily="34" charset="0"/>
                <a:cs typeface="Arial" panose="020B0604020202020204" pitchFamily="34" charset="0"/>
              </a:rPr>
              <a:t>Missouri, Utah, Minnesota, Indiana, and New York recently added SMA to newborn screening panel; ongoing efforts in other states; already adopted in Taiwan</a:t>
            </a:r>
          </a:p>
          <a:p>
            <a:pPr marL="342900" indent="-342900" latinLnBrk="0">
              <a:buFont typeface="Arial" panose="020B0604020202020204" pitchFamily="34" charset="0"/>
              <a:buChar char="•"/>
            </a:pPr>
            <a:endParaRPr lang="en-US" sz="2000" dirty="0">
              <a:solidFill>
                <a:prstClr val="white"/>
              </a:solidFill>
              <a:latin typeface="Arial" panose="020B0604020202020204" pitchFamily="34" charset="0"/>
              <a:ea typeface="Calibri" panose="020F0502020204030204" pitchFamily="34" charset="0"/>
              <a:cs typeface="Arial" panose="020B0604020202020204" pitchFamily="34" charset="0"/>
            </a:endParaRPr>
          </a:p>
          <a:p>
            <a:pPr marL="342900" indent="-342900" latinLnBrk="0">
              <a:buFont typeface="Arial" panose="020B0604020202020204" pitchFamily="34" charset="0"/>
              <a:buChar char="•"/>
            </a:pPr>
            <a:r>
              <a:rPr lang="en-US" sz="2000" dirty="0">
                <a:solidFill>
                  <a:prstClr val="white"/>
                </a:solidFill>
                <a:latin typeface="Arial" panose="020B0604020202020204" pitchFamily="34" charset="0"/>
                <a:cs typeface="Arial" panose="020B0604020202020204" pitchFamily="34" charset="0"/>
              </a:rPr>
              <a:t>July 3, 2018: US Health &amp; Human Services Secretary Alex Azar approves the recommendation that newborn screening for SMA be implemented nationwide; 4 million newborns born annually in the US will be screened for 35 conditions, including SMA</a:t>
            </a:r>
          </a:p>
          <a:p>
            <a:pPr marL="342900" indent="-342900" latinLnBrk="0">
              <a:buFont typeface="Arial" panose="020B0604020202020204" pitchFamily="34" charset="0"/>
              <a:buChar char="•"/>
            </a:pPr>
            <a:endParaRPr lang="en-US" sz="2000" dirty="0">
              <a:solidFill>
                <a:prstClr val="white"/>
              </a:solidFill>
              <a:latin typeface="Arial" panose="020B0604020202020204" pitchFamily="34" charset="0"/>
              <a:ea typeface="Calibri" panose="020F0502020204030204" pitchFamily="34" charset="0"/>
              <a:cs typeface="Arial" panose="020B0604020202020204" pitchFamily="34" charset="0"/>
            </a:endParaRPr>
          </a:p>
          <a:p>
            <a:pPr marL="342900" indent="-342900" latinLnBrk="0">
              <a:buFont typeface="Arial" panose="020B0604020202020204" pitchFamily="34" charset="0"/>
              <a:buChar char="•"/>
            </a:pPr>
            <a:r>
              <a:rPr lang="en-US" sz="2000" dirty="0" err="1">
                <a:solidFill>
                  <a:prstClr val="white"/>
                </a:solidFill>
                <a:latin typeface="Arial" panose="020B0604020202020204" pitchFamily="34" charset="0"/>
                <a:ea typeface="Calibri" panose="020F0502020204030204" pitchFamily="34" charset="0"/>
                <a:cs typeface="Arial" panose="020B0604020202020204" pitchFamily="34" charset="0"/>
              </a:rPr>
              <a:t>Spinraza</a:t>
            </a:r>
            <a:r>
              <a:rPr lang="en-US" sz="2000" dirty="0">
                <a:solidFill>
                  <a:prstClr val="white"/>
                </a:solidFill>
                <a:latin typeface="Arial" panose="020B0604020202020204" pitchFamily="34" charset="0"/>
                <a:ea typeface="Calibri" panose="020F0502020204030204" pitchFamily="34" charset="0"/>
                <a:cs typeface="Arial" panose="020B0604020202020204" pitchFamily="34" charset="0"/>
              </a:rPr>
              <a:t> approved in 35 countries; reimbursed in 28</a:t>
            </a:r>
          </a:p>
        </p:txBody>
      </p:sp>
      <p:pic>
        <p:nvPicPr>
          <p:cNvPr id="4" name="Picture 7" descr="Image resul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6930" y="6127617"/>
            <a:ext cx="1722270" cy="577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35585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146FCCA0-9F60-5043-B799-3C440F2ED7D8}"/>
              </a:ext>
            </a:extLst>
          </p:cNvPr>
          <p:cNvSpPr/>
          <p:nvPr/>
        </p:nvSpPr>
        <p:spPr>
          <a:xfrm>
            <a:off x="269875" y="533400"/>
            <a:ext cx="8674100" cy="2819400"/>
          </a:xfrm>
          <a:prstGeom prst="rect">
            <a:avLst/>
          </a:prstGeom>
        </p:spPr>
        <p:txBody>
          <a:bodyPr>
            <a:spAutoFit/>
          </a:bodyPr>
          <a:lstStyle/>
          <a:p>
            <a:pPr>
              <a:defRPr/>
            </a:pPr>
            <a:r>
              <a:rPr lang="it-IT" sz="2215" u="sng" dirty="0">
                <a:solidFill>
                  <a:srgbClr val="660066"/>
                </a:solidFill>
                <a:latin typeface="arial" charset="0"/>
                <a:ea typeface="ＭＳ Ｐゴシック" charset="-128"/>
                <a:hlinkClick r:id="rId3" tooltip="Neurology."/>
              </a:rPr>
              <a:t>Neurology.</a:t>
            </a:r>
            <a:r>
              <a:rPr lang="it-IT" sz="2215" dirty="0">
                <a:solidFill>
                  <a:srgbClr val="000000"/>
                </a:solidFill>
                <a:latin typeface="arial" charset="0"/>
                <a:ea typeface="ＭＳ Ｐゴシック" charset="-128"/>
              </a:rPr>
              <a:t> 2016 Mar 8;86(10):890-7. </a:t>
            </a:r>
            <a:r>
              <a:rPr lang="it-IT" sz="2215" dirty="0" err="1">
                <a:solidFill>
                  <a:srgbClr val="000000"/>
                </a:solidFill>
                <a:latin typeface="arial" charset="0"/>
                <a:ea typeface="ＭＳ Ｐゴシック" charset="-128"/>
              </a:rPr>
              <a:t>doi</a:t>
            </a:r>
            <a:r>
              <a:rPr lang="it-IT" sz="2215" dirty="0">
                <a:solidFill>
                  <a:srgbClr val="000000"/>
                </a:solidFill>
                <a:latin typeface="arial" charset="0"/>
                <a:ea typeface="ＭＳ Ｐゴシック" charset="-128"/>
              </a:rPr>
              <a:t>: 10.1212/WNL.0000000000002445. </a:t>
            </a:r>
          </a:p>
          <a:p>
            <a:pPr>
              <a:defRPr/>
            </a:pPr>
            <a:endParaRPr lang="it-IT" sz="2215" dirty="0">
              <a:solidFill>
                <a:srgbClr val="000000"/>
              </a:solidFill>
              <a:latin typeface="arial" charset="0"/>
              <a:ea typeface="ＭＳ Ｐゴシック" charset="-128"/>
            </a:endParaRPr>
          </a:p>
          <a:p>
            <a:pPr>
              <a:defRPr/>
            </a:pPr>
            <a:r>
              <a:rPr lang="it-IT" sz="2215" b="1" dirty="0" err="1">
                <a:solidFill>
                  <a:srgbClr val="000000"/>
                </a:solidFill>
                <a:latin typeface="arial" charset="0"/>
                <a:ea typeface="ＭＳ Ｐゴシック" charset="-128"/>
              </a:rPr>
              <a:t>Results</a:t>
            </a:r>
            <a:r>
              <a:rPr lang="it-IT" sz="2215" b="1" dirty="0">
                <a:solidFill>
                  <a:srgbClr val="000000"/>
                </a:solidFill>
                <a:latin typeface="arial" charset="0"/>
                <a:ea typeface="ＭＳ Ｐゴシック" charset="-128"/>
              </a:rPr>
              <a:t> from a </a:t>
            </a:r>
            <a:r>
              <a:rPr lang="it-IT" sz="2215" b="1" dirty="0" err="1">
                <a:solidFill>
                  <a:srgbClr val="000000"/>
                </a:solidFill>
                <a:latin typeface="arial" charset="0"/>
                <a:ea typeface="ＭＳ Ｐゴシック" charset="-128"/>
              </a:rPr>
              <a:t>phase</a:t>
            </a:r>
            <a:r>
              <a:rPr lang="it-IT" sz="2215" b="1" dirty="0">
                <a:solidFill>
                  <a:srgbClr val="000000"/>
                </a:solidFill>
                <a:latin typeface="arial" charset="0"/>
                <a:ea typeface="ＭＳ Ｐゴシック" charset="-128"/>
              </a:rPr>
              <a:t> 1 </a:t>
            </a:r>
            <a:r>
              <a:rPr lang="it-IT" sz="2215" b="1" dirty="0" err="1">
                <a:solidFill>
                  <a:srgbClr val="000000"/>
                </a:solidFill>
                <a:latin typeface="arial" charset="0"/>
                <a:ea typeface="ＭＳ Ｐゴシック" charset="-128"/>
              </a:rPr>
              <a:t>study</a:t>
            </a:r>
            <a:r>
              <a:rPr lang="it-IT" sz="2215" b="1" dirty="0">
                <a:solidFill>
                  <a:srgbClr val="000000"/>
                </a:solidFill>
                <a:latin typeface="arial" charset="0"/>
                <a:ea typeface="ＭＳ Ｐゴシック" charset="-128"/>
              </a:rPr>
              <a:t> of </a:t>
            </a:r>
            <a:r>
              <a:rPr lang="it-IT" sz="2215" b="1" dirty="0" err="1">
                <a:solidFill>
                  <a:srgbClr val="000000"/>
                </a:solidFill>
                <a:latin typeface="arial" charset="0"/>
                <a:ea typeface="ＭＳ Ｐゴシック" charset="-128"/>
              </a:rPr>
              <a:t>nusinersen</a:t>
            </a:r>
            <a:r>
              <a:rPr lang="it-IT" sz="2215" b="1" dirty="0">
                <a:solidFill>
                  <a:srgbClr val="000000"/>
                </a:solidFill>
                <a:latin typeface="arial" charset="0"/>
                <a:ea typeface="ＭＳ Ｐゴシック" charset="-128"/>
              </a:rPr>
              <a:t> (ISIS-SMN(</a:t>
            </a:r>
            <a:r>
              <a:rPr lang="it-IT" sz="2215" b="1" dirty="0" err="1">
                <a:solidFill>
                  <a:srgbClr val="000000"/>
                </a:solidFill>
                <a:latin typeface="arial" charset="0"/>
                <a:ea typeface="ＭＳ Ｐゴシック" charset="-128"/>
              </a:rPr>
              <a:t>Rx</a:t>
            </a:r>
            <a:r>
              <a:rPr lang="it-IT" sz="2215" b="1" dirty="0">
                <a:solidFill>
                  <a:srgbClr val="000000"/>
                </a:solidFill>
                <a:latin typeface="arial" charset="0"/>
                <a:ea typeface="ＭＳ Ｐゴシック" charset="-128"/>
              </a:rPr>
              <a:t>)) in </a:t>
            </a:r>
            <a:r>
              <a:rPr lang="it-IT" sz="2215" b="1" dirty="0" err="1">
                <a:solidFill>
                  <a:srgbClr val="000000"/>
                </a:solidFill>
                <a:latin typeface="arial" charset="0"/>
                <a:ea typeface="ＭＳ Ｐゴシック" charset="-128"/>
              </a:rPr>
              <a:t>children</a:t>
            </a:r>
            <a:r>
              <a:rPr lang="it-IT" sz="2215" b="1" dirty="0">
                <a:solidFill>
                  <a:srgbClr val="000000"/>
                </a:solidFill>
                <a:latin typeface="arial" charset="0"/>
                <a:ea typeface="ＭＳ Ｐゴシック" charset="-128"/>
              </a:rPr>
              <a:t> with </a:t>
            </a:r>
            <a:r>
              <a:rPr lang="it-IT" sz="2215" b="1" dirty="0" err="1">
                <a:solidFill>
                  <a:srgbClr val="000000"/>
                </a:solidFill>
                <a:latin typeface="arial" charset="0"/>
                <a:ea typeface="ＭＳ Ｐゴシック" charset="-128"/>
              </a:rPr>
              <a:t>spinal</a:t>
            </a:r>
            <a:r>
              <a:rPr lang="it-IT" sz="2215" b="1" dirty="0">
                <a:solidFill>
                  <a:srgbClr val="000000"/>
                </a:solidFill>
                <a:latin typeface="arial" charset="0"/>
                <a:ea typeface="ＭＳ Ｐゴシック" charset="-128"/>
              </a:rPr>
              <a:t> </a:t>
            </a:r>
            <a:r>
              <a:rPr lang="it-IT" sz="2215" b="1" dirty="0" err="1">
                <a:solidFill>
                  <a:srgbClr val="000000"/>
                </a:solidFill>
                <a:latin typeface="arial" charset="0"/>
                <a:ea typeface="ＭＳ Ｐゴシック" charset="-128"/>
              </a:rPr>
              <a:t>muscularatrophy</a:t>
            </a:r>
            <a:r>
              <a:rPr lang="it-IT" sz="2215" b="1" dirty="0">
                <a:solidFill>
                  <a:srgbClr val="000000"/>
                </a:solidFill>
                <a:latin typeface="arial" charset="0"/>
                <a:ea typeface="ＭＳ Ｐゴシック" charset="-128"/>
              </a:rPr>
              <a:t>.</a:t>
            </a:r>
          </a:p>
          <a:p>
            <a:pPr>
              <a:defRPr/>
            </a:pPr>
            <a:endParaRPr lang="it-IT" sz="2215" b="1" dirty="0">
              <a:solidFill>
                <a:srgbClr val="000000"/>
              </a:solidFill>
              <a:latin typeface="arial" charset="0"/>
              <a:ea typeface="ＭＳ Ｐゴシック" charset="-128"/>
            </a:endParaRPr>
          </a:p>
          <a:p>
            <a:pPr>
              <a:defRPr/>
            </a:pPr>
            <a:r>
              <a:rPr lang="it-IT" sz="2215" u="sng" dirty="0">
                <a:solidFill>
                  <a:srgbClr val="660066"/>
                </a:solidFill>
                <a:latin typeface="arial" charset="0"/>
                <a:ea typeface="ＭＳ Ｐゴシック" charset="-128"/>
                <a:hlinkClick r:id="rId4"/>
              </a:rPr>
              <a:t>Chiriboga CA</a:t>
            </a:r>
            <a:r>
              <a:rPr lang="it-IT" sz="2215" baseline="30000" dirty="0">
                <a:solidFill>
                  <a:srgbClr val="000000"/>
                </a:solidFill>
                <a:latin typeface="arial" charset="0"/>
                <a:ea typeface="ＭＳ Ｐゴシック" charset="-128"/>
              </a:rPr>
              <a:t>1</a:t>
            </a:r>
            <a:r>
              <a:rPr lang="it-IT" sz="2215" dirty="0">
                <a:solidFill>
                  <a:srgbClr val="000000"/>
                </a:solidFill>
                <a:latin typeface="arial" charset="0"/>
                <a:ea typeface="ＭＳ Ｐゴシック" charset="-128"/>
              </a:rPr>
              <a:t>, </a:t>
            </a:r>
            <a:r>
              <a:rPr lang="it-IT" sz="2215" u="sng" dirty="0">
                <a:solidFill>
                  <a:srgbClr val="660066"/>
                </a:solidFill>
                <a:latin typeface="arial" charset="0"/>
                <a:ea typeface="ＭＳ Ｐゴシック" charset="-128"/>
                <a:hlinkClick r:id="rId5"/>
              </a:rPr>
              <a:t>Swoboda KJ</a:t>
            </a:r>
            <a:r>
              <a:rPr lang="it-IT" sz="2215" baseline="30000" dirty="0">
                <a:solidFill>
                  <a:srgbClr val="000000"/>
                </a:solidFill>
                <a:latin typeface="arial" charset="0"/>
                <a:ea typeface="ＭＳ Ｐゴシック" charset="-128"/>
              </a:rPr>
              <a:t>2</a:t>
            </a:r>
            <a:r>
              <a:rPr lang="it-IT" sz="2215" dirty="0">
                <a:solidFill>
                  <a:srgbClr val="000000"/>
                </a:solidFill>
                <a:latin typeface="arial" charset="0"/>
                <a:ea typeface="ＭＳ Ｐゴシック" charset="-128"/>
              </a:rPr>
              <a:t>, </a:t>
            </a:r>
            <a:r>
              <a:rPr lang="it-IT" sz="2215" u="sng" dirty="0">
                <a:solidFill>
                  <a:srgbClr val="660066"/>
                </a:solidFill>
                <a:latin typeface="arial" charset="0"/>
                <a:ea typeface="ＭＳ Ｐゴシック" charset="-128"/>
                <a:hlinkClick r:id="rId6"/>
              </a:rPr>
              <a:t>Darras BT</a:t>
            </a:r>
            <a:r>
              <a:rPr lang="it-IT" sz="2215" baseline="30000" dirty="0">
                <a:solidFill>
                  <a:srgbClr val="000000"/>
                </a:solidFill>
                <a:latin typeface="arial" charset="0"/>
                <a:ea typeface="ＭＳ Ｐゴシック" charset="-128"/>
              </a:rPr>
              <a:t>2</a:t>
            </a:r>
            <a:r>
              <a:rPr lang="it-IT" sz="2215" dirty="0">
                <a:solidFill>
                  <a:srgbClr val="000000"/>
                </a:solidFill>
                <a:latin typeface="arial" charset="0"/>
                <a:ea typeface="ＭＳ Ｐゴシック" charset="-128"/>
              </a:rPr>
              <a:t>, </a:t>
            </a:r>
            <a:r>
              <a:rPr lang="it-IT" sz="2215" u="sng" dirty="0">
                <a:solidFill>
                  <a:srgbClr val="660066"/>
                </a:solidFill>
                <a:latin typeface="arial" charset="0"/>
                <a:ea typeface="ＭＳ Ｐゴシック" charset="-128"/>
                <a:hlinkClick r:id="rId7"/>
              </a:rPr>
              <a:t>Iannaccone ST</a:t>
            </a:r>
            <a:r>
              <a:rPr lang="it-IT" sz="2215" baseline="30000" dirty="0">
                <a:solidFill>
                  <a:srgbClr val="000000"/>
                </a:solidFill>
                <a:latin typeface="arial" charset="0"/>
                <a:ea typeface="ＭＳ Ｐゴシック" charset="-128"/>
              </a:rPr>
              <a:t>2</a:t>
            </a:r>
            <a:r>
              <a:rPr lang="it-IT" sz="2215" dirty="0">
                <a:solidFill>
                  <a:srgbClr val="000000"/>
                </a:solidFill>
                <a:latin typeface="arial" charset="0"/>
                <a:ea typeface="ＭＳ Ｐゴシック" charset="-128"/>
              </a:rPr>
              <a:t>, </a:t>
            </a:r>
            <a:r>
              <a:rPr lang="it-IT" sz="2215" u="sng" dirty="0">
                <a:solidFill>
                  <a:srgbClr val="660066"/>
                </a:solidFill>
                <a:latin typeface="arial" charset="0"/>
                <a:ea typeface="ＭＳ Ｐゴシック" charset="-128"/>
                <a:hlinkClick r:id="rId8"/>
              </a:rPr>
              <a:t>Montes J</a:t>
            </a:r>
            <a:r>
              <a:rPr lang="it-IT" sz="2215" baseline="30000" dirty="0">
                <a:solidFill>
                  <a:srgbClr val="000000"/>
                </a:solidFill>
                <a:latin typeface="arial" charset="0"/>
                <a:ea typeface="ＭＳ Ｐゴシック" charset="-128"/>
              </a:rPr>
              <a:t>2</a:t>
            </a:r>
            <a:r>
              <a:rPr lang="it-IT" sz="2215" dirty="0">
                <a:solidFill>
                  <a:srgbClr val="000000"/>
                </a:solidFill>
                <a:latin typeface="arial" charset="0"/>
                <a:ea typeface="ＭＳ Ｐゴシック" charset="-128"/>
              </a:rPr>
              <a:t>, </a:t>
            </a:r>
            <a:r>
              <a:rPr lang="it-IT" sz="2215" u="sng" dirty="0">
                <a:solidFill>
                  <a:srgbClr val="660066"/>
                </a:solidFill>
                <a:latin typeface="arial" charset="0"/>
                <a:ea typeface="ＭＳ Ｐゴシック" charset="-128"/>
                <a:hlinkClick r:id="rId9"/>
              </a:rPr>
              <a:t>De Vivo DC</a:t>
            </a:r>
            <a:r>
              <a:rPr lang="it-IT" sz="2215" baseline="30000" dirty="0">
                <a:solidFill>
                  <a:srgbClr val="000000"/>
                </a:solidFill>
                <a:latin typeface="arial" charset="0"/>
                <a:ea typeface="ＭＳ Ｐゴシック" charset="-128"/>
              </a:rPr>
              <a:t>2</a:t>
            </a:r>
            <a:r>
              <a:rPr lang="it-IT" sz="2215" dirty="0">
                <a:solidFill>
                  <a:srgbClr val="000000"/>
                </a:solidFill>
                <a:latin typeface="arial" charset="0"/>
                <a:ea typeface="ＭＳ Ｐゴシック" charset="-128"/>
              </a:rPr>
              <a:t>, </a:t>
            </a:r>
            <a:r>
              <a:rPr lang="it-IT" sz="2215" u="sng" dirty="0">
                <a:solidFill>
                  <a:srgbClr val="660066"/>
                </a:solidFill>
                <a:latin typeface="arial" charset="0"/>
                <a:ea typeface="ＭＳ Ｐゴシック" charset="-128"/>
                <a:hlinkClick r:id="rId10"/>
              </a:rPr>
              <a:t>Norris DA</a:t>
            </a:r>
            <a:r>
              <a:rPr lang="it-IT" sz="2215" baseline="30000" dirty="0">
                <a:solidFill>
                  <a:srgbClr val="000000"/>
                </a:solidFill>
                <a:latin typeface="arial" charset="0"/>
                <a:ea typeface="ＭＳ Ｐゴシック" charset="-128"/>
              </a:rPr>
              <a:t>2</a:t>
            </a:r>
            <a:r>
              <a:rPr lang="it-IT" sz="2215" dirty="0">
                <a:solidFill>
                  <a:srgbClr val="000000"/>
                </a:solidFill>
                <a:latin typeface="arial" charset="0"/>
                <a:ea typeface="ＭＳ Ｐゴシック" charset="-128"/>
              </a:rPr>
              <a:t>, </a:t>
            </a:r>
            <a:r>
              <a:rPr lang="it-IT" sz="2215" u="sng" dirty="0">
                <a:solidFill>
                  <a:srgbClr val="660066"/>
                </a:solidFill>
                <a:latin typeface="arial" charset="0"/>
                <a:ea typeface="ＭＳ Ｐゴシック" charset="-128"/>
                <a:hlinkClick r:id="rId11"/>
              </a:rPr>
              <a:t>Bennett CF</a:t>
            </a:r>
            <a:r>
              <a:rPr lang="it-IT" sz="2215" baseline="30000" dirty="0">
                <a:solidFill>
                  <a:srgbClr val="000000"/>
                </a:solidFill>
                <a:latin typeface="arial" charset="0"/>
                <a:ea typeface="ＭＳ Ｐゴシック" charset="-128"/>
              </a:rPr>
              <a:t>2</a:t>
            </a:r>
            <a:r>
              <a:rPr lang="it-IT" sz="2215" dirty="0">
                <a:solidFill>
                  <a:srgbClr val="000000"/>
                </a:solidFill>
                <a:latin typeface="arial" charset="0"/>
                <a:ea typeface="ＭＳ Ｐゴシック" charset="-128"/>
              </a:rPr>
              <a:t>, </a:t>
            </a:r>
            <a:r>
              <a:rPr lang="it-IT" sz="2215" u="sng" dirty="0">
                <a:solidFill>
                  <a:srgbClr val="660066"/>
                </a:solidFill>
                <a:latin typeface="arial" charset="0"/>
                <a:ea typeface="ＭＳ Ｐゴシック" charset="-128"/>
                <a:hlinkClick r:id="rId12"/>
              </a:rPr>
              <a:t>Bishop KM</a:t>
            </a:r>
            <a:r>
              <a:rPr lang="it-IT" sz="2215" baseline="30000" dirty="0">
                <a:solidFill>
                  <a:srgbClr val="000000"/>
                </a:solidFill>
                <a:latin typeface="arial" charset="0"/>
                <a:ea typeface="ＭＳ Ｐゴシック" charset="-128"/>
              </a:rPr>
              <a:t>2</a:t>
            </a:r>
            <a:r>
              <a:rPr lang="it-IT" sz="2215" dirty="0">
                <a:solidFill>
                  <a:srgbClr val="000000"/>
                </a:solidFill>
                <a:latin typeface="arial" charset="0"/>
                <a:ea typeface="ＭＳ Ｐゴシック" charset="-128"/>
              </a:rPr>
              <a:t>.</a:t>
            </a:r>
          </a:p>
        </p:txBody>
      </p:sp>
      <p:sp>
        <p:nvSpPr>
          <p:cNvPr id="3" name="CasellaDiTesto 2">
            <a:extLst>
              <a:ext uri="{FF2B5EF4-FFF2-40B4-BE49-F238E27FC236}">
                <a16:creationId xmlns:a16="http://schemas.microsoft.com/office/drawing/2014/main" id="{E4CE9A82-60E7-2145-BF24-1D086F12BE19}"/>
              </a:ext>
            </a:extLst>
          </p:cNvPr>
          <p:cNvSpPr txBox="1"/>
          <p:nvPr/>
        </p:nvSpPr>
        <p:spPr>
          <a:xfrm>
            <a:off x="592138" y="3530600"/>
            <a:ext cx="6483350" cy="2478088"/>
          </a:xfrm>
          <a:prstGeom prst="rect">
            <a:avLst/>
          </a:prstGeom>
          <a:noFill/>
        </p:spPr>
        <p:txBody>
          <a:bodyPr>
            <a:spAutoFit/>
          </a:bodyPr>
          <a:lstStyle/>
          <a:p>
            <a:pPr marL="263776" indent="-263776">
              <a:buFont typeface="Arial" charset="0"/>
              <a:buChar char="•"/>
              <a:defRPr/>
            </a:pPr>
            <a:r>
              <a:rPr lang="it-IT" sz="2215" dirty="0" err="1">
                <a:latin typeface="Century Gothic" charset="0"/>
                <a:ea typeface="ＭＳ Ｐゴシック" charset="-128"/>
              </a:rPr>
              <a:t>Intrathecal</a:t>
            </a:r>
            <a:r>
              <a:rPr lang="it-IT" sz="2215" dirty="0">
                <a:latin typeface="Century Gothic" charset="0"/>
                <a:ea typeface="ＭＳ Ｐゴシック" charset="-128"/>
              </a:rPr>
              <a:t> </a:t>
            </a:r>
            <a:r>
              <a:rPr lang="it-IT" sz="2215" dirty="0" err="1">
                <a:latin typeface="Century Gothic" charset="0"/>
                <a:ea typeface="ＭＳ Ｐゴシック" charset="-128"/>
              </a:rPr>
              <a:t>nusinersen</a:t>
            </a:r>
            <a:r>
              <a:rPr lang="it-IT" sz="2215" dirty="0">
                <a:latin typeface="Century Gothic" charset="0"/>
                <a:ea typeface="ＭＳ Ｐゴシック" charset="-128"/>
              </a:rPr>
              <a:t> </a:t>
            </a:r>
            <a:r>
              <a:rPr lang="it-IT" sz="2215" dirty="0" err="1">
                <a:latin typeface="Century Gothic" charset="0"/>
                <a:ea typeface="ＭＳ Ｐゴシック" charset="-128"/>
              </a:rPr>
              <a:t>was</a:t>
            </a:r>
            <a:r>
              <a:rPr lang="it-IT" sz="2215" dirty="0">
                <a:latin typeface="Century Gothic" charset="0"/>
                <a:ea typeface="ＭＳ Ｐゴシック" charset="-128"/>
              </a:rPr>
              <a:t> </a:t>
            </a:r>
            <a:r>
              <a:rPr lang="it-IT" sz="2215" dirty="0" err="1">
                <a:latin typeface="Century Gothic" charset="0"/>
                <a:ea typeface="ＭＳ Ｐゴシック" charset="-128"/>
              </a:rPr>
              <a:t>well-tolerated</a:t>
            </a:r>
            <a:r>
              <a:rPr lang="it-IT" sz="2215" dirty="0">
                <a:latin typeface="Century Gothic" charset="0"/>
                <a:ea typeface="ＭＳ Ｐゴシック" charset="-128"/>
              </a:rPr>
              <a:t> </a:t>
            </a:r>
          </a:p>
          <a:p>
            <a:pPr marL="263776" indent="-263776">
              <a:buFont typeface="Arial" charset="0"/>
              <a:buChar char="•"/>
              <a:defRPr/>
            </a:pPr>
            <a:r>
              <a:rPr lang="it-IT" sz="2215" dirty="0">
                <a:latin typeface="Century Gothic" charset="0"/>
                <a:ea typeface="ＭＳ Ｐゴシック" charset="-128"/>
              </a:rPr>
              <a:t>Plasma and CSF </a:t>
            </a:r>
            <a:r>
              <a:rPr lang="it-IT" sz="2215" dirty="0" err="1">
                <a:latin typeface="Century Gothic" charset="0"/>
                <a:ea typeface="ＭＳ Ｐゴシック" charset="-128"/>
              </a:rPr>
              <a:t>drug</a:t>
            </a:r>
            <a:r>
              <a:rPr lang="it-IT" sz="2215" dirty="0">
                <a:latin typeface="Century Gothic" charset="0"/>
                <a:ea typeface="ＭＳ Ｐゴシック" charset="-128"/>
              </a:rPr>
              <a:t> </a:t>
            </a:r>
            <a:r>
              <a:rPr lang="it-IT" sz="2215" dirty="0" err="1">
                <a:latin typeface="Century Gothic" charset="0"/>
                <a:ea typeface="ＭＳ Ｐゴシック" charset="-128"/>
              </a:rPr>
              <a:t>levels</a:t>
            </a:r>
            <a:r>
              <a:rPr lang="it-IT" sz="2215" dirty="0">
                <a:latin typeface="Century Gothic" charset="0"/>
                <a:ea typeface="ＭＳ Ｐゴシック" charset="-128"/>
              </a:rPr>
              <a:t> </a:t>
            </a:r>
            <a:r>
              <a:rPr lang="it-IT" sz="2215" dirty="0" err="1">
                <a:latin typeface="Century Gothic" charset="0"/>
                <a:ea typeface="ＭＳ Ｐゴシック" charset="-128"/>
              </a:rPr>
              <a:t>were</a:t>
            </a:r>
            <a:r>
              <a:rPr lang="it-IT" sz="2215" dirty="0">
                <a:latin typeface="Century Gothic" charset="0"/>
                <a:ea typeface="ＭＳ Ｐゴシック" charset="-128"/>
              </a:rPr>
              <a:t> dose-</a:t>
            </a:r>
            <a:r>
              <a:rPr lang="it-IT" sz="2215" dirty="0" err="1">
                <a:latin typeface="Century Gothic" charset="0"/>
                <a:ea typeface="ＭＳ Ｐゴシック" charset="-128"/>
              </a:rPr>
              <a:t>dependent</a:t>
            </a:r>
            <a:endParaRPr lang="it-IT" sz="2215" dirty="0">
              <a:latin typeface="Century Gothic" charset="0"/>
              <a:ea typeface="ＭＳ Ｐゴシック" charset="-128"/>
            </a:endParaRPr>
          </a:p>
          <a:p>
            <a:pPr marL="263776" indent="-263776">
              <a:buFont typeface="Arial" charset="0"/>
              <a:buChar char="•"/>
              <a:defRPr/>
            </a:pPr>
            <a:r>
              <a:rPr lang="it-IT" sz="2215" dirty="0" err="1">
                <a:latin typeface="Century Gothic" charset="0"/>
                <a:ea typeface="ＭＳ Ｐゴシック" charset="-128"/>
              </a:rPr>
              <a:t>prolonged</a:t>
            </a:r>
            <a:r>
              <a:rPr lang="it-IT" sz="2215" dirty="0">
                <a:latin typeface="Century Gothic" charset="0"/>
                <a:ea typeface="ＭＳ Ｐゴシック" charset="-128"/>
              </a:rPr>
              <a:t> CSF </a:t>
            </a:r>
            <a:r>
              <a:rPr lang="it-IT" sz="2215" dirty="0" err="1">
                <a:latin typeface="Century Gothic" charset="0"/>
                <a:ea typeface="ＭＳ Ｐゴシック" charset="-128"/>
              </a:rPr>
              <a:t>drug</a:t>
            </a:r>
            <a:r>
              <a:rPr lang="it-IT" sz="2215" dirty="0">
                <a:latin typeface="Century Gothic" charset="0"/>
                <a:ea typeface="ＭＳ Ｐゴシック" charset="-128"/>
              </a:rPr>
              <a:t> </a:t>
            </a:r>
            <a:r>
              <a:rPr lang="it-IT" sz="2215" dirty="0" err="1">
                <a:latin typeface="Century Gothic" charset="0"/>
                <a:ea typeface="ＭＳ Ｐゴシック" charset="-128"/>
              </a:rPr>
              <a:t>half</a:t>
            </a:r>
            <a:r>
              <a:rPr lang="it-IT" sz="2215" dirty="0">
                <a:latin typeface="Century Gothic" charset="0"/>
                <a:ea typeface="ＭＳ Ｐゴシック" charset="-128"/>
              </a:rPr>
              <a:t>-life of 4-6 </a:t>
            </a:r>
            <a:r>
              <a:rPr lang="it-IT" sz="2215" dirty="0" err="1">
                <a:latin typeface="Century Gothic" charset="0"/>
                <a:ea typeface="ＭＳ Ｐゴシック" charset="-128"/>
              </a:rPr>
              <a:t>months</a:t>
            </a:r>
            <a:r>
              <a:rPr lang="it-IT" sz="2215" dirty="0">
                <a:latin typeface="Century Gothic" charset="0"/>
                <a:ea typeface="ＭＳ Ｐゴシック" charset="-128"/>
              </a:rPr>
              <a:t> </a:t>
            </a:r>
            <a:r>
              <a:rPr lang="it-IT" sz="2215" dirty="0" err="1">
                <a:latin typeface="Century Gothic" charset="0"/>
                <a:ea typeface="ＭＳ Ｐゴシック" charset="-128"/>
              </a:rPr>
              <a:t>after</a:t>
            </a:r>
            <a:r>
              <a:rPr lang="it-IT" sz="2215" dirty="0">
                <a:latin typeface="Century Gothic" charset="0"/>
                <a:ea typeface="ＭＳ Ｐゴシック" charset="-128"/>
              </a:rPr>
              <a:t> </a:t>
            </a:r>
            <a:r>
              <a:rPr lang="it-IT" sz="2215" dirty="0" err="1">
                <a:latin typeface="Century Gothic" charset="0"/>
                <a:ea typeface="ＭＳ Ｐゴシック" charset="-128"/>
              </a:rPr>
              <a:t>initial</a:t>
            </a:r>
            <a:r>
              <a:rPr lang="it-IT" sz="2215" dirty="0">
                <a:latin typeface="Century Gothic" charset="0"/>
                <a:ea typeface="ＭＳ Ｐゴシック" charset="-128"/>
              </a:rPr>
              <a:t> clearance. </a:t>
            </a:r>
          </a:p>
          <a:p>
            <a:pPr marL="263776" indent="-263776">
              <a:buFont typeface="Arial" charset="0"/>
              <a:buChar char="•"/>
              <a:defRPr/>
            </a:pPr>
            <a:r>
              <a:rPr lang="it-IT" sz="2215" dirty="0">
                <a:latin typeface="Century Gothic" charset="0"/>
                <a:ea typeface="ＭＳ Ｐゴシック" charset="-128"/>
              </a:rPr>
              <a:t>A </a:t>
            </a:r>
            <a:r>
              <a:rPr lang="it-IT" sz="2215" dirty="0" err="1">
                <a:latin typeface="Century Gothic" charset="0"/>
                <a:ea typeface="ＭＳ Ｐゴシック" charset="-128"/>
              </a:rPr>
              <a:t>significant</a:t>
            </a:r>
            <a:r>
              <a:rPr lang="it-IT" sz="2215" dirty="0">
                <a:latin typeface="Century Gothic" charset="0"/>
                <a:ea typeface="ＭＳ Ｐゴシック" charset="-128"/>
              </a:rPr>
              <a:t> </a:t>
            </a:r>
            <a:r>
              <a:rPr lang="it-IT" sz="2215" dirty="0" err="1">
                <a:latin typeface="Century Gothic" charset="0"/>
                <a:ea typeface="ＭＳ Ｐゴシック" charset="-128"/>
              </a:rPr>
              <a:t>increase</a:t>
            </a:r>
            <a:r>
              <a:rPr lang="it-IT" sz="2215" dirty="0">
                <a:latin typeface="Century Gothic" charset="0"/>
                <a:ea typeface="ＭＳ Ｐゴシック" charset="-128"/>
              </a:rPr>
              <a:t> in HFMSE </a:t>
            </a:r>
            <a:r>
              <a:rPr lang="it-IT" sz="2215" dirty="0" err="1">
                <a:latin typeface="Century Gothic" charset="0"/>
                <a:ea typeface="ＭＳ Ｐゴシック" charset="-128"/>
              </a:rPr>
              <a:t>scores</a:t>
            </a:r>
            <a:r>
              <a:rPr lang="it-IT" sz="2215" dirty="0">
                <a:latin typeface="Century Gothic" charset="0"/>
                <a:ea typeface="ＭＳ Ｐゴシック" charset="-128"/>
              </a:rPr>
              <a:t> </a:t>
            </a:r>
            <a:r>
              <a:rPr lang="it-IT" sz="2215" dirty="0" err="1">
                <a:latin typeface="Century Gothic" charset="0"/>
                <a:ea typeface="ＭＳ Ｐゴシック" charset="-128"/>
              </a:rPr>
              <a:t>was</a:t>
            </a:r>
            <a:r>
              <a:rPr lang="it-IT" sz="2215" dirty="0">
                <a:latin typeface="Century Gothic" charset="0"/>
                <a:ea typeface="ＭＳ Ｐゴシック" charset="-128"/>
              </a:rPr>
              <a:t> </a:t>
            </a:r>
            <a:r>
              <a:rPr lang="it-IT" sz="2215" dirty="0" err="1">
                <a:latin typeface="Century Gothic" charset="0"/>
                <a:ea typeface="ＭＳ Ｐゴシック" charset="-128"/>
              </a:rPr>
              <a:t>observed</a:t>
            </a:r>
            <a:r>
              <a:rPr lang="it-IT" sz="2215" dirty="0">
                <a:latin typeface="Century Gothic" charset="0"/>
                <a:ea typeface="ＭＳ Ｐゴシック" charset="-128"/>
              </a:rPr>
              <a:t> up to  9-14 </a:t>
            </a:r>
            <a:r>
              <a:rPr lang="it-IT" sz="2215" dirty="0" err="1">
                <a:latin typeface="Century Gothic" charset="0"/>
                <a:ea typeface="ＭＳ Ｐゴシック" charset="-128"/>
              </a:rPr>
              <a:t>months</a:t>
            </a:r>
            <a:endParaRPr lang="it-IT" sz="2215" dirty="0">
              <a:latin typeface="Century Gothic" charset="0"/>
              <a:ea typeface="ＭＳ Ｐゴシック" charset="-128"/>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61" name="Rectangle 2">
            <a:extLst>
              <a:ext uri="{FF2B5EF4-FFF2-40B4-BE49-F238E27FC236}">
                <a16:creationId xmlns:a16="http://schemas.microsoft.com/office/drawing/2014/main" id="{7268FB82-D904-264D-80E8-5AE6DA086A9A}"/>
              </a:ext>
            </a:extLst>
          </p:cNvPr>
          <p:cNvSpPr>
            <a:spLocks noGrp="1" noChangeArrowheads="1"/>
          </p:cNvSpPr>
          <p:nvPr>
            <p:ph type="ctrTitle"/>
          </p:nvPr>
        </p:nvSpPr>
        <p:spPr>
          <a:xfrm>
            <a:off x="685800" y="2286000"/>
            <a:ext cx="7772400" cy="1143000"/>
          </a:xfrm>
        </p:spPr>
        <p:txBody>
          <a:bodyPr rtlCol="0">
            <a:normAutofit fontScale="90000"/>
          </a:bodyPr>
          <a:lstStyle/>
          <a:p>
            <a:pPr eaLnBrk="1" fontAlgn="auto" hangingPunct="1">
              <a:spcAft>
                <a:spcPts val="0"/>
              </a:spcAft>
              <a:defRPr/>
            </a:pPr>
            <a:r>
              <a:rPr lang="it-IT" altLang="ja-JP">
                <a:latin typeface="Arial" charset="0"/>
                <a:ea typeface="+mj-ea"/>
              </a:rPr>
              <a:t>The exon skipping strategy in the therapeutic treatment of Duchenne Muscular Dystrophy</a:t>
            </a:r>
            <a:br>
              <a:rPr lang="it-IT" altLang="ja-JP">
                <a:latin typeface="Arial" charset="0"/>
                <a:ea typeface="+mj-ea"/>
              </a:rPr>
            </a:br>
            <a:endParaRPr lang="it-IT">
              <a:latin typeface="Arial" charset="0"/>
              <a:ea typeface="+mj-ea"/>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401" name="Picture 2">
            <a:extLst>
              <a:ext uri="{FF2B5EF4-FFF2-40B4-BE49-F238E27FC236}">
                <a16:creationId xmlns:a16="http://schemas.microsoft.com/office/drawing/2014/main" id="{309DA4AC-599B-8240-8617-BF71785BDE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4200" y="1079500"/>
            <a:ext cx="3479800" cy="22860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2402" name="Rectangle 3">
            <a:extLst>
              <a:ext uri="{FF2B5EF4-FFF2-40B4-BE49-F238E27FC236}">
                <a16:creationId xmlns:a16="http://schemas.microsoft.com/office/drawing/2014/main" id="{6A74ECF9-F867-6B47-8ADF-E39585696A90}"/>
              </a:ext>
            </a:extLst>
          </p:cNvPr>
          <p:cNvSpPr>
            <a:spLocks noChangeArrowheads="1"/>
          </p:cNvSpPr>
          <p:nvPr/>
        </p:nvSpPr>
        <p:spPr bwMode="auto">
          <a:xfrm>
            <a:off x="165100" y="-20638"/>
            <a:ext cx="6726238" cy="529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it-IT" altLang="it-IT" sz="2800" b="1">
                <a:latin typeface="Comic Sans MS" panose="030F0902030302020204" pitchFamily="66" charset="0"/>
              </a:rPr>
              <a:t>Duchenne Muscular Dystrophy (DMD)</a:t>
            </a:r>
            <a:endParaRPr lang="it-IT" altLang="it-IT" sz="2000" b="1">
              <a:latin typeface="Comic Sans MS" panose="030F0902030302020204" pitchFamily="66" charset="0"/>
            </a:endParaRPr>
          </a:p>
          <a:p>
            <a:pPr>
              <a:spcBef>
                <a:spcPct val="0"/>
              </a:spcBef>
              <a:buFontTx/>
              <a:buNone/>
            </a:pPr>
            <a:endParaRPr lang="it-IT" altLang="it-IT" sz="1800" b="1">
              <a:latin typeface="Comic Sans MS" panose="030F0902030302020204" pitchFamily="66" charset="0"/>
            </a:endParaRPr>
          </a:p>
          <a:p>
            <a:pPr>
              <a:spcBef>
                <a:spcPct val="0"/>
              </a:spcBef>
              <a:buFontTx/>
              <a:buChar char="•"/>
            </a:pPr>
            <a:r>
              <a:rPr lang="it-IT" altLang="it-IT" sz="1600">
                <a:latin typeface="Comic Sans MS" panose="030F0902030302020204" pitchFamily="66" charset="0"/>
              </a:rPr>
              <a:t> </a:t>
            </a:r>
            <a:r>
              <a:rPr lang="it-IT" altLang="it-IT" sz="2000">
                <a:latin typeface="Comic Sans MS" panose="030F0902030302020204" pitchFamily="66" charset="0"/>
              </a:rPr>
              <a:t>X-linked recessive disorder </a:t>
            </a:r>
          </a:p>
          <a:p>
            <a:pPr>
              <a:spcBef>
                <a:spcPct val="0"/>
              </a:spcBef>
              <a:buFontTx/>
              <a:buChar char="•"/>
            </a:pPr>
            <a:endParaRPr lang="it-IT" altLang="it-IT" sz="2000">
              <a:latin typeface="Comic Sans MS" panose="030F0902030302020204" pitchFamily="66" charset="0"/>
            </a:endParaRPr>
          </a:p>
          <a:p>
            <a:pPr>
              <a:spcBef>
                <a:spcPct val="0"/>
              </a:spcBef>
              <a:buFontTx/>
              <a:buChar char="•"/>
            </a:pPr>
            <a:r>
              <a:rPr lang="it-IT" altLang="it-IT" sz="2000">
                <a:latin typeface="Comic Sans MS" panose="030F0902030302020204" pitchFamily="66" charset="0"/>
              </a:rPr>
              <a:t> affects 1 in 3500 live males</a:t>
            </a:r>
          </a:p>
          <a:p>
            <a:pPr>
              <a:spcBef>
                <a:spcPct val="0"/>
              </a:spcBef>
              <a:buFontTx/>
              <a:buNone/>
            </a:pPr>
            <a:r>
              <a:rPr lang="it-IT" altLang="it-IT" sz="2000">
                <a:latin typeface="Comic Sans MS" panose="030F0902030302020204" pitchFamily="66" charset="0"/>
              </a:rPr>
              <a:t> </a:t>
            </a:r>
          </a:p>
          <a:p>
            <a:pPr>
              <a:spcBef>
                <a:spcPct val="0"/>
              </a:spcBef>
              <a:buFontTx/>
              <a:buChar char="•"/>
            </a:pPr>
            <a:r>
              <a:rPr lang="it-IT" altLang="it-IT" sz="2000">
                <a:latin typeface="Comic Sans MS" panose="030F0902030302020204" pitchFamily="66" charset="0"/>
              </a:rPr>
              <a:t> DMD muscles degenerate with activity  </a:t>
            </a:r>
          </a:p>
          <a:p>
            <a:pPr>
              <a:spcBef>
                <a:spcPct val="0"/>
              </a:spcBef>
              <a:buFontTx/>
              <a:buChar char="•"/>
            </a:pPr>
            <a:endParaRPr lang="it-IT" altLang="it-IT" sz="2000">
              <a:latin typeface="Comic Sans MS" panose="030F0902030302020204" pitchFamily="66" charset="0"/>
            </a:endParaRPr>
          </a:p>
          <a:p>
            <a:pPr>
              <a:spcBef>
                <a:spcPct val="0"/>
              </a:spcBef>
              <a:buFontTx/>
              <a:buChar char="•"/>
            </a:pPr>
            <a:r>
              <a:rPr lang="it-IT" altLang="it-IT" sz="2000">
                <a:latin typeface="Comic Sans MS" panose="030F0902030302020204" pitchFamily="66" charset="0"/>
              </a:rPr>
              <a:t>leads to </a:t>
            </a:r>
            <a:r>
              <a:rPr lang="it-IT" altLang="it-IT" sz="2000" b="1" i="1">
                <a:latin typeface="Comic Sans MS" panose="030F0902030302020204" pitchFamily="66" charset="0"/>
              </a:rPr>
              <a:t>death</a:t>
            </a:r>
            <a:r>
              <a:rPr lang="it-IT" altLang="it-IT" sz="2000">
                <a:latin typeface="Comic Sans MS" panose="030F0902030302020204" pitchFamily="66" charset="0"/>
              </a:rPr>
              <a:t> by the third decade of life</a:t>
            </a:r>
            <a:endParaRPr lang="it-IT" altLang="it-IT" sz="1200">
              <a:latin typeface="Comic Sans MS" panose="030F0902030302020204" pitchFamily="66" charset="0"/>
            </a:endParaRPr>
          </a:p>
          <a:p>
            <a:pPr>
              <a:spcBef>
                <a:spcPct val="0"/>
              </a:spcBef>
              <a:buFontTx/>
              <a:buChar char="•"/>
            </a:pPr>
            <a:endParaRPr lang="it-IT" altLang="it-IT" sz="2000">
              <a:latin typeface="Comic Sans MS" panose="030F0902030302020204" pitchFamily="66" charset="0"/>
            </a:endParaRPr>
          </a:p>
          <a:p>
            <a:pPr>
              <a:spcBef>
                <a:spcPct val="0"/>
              </a:spcBef>
              <a:buFontTx/>
              <a:buNone/>
            </a:pPr>
            <a:endParaRPr lang="it-IT" altLang="it-IT" sz="2000">
              <a:latin typeface="Comic Sans MS" panose="030F0902030302020204" pitchFamily="66" charset="0"/>
            </a:endParaRPr>
          </a:p>
          <a:p>
            <a:pPr>
              <a:spcBef>
                <a:spcPct val="0"/>
              </a:spcBef>
              <a:buFontTx/>
              <a:buChar char="•"/>
            </a:pPr>
            <a:endParaRPr lang="it-IT" altLang="it-IT" sz="2000">
              <a:latin typeface="Comic Sans MS" panose="030F0902030302020204" pitchFamily="66" charset="0"/>
            </a:endParaRPr>
          </a:p>
          <a:p>
            <a:pPr algn="ctr">
              <a:spcBef>
                <a:spcPct val="0"/>
              </a:spcBef>
              <a:buFontTx/>
              <a:buNone/>
            </a:pPr>
            <a:r>
              <a:rPr lang="it-IT" altLang="it-IT" sz="2800" b="1">
                <a:solidFill>
                  <a:srgbClr val="F6294F"/>
                </a:solidFill>
                <a:latin typeface="Comic Sans MS" panose="030F0902030302020204" pitchFamily="66" charset="0"/>
              </a:rPr>
              <a:t>The gene is too big for a classical </a:t>
            </a:r>
          </a:p>
          <a:p>
            <a:pPr algn="ctr">
              <a:spcBef>
                <a:spcPct val="0"/>
              </a:spcBef>
              <a:buFontTx/>
              <a:buNone/>
            </a:pPr>
            <a:r>
              <a:rPr lang="it-IT" altLang="it-IT" sz="2800" b="1">
                <a:solidFill>
                  <a:srgbClr val="F6294F"/>
                </a:solidFill>
                <a:latin typeface="Comic Sans MS" panose="030F0902030302020204" pitchFamily="66" charset="0"/>
              </a:rPr>
              <a:t>gene therapy intervention</a:t>
            </a:r>
            <a:endParaRPr lang="it-IT" altLang="it-IT" sz="2800">
              <a:latin typeface="Comic Sans MS" panose="030F0902030302020204" pitchFamily="66" charset="0"/>
            </a:endParaRPr>
          </a:p>
          <a:p>
            <a:pPr>
              <a:spcBef>
                <a:spcPct val="0"/>
              </a:spcBef>
              <a:buFontTx/>
              <a:buChar char="•"/>
            </a:pPr>
            <a:endParaRPr lang="it-IT" altLang="it-IT" sz="2000">
              <a:latin typeface="Comic Sans MS" panose="030F0902030302020204" pitchFamily="66" charset="0"/>
            </a:endParaRPr>
          </a:p>
          <a:p>
            <a:pPr>
              <a:spcBef>
                <a:spcPct val="0"/>
              </a:spcBef>
              <a:buFontTx/>
              <a:buChar char="•"/>
            </a:pPr>
            <a:endParaRPr lang="it-IT" altLang="it-IT" sz="1600">
              <a:latin typeface="Comic Sans MS" panose="030F0902030302020204" pitchFamily="66" charset="0"/>
            </a:endParaRPr>
          </a:p>
        </p:txBody>
      </p:sp>
      <p:sp>
        <p:nvSpPr>
          <p:cNvPr id="102403" name="Rectangle 4">
            <a:extLst>
              <a:ext uri="{FF2B5EF4-FFF2-40B4-BE49-F238E27FC236}">
                <a16:creationId xmlns:a16="http://schemas.microsoft.com/office/drawing/2014/main" id="{7650D718-924D-FD4C-9B27-898DA545C194}"/>
              </a:ext>
            </a:extLst>
          </p:cNvPr>
          <p:cNvSpPr>
            <a:spLocks noChangeArrowheads="1"/>
          </p:cNvSpPr>
          <p:nvPr/>
        </p:nvSpPr>
        <p:spPr bwMode="auto">
          <a:xfrm>
            <a:off x="6565900" y="4414838"/>
            <a:ext cx="2225289" cy="209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it-IT" altLang="it-IT" sz="2000" b="1" dirty="0">
                <a:latin typeface="Comic Sans MS" panose="030F0902030302020204" pitchFamily="66" charset="0"/>
              </a:rPr>
              <a:t>  </a:t>
            </a:r>
            <a:r>
              <a:rPr lang="it-IT" altLang="it-IT" sz="2000" b="1" dirty="0" err="1">
                <a:solidFill>
                  <a:srgbClr val="EE171B"/>
                </a:solidFill>
                <a:latin typeface="Comic Sans MS" panose="030F0902030302020204" pitchFamily="66" charset="0"/>
              </a:rPr>
              <a:t>Dystrophin</a:t>
            </a:r>
            <a:endParaRPr lang="it-IT" altLang="it-IT" sz="2000" b="1" dirty="0">
              <a:solidFill>
                <a:srgbClr val="EE171B"/>
              </a:solidFill>
              <a:latin typeface="Comic Sans MS" panose="030F0902030302020204" pitchFamily="66" charset="0"/>
            </a:endParaRPr>
          </a:p>
          <a:p>
            <a:pPr>
              <a:spcBef>
                <a:spcPct val="0"/>
              </a:spcBef>
              <a:buFontTx/>
              <a:buNone/>
            </a:pPr>
            <a:endParaRPr lang="it-IT" altLang="it-IT" sz="2000" b="1" dirty="0">
              <a:latin typeface="Comic Sans MS" panose="030F0902030302020204" pitchFamily="66" charset="0"/>
            </a:endParaRPr>
          </a:p>
          <a:p>
            <a:pPr>
              <a:spcBef>
                <a:spcPct val="0"/>
              </a:spcBef>
              <a:buFontTx/>
              <a:buChar char="•"/>
            </a:pPr>
            <a:r>
              <a:rPr lang="it-IT" altLang="it-IT" sz="1800" b="1" dirty="0">
                <a:latin typeface="Comic Sans MS" panose="030F0902030302020204" pitchFamily="66" charset="0"/>
              </a:rPr>
              <a:t> </a:t>
            </a:r>
            <a:r>
              <a:rPr lang="it-IT" altLang="it-IT" sz="1800" b="1" dirty="0" err="1">
                <a:latin typeface="Comic Sans MS" panose="030F0902030302020204" pitchFamily="66" charset="0"/>
              </a:rPr>
              <a:t>protein</a:t>
            </a:r>
            <a:r>
              <a:rPr lang="it-IT" altLang="it-IT" sz="1800" b="1" dirty="0">
                <a:latin typeface="Comic Sans MS" panose="030F0902030302020204" pitchFamily="66" charset="0"/>
              </a:rPr>
              <a:t>= 427 </a:t>
            </a:r>
            <a:r>
              <a:rPr lang="it-IT" altLang="it-IT" sz="1800" b="1" dirty="0" err="1">
                <a:latin typeface="Comic Sans MS" panose="030F0902030302020204" pitchFamily="66" charset="0"/>
              </a:rPr>
              <a:t>KDa</a:t>
            </a:r>
            <a:endParaRPr lang="it-IT" altLang="it-IT" sz="1800" b="1" dirty="0">
              <a:latin typeface="Comic Sans MS" panose="030F0902030302020204" pitchFamily="66" charset="0"/>
            </a:endParaRPr>
          </a:p>
          <a:p>
            <a:pPr>
              <a:spcBef>
                <a:spcPct val="0"/>
              </a:spcBef>
              <a:buFontTx/>
              <a:buChar char="•"/>
            </a:pPr>
            <a:endParaRPr lang="it-IT" altLang="it-IT" sz="1800" b="1" dirty="0">
              <a:latin typeface="Comic Sans MS" panose="030F0902030302020204" pitchFamily="66" charset="0"/>
            </a:endParaRPr>
          </a:p>
          <a:p>
            <a:pPr>
              <a:spcBef>
                <a:spcPct val="0"/>
              </a:spcBef>
              <a:buFontTx/>
              <a:buChar char="•"/>
            </a:pPr>
            <a:r>
              <a:rPr lang="it-IT" altLang="it-IT" sz="1800" b="1" dirty="0">
                <a:latin typeface="Comic Sans MS" panose="030F0902030302020204" pitchFamily="66" charset="0"/>
              </a:rPr>
              <a:t> DNA= 2,5 Mb</a:t>
            </a:r>
          </a:p>
          <a:p>
            <a:pPr>
              <a:spcBef>
                <a:spcPct val="0"/>
              </a:spcBef>
              <a:buFontTx/>
              <a:buChar char="•"/>
            </a:pPr>
            <a:endParaRPr lang="it-IT" altLang="it-IT" sz="1800" b="1" dirty="0">
              <a:latin typeface="Comic Sans MS" panose="030F0902030302020204" pitchFamily="66" charset="0"/>
            </a:endParaRPr>
          </a:p>
          <a:p>
            <a:pPr>
              <a:spcBef>
                <a:spcPct val="0"/>
              </a:spcBef>
              <a:buFontTx/>
              <a:buChar char="•"/>
            </a:pPr>
            <a:r>
              <a:rPr lang="it-IT" altLang="it-IT" sz="1800" b="1" dirty="0">
                <a:latin typeface="Comic Sans MS" panose="030F0902030302020204" pitchFamily="66" charset="0"/>
              </a:rPr>
              <a:t> </a:t>
            </a:r>
            <a:r>
              <a:rPr lang="it-IT" altLang="it-IT" sz="1800" b="1" dirty="0" err="1">
                <a:latin typeface="Comic Sans MS" panose="030F0902030302020204" pitchFamily="66" charset="0"/>
              </a:rPr>
              <a:t>cDNA</a:t>
            </a:r>
            <a:r>
              <a:rPr lang="it-IT" altLang="it-IT" sz="1800" b="1" dirty="0">
                <a:latin typeface="Comic Sans MS" panose="030F0902030302020204" pitchFamily="66" charset="0"/>
              </a:rPr>
              <a:t>= 14.000 b</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4449" name="Picture 13">
            <a:extLst>
              <a:ext uri="{FF2B5EF4-FFF2-40B4-BE49-F238E27FC236}">
                <a16:creationId xmlns:a16="http://schemas.microsoft.com/office/drawing/2014/main" id="{B30E2E79-7D4F-B84D-832B-8CDD88DCC0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613" y="1028700"/>
            <a:ext cx="8345487"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4450" name="Group 17">
            <a:extLst>
              <a:ext uri="{FF2B5EF4-FFF2-40B4-BE49-F238E27FC236}">
                <a16:creationId xmlns:a16="http://schemas.microsoft.com/office/drawing/2014/main" id="{B6A99646-A28A-4549-8D70-BB613B94097B}"/>
              </a:ext>
            </a:extLst>
          </p:cNvPr>
          <p:cNvGrpSpPr>
            <a:grpSpLocks/>
          </p:cNvGrpSpPr>
          <p:nvPr/>
        </p:nvGrpSpPr>
        <p:grpSpPr bwMode="auto">
          <a:xfrm>
            <a:off x="0" y="6192838"/>
            <a:ext cx="9144000" cy="677862"/>
            <a:chOff x="0" y="2184"/>
            <a:chExt cx="5760" cy="1727"/>
          </a:xfrm>
        </p:grpSpPr>
        <p:pic>
          <p:nvPicPr>
            <p:cNvPr id="104454" name="Picture 15" descr="Fondino">
              <a:extLst>
                <a:ext uri="{FF2B5EF4-FFF2-40B4-BE49-F238E27FC236}">
                  <a16:creationId xmlns:a16="http://schemas.microsoft.com/office/drawing/2014/main" id="{7C75A365-4375-D042-89F0-4EB28DB48BE0}"/>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94"/>
              <a:ext cx="5760" cy="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5" name="Picture 16" descr="fascia">
              <a:extLst>
                <a:ext uri="{FF2B5EF4-FFF2-40B4-BE49-F238E27FC236}">
                  <a16:creationId xmlns:a16="http://schemas.microsoft.com/office/drawing/2014/main" id="{4EB47DFD-3776-1D4B-8953-9778A5E849EF}"/>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6" y="2184"/>
              <a:ext cx="4444" cy="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4451" name="Immagine 13" descr="ML_sinistra_202EC.ai">
            <a:extLst>
              <a:ext uri="{FF2B5EF4-FFF2-40B4-BE49-F238E27FC236}">
                <a16:creationId xmlns:a16="http://schemas.microsoft.com/office/drawing/2014/main" id="{D0DCEE0F-FA19-C149-9613-3B395FAD3FD0}"/>
              </a:ext>
            </a:extLst>
          </p:cNvPr>
          <p:cNvPicPr>
            <a:picLocks noChangeAspect="1"/>
          </p:cNvPicPr>
          <p:nvPr/>
        </p:nvPicPr>
        <p:blipFill>
          <a:blip r:embed="rId6">
            <a:extLst>
              <a:ext uri="{28A0092B-C50C-407E-A947-70E740481C1C}">
                <a14:useLocalDpi xmlns:a14="http://schemas.microsoft.com/office/drawing/2010/main" val="0"/>
              </a:ext>
            </a:extLst>
          </a:blip>
          <a:srcRect l="32564" t="40681" r="56602" b="41621"/>
          <a:stretch>
            <a:fillRect/>
          </a:stretch>
        </p:blipFill>
        <p:spPr bwMode="auto">
          <a:xfrm>
            <a:off x="8566150" y="6157913"/>
            <a:ext cx="59055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CasellaDiTesto 7">
            <a:extLst>
              <a:ext uri="{FF2B5EF4-FFF2-40B4-BE49-F238E27FC236}">
                <a16:creationId xmlns:a16="http://schemas.microsoft.com/office/drawing/2014/main" id="{1E13EDB0-D6BC-934F-9B6B-3A37EAB222B9}"/>
              </a:ext>
            </a:extLst>
          </p:cNvPr>
          <p:cNvSpPr txBox="1">
            <a:spLocks noChangeArrowheads="1"/>
          </p:cNvSpPr>
          <p:nvPr/>
        </p:nvSpPr>
        <p:spPr bwMode="auto">
          <a:xfrm>
            <a:off x="-65088" y="0"/>
            <a:ext cx="93741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it-IT" b="1">
                <a:solidFill>
                  <a:srgbClr val="800000"/>
                </a:solidFill>
              </a:rPr>
              <a:t>An additional role for dystrophin?</a:t>
            </a:r>
          </a:p>
        </p:txBody>
      </p:sp>
      <p:sp>
        <p:nvSpPr>
          <p:cNvPr id="2" name="Rettangolo arrotondato 1">
            <a:extLst>
              <a:ext uri="{FF2B5EF4-FFF2-40B4-BE49-F238E27FC236}">
                <a16:creationId xmlns:a16="http://schemas.microsoft.com/office/drawing/2014/main" id="{A207559A-8385-564F-A96F-D76F3C9CF1F7}"/>
              </a:ext>
            </a:extLst>
          </p:cNvPr>
          <p:cNvSpPr>
            <a:spLocks noChangeArrowheads="1"/>
          </p:cNvSpPr>
          <p:nvPr/>
        </p:nvSpPr>
        <p:spPr bwMode="auto">
          <a:xfrm>
            <a:off x="7180263" y="3487738"/>
            <a:ext cx="812800" cy="373062"/>
          </a:xfrm>
          <a:prstGeom prst="roundRect">
            <a:avLst>
              <a:gd name="adj" fmla="val 16667"/>
            </a:avLst>
          </a:prstGeom>
          <a:noFill/>
          <a:ln w="57150">
            <a:solidFill>
              <a:srgbClr val="FF0000"/>
            </a:solidFill>
            <a:round/>
            <a:headEnd/>
            <a:tailEnd/>
          </a:ln>
          <a:effectLst>
            <a:outerShdw blurRad="40000" dist="23000" dir="5400000" rotWithShape="0">
              <a:srgbClr val="808080">
                <a:alpha val="34999"/>
              </a:srgbClr>
            </a:outerShdw>
          </a:effectLst>
          <a:extLst>
            <a:ext uri="{909E8E84-426E-40DD-AFC4-6F175D3DCCD1}">
              <a14:hiddenFill xmlns:a14="http://schemas.microsoft.com/office/drawing/2010/main">
                <a:solidFill>
                  <a:srgbClr val="FFFFFF"/>
                </a:solidFill>
              </a14:hiddenFill>
            </a:ext>
          </a:extLst>
        </p:spPr>
        <p:txBody>
          <a:bodyPr anchor="ctr"/>
          <a:lstStyle>
            <a:lvl1pPr>
              <a:defRPr sz="2400">
                <a:solidFill>
                  <a:schemeClr val="tx1"/>
                </a:solidFill>
                <a:latin typeface="Century Gothic" panose="020B0502020202020204" pitchFamily="34" charset="0"/>
                <a:ea typeface="ＭＳ Ｐゴシック" panose="020B0600070205080204" pitchFamily="34" charset="-128"/>
              </a:defRPr>
            </a:lvl1pPr>
            <a:lvl2pPr marL="742950" indent="-285750">
              <a:defRPr sz="2400">
                <a:solidFill>
                  <a:schemeClr val="tx1"/>
                </a:solidFill>
                <a:latin typeface="Century Gothic" panose="020B0502020202020204" pitchFamily="34" charset="0"/>
                <a:ea typeface="ＭＳ Ｐゴシック" panose="020B0600070205080204" pitchFamily="34" charset="-128"/>
              </a:defRPr>
            </a:lvl2pPr>
            <a:lvl3pPr marL="1143000" indent="-228600">
              <a:defRPr sz="2400">
                <a:solidFill>
                  <a:schemeClr val="tx1"/>
                </a:solidFill>
                <a:latin typeface="Century Gothic" panose="020B0502020202020204" pitchFamily="34" charset="0"/>
                <a:ea typeface="ＭＳ Ｐゴシック" panose="020B0600070205080204" pitchFamily="34" charset="-128"/>
              </a:defRPr>
            </a:lvl3pPr>
            <a:lvl4pPr marL="1600200" indent="-228600">
              <a:defRPr sz="2400">
                <a:solidFill>
                  <a:schemeClr val="tx1"/>
                </a:solidFill>
                <a:latin typeface="Century Gothic" panose="020B0502020202020204" pitchFamily="34" charset="0"/>
                <a:ea typeface="ＭＳ Ｐゴシック" panose="020B0600070205080204" pitchFamily="34" charset="-128"/>
              </a:defRPr>
            </a:lvl4pPr>
            <a:lvl5pPr marL="2057400" indent="-228600">
              <a:defRPr sz="2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9pPr>
          </a:lstStyle>
          <a:p>
            <a:pPr algn="ctr">
              <a:defRPr/>
            </a:pPr>
            <a:endParaRPr lang="it-IT" altLang="it-IT">
              <a:solidFill>
                <a:srgbClr val="FFFFFF"/>
              </a:solidFill>
              <a:latin typeface="Calibri" panose="020F050202020403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6497" name="Picture 2">
            <a:extLst>
              <a:ext uri="{FF2B5EF4-FFF2-40B4-BE49-F238E27FC236}">
                <a16:creationId xmlns:a16="http://schemas.microsoft.com/office/drawing/2014/main" id="{AA065CE3-86DC-E54B-AEC8-87E7F68BCB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200" y="3829050"/>
            <a:ext cx="3810000"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106498" name="Picture 3">
            <a:extLst>
              <a:ext uri="{FF2B5EF4-FFF2-40B4-BE49-F238E27FC236}">
                <a16:creationId xmlns:a16="http://schemas.microsoft.com/office/drawing/2014/main" id="{B30DEB1E-AA20-F74C-AC23-B16849897F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1750" y="4718050"/>
            <a:ext cx="2070100"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106499" name="Rectangle 4">
            <a:extLst>
              <a:ext uri="{FF2B5EF4-FFF2-40B4-BE49-F238E27FC236}">
                <a16:creationId xmlns:a16="http://schemas.microsoft.com/office/drawing/2014/main" id="{9A0D6974-E6E2-AF46-BD67-927C4F54494C}"/>
              </a:ext>
            </a:extLst>
          </p:cNvPr>
          <p:cNvSpPr>
            <a:spLocks noChangeArrowheads="1"/>
          </p:cNvSpPr>
          <p:nvPr/>
        </p:nvSpPr>
        <p:spPr bwMode="auto">
          <a:xfrm>
            <a:off x="4991100" y="5302250"/>
            <a:ext cx="2716213"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it-IT" altLang="it-IT" sz="2400">
                <a:latin typeface="Century Gothic" panose="020B0502020202020204" pitchFamily="34" charset="0"/>
              </a:rPr>
              <a:t> </a:t>
            </a:r>
            <a:r>
              <a:rPr lang="it-IT" altLang="it-IT" sz="1800" i="1">
                <a:solidFill>
                  <a:srgbClr val="F6294F"/>
                </a:solidFill>
                <a:latin typeface="Century Gothic" panose="020B0502020202020204" pitchFamily="34" charset="0"/>
              </a:rPr>
              <a:t>The RNA revolution</a:t>
            </a:r>
            <a:endParaRPr lang="it-IT" altLang="it-IT" sz="2400">
              <a:latin typeface="Century Gothic" panose="020B0502020202020204" pitchFamily="34" charset="0"/>
            </a:endParaRPr>
          </a:p>
          <a:p>
            <a:pPr>
              <a:spcBef>
                <a:spcPct val="0"/>
              </a:spcBef>
              <a:buFontTx/>
              <a:buNone/>
            </a:pPr>
            <a:r>
              <a:rPr lang="it-IT" altLang="it-IT" sz="2400">
                <a:latin typeface="Century Gothic" panose="020B0502020202020204" pitchFamily="34" charset="0"/>
              </a:rPr>
              <a:t>Biology's Big Bang</a:t>
            </a:r>
          </a:p>
        </p:txBody>
      </p:sp>
      <p:sp>
        <p:nvSpPr>
          <p:cNvPr id="106500" name="Text Box 5">
            <a:extLst>
              <a:ext uri="{FF2B5EF4-FFF2-40B4-BE49-F238E27FC236}">
                <a16:creationId xmlns:a16="http://schemas.microsoft.com/office/drawing/2014/main" id="{8289252A-70A9-884E-8099-E93A0B0CB208}"/>
              </a:ext>
            </a:extLst>
          </p:cNvPr>
          <p:cNvSpPr txBox="1">
            <a:spLocks noChangeArrowheads="1"/>
          </p:cNvSpPr>
          <p:nvPr/>
        </p:nvSpPr>
        <p:spPr bwMode="auto">
          <a:xfrm>
            <a:off x="155575" y="385763"/>
            <a:ext cx="882332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it-IT" altLang="it-IT" sz="2400">
                <a:latin typeface="Arial" panose="020B0604020202020204" pitchFamily="34" charset="0"/>
              </a:rPr>
              <a:t>A new strategy</a:t>
            </a:r>
            <a:r>
              <a:rPr lang="it-IT" altLang="it-IT" sz="1800">
                <a:latin typeface="Arial" panose="020B0604020202020204" pitchFamily="34" charset="0"/>
              </a:rPr>
              <a:t>: </a:t>
            </a:r>
            <a:r>
              <a:rPr lang="it-IT" altLang="it-IT" sz="2400" b="1">
                <a:solidFill>
                  <a:srgbClr val="FF0000"/>
                </a:solidFill>
                <a:latin typeface="Arial" panose="020B0604020202020204" pitchFamily="34" charset="0"/>
              </a:rPr>
              <a:t> EXON SKIPPING</a:t>
            </a:r>
          </a:p>
          <a:p>
            <a:pPr>
              <a:spcBef>
                <a:spcPct val="0"/>
              </a:spcBef>
              <a:buFontTx/>
              <a:buNone/>
            </a:pPr>
            <a:endParaRPr lang="it-IT" altLang="it-IT" sz="1800">
              <a:latin typeface="Arial" panose="020B0604020202020204" pitchFamily="34" charset="0"/>
            </a:endParaRPr>
          </a:p>
          <a:p>
            <a:pPr>
              <a:spcBef>
                <a:spcPct val="0"/>
              </a:spcBef>
              <a:buFontTx/>
              <a:buNone/>
            </a:pPr>
            <a:r>
              <a:rPr lang="it-IT" altLang="it-IT" sz="1800">
                <a:latin typeface="Arial" panose="020B0604020202020204" pitchFamily="34" charset="0"/>
              </a:rPr>
              <a:t>Modify the mutated dystrophin mRNA through the use of </a:t>
            </a:r>
            <a:r>
              <a:rPr lang="it-IT" altLang="it-IT" sz="1800" b="1">
                <a:solidFill>
                  <a:srgbClr val="F6294F"/>
                </a:solidFill>
                <a:latin typeface="Arial" panose="020B0604020202020204" pitchFamily="34" charset="0"/>
              </a:rPr>
              <a:t>antisense</a:t>
            </a:r>
            <a:r>
              <a:rPr lang="it-IT" altLang="it-IT" sz="1800">
                <a:latin typeface="Arial" panose="020B0604020202020204" pitchFamily="34" charset="0"/>
              </a:rPr>
              <a:t> </a:t>
            </a:r>
            <a:r>
              <a:rPr lang="it-IT" altLang="it-IT" sz="1800" b="1">
                <a:solidFill>
                  <a:srgbClr val="F6294F"/>
                </a:solidFill>
                <a:latin typeface="Arial" panose="020B0604020202020204" pitchFamily="34" charset="0"/>
              </a:rPr>
              <a:t>RNA molecules</a:t>
            </a:r>
            <a:endParaRPr lang="it-IT" altLang="it-IT" sz="1800">
              <a:latin typeface="Arial" panose="020B0604020202020204" pitchFamily="34" charset="0"/>
            </a:endParaRPr>
          </a:p>
        </p:txBody>
      </p:sp>
      <p:sp>
        <p:nvSpPr>
          <p:cNvPr id="106501" name="Rectangle 6">
            <a:extLst>
              <a:ext uri="{FF2B5EF4-FFF2-40B4-BE49-F238E27FC236}">
                <a16:creationId xmlns:a16="http://schemas.microsoft.com/office/drawing/2014/main" id="{1FA6C7D2-ACD0-EA4E-9403-9C4E97DE804E}"/>
              </a:ext>
            </a:extLst>
          </p:cNvPr>
          <p:cNvSpPr>
            <a:spLocks noChangeArrowheads="1"/>
          </p:cNvSpPr>
          <p:nvPr/>
        </p:nvSpPr>
        <p:spPr bwMode="auto">
          <a:xfrm>
            <a:off x="279400" y="1981200"/>
            <a:ext cx="84963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Char char="-"/>
            </a:pPr>
            <a:r>
              <a:rPr lang="it-IT" altLang="it-IT" sz="1800">
                <a:solidFill>
                  <a:schemeClr val="tx2"/>
                </a:solidFill>
                <a:latin typeface="Century Gothic" panose="020B0502020202020204" pitchFamily="34" charset="0"/>
              </a:rPr>
              <a:t> RNA molecules can interfere with gene expression in a sequence-specific way</a:t>
            </a:r>
            <a:br>
              <a:rPr lang="it-IT" altLang="it-IT" sz="1800">
                <a:solidFill>
                  <a:schemeClr val="tx2"/>
                </a:solidFill>
                <a:latin typeface="Century Gothic" panose="020B0502020202020204" pitchFamily="34" charset="0"/>
              </a:rPr>
            </a:br>
            <a:br>
              <a:rPr lang="it-IT" altLang="it-IT" sz="1800">
                <a:latin typeface="Century Gothic" panose="020B0502020202020204" pitchFamily="34" charset="0"/>
              </a:rPr>
            </a:br>
            <a:r>
              <a:rPr lang="it-IT" altLang="it-IT" sz="1800">
                <a:latin typeface="Century Gothic" panose="020B0502020202020204" pitchFamily="34" charset="0"/>
              </a:rPr>
              <a:t>- The specificity is extremely high and  can be obtained with molecules of low</a:t>
            </a:r>
            <a:br>
              <a:rPr lang="it-IT" altLang="it-IT" sz="1800">
                <a:latin typeface="Century Gothic" panose="020B0502020202020204" pitchFamily="34" charset="0"/>
              </a:rPr>
            </a:br>
            <a:r>
              <a:rPr lang="it-IT" altLang="it-IT" sz="1800">
                <a:latin typeface="Century Gothic" panose="020B0502020202020204" pitchFamily="34" charset="0"/>
              </a:rPr>
              <a:t>  complexity </a:t>
            </a:r>
            <a:br>
              <a:rPr lang="it-IT" altLang="it-IT" sz="1800">
                <a:latin typeface="Century Gothic" panose="020B0502020202020204" pitchFamily="34" charset="0"/>
              </a:rPr>
            </a:br>
            <a:r>
              <a:rPr lang="it-IT" altLang="it-IT" sz="1800">
                <a:solidFill>
                  <a:schemeClr val="tx2"/>
                </a:solidFill>
                <a:latin typeface="Century Gothic" panose="020B0502020202020204" pitchFamily="34" charset="0"/>
              </a:rPr>
              <a:t> </a:t>
            </a:r>
            <a:br>
              <a:rPr lang="it-IT" altLang="it-IT" sz="1800">
                <a:solidFill>
                  <a:schemeClr val="tx2"/>
                </a:solidFill>
                <a:latin typeface="Century Gothic" panose="020B0502020202020204" pitchFamily="34" charset="0"/>
              </a:rPr>
            </a:br>
            <a:r>
              <a:rPr lang="it-IT" altLang="it-IT" sz="1800">
                <a:solidFill>
                  <a:schemeClr val="tx2"/>
                </a:solidFill>
                <a:latin typeface="Century Gothic" panose="020B0502020202020204" pitchFamily="34" charset="0"/>
              </a:rPr>
              <a:t>- </a:t>
            </a:r>
            <a:r>
              <a:rPr lang="it-IT" altLang="it-IT" sz="1800">
                <a:latin typeface="Century Gothic" panose="020B0502020202020204" pitchFamily="34" charset="0"/>
              </a:rPr>
              <a:t>Non-immunogenic</a:t>
            </a:r>
            <a:r>
              <a:rPr lang="it-IT" altLang="it-IT" sz="1800">
                <a:solidFill>
                  <a:schemeClr val="tx2"/>
                </a:solidFill>
                <a:latin typeface="Century Gothic" panose="020B0502020202020204" pitchFamily="34" charset="0"/>
              </a:rPr>
              <a:t>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8545" name="Group 21">
            <a:extLst>
              <a:ext uri="{FF2B5EF4-FFF2-40B4-BE49-F238E27FC236}">
                <a16:creationId xmlns:a16="http://schemas.microsoft.com/office/drawing/2014/main" id="{8380FCAA-C7A8-C540-AE1C-6B3679DDF326}"/>
              </a:ext>
            </a:extLst>
          </p:cNvPr>
          <p:cNvGrpSpPr>
            <a:grpSpLocks/>
          </p:cNvGrpSpPr>
          <p:nvPr/>
        </p:nvGrpSpPr>
        <p:grpSpPr bwMode="auto">
          <a:xfrm>
            <a:off x="1195388" y="152400"/>
            <a:ext cx="4116387" cy="2190750"/>
            <a:chOff x="753" y="2402"/>
            <a:chExt cx="2593" cy="1380"/>
          </a:xfrm>
        </p:grpSpPr>
        <p:grpSp>
          <p:nvGrpSpPr>
            <p:cNvPr id="108565" name="Group 9">
              <a:extLst>
                <a:ext uri="{FF2B5EF4-FFF2-40B4-BE49-F238E27FC236}">
                  <a16:creationId xmlns:a16="http://schemas.microsoft.com/office/drawing/2014/main" id="{759D0544-5DAB-124A-B803-A11367DB0CA1}"/>
                </a:ext>
              </a:extLst>
            </p:cNvPr>
            <p:cNvGrpSpPr>
              <a:grpSpLocks/>
            </p:cNvGrpSpPr>
            <p:nvPr/>
          </p:nvGrpSpPr>
          <p:grpSpPr bwMode="auto">
            <a:xfrm>
              <a:off x="753" y="2772"/>
              <a:ext cx="1302" cy="999"/>
              <a:chOff x="798" y="2861"/>
              <a:chExt cx="1302" cy="999"/>
            </a:xfrm>
          </p:grpSpPr>
          <p:pic>
            <p:nvPicPr>
              <p:cNvPr id="108570" name="Picture 10" descr="ombra blu">
                <a:extLst>
                  <a:ext uri="{FF2B5EF4-FFF2-40B4-BE49-F238E27FC236}">
                    <a16:creationId xmlns:a16="http://schemas.microsoft.com/office/drawing/2014/main" id="{E0073531-D958-0F43-9A49-F8106E3E3D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8" y="2861"/>
                <a:ext cx="1302" cy="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71" name="Picture 11" descr="bimbi02">
                <a:extLst>
                  <a:ext uri="{FF2B5EF4-FFF2-40B4-BE49-F238E27FC236}">
                    <a16:creationId xmlns:a16="http://schemas.microsoft.com/office/drawing/2014/main" id="{282A21AD-13EB-494E-8672-1E056FC203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 y="2933"/>
                <a:ext cx="1137" cy="85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108566" name="Group 12">
              <a:extLst>
                <a:ext uri="{FF2B5EF4-FFF2-40B4-BE49-F238E27FC236}">
                  <a16:creationId xmlns:a16="http://schemas.microsoft.com/office/drawing/2014/main" id="{56FBFECE-0F3E-4447-8982-B9ED2B3096E2}"/>
                </a:ext>
              </a:extLst>
            </p:cNvPr>
            <p:cNvGrpSpPr>
              <a:grpSpLocks/>
            </p:cNvGrpSpPr>
            <p:nvPr/>
          </p:nvGrpSpPr>
          <p:grpSpPr bwMode="auto">
            <a:xfrm>
              <a:off x="2044" y="2761"/>
              <a:ext cx="1302" cy="1021"/>
              <a:chOff x="2089" y="2851"/>
              <a:chExt cx="1302" cy="1021"/>
            </a:xfrm>
          </p:grpSpPr>
          <p:pic>
            <p:nvPicPr>
              <p:cNvPr id="108568" name="Picture 13" descr="ombra blu">
                <a:extLst>
                  <a:ext uri="{FF2B5EF4-FFF2-40B4-BE49-F238E27FC236}">
                    <a16:creationId xmlns:a16="http://schemas.microsoft.com/office/drawing/2014/main" id="{4109BBB0-6AFD-2E4C-9D8E-1E2C8C8F40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9" y="2851"/>
                <a:ext cx="1302" cy="1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69" name="Picture 14" descr="bimbi03">
                <a:extLst>
                  <a:ext uri="{FF2B5EF4-FFF2-40B4-BE49-F238E27FC236}">
                    <a16:creationId xmlns:a16="http://schemas.microsoft.com/office/drawing/2014/main" id="{2CFD2B9E-349C-6847-8357-A19AF60375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1" y="2934"/>
                <a:ext cx="1137" cy="856"/>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108567" name="Text Box 8">
              <a:extLst>
                <a:ext uri="{FF2B5EF4-FFF2-40B4-BE49-F238E27FC236}">
                  <a16:creationId xmlns:a16="http://schemas.microsoft.com/office/drawing/2014/main" id="{B72395C8-8298-F24D-B899-C4B88272E85E}"/>
                </a:ext>
              </a:extLst>
            </p:cNvPr>
            <p:cNvSpPr txBox="1">
              <a:spLocks noChangeArrowheads="1"/>
            </p:cNvSpPr>
            <p:nvPr/>
          </p:nvSpPr>
          <p:spPr bwMode="auto">
            <a:xfrm>
              <a:off x="1533" y="2402"/>
              <a:ext cx="116"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ct val="120000"/>
                </a:lnSpc>
                <a:spcBef>
                  <a:spcPct val="50000"/>
                </a:spcBef>
                <a:buFontTx/>
                <a:buNone/>
              </a:pPr>
              <a:endParaRPr lang="it-IT" altLang="it-IT" sz="2000" b="1">
                <a:latin typeface="Arial" panose="020B0604020202020204" pitchFamily="34" charset="0"/>
              </a:endParaRPr>
            </a:p>
          </p:txBody>
        </p:sp>
      </p:grpSp>
      <p:grpSp>
        <p:nvGrpSpPr>
          <p:cNvPr id="108546" name="Group 22">
            <a:extLst>
              <a:ext uri="{FF2B5EF4-FFF2-40B4-BE49-F238E27FC236}">
                <a16:creationId xmlns:a16="http://schemas.microsoft.com/office/drawing/2014/main" id="{895054DD-8EA8-AD42-AEE2-EDB54912188D}"/>
              </a:ext>
            </a:extLst>
          </p:cNvPr>
          <p:cNvGrpSpPr>
            <a:grpSpLocks/>
          </p:cNvGrpSpPr>
          <p:nvPr/>
        </p:nvGrpSpPr>
        <p:grpSpPr bwMode="auto">
          <a:xfrm>
            <a:off x="5849938" y="635000"/>
            <a:ext cx="1693862" cy="2413000"/>
            <a:chOff x="3622" y="2457"/>
            <a:chExt cx="1067" cy="1520"/>
          </a:xfrm>
        </p:grpSpPr>
        <p:grpSp>
          <p:nvGrpSpPr>
            <p:cNvPr id="108561" name="Group 15">
              <a:extLst>
                <a:ext uri="{FF2B5EF4-FFF2-40B4-BE49-F238E27FC236}">
                  <a16:creationId xmlns:a16="http://schemas.microsoft.com/office/drawing/2014/main" id="{2E0D7DB9-E24F-ED4E-BA5F-8294D6BA2E9E}"/>
                </a:ext>
              </a:extLst>
            </p:cNvPr>
            <p:cNvGrpSpPr>
              <a:grpSpLocks/>
            </p:cNvGrpSpPr>
            <p:nvPr/>
          </p:nvGrpSpPr>
          <p:grpSpPr bwMode="auto">
            <a:xfrm>
              <a:off x="3622" y="2457"/>
              <a:ext cx="960" cy="1520"/>
              <a:chOff x="3782" y="2512"/>
              <a:chExt cx="960" cy="1520"/>
            </a:xfrm>
          </p:grpSpPr>
          <p:pic>
            <p:nvPicPr>
              <p:cNvPr id="108563" name="Picture 16" descr="ombra blu">
                <a:extLst>
                  <a:ext uri="{FF2B5EF4-FFF2-40B4-BE49-F238E27FC236}">
                    <a16:creationId xmlns:a16="http://schemas.microsoft.com/office/drawing/2014/main" id="{B7E063BD-C580-7C4F-B52C-E4D45C2C45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2" y="2512"/>
                <a:ext cx="960" cy="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64" name="Picture 17" descr="bimbi04">
                <a:extLst>
                  <a:ext uri="{FF2B5EF4-FFF2-40B4-BE49-F238E27FC236}">
                    <a16:creationId xmlns:a16="http://schemas.microsoft.com/office/drawing/2014/main" id="{937B0814-16C7-2945-8C2E-2C37AC4505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5" y="2627"/>
                <a:ext cx="714" cy="129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108562" name="Text Box 10">
              <a:extLst>
                <a:ext uri="{FF2B5EF4-FFF2-40B4-BE49-F238E27FC236}">
                  <a16:creationId xmlns:a16="http://schemas.microsoft.com/office/drawing/2014/main" id="{DA48A10E-76F8-8447-965B-EDA99C57AC40}"/>
                </a:ext>
              </a:extLst>
            </p:cNvPr>
            <p:cNvSpPr txBox="1">
              <a:spLocks noChangeArrowheads="1"/>
            </p:cNvSpPr>
            <p:nvPr/>
          </p:nvSpPr>
          <p:spPr bwMode="auto">
            <a:xfrm>
              <a:off x="4573" y="3163"/>
              <a:ext cx="116" cy="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ct val="120000"/>
                </a:lnSpc>
                <a:spcBef>
                  <a:spcPct val="50000"/>
                </a:spcBef>
                <a:buFontTx/>
                <a:buNone/>
              </a:pPr>
              <a:endParaRPr lang="it-IT" altLang="it-IT" sz="2000" b="1">
                <a:latin typeface="Arial" panose="020B0604020202020204" pitchFamily="34" charset="0"/>
              </a:endParaRPr>
            </a:p>
          </p:txBody>
        </p:sp>
      </p:grpSp>
      <p:grpSp>
        <p:nvGrpSpPr>
          <p:cNvPr id="7" name="Gruppo 29">
            <a:extLst>
              <a:ext uri="{FF2B5EF4-FFF2-40B4-BE49-F238E27FC236}">
                <a16:creationId xmlns:a16="http://schemas.microsoft.com/office/drawing/2014/main" id="{C9CFB154-B0C9-BA42-B705-8D8E77CDB6A6}"/>
              </a:ext>
            </a:extLst>
          </p:cNvPr>
          <p:cNvGrpSpPr>
            <a:grpSpLocks/>
          </p:cNvGrpSpPr>
          <p:nvPr/>
        </p:nvGrpSpPr>
        <p:grpSpPr bwMode="auto">
          <a:xfrm>
            <a:off x="304800" y="4110038"/>
            <a:ext cx="8632825" cy="2900362"/>
            <a:chOff x="304800" y="3348335"/>
            <a:chExt cx="8632825" cy="2900065"/>
          </a:xfrm>
        </p:grpSpPr>
        <p:grpSp>
          <p:nvGrpSpPr>
            <p:cNvPr id="108551" name="Group 6">
              <a:extLst>
                <a:ext uri="{FF2B5EF4-FFF2-40B4-BE49-F238E27FC236}">
                  <a16:creationId xmlns:a16="http://schemas.microsoft.com/office/drawing/2014/main" id="{6208F421-41F4-7D4E-8359-EB22B06BB4BC}"/>
                </a:ext>
              </a:extLst>
            </p:cNvPr>
            <p:cNvGrpSpPr>
              <a:grpSpLocks/>
            </p:cNvGrpSpPr>
            <p:nvPr/>
          </p:nvGrpSpPr>
          <p:grpSpPr bwMode="auto">
            <a:xfrm>
              <a:off x="304800" y="4038600"/>
              <a:ext cx="8243887" cy="1422400"/>
              <a:chOff x="287" y="1976"/>
              <a:chExt cx="5193" cy="896"/>
            </a:xfrm>
          </p:grpSpPr>
          <p:pic>
            <p:nvPicPr>
              <p:cNvPr id="108556" name="Picture 7" descr="fratt 01">
                <a:extLst>
                  <a:ext uri="{FF2B5EF4-FFF2-40B4-BE49-F238E27FC236}">
                    <a16:creationId xmlns:a16="http://schemas.microsoft.com/office/drawing/2014/main" id="{5947BDD0-4362-BD4D-8D02-60FB8C011B3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7" y="1976"/>
                <a:ext cx="985" cy="896"/>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8557" name="Picture 8" descr="fratt 02">
                <a:extLst>
                  <a:ext uri="{FF2B5EF4-FFF2-40B4-BE49-F238E27FC236}">
                    <a16:creationId xmlns:a16="http://schemas.microsoft.com/office/drawing/2014/main" id="{23354EC0-B3D1-404F-92A0-A642581B79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43" y="1979"/>
                <a:ext cx="978" cy="890"/>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8558" name="Picture 9" descr="fratt 03">
                <a:extLst>
                  <a:ext uri="{FF2B5EF4-FFF2-40B4-BE49-F238E27FC236}">
                    <a16:creationId xmlns:a16="http://schemas.microsoft.com/office/drawing/2014/main" id="{62A02D2D-023B-674D-A822-7A0BE94D97C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92" y="1977"/>
                <a:ext cx="982" cy="89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8559" name="Picture 10" descr="fratt 04">
                <a:extLst>
                  <a:ext uri="{FF2B5EF4-FFF2-40B4-BE49-F238E27FC236}">
                    <a16:creationId xmlns:a16="http://schemas.microsoft.com/office/drawing/2014/main" id="{9661B5FA-AFEA-D542-801D-C0398692B84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45" y="1977"/>
                <a:ext cx="982" cy="89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8560" name="Picture 11" descr="fratt 05">
                <a:extLst>
                  <a:ext uri="{FF2B5EF4-FFF2-40B4-BE49-F238E27FC236}">
                    <a16:creationId xmlns:a16="http://schemas.microsoft.com/office/drawing/2014/main" id="{820CA874-384D-CC4A-9395-5F44594F06F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98" y="1977"/>
                <a:ext cx="982" cy="893"/>
              </a:xfrm>
              <a:prstGeom prst="rect">
                <a:avLst/>
              </a:prstGeom>
              <a:noFill/>
              <a:ln w="2857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sp>
          <p:nvSpPr>
            <p:cNvPr id="108552" name="Rectangle 12">
              <a:extLst>
                <a:ext uri="{FF2B5EF4-FFF2-40B4-BE49-F238E27FC236}">
                  <a16:creationId xmlns:a16="http://schemas.microsoft.com/office/drawing/2014/main" id="{B3F17D23-5C8E-3246-B519-269AD0A8B7BD}"/>
                </a:ext>
              </a:extLst>
            </p:cNvPr>
            <p:cNvSpPr>
              <a:spLocks noChangeArrowheads="1"/>
            </p:cNvSpPr>
            <p:nvPr/>
          </p:nvSpPr>
          <p:spPr bwMode="auto">
            <a:xfrm>
              <a:off x="1846742" y="3348335"/>
              <a:ext cx="50112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it-IT" altLang="it-IT" sz="2400" b="1">
                  <a:solidFill>
                    <a:srgbClr val="990000"/>
                  </a:solidFill>
                  <a:latin typeface="Century Gothic" panose="020B0502020202020204" pitchFamily="34" charset="0"/>
                </a:rPr>
                <a:t>Histopathology of a Duchenne muscle</a:t>
              </a:r>
            </a:p>
          </p:txBody>
        </p:sp>
        <p:grpSp>
          <p:nvGrpSpPr>
            <p:cNvPr id="108553" name="Group 12">
              <a:extLst>
                <a:ext uri="{FF2B5EF4-FFF2-40B4-BE49-F238E27FC236}">
                  <a16:creationId xmlns:a16="http://schemas.microsoft.com/office/drawing/2014/main" id="{71E5A903-8C03-FA4A-85F8-E8DAB10E7790}"/>
                </a:ext>
              </a:extLst>
            </p:cNvPr>
            <p:cNvGrpSpPr>
              <a:grpSpLocks/>
            </p:cNvGrpSpPr>
            <p:nvPr/>
          </p:nvGrpSpPr>
          <p:grpSpPr bwMode="auto">
            <a:xfrm>
              <a:off x="457200" y="5711825"/>
              <a:ext cx="8480425" cy="536575"/>
              <a:chOff x="288" y="3252"/>
              <a:chExt cx="5342" cy="338"/>
            </a:xfrm>
          </p:grpSpPr>
          <p:pic>
            <p:nvPicPr>
              <p:cNvPr id="108554" name="Picture 13" descr="ricerca-applicazioni">
                <a:extLst>
                  <a:ext uri="{FF2B5EF4-FFF2-40B4-BE49-F238E27FC236}">
                    <a16:creationId xmlns:a16="http://schemas.microsoft.com/office/drawing/2014/main" id="{734C844D-B1B8-F442-91DC-FE0C2013EA2F}"/>
                  </a:ext>
                </a:extLst>
              </p:cNvPr>
              <p:cNvPicPr>
                <a:picLocks noChangeAspect="1" noChangeArrowheads="1"/>
              </p:cNvPicPr>
              <p:nvPr/>
            </p:nvPicPr>
            <p:blipFill>
              <a:blip r:embed="rId11">
                <a:lum bright="6000"/>
                <a:extLst>
                  <a:ext uri="{28A0092B-C50C-407E-A947-70E740481C1C}">
                    <a14:useLocalDpi xmlns:a14="http://schemas.microsoft.com/office/drawing/2010/main" val="0"/>
                  </a:ext>
                </a:extLst>
              </a:blip>
              <a:srcRect l="35222" t="32249" r="46288" b="52861"/>
              <a:stretch>
                <a:fillRect/>
              </a:stretch>
            </p:blipFill>
            <p:spPr bwMode="auto">
              <a:xfrm rot="-5400000">
                <a:off x="5247" y="3182"/>
                <a:ext cx="314"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5" name="Picture 14" descr="ricerca-applicazioni">
                <a:extLst>
                  <a:ext uri="{FF2B5EF4-FFF2-40B4-BE49-F238E27FC236}">
                    <a16:creationId xmlns:a16="http://schemas.microsoft.com/office/drawing/2014/main" id="{8BBDA1E0-9049-8F4D-BC59-DA42BBE63E46}"/>
                  </a:ext>
                </a:extLst>
              </p:cNvPr>
              <p:cNvPicPr>
                <a:picLocks noChangeAspect="1" noChangeArrowheads="1"/>
              </p:cNvPicPr>
              <p:nvPr/>
            </p:nvPicPr>
            <p:blipFill>
              <a:blip r:embed="rId11">
                <a:lum bright="6000"/>
                <a:extLst>
                  <a:ext uri="{28A0092B-C50C-407E-A947-70E740481C1C}">
                    <a14:useLocalDpi xmlns:a14="http://schemas.microsoft.com/office/drawing/2010/main" val="0"/>
                  </a:ext>
                </a:extLst>
              </a:blip>
              <a:srcRect l="33809" t="10622" r="46288" b="65121"/>
              <a:stretch>
                <a:fillRect/>
              </a:stretch>
            </p:blipFill>
            <p:spPr bwMode="auto">
              <a:xfrm rot="-5400000">
                <a:off x="2562" y="978"/>
                <a:ext cx="338" cy="4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pic>
        <p:nvPicPr>
          <p:cNvPr id="108548" name="Immagine 26" descr="ML_sinistra_202EC.ai">
            <a:extLst>
              <a:ext uri="{FF2B5EF4-FFF2-40B4-BE49-F238E27FC236}">
                <a16:creationId xmlns:a16="http://schemas.microsoft.com/office/drawing/2014/main" id="{CF6BFE7C-D8F5-9340-A163-0D0741E49A4A}"/>
              </a:ext>
            </a:extLst>
          </p:cNvPr>
          <p:cNvPicPr>
            <a:picLocks noChangeAspect="1"/>
          </p:cNvPicPr>
          <p:nvPr/>
        </p:nvPicPr>
        <p:blipFill>
          <a:blip r:embed="rId12">
            <a:extLst>
              <a:ext uri="{28A0092B-C50C-407E-A947-70E740481C1C}">
                <a14:useLocalDpi xmlns:a14="http://schemas.microsoft.com/office/drawing/2010/main" val="0"/>
              </a:ext>
            </a:extLst>
          </a:blip>
          <a:srcRect l="32564" t="40681" r="56602" b="41621"/>
          <a:stretch>
            <a:fillRect/>
          </a:stretch>
        </p:blipFill>
        <p:spPr bwMode="auto">
          <a:xfrm>
            <a:off x="8566150" y="6157913"/>
            <a:ext cx="59055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9" name="Rettangolo 27">
            <a:extLst>
              <a:ext uri="{FF2B5EF4-FFF2-40B4-BE49-F238E27FC236}">
                <a16:creationId xmlns:a16="http://schemas.microsoft.com/office/drawing/2014/main" id="{63F014A8-D076-9F4B-81F8-E3349C09F450}"/>
              </a:ext>
            </a:extLst>
          </p:cNvPr>
          <p:cNvSpPr>
            <a:spLocks noChangeArrowheads="1"/>
          </p:cNvSpPr>
          <p:nvPr/>
        </p:nvSpPr>
        <p:spPr bwMode="auto">
          <a:xfrm>
            <a:off x="896938" y="200025"/>
            <a:ext cx="56816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it-IT" altLang="it-IT" sz="2400" b="1">
                <a:latin typeface="Comic Sans MS" panose="030F0902030302020204" pitchFamily="66" charset="0"/>
              </a:rPr>
              <a:t>Duchenne Muscular Dystrophy (DMD)</a:t>
            </a:r>
          </a:p>
        </p:txBody>
      </p:sp>
      <p:sp>
        <p:nvSpPr>
          <p:cNvPr id="108550" name="Rettangolo 28">
            <a:extLst>
              <a:ext uri="{FF2B5EF4-FFF2-40B4-BE49-F238E27FC236}">
                <a16:creationId xmlns:a16="http://schemas.microsoft.com/office/drawing/2014/main" id="{4B32B01E-37C2-1F41-8095-8ABDDD3D311C}"/>
              </a:ext>
            </a:extLst>
          </p:cNvPr>
          <p:cNvSpPr>
            <a:spLocks noChangeArrowheads="1"/>
          </p:cNvSpPr>
          <p:nvPr/>
        </p:nvSpPr>
        <p:spPr bwMode="auto">
          <a:xfrm>
            <a:off x="1143000" y="2286000"/>
            <a:ext cx="4572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it-IT" altLang="it-IT" sz="2400">
                <a:latin typeface="Century Gothic" panose="020B0502020202020204" pitchFamily="34" charset="0"/>
              </a:rPr>
              <a:t>is a severe disorder characterized by rapid progression of muscle degeneration  leading to loss of ambulation and death.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rcRect/>
          <a:stretch>
            <a:fillRect/>
          </a:stretch>
        </p:blipFill>
        <p:spPr>
          <a:xfrm>
            <a:off x="1573961" y="1221542"/>
            <a:ext cx="6124447" cy="4182549"/>
          </a:xfrm>
          <a:prstGeom prst="rect">
            <a:avLst/>
          </a:prstGeom>
        </p:spPr>
      </p:pic>
      <p:sp>
        <p:nvSpPr>
          <p:cNvPr id="5" name="CasellaDiTesto 4"/>
          <p:cNvSpPr txBox="1"/>
          <p:nvPr/>
        </p:nvSpPr>
        <p:spPr>
          <a:xfrm>
            <a:off x="6364201" y="5391391"/>
            <a:ext cx="1334207" cy="369332"/>
          </a:xfrm>
          <a:prstGeom prst="rect">
            <a:avLst/>
          </a:prstGeom>
          <a:noFill/>
        </p:spPr>
        <p:txBody>
          <a:bodyPr wrap="none" rtlCol="0">
            <a:spAutoFit/>
          </a:bodyPr>
          <a:lstStyle/>
          <a:p>
            <a:r>
              <a:rPr lang="it-IT" dirty="0" err="1"/>
              <a:t>Wilton</a:t>
            </a:r>
            <a:r>
              <a:rPr lang="it-IT" dirty="0"/>
              <a:t> 2010</a:t>
            </a:r>
          </a:p>
        </p:txBody>
      </p:sp>
      <p:grpSp>
        <p:nvGrpSpPr>
          <p:cNvPr id="2" name="Gruppo 7"/>
          <p:cNvGrpSpPr/>
          <p:nvPr/>
        </p:nvGrpSpPr>
        <p:grpSpPr>
          <a:xfrm>
            <a:off x="1573961" y="2832100"/>
            <a:ext cx="6124447" cy="774700"/>
            <a:chOff x="1726361" y="2159000"/>
            <a:chExt cx="6124447" cy="774700"/>
          </a:xfrm>
        </p:grpSpPr>
        <p:sp>
          <p:nvSpPr>
            <p:cNvPr id="6" name="Rettangolo 5"/>
            <p:cNvSpPr/>
            <p:nvPr/>
          </p:nvSpPr>
          <p:spPr>
            <a:xfrm>
              <a:off x="6790007" y="2159000"/>
              <a:ext cx="1060801" cy="103265"/>
            </a:xfrm>
            <a:prstGeom prst="rect">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800" dirty="0" err="1">
                  <a:solidFill>
                    <a:schemeClr val="tx1"/>
                  </a:solidFill>
                </a:rPr>
                <a:t>nNOS</a:t>
              </a:r>
              <a:r>
                <a:rPr lang="it-IT" sz="800" dirty="0">
                  <a:solidFill>
                    <a:schemeClr val="tx1"/>
                  </a:solidFill>
                </a:rPr>
                <a:t> BD </a:t>
              </a:r>
              <a:r>
                <a:rPr lang="it-IT" sz="800" dirty="0" err="1">
                  <a:solidFill>
                    <a:schemeClr val="tx1"/>
                  </a:solidFill>
                </a:rPr>
                <a:t>Muntoni</a:t>
              </a:r>
              <a:endParaRPr lang="it-IT" sz="800" dirty="0">
                <a:solidFill>
                  <a:schemeClr val="tx1"/>
                </a:solidFill>
              </a:endParaRPr>
            </a:p>
          </p:txBody>
        </p:sp>
        <p:sp>
          <p:nvSpPr>
            <p:cNvPr id="7" name="Rettangolo 6"/>
            <p:cNvSpPr/>
            <p:nvPr/>
          </p:nvSpPr>
          <p:spPr>
            <a:xfrm>
              <a:off x="1726361" y="2836785"/>
              <a:ext cx="1118439" cy="96915"/>
            </a:xfrm>
            <a:prstGeom prst="rect">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800" dirty="0" err="1">
                  <a:solidFill>
                    <a:schemeClr val="tx1"/>
                  </a:solidFill>
                </a:rPr>
                <a:t>nNOS</a:t>
              </a:r>
              <a:r>
                <a:rPr lang="it-IT" sz="800" dirty="0">
                  <a:solidFill>
                    <a:schemeClr val="tx1"/>
                  </a:solidFill>
                </a:rPr>
                <a:t> BD </a:t>
              </a:r>
              <a:r>
                <a:rPr lang="it-IT" sz="800" dirty="0" err="1">
                  <a:solidFill>
                    <a:schemeClr val="tx1"/>
                  </a:solidFill>
                </a:rPr>
                <a:t>Muntoni</a:t>
              </a:r>
              <a:endParaRPr lang="it-IT" sz="800" dirty="0">
                <a:solidFill>
                  <a:schemeClr val="tx1"/>
                </a:solidFill>
              </a:endParaRPr>
            </a:p>
          </p:txBody>
        </p:sp>
      </p:grpSp>
      <p:sp>
        <p:nvSpPr>
          <p:cNvPr id="9" name="CasellaDiTesto 8"/>
          <p:cNvSpPr txBox="1"/>
          <p:nvPr/>
        </p:nvSpPr>
        <p:spPr>
          <a:xfrm>
            <a:off x="395628" y="284865"/>
            <a:ext cx="8352767" cy="584776"/>
          </a:xfrm>
          <a:prstGeom prst="rect">
            <a:avLst/>
          </a:prstGeom>
          <a:noFill/>
        </p:spPr>
        <p:txBody>
          <a:bodyPr wrap="none" rtlCol="0">
            <a:spAutoFit/>
          </a:bodyPr>
          <a:lstStyle/>
          <a:p>
            <a:pPr algn="ctr"/>
            <a:r>
              <a:rPr lang="it-IT" sz="3200" b="1" dirty="0" err="1">
                <a:solidFill>
                  <a:srgbClr val="800000"/>
                </a:solidFill>
              </a:rPr>
              <a:t>Dystrophin</a:t>
            </a:r>
            <a:r>
              <a:rPr lang="it-IT" sz="3200" b="1" dirty="0">
                <a:solidFill>
                  <a:srgbClr val="800000"/>
                </a:solidFill>
              </a:rPr>
              <a:t> </a:t>
            </a:r>
            <a:r>
              <a:rPr lang="it-IT" sz="3200" b="1" dirty="0" err="1">
                <a:solidFill>
                  <a:srgbClr val="800000"/>
                </a:solidFill>
              </a:rPr>
              <a:t>exons</a:t>
            </a:r>
            <a:r>
              <a:rPr lang="it-IT" sz="3200" b="1" dirty="0">
                <a:solidFill>
                  <a:srgbClr val="800000"/>
                </a:solidFill>
              </a:rPr>
              <a:t> </a:t>
            </a:r>
            <a:r>
              <a:rPr lang="it-IT" sz="3200" b="1" dirty="0" err="1">
                <a:solidFill>
                  <a:srgbClr val="800000"/>
                </a:solidFill>
              </a:rPr>
              <a:t>required</a:t>
            </a:r>
            <a:r>
              <a:rPr lang="it-IT" sz="3200" b="1" dirty="0">
                <a:solidFill>
                  <a:srgbClr val="800000"/>
                </a:solidFill>
              </a:rPr>
              <a:t> </a:t>
            </a:r>
            <a:r>
              <a:rPr lang="it-IT" sz="3200" b="1" dirty="0" err="1">
                <a:solidFill>
                  <a:srgbClr val="800000"/>
                </a:solidFill>
              </a:rPr>
              <a:t>for</a:t>
            </a:r>
            <a:r>
              <a:rPr lang="it-IT" sz="3200" b="1" dirty="0">
                <a:solidFill>
                  <a:srgbClr val="800000"/>
                </a:solidFill>
              </a:rPr>
              <a:t> </a:t>
            </a:r>
            <a:r>
              <a:rPr lang="it-IT" sz="3200" b="1" dirty="0" err="1">
                <a:solidFill>
                  <a:srgbClr val="800000"/>
                </a:solidFill>
              </a:rPr>
              <a:t>nNOS</a:t>
            </a:r>
            <a:r>
              <a:rPr lang="it-IT" sz="3200" b="1" dirty="0">
                <a:solidFill>
                  <a:srgbClr val="800000"/>
                </a:solidFill>
              </a:rPr>
              <a:t> </a:t>
            </a:r>
            <a:r>
              <a:rPr lang="it-IT" sz="3200" b="1" dirty="0" err="1">
                <a:solidFill>
                  <a:srgbClr val="800000"/>
                </a:solidFill>
              </a:rPr>
              <a:t>localization</a:t>
            </a:r>
            <a:endParaRPr lang="it-IT" sz="3200" b="1" dirty="0">
              <a:solidFill>
                <a:srgbClr val="800000"/>
              </a:solidFill>
            </a:endParaRPr>
          </a:p>
        </p:txBody>
      </p:sp>
    </p:spTree>
    <p:extLst>
      <p:ext uri="{BB962C8B-B14F-4D97-AF65-F5344CB8AC3E}">
        <p14:creationId xmlns:p14="http://schemas.microsoft.com/office/powerpoint/2010/main" val="3233886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9569" name="AutoShape 2">
            <a:extLst>
              <a:ext uri="{FF2B5EF4-FFF2-40B4-BE49-F238E27FC236}">
                <a16:creationId xmlns:a16="http://schemas.microsoft.com/office/drawing/2014/main" id="{89743818-54B7-D944-906A-F3DD421FCCB5}"/>
              </a:ext>
            </a:extLst>
          </p:cNvPr>
          <p:cNvSpPr>
            <a:spLocks noChangeArrowheads="1"/>
          </p:cNvSpPr>
          <p:nvPr/>
        </p:nvSpPr>
        <p:spPr bwMode="auto">
          <a:xfrm>
            <a:off x="1263650" y="147638"/>
            <a:ext cx="6508750" cy="1014412"/>
          </a:xfrm>
          <a:prstGeom prst="roundRect">
            <a:avLst>
              <a:gd name="adj" fmla="val 28833"/>
            </a:avLst>
          </a:prstGeom>
          <a:solidFill>
            <a:srgbClr val="081D58"/>
          </a:solidFill>
          <a:ln w="12700">
            <a:solidFill>
              <a:srgbClr val="FAFD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109570" name="Text Box 3">
            <a:extLst>
              <a:ext uri="{FF2B5EF4-FFF2-40B4-BE49-F238E27FC236}">
                <a16:creationId xmlns:a16="http://schemas.microsoft.com/office/drawing/2014/main" id="{89345B8F-704E-5640-B9A7-24B5AF4D9D3D}"/>
              </a:ext>
            </a:extLst>
          </p:cNvPr>
          <p:cNvSpPr txBox="1">
            <a:spLocks noChangeArrowheads="1"/>
          </p:cNvSpPr>
          <p:nvPr/>
        </p:nvSpPr>
        <p:spPr bwMode="auto">
          <a:xfrm>
            <a:off x="1958975" y="198438"/>
            <a:ext cx="509428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it-IT" sz="2800">
                <a:solidFill>
                  <a:srgbClr val="FFFF00"/>
                </a:solidFill>
                <a:latin typeface="Arial" panose="020B0604020202020204" pitchFamily="34" charset="0"/>
              </a:rPr>
              <a:t>Duchenne Muscular Dystrophy</a:t>
            </a:r>
          </a:p>
          <a:p>
            <a:pPr algn="ctr" eaLnBrk="1" hangingPunct="1">
              <a:spcBef>
                <a:spcPct val="0"/>
              </a:spcBef>
              <a:buFontTx/>
              <a:buNone/>
            </a:pPr>
            <a:r>
              <a:rPr lang="it-IT" altLang="it-IT" sz="2800">
                <a:solidFill>
                  <a:srgbClr val="FFFF00"/>
                </a:solidFill>
                <a:latin typeface="Arial" panose="020B0604020202020204" pitchFamily="34" charset="0"/>
              </a:rPr>
              <a:t>- the 48-50 deletion -</a:t>
            </a:r>
            <a:endParaRPr lang="it-IT" altLang="it-IT" sz="6000">
              <a:solidFill>
                <a:srgbClr val="0000FF"/>
              </a:solidFill>
              <a:latin typeface="Arial" panose="020B0604020202020204" pitchFamily="34" charset="0"/>
            </a:endParaRPr>
          </a:p>
        </p:txBody>
      </p:sp>
      <p:grpSp>
        <p:nvGrpSpPr>
          <p:cNvPr id="109571" name="Group 4">
            <a:extLst>
              <a:ext uri="{FF2B5EF4-FFF2-40B4-BE49-F238E27FC236}">
                <a16:creationId xmlns:a16="http://schemas.microsoft.com/office/drawing/2014/main" id="{3E1C8773-2C88-A246-A2DB-BEC46C505B16}"/>
              </a:ext>
            </a:extLst>
          </p:cNvPr>
          <p:cNvGrpSpPr>
            <a:grpSpLocks/>
          </p:cNvGrpSpPr>
          <p:nvPr/>
        </p:nvGrpSpPr>
        <p:grpSpPr bwMode="auto">
          <a:xfrm>
            <a:off x="482600" y="1493838"/>
            <a:ext cx="7493000" cy="887412"/>
            <a:chOff x="304" y="941"/>
            <a:chExt cx="4720" cy="559"/>
          </a:xfrm>
        </p:grpSpPr>
        <p:sp>
          <p:nvSpPr>
            <p:cNvPr id="109603" name="Text Box 5">
              <a:extLst>
                <a:ext uri="{FF2B5EF4-FFF2-40B4-BE49-F238E27FC236}">
                  <a16:creationId xmlns:a16="http://schemas.microsoft.com/office/drawing/2014/main" id="{44FACC07-3716-D944-9444-77E5727E2848}"/>
                </a:ext>
              </a:extLst>
            </p:cNvPr>
            <p:cNvSpPr txBox="1">
              <a:spLocks noChangeArrowheads="1"/>
            </p:cNvSpPr>
            <p:nvPr/>
          </p:nvSpPr>
          <p:spPr bwMode="auto">
            <a:xfrm>
              <a:off x="1044" y="1288"/>
              <a:ext cx="61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600" b="1">
                  <a:solidFill>
                    <a:srgbClr val="0000FF"/>
                  </a:solidFill>
                  <a:latin typeface="Times" pitchFamily="2" charset="0"/>
                </a:rPr>
                <a:t>CUA AG</a:t>
              </a:r>
              <a:endParaRPr lang="it-IT" altLang="it-IT" sz="1800" b="1">
                <a:solidFill>
                  <a:srgbClr val="0000FF"/>
                </a:solidFill>
                <a:latin typeface="Times" pitchFamily="2" charset="0"/>
              </a:endParaRPr>
            </a:p>
          </p:txBody>
        </p:sp>
        <p:sp>
          <p:nvSpPr>
            <p:cNvPr id="109604" name="Text Box 6">
              <a:extLst>
                <a:ext uri="{FF2B5EF4-FFF2-40B4-BE49-F238E27FC236}">
                  <a16:creationId xmlns:a16="http://schemas.microsoft.com/office/drawing/2014/main" id="{6A231E16-9FB3-FA4B-93E7-1CF576DC615D}"/>
                </a:ext>
              </a:extLst>
            </p:cNvPr>
            <p:cNvSpPr txBox="1">
              <a:spLocks noChangeArrowheads="1"/>
            </p:cNvSpPr>
            <p:nvPr/>
          </p:nvSpPr>
          <p:spPr bwMode="auto">
            <a:xfrm>
              <a:off x="2317" y="1288"/>
              <a:ext cx="71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600" b="1">
                  <a:solidFill>
                    <a:srgbClr val="0000FF"/>
                  </a:solidFill>
                  <a:latin typeface="Times" pitchFamily="2" charset="0"/>
                </a:rPr>
                <a:t>CUG AAU</a:t>
              </a:r>
              <a:endParaRPr lang="it-IT" altLang="it-IT" sz="1800" b="1">
                <a:solidFill>
                  <a:srgbClr val="FF1919"/>
                </a:solidFill>
                <a:latin typeface="Times" pitchFamily="2" charset="0"/>
              </a:endParaRPr>
            </a:p>
          </p:txBody>
        </p:sp>
        <p:sp>
          <p:nvSpPr>
            <p:cNvPr id="109605" name="Text Box 7">
              <a:extLst>
                <a:ext uri="{FF2B5EF4-FFF2-40B4-BE49-F238E27FC236}">
                  <a16:creationId xmlns:a16="http://schemas.microsoft.com/office/drawing/2014/main" id="{55590B25-1E20-3C48-8FB9-11E0B974AC54}"/>
                </a:ext>
              </a:extLst>
            </p:cNvPr>
            <p:cNvSpPr txBox="1">
              <a:spLocks noChangeArrowheads="1"/>
            </p:cNvSpPr>
            <p:nvPr/>
          </p:nvSpPr>
          <p:spPr bwMode="auto">
            <a:xfrm>
              <a:off x="3408" y="1288"/>
              <a:ext cx="52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600" b="1">
                  <a:solidFill>
                    <a:srgbClr val="0000FF"/>
                  </a:solidFill>
                  <a:latin typeface="Times" pitchFamily="2" charset="0"/>
                </a:rPr>
                <a:t>G CAA</a:t>
              </a:r>
              <a:endParaRPr lang="it-IT" altLang="it-IT" sz="1800" b="1">
                <a:latin typeface="Times" pitchFamily="2" charset="0"/>
              </a:endParaRPr>
            </a:p>
          </p:txBody>
        </p:sp>
        <p:sp>
          <p:nvSpPr>
            <p:cNvPr id="109606" name="Line 8">
              <a:extLst>
                <a:ext uri="{FF2B5EF4-FFF2-40B4-BE49-F238E27FC236}">
                  <a16:creationId xmlns:a16="http://schemas.microsoft.com/office/drawing/2014/main" id="{F60B2293-C8BC-1E46-B42D-6C6815B0B92B}"/>
                </a:ext>
              </a:extLst>
            </p:cNvPr>
            <p:cNvSpPr>
              <a:spLocks noChangeShapeType="1"/>
            </p:cNvSpPr>
            <p:nvPr/>
          </p:nvSpPr>
          <p:spPr bwMode="auto">
            <a:xfrm flipV="1">
              <a:off x="616" y="1078"/>
              <a:ext cx="4008" cy="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09607" name="Line 9">
              <a:extLst>
                <a:ext uri="{FF2B5EF4-FFF2-40B4-BE49-F238E27FC236}">
                  <a16:creationId xmlns:a16="http://schemas.microsoft.com/office/drawing/2014/main" id="{9C30BF17-1CE0-2447-BC4A-ACA73F3F4E8D}"/>
                </a:ext>
              </a:extLst>
            </p:cNvPr>
            <p:cNvSpPr>
              <a:spLocks noChangeShapeType="1"/>
            </p:cNvSpPr>
            <p:nvPr/>
          </p:nvSpPr>
          <p:spPr bwMode="auto">
            <a:xfrm>
              <a:off x="304" y="1092"/>
              <a:ext cx="384" cy="0"/>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09608" name="Line 10">
              <a:extLst>
                <a:ext uri="{FF2B5EF4-FFF2-40B4-BE49-F238E27FC236}">
                  <a16:creationId xmlns:a16="http://schemas.microsoft.com/office/drawing/2014/main" id="{6E7CEA78-A07E-E540-BDA8-0C77E4C28D66}"/>
                </a:ext>
              </a:extLst>
            </p:cNvPr>
            <p:cNvSpPr>
              <a:spLocks noChangeShapeType="1"/>
            </p:cNvSpPr>
            <p:nvPr/>
          </p:nvSpPr>
          <p:spPr bwMode="auto">
            <a:xfrm>
              <a:off x="4592" y="1078"/>
              <a:ext cx="432" cy="0"/>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09609" name="Line 11">
              <a:extLst>
                <a:ext uri="{FF2B5EF4-FFF2-40B4-BE49-F238E27FC236}">
                  <a16:creationId xmlns:a16="http://schemas.microsoft.com/office/drawing/2014/main" id="{3C5050FE-C918-784C-87FE-43B07B9F0931}"/>
                </a:ext>
              </a:extLst>
            </p:cNvPr>
            <p:cNvSpPr>
              <a:spLocks noChangeShapeType="1"/>
            </p:cNvSpPr>
            <p:nvPr/>
          </p:nvSpPr>
          <p:spPr bwMode="auto">
            <a:xfrm>
              <a:off x="1077" y="1293"/>
              <a:ext cx="28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09610" name="Line 12">
              <a:extLst>
                <a:ext uri="{FF2B5EF4-FFF2-40B4-BE49-F238E27FC236}">
                  <a16:creationId xmlns:a16="http://schemas.microsoft.com/office/drawing/2014/main" id="{7967A37B-8521-9345-AF40-15A2DA51EBD1}"/>
                </a:ext>
              </a:extLst>
            </p:cNvPr>
            <p:cNvSpPr>
              <a:spLocks noChangeShapeType="1"/>
            </p:cNvSpPr>
            <p:nvPr/>
          </p:nvSpPr>
          <p:spPr bwMode="auto">
            <a:xfrm>
              <a:off x="3620" y="1293"/>
              <a:ext cx="28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09611" name="Rectangle 13">
              <a:extLst>
                <a:ext uri="{FF2B5EF4-FFF2-40B4-BE49-F238E27FC236}">
                  <a16:creationId xmlns:a16="http://schemas.microsoft.com/office/drawing/2014/main" id="{DF07B38E-244D-6348-9DF9-B38A53E588EF}"/>
                </a:ext>
              </a:extLst>
            </p:cNvPr>
            <p:cNvSpPr>
              <a:spLocks noChangeArrowheads="1"/>
            </p:cNvSpPr>
            <p:nvPr/>
          </p:nvSpPr>
          <p:spPr bwMode="auto">
            <a:xfrm>
              <a:off x="997" y="953"/>
              <a:ext cx="576" cy="276"/>
            </a:xfrm>
            <a:prstGeom prst="rect">
              <a:avLst/>
            </a:prstGeom>
            <a:gradFill rotWithShape="0">
              <a:gsLst>
                <a:gs pos="0">
                  <a:srgbClr val="767600"/>
                </a:gs>
                <a:gs pos="50000">
                  <a:srgbClr val="FFFF00"/>
                </a:gs>
                <a:gs pos="100000">
                  <a:srgbClr val="767600"/>
                </a:gs>
              </a:gsLst>
              <a:lin ang="5400000" scaled="1"/>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109612" name="Rectangle 14">
              <a:extLst>
                <a:ext uri="{FF2B5EF4-FFF2-40B4-BE49-F238E27FC236}">
                  <a16:creationId xmlns:a16="http://schemas.microsoft.com/office/drawing/2014/main" id="{B505784A-54F1-4D48-86AE-A8CBBAD85EC5}"/>
                </a:ext>
              </a:extLst>
            </p:cNvPr>
            <p:cNvSpPr>
              <a:spLocks noChangeArrowheads="1"/>
            </p:cNvSpPr>
            <p:nvPr/>
          </p:nvSpPr>
          <p:spPr bwMode="auto">
            <a:xfrm>
              <a:off x="1068" y="945"/>
              <a:ext cx="418"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it-IT" altLang="it-IT" sz="2400" b="1">
                  <a:latin typeface="Comic Sans MS" panose="030F0902030302020204" pitchFamily="66" charset="0"/>
                </a:rPr>
                <a:t>47</a:t>
              </a:r>
            </a:p>
          </p:txBody>
        </p:sp>
        <p:sp>
          <p:nvSpPr>
            <p:cNvPr id="109613" name="Rectangle 15">
              <a:extLst>
                <a:ext uri="{FF2B5EF4-FFF2-40B4-BE49-F238E27FC236}">
                  <a16:creationId xmlns:a16="http://schemas.microsoft.com/office/drawing/2014/main" id="{07B733BF-D87E-EB4A-A88F-9936C5706F35}"/>
                </a:ext>
              </a:extLst>
            </p:cNvPr>
            <p:cNvSpPr>
              <a:spLocks noChangeArrowheads="1"/>
            </p:cNvSpPr>
            <p:nvPr/>
          </p:nvSpPr>
          <p:spPr bwMode="auto">
            <a:xfrm>
              <a:off x="2333" y="957"/>
              <a:ext cx="632" cy="280"/>
            </a:xfrm>
            <a:prstGeom prst="rect">
              <a:avLst/>
            </a:prstGeom>
            <a:gradFill rotWithShape="0">
              <a:gsLst>
                <a:gs pos="0">
                  <a:srgbClr val="007676"/>
                </a:gs>
                <a:gs pos="50000">
                  <a:srgbClr val="00FFFF"/>
                </a:gs>
                <a:gs pos="100000">
                  <a:srgbClr val="007676"/>
                </a:gs>
              </a:gsLst>
              <a:lin ang="5400000" scaled="1"/>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109614" name="Rectangle 16">
              <a:extLst>
                <a:ext uri="{FF2B5EF4-FFF2-40B4-BE49-F238E27FC236}">
                  <a16:creationId xmlns:a16="http://schemas.microsoft.com/office/drawing/2014/main" id="{65660752-5FA2-C74A-A228-DD954887A095}"/>
                </a:ext>
              </a:extLst>
            </p:cNvPr>
            <p:cNvSpPr>
              <a:spLocks noChangeArrowheads="1"/>
            </p:cNvSpPr>
            <p:nvPr/>
          </p:nvSpPr>
          <p:spPr bwMode="auto">
            <a:xfrm>
              <a:off x="2442" y="971"/>
              <a:ext cx="459"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it-IT" altLang="it-IT" sz="2400" b="1">
                  <a:latin typeface="Comic Sans MS" panose="030F0902030302020204" pitchFamily="66" charset="0"/>
                </a:rPr>
                <a:t>51</a:t>
              </a:r>
            </a:p>
          </p:txBody>
        </p:sp>
        <p:sp>
          <p:nvSpPr>
            <p:cNvPr id="109615" name="Rectangle 17">
              <a:extLst>
                <a:ext uri="{FF2B5EF4-FFF2-40B4-BE49-F238E27FC236}">
                  <a16:creationId xmlns:a16="http://schemas.microsoft.com/office/drawing/2014/main" id="{D0ED6C68-AD9E-7043-B99E-F5EE28A274DC}"/>
                </a:ext>
              </a:extLst>
            </p:cNvPr>
            <p:cNvSpPr>
              <a:spLocks noChangeArrowheads="1"/>
            </p:cNvSpPr>
            <p:nvPr/>
          </p:nvSpPr>
          <p:spPr bwMode="auto">
            <a:xfrm>
              <a:off x="3453" y="941"/>
              <a:ext cx="552" cy="280"/>
            </a:xfrm>
            <a:prstGeom prst="rect">
              <a:avLst/>
            </a:prstGeom>
            <a:gradFill rotWithShape="0">
              <a:gsLst>
                <a:gs pos="0">
                  <a:srgbClr val="762F76"/>
                </a:gs>
                <a:gs pos="50000">
                  <a:srgbClr val="FF66FF"/>
                </a:gs>
                <a:gs pos="100000">
                  <a:srgbClr val="762F76"/>
                </a:gs>
              </a:gsLst>
              <a:lin ang="5400000" scaled="1"/>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109616" name="Rectangle 18">
              <a:extLst>
                <a:ext uri="{FF2B5EF4-FFF2-40B4-BE49-F238E27FC236}">
                  <a16:creationId xmlns:a16="http://schemas.microsoft.com/office/drawing/2014/main" id="{7C802413-2731-284B-B5F8-4DE951400A39}"/>
                </a:ext>
              </a:extLst>
            </p:cNvPr>
            <p:cNvSpPr>
              <a:spLocks noChangeArrowheads="1"/>
            </p:cNvSpPr>
            <p:nvPr/>
          </p:nvSpPr>
          <p:spPr bwMode="auto">
            <a:xfrm>
              <a:off x="3526" y="955"/>
              <a:ext cx="402"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it-IT" altLang="it-IT" sz="2400" b="1">
                  <a:latin typeface="Comic Sans MS" panose="030F0902030302020204" pitchFamily="66" charset="0"/>
                </a:rPr>
                <a:t>52</a:t>
              </a:r>
            </a:p>
          </p:txBody>
        </p:sp>
        <p:sp>
          <p:nvSpPr>
            <p:cNvPr id="109617" name="Line 19">
              <a:extLst>
                <a:ext uri="{FF2B5EF4-FFF2-40B4-BE49-F238E27FC236}">
                  <a16:creationId xmlns:a16="http://schemas.microsoft.com/office/drawing/2014/main" id="{6EB3FAE0-D77B-D14E-8140-83ACF9C60733}"/>
                </a:ext>
              </a:extLst>
            </p:cNvPr>
            <p:cNvSpPr>
              <a:spLocks noChangeShapeType="1"/>
            </p:cNvSpPr>
            <p:nvPr/>
          </p:nvSpPr>
          <p:spPr bwMode="auto">
            <a:xfrm>
              <a:off x="2400" y="1293"/>
              <a:ext cx="240"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09618" name="Line 20">
              <a:extLst>
                <a:ext uri="{FF2B5EF4-FFF2-40B4-BE49-F238E27FC236}">
                  <a16:creationId xmlns:a16="http://schemas.microsoft.com/office/drawing/2014/main" id="{52877A4A-09C3-6340-842A-3FA3BA8C44F5}"/>
                </a:ext>
              </a:extLst>
            </p:cNvPr>
            <p:cNvSpPr>
              <a:spLocks noChangeShapeType="1"/>
            </p:cNvSpPr>
            <p:nvPr/>
          </p:nvSpPr>
          <p:spPr bwMode="auto">
            <a:xfrm>
              <a:off x="1419" y="1288"/>
              <a:ext cx="144"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09619" name="Line 21">
              <a:extLst>
                <a:ext uri="{FF2B5EF4-FFF2-40B4-BE49-F238E27FC236}">
                  <a16:creationId xmlns:a16="http://schemas.microsoft.com/office/drawing/2014/main" id="{40049007-73D6-5244-8BDB-CE1EADA90F17}"/>
                </a:ext>
              </a:extLst>
            </p:cNvPr>
            <p:cNvSpPr>
              <a:spLocks noChangeShapeType="1"/>
            </p:cNvSpPr>
            <p:nvPr/>
          </p:nvSpPr>
          <p:spPr bwMode="auto">
            <a:xfrm>
              <a:off x="2684" y="1293"/>
              <a:ext cx="28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09620" name="Line 22">
              <a:extLst>
                <a:ext uri="{FF2B5EF4-FFF2-40B4-BE49-F238E27FC236}">
                  <a16:creationId xmlns:a16="http://schemas.microsoft.com/office/drawing/2014/main" id="{3E3E1A6F-1EF8-0B41-8142-2C3B9390B4AE}"/>
                </a:ext>
              </a:extLst>
            </p:cNvPr>
            <p:cNvSpPr>
              <a:spLocks noChangeShapeType="1"/>
            </p:cNvSpPr>
            <p:nvPr/>
          </p:nvSpPr>
          <p:spPr bwMode="auto">
            <a:xfrm>
              <a:off x="3453" y="1290"/>
              <a:ext cx="101"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nvGrpSpPr>
          <p:cNvPr id="3" name="Group 23">
            <a:extLst>
              <a:ext uri="{FF2B5EF4-FFF2-40B4-BE49-F238E27FC236}">
                <a16:creationId xmlns:a16="http://schemas.microsoft.com/office/drawing/2014/main" id="{3A6A6340-A761-7B4D-993E-77289D0EB361}"/>
              </a:ext>
            </a:extLst>
          </p:cNvPr>
          <p:cNvGrpSpPr>
            <a:grpSpLocks/>
          </p:cNvGrpSpPr>
          <p:nvPr/>
        </p:nvGrpSpPr>
        <p:grpSpPr bwMode="auto">
          <a:xfrm>
            <a:off x="33338" y="1720850"/>
            <a:ext cx="9102725" cy="3897313"/>
            <a:chOff x="21" y="1642"/>
            <a:chExt cx="5734" cy="2455"/>
          </a:xfrm>
        </p:grpSpPr>
        <p:sp>
          <p:nvSpPr>
            <p:cNvPr id="109575" name="Text Box 24">
              <a:extLst>
                <a:ext uri="{FF2B5EF4-FFF2-40B4-BE49-F238E27FC236}">
                  <a16:creationId xmlns:a16="http://schemas.microsoft.com/office/drawing/2014/main" id="{A7203D37-C605-4246-BF16-8DFAB0C77F59}"/>
                </a:ext>
              </a:extLst>
            </p:cNvPr>
            <p:cNvSpPr txBox="1">
              <a:spLocks noChangeArrowheads="1"/>
            </p:cNvSpPr>
            <p:nvPr/>
          </p:nvSpPr>
          <p:spPr bwMode="auto">
            <a:xfrm>
              <a:off x="21" y="3620"/>
              <a:ext cx="2922"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2800" b="1">
                  <a:latin typeface="Times" pitchFamily="2" charset="0"/>
                </a:rPr>
                <a:t>out-of-frame fusion</a:t>
              </a:r>
              <a:r>
                <a:rPr lang="it-IT" altLang="it-IT" sz="2800" b="1">
                  <a:solidFill>
                    <a:srgbClr val="FF1F1C"/>
                  </a:solidFill>
                  <a:latin typeface="Times" pitchFamily="2" charset="0"/>
                </a:rPr>
                <a:t>        UGA</a:t>
              </a:r>
              <a:endParaRPr lang="it-IT" altLang="it-IT" b="1">
                <a:solidFill>
                  <a:srgbClr val="FF0000"/>
                </a:solidFill>
                <a:latin typeface="Times" pitchFamily="2" charset="0"/>
              </a:endParaRPr>
            </a:p>
          </p:txBody>
        </p:sp>
        <p:sp>
          <p:nvSpPr>
            <p:cNvPr id="109576" name="Line 25">
              <a:extLst>
                <a:ext uri="{FF2B5EF4-FFF2-40B4-BE49-F238E27FC236}">
                  <a16:creationId xmlns:a16="http://schemas.microsoft.com/office/drawing/2014/main" id="{A80DAB2C-1ADC-224B-B929-A982873AA867}"/>
                </a:ext>
              </a:extLst>
            </p:cNvPr>
            <p:cNvSpPr>
              <a:spLocks noChangeShapeType="1"/>
            </p:cNvSpPr>
            <p:nvPr/>
          </p:nvSpPr>
          <p:spPr bwMode="auto">
            <a:xfrm>
              <a:off x="3504" y="3066"/>
              <a:ext cx="432" cy="0"/>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09577" name="Line 26">
              <a:extLst>
                <a:ext uri="{FF2B5EF4-FFF2-40B4-BE49-F238E27FC236}">
                  <a16:creationId xmlns:a16="http://schemas.microsoft.com/office/drawing/2014/main" id="{842B260F-C2E6-F040-9ED9-FB8163E7C89B}"/>
                </a:ext>
              </a:extLst>
            </p:cNvPr>
            <p:cNvSpPr>
              <a:spLocks noChangeShapeType="1"/>
            </p:cNvSpPr>
            <p:nvPr/>
          </p:nvSpPr>
          <p:spPr bwMode="auto">
            <a:xfrm flipH="1">
              <a:off x="2972" y="1642"/>
              <a:ext cx="460" cy="1279"/>
            </a:xfrm>
            <a:prstGeom prst="line">
              <a:avLst/>
            </a:prstGeom>
            <a:noFill/>
            <a:ln w="38100">
              <a:solidFill>
                <a:srgbClr val="FF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09578" name="Line 27">
              <a:extLst>
                <a:ext uri="{FF2B5EF4-FFF2-40B4-BE49-F238E27FC236}">
                  <a16:creationId xmlns:a16="http://schemas.microsoft.com/office/drawing/2014/main" id="{7BC62490-ADA9-FF44-A58C-792DB07B03D5}"/>
                </a:ext>
              </a:extLst>
            </p:cNvPr>
            <p:cNvSpPr>
              <a:spLocks noChangeShapeType="1"/>
            </p:cNvSpPr>
            <p:nvPr/>
          </p:nvSpPr>
          <p:spPr bwMode="auto">
            <a:xfrm>
              <a:off x="1588" y="1674"/>
              <a:ext cx="860" cy="1271"/>
            </a:xfrm>
            <a:prstGeom prst="line">
              <a:avLst/>
            </a:prstGeom>
            <a:noFill/>
            <a:ln w="38100">
              <a:solidFill>
                <a:srgbClr val="FF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09579" name="Line 28">
              <a:extLst>
                <a:ext uri="{FF2B5EF4-FFF2-40B4-BE49-F238E27FC236}">
                  <a16:creationId xmlns:a16="http://schemas.microsoft.com/office/drawing/2014/main" id="{62CB7680-2839-F846-AF81-03A5E9E02DBF}"/>
                </a:ext>
              </a:extLst>
            </p:cNvPr>
            <p:cNvSpPr>
              <a:spLocks noChangeShapeType="1"/>
            </p:cNvSpPr>
            <p:nvPr/>
          </p:nvSpPr>
          <p:spPr bwMode="auto">
            <a:xfrm>
              <a:off x="2328" y="1650"/>
              <a:ext cx="116" cy="1271"/>
            </a:xfrm>
            <a:prstGeom prst="line">
              <a:avLst/>
            </a:prstGeom>
            <a:noFill/>
            <a:ln w="38100">
              <a:solidFill>
                <a:srgbClr val="FF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09580" name="Line 29">
              <a:extLst>
                <a:ext uri="{FF2B5EF4-FFF2-40B4-BE49-F238E27FC236}">
                  <a16:creationId xmlns:a16="http://schemas.microsoft.com/office/drawing/2014/main" id="{99B26768-EDB1-0A46-A467-EE09044F0357}"/>
                </a:ext>
              </a:extLst>
            </p:cNvPr>
            <p:cNvSpPr>
              <a:spLocks noChangeShapeType="1"/>
            </p:cNvSpPr>
            <p:nvPr/>
          </p:nvSpPr>
          <p:spPr bwMode="auto">
            <a:xfrm>
              <a:off x="2976" y="1650"/>
              <a:ext cx="0" cy="1271"/>
            </a:xfrm>
            <a:prstGeom prst="line">
              <a:avLst/>
            </a:prstGeom>
            <a:noFill/>
            <a:ln w="38100">
              <a:solidFill>
                <a:srgbClr val="FF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it-IT"/>
            </a:p>
          </p:txBody>
        </p:sp>
        <p:grpSp>
          <p:nvGrpSpPr>
            <p:cNvPr id="109581" name="Group 30">
              <a:extLst>
                <a:ext uri="{FF2B5EF4-FFF2-40B4-BE49-F238E27FC236}">
                  <a16:creationId xmlns:a16="http://schemas.microsoft.com/office/drawing/2014/main" id="{1335FEE7-2384-BD43-A37F-ED17F86B345C}"/>
                </a:ext>
              </a:extLst>
            </p:cNvPr>
            <p:cNvGrpSpPr>
              <a:grpSpLocks/>
            </p:cNvGrpSpPr>
            <p:nvPr/>
          </p:nvGrpSpPr>
          <p:grpSpPr bwMode="auto">
            <a:xfrm>
              <a:off x="1909" y="2925"/>
              <a:ext cx="528" cy="252"/>
              <a:chOff x="1886" y="665"/>
              <a:chExt cx="528" cy="247"/>
            </a:xfrm>
          </p:grpSpPr>
          <p:sp>
            <p:nvSpPr>
              <p:cNvPr id="109601" name="Rectangle 31">
                <a:extLst>
                  <a:ext uri="{FF2B5EF4-FFF2-40B4-BE49-F238E27FC236}">
                    <a16:creationId xmlns:a16="http://schemas.microsoft.com/office/drawing/2014/main" id="{BFD13B9C-BAA1-1B4C-AF21-838993CDCD38}"/>
                  </a:ext>
                </a:extLst>
              </p:cNvPr>
              <p:cNvSpPr>
                <a:spLocks noChangeArrowheads="1"/>
              </p:cNvSpPr>
              <p:nvPr/>
            </p:nvSpPr>
            <p:spPr bwMode="auto">
              <a:xfrm>
                <a:off x="1886" y="672"/>
                <a:ext cx="528" cy="240"/>
              </a:xfrm>
              <a:prstGeom prst="rect">
                <a:avLst/>
              </a:prstGeom>
              <a:gradFill rotWithShape="0">
                <a:gsLst>
                  <a:gs pos="0">
                    <a:srgbClr val="767600"/>
                  </a:gs>
                  <a:gs pos="50000">
                    <a:srgbClr val="FFFF00"/>
                  </a:gs>
                  <a:gs pos="100000">
                    <a:srgbClr val="767600"/>
                  </a:gs>
                </a:gsLst>
                <a:lin ang="5400000" scaled="1"/>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109602" name="Rectangle 32">
                <a:extLst>
                  <a:ext uri="{FF2B5EF4-FFF2-40B4-BE49-F238E27FC236}">
                    <a16:creationId xmlns:a16="http://schemas.microsoft.com/office/drawing/2014/main" id="{44C9214C-389C-F54F-BBCF-C52B2066F6DD}"/>
                  </a:ext>
                </a:extLst>
              </p:cNvPr>
              <p:cNvSpPr>
                <a:spLocks noChangeArrowheads="1"/>
              </p:cNvSpPr>
              <p:nvPr/>
            </p:nvSpPr>
            <p:spPr bwMode="auto">
              <a:xfrm>
                <a:off x="1958" y="665"/>
                <a:ext cx="38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it-IT" altLang="it-IT" sz="2400" b="1">
                    <a:latin typeface="Comic Sans MS" panose="030F0902030302020204" pitchFamily="66" charset="0"/>
                  </a:rPr>
                  <a:t>47</a:t>
                </a:r>
              </a:p>
            </p:txBody>
          </p:sp>
        </p:grpSp>
        <p:grpSp>
          <p:nvGrpSpPr>
            <p:cNvPr id="109582" name="Group 33">
              <a:extLst>
                <a:ext uri="{FF2B5EF4-FFF2-40B4-BE49-F238E27FC236}">
                  <a16:creationId xmlns:a16="http://schemas.microsoft.com/office/drawing/2014/main" id="{6FB2C398-FAE5-A044-9E4C-64F8446F1968}"/>
                </a:ext>
              </a:extLst>
            </p:cNvPr>
            <p:cNvGrpSpPr>
              <a:grpSpLocks/>
            </p:cNvGrpSpPr>
            <p:nvPr/>
          </p:nvGrpSpPr>
          <p:grpSpPr bwMode="auto">
            <a:xfrm>
              <a:off x="2437" y="2937"/>
              <a:ext cx="583" cy="240"/>
              <a:chOff x="2342" y="1152"/>
              <a:chExt cx="528" cy="240"/>
            </a:xfrm>
          </p:grpSpPr>
          <p:sp>
            <p:nvSpPr>
              <p:cNvPr id="109599" name="Rectangle 34">
                <a:extLst>
                  <a:ext uri="{FF2B5EF4-FFF2-40B4-BE49-F238E27FC236}">
                    <a16:creationId xmlns:a16="http://schemas.microsoft.com/office/drawing/2014/main" id="{D63D3CC7-AFF8-9340-A101-107B1AAD16C6}"/>
                  </a:ext>
                </a:extLst>
              </p:cNvPr>
              <p:cNvSpPr>
                <a:spLocks noChangeArrowheads="1"/>
              </p:cNvSpPr>
              <p:nvPr/>
            </p:nvSpPr>
            <p:spPr bwMode="auto">
              <a:xfrm>
                <a:off x="2342" y="1152"/>
                <a:ext cx="528" cy="240"/>
              </a:xfrm>
              <a:prstGeom prst="rect">
                <a:avLst/>
              </a:prstGeom>
              <a:gradFill rotWithShape="0">
                <a:gsLst>
                  <a:gs pos="0">
                    <a:srgbClr val="007676"/>
                  </a:gs>
                  <a:gs pos="50000">
                    <a:srgbClr val="00FFFF"/>
                  </a:gs>
                  <a:gs pos="100000">
                    <a:srgbClr val="007676"/>
                  </a:gs>
                </a:gsLst>
                <a:lin ang="5400000" scaled="1"/>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109600" name="Rectangle 35">
                <a:extLst>
                  <a:ext uri="{FF2B5EF4-FFF2-40B4-BE49-F238E27FC236}">
                    <a16:creationId xmlns:a16="http://schemas.microsoft.com/office/drawing/2014/main" id="{318E8339-5510-7147-ADB9-CB4EB7D87779}"/>
                  </a:ext>
                </a:extLst>
              </p:cNvPr>
              <p:cNvSpPr>
                <a:spLocks noChangeArrowheads="1"/>
              </p:cNvSpPr>
              <p:nvPr/>
            </p:nvSpPr>
            <p:spPr bwMode="auto">
              <a:xfrm>
                <a:off x="2426" y="1164"/>
                <a:ext cx="38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it-IT" altLang="it-IT" sz="2400" b="1">
                    <a:latin typeface="Comic Sans MS" panose="030F0902030302020204" pitchFamily="66" charset="0"/>
                  </a:rPr>
                  <a:t>51</a:t>
                </a:r>
              </a:p>
            </p:txBody>
          </p:sp>
        </p:grpSp>
        <p:grpSp>
          <p:nvGrpSpPr>
            <p:cNvPr id="109583" name="Group 36">
              <a:extLst>
                <a:ext uri="{FF2B5EF4-FFF2-40B4-BE49-F238E27FC236}">
                  <a16:creationId xmlns:a16="http://schemas.microsoft.com/office/drawing/2014/main" id="{0A8A6FA5-A89C-BF45-9945-B09670C7EB4B}"/>
                </a:ext>
              </a:extLst>
            </p:cNvPr>
            <p:cNvGrpSpPr>
              <a:grpSpLocks/>
            </p:cNvGrpSpPr>
            <p:nvPr/>
          </p:nvGrpSpPr>
          <p:grpSpPr bwMode="auto">
            <a:xfrm>
              <a:off x="3020" y="2937"/>
              <a:ext cx="528" cy="240"/>
              <a:chOff x="2606" y="2453"/>
              <a:chExt cx="528" cy="240"/>
            </a:xfrm>
          </p:grpSpPr>
          <p:sp>
            <p:nvSpPr>
              <p:cNvPr id="109597" name="Rectangle 37">
                <a:extLst>
                  <a:ext uri="{FF2B5EF4-FFF2-40B4-BE49-F238E27FC236}">
                    <a16:creationId xmlns:a16="http://schemas.microsoft.com/office/drawing/2014/main" id="{447914BB-008C-C449-BFEE-C04C16D8089A}"/>
                  </a:ext>
                </a:extLst>
              </p:cNvPr>
              <p:cNvSpPr>
                <a:spLocks noChangeArrowheads="1"/>
              </p:cNvSpPr>
              <p:nvPr/>
            </p:nvSpPr>
            <p:spPr bwMode="auto">
              <a:xfrm>
                <a:off x="2606" y="2453"/>
                <a:ext cx="528" cy="240"/>
              </a:xfrm>
              <a:prstGeom prst="rect">
                <a:avLst/>
              </a:prstGeom>
              <a:gradFill rotWithShape="0">
                <a:gsLst>
                  <a:gs pos="0">
                    <a:srgbClr val="762F76"/>
                  </a:gs>
                  <a:gs pos="50000">
                    <a:srgbClr val="FF66FF"/>
                  </a:gs>
                  <a:gs pos="100000">
                    <a:srgbClr val="762F76"/>
                  </a:gs>
                </a:gsLst>
                <a:lin ang="5400000" scaled="1"/>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109598" name="Rectangle 38">
                <a:extLst>
                  <a:ext uri="{FF2B5EF4-FFF2-40B4-BE49-F238E27FC236}">
                    <a16:creationId xmlns:a16="http://schemas.microsoft.com/office/drawing/2014/main" id="{729D1F56-268A-A34D-AEAA-96ECDF727DC9}"/>
                  </a:ext>
                </a:extLst>
              </p:cNvPr>
              <p:cNvSpPr>
                <a:spLocks noChangeArrowheads="1"/>
              </p:cNvSpPr>
              <p:nvPr/>
            </p:nvSpPr>
            <p:spPr bwMode="auto">
              <a:xfrm>
                <a:off x="2676" y="2465"/>
                <a:ext cx="38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it-IT" altLang="it-IT" sz="2400" b="1">
                    <a:latin typeface="Comic Sans MS" panose="030F0902030302020204" pitchFamily="66" charset="0"/>
                  </a:rPr>
                  <a:t>52</a:t>
                </a:r>
              </a:p>
            </p:txBody>
          </p:sp>
        </p:grpSp>
        <p:sp>
          <p:nvSpPr>
            <p:cNvPr id="109584" name="Line 39">
              <a:extLst>
                <a:ext uri="{FF2B5EF4-FFF2-40B4-BE49-F238E27FC236}">
                  <a16:creationId xmlns:a16="http://schemas.microsoft.com/office/drawing/2014/main" id="{03E23693-5CF8-264F-B8C0-F7E795FF9A41}"/>
                </a:ext>
              </a:extLst>
            </p:cNvPr>
            <p:cNvSpPr>
              <a:spLocks noChangeShapeType="1"/>
            </p:cNvSpPr>
            <p:nvPr/>
          </p:nvSpPr>
          <p:spPr bwMode="auto">
            <a:xfrm>
              <a:off x="1504" y="3037"/>
              <a:ext cx="384" cy="0"/>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09585" name="Line 40">
              <a:extLst>
                <a:ext uri="{FF2B5EF4-FFF2-40B4-BE49-F238E27FC236}">
                  <a16:creationId xmlns:a16="http://schemas.microsoft.com/office/drawing/2014/main" id="{5416568A-3571-F241-8DC8-74ACBFCBB05C}"/>
                </a:ext>
              </a:extLst>
            </p:cNvPr>
            <p:cNvSpPr>
              <a:spLocks noChangeShapeType="1"/>
            </p:cNvSpPr>
            <p:nvPr/>
          </p:nvSpPr>
          <p:spPr bwMode="auto">
            <a:xfrm>
              <a:off x="3213" y="3240"/>
              <a:ext cx="240"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09586" name="Text Box 41">
              <a:extLst>
                <a:ext uri="{FF2B5EF4-FFF2-40B4-BE49-F238E27FC236}">
                  <a16:creationId xmlns:a16="http://schemas.microsoft.com/office/drawing/2014/main" id="{2533990A-AF75-7B4B-94E7-A191D01AE7A6}"/>
                </a:ext>
              </a:extLst>
            </p:cNvPr>
            <p:cNvSpPr txBox="1">
              <a:spLocks noChangeArrowheads="1"/>
            </p:cNvSpPr>
            <p:nvPr/>
          </p:nvSpPr>
          <p:spPr bwMode="auto">
            <a:xfrm>
              <a:off x="1855" y="3270"/>
              <a:ext cx="61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600" b="1">
                  <a:solidFill>
                    <a:srgbClr val="0000FF"/>
                  </a:solidFill>
                  <a:latin typeface="Times" pitchFamily="2" charset="0"/>
                </a:rPr>
                <a:t>CUA AG</a:t>
              </a:r>
              <a:endParaRPr lang="it-IT" altLang="it-IT" sz="1800" b="1">
                <a:solidFill>
                  <a:srgbClr val="0000FF"/>
                </a:solidFill>
                <a:latin typeface="Times" pitchFamily="2" charset="0"/>
              </a:endParaRPr>
            </a:p>
          </p:txBody>
        </p:sp>
        <p:sp>
          <p:nvSpPr>
            <p:cNvPr id="109587" name="Text Box 42">
              <a:extLst>
                <a:ext uri="{FF2B5EF4-FFF2-40B4-BE49-F238E27FC236}">
                  <a16:creationId xmlns:a16="http://schemas.microsoft.com/office/drawing/2014/main" id="{FD8C1C88-D19B-7345-B5AF-D3848D156001}"/>
                </a:ext>
              </a:extLst>
            </p:cNvPr>
            <p:cNvSpPr txBox="1">
              <a:spLocks noChangeArrowheads="1"/>
            </p:cNvSpPr>
            <p:nvPr/>
          </p:nvSpPr>
          <p:spPr bwMode="auto">
            <a:xfrm>
              <a:off x="2359" y="3251"/>
              <a:ext cx="78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600" b="1">
                  <a:solidFill>
                    <a:srgbClr val="0000FF"/>
                  </a:solidFill>
                  <a:latin typeface="Times" pitchFamily="2" charset="0"/>
                </a:rPr>
                <a:t>C </a:t>
              </a:r>
              <a:r>
                <a:rPr lang="it-IT" altLang="it-IT" sz="1800" b="1">
                  <a:solidFill>
                    <a:srgbClr val="FF1F1C"/>
                  </a:solidFill>
                  <a:latin typeface="Times" pitchFamily="2" charset="0"/>
                </a:rPr>
                <a:t>UGA </a:t>
              </a:r>
              <a:r>
                <a:rPr lang="it-IT" altLang="it-IT" sz="1600" b="1">
                  <a:solidFill>
                    <a:srgbClr val="0000FF"/>
                  </a:solidFill>
                  <a:latin typeface="Times" pitchFamily="2" charset="0"/>
                </a:rPr>
                <a:t>AU</a:t>
              </a:r>
              <a:endParaRPr lang="it-IT" altLang="it-IT" sz="1800" b="1">
                <a:solidFill>
                  <a:srgbClr val="FF1919"/>
                </a:solidFill>
                <a:latin typeface="Times" pitchFamily="2" charset="0"/>
              </a:endParaRPr>
            </a:p>
          </p:txBody>
        </p:sp>
        <p:sp>
          <p:nvSpPr>
            <p:cNvPr id="109588" name="Text Box 43">
              <a:extLst>
                <a:ext uri="{FF2B5EF4-FFF2-40B4-BE49-F238E27FC236}">
                  <a16:creationId xmlns:a16="http://schemas.microsoft.com/office/drawing/2014/main" id="{41D904AF-8756-8F48-87EF-C41BE411F9DE}"/>
                </a:ext>
              </a:extLst>
            </p:cNvPr>
            <p:cNvSpPr txBox="1">
              <a:spLocks noChangeArrowheads="1"/>
            </p:cNvSpPr>
            <p:nvPr/>
          </p:nvSpPr>
          <p:spPr bwMode="auto">
            <a:xfrm>
              <a:off x="3031" y="3270"/>
              <a:ext cx="52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600" b="1">
                  <a:solidFill>
                    <a:srgbClr val="0000FF"/>
                  </a:solidFill>
                  <a:latin typeface="Times" pitchFamily="2" charset="0"/>
                </a:rPr>
                <a:t>G CAA</a:t>
              </a:r>
              <a:endParaRPr lang="it-IT" altLang="it-IT" sz="1800" b="1">
                <a:latin typeface="Times" pitchFamily="2" charset="0"/>
              </a:endParaRPr>
            </a:p>
          </p:txBody>
        </p:sp>
        <p:sp>
          <p:nvSpPr>
            <p:cNvPr id="109589" name="Line 44">
              <a:extLst>
                <a:ext uri="{FF2B5EF4-FFF2-40B4-BE49-F238E27FC236}">
                  <a16:creationId xmlns:a16="http://schemas.microsoft.com/office/drawing/2014/main" id="{B0BA7A53-75A1-0547-A583-06B996731395}"/>
                </a:ext>
              </a:extLst>
            </p:cNvPr>
            <p:cNvSpPr>
              <a:spLocks noChangeShapeType="1"/>
            </p:cNvSpPr>
            <p:nvPr/>
          </p:nvSpPr>
          <p:spPr bwMode="auto">
            <a:xfrm>
              <a:off x="2215" y="3240"/>
              <a:ext cx="28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09590" name="Line 45">
              <a:extLst>
                <a:ext uri="{FF2B5EF4-FFF2-40B4-BE49-F238E27FC236}">
                  <a16:creationId xmlns:a16="http://schemas.microsoft.com/office/drawing/2014/main" id="{86001BB0-C615-1F46-AE23-DA37E2524CA8}"/>
                </a:ext>
              </a:extLst>
            </p:cNvPr>
            <p:cNvSpPr>
              <a:spLocks noChangeShapeType="1"/>
            </p:cNvSpPr>
            <p:nvPr/>
          </p:nvSpPr>
          <p:spPr bwMode="auto">
            <a:xfrm>
              <a:off x="2866" y="3240"/>
              <a:ext cx="28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09591" name="Line 46">
              <a:extLst>
                <a:ext uri="{FF2B5EF4-FFF2-40B4-BE49-F238E27FC236}">
                  <a16:creationId xmlns:a16="http://schemas.microsoft.com/office/drawing/2014/main" id="{39DB5FC0-F205-5744-8C01-AD6326C796FD}"/>
                </a:ext>
              </a:extLst>
            </p:cNvPr>
            <p:cNvSpPr>
              <a:spLocks noChangeShapeType="1"/>
            </p:cNvSpPr>
            <p:nvPr/>
          </p:nvSpPr>
          <p:spPr bwMode="auto">
            <a:xfrm>
              <a:off x="2540" y="3240"/>
              <a:ext cx="28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09592" name="Line 47">
              <a:extLst>
                <a:ext uri="{FF2B5EF4-FFF2-40B4-BE49-F238E27FC236}">
                  <a16:creationId xmlns:a16="http://schemas.microsoft.com/office/drawing/2014/main" id="{F71255D9-44C0-8041-BDED-9A51CF754C81}"/>
                </a:ext>
              </a:extLst>
            </p:cNvPr>
            <p:cNvSpPr>
              <a:spLocks noChangeShapeType="1"/>
            </p:cNvSpPr>
            <p:nvPr/>
          </p:nvSpPr>
          <p:spPr bwMode="auto">
            <a:xfrm>
              <a:off x="1888" y="3240"/>
              <a:ext cx="28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09593" name="Line 48">
              <a:extLst>
                <a:ext uri="{FF2B5EF4-FFF2-40B4-BE49-F238E27FC236}">
                  <a16:creationId xmlns:a16="http://schemas.microsoft.com/office/drawing/2014/main" id="{21E5BCCD-5F8C-6D46-9EA1-7788AB93D120}"/>
                </a:ext>
              </a:extLst>
            </p:cNvPr>
            <p:cNvSpPr>
              <a:spLocks noChangeShapeType="1"/>
            </p:cNvSpPr>
            <p:nvPr/>
          </p:nvSpPr>
          <p:spPr bwMode="auto">
            <a:xfrm>
              <a:off x="2025" y="3776"/>
              <a:ext cx="246"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109594" name="Line 49">
              <a:extLst>
                <a:ext uri="{FF2B5EF4-FFF2-40B4-BE49-F238E27FC236}">
                  <a16:creationId xmlns:a16="http://schemas.microsoft.com/office/drawing/2014/main" id="{D45A41A9-4010-5646-8E13-F4FF6B7211C5}"/>
                </a:ext>
              </a:extLst>
            </p:cNvPr>
            <p:cNvSpPr>
              <a:spLocks noChangeShapeType="1"/>
            </p:cNvSpPr>
            <p:nvPr/>
          </p:nvSpPr>
          <p:spPr bwMode="auto">
            <a:xfrm>
              <a:off x="2975" y="3866"/>
              <a:ext cx="209" cy="11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109595" name="Text Box 50">
              <a:extLst>
                <a:ext uri="{FF2B5EF4-FFF2-40B4-BE49-F238E27FC236}">
                  <a16:creationId xmlns:a16="http://schemas.microsoft.com/office/drawing/2014/main" id="{F04BCFBB-6B2E-E841-B28E-ADCF47E9C27F}"/>
                </a:ext>
              </a:extLst>
            </p:cNvPr>
            <p:cNvSpPr txBox="1">
              <a:spLocks noChangeArrowheads="1"/>
            </p:cNvSpPr>
            <p:nvPr/>
          </p:nvSpPr>
          <p:spPr bwMode="auto">
            <a:xfrm>
              <a:off x="3257" y="3844"/>
              <a:ext cx="2498"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2000" b="1">
                  <a:solidFill>
                    <a:srgbClr val="FF1F1C"/>
                  </a:solidFill>
                  <a:latin typeface="Times" pitchFamily="2" charset="0"/>
                </a:rPr>
                <a:t>premature translation termination</a:t>
              </a:r>
            </a:p>
          </p:txBody>
        </p:sp>
        <p:sp>
          <p:nvSpPr>
            <p:cNvPr id="109596" name="Text Box 51">
              <a:extLst>
                <a:ext uri="{FF2B5EF4-FFF2-40B4-BE49-F238E27FC236}">
                  <a16:creationId xmlns:a16="http://schemas.microsoft.com/office/drawing/2014/main" id="{6B3753C6-141A-8C4D-84A3-35833B45853E}"/>
                </a:ext>
              </a:extLst>
            </p:cNvPr>
            <p:cNvSpPr txBox="1">
              <a:spLocks noChangeArrowheads="1"/>
            </p:cNvSpPr>
            <p:nvPr/>
          </p:nvSpPr>
          <p:spPr bwMode="auto">
            <a:xfrm>
              <a:off x="2230" y="3866"/>
              <a:ext cx="7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800" b="1">
                  <a:solidFill>
                    <a:srgbClr val="FF1F1C"/>
                  </a:solidFill>
                  <a:latin typeface="Times" pitchFamily="2" charset="0"/>
                </a:rPr>
                <a:t>stop codon</a:t>
              </a:r>
            </a:p>
          </p:txBody>
        </p:sp>
      </p:grpSp>
      <p:sp>
        <p:nvSpPr>
          <p:cNvPr id="109573" name="Rectangle 52">
            <a:extLst>
              <a:ext uri="{FF2B5EF4-FFF2-40B4-BE49-F238E27FC236}">
                <a16:creationId xmlns:a16="http://schemas.microsoft.com/office/drawing/2014/main" id="{EC69670F-9812-414A-8357-675ACAE3B844}"/>
              </a:ext>
            </a:extLst>
          </p:cNvPr>
          <p:cNvSpPr>
            <a:spLocks noChangeArrowheads="1"/>
          </p:cNvSpPr>
          <p:nvPr/>
        </p:nvSpPr>
        <p:spPr bwMode="auto">
          <a:xfrm>
            <a:off x="-1874838" y="103505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pic>
        <p:nvPicPr>
          <p:cNvPr id="109574" name="Immagine 52" descr="ML_sinistra_202EC.ai">
            <a:extLst>
              <a:ext uri="{FF2B5EF4-FFF2-40B4-BE49-F238E27FC236}">
                <a16:creationId xmlns:a16="http://schemas.microsoft.com/office/drawing/2014/main" id="{E0C19594-6686-9E4C-8A66-C632A56BA93A}"/>
              </a:ext>
            </a:extLst>
          </p:cNvPr>
          <p:cNvPicPr>
            <a:picLocks noChangeAspect="1"/>
          </p:cNvPicPr>
          <p:nvPr/>
        </p:nvPicPr>
        <p:blipFill>
          <a:blip r:embed="rId3">
            <a:extLst>
              <a:ext uri="{28A0092B-C50C-407E-A947-70E740481C1C}">
                <a14:useLocalDpi xmlns:a14="http://schemas.microsoft.com/office/drawing/2010/main" val="0"/>
              </a:ext>
            </a:extLst>
          </a:blip>
          <a:srcRect l="32564" t="40681" r="56602" b="41621"/>
          <a:stretch>
            <a:fillRect/>
          </a:stretch>
        </p:blipFill>
        <p:spPr bwMode="auto">
          <a:xfrm>
            <a:off x="8566150" y="6157913"/>
            <a:ext cx="59055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5" name="Rectangle 2">
            <a:extLst>
              <a:ext uri="{FF2B5EF4-FFF2-40B4-BE49-F238E27FC236}">
                <a16:creationId xmlns:a16="http://schemas.microsoft.com/office/drawing/2014/main" id="{A5C45B81-1C30-574F-A7C2-D3477649267D}"/>
              </a:ext>
            </a:extLst>
          </p:cNvPr>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26626" name="Text Box 3">
            <a:extLst>
              <a:ext uri="{FF2B5EF4-FFF2-40B4-BE49-F238E27FC236}">
                <a16:creationId xmlns:a16="http://schemas.microsoft.com/office/drawing/2014/main" id="{82D88464-CDB6-A54F-AC97-35948B1B6B71}"/>
              </a:ext>
            </a:extLst>
          </p:cNvPr>
          <p:cNvSpPr txBox="1">
            <a:spLocks noChangeArrowheads="1"/>
          </p:cNvSpPr>
          <p:nvPr/>
        </p:nvSpPr>
        <p:spPr bwMode="auto">
          <a:xfrm>
            <a:off x="822325" y="842963"/>
            <a:ext cx="836295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2800" b="1">
                <a:solidFill>
                  <a:schemeClr val="accent2"/>
                </a:solidFill>
                <a:latin typeface="Arial" panose="020B0604020202020204" pitchFamily="34" charset="0"/>
              </a:rPr>
              <a:t>Protein</a:t>
            </a:r>
            <a:r>
              <a:rPr lang="en-US" altLang="it-IT" sz="2800" b="1">
                <a:solidFill>
                  <a:schemeClr val="tx2"/>
                </a:solidFill>
                <a:latin typeface="Arial" panose="020B0604020202020204" pitchFamily="34" charset="0"/>
              </a:rPr>
              <a:t> - </a:t>
            </a:r>
            <a:r>
              <a:rPr lang="en-US" altLang="it-IT" sz="2000">
                <a:latin typeface="Arial" panose="020B0604020202020204" pitchFamily="34" charset="0"/>
              </a:rPr>
              <a:t>Substitution/deletion of domains, change of reading frame,</a:t>
            </a:r>
          </a:p>
          <a:p>
            <a:pPr>
              <a:spcBef>
                <a:spcPct val="0"/>
              </a:spcBef>
              <a:buFontTx/>
              <a:buNone/>
            </a:pPr>
            <a:r>
              <a:rPr lang="en-US" altLang="it-IT" sz="2000">
                <a:latin typeface="Arial" panose="020B0604020202020204" pitchFamily="34" charset="0"/>
              </a:rPr>
              <a:t>	         termination of reading frame</a:t>
            </a:r>
          </a:p>
          <a:p>
            <a:pPr>
              <a:spcBef>
                <a:spcPct val="0"/>
              </a:spcBef>
              <a:buFontTx/>
              <a:buChar char="•"/>
            </a:pPr>
            <a:r>
              <a:rPr lang="en-US" altLang="it-IT" sz="2000">
                <a:latin typeface="Arial" panose="020B0604020202020204" pitchFamily="34" charset="0"/>
              </a:rPr>
              <a:t> Altered localization</a:t>
            </a:r>
          </a:p>
          <a:p>
            <a:pPr>
              <a:spcBef>
                <a:spcPct val="0"/>
              </a:spcBef>
              <a:buFontTx/>
              <a:buChar char="•"/>
            </a:pPr>
            <a:r>
              <a:rPr lang="en-US" altLang="it-IT" sz="2000">
                <a:latin typeface="Arial" panose="020B0604020202020204" pitchFamily="34" charset="0"/>
              </a:rPr>
              <a:t> Antagonistic isoforms</a:t>
            </a:r>
          </a:p>
          <a:p>
            <a:pPr>
              <a:spcBef>
                <a:spcPct val="0"/>
              </a:spcBef>
              <a:buFontTx/>
              <a:buChar char="•"/>
            </a:pPr>
            <a:r>
              <a:rPr lang="en-US" altLang="it-IT" sz="2000">
                <a:latin typeface="Arial" panose="020B0604020202020204" pitchFamily="34" charset="0"/>
              </a:rPr>
              <a:t> Modulation of function</a:t>
            </a:r>
          </a:p>
          <a:p>
            <a:pPr>
              <a:spcBef>
                <a:spcPct val="0"/>
              </a:spcBef>
              <a:buFontTx/>
              <a:buChar char="•"/>
            </a:pPr>
            <a:r>
              <a:rPr lang="en-US" altLang="it-IT" sz="2000">
                <a:latin typeface="Arial" panose="020B0604020202020204" pitchFamily="34" charset="0"/>
              </a:rPr>
              <a:t> Unrelated proteins</a:t>
            </a:r>
          </a:p>
          <a:p>
            <a:pPr>
              <a:spcBef>
                <a:spcPct val="0"/>
              </a:spcBef>
              <a:buFontTx/>
              <a:buChar char="•"/>
            </a:pPr>
            <a:r>
              <a:rPr lang="en-US" altLang="it-IT" sz="2000">
                <a:latin typeface="Arial" panose="020B0604020202020204" pitchFamily="34" charset="0"/>
              </a:rPr>
              <a:t> On/off switch for gene expression</a:t>
            </a:r>
          </a:p>
          <a:p>
            <a:pPr>
              <a:spcBef>
                <a:spcPct val="0"/>
              </a:spcBef>
              <a:buFontTx/>
              <a:buChar char="•"/>
            </a:pPr>
            <a:r>
              <a:rPr lang="en-US" altLang="it-IT" sz="2000">
                <a:solidFill>
                  <a:schemeClr val="tx2"/>
                </a:solidFill>
                <a:latin typeface="Arial" panose="020B0604020202020204" pitchFamily="34" charset="0"/>
              </a:rPr>
              <a:t> </a:t>
            </a:r>
            <a:r>
              <a:rPr lang="en-US" altLang="it-IT" sz="2000">
                <a:latin typeface="Arial" panose="020B0604020202020204" pitchFamily="34" charset="0"/>
              </a:rPr>
              <a:t>RNA/DNA binding domains, SR, SH2, NLS, bromodomain</a:t>
            </a:r>
            <a:endParaRPr lang="en-US" altLang="it-IT" sz="2800">
              <a:solidFill>
                <a:schemeClr val="tx2"/>
              </a:solidFill>
              <a:latin typeface="Arial" panose="020B0604020202020204" pitchFamily="34" charset="0"/>
            </a:endParaRPr>
          </a:p>
        </p:txBody>
      </p:sp>
      <p:sp>
        <p:nvSpPr>
          <p:cNvPr id="215044" name="Text Box 4">
            <a:extLst>
              <a:ext uri="{FF2B5EF4-FFF2-40B4-BE49-F238E27FC236}">
                <a16:creationId xmlns:a16="http://schemas.microsoft.com/office/drawing/2014/main" id="{8F094F8A-54A9-734F-ACAA-C00A1B839CA2}"/>
              </a:ext>
            </a:extLst>
          </p:cNvPr>
          <p:cNvSpPr txBox="1">
            <a:spLocks noChangeArrowheads="1"/>
          </p:cNvSpPr>
          <p:nvPr/>
        </p:nvSpPr>
        <p:spPr bwMode="auto">
          <a:xfrm>
            <a:off x="822325" y="3519488"/>
            <a:ext cx="3943350"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2800" b="1">
                <a:solidFill>
                  <a:schemeClr val="accent2"/>
                </a:solidFill>
                <a:latin typeface="Arial" panose="020B0604020202020204" pitchFamily="34" charset="0"/>
              </a:rPr>
              <a:t>Developmental</a:t>
            </a:r>
            <a:r>
              <a:rPr lang="en-US" altLang="it-IT" sz="2800" b="1">
                <a:solidFill>
                  <a:schemeClr val="tx2"/>
                </a:solidFill>
                <a:latin typeface="Arial" panose="020B0604020202020204" pitchFamily="34" charset="0"/>
              </a:rPr>
              <a:t> - </a:t>
            </a:r>
          </a:p>
          <a:p>
            <a:pPr>
              <a:spcBef>
                <a:spcPct val="0"/>
              </a:spcBef>
              <a:buFontTx/>
              <a:buChar char="•"/>
            </a:pPr>
            <a:r>
              <a:rPr lang="en-US" altLang="it-IT" sz="2000">
                <a:latin typeface="Arial" panose="020B0604020202020204" pitchFamily="34" charset="0"/>
              </a:rPr>
              <a:t> Sex determination in </a:t>
            </a:r>
            <a:r>
              <a:rPr lang="en-US" altLang="it-IT" sz="2000" i="1">
                <a:latin typeface="Arial" panose="020B0604020202020204" pitchFamily="34" charset="0"/>
              </a:rPr>
              <a:t>Drosophila</a:t>
            </a:r>
          </a:p>
          <a:p>
            <a:pPr>
              <a:spcBef>
                <a:spcPct val="0"/>
              </a:spcBef>
              <a:buFontTx/>
              <a:buChar char="•"/>
            </a:pPr>
            <a:r>
              <a:rPr lang="en-US" altLang="it-IT" sz="2000" i="1">
                <a:latin typeface="Arial" panose="020B0604020202020204" pitchFamily="34" charset="0"/>
              </a:rPr>
              <a:t> </a:t>
            </a:r>
            <a:r>
              <a:rPr lang="en-US" altLang="it-IT" sz="2000">
                <a:latin typeface="Arial" panose="020B0604020202020204" pitchFamily="34" charset="0"/>
              </a:rPr>
              <a:t>Apoptosis</a:t>
            </a:r>
            <a:endParaRPr lang="en-US" altLang="it-IT" sz="2800">
              <a:solidFill>
                <a:schemeClr val="tx2"/>
              </a:solidFill>
              <a:latin typeface="Arial" panose="020B0604020202020204" pitchFamily="34" charset="0"/>
            </a:endParaRPr>
          </a:p>
        </p:txBody>
      </p:sp>
      <p:sp>
        <p:nvSpPr>
          <p:cNvPr id="215045" name="Text Box 5">
            <a:extLst>
              <a:ext uri="{FF2B5EF4-FFF2-40B4-BE49-F238E27FC236}">
                <a16:creationId xmlns:a16="http://schemas.microsoft.com/office/drawing/2014/main" id="{8A96F7E9-C301-F246-9458-50E96E83B65A}"/>
              </a:ext>
            </a:extLst>
          </p:cNvPr>
          <p:cNvSpPr txBox="1">
            <a:spLocks noChangeArrowheads="1"/>
          </p:cNvSpPr>
          <p:nvPr/>
        </p:nvSpPr>
        <p:spPr bwMode="auto">
          <a:xfrm>
            <a:off x="860425" y="4764088"/>
            <a:ext cx="7683500" cy="173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2800" b="1">
                <a:solidFill>
                  <a:schemeClr val="accent2"/>
                </a:solidFill>
                <a:latin typeface="Arial" panose="020B0604020202020204" pitchFamily="34" charset="0"/>
              </a:rPr>
              <a:t>Pathology</a:t>
            </a:r>
            <a:r>
              <a:rPr lang="en-US" altLang="it-IT" sz="2800" b="1">
                <a:solidFill>
                  <a:schemeClr val="tx2"/>
                </a:solidFill>
                <a:latin typeface="Arial" panose="020B0604020202020204" pitchFamily="34" charset="0"/>
              </a:rPr>
              <a:t> - </a:t>
            </a:r>
            <a:r>
              <a:rPr lang="en-US" altLang="it-IT" sz="2000">
                <a:latin typeface="Arial" panose="020B0604020202020204" pitchFamily="34" charset="0"/>
              </a:rPr>
              <a:t>misregulation of alternative splicing and disease.</a:t>
            </a:r>
          </a:p>
          <a:p>
            <a:pPr>
              <a:spcBef>
                <a:spcPct val="0"/>
              </a:spcBef>
              <a:buFontTx/>
              <a:buChar char="•"/>
            </a:pPr>
            <a:r>
              <a:rPr lang="en-US" altLang="it-IT" sz="2000">
                <a:latin typeface="Arial" panose="020B0604020202020204" pitchFamily="34" charset="0"/>
              </a:rPr>
              <a:t>Cystic fibrosis</a:t>
            </a:r>
          </a:p>
          <a:p>
            <a:pPr>
              <a:spcBef>
                <a:spcPct val="0"/>
              </a:spcBef>
              <a:buFontTx/>
              <a:buChar char="•"/>
            </a:pPr>
            <a:r>
              <a:rPr lang="en-US" altLang="it-IT" sz="2000">
                <a:latin typeface="Arial" panose="020B0604020202020204" pitchFamily="34" charset="0"/>
              </a:rPr>
              <a:t>Myotonic Dystrophy, Spinal Muscular Atrophy</a:t>
            </a:r>
          </a:p>
          <a:p>
            <a:pPr>
              <a:spcBef>
                <a:spcPct val="0"/>
              </a:spcBef>
              <a:buFontTx/>
              <a:buChar char="•"/>
            </a:pPr>
            <a:r>
              <a:rPr lang="en-US" altLang="it-IT" sz="2000">
                <a:latin typeface="Arial" panose="020B0604020202020204" pitchFamily="34" charset="0"/>
              </a:rPr>
              <a:t>FTDP1 Fronto-temporal dementia</a:t>
            </a:r>
          </a:p>
          <a:p>
            <a:pPr>
              <a:spcBef>
                <a:spcPct val="0"/>
              </a:spcBef>
              <a:buFontTx/>
              <a:buChar char="•"/>
            </a:pPr>
            <a:r>
              <a:rPr lang="en-US" altLang="it-IT" sz="2000">
                <a:latin typeface="Arial" panose="020B0604020202020204" pitchFamily="34" charset="0"/>
              </a:rPr>
              <a:t>WT-1 Wilms tumors </a:t>
            </a:r>
            <a:endParaRPr lang="en-US" altLang="it-IT" sz="2800">
              <a:solidFill>
                <a:schemeClr val="tx2"/>
              </a:solidFill>
              <a:latin typeface="Arial" panose="020B0604020202020204" pitchFamily="34" charset="0"/>
            </a:endParaRPr>
          </a:p>
        </p:txBody>
      </p:sp>
      <p:sp>
        <p:nvSpPr>
          <p:cNvPr id="26629" name="Rectangle 6">
            <a:extLst>
              <a:ext uri="{FF2B5EF4-FFF2-40B4-BE49-F238E27FC236}">
                <a16:creationId xmlns:a16="http://schemas.microsoft.com/office/drawing/2014/main" id="{219C4961-E678-7B4A-B98C-4ADDA2A67406}"/>
              </a:ext>
            </a:extLst>
          </p:cNvPr>
          <p:cNvSpPr>
            <a:spLocks noGrp="1"/>
          </p:cNvSpPr>
          <p:nvPr>
            <p:ph type="title" idx="4294967295"/>
          </p:nvPr>
        </p:nvSpPr>
        <p:spPr>
          <a:xfrm>
            <a:off x="685800" y="38100"/>
            <a:ext cx="8458200" cy="1143000"/>
          </a:xfrm>
        </p:spPr>
        <p:txBody>
          <a:bodyPr/>
          <a:lstStyle/>
          <a:p>
            <a:pPr eaLnBrk="1" hangingPunct="1"/>
            <a:r>
              <a:rPr lang="en-GB" altLang="it-IT" sz="2400">
                <a:solidFill>
                  <a:schemeClr val="accent2"/>
                </a:solidFill>
                <a:latin typeface="Arial" panose="020B0604020202020204" pitchFamily="34" charset="0"/>
                <a:ea typeface="ＭＳ Ｐゴシック" panose="020B0600070205080204" pitchFamily="34" charset="-128"/>
              </a:rPr>
              <a:t>Alternative splicing: functional consequences</a:t>
            </a:r>
            <a:endParaRPr lang="en-US" altLang="it-IT" sz="2400">
              <a:latin typeface="Arial" panose="020B0604020202020204" pitchFamily="34" charset="0"/>
              <a:ea typeface="ＭＳ Ｐゴシック" panose="020B0600070205080204" pitchFamily="34" charset="-128"/>
            </a:endParaRPr>
          </a:p>
        </p:txBody>
      </p:sp>
    </p:spTree>
  </p:cSld>
  <p:clrMapOvr>
    <a:masterClrMapping/>
  </p:clrMapOvr>
  <p:transition>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215044"/>
                                        </p:tgtEl>
                                        <p:attrNameLst>
                                          <p:attrName>style.visibility</p:attrName>
                                        </p:attrNameLst>
                                      </p:cBhvr>
                                      <p:to>
                                        <p:strVal val="visible"/>
                                      </p:to>
                                    </p:set>
                                    <p:anim calcmode="lin" valueType="num">
                                      <p:cBhvr>
                                        <p:cTn id="7" dur="500" fill="hold"/>
                                        <p:tgtEl>
                                          <p:spTgt spid="215044"/>
                                        </p:tgtEl>
                                        <p:attrNameLst>
                                          <p:attrName>ppt_w</p:attrName>
                                        </p:attrNameLst>
                                      </p:cBhvr>
                                      <p:tavLst>
                                        <p:tav tm="0">
                                          <p:val>
                                            <p:strVal val="2/3*#ppt_w"/>
                                          </p:val>
                                        </p:tav>
                                        <p:tav tm="100000">
                                          <p:val>
                                            <p:strVal val="#ppt_w"/>
                                          </p:val>
                                        </p:tav>
                                      </p:tavLst>
                                    </p:anim>
                                    <p:anim calcmode="lin" valueType="num">
                                      <p:cBhvr>
                                        <p:cTn id="8" dur="500" fill="hold"/>
                                        <p:tgtEl>
                                          <p:spTgt spid="215044"/>
                                        </p:tgtEl>
                                        <p:attrNameLst>
                                          <p:attrName>ppt_h</p:attrName>
                                        </p:attrNameLst>
                                      </p:cBhvr>
                                      <p:tavLst>
                                        <p:tav tm="0">
                                          <p:val>
                                            <p:strVal val="2/3*#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215045"/>
                                        </p:tgtEl>
                                        <p:attrNameLst>
                                          <p:attrName>style.visibility</p:attrName>
                                        </p:attrNameLst>
                                      </p:cBhvr>
                                      <p:to>
                                        <p:strVal val="visible"/>
                                      </p:to>
                                    </p:set>
                                    <p:anim calcmode="lin" valueType="num">
                                      <p:cBhvr>
                                        <p:cTn id="13" dur="500" fill="hold"/>
                                        <p:tgtEl>
                                          <p:spTgt spid="215045"/>
                                        </p:tgtEl>
                                        <p:attrNameLst>
                                          <p:attrName>ppt_w</p:attrName>
                                        </p:attrNameLst>
                                      </p:cBhvr>
                                      <p:tavLst>
                                        <p:tav tm="0">
                                          <p:val>
                                            <p:strVal val="2/3*#ppt_w"/>
                                          </p:val>
                                        </p:tav>
                                        <p:tav tm="100000">
                                          <p:val>
                                            <p:strVal val="#ppt_w"/>
                                          </p:val>
                                        </p:tav>
                                      </p:tavLst>
                                    </p:anim>
                                    <p:anim calcmode="lin" valueType="num">
                                      <p:cBhvr>
                                        <p:cTn id="14" dur="500" fill="hold"/>
                                        <p:tgtEl>
                                          <p:spTgt spid="21504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4" grpId="0" autoUpdateAnimBg="0"/>
      <p:bldP spid="215045"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1617" name="Group 4">
            <a:extLst>
              <a:ext uri="{FF2B5EF4-FFF2-40B4-BE49-F238E27FC236}">
                <a16:creationId xmlns:a16="http://schemas.microsoft.com/office/drawing/2014/main" id="{1DC5A291-B34F-1A4E-8487-E06102AE9FDA}"/>
              </a:ext>
            </a:extLst>
          </p:cNvPr>
          <p:cNvGrpSpPr>
            <a:grpSpLocks/>
          </p:cNvGrpSpPr>
          <p:nvPr/>
        </p:nvGrpSpPr>
        <p:grpSpPr bwMode="auto">
          <a:xfrm>
            <a:off x="482600" y="1636713"/>
            <a:ext cx="7493000" cy="2824162"/>
            <a:chOff x="304" y="1031"/>
            <a:chExt cx="4720" cy="1779"/>
          </a:xfrm>
        </p:grpSpPr>
        <p:sp>
          <p:nvSpPr>
            <p:cNvPr id="111625" name="Line 6">
              <a:extLst>
                <a:ext uri="{FF2B5EF4-FFF2-40B4-BE49-F238E27FC236}">
                  <a16:creationId xmlns:a16="http://schemas.microsoft.com/office/drawing/2014/main" id="{7F5C6A2C-C625-A343-B276-9482D7A6B501}"/>
                </a:ext>
              </a:extLst>
            </p:cNvPr>
            <p:cNvSpPr>
              <a:spLocks noChangeShapeType="1"/>
            </p:cNvSpPr>
            <p:nvPr/>
          </p:nvSpPr>
          <p:spPr bwMode="auto">
            <a:xfrm flipV="1">
              <a:off x="616" y="1168"/>
              <a:ext cx="4008" cy="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1626" name="Line 7">
              <a:extLst>
                <a:ext uri="{FF2B5EF4-FFF2-40B4-BE49-F238E27FC236}">
                  <a16:creationId xmlns:a16="http://schemas.microsoft.com/office/drawing/2014/main" id="{DF8A302F-2129-D648-9EA2-D43AD23AE0D6}"/>
                </a:ext>
              </a:extLst>
            </p:cNvPr>
            <p:cNvSpPr>
              <a:spLocks noChangeShapeType="1"/>
            </p:cNvSpPr>
            <p:nvPr/>
          </p:nvSpPr>
          <p:spPr bwMode="auto">
            <a:xfrm>
              <a:off x="304" y="1171"/>
              <a:ext cx="384" cy="0"/>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1627" name="Line 8">
              <a:extLst>
                <a:ext uri="{FF2B5EF4-FFF2-40B4-BE49-F238E27FC236}">
                  <a16:creationId xmlns:a16="http://schemas.microsoft.com/office/drawing/2014/main" id="{8E366B59-25F4-B745-A9A9-DC4C391A79AB}"/>
                </a:ext>
              </a:extLst>
            </p:cNvPr>
            <p:cNvSpPr>
              <a:spLocks noChangeShapeType="1"/>
            </p:cNvSpPr>
            <p:nvPr/>
          </p:nvSpPr>
          <p:spPr bwMode="auto">
            <a:xfrm>
              <a:off x="4592" y="1168"/>
              <a:ext cx="432" cy="0"/>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1628" name="Rectangle 9">
              <a:extLst>
                <a:ext uri="{FF2B5EF4-FFF2-40B4-BE49-F238E27FC236}">
                  <a16:creationId xmlns:a16="http://schemas.microsoft.com/office/drawing/2014/main" id="{971AB3A0-8186-3C4E-80E0-67D37CD31D2B}"/>
                </a:ext>
              </a:extLst>
            </p:cNvPr>
            <p:cNvSpPr>
              <a:spLocks noChangeArrowheads="1"/>
            </p:cNvSpPr>
            <p:nvPr/>
          </p:nvSpPr>
          <p:spPr bwMode="auto">
            <a:xfrm>
              <a:off x="989" y="1043"/>
              <a:ext cx="576" cy="276"/>
            </a:xfrm>
            <a:prstGeom prst="rect">
              <a:avLst/>
            </a:prstGeom>
            <a:gradFill rotWithShape="0">
              <a:gsLst>
                <a:gs pos="0">
                  <a:srgbClr val="767600"/>
                </a:gs>
                <a:gs pos="50000">
                  <a:srgbClr val="FFFF00"/>
                </a:gs>
                <a:gs pos="100000">
                  <a:srgbClr val="767600"/>
                </a:gs>
              </a:gsLst>
              <a:lin ang="5400000" scaled="1"/>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111629" name="Rectangle 10">
              <a:extLst>
                <a:ext uri="{FF2B5EF4-FFF2-40B4-BE49-F238E27FC236}">
                  <a16:creationId xmlns:a16="http://schemas.microsoft.com/office/drawing/2014/main" id="{53FCAD49-710B-E744-BF7A-C2FB06C0CE03}"/>
                </a:ext>
              </a:extLst>
            </p:cNvPr>
            <p:cNvSpPr>
              <a:spLocks noChangeArrowheads="1"/>
            </p:cNvSpPr>
            <p:nvPr/>
          </p:nvSpPr>
          <p:spPr bwMode="auto">
            <a:xfrm>
              <a:off x="1068" y="1035"/>
              <a:ext cx="418"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it-IT" altLang="it-IT" sz="2400" b="1">
                  <a:latin typeface="Comic Sans MS" panose="030F0902030302020204" pitchFamily="66" charset="0"/>
                </a:rPr>
                <a:t>47</a:t>
              </a:r>
            </a:p>
          </p:txBody>
        </p:sp>
        <p:sp>
          <p:nvSpPr>
            <p:cNvPr id="111630" name="Rectangle 11">
              <a:extLst>
                <a:ext uri="{FF2B5EF4-FFF2-40B4-BE49-F238E27FC236}">
                  <a16:creationId xmlns:a16="http://schemas.microsoft.com/office/drawing/2014/main" id="{A7BBC62A-9D12-AF46-9F45-FE048949AE6A}"/>
                </a:ext>
              </a:extLst>
            </p:cNvPr>
            <p:cNvSpPr>
              <a:spLocks noChangeArrowheads="1"/>
            </p:cNvSpPr>
            <p:nvPr/>
          </p:nvSpPr>
          <p:spPr bwMode="auto">
            <a:xfrm>
              <a:off x="2344" y="1047"/>
              <a:ext cx="681" cy="280"/>
            </a:xfrm>
            <a:prstGeom prst="rect">
              <a:avLst/>
            </a:prstGeom>
            <a:gradFill rotWithShape="0">
              <a:gsLst>
                <a:gs pos="0">
                  <a:srgbClr val="007676"/>
                </a:gs>
                <a:gs pos="50000">
                  <a:srgbClr val="00FFFF"/>
                </a:gs>
                <a:gs pos="100000">
                  <a:srgbClr val="007676"/>
                </a:gs>
              </a:gsLst>
              <a:lin ang="5400000" scaled="1"/>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111631" name="Rectangle 12">
              <a:extLst>
                <a:ext uri="{FF2B5EF4-FFF2-40B4-BE49-F238E27FC236}">
                  <a16:creationId xmlns:a16="http://schemas.microsoft.com/office/drawing/2014/main" id="{E366BED5-DBD3-D547-B85A-449008A010E4}"/>
                </a:ext>
              </a:extLst>
            </p:cNvPr>
            <p:cNvSpPr>
              <a:spLocks noChangeArrowheads="1"/>
            </p:cNvSpPr>
            <p:nvPr/>
          </p:nvSpPr>
          <p:spPr bwMode="auto">
            <a:xfrm>
              <a:off x="2452" y="1061"/>
              <a:ext cx="496"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it-IT" altLang="it-IT" sz="2400" b="1">
                  <a:latin typeface="Comic Sans MS" panose="030F0902030302020204" pitchFamily="66" charset="0"/>
                </a:rPr>
                <a:t>51</a:t>
              </a:r>
            </a:p>
          </p:txBody>
        </p:sp>
        <p:sp>
          <p:nvSpPr>
            <p:cNvPr id="111632" name="Rectangle 13">
              <a:extLst>
                <a:ext uri="{FF2B5EF4-FFF2-40B4-BE49-F238E27FC236}">
                  <a16:creationId xmlns:a16="http://schemas.microsoft.com/office/drawing/2014/main" id="{27647C25-4706-8140-886B-D8FBAA004E92}"/>
                </a:ext>
              </a:extLst>
            </p:cNvPr>
            <p:cNvSpPr>
              <a:spLocks noChangeArrowheads="1"/>
            </p:cNvSpPr>
            <p:nvPr/>
          </p:nvSpPr>
          <p:spPr bwMode="auto">
            <a:xfrm>
              <a:off x="3453" y="1031"/>
              <a:ext cx="552" cy="280"/>
            </a:xfrm>
            <a:prstGeom prst="rect">
              <a:avLst/>
            </a:prstGeom>
            <a:gradFill rotWithShape="0">
              <a:gsLst>
                <a:gs pos="0">
                  <a:srgbClr val="762F76"/>
                </a:gs>
                <a:gs pos="50000">
                  <a:srgbClr val="FF66FF"/>
                </a:gs>
                <a:gs pos="100000">
                  <a:srgbClr val="762F76"/>
                </a:gs>
              </a:gsLst>
              <a:lin ang="5400000" scaled="1"/>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111633" name="Rectangle 14">
              <a:extLst>
                <a:ext uri="{FF2B5EF4-FFF2-40B4-BE49-F238E27FC236}">
                  <a16:creationId xmlns:a16="http://schemas.microsoft.com/office/drawing/2014/main" id="{6D350789-8935-8B4B-8746-64509D727411}"/>
                </a:ext>
              </a:extLst>
            </p:cNvPr>
            <p:cNvSpPr>
              <a:spLocks noChangeArrowheads="1"/>
            </p:cNvSpPr>
            <p:nvPr/>
          </p:nvSpPr>
          <p:spPr bwMode="auto">
            <a:xfrm>
              <a:off x="3526" y="1045"/>
              <a:ext cx="402" cy="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it-IT" altLang="it-IT" sz="2400" b="1">
                  <a:latin typeface="Comic Sans MS" panose="030F0902030302020204" pitchFamily="66" charset="0"/>
                </a:rPr>
                <a:t>52</a:t>
              </a:r>
            </a:p>
          </p:txBody>
        </p:sp>
        <p:sp>
          <p:nvSpPr>
            <p:cNvPr id="111634" name="Text Box 15">
              <a:extLst>
                <a:ext uri="{FF2B5EF4-FFF2-40B4-BE49-F238E27FC236}">
                  <a16:creationId xmlns:a16="http://schemas.microsoft.com/office/drawing/2014/main" id="{A4535422-335F-D541-A796-19082B7569B7}"/>
                </a:ext>
              </a:extLst>
            </p:cNvPr>
            <p:cNvSpPr txBox="1">
              <a:spLocks noChangeArrowheads="1"/>
            </p:cNvSpPr>
            <p:nvPr/>
          </p:nvSpPr>
          <p:spPr bwMode="auto">
            <a:xfrm>
              <a:off x="1033" y="1389"/>
              <a:ext cx="61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600" b="1">
                  <a:solidFill>
                    <a:srgbClr val="0000FF"/>
                  </a:solidFill>
                  <a:latin typeface="Times" pitchFamily="2" charset="0"/>
                </a:rPr>
                <a:t>CUA AG</a:t>
              </a:r>
              <a:endParaRPr lang="it-IT" altLang="it-IT" sz="1800" b="1">
                <a:solidFill>
                  <a:srgbClr val="0000FF"/>
                </a:solidFill>
                <a:latin typeface="Times" pitchFamily="2" charset="0"/>
              </a:endParaRPr>
            </a:p>
          </p:txBody>
        </p:sp>
        <p:sp>
          <p:nvSpPr>
            <p:cNvPr id="111635" name="Text Box 16">
              <a:extLst>
                <a:ext uri="{FF2B5EF4-FFF2-40B4-BE49-F238E27FC236}">
                  <a16:creationId xmlns:a16="http://schemas.microsoft.com/office/drawing/2014/main" id="{C71F58E6-F342-7545-97C1-F86E3CDD35EB}"/>
                </a:ext>
              </a:extLst>
            </p:cNvPr>
            <p:cNvSpPr txBox="1">
              <a:spLocks noChangeArrowheads="1"/>
            </p:cNvSpPr>
            <p:nvPr/>
          </p:nvSpPr>
          <p:spPr bwMode="auto">
            <a:xfrm>
              <a:off x="2306" y="1389"/>
              <a:ext cx="710"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600" b="1">
                  <a:solidFill>
                    <a:srgbClr val="0000FF"/>
                  </a:solidFill>
                  <a:latin typeface="Times" pitchFamily="2" charset="0"/>
                </a:rPr>
                <a:t>CUG AAU</a:t>
              </a:r>
              <a:endParaRPr lang="it-IT" altLang="it-IT" sz="1800" b="1">
                <a:solidFill>
                  <a:srgbClr val="FF1919"/>
                </a:solidFill>
                <a:latin typeface="Times" pitchFamily="2" charset="0"/>
              </a:endParaRPr>
            </a:p>
          </p:txBody>
        </p:sp>
        <p:sp>
          <p:nvSpPr>
            <p:cNvPr id="111636" name="Text Box 17">
              <a:extLst>
                <a:ext uri="{FF2B5EF4-FFF2-40B4-BE49-F238E27FC236}">
                  <a16:creationId xmlns:a16="http://schemas.microsoft.com/office/drawing/2014/main" id="{A86F0AC0-D744-A747-99D2-A1658E48A43E}"/>
                </a:ext>
              </a:extLst>
            </p:cNvPr>
            <p:cNvSpPr txBox="1">
              <a:spLocks noChangeArrowheads="1"/>
            </p:cNvSpPr>
            <p:nvPr/>
          </p:nvSpPr>
          <p:spPr bwMode="auto">
            <a:xfrm>
              <a:off x="3397" y="1389"/>
              <a:ext cx="52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600" b="1">
                  <a:solidFill>
                    <a:srgbClr val="0000FF"/>
                  </a:solidFill>
                  <a:latin typeface="Times" pitchFamily="2" charset="0"/>
                </a:rPr>
                <a:t>G CAA</a:t>
              </a:r>
              <a:endParaRPr lang="it-IT" altLang="it-IT" sz="1800" b="1">
                <a:latin typeface="Times" pitchFamily="2" charset="0"/>
              </a:endParaRPr>
            </a:p>
          </p:txBody>
        </p:sp>
        <p:sp>
          <p:nvSpPr>
            <p:cNvPr id="111637" name="Line 18">
              <a:extLst>
                <a:ext uri="{FF2B5EF4-FFF2-40B4-BE49-F238E27FC236}">
                  <a16:creationId xmlns:a16="http://schemas.microsoft.com/office/drawing/2014/main" id="{DD1671AE-F3F5-D845-9853-E36A7DB093FD}"/>
                </a:ext>
              </a:extLst>
            </p:cNvPr>
            <p:cNvSpPr>
              <a:spLocks noChangeShapeType="1"/>
            </p:cNvSpPr>
            <p:nvPr/>
          </p:nvSpPr>
          <p:spPr bwMode="auto">
            <a:xfrm>
              <a:off x="1066" y="1394"/>
              <a:ext cx="28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1638" name="Line 19">
              <a:extLst>
                <a:ext uri="{FF2B5EF4-FFF2-40B4-BE49-F238E27FC236}">
                  <a16:creationId xmlns:a16="http://schemas.microsoft.com/office/drawing/2014/main" id="{379DFABD-FB49-E34D-85DB-3D08E633EF4F}"/>
                </a:ext>
              </a:extLst>
            </p:cNvPr>
            <p:cNvSpPr>
              <a:spLocks noChangeShapeType="1"/>
            </p:cNvSpPr>
            <p:nvPr/>
          </p:nvSpPr>
          <p:spPr bwMode="auto">
            <a:xfrm>
              <a:off x="3609" y="1394"/>
              <a:ext cx="28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1639" name="Line 20">
              <a:extLst>
                <a:ext uri="{FF2B5EF4-FFF2-40B4-BE49-F238E27FC236}">
                  <a16:creationId xmlns:a16="http://schemas.microsoft.com/office/drawing/2014/main" id="{793FB44A-AECC-D042-B2D1-D041F4B566A9}"/>
                </a:ext>
              </a:extLst>
            </p:cNvPr>
            <p:cNvSpPr>
              <a:spLocks noChangeShapeType="1"/>
            </p:cNvSpPr>
            <p:nvPr/>
          </p:nvSpPr>
          <p:spPr bwMode="auto">
            <a:xfrm>
              <a:off x="2389" y="1394"/>
              <a:ext cx="240"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1640" name="Line 21">
              <a:extLst>
                <a:ext uri="{FF2B5EF4-FFF2-40B4-BE49-F238E27FC236}">
                  <a16:creationId xmlns:a16="http://schemas.microsoft.com/office/drawing/2014/main" id="{94A6A069-8EC0-554D-9D2B-FB4617BD126E}"/>
                </a:ext>
              </a:extLst>
            </p:cNvPr>
            <p:cNvSpPr>
              <a:spLocks noChangeShapeType="1"/>
            </p:cNvSpPr>
            <p:nvPr/>
          </p:nvSpPr>
          <p:spPr bwMode="auto">
            <a:xfrm>
              <a:off x="1408" y="1389"/>
              <a:ext cx="144"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1641" name="Line 22">
              <a:extLst>
                <a:ext uri="{FF2B5EF4-FFF2-40B4-BE49-F238E27FC236}">
                  <a16:creationId xmlns:a16="http://schemas.microsoft.com/office/drawing/2014/main" id="{26B121CE-26FE-DC42-9255-1C586B921082}"/>
                </a:ext>
              </a:extLst>
            </p:cNvPr>
            <p:cNvSpPr>
              <a:spLocks noChangeShapeType="1"/>
            </p:cNvSpPr>
            <p:nvPr/>
          </p:nvSpPr>
          <p:spPr bwMode="auto">
            <a:xfrm>
              <a:off x="2673" y="1394"/>
              <a:ext cx="28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1642" name="Line 23">
              <a:extLst>
                <a:ext uri="{FF2B5EF4-FFF2-40B4-BE49-F238E27FC236}">
                  <a16:creationId xmlns:a16="http://schemas.microsoft.com/office/drawing/2014/main" id="{B920FA6F-C818-9F49-9D02-D54AE5702649}"/>
                </a:ext>
              </a:extLst>
            </p:cNvPr>
            <p:cNvSpPr>
              <a:spLocks noChangeShapeType="1"/>
            </p:cNvSpPr>
            <p:nvPr/>
          </p:nvSpPr>
          <p:spPr bwMode="auto">
            <a:xfrm>
              <a:off x="3442" y="1391"/>
              <a:ext cx="101"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nvGrpSpPr>
            <p:cNvPr id="111643" name="Group 24">
              <a:extLst>
                <a:ext uri="{FF2B5EF4-FFF2-40B4-BE49-F238E27FC236}">
                  <a16:creationId xmlns:a16="http://schemas.microsoft.com/office/drawing/2014/main" id="{392C4A50-B67C-AF40-88E1-C97B2C45070C}"/>
                </a:ext>
              </a:extLst>
            </p:cNvPr>
            <p:cNvGrpSpPr>
              <a:grpSpLocks/>
            </p:cNvGrpSpPr>
            <p:nvPr/>
          </p:nvGrpSpPr>
          <p:grpSpPr bwMode="auto">
            <a:xfrm>
              <a:off x="2277" y="2283"/>
              <a:ext cx="528" cy="252"/>
              <a:chOff x="1886" y="665"/>
              <a:chExt cx="528" cy="247"/>
            </a:xfrm>
          </p:grpSpPr>
          <p:sp>
            <p:nvSpPr>
              <p:cNvPr id="111657" name="Rectangle 25">
                <a:extLst>
                  <a:ext uri="{FF2B5EF4-FFF2-40B4-BE49-F238E27FC236}">
                    <a16:creationId xmlns:a16="http://schemas.microsoft.com/office/drawing/2014/main" id="{36A5C0EB-FD75-5F40-9216-CBD952A1DC29}"/>
                  </a:ext>
                </a:extLst>
              </p:cNvPr>
              <p:cNvSpPr>
                <a:spLocks noChangeArrowheads="1"/>
              </p:cNvSpPr>
              <p:nvPr/>
            </p:nvSpPr>
            <p:spPr bwMode="auto">
              <a:xfrm>
                <a:off x="1886" y="672"/>
                <a:ext cx="528" cy="240"/>
              </a:xfrm>
              <a:prstGeom prst="rect">
                <a:avLst/>
              </a:prstGeom>
              <a:gradFill rotWithShape="0">
                <a:gsLst>
                  <a:gs pos="0">
                    <a:srgbClr val="767600"/>
                  </a:gs>
                  <a:gs pos="50000">
                    <a:srgbClr val="FFFF00"/>
                  </a:gs>
                  <a:gs pos="100000">
                    <a:srgbClr val="767600"/>
                  </a:gs>
                </a:gsLst>
                <a:lin ang="5400000" scaled="1"/>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111658" name="Rectangle 26">
                <a:extLst>
                  <a:ext uri="{FF2B5EF4-FFF2-40B4-BE49-F238E27FC236}">
                    <a16:creationId xmlns:a16="http://schemas.microsoft.com/office/drawing/2014/main" id="{37FE4F8F-5042-B946-9794-5F0AE41567FF}"/>
                  </a:ext>
                </a:extLst>
              </p:cNvPr>
              <p:cNvSpPr>
                <a:spLocks noChangeArrowheads="1"/>
              </p:cNvSpPr>
              <p:nvPr/>
            </p:nvSpPr>
            <p:spPr bwMode="auto">
              <a:xfrm>
                <a:off x="1958" y="665"/>
                <a:ext cx="38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it-IT" altLang="it-IT" sz="2400" b="1">
                    <a:latin typeface="Comic Sans MS" panose="030F0902030302020204" pitchFamily="66" charset="0"/>
                  </a:rPr>
                  <a:t>47</a:t>
                </a:r>
              </a:p>
            </p:txBody>
          </p:sp>
        </p:grpSp>
        <p:grpSp>
          <p:nvGrpSpPr>
            <p:cNvPr id="111644" name="Group 27">
              <a:extLst>
                <a:ext uri="{FF2B5EF4-FFF2-40B4-BE49-F238E27FC236}">
                  <a16:creationId xmlns:a16="http://schemas.microsoft.com/office/drawing/2014/main" id="{E8D454AB-F36E-5146-B2F3-E01B313B321A}"/>
                </a:ext>
              </a:extLst>
            </p:cNvPr>
            <p:cNvGrpSpPr>
              <a:grpSpLocks/>
            </p:cNvGrpSpPr>
            <p:nvPr/>
          </p:nvGrpSpPr>
          <p:grpSpPr bwMode="auto">
            <a:xfrm>
              <a:off x="2813" y="2295"/>
              <a:ext cx="528" cy="240"/>
              <a:chOff x="2606" y="2453"/>
              <a:chExt cx="528" cy="240"/>
            </a:xfrm>
          </p:grpSpPr>
          <p:sp>
            <p:nvSpPr>
              <p:cNvPr id="111655" name="Rectangle 28">
                <a:extLst>
                  <a:ext uri="{FF2B5EF4-FFF2-40B4-BE49-F238E27FC236}">
                    <a16:creationId xmlns:a16="http://schemas.microsoft.com/office/drawing/2014/main" id="{93BE7866-B665-194F-A108-690E7FFD302C}"/>
                  </a:ext>
                </a:extLst>
              </p:cNvPr>
              <p:cNvSpPr>
                <a:spLocks noChangeArrowheads="1"/>
              </p:cNvSpPr>
              <p:nvPr/>
            </p:nvSpPr>
            <p:spPr bwMode="auto">
              <a:xfrm>
                <a:off x="2606" y="2453"/>
                <a:ext cx="528" cy="240"/>
              </a:xfrm>
              <a:prstGeom prst="rect">
                <a:avLst/>
              </a:prstGeom>
              <a:gradFill rotWithShape="0">
                <a:gsLst>
                  <a:gs pos="0">
                    <a:srgbClr val="762F76"/>
                  </a:gs>
                  <a:gs pos="50000">
                    <a:srgbClr val="FF66FF"/>
                  </a:gs>
                  <a:gs pos="100000">
                    <a:srgbClr val="762F76"/>
                  </a:gs>
                </a:gsLst>
                <a:lin ang="5400000" scaled="1"/>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111656" name="Rectangle 29">
                <a:extLst>
                  <a:ext uri="{FF2B5EF4-FFF2-40B4-BE49-F238E27FC236}">
                    <a16:creationId xmlns:a16="http://schemas.microsoft.com/office/drawing/2014/main" id="{9C28E664-A047-2143-BF61-B03015C8A610}"/>
                  </a:ext>
                </a:extLst>
              </p:cNvPr>
              <p:cNvSpPr>
                <a:spLocks noChangeArrowheads="1"/>
              </p:cNvSpPr>
              <p:nvPr/>
            </p:nvSpPr>
            <p:spPr bwMode="auto">
              <a:xfrm>
                <a:off x="2676" y="2465"/>
                <a:ext cx="38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it-IT" altLang="it-IT" sz="2400" b="1">
                    <a:latin typeface="Comic Sans MS" panose="030F0902030302020204" pitchFamily="66" charset="0"/>
                  </a:rPr>
                  <a:t>52</a:t>
                </a:r>
              </a:p>
            </p:txBody>
          </p:sp>
        </p:grpSp>
        <p:sp>
          <p:nvSpPr>
            <p:cNvPr id="111645" name="Line 30">
              <a:extLst>
                <a:ext uri="{FF2B5EF4-FFF2-40B4-BE49-F238E27FC236}">
                  <a16:creationId xmlns:a16="http://schemas.microsoft.com/office/drawing/2014/main" id="{57E9D5A1-4B20-C942-8BF4-E7C74383A314}"/>
                </a:ext>
              </a:extLst>
            </p:cNvPr>
            <p:cNvSpPr>
              <a:spLocks noChangeShapeType="1"/>
            </p:cNvSpPr>
            <p:nvPr/>
          </p:nvSpPr>
          <p:spPr bwMode="auto">
            <a:xfrm flipH="1">
              <a:off x="2820" y="1336"/>
              <a:ext cx="668" cy="927"/>
            </a:xfrm>
            <a:prstGeom prst="line">
              <a:avLst/>
            </a:prstGeom>
            <a:noFill/>
            <a:ln w="38100">
              <a:solidFill>
                <a:srgbClr val="FF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1646" name="Line 31">
              <a:extLst>
                <a:ext uri="{FF2B5EF4-FFF2-40B4-BE49-F238E27FC236}">
                  <a16:creationId xmlns:a16="http://schemas.microsoft.com/office/drawing/2014/main" id="{6314DBFA-69C6-7F49-8D6F-9A7BAED32E16}"/>
                </a:ext>
              </a:extLst>
            </p:cNvPr>
            <p:cNvSpPr>
              <a:spLocks noChangeShapeType="1"/>
            </p:cNvSpPr>
            <p:nvPr/>
          </p:nvSpPr>
          <p:spPr bwMode="auto">
            <a:xfrm>
              <a:off x="1644" y="1376"/>
              <a:ext cx="1135" cy="896"/>
            </a:xfrm>
            <a:prstGeom prst="line">
              <a:avLst/>
            </a:prstGeom>
            <a:noFill/>
            <a:ln w="38100">
              <a:solidFill>
                <a:srgbClr val="FF0000"/>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1647" name="Line 32">
              <a:extLst>
                <a:ext uri="{FF2B5EF4-FFF2-40B4-BE49-F238E27FC236}">
                  <a16:creationId xmlns:a16="http://schemas.microsoft.com/office/drawing/2014/main" id="{098C2559-648C-AB40-B7D2-1332425B051F}"/>
                </a:ext>
              </a:extLst>
            </p:cNvPr>
            <p:cNvSpPr>
              <a:spLocks noChangeShapeType="1"/>
            </p:cNvSpPr>
            <p:nvPr/>
          </p:nvSpPr>
          <p:spPr bwMode="auto">
            <a:xfrm>
              <a:off x="1888" y="2395"/>
              <a:ext cx="384" cy="0"/>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1648" name="Line 33">
              <a:extLst>
                <a:ext uri="{FF2B5EF4-FFF2-40B4-BE49-F238E27FC236}">
                  <a16:creationId xmlns:a16="http://schemas.microsoft.com/office/drawing/2014/main" id="{7D78502B-A84F-ED48-A263-B7664B1539D9}"/>
                </a:ext>
              </a:extLst>
            </p:cNvPr>
            <p:cNvSpPr>
              <a:spLocks noChangeShapeType="1"/>
            </p:cNvSpPr>
            <p:nvPr/>
          </p:nvSpPr>
          <p:spPr bwMode="auto">
            <a:xfrm>
              <a:off x="3352" y="2392"/>
              <a:ext cx="432" cy="0"/>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1649" name="Text Box 34">
              <a:extLst>
                <a:ext uri="{FF2B5EF4-FFF2-40B4-BE49-F238E27FC236}">
                  <a16:creationId xmlns:a16="http://schemas.microsoft.com/office/drawing/2014/main" id="{434323FE-3FBD-0649-8C51-760F6F1EB686}"/>
                </a:ext>
              </a:extLst>
            </p:cNvPr>
            <p:cNvSpPr txBox="1">
              <a:spLocks noChangeArrowheads="1"/>
            </p:cNvSpPr>
            <p:nvPr/>
          </p:nvSpPr>
          <p:spPr bwMode="auto">
            <a:xfrm>
              <a:off x="3271" y="1684"/>
              <a:ext cx="140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it-IT" sz="2000" b="1">
                  <a:solidFill>
                    <a:srgbClr val="FF0000"/>
                  </a:solidFill>
                  <a:latin typeface="Times" pitchFamily="2" charset="0"/>
                </a:rPr>
                <a:t>Skipping of ex 51</a:t>
              </a:r>
              <a:r>
                <a:rPr lang="it-IT" altLang="it-IT" sz="2800" b="1">
                  <a:latin typeface="Times" pitchFamily="2" charset="0"/>
                </a:rPr>
                <a:t>  </a:t>
              </a:r>
              <a:endParaRPr lang="it-IT" altLang="it-IT" b="1">
                <a:solidFill>
                  <a:srgbClr val="FF0000"/>
                </a:solidFill>
                <a:latin typeface="Times" pitchFamily="2" charset="0"/>
              </a:endParaRPr>
            </a:p>
          </p:txBody>
        </p:sp>
        <p:sp>
          <p:nvSpPr>
            <p:cNvPr id="111650" name="Text Box 35">
              <a:extLst>
                <a:ext uri="{FF2B5EF4-FFF2-40B4-BE49-F238E27FC236}">
                  <a16:creationId xmlns:a16="http://schemas.microsoft.com/office/drawing/2014/main" id="{D079B6F5-15B3-794D-9D28-DA9AA85498D7}"/>
                </a:ext>
              </a:extLst>
            </p:cNvPr>
            <p:cNvSpPr txBox="1">
              <a:spLocks noChangeArrowheads="1"/>
            </p:cNvSpPr>
            <p:nvPr/>
          </p:nvSpPr>
          <p:spPr bwMode="auto">
            <a:xfrm>
              <a:off x="2251" y="2598"/>
              <a:ext cx="617"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600" b="1">
                  <a:solidFill>
                    <a:srgbClr val="0000FF"/>
                  </a:solidFill>
                  <a:latin typeface="Times" pitchFamily="2" charset="0"/>
                </a:rPr>
                <a:t>CUA AG</a:t>
              </a:r>
              <a:endParaRPr lang="it-IT" altLang="it-IT" sz="1800" b="1">
                <a:solidFill>
                  <a:srgbClr val="0000FF"/>
                </a:solidFill>
                <a:latin typeface="Times" pitchFamily="2" charset="0"/>
              </a:endParaRPr>
            </a:p>
          </p:txBody>
        </p:sp>
        <p:sp>
          <p:nvSpPr>
            <p:cNvPr id="111651" name="Text Box 36">
              <a:extLst>
                <a:ext uri="{FF2B5EF4-FFF2-40B4-BE49-F238E27FC236}">
                  <a16:creationId xmlns:a16="http://schemas.microsoft.com/office/drawing/2014/main" id="{4AB93FB1-56CD-3C49-BD00-1E889F61B303}"/>
                </a:ext>
              </a:extLst>
            </p:cNvPr>
            <p:cNvSpPr txBox="1">
              <a:spLocks noChangeArrowheads="1"/>
            </p:cNvSpPr>
            <p:nvPr/>
          </p:nvSpPr>
          <p:spPr bwMode="auto">
            <a:xfrm>
              <a:off x="2756" y="2598"/>
              <a:ext cx="52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600" b="1">
                  <a:solidFill>
                    <a:srgbClr val="0000FF"/>
                  </a:solidFill>
                  <a:latin typeface="Times" pitchFamily="2" charset="0"/>
                </a:rPr>
                <a:t>G CAA</a:t>
              </a:r>
              <a:endParaRPr lang="it-IT" altLang="it-IT" sz="1800" b="1">
                <a:latin typeface="Times" pitchFamily="2" charset="0"/>
              </a:endParaRPr>
            </a:p>
          </p:txBody>
        </p:sp>
        <p:sp>
          <p:nvSpPr>
            <p:cNvPr id="111652" name="Line 37">
              <a:extLst>
                <a:ext uri="{FF2B5EF4-FFF2-40B4-BE49-F238E27FC236}">
                  <a16:creationId xmlns:a16="http://schemas.microsoft.com/office/drawing/2014/main" id="{61B684B0-2F46-5B4F-A5CD-BEDBFF59BC3D}"/>
                </a:ext>
              </a:extLst>
            </p:cNvPr>
            <p:cNvSpPr>
              <a:spLocks noChangeShapeType="1"/>
            </p:cNvSpPr>
            <p:nvPr/>
          </p:nvSpPr>
          <p:spPr bwMode="auto">
            <a:xfrm>
              <a:off x="2611" y="2601"/>
              <a:ext cx="28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1653" name="Line 38">
              <a:extLst>
                <a:ext uri="{FF2B5EF4-FFF2-40B4-BE49-F238E27FC236}">
                  <a16:creationId xmlns:a16="http://schemas.microsoft.com/office/drawing/2014/main" id="{F6F60393-44FE-5E41-8F8A-BB6220BCD015}"/>
                </a:ext>
              </a:extLst>
            </p:cNvPr>
            <p:cNvSpPr>
              <a:spLocks noChangeShapeType="1"/>
            </p:cNvSpPr>
            <p:nvPr/>
          </p:nvSpPr>
          <p:spPr bwMode="auto">
            <a:xfrm>
              <a:off x="2936" y="2601"/>
              <a:ext cx="28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1654" name="Line 39">
              <a:extLst>
                <a:ext uri="{FF2B5EF4-FFF2-40B4-BE49-F238E27FC236}">
                  <a16:creationId xmlns:a16="http://schemas.microsoft.com/office/drawing/2014/main" id="{DAB549EF-377B-CB41-BD0E-785DB5E42DFD}"/>
                </a:ext>
              </a:extLst>
            </p:cNvPr>
            <p:cNvSpPr>
              <a:spLocks noChangeShapeType="1"/>
            </p:cNvSpPr>
            <p:nvPr/>
          </p:nvSpPr>
          <p:spPr bwMode="auto">
            <a:xfrm>
              <a:off x="2284" y="2601"/>
              <a:ext cx="288" cy="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nvGrpSpPr>
          <p:cNvPr id="5" name="Group 40">
            <a:extLst>
              <a:ext uri="{FF2B5EF4-FFF2-40B4-BE49-F238E27FC236}">
                <a16:creationId xmlns:a16="http://schemas.microsoft.com/office/drawing/2014/main" id="{7AEDD231-8DA1-8840-B2F5-E85FFE999DBF}"/>
              </a:ext>
            </a:extLst>
          </p:cNvPr>
          <p:cNvGrpSpPr>
            <a:grpSpLocks/>
          </p:cNvGrpSpPr>
          <p:nvPr/>
        </p:nvGrpSpPr>
        <p:grpSpPr bwMode="auto">
          <a:xfrm>
            <a:off x="176213" y="4598988"/>
            <a:ext cx="8850312" cy="946150"/>
            <a:chOff x="111" y="2897"/>
            <a:chExt cx="5575" cy="596"/>
          </a:xfrm>
        </p:grpSpPr>
        <p:sp>
          <p:nvSpPr>
            <p:cNvPr id="111623" name="Text Box 41">
              <a:extLst>
                <a:ext uri="{FF2B5EF4-FFF2-40B4-BE49-F238E27FC236}">
                  <a16:creationId xmlns:a16="http://schemas.microsoft.com/office/drawing/2014/main" id="{0BFDBA18-57AF-FF4B-A0B9-A5A8267522F5}"/>
                </a:ext>
              </a:extLst>
            </p:cNvPr>
            <p:cNvSpPr txBox="1">
              <a:spLocks noChangeArrowheads="1"/>
            </p:cNvSpPr>
            <p:nvPr/>
          </p:nvSpPr>
          <p:spPr bwMode="auto">
            <a:xfrm>
              <a:off x="111" y="2897"/>
              <a:ext cx="5575"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it-IT" sz="2800" b="1">
                  <a:latin typeface="Times" pitchFamily="2" charset="0"/>
                </a:rPr>
                <a:t>In-frame mRNA        </a:t>
              </a:r>
              <a:r>
                <a:rPr lang="it-IT" altLang="it-IT" sz="2000" b="1">
                  <a:latin typeface="Times" pitchFamily="2" charset="0"/>
                </a:rPr>
                <a:t>translation of a shorter but still</a:t>
              </a:r>
              <a:r>
                <a:rPr lang="it-IT" altLang="it-IT" sz="2800" b="1">
                  <a:latin typeface="Times" pitchFamily="2" charset="0"/>
                </a:rPr>
                <a:t> </a:t>
              </a:r>
              <a:r>
                <a:rPr lang="it-IT" altLang="it-IT" sz="2000" b="1">
                  <a:latin typeface="Times" pitchFamily="2" charset="0"/>
                </a:rPr>
                <a:t>functional protein</a:t>
              </a:r>
            </a:p>
            <a:p>
              <a:pPr algn="ctr" eaLnBrk="1" hangingPunct="1">
                <a:spcBef>
                  <a:spcPct val="0"/>
                </a:spcBef>
                <a:buFontTx/>
                <a:buNone/>
              </a:pPr>
              <a:r>
                <a:rPr lang="it-IT" altLang="it-IT" sz="2000" b="1">
                  <a:latin typeface="Times" pitchFamily="2" charset="0"/>
                </a:rPr>
                <a:t>- </a:t>
              </a:r>
              <a:r>
                <a:rPr lang="it-IT" altLang="it-IT" sz="2800" b="1">
                  <a:solidFill>
                    <a:srgbClr val="FF1F1C"/>
                  </a:solidFill>
                  <a:latin typeface="Times" pitchFamily="2" charset="0"/>
                </a:rPr>
                <a:t>Becker-type -</a:t>
              </a:r>
              <a:endParaRPr lang="it-IT" altLang="it-IT" b="1">
                <a:solidFill>
                  <a:srgbClr val="FF0000"/>
                </a:solidFill>
                <a:latin typeface="Times" pitchFamily="2" charset="0"/>
              </a:endParaRPr>
            </a:p>
          </p:txBody>
        </p:sp>
        <p:sp>
          <p:nvSpPr>
            <p:cNvPr id="111624" name="Line 42">
              <a:extLst>
                <a:ext uri="{FF2B5EF4-FFF2-40B4-BE49-F238E27FC236}">
                  <a16:creationId xmlns:a16="http://schemas.microsoft.com/office/drawing/2014/main" id="{BAA2675D-ED4B-5848-8ABD-64EBD4883556}"/>
                </a:ext>
              </a:extLst>
            </p:cNvPr>
            <p:cNvSpPr>
              <a:spLocks noChangeShapeType="1"/>
            </p:cNvSpPr>
            <p:nvPr/>
          </p:nvSpPr>
          <p:spPr bwMode="auto">
            <a:xfrm>
              <a:off x="1860" y="3103"/>
              <a:ext cx="246"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grpSp>
      <p:sp>
        <p:nvSpPr>
          <p:cNvPr id="146475" name="Rectangle 43">
            <a:extLst>
              <a:ext uri="{FF2B5EF4-FFF2-40B4-BE49-F238E27FC236}">
                <a16:creationId xmlns:a16="http://schemas.microsoft.com/office/drawing/2014/main" id="{5FCB26E5-5BEF-4049-97A4-D5BC0ECB6980}"/>
              </a:ext>
            </a:extLst>
          </p:cNvPr>
          <p:cNvSpPr>
            <a:spLocks noChangeArrowheads="1"/>
          </p:cNvSpPr>
          <p:nvPr/>
        </p:nvSpPr>
        <p:spPr bwMode="auto">
          <a:xfrm>
            <a:off x="469900" y="6048375"/>
            <a:ext cx="850582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it-IT" altLang="it-IT" sz="2000" b="1">
                <a:solidFill>
                  <a:schemeClr val="accent2"/>
                </a:solidFill>
                <a:latin typeface="Times New Roman" panose="02020603050405020304" pitchFamily="18" charset="0"/>
              </a:rPr>
              <a:t>75% of all known dystrophin mutations can be cured by exon skipping</a:t>
            </a:r>
          </a:p>
          <a:p>
            <a:pPr algn="ctr">
              <a:spcBef>
                <a:spcPct val="0"/>
              </a:spcBef>
              <a:buFontTx/>
              <a:buNone/>
            </a:pPr>
            <a:r>
              <a:rPr lang="it-IT" altLang="it-IT" sz="2400" b="1">
                <a:solidFill>
                  <a:schemeClr val="accent2"/>
                </a:solidFill>
                <a:latin typeface="Times New Roman" panose="02020603050405020304" pitchFamily="18" charset="0"/>
              </a:rPr>
              <a:t>skipping of ex 51 - 18%</a:t>
            </a:r>
            <a:endParaRPr lang="it-IT" altLang="it-IT" sz="4400">
              <a:solidFill>
                <a:schemeClr val="tx2"/>
              </a:solidFill>
              <a:latin typeface="Century Gothic" panose="020B0502020202020204" pitchFamily="34" charset="0"/>
            </a:endParaRPr>
          </a:p>
        </p:txBody>
      </p:sp>
      <p:pic>
        <p:nvPicPr>
          <p:cNvPr id="111620" name="Immagine 43" descr="ML_sinistra_202EC.ai">
            <a:extLst>
              <a:ext uri="{FF2B5EF4-FFF2-40B4-BE49-F238E27FC236}">
                <a16:creationId xmlns:a16="http://schemas.microsoft.com/office/drawing/2014/main" id="{0CE617DA-3EBB-B140-9A8A-6CB3CF8E3D96}"/>
              </a:ext>
            </a:extLst>
          </p:cNvPr>
          <p:cNvPicPr>
            <a:picLocks noChangeAspect="1"/>
          </p:cNvPicPr>
          <p:nvPr/>
        </p:nvPicPr>
        <p:blipFill>
          <a:blip r:embed="rId3">
            <a:extLst>
              <a:ext uri="{28A0092B-C50C-407E-A947-70E740481C1C}">
                <a14:useLocalDpi xmlns:a14="http://schemas.microsoft.com/office/drawing/2010/main" val="0"/>
              </a:ext>
            </a:extLst>
          </a:blip>
          <a:srcRect l="32564" t="40681" r="56602" b="41621"/>
          <a:stretch>
            <a:fillRect/>
          </a:stretch>
        </p:blipFill>
        <p:spPr bwMode="auto">
          <a:xfrm>
            <a:off x="8566150" y="6157913"/>
            <a:ext cx="59055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1" name="AutoShape 3">
            <a:extLst>
              <a:ext uri="{FF2B5EF4-FFF2-40B4-BE49-F238E27FC236}">
                <a16:creationId xmlns:a16="http://schemas.microsoft.com/office/drawing/2014/main" id="{9C69E81F-8467-0847-90EF-52E9EC15C7A1}"/>
              </a:ext>
            </a:extLst>
          </p:cNvPr>
          <p:cNvSpPr>
            <a:spLocks noChangeArrowheads="1"/>
          </p:cNvSpPr>
          <p:nvPr/>
        </p:nvSpPr>
        <p:spPr bwMode="auto">
          <a:xfrm>
            <a:off x="1993900" y="92075"/>
            <a:ext cx="5245100" cy="1050925"/>
          </a:xfrm>
          <a:prstGeom prst="roundRect">
            <a:avLst>
              <a:gd name="adj" fmla="val 28833"/>
            </a:avLst>
          </a:prstGeom>
          <a:solidFill>
            <a:srgbClr val="081D58"/>
          </a:solidFill>
          <a:ln w="12700">
            <a:solidFill>
              <a:srgbClr val="FAFD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111622" name="Text Box 5">
            <a:extLst>
              <a:ext uri="{FF2B5EF4-FFF2-40B4-BE49-F238E27FC236}">
                <a16:creationId xmlns:a16="http://schemas.microsoft.com/office/drawing/2014/main" id="{E9CE9377-E94A-4742-AE4B-265689F075D2}"/>
              </a:ext>
            </a:extLst>
          </p:cNvPr>
          <p:cNvSpPr txBox="1">
            <a:spLocks noChangeArrowheads="1"/>
          </p:cNvSpPr>
          <p:nvPr/>
        </p:nvSpPr>
        <p:spPr bwMode="auto">
          <a:xfrm>
            <a:off x="2819400" y="152400"/>
            <a:ext cx="357822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it-IT" sz="2800">
                <a:solidFill>
                  <a:srgbClr val="FFFF00"/>
                </a:solidFill>
                <a:latin typeface="Arial" panose="020B0604020202020204" pitchFamily="34" charset="0"/>
              </a:rPr>
              <a:t>Exon skipping can </a:t>
            </a:r>
          </a:p>
          <a:p>
            <a:pPr algn="ctr" eaLnBrk="1" hangingPunct="1">
              <a:spcBef>
                <a:spcPct val="0"/>
              </a:spcBef>
              <a:buFontTx/>
              <a:buNone/>
            </a:pPr>
            <a:r>
              <a:rPr lang="it-IT" altLang="it-IT" sz="2800">
                <a:solidFill>
                  <a:srgbClr val="FFFF00"/>
                </a:solidFill>
                <a:latin typeface="Arial" panose="020B0604020202020204" pitchFamily="34" charset="0"/>
              </a:rPr>
              <a:t>revert the  phenotype</a:t>
            </a:r>
            <a:endParaRPr lang="it-IT" altLang="it-IT" sz="2800">
              <a:solidFill>
                <a:srgbClr val="0000FF"/>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6475"/>
                                        </p:tgtEl>
                                        <p:attrNameLst>
                                          <p:attrName>style.visibility</p:attrName>
                                        </p:attrNameLst>
                                      </p:cBhvr>
                                      <p:to>
                                        <p:strVal val="visible"/>
                                      </p:to>
                                    </p:set>
                                    <p:animEffect transition="in" filter="fade">
                                      <p:cBhvr>
                                        <p:cTn id="12" dur="2000"/>
                                        <p:tgtEl>
                                          <p:spTgt spid="1464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75" grpId="0"/>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665" name="Rettangolo 3">
            <a:extLst>
              <a:ext uri="{FF2B5EF4-FFF2-40B4-BE49-F238E27FC236}">
                <a16:creationId xmlns:a16="http://schemas.microsoft.com/office/drawing/2014/main" id="{AF6ECFC5-2FC6-DA46-BDE0-00FDE83B7066}"/>
              </a:ext>
            </a:extLst>
          </p:cNvPr>
          <p:cNvSpPr>
            <a:spLocks noChangeArrowheads="1"/>
          </p:cNvSpPr>
          <p:nvPr/>
        </p:nvSpPr>
        <p:spPr bwMode="auto">
          <a:xfrm>
            <a:off x="406400" y="4422775"/>
            <a:ext cx="7818438"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it-IT" altLang="it-IT" sz="2000">
                <a:latin typeface="Century Gothic" panose="020B0502020202020204" pitchFamily="34" charset="0"/>
              </a:rPr>
              <a:t>Cirak et al.. (2011)</a:t>
            </a:r>
          </a:p>
          <a:p>
            <a:pPr>
              <a:spcBef>
                <a:spcPct val="0"/>
              </a:spcBef>
              <a:buFontTx/>
              <a:buNone/>
            </a:pPr>
            <a:r>
              <a:rPr lang="it-IT" altLang="it-IT" sz="2000">
                <a:latin typeface="Century Gothic" panose="020B0502020202020204" pitchFamily="34" charset="0"/>
              </a:rPr>
              <a:t>Exon skipping and dystrophin restoration in patients with Duchenne muscular dystrophy after systemic phosphorodiamidate morpholino oligomer treatment: an open-label, phase 2, dose-escalation study</a:t>
            </a:r>
          </a:p>
          <a:p>
            <a:pPr>
              <a:spcBef>
                <a:spcPct val="0"/>
              </a:spcBef>
              <a:buFontTx/>
              <a:buNone/>
            </a:pPr>
            <a:r>
              <a:rPr lang="it-IT" altLang="it-IT" sz="2000" i="1">
                <a:latin typeface="Century Gothic" panose="020B0502020202020204" pitchFamily="34" charset="0"/>
              </a:rPr>
              <a:t>The Lancet </a:t>
            </a:r>
            <a:r>
              <a:rPr lang="it-IT" altLang="it-IT" sz="2000" b="1">
                <a:latin typeface="Century Gothic" panose="020B0502020202020204" pitchFamily="34" charset="0"/>
              </a:rPr>
              <a:t>378</a:t>
            </a:r>
            <a:r>
              <a:rPr lang="it-IT" altLang="it-IT" sz="2000">
                <a:latin typeface="Century Gothic" panose="020B0502020202020204" pitchFamily="34" charset="0"/>
              </a:rPr>
              <a:t>: 595–605</a:t>
            </a:r>
          </a:p>
        </p:txBody>
      </p:sp>
      <p:sp>
        <p:nvSpPr>
          <p:cNvPr id="113666" name="Rettangolo 4">
            <a:extLst>
              <a:ext uri="{FF2B5EF4-FFF2-40B4-BE49-F238E27FC236}">
                <a16:creationId xmlns:a16="http://schemas.microsoft.com/office/drawing/2014/main" id="{85C33151-AE05-514F-BC8E-7002C7ECC37C}"/>
              </a:ext>
            </a:extLst>
          </p:cNvPr>
          <p:cNvSpPr>
            <a:spLocks noChangeArrowheads="1"/>
          </p:cNvSpPr>
          <p:nvPr/>
        </p:nvSpPr>
        <p:spPr bwMode="auto">
          <a:xfrm>
            <a:off x="325438" y="1658938"/>
            <a:ext cx="8729662" cy="101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it-IT" altLang="it-IT" sz="2000">
                <a:latin typeface="Century Gothic" panose="020B0502020202020204" pitchFamily="34" charset="0"/>
              </a:rPr>
              <a:t> van Deutekom, JC, </a:t>
            </a:r>
            <a:r>
              <a:rPr lang="it-IT" altLang="it-IT" sz="2000" i="1">
                <a:latin typeface="Century Gothic" panose="020B0502020202020204" pitchFamily="34" charset="0"/>
              </a:rPr>
              <a:t>et al</a:t>
            </a:r>
            <a:r>
              <a:rPr lang="it-IT" altLang="it-IT" sz="2000">
                <a:latin typeface="Century Gothic" panose="020B0502020202020204" pitchFamily="34" charset="0"/>
              </a:rPr>
              <a:t>. (2007).</a:t>
            </a:r>
          </a:p>
          <a:p>
            <a:pPr>
              <a:spcBef>
                <a:spcPct val="0"/>
              </a:spcBef>
              <a:buFontTx/>
              <a:buNone/>
            </a:pPr>
            <a:r>
              <a:rPr lang="it-IT" altLang="it-IT" sz="2000">
                <a:latin typeface="Century Gothic" panose="020B0502020202020204" pitchFamily="34" charset="0"/>
              </a:rPr>
              <a:t> Local dystrophin restoration with antisense oligonucleotide PRO051.</a:t>
            </a:r>
          </a:p>
          <a:p>
            <a:pPr>
              <a:spcBef>
                <a:spcPct val="0"/>
              </a:spcBef>
              <a:buFontTx/>
              <a:buNone/>
            </a:pPr>
            <a:r>
              <a:rPr lang="it-IT" altLang="it-IT" sz="2000">
                <a:latin typeface="Century Gothic" panose="020B0502020202020204" pitchFamily="34" charset="0"/>
              </a:rPr>
              <a:t> </a:t>
            </a:r>
            <a:r>
              <a:rPr lang="it-IT" altLang="it-IT" sz="2000" i="1">
                <a:latin typeface="Century Gothic" panose="020B0502020202020204" pitchFamily="34" charset="0"/>
              </a:rPr>
              <a:t>N Engl J Med </a:t>
            </a:r>
            <a:r>
              <a:rPr lang="it-IT" altLang="it-IT" sz="2000" b="1">
                <a:latin typeface="Century Gothic" panose="020B0502020202020204" pitchFamily="34" charset="0"/>
              </a:rPr>
              <a:t>357</a:t>
            </a:r>
            <a:r>
              <a:rPr lang="it-IT" altLang="it-IT" sz="2000">
                <a:latin typeface="Century Gothic" panose="020B0502020202020204" pitchFamily="34" charset="0"/>
              </a:rPr>
              <a:t>: 2677–2686.</a:t>
            </a:r>
          </a:p>
        </p:txBody>
      </p:sp>
      <p:sp>
        <p:nvSpPr>
          <p:cNvPr id="113667" name="Rettangolo 5">
            <a:extLst>
              <a:ext uri="{FF2B5EF4-FFF2-40B4-BE49-F238E27FC236}">
                <a16:creationId xmlns:a16="http://schemas.microsoft.com/office/drawing/2014/main" id="{F633E0D0-284E-384A-9DFF-C64422D5ECAB}"/>
              </a:ext>
            </a:extLst>
          </p:cNvPr>
          <p:cNvSpPr>
            <a:spLocks noChangeArrowheads="1"/>
          </p:cNvSpPr>
          <p:nvPr/>
        </p:nvSpPr>
        <p:spPr bwMode="auto">
          <a:xfrm>
            <a:off x="369888" y="2886075"/>
            <a:ext cx="8197850"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it-IT" altLang="it-IT" sz="2000">
                <a:latin typeface="Century Gothic" panose="020B0502020202020204" pitchFamily="34" charset="0"/>
              </a:rPr>
              <a:t>Goemans, NM, </a:t>
            </a:r>
            <a:r>
              <a:rPr lang="it-IT" altLang="it-IT" sz="2000" i="1">
                <a:latin typeface="Century Gothic" panose="020B0502020202020204" pitchFamily="34" charset="0"/>
              </a:rPr>
              <a:t>et al</a:t>
            </a:r>
            <a:r>
              <a:rPr lang="it-IT" altLang="it-IT" sz="2000">
                <a:latin typeface="Century Gothic" panose="020B0502020202020204" pitchFamily="34" charset="0"/>
              </a:rPr>
              <a:t>. (2011).</a:t>
            </a:r>
          </a:p>
          <a:p>
            <a:pPr>
              <a:spcBef>
                <a:spcPct val="0"/>
              </a:spcBef>
              <a:buFontTx/>
              <a:buNone/>
            </a:pPr>
            <a:r>
              <a:rPr lang="it-IT" altLang="it-IT" sz="2000">
                <a:latin typeface="Century Gothic" panose="020B0502020202020204" pitchFamily="34" charset="0"/>
              </a:rPr>
              <a:t> Systemic administration of PRO051 in Duchenne’s muscular dystrophy.</a:t>
            </a:r>
          </a:p>
          <a:p>
            <a:pPr>
              <a:spcBef>
                <a:spcPct val="0"/>
              </a:spcBef>
              <a:buFontTx/>
              <a:buNone/>
            </a:pPr>
            <a:r>
              <a:rPr lang="cs-CZ" altLang="it-IT" sz="2000" i="1">
                <a:latin typeface="Century Gothic" panose="020B0502020202020204" pitchFamily="34" charset="0"/>
              </a:rPr>
              <a:t>N Engl J Med </a:t>
            </a:r>
            <a:r>
              <a:rPr lang="cs-CZ" altLang="it-IT" sz="2000" b="1">
                <a:latin typeface="Century Gothic" panose="020B0502020202020204" pitchFamily="34" charset="0"/>
              </a:rPr>
              <a:t>364</a:t>
            </a:r>
            <a:r>
              <a:rPr lang="cs-CZ" altLang="it-IT" sz="2000">
                <a:latin typeface="Century Gothic" panose="020B0502020202020204" pitchFamily="34" charset="0"/>
              </a:rPr>
              <a:t>: 1513–1522.</a:t>
            </a:r>
          </a:p>
          <a:p>
            <a:pPr>
              <a:spcBef>
                <a:spcPct val="0"/>
              </a:spcBef>
              <a:buFontTx/>
              <a:buNone/>
            </a:pPr>
            <a:endParaRPr lang="it-IT" altLang="it-IT" sz="2000">
              <a:latin typeface="Century Gothic" panose="020B0502020202020204" pitchFamily="34" charset="0"/>
            </a:endParaRPr>
          </a:p>
        </p:txBody>
      </p:sp>
      <p:sp>
        <p:nvSpPr>
          <p:cNvPr id="113668" name="CasellaDiTesto 1">
            <a:extLst>
              <a:ext uri="{FF2B5EF4-FFF2-40B4-BE49-F238E27FC236}">
                <a16:creationId xmlns:a16="http://schemas.microsoft.com/office/drawing/2014/main" id="{03ADC6B7-D29D-FD47-BA15-906F5003311C}"/>
              </a:ext>
            </a:extLst>
          </p:cNvPr>
          <p:cNvSpPr txBox="1">
            <a:spLocks noChangeArrowheads="1"/>
          </p:cNvSpPr>
          <p:nvPr/>
        </p:nvSpPr>
        <p:spPr bwMode="auto">
          <a:xfrm>
            <a:off x="546100" y="254000"/>
            <a:ext cx="8448675" cy="141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2600" b="1">
                <a:solidFill>
                  <a:srgbClr val="800000"/>
                </a:solidFill>
              </a:rPr>
              <a:t>Exon skipping for the cure of DMD has entered clinical trials</a:t>
            </a:r>
          </a:p>
          <a:p>
            <a:pPr eaLnBrk="1" hangingPunct="1">
              <a:spcBef>
                <a:spcPct val="0"/>
              </a:spcBef>
              <a:buFontTx/>
              <a:buNone/>
            </a:pPr>
            <a:endParaRPr lang="it-IT" altLang="it-IT" sz="2000" b="1"/>
          </a:p>
          <a:p>
            <a:pPr eaLnBrk="1" hangingPunct="1">
              <a:spcBef>
                <a:spcPct val="0"/>
              </a:spcBef>
              <a:buFontTx/>
              <a:buNone/>
            </a:pPr>
            <a:r>
              <a:rPr lang="it-IT" altLang="it-IT" sz="2000" b="1"/>
              <a:t>Synthetic oligonucleotides</a:t>
            </a:r>
          </a:p>
          <a:p>
            <a:pPr eaLnBrk="1" hangingPunct="1">
              <a:spcBef>
                <a:spcPct val="0"/>
              </a:spcBef>
              <a:buFontTx/>
              <a:buNone/>
            </a:pPr>
            <a:endParaRPr lang="it-IT" altLang="it-IT" sz="2000" b="1"/>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3" name="Titolo 1">
            <a:extLst>
              <a:ext uri="{FF2B5EF4-FFF2-40B4-BE49-F238E27FC236}">
                <a16:creationId xmlns:a16="http://schemas.microsoft.com/office/drawing/2014/main" id="{78629B35-4B31-0444-9A2A-ED90C794A4A0}"/>
              </a:ext>
            </a:extLst>
          </p:cNvPr>
          <p:cNvSpPr>
            <a:spLocks noGrp="1"/>
          </p:cNvSpPr>
          <p:nvPr>
            <p:ph type="title"/>
          </p:nvPr>
        </p:nvSpPr>
        <p:spPr>
          <a:xfrm>
            <a:off x="457200" y="1946275"/>
            <a:ext cx="8229600" cy="1143000"/>
          </a:xfrm>
        </p:spPr>
        <p:txBody>
          <a:bodyPr rtlCol="0">
            <a:normAutofit fontScale="90000"/>
          </a:bodyPr>
          <a:lstStyle/>
          <a:p>
            <a:pPr eaLnBrk="1" fontAlgn="auto" hangingPunct="1">
              <a:spcAft>
                <a:spcPts val="0"/>
              </a:spcAft>
              <a:defRPr/>
            </a:pPr>
            <a:r>
              <a:rPr lang="it-IT">
                <a:ea typeface="+mj-ea"/>
              </a:rPr>
              <a:t>small non coding RNAs</a:t>
            </a:r>
            <a:br>
              <a:rPr lang="it-IT">
                <a:ea typeface="+mj-ea"/>
              </a:rPr>
            </a:br>
            <a:r>
              <a:rPr lang="it-IT">
                <a:ea typeface="+mj-ea"/>
              </a:rPr>
              <a:t>as therapeutics</a:t>
            </a:r>
            <a:br>
              <a:rPr lang="it-IT">
                <a:ea typeface="+mj-ea"/>
              </a:rPr>
            </a:br>
            <a:br>
              <a:rPr lang="it-IT">
                <a:ea typeface="+mj-ea"/>
              </a:rPr>
            </a:br>
            <a:br>
              <a:rPr lang="it-IT">
                <a:ea typeface="+mj-ea"/>
              </a:rPr>
            </a:br>
            <a:r>
              <a:rPr lang="it-IT">
                <a:ea typeface="+mj-ea"/>
              </a:rPr>
              <a:t>try to get a long lasting and </a:t>
            </a:r>
            <a:br>
              <a:rPr lang="it-IT">
                <a:ea typeface="+mj-ea"/>
              </a:rPr>
            </a:br>
            <a:r>
              <a:rPr lang="it-IT">
                <a:ea typeface="+mj-ea"/>
              </a:rPr>
              <a:t>body-wide treatment</a:t>
            </a:r>
          </a:p>
        </p:txBody>
      </p:sp>
      <p:grpSp>
        <p:nvGrpSpPr>
          <p:cNvPr id="114690" name="Group 17">
            <a:extLst>
              <a:ext uri="{FF2B5EF4-FFF2-40B4-BE49-F238E27FC236}">
                <a16:creationId xmlns:a16="http://schemas.microsoft.com/office/drawing/2014/main" id="{A674DFC3-32ED-7346-B4B2-7E33B73CDD10}"/>
              </a:ext>
            </a:extLst>
          </p:cNvPr>
          <p:cNvGrpSpPr>
            <a:grpSpLocks/>
          </p:cNvGrpSpPr>
          <p:nvPr/>
        </p:nvGrpSpPr>
        <p:grpSpPr bwMode="auto">
          <a:xfrm>
            <a:off x="0" y="6192838"/>
            <a:ext cx="9144000" cy="677862"/>
            <a:chOff x="0" y="2184"/>
            <a:chExt cx="5760" cy="1727"/>
          </a:xfrm>
        </p:grpSpPr>
        <p:pic>
          <p:nvPicPr>
            <p:cNvPr id="114692" name="Picture 15" descr="Fondino">
              <a:extLst>
                <a:ext uri="{FF2B5EF4-FFF2-40B4-BE49-F238E27FC236}">
                  <a16:creationId xmlns:a16="http://schemas.microsoft.com/office/drawing/2014/main" id="{44663D60-E7E8-3142-9489-9509E22CAAD5}"/>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94"/>
              <a:ext cx="5760" cy="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16" descr="fascia">
              <a:extLst>
                <a:ext uri="{FF2B5EF4-FFF2-40B4-BE49-F238E27FC236}">
                  <a16:creationId xmlns:a16="http://schemas.microsoft.com/office/drawing/2014/main" id="{DB34C7A8-7297-8B4C-815A-BC4CF1E0D8A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6" y="2184"/>
              <a:ext cx="4444" cy="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4691" name="Immagine 13" descr="ML_sinistra_202EC.ai">
            <a:extLst>
              <a:ext uri="{FF2B5EF4-FFF2-40B4-BE49-F238E27FC236}">
                <a16:creationId xmlns:a16="http://schemas.microsoft.com/office/drawing/2014/main" id="{D1986805-04C3-BB4D-A1CA-59CF9F2772C1}"/>
              </a:ext>
            </a:extLst>
          </p:cNvPr>
          <p:cNvPicPr>
            <a:picLocks noChangeAspect="1"/>
          </p:cNvPicPr>
          <p:nvPr/>
        </p:nvPicPr>
        <p:blipFill>
          <a:blip r:embed="rId4">
            <a:extLst>
              <a:ext uri="{28A0092B-C50C-407E-A947-70E740481C1C}">
                <a14:useLocalDpi xmlns:a14="http://schemas.microsoft.com/office/drawing/2010/main" val="0"/>
              </a:ext>
            </a:extLst>
          </a:blip>
          <a:srcRect l="32564" t="40681" r="56602" b="41621"/>
          <a:stretch>
            <a:fillRect/>
          </a:stretch>
        </p:blipFill>
        <p:spPr bwMode="auto">
          <a:xfrm>
            <a:off x="8566150" y="6157913"/>
            <a:ext cx="59055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9E135383-13D5-7D4C-A9A1-9652B7402D0B}"/>
              </a:ext>
            </a:extLst>
          </p:cNvPr>
          <p:cNvGrpSpPr>
            <a:grpSpLocks/>
          </p:cNvGrpSpPr>
          <p:nvPr/>
        </p:nvGrpSpPr>
        <p:grpSpPr bwMode="auto">
          <a:xfrm>
            <a:off x="1981200" y="3708400"/>
            <a:ext cx="5924550" cy="3048000"/>
            <a:chOff x="1248" y="2056"/>
            <a:chExt cx="3732" cy="1920"/>
          </a:xfrm>
        </p:grpSpPr>
        <p:grpSp>
          <p:nvGrpSpPr>
            <p:cNvPr id="115939" name="Group 3">
              <a:extLst>
                <a:ext uri="{FF2B5EF4-FFF2-40B4-BE49-F238E27FC236}">
                  <a16:creationId xmlns:a16="http://schemas.microsoft.com/office/drawing/2014/main" id="{63DC3DB5-15FA-E641-BEB1-A03798222BFF}"/>
                </a:ext>
              </a:extLst>
            </p:cNvPr>
            <p:cNvGrpSpPr>
              <a:grpSpLocks/>
            </p:cNvGrpSpPr>
            <p:nvPr/>
          </p:nvGrpSpPr>
          <p:grpSpPr bwMode="auto">
            <a:xfrm>
              <a:off x="1248" y="2056"/>
              <a:ext cx="3732" cy="1920"/>
              <a:chOff x="1248" y="2056"/>
              <a:chExt cx="3732" cy="1920"/>
            </a:xfrm>
          </p:grpSpPr>
          <p:sp>
            <p:nvSpPr>
              <p:cNvPr id="115941" name="Line 4">
                <a:extLst>
                  <a:ext uri="{FF2B5EF4-FFF2-40B4-BE49-F238E27FC236}">
                    <a16:creationId xmlns:a16="http://schemas.microsoft.com/office/drawing/2014/main" id="{FFB98F78-70B7-4C4D-817D-BAFE7000D86A}"/>
                  </a:ext>
                </a:extLst>
              </p:cNvPr>
              <p:cNvSpPr>
                <a:spLocks noChangeShapeType="1"/>
              </p:cNvSpPr>
              <p:nvPr/>
            </p:nvSpPr>
            <p:spPr bwMode="auto">
              <a:xfrm>
                <a:off x="1248" y="2104"/>
                <a:ext cx="1670" cy="1363"/>
              </a:xfrm>
              <a:prstGeom prst="line">
                <a:avLst/>
              </a:prstGeom>
              <a:noFill/>
              <a:ln w="38100">
                <a:solidFill>
                  <a:srgbClr val="FF3399"/>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942" name="Line 5">
                <a:extLst>
                  <a:ext uri="{FF2B5EF4-FFF2-40B4-BE49-F238E27FC236}">
                    <a16:creationId xmlns:a16="http://schemas.microsoft.com/office/drawing/2014/main" id="{DFF8939B-25DA-D44B-93C7-BD252E11BF57}"/>
                  </a:ext>
                </a:extLst>
              </p:cNvPr>
              <p:cNvSpPr>
                <a:spLocks noChangeShapeType="1"/>
              </p:cNvSpPr>
              <p:nvPr/>
            </p:nvSpPr>
            <p:spPr bwMode="auto">
              <a:xfrm flipH="1">
                <a:off x="2880" y="2056"/>
                <a:ext cx="2100" cy="1401"/>
              </a:xfrm>
              <a:prstGeom prst="line">
                <a:avLst/>
              </a:prstGeom>
              <a:noFill/>
              <a:ln w="38100">
                <a:solidFill>
                  <a:srgbClr val="FF3399"/>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943" name="Text Box 6">
                <a:extLst>
                  <a:ext uri="{FF2B5EF4-FFF2-40B4-BE49-F238E27FC236}">
                    <a16:creationId xmlns:a16="http://schemas.microsoft.com/office/drawing/2014/main" id="{67B4391E-B587-C74F-BF6E-7D1AC082BCAF}"/>
                  </a:ext>
                </a:extLst>
              </p:cNvPr>
              <p:cNvSpPr txBox="1">
                <a:spLocks noChangeArrowheads="1"/>
              </p:cNvSpPr>
              <p:nvPr/>
            </p:nvSpPr>
            <p:spPr bwMode="auto">
              <a:xfrm>
                <a:off x="2421" y="3737"/>
                <a:ext cx="4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2400" b="1">
                    <a:latin typeface="Times" pitchFamily="2" charset="0"/>
                  </a:rPr>
                  <a:t>AAG</a:t>
                </a:r>
              </a:p>
            </p:txBody>
          </p:sp>
          <p:sp>
            <p:nvSpPr>
              <p:cNvPr id="115944" name="Text Box 7">
                <a:extLst>
                  <a:ext uri="{FF2B5EF4-FFF2-40B4-BE49-F238E27FC236}">
                    <a16:creationId xmlns:a16="http://schemas.microsoft.com/office/drawing/2014/main" id="{F8A734C0-AA4D-CE42-B78E-27AA8FC12AE3}"/>
                  </a:ext>
                </a:extLst>
              </p:cNvPr>
              <p:cNvSpPr txBox="1">
                <a:spLocks noChangeArrowheads="1"/>
              </p:cNvSpPr>
              <p:nvPr/>
            </p:nvSpPr>
            <p:spPr bwMode="auto">
              <a:xfrm>
                <a:off x="2861" y="3745"/>
                <a:ext cx="4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2400" b="1">
                    <a:latin typeface="Times" pitchFamily="2" charset="0"/>
                  </a:rPr>
                  <a:t>GCA</a:t>
                </a:r>
              </a:p>
            </p:txBody>
          </p:sp>
          <p:grpSp>
            <p:nvGrpSpPr>
              <p:cNvPr id="115945" name="Group 8">
                <a:extLst>
                  <a:ext uri="{FF2B5EF4-FFF2-40B4-BE49-F238E27FC236}">
                    <a16:creationId xmlns:a16="http://schemas.microsoft.com/office/drawing/2014/main" id="{E44D3953-E5DE-E94B-B9E9-613DF9F202F8}"/>
                  </a:ext>
                </a:extLst>
              </p:cNvPr>
              <p:cNvGrpSpPr>
                <a:grpSpLocks/>
              </p:cNvGrpSpPr>
              <p:nvPr/>
            </p:nvGrpSpPr>
            <p:grpSpPr bwMode="auto">
              <a:xfrm>
                <a:off x="2365" y="3459"/>
                <a:ext cx="528" cy="252"/>
                <a:chOff x="1886" y="665"/>
                <a:chExt cx="528" cy="247"/>
              </a:xfrm>
            </p:grpSpPr>
            <p:sp>
              <p:nvSpPr>
                <p:cNvPr id="115956" name="Rectangle 9">
                  <a:extLst>
                    <a:ext uri="{FF2B5EF4-FFF2-40B4-BE49-F238E27FC236}">
                      <a16:creationId xmlns:a16="http://schemas.microsoft.com/office/drawing/2014/main" id="{9E986E5D-377E-1845-AD8A-BCF96BEFC69F}"/>
                    </a:ext>
                  </a:extLst>
                </p:cNvPr>
                <p:cNvSpPr>
                  <a:spLocks noChangeArrowheads="1"/>
                </p:cNvSpPr>
                <p:nvPr/>
              </p:nvSpPr>
              <p:spPr bwMode="auto">
                <a:xfrm>
                  <a:off x="1886" y="672"/>
                  <a:ext cx="528" cy="240"/>
                </a:xfrm>
                <a:prstGeom prst="rect">
                  <a:avLst/>
                </a:prstGeom>
                <a:gradFill rotWithShape="0">
                  <a:gsLst>
                    <a:gs pos="0">
                      <a:srgbClr val="767600"/>
                    </a:gs>
                    <a:gs pos="50000">
                      <a:srgbClr val="FFFF00"/>
                    </a:gs>
                    <a:gs pos="100000">
                      <a:srgbClr val="767600"/>
                    </a:gs>
                  </a:gsLst>
                  <a:lin ang="5400000" scaled="1"/>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115957" name="Rectangle 10">
                  <a:extLst>
                    <a:ext uri="{FF2B5EF4-FFF2-40B4-BE49-F238E27FC236}">
                      <a16:creationId xmlns:a16="http://schemas.microsoft.com/office/drawing/2014/main" id="{75FC38A9-5B0D-7C4D-B1A2-D6273CE4C268}"/>
                    </a:ext>
                  </a:extLst>
                </p:cNvPr>
                <p:cNvSpPr>
                  <a:spLocks noChangeArrowheads="1"/>
                </p:cNvSpPr>
                <p:nvPr/>
              </p:nvSpPr>
              <p:spPr bwMode="auto">
                <a:xfrm>
                  <a:off x="1958" y="665"/>
                  <a:ext cx="38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it-IT" altLang="it-IT" sz="2400" b="1">
                    <a:latin typeface="Comic Sans MS" panose="030F0902030302020204" pitchFamily="66" charset="0"/>
                  </a:endParaRPr>
                </a:p>
              </p:txBody>
            </p:sp>
          </p:grpSp>
          <p:grpSp>
            <p:nvGrpSpPr>
              <p:cNvPr id="115946" name="Group 11">
                <a:extLst>
                  <a:ext uri="{FF2B5EF4-FFF2-40B4-BE49-F238E27FC236}">
                    <a16:creationId xmlns:a16="http://schemas.microsoft.com/office/drawing/2014/main" id="{7B2BE188-B171-4141-A406-3F62B6020E23}"/>
                  </a:ext>
                </a:extLst>
              </p:cNvPr>
              <p:cNvGrpSpPr>
                <a:grpSpLocks/>
              </p:cNvGrpSpPr>
              <p:nvPr/>
            </p:nvGrpSpPr>
            <p:grpSpPr bwMode="auto">
              <a:xfrm>
                <a:off x="2901" y="3471"/>
                <a:ext cx="528" cy="240"/>
                <a:chOff x="2606" y="2453"/>
                <a:chExt cx="528" cy="240"/>
              </a:xfrm>
            </p:grpSpPr>
            <p:sp>
              <p:nvSpPr>
                <p:cNvPr id="115954" name="Rectangle 12">
                  <a:extLst>
                    <a:ext uri="{FF2B5EF4-FFF2-40B4-BE49-F238E27FC236}">
                      <a16:creationId xmlns:a16="http://schemas.microsoft.com/office/drawing/2014/main" id="{D5C0659A-FDDD-7E41-9B35-097BF92F7296}"/>
                    </a:ext>
                  </a:extLst>
                </p:cNvPr>
                <p:cNvSpPr>
                  <a:spLocks noChangeArrowheads="1"/>
                </p:cNvSpPr>
                <p:nvPr/>
              </p:nvSpPr>
              <p:spPr bwMode="auto">
                <a:xfrm>
                  <a:off x="2606" y="2453"/>
                  <a:ext cx="528" cy="240"/>
                </a:xfrm>
                <a:prstGeom prst="rect">
                  <a:avLst/>
                </a:prstGeom>
                <a:gradFill rotWithShape="0">
                  <a:gsLst>
                    <a:gs pos="0">
                      <a:srgbClr val="762F76"/>
                    </a:gs>
                    <a:gs pos="50000">
                      <a:srgbClr val="FF66FF"/>
                    </a:gs>
                    <a:gs pos="100000">
                      <a:srgbClr val="762F76"/>
                    </a:gs>
                  </a:gsLst>
                  <a:lin ang="5400000" scaled="1"/>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115955" name="Rectangle 13">
                  <a:extLst>
                    <a:ext uri="{FF2B5EF4-FFF2-40B4-BE49-F238E27FC236}">
                      <a16:creationId xmlns:a16="http://schemas.microsoft.com/office/drawing/2014/main" id="{1E926732-7E58-6948-BFF8-062EB1E6D080}"/>
                    </a:ext>
                  </a:extLst>
                </p:cNvPr>
                <p:cNvSpPr>
                  <a:spLocks noChangeArrowheads="1"/>
                </p:cNvSpPr>
                <p:nvPr/>
              </p:nvSpPr>
              <p:spPr bwMode="auto">
                <a:xfrm>
                  <a:off x="2676" y="2465"/>
                  <a:ext cx="38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it-IT" altLang="it-IT" sz="2400" b="1">
                    <a:latin typeface="Comic Sans MS" panose="030F0902030302020204" pitchFamily="66" charset="0"/>
                  </a:endParaRPr>
                </a:p>
              </p:txBody>
            </p:sp>
          </p:grpSp>
          <p:sp>
            <p:nvSpPr>
              <p:cNvPr id="115947" name="Line 14">
                <a:extLst>
                  <a:ext uri="{FF2B5EF4-FFF2-40B4-BE49-F238E27FC236}">
                    <a16:creationId xmlns:a16="http://schemas.microsoft.com/office/drawing/2014/main" id="{6186B33B-E847-6340-BF3D-2BB465179483}"/>
                  </a:ext>
                </a:extLst>
              </p:cNvPr>
              <p:cNvSpPr>
                <a:spLocks noChangeShapeType="1"/>
              </p:cNvSpPr>
              <p:nvPr/>
            </p:nvSpPr>
            <p:spPr bwMode="auto">
              <a:xfrm flipH="1">
                <a:off x="1672" y="3590"/>
                <a:ext cx="672"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948" name="Line 15">
                <a:extLst>
                  <a:ext uri="{FF2B5EF4-FFF2-40B4-BE49-F238E27FC236}">
                    <a16:creationId xmlns:a16="http://schemas.microsoft.com/office/drawing/2014/main" id="{8391DAB6-8F5A-324C-BC5A-F049075AF8A4}"/>
                  </a:ext>
                </a:extLst>
              </p:cNvPr>
              <p:cNvSpPr>
                <a:spLocks noChangeShapeType="1"/>
              </p:cNvSpPr>
              <p:nvPr/>
            </p:nvSpPr>
            <p:spPr bwMode="auto">
              <a:xfrm flipH="1" flipV="1">
                <a:off x="3464" y="3582"/>
                <a:ext cx="56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949" name="Line 16">
                <a:extLst>
                  <a:ext uri="{FF2B5EF4-FFF2-40B4-BE49-F238E27FC236}">
                    <a16:creationId xmlns:a16="http://schemas.microsoft.com/office/drawing/2014/main" id="{AACB227B-F7E9-604F-9C80-209A29A524BB}"/>
                  </a:ext>
                </a:extLst>
              </p:cNvPr>
              <p:cNvSpPr>
                <a:spLocks noChangeShapeType="1"/>
              </p:cNvSpPr>
              <p:nvPr/>
            </p:nvSpPr>
            <p:spPr bwMode="auto">
              <a:xfrm flipH="1">
                <a:off x="1816" y="3518"/>
                <a:ext cx="64" cy="16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950" name="Line 17">
                <a:extLst>
                  <a:ext uri="{FF2B5EF4-FFF2-40B4-BE49-F238E27FC236}">
                    <a16:creationId xmlns:a16="http://schemas.microsoft.com/office/drawing/2014/main" id="{A6407250-0D7F-2344-9D76-A66ABAD94DEF}"/>
                  </a:ext>
                </a:extLst>
              </p:cNvPr>
              <p:cNvSpPr>
                <a:spLocks noChangeShapeType="1"/>
              </p:cNvSpPr>
              <p:nvPr/>
            </p:nvSpPr>
            <p:spPr bwMode="auto">
              <a:xfrm flipH="1">
                <a:off x="1888" y="3510"/>
                <a:ext cx="64" cy="16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951" name="Line 18">
                <a:extLst>
                  <a:ext uri="{FF2B5EF4-FFF2-40B4-BE49-F238E27FC236}">
                    <a16:creationId xmlns:a16="http://schemas.microsoft.com/office/drawing/2014/main" id="{30B5DFA5-D0A3-B247-89C3-52E6E1FCE4B7}"/>
                  </a:ext>
                </a:extLst>
              </p:cNvPr>
              <p:cNvSpPr>
                <a:spLocks noChangeShapeType="1"/>
              </p:cNvSpPr>
              <p:nvPr/>
            </p:nvSpPr>
            <p:spPr bwMode="auto">
              <a:xfrm flipH="1">
                <a:off x="3736" y="3526"/>
                <a:ext cx="64" cy="16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952" name="Line 19">
                <a:extLst>
                  <a:ext uri="{FF2B5EF4-FFF2-40B4-BE49-F238E27FC236}">
                    <a16:creationId xmlns:a16="http://schemas.microsoft.com/office/drawing/2014/main" id="{7B4B7898-48D4-6E40-B183-D7F4E7DD22D9}"/>
                  </a:ext>
                </a:extLst>
              </p:cNvPr>
              <p:cNvSpPr>
                <a:spLocks noChangeShapeType="1"/>
              </p:cNvSpPr>
              <p:nvPr/>
            </p:nvSpPr>
            <p:spPr bwMode="auto">
              <a:xfrm flipH="1">
                <a:off x="3808" y="3518"/>
                <a:ext cx="64" cy="16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953" name="Rectangle 20">
                <a:extLst>
                  <a:ext uri="{FF2B5EF4-FFF2-40B4-BE49-F238E27FC236}">
                    <a16:creationId xmlns:a16="http://schemas.microsoft.com/office/drawing/2014/main" id="{3F405D5F-031C-5C42-9C9D-4553E58D8278}"/>
                  </a:ext>
                </a:extLst>
              </p:cNvPr>
              <p:cNvSpPr>
                <a:spLocks noChangeArrowheads="1"/>
              </p:cNvSpPr>
              <p:nvPr/>
            </p:nvSpPr>
            <p:spPr bwMode="auto">
              <a:xfrm>
                <a:off x="3996" y="3470"/>
                <a:ext cx="608"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defTabSz="7620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7620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7620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7620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7620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7620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it-IT" altLang="it-IT" sz="1600" b="1">
                    <a:latin typeface="Times New Roman" panose="02020603050405020304" pitchFamily="18" charset="0"/>
                  </a:rPr>
                  <a:t> AAAAA</a:t>
                </a:r>
              </a:p>
            </p:txBody>
          </p:sp>
        </p:grpSp>
        <p:sp>
          <p:nvSpPr>
            <p:cNvPr id="115940" name="Oval 21">
              <a:extLst>
                <a:ext uri="{FF2B5EF4-FFF2-40B4-BE49-F238E27FC236}">
                  <a16:creationId xmlns:a16="http://schemas.microsoft.com/office/drawing/2014/main" id="{4D7847F0-BF1B-D542-9F21-F08F00BA9023}"/>
                </a:ext>
              </a:extLst>
            </p:cNvPr>
            <p:cNvSpPr>
              <a:spLocks noChangeArrowheads="1"/>
            </p:cNvSpPr>
            <p:nvPr/>
          </p:nvSpPr>
          <p:spPr bwMode="auto">
            <a:xfrm>
              <a:off x="1616" y="3558"/>
              <a:ext cx="80" cy="8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grpSp>
      <p:grpSp>
        <p:nvGrpSpPr>
          <p:cNvPr id="115714" name="Group 56">
            <a:extLst>
              <a:ext uri="{FF2B5EF4-FFF2-40B4-BE49-F238E27FC236}">
                <a16:creationId xmlns:a16="http://schemas.microsoft.com/office/drawing/2014/main" id="{D322703D-80E5-D34E-958E-E7A1C646FFDA}"/>
              </a:ext>
            </a:extLst>
          </p:cNvPr>
          <p:cNvGrpSpPr>
            <a:grpSpLocks/>
          </p:cNvGrpSpPr>
          <p:nvPr/>
        </p:nvGrpSpPr>
        <p:grpSpPr bwMode="auto">
          <a:xfrm>
            <a:off x="152400" y="3416300"/>
            <a:ext cx="8915400" cy="1541463"/>
            <a:chOff x="96" y="1872"/>
            <a:chExt cx="5616" cy="971"/>
          </a:xfrm>
        </p:grpSpPr>
        <p:grpSp>
          <p:nvGrpSpPr>
            <p:cNvPr id="115917" name="Group 57">
              <a:extLst>
                <a:ext uri="{FF2B5EF4-FFF2-40B4-BE49-F238E27FC236}">
                  <a16:creationId xmlns:a16="http://schemas.microsoft.com/office/drawing/2014/main" id="{386A26BA-7119-EC46-8A02-CF9799C00942}"/>
                </a:ext>
              </a:extLst>
            </p:cNvPr>
            <p:cNvGrpSpPr>
              <a:grpSpLocks/>
            </p:cNvGrpSpPr>
            <p:nvPr/>
          </p:nvGrpSpPr>
          <p:grpSpPr bwMode="auto">
            <a:xfrm>
              <a:off x="96" y="1872"/>
              <a:ext cx="5616" cy="971"/>
              <a:chOff x="96" y="1629"/>
              <a:chExt cx="5616" cy="971"/>
            </a:xfrm>
          </p:grpSpPr>
          <p:sp>
            <p:nvSpPr>
              <p:cNvPr id="115922" name="AutoShape 58">
                <a:extLst>
                  <a:ext uri="{FF2B5EF4-FFF2-40B4-BE49-F238E27FC236}">
                    <a16:creationId xmlns:a16="http://schemas.microsoft.com/office/drawing/2014/main" id="{C49D6426-69F7-6148-984B-10966A24B73A}"/>
                  </a:ext>
                </a:extLst>
              </p:cNvPr>
              <p:cNvSpPr>
                <a:spLocks noChangeArrowheads="1"/>
              </p:cNvSpPr>
              <p:nvPr/>
            </p:nvSpPr>
            <p:spPr bwMode="auto">
              <a:xfrm>
                <a:off x="2648" y="1736"/>
                <a:ext cx="336" cy="144"/>
              </a:xfrm>
              <a:prstGeom prst="flowChartDelay">
                <a:avLst/>
              </a:prstGeom>
              <a:gradFill rotWithShape="0">
                <a:gsLst>
                  <a:gs pos="0">
                    <a:srgbClr val="007676"/>
                  </a:gs>
                  <a:gs pos="50000">
                    <a:srgbClr val="00FFFF"/>
                  </a:gs>
                  <a:gs pos="100000">
                    <a:srgbClr val="007676"/>
                  </a:gs>
                </a:gsLst>
                <a:lin ang="5400000" scaled="1"/>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115923" name="Line 59">
                <a:extLst>
                  <a:ext uri="{FF2B5EF4-FFF2-40B4-BE49-F238E27FC236}">
                    <a16:creationId xmlns:a16="http://schemas.microsoft.com/office/drawing/2014/main" id="{176111B9-D51B-3747-8681-96D69B895AB2}"/>
                  </a:ext>
                </a:extLst>
              </p:cNvPr>
              <p:cNvSpPr>
                <a:spLocks noChangeShapeType="1"/>
              </p:cNvSpPr>
              <p:nvPr/>
            </p:nvSpPr>
            <p:spPr bwMode="auto">
              <a:xfrm flipV="1">
                <a:off x="528" y="1824"/>
                <a:ext cx="212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924" name="Line 60">
                <a:extLst>
                  <a:ext uri="{FF2B5EF4-FFF2-40B4-BE49-F238E27FC236}">
                    <a16:creationId xmlns:a16="http://schemas.microsoft.com/office/drawing/2014/main" id="{7143062C-229F-5744-A68D-3E9C0031BD8F}"/>
                  </a:ext>
                </a:extLst>
              </p:cNvPr>
              <p:cNvSpPr>
                <a:spLocks noChangeShapeType="1"/>
              </p:cNvSpPr>
              <p:nvPr/>
            </p:nvSpPr>
            <p:spPr bwMode="auto">
              <a:xfrm>
                <a:off x="96" y="1824"/>
                <a:ext cx="384" cy="0"/>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925" name="Line 61">
                <a:extLst>
                  <a:ext uri="{FF2B5EF4-FFF2-40B4-BE49-F238E27FC236}">
                    <a16:creationId xmlns:a16="http://schemas.microsoft.com/office/drawing/2014/main" id="{70B6EFA6-E9FC-EB46-89C4-795F65D4F4B5}"/>
                  </a:ext>
                </a:extLst>
              </p:cNvPr>
              <p:cNvSpPr>
                <a:spLocks noChangeShapeType="1"/>
              </p:cNvSpPr>
              <p:nvPr/>
            </p:nvSpPr>
            <p:spPr bwMode="auto">
              <a:xfrm>
                <a:off x="5568" y="1824"/>
                <a:ext cx="144" cy="0"/>
              </a:xfrm>
              <a:prstGeom prst="line">
                <a:avLst/>
              </a:prstGeom>
              <a:noFill/>
              <a:ln w="28575">
                <a:solidFill>
                  <a:schemeClr val="tx1"/>
                </a:solidFill>
                <a:prstDash val="dash"/>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926" name="Text Box 62">
                <a:extLst>
                  <a:ext uri="{FF2B5EF4-FFF2-40B4-BE49-F238E27FC236}">
                    <a16:creationId xmlns:a16="http://schemas.microsoft.com/office/drawing/2014/main" id="{F71EC5E5-E3A5-AA48-B194-932E07787A61}"/>
                  </a:ext>
                </a:extLst>
              </p:cNvPr>
              <p:cNvSpPr txBox="1">
                <a:spLocks noChangeArrowheads="1"/>
              </p:cNvSpPr>
              <p:nvPr/>
            </p:nvSpPr>
            <p:spPr bwMode="auto">
              <a:xfrm>
                <a:off x="829" y="1987"/>
                <a:ext cx="11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it-IT" altLang="it-IT" sz="2400" b="1">
                  <a:latin typeface="Times" pitchFamily="2" charset="0"/>
                </a:endParaRPr>
              </a:p>
            </p:txBody>
          </p:sp>
          <p:sp>
            <p:nvSpPr>
              <p:cNvPr id="115927" name="Text Box 64">
                <a:extLst>
                  <a:ext uri="{FF2B5EF4-FFF2-40B4-BE49-F238E27FC236}">
                    <a16:creationId xmlns:a16="http://schemas.microsoft.com/office/drawing/2014/main" id="{A2CF88D3-BA5A-854B-B4AB-8E72C4C5A0E7}"/>
                  </a:ext>
                </a:extLst>
              </p:cNvPr>
              <p:cNvSpPr txBox="1">
                <a:spLocks noChangeArrowheads="1"/>
              </p:cNvSpPr>
              <p:nvPr/>
            </p:nvSpPr>
            <p:spPr bwMode="auto">
              <a:xfrm>
                <a:off x="4896" y="1939"/>
                <a:ext cx="11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it-IT" altLang="it-IT" sz="2400" b="1">
                  <a:latin typeface="Times" pitchFamily="2" charset="0"/>
                </a:endParaRPr>
              </a:p>
            </p:txBody>
          </p:sp>
          <p:sp>
            <p:nvSpPr>
              <p:cNvPr id="115928" name="Line 66">
                <a:extLst>
                  <a:ext uri="{FF2B5EF4-FFF2-40B4-BE49-F238E27FC236}">
                    <a16:creationId xmlns:a16="http://schemas.microsoft.com/office/drawing/2014/main" id="{C27ABA6D-C8D0-5D45-9FD7-8C019C65E8BD}"/>
                  </a:ext>
                </a:extLst>
              </p:cNvPr>
              <p:cNvSpPr>
                <a:spLocks noChangeShapeType="1"/>
              </p:cNvSpPr>
              <p:nvPr/>
            </p:nvSpPr>
            <p:spPr bwMode="auto">
              <a:xfrm flipV="1">
                <a:off x="3352" y="1816"/>
                <a:ext cx="162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929" name="Oval 67">
                <a:extLst>
                  <a:ext uri="{FF2B5EF4-FFF2-40B4-BE49-F238E27FC236}">
                    <a16:creationId xmlns:a16="http://schemas.microsoft.com/office/drawing/2014/main" id="{9EA5CC7A-63AA-F44B-A79B-38D0A1A074ED}"/>
                  </a:ext>
                </a:extLst>
              </p:cNvPr>
              <p:cNvSpPr>
                <a:spLocks noChangeArrowheads="1"/>
              </p:cNvSpPr>
              <p:nvPr/>
            </p:nvSpPr>
            <p:spPr bwMode="auto">
              <a:xfrm>
                <a:off x="2696" y="1738"/>
                <a:ext cx="624" cy="814"/>
              </a:xfrm>
              <a:prstGeom prst="ellipse">
                <a:avLst/>
              </a:prstGeom>
              <a:gradFill rotWithShape="0">
                <a:gsLst>
                  <a:gs pos="0">
                    <a:srgbClr val="007676"/>
                  </a:gs>
                  <a:gs pos="50000">
                    <a:srgbClr val="00FFFF"/>
                  </a:gs>
                  <a:gs pos="100000">
                    <a:srgbClr val="007676"/>
                  </a:gs>
                </a:gsLst>
                <a:lin ang="5400000" scaled="1"/>
              </a:gra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115930" name="AutoShape 68">
                <a:extLst>
                  <a:ext uri="{FF2B5EF4-FFF2-40B4-BE49-F238E27FC236}">
                    <a16:creationId xmlns:a16="http://schemas.microsoft.com/office/drawing/2014/main" id="{2768E948-CCD4-BE41-A971-01ED1A6B0AF2}"/>
                  </a:ext>
                </a:extLst>
              </p:cNvPr>
              <p:cNvSpPr>
                <a:spLocks noChangeArrowheads="1"/>
              </p:cNvSpPr>
              <p:nvPr/>
            </p:nvSpPr>
            <p:spPr bwMode="auto">
              <a:xfrm rot="10795307">
                <a:off x="2984" y="1736"/>
                <a:ext cx="336" cy="144"/>
              </a:xfrm>
              <a:prstGeom prst="flowChartDelay">
                <a:avLst/>
              </a:prstGeom>
              <a:gradFill rotWithShape="0">
                <a:gsLst>
                  <a:gs pos="0">
                    <a:srgbClr val="007676"/>
                  </a:gs>
                  <a:gs pos="50000">
                    <a:srgbClr val="00FFFF"/>
                  </a:gs>
                  <a:gs pos="100000">
                    <a:srgbClr val="007676"/>
                  </a:gs>
                </a:gsLst>
                <a:lin ang="5400000" scaled="1"/>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115931" name="Oval 69">
                <a:extLst>
                  <a:ext uri="{FF2B5EF4-FFF2-40B4-BE49-F238E27FC236}">
                    <a16:creationId xmlns:a16="http://schemas.microsoft.com/office/drawing/2014/main" id="{F6141A9D-4B2B-0345-B13C-AAD806E2E529}"/>
                  </a:ext>
                </a:extLst>
              </p:cNvPr>
              <p:cNvSpPr>
                <a:spLocks noChangeArrowheads="1"/>
              </p:cNvSpPr>
              <p:nvPr/>
            </p:nvSpPr>
            <p:spPr bwMode="auto">
              <a:xfrm>
                <a:off x="2840" y="1736"/>
                <a:ext cx="336" cy="528"/>
              </a:xfrm>
              <a:prstGeom prst="ellipse">
                <a:avLst/>
              </a:prstGeom>
              <a:solidFill>
                <a:schemeClr val="bg1"/>
              </a:solidFill>
              <a:ln w="9525">
                <a:solidFill>
                  <a:srgbClr val="003399"/>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115932" name="Text Box 71">
                <a:extLst>
                  <a:ext uri="{FF2B5EF4-FFF2-40B4-BE49-F238E27FC236}">
                    <a16:creationId xmlns:a16="http://schemas.microsoft.com/office/drawing/2014/main" id="{40102E8C-6A98-4447-B753-549D5DAA5CEA}"/>
                  </a:ext>
                </a:extLst>
              </p:cNvPr>
              <p:cNvSpPr txBox="1">
                <a:spLocks noChangeArrowheads="1"/>
              </p:cNvSpPr>
              <p:nvPr/>
            </p:nvSpPr>
            <p:spPr bwMode="auto">
              <a:xfrm>
                <a:off x="2852" y="2235"/>
                <a:ext cx="116"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it-IT" altLang="it-IT" b="1">
                  <a:latin typeface="Times" pitchFamily="2" charset="0"/>
                </a:endParaRPr>
              </a:p>
            </p:txBody>
          </p:sp>
          <p:grpSp>
            <p:nvGrpSpPr>
              <p:cNvPr id="115933" name="Group 72">
                <a:extLst>
                  <a:ext uri="{FF2B5EF4-FFF2-40B4-BE49-F238E27FC236}">
                    <a16:creationId xmlns:a16="http://schemas.microsoft.com/office/drawing/2014/main" id="{72A7CF43-4495-D24B-8DFA-4F715B051D31}"/>
                  </a:ext>
                </a:extLst>
              </p:cNvPr>
              <p:cNvGrpSpPr>
                <a:grpSpLocks/>
              </p:cNvGrpSpPr>
              <p:nvPr/>
            </p:nvGrpSpPr>
            <p:grpSpPr bwMode="auto">
              <a:xfrm>
                <a:off x="621" y="1629"/>
                <a:ext cx="576" cy="284"/>
                <a:chOff x="1886" y="665"/>
                <a:chExt cx="528" cy="247"/>
              </a:xfrm>
            </p:grpSpPr>
            <p:sp>
              <p:nvSpPr>
                <p:cNvPr id="115937" name="Rectangle 73">
                  <a:extLst>
                    <a:ext uri="{FF2B5EF4-FFF2-40B4-BE49-F238E27FC236}">
                      <a16:creationId xmlns:a16="http://schemas.microsoft.com/office/drawing/2014/main" id="{2DEC9F23-9682-684A-98C4-1479BFCDB18E}"/>
                    </a:ext>
                  </a:extLst>
                </p:cNvPr>
                <p:cNvSpPr>
                  <a:spLocks noChangeArrowheads="1"/>
                </p:cNvSpPr>
                <p:nvPr/>
              </p:nvSpPr>
              <p:spPr bwMode="auto">
                <a:xfrm>
                  <a:off x="1886" y="672"/>
                  <a:ext cx="528" cy="240"/>
                </a:xfrm>
                <a:prstGeom prst="rect">
                  <a:avLst/>
                </a:prstGeom>
                <a:gradFill rotWithShape="0">
                  <a:gsLst>
                    <a:gs pos="0">
                      <a:srgbClr val="767600"/>
                    </a:gs>
                    <a:gs pos="50000">
                      <a:srgbClr val="FFFF00"/>
                    </a:gs>
                    <a:gs pos="100000">
                      <a:srgbClr val="767600"/>
                    </a:gs>
                  </a:gsLst>
                  <a:lin ang="5400000" scaled="1"/>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115938" name="Rectangle 74">
                  <a:extLst>
                    <a:ext uri="{FF2B5EF4-FFF2-40B4-BE49-F238E27FC236}">
                      <a16:creationId xmlns:a16="http://schemas.microsoft.com/office/drawing/2014/main" id="{205109FA-4D7D-044E-ADFF-B402FAC8C60F}"/>
                    </a:ext>
                  </a:extLst>
                </p:cNvPr>
                <p:cNvSpPr>
                  <a:spLocks noChangeArrowheads="1"/>
                </p:cNvSpPr>
                <p:nvPr/>
              </p:nvSpPr>
              <p:spPr bwMode="auto">
                <a:xfrm>
                  <a:off x="1958" y="665"/>
                  <a:ext cx="38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it-IT" altLang="it-IT" sz="2400" b="1">
                    <a:latin typeface="Comic Sans MS" panose="030F0902030302020204" pitchFamily="66" charset="0"/>
                  </a:endParaRPr>
                </a:p>
              </p:txBody>
            </p:sp>
          </p:grpSp>
          <p:grpSp>
            <p:nvGrpSpPr>
              <p:cNvPr id="115934" name="Group 75">
                <a:extLst>
                  <a:ext uri="{FF2B5EF4-FFF2-40B4-BE49-F238E27FC236}">
                    <a16:creationId xmlns:a16="http://schemas.microsoft.com/office/drawing/2014/main" id="{D082AEAF-9915-974C-8181-6D6C5B3D9F3A}"/>
                  </a:ext>
                </a:extLst>
              </p:cNvPr>
              <p:cNvGrpSpPr>
                <a:grpSpLocks/>
              </p:cNvGrpSpPr>
              <p:nvPr/>
            </p:nvGrpSpPr>
            <p:grpSpPr bwMode="auto">
              <a:xfrm>
                <a:off x="4981" y="1641"/>
                <a:ext cx="552" cy="280"/>
                <a:chOff x="2606" y="2453"/>
                <a:chExt cx="528" cy="240"/>
              </a:xfrm>
            </p:grpSpPr>
            <p:sp>
              <p:nvSpPr>
                <p:cNvPr id="115935" name="Rectangle 76">
                  <a:extLst>
                    <a:ext uri="{FF2B5EF4-FFF2-40B4-BE49-F238E27FC236}">
                      <a16:creationId xmlns:a16="http://schemas.microsoft.com/office/drawing/2014/main" id="{085619C5-E8CC-C64D-A3AC-E72D7DB4840A}"/>
                    </a:ext>
                  </a:extLst>
                </p:cNvPr>
                <p:cNvSpPr>
                  <a:spLocks noChangeArrowheads="1"/>
                </p:cNvSpPr>
                <p:nvPr/>
              </p:nvSpPr>
              <p:spPr bwMode="auto">
                <a:xfrm>
                  <a:off x="2606" y="2453"/>
                  <a:ext cx="528" cy="240"/>
                </a:xfrm>
                <a:prstGeom prst="rect">
                  <a:avLst/>
                </a:prstGeom>
                <a:gradFill rotWithShape="0">
                  <a:gsLst>
                    <a:gs pos="0">
                      <a:srgbClr val="762F76"/>
                    </a:gs>
                    <a:gs pos="50000">
                      <a:srgbClr val="FF66FF"/>
                    </a:gs>
                    <a:gs pos="100000">
                      <a:srgbClr val="762F76"/>
                    </a:gs>
                  </a:gsLst>
                  <a:lin ang="5400000" scaled="1"/>
                </a:gra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115936" name="Rectangle 77">
                  <a:extLst>
                    <a:ext uri="{FF2B5EF4-FFF2-40B4-BE49-F238E27FC236}">
                      <a16:creationId xmlns:a16="http://schemas.microsoft.com/office/drawing/2014/main" id="{9C314C5F-8F1F-164B-8312-B24678B2924C}"/>
                    </a:ext>
                  </a:extLst>
                </p:cNvPr>
                <p:cNvSpPr>
                  <a:spLocks noChangeArrowheads="1"/>
                </p:cNvSpPr>
                <p:nvPr/>
              </p:nvSpPr>
              <p:spPr bwMode="auto">
                <a:xfrm>
                  <a:off x="2676" y="2465"/>
                  <a:ext cx="384"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it-IT" altLang="it-IT" sz="2400" b="1">
                    <a:latin typeface="Comic Sans MS" panose="030F0902030302020204" pitchFamily="66" charset="0"/>
                  </a:endParaRPr>
                </a:p>
              </p:txBody>
            </p:sp>
          </p:grpSp>
        </p:grpSp>
        <p:grpSp>
          <p:nvGrpSpPr>
            <p:cNvPr id="115918" name="Group 78">
              <a:extLst>
                <a:ext uri="{FF2B5EF4-FFF2-40B4-BE49-F238E27FC236}">
                  <a16:creationId xmlns:a16="http://schemas.microsoft.com/office/drawing/2014/main" id="{623BDAC7-36DA-1F42-BECA-6748D50E2FCA}"/>
                </a:ext>
              </a:extLst>
            </p:cNvPr>
            <p:cNvGrpSpPr>
              <a:grpSpLocks/>
            </p:cNvGrpSpPr>
            <p:nvPr/>
          </p:nvGrpSpPr>
          <p:grpSpPr bwMode="auto">
            <a:xfrm>
              <a:off x="2848" y="2184"/>
              <a:ext cx="312" cy="336"/>
              <a:chOff x="3204" y="1104"/>
              <a:chExt cx="312" cy="336"/>
            </a:xfrm>
          </p:grpSpPr>
          <p:sp>
            <p:nvSpPr>
              <p:cNvPr id="115919" name="AutoShape 79">
                <a:extLst>
                  <a:ext uri="{FF2B5EF4-FFF2-40B4-BE49-F238E27FC236}">
                    <a16:creationId xmlns:a16="http://schemas.microsoft.com/office/drawing/2014/main" id="{5B09AC48-5546-7F48-8F77-EF9159E2B19C}"/>
                  </a:ext>
                </a:extLst>
              </p:cNvPr>
              <p:cNvSpPr>
                <a:spLocks noChangeArrowheads="1"/>
              </p:cNvSpPr>
              <p:nvPr/>
            </p:nvSpPr>
            <p:spPr bwMode="auto">
              <a:xfrm>
                <a:off x="3216" y="1104"/>
                <a:ext cx="288" cy="240"/>
              </a:xfrm>
              <a:prstGeom prst="hexagon">
                <a:avLst>
                  <a:gd name="adj" fmla="val 30000"/>
                  <a:gd name="vf" fmla="val 115470"/>
                </a:avLst>
              </a:prstGeom>
              <a:solidFill>
                <a:srgbClr val="CC0000"/>
              </a:solidFill>
              <a:ln w="2857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115920" name="Text Box 80">
                <a:extLst>
                  <a:ext uri="{FF2B5EF4-FFF2-40B4-BE49-F238E27FC236}">
                    <a16:creationId xmlns:a16="http://schemas.microsoft.com/office/drawing/2014/main" id="{2301F13E-43AA-2B49-95C1-A17BF19B2BFE}"/>
                  </a:ext>
                </a:extLst>
              </p:cNvPr>
              <p:cNvSpPr txBox="1">
                <a:spLocks noChangeArrowheads="1"/>
              </p:cNvSpPr>
              <p:nvPr/>
            </p:nvSpPr>
            <p:spPr bwMode="auto">
              <a:xfrm>
                <a:off x="3204" y="1141"/>
                <a:ext cx="31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900" b="1">
                    <a:solidFill>
                      <a:schemeClr val="bg1"/>
                    </a:solidFill>
                    <a:latin typeface="Comic Sans MS" panose="030F0902030302020204" pitchFamily="66" charset="0"/>
                  </a:rPr>
                  <a:t>STOP</a:t>
                </a:r>
              </a:p>
            </p:txBody>
          </p:sp>
          <p:sp>
            <p:nvSpPr>
              <p:cNvPr id="115921" name="Line 81">
                <a:extLst>
                  <a:ext uri="{FF2B5EF4-FFF2-40B4-BE49-F238E27FC236}">
                    <a16:creationId xmlns:a16="http://schemas.microsoft.com/office/drawing/2014/main" id="{992DF46B-78FF-1148-BFFA-942C194EC44E}"/>
                  </a:ext>
                </a:extLst>
              </p:cNvPr>
              <p:cNvSpPr>
                <a:spLocks noChangeShapeType="1"/>
              </p:cNvSpPr>
              <p:nvPr/>
            </p:nvSpPr>
            <p:spPr bwMode="auto">
              <a:xfrm>
                <a:off x="3360" y="1344"/>
                <a:ext cx="0"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grpSp>
      </p:grpSp>
      <p:sp>
        <p:nvSpPr>
          <p:cNvPr id="115715" name="Rectangle 84">
            <a:extLst>
              <a:ext uri="{FF2B5EF4-FFF2-40B4-BE49-F238E27FC236}">
                <a16:creationId xmlns:a16="http://schemas.microsoft.com/office/drawing/2014/main" id="{7C459461-0827-5345-879B-1CCBDF19ECCC}"/>
              </a:ext>
            </a:extLst>
          </p:cNvPr>
          <p:cNvSpPr>
            <a:spLocks noChangeArrowheads="1"/>
          </p:cNvSpPr>
          <p:nvPr/>
        </p:nvSpPr>
        <p:spPr bwMode="auto">
          <a:xfrm>
            <a:off x="4635500" y="3530600"/>
            <a:ext cx="254000" cy="127000"/>
          </a:xfrm>
          <a:prstGeom prst="rect">
            <a:avLst/>
          </a:prstGeom>
          <a:solidFill>
            <a:schemeClr val="bg1"/>
          </a:solidFill>
          <a:ln w="9525">
            <a:solidFill>
              <a:schemeClr val="bg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pic>
        <p:nvPicPr>
          <p:cNvPr id="115716" name="Immagine 84" descr="ML_sinistra_202EC.ai">
            <a:extLst>
              <a:ext uri="{FF2B5EF4-FFF2-40B4-BE49-F238E27FC236}">
                <a16:creationId xmlns:a16="http://schemas.microsoft.com/office/drawing/2014/main" id="{CC7FB4AB-8669-3C4F-A066-ED067A139B03}"/>
              </a:ext>
            </a:extLst>
          </p:cNvPr>
          <p:cNvPicPr>
            <a:picLocks noChangeAspect="1"/>
          </p:cNvPicPr>
          <p:nvPr/>
        </p:nvPicPr>
        <p:blipFill>
          <a:blip r:embed="rId3">
            <a:extLst>
              <a:ext uri="{28A0092B-C50C-407E-A947-70E740481C1C}">
                <a14:useLocalDpi xmlns:a14="http://schemas.microsoft.com/office/drawing/2010/main" val="0"/>
              </a:ext>
            </a:extLst>
          </a:blip>
          <a:srcRect l="32564" t="40681" r="56602" b="41621"/>
          <a:stretch>
            <a:fillRect/>
          </a:stretch>
        </p:blipFill>
        <p:spPr bwMode="auto">
          <a:xfrm>
            <a:off x="8566150" y="6157913"/>
            <a:ext cx="59055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7" name="Rectangle 69">
            <a:extLst>
              <a:ext uri="{FF2B5EF4-FFF2-40B4-BE49-F238E27FC236}">
                <a16:creationId xmlns:a16="http://schemas.microsoft.com/office/drawing/2014/main" id="{EC889B5D-C9F9-6440-A5E5-B86DB99EA45B}"/>
              </a:ext>
            </a:extLst>
          </p:cNvPr>
          <p:cNvSpPr>
            <a:spLocks noChangeArrowheads="1"/>
          </p:cNvSpPr>
          <p:nvPr/>
        </p:nvSpPr>
        <p:spPr bwMode="auto">
          <a:xfrm>
            <a:off x="36513" y="685800"/>
            <a:ext cx="3535362"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 typeface="Arial" panose="020B0604020202020204" pitchFamily="34" charset="0"/>
              <a:buNone/>
            </a:pPr>
            <a:r>
              <a:rPr lang="it-IT" altLang="it-IT" sz="2400" b="1" i="1">
                <a:solidFill>
                  <a:srgbClr val="FF0000"/>
                </a:solidFill>
                <a:latin typeface="Century Gothic" panose="020B0502020202020204" pitchFamily="34" charset="0"/>
              </a:rPr>
              <a:t>U1 snRNA</a:t>
            </a:r>
          </a:p>
          <a:p>
            <a:pPr>
              <a:spcBef>
                <a:spcPct val="0"/>
              </a:spcBef>
              <a:buFont typeface="Arial" panose="020B0604020202020204" pitchFamily="34" charset="0"/>
              <a:buNone/>
            </a:pPr>
            <a:r>
              <a:rPr lang="it-IT" altLang="it-IT" sz="1200">
                <a:latin typeface="Century Gothic" panose="020B0502020202020204" pitchFamily="34" charset="0"/>
              </a:rPr>
              <a:t>				</a:t>
            </a:r>
          </a:p>
          <a:p>
            <a:pPr>
              <a:spcBef>
                <a:spcPct val="0"/>
              </a:spcBef>
              <a:buFont typeface="Arial" panose="020B0604020202020204" pitchFamily="34" charset="0"/>
              <a:buNone/>
            </a:pPr>
            <a:r>
              <a:rPr lang="it-IT" altLang="it-IT" sz="1400">
                <a:latin typeface="Century Gothic" panose="020B0502020202020204" pitchFamily="34" charset="0"/>
              </a:rPr>
              <a:t>- nuclear RNA with specific recognition for       splice junctions</a:t>
            </a:r>
          </a:p>
          <a:p>
            <a:pPr>
              <a:spcBef>
                <a:spcPct val="0"/>
              </a:spcBef>
              <a:buFontTx/>
              <a:buChar char="-"/>
            </a:pPr>
            <a:r>
              <a:rPr lang="it-IT" altLang="it-IT" sz="1400">
                <a:latin typeface="Century Gothic" panose="020B0502020202020204" pitchFamily="34" charset="0"/>
              </a:rPr>
              <a:t> is matured in the cytoplasm an   then reimported in the nucleus</a:t>
            </a:r>
          </a:p>
          <a:p>
            <a:pPr>
              <a:spcBef>
                <a:spcPct val="0"/>
              </a:spcBef>
              <a:buFontTx/>
              <a:buChar char="-"/>
            </a:pPr>
            <a:r>
              <a:rPr lang="it-IT" altLang="it-IT" sz="1400">
                <a:latin typeface="Century Gothic" panose="020B0502020202020204" pitchFamily="34" charset="0"/>
              </a:rPr>
              <a:t> few transduced nuclei in the muscle fiber can provide chimeric antisense molecules to the entire fiber</a:t>
            </a:r>
          </a:p>
        </p:txBody>
      </p:sp>
      <p:sp>
        <p:nvSpPr>
          <p:cNvPr id="115718" name="AutoShape 3">
            <a:extLst>
              <a:ext uri="{FF2B5EF4-FFF2-40B4-BE49-F238E27FC236}">
                <a16:creationId xmlns:a16="http://schemas.microsoft.com/office/drawing/2014/main" id="{7C93C71B-5933-C446-B9CF-8BB6D363C17B}"/>
              </a:ext>
            </a:extLst>
          </p:cNvPr>
          <p:cNvSpPr>
            <a:spLocks noChangeArrowheads="1"/>
          </p:cNvSpPr>
          <p:nvPr/>
        </p:nvSpPr>
        <p:spPr bwMode="auto">
          <a:xfrm>
            <a:off x="1958975" y="92075"/>
            <a:ext cx="5940425" cy="1050925"/>
          </a:xfrm>
          <a:prstGeom prst="roundRect">
            <a:avLst>
              <a:gd name="adj" fmla="val 28833"/>
            </a:avLst>
          </a:prstGeom>
          <a:solidFill>
            <a:srgbClr val="081D58"/>
          </a:solidFill>
          <a:ln w="12700">
            <a:solidFill>
              <a:srgbClr val="FAFD00"/>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115719" name="Text Box 5">
            <a:extLst>
              <a:ext uri="{FF2B5EF4-FFF2-40B4-BE49-F238E27FC236}">
                <a16:creationId xmlns:a16="http://schemas.microsoft.com/office/drawing/2014/main" id="{84EF2BD0-FDCB-934C-A760-8EDF57380629}"/>
              </a:ext>
            </a:extLst>
          </p:cNvPr>
          <p:cNvSpPr txBox="1">
            <a:spLocks noChangeArrowheads="1"/>
          </p:cNvSpPr>
          <p:nvPr/>
        </p:nvSpPr>
        <p:spPr bwMode="auto">
          <a:xfrm>
            <a:off x="1981200" y="268288"/>
            <a:ext cx="57753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it-IT" sz="2400">
                <a:solidFill>
                  <a:srgbClr val="FFFF00"/>
                </a:solidFill>
                <a:latin typeface="Arial" panose="020B0604020202020204" pitchFamily="34" charset="0"/>
              </a:rPr>
              <a:t>Antisense RNA technology applied to the</a:t>
            </a:r>
          </a:p>
          <a:p>
            <a:pPr algn="ctr" eaLnBrk="1" hangingPunct="1">
              <a:spcBef>
                <a:spcPct val="0"/>
              </a:spcBef>
              <a:buFontTx/>
              <a:buNone/>
            </a:pPr>
            <a:r>
              <a:rPr lang="it-IT" altLang="it-IT" sz="2400">
                <a:solidFill>
                  <a:srgbClr val="FFFF00"/>
                </a:solidFill>
                <a:latin typeface="Arial" panose="020B0604020202020204" pitchFamily="34" charset="0"/>
              </a:rPr>
              <a:t> correction of DMD mutations</a:t>
            </a:r>
          </a:p>
        </p:txBody>
      </p:sp>
      <p:grpSp>
        <p:nvGrpSpPr>
          <p:cNvPr id="115720" name="Gruppo 89">
            <a:extLst>
              <a:ext uri="{FF2B5EF4-FFF2-40B4-BE49-F238E27FC236}">
                <a16:creationId xmlns:a16="http://schemas.microsoft.com/office/drawing/2014/main" id="{8E82A752-9A7A-F542-A76F-C4E33E52F3C9}"/>
              </a:ext>
            </a:extLst>
          </p:cNvPr>
          <p:cNvGrpSpPr>
            <a:grpSpLocks/>
          </p:cNvGrpSpPr>
          <p:nvPr/>
        </p:nvGrpSpPr>
        <p:grpSpPr bwMode="auto">
          <a:xfrm>
            <a:off x="2578100" y="2697163"/>
            <a:ext cx="5545138" cy="1028700"/>
            <a:chOff x="2578100" y="2697163"/>
            <a:chExt cx="5544154" cy="1029434"/>
          </a:xfrm>
        </p:grpSpPr>
        <p:grpSp>
          <p:nvGrpSpPr>
            <p:cNvPr id="115882" name="Group 22">
              <a:extLst>
                <a:ext uri="{FF2B5EF4-FFF2-40B4-BE49-F238E27FC236}">
                  <a16:creationId xmlns:a16="http://schemas.microsoft.com/office/drawing/2014/main" id="{7BE09120-46A4-3C41-8F0C-A516B40709F3}"/>
                </a:ext>
              </a:extLst>
            </p:cNvPr>
            <p:cNvGrpSpPr>
              <a:grpSpLocks/>
            </p:cNvGrpSpPr>
            <p:nvPr/>
          </p:nvGrpSpPr>
          <p:grpSpPr bwMode="auto">
            <a:xfrm>
              <a:off x="2578100" y="2697163"/>
              <a:ext cx="3481388" cy="958850"/>
              <a:chOff x="1616" y="1427"/>
              <a:chExt cx="2193" cy="604"/>
            </a:xfrm>
          </p:grpSpPr>
          <p:sp>
            <p:nvSpPr>
              <p:cNvPr id="115884" name="Line 23">
                <a:extLst>
                  <a:ext uri="{FF2B5EF4-FFF2-40B4-BE49-F238E27FC236}">
                    <a16:creationId xmlns:a16="http://schemas.microsoft.com/office/drawing/2014/main" id="{D25524AE-370A-944B-AA93-86D8A04DC080}"/>
                  </a:ext>
                </a:extLst>
              </p:cNvPr>
              <p:cNvSpPr>
                <a:spLocks noChangeShapeType="1"/>
              </p:cNvSpPr>
              <p:nvPr/>
            </p:nvSpPr>
            <p:spPr bwMode="auto">
              <a:xfrm>
                <a:off x="2034" y="1551"/>
                <a:ext cx="0" cy="24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885" name="Line 24">
                <a:extLst>
                  <a:ext uri="{FF2B5EF4-FFF2-40B4-BE49-F238E27FC236}">
                    <a16:creationId xmlns:a16="http://schemas.microsoft.com/office/drawing/2014/main" id="{CAE390EA-AB48-8840-8B9C-B856E92302F8}"/>
                  </a:ext>
                </a:extLst>
              </p:cNvPr>
              <p:cNvSpPr>
                <a:spLocks noChangeShapeType="1"/>
              </p:cNvSpPr>
              <p:nvPr/>
            </p:nvSpPr>
            <p:spPr bwMode="auto">
              <a:xfrm>
                <a:off x="1942" y="1551"/>
                <a:ext cx="0" cy="24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886" name="Line 25">
                <a:extLst>
                  <a:ext uri="{FF2B5EF4-FFF2-40B4-BE49-F238E27FC236}">
                    <a16:creationId xmlns:a16="http://schemas.microsoft.com/office/drawing/2014/main" id="{89BE4283-1723-4846-8812-7E68C59F6385}"/>
                  </a:ext>
                </a:extLst>
              </p:cNvPr>
              <p:cNvSpPr>
                <a:spLocks noChangeShapeType="1"/>
              </p:cNvSpPr>
              <p:nvPr/>
            </p:nvSpPr>
            <p:spPr bwMode="auto">
              <a:xfrm>
                <a:off x="2017" y="1791"/>
                <a:ext cx="192"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887" name="Line 26">
                <a:extLst>
                  <a:ext uri="{FF2B5EF4-FFF2-40B4-BE49-F238E27FC236}">
                    <a16:creationId xmlns:a16="http://schemas.microsoft.com/office/drawing/2014/main" id="{CEA9D4DD-ECBA-EC44-9F8B-047AE42A665C}"/>
                  </a:ext>
                </a:extLst>
              </p:cNvPr>
              <p:cNvSpPr>
                <a:spLocks noChangeShapeType="1"/>
              </p:cNvSpPr>
              <p:nvPr/>
            </p:nvSpPr>
            <p:spPr bwMode="auto">
              <a:xfrm>
                <a:off x="1808" y="1791"/>
                <a:ext cx="144"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888" name="Oval 27">
                <a:extLst>
                  <a:ext uri="{FF2B5EF4-FFF2-40B4-BE49-F238E27FC236}">
                    <a16:creationId xmlns:a16="http://schemas.microsoft.com/office/drawing/2014/main" id="{DFE35B2A-80A6-E243-B5F4-C9538E3E0A62}"/>
                  </a:ext>
                </a:extLst>
              </p:cNvPr>
              <p:cNvSpPr>
                <a:spLocks noChangeArrowheads="1"/>
              </p:cNvSpPr>
              <p:nvPr/>
            </p:nvSpPr>
            <p:spPr bwMode="auto">
              <a:xfrm>
                <a:off x="1904" y="1427"/>
                <a:ext cx="154" cy="144"/>
              </a:xfrm>
              <a:prstGeom prst="ellipse">
                <a:avLst/>
              </a:prstGeom>
              <a:solidFill>
                <a:schemeClr val="bg1"/>
              </a:solidFill>
              <a:ln w="38100">
                <a:solidFill>
                  <a:schemeClr val="accent2"/>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115889" name="Rectangle 28">
                <a:extLst>
                  <a:ext uri="{FF2B5EF4-FFF2-40B4-BE49-F238E27FC236}">
                    <a16:creationId xmlns:a16="http://schemas.microsoft.com/office/drawing/2014/main" id="{4ECD9C30-99ED-4041-8EC3-54E1DC9654B5}"/>
                  </a:ext>
                </a:extLst>
              </p:cNvPr>
              <p:cNvSpPr>
                <a:spLocks noChangeArrowheads="1"/>
              </p:cNvSpPr>
              <p:nvPr/>
            </p:nvSpPr>
            <p:spPr bwMode="auto">
              <a:xfrm>
                <a:off x="1962" y="1455"/>
                <a:ext cx="48" cy="336"/>
              </a:xfrm>
              <a:prstGeom prst="rect">
                <a:avLst/>
              </a:prstGeom>
              <a:solidFill>
                <a:schemeClr val="bg1"/>
              </a:solidFill>
              <a:ln w="28575">
                <a:solidFill>
                  <a:schemeClr val="bg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115890" name="Line 29">
                <a:extLst>
                  <a:ext uri="{FF2B5EF4-FFF2-40B4-BE49-F238E27FC236}">
                    <a16:creationId xmlns:a16="http://schemas.microsoft.com/office/drawing/2014/main" id="{2CB39832-EE47-954C-896B-8B95FF02A08B}"/>
                  </a:ext>
                </a:extLst>
              </p:cNvPr>
              <p:cNvSpPr>
                <a:spLocks noChangeShapeType="1"/>
              </p:cNvSpPr>
              <p:nvPr/>
            </p:nvSpPr>
            <p:spPr bwMode="auto">
              <a:xfrm>
                <a:off x="2788" y="1849"/>
                <a:ext cx="0" cy="96"/>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891" name="Line 30">
                <a:extLst>
                  <a:ext uri="{FF2B5EF4-FFF2-40B4-BE49-F238E27FC236}">
                    <a16:creationId xmlns:a16="http://schemas.microsoft.com/office/drawing/2014/main" id="{012F041C-8E2C-6845-AD73-B9CADC738B54}"/>
                  </a:ext>
                </a:extLst>
              </p:cNvPr>
              <p:cNvSpPr>
                <a:spLocks noChangeShapeType="1"/>
              </p:cNvSpPr>
              <p:nvPr/>
            </p:nvSpPr>
            <p:spPr bwMode="auto">
              <a:xfrm>
                <a:off x="2877" y="1849"/>
                <a:ext cx="0" cy="96"/>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892" name="Line 31">
                <a:extLst>
                  <a:ext uri="{FF2B5EF4-FFF2-40B4-BE49-F238E27FC236}">
                    <a16:creationId xmlns:a16="http://schemas.microsoft.com/office/drawing/2014/main" id="{5986FCAE-101E-A84A-B134-7D2D3FE2888D}"/>
                  </a:ext>
                </a:extLst>
              </p:cNvPr>
              <p:cNvSpPr>
                <a:spLocks noChangeShapeType="1"/>
              </p:cNvSpPr>
              <p:nvPr/>
            </p:nvSpPr>
            <p:spPr bwMode="auto">
              <a:xfrm>
                <a:off x="2924" y="1846"/>
                <a:ext cx="0" cy="96"/>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893" name="Line 32">
                <a:extLst>
                  <a:ext uri="{FF2B5EF4-FFF2-40B4-BE49-F238E27FC236}">
                    <a16:creationId xmlns:a16="http://schemas.microsoft.com/office/drawing/2014/main" id="{9E750C5F-A9CF-EA42-B41E-2064759617AA}"/>
                  </a:ext>
                </a:extLst>
              </p:cNvPr>
              <p:cNvSpPr>
                <a:spLocks noChangeShapeType="1"/>
              </p:cNvSpPr>
              <p:nvPr/>
            </p:nvSpPr>
            <p:spPr bwMode="auto">
              <a:xfrm>
                <a:off x="3118" y="1846"/>
                <a:ext cx="0" cy="96"/>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894" name="Line 33">
                <a:extLst>
                  <a:ext uri="{FF2B5EF4-FFF2-40B4-BE49-F238E27FC236}">
                    <a16:creationId xmlns:a16="http://schemas.microsoft.com/office/drawing/2014/main" id="{59E03552-FE0E-2F43-8408-C1DFCB26A65A}"/>
                  </a:ext>
                </a:extLst>
              </p:cNvPr>
              <p:cNvSpPr>
                <a:spLocks noChangeShapeType="1"/>
              </p:cNvSpPr>
              <p:nvPr/>
            </p:nvSpPr>
            <p:spPr bwMode="auto">
              <a:xfrm>
                <a:off x="3200" y="1846"/>
                <a:ext cx="0" cy="96"/>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895" name="Line 34">
                <a:extLst>
                  <a:ext uri="{FF2B5EF4-FFF2-40B4-BE49-F238E27FC236}">
                    <a16:creationId xmlns:a16="http://schemas.microsoft.com/office/drawing/2014/main" id="{2CEEA2AA-76D9-5D44-BFBF-90F16B3F03E8}"/>
                  </a:ext>
                </a:extLst>
              </p:cNvPr>
              <p:cNvSpPr>
                <a:spLocks noChangeShapeType="1"/>
              </p:cNvSpPr>
              <p:nvPr/>
            </p:nvSpPr>
            <p:spPr bwMode="auto">
              <a:xfrm>
                <a:off x="3296" y="1846"/>
                <a:ext cx="0" cy="96"/>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896" name="Line 35">
                <a:extLst>
                  <a:ext uri="{FF2B5EF4-FFF2-40B4-BE49-F238E27FC236}">
                    <a16:creationId xmlns:a16="http://schemas.microsoft.com/office/drawing/2014/main" id="{9EC1FE25-21A5-8542-B2F2-94A230DA1E80}"/>
                  </a:ext>
                </a:extLst>
              </p:cNvPr>
              <p:cNvSpPr>
                <a:spLocks noChangeShapeType="1"/>
              </p:cNvSpPr>
              <p:nvPr/>
            </p:nvSpPr>
            <p:spPr bwMode="auto">
              <a:xfrm>
                <a:off x="3392" y="1839"/>
                <a:ext cx="0" cy="192"/>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897" name="Line 36">
                <a:extLst>
                  <a:ext uri="{FF2B5EF4-FFF2-40B4-BE49-F238E27FC236}">
                    <a16:creationId xmlns:a16="http://schemas.microsoft.com/office/drawing/2014/main" id="{AD54A86F-6EBE-5841-AF00-E75A6ED1BB9C}"/>
                  </a:ext>
                </a:extLst>
              </p:cNvPr>
              <p:cNvSpPr>
                <a:spLocks noChangeShapeType="1"/>
              </p:cNvSpPr>
              <p:nvPr/>
            </p:nvSpPr>
            <p:spPr bwMode="auto">
              <a:xfrm>
                <a:off x="3488" y="1839"/>
                <a:ext cx="0" cy="192"/>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898" name="Line 37">
                <a:extLst>
                  <a:ext uri="{FF2B5EF4-FFF2-40B4-BE49-F238E27FC236}">
                    <a16:creationId xmlns:a16="http://schemas.microsoft.com/office/drawing/2014/main" id="{27DCDF96-194A-8449-9068-D9FC9A0F116B}"/>
                  </a:ext>
                </a:extLst>
              </p:cNvPr>
              <p:cNvSpPr>
                <a:spLocks noChangeShapeType="1"/>
              </p:cNvSpPr>
              <p:nvPr/>
            </p:nvSpPr>
            <p:spPr bwMode="auto">
              <a:xfrm>
                <a:off x="3440" y="1839"/>
                <a:ext cx="0" cy="192"/>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899" name="Line 38">
                <a:extLst>
                  <a:ext uri="{FF2B5EF4-FFF2-40B4-BE49-F238E27FC236}">
                    <a16:creationId xmlns:a16="http://schemas.microsoft.com/office/drawing/2014/main" id="{AC3EEA65-C707-1744-8E8C-E011BCAC53FD}"/>
                  </a:ext>
                </a:extLst>
              </p:cNvPr>
              <p:cNvSpPr>
                <a:spLocks noChangeShapeType="1"/>
              </p:cNvSpPr>
              <p:nvPr/>
            </p:nvSpPr>
            <p:spPr bwMode="auto">
              <a:xfrm>
                <a:off x="2586" y="1839"/>
                <a:ext cx="0" cy="192"/>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900" name="Line 39">
                <a:extLst>
                  <a:ext uri="{FF2B5EF4-FFF2-40B4-BE49-F238E27FC236}">
                    <a16:creationId xmlns:a16="http://schemas.microsoft.com/office/drawing/2014/main" id="{83D3FA3F-B6F1-0744-AA5A-265F11E3709F}"/>
                  </a:ext>
                </a:extLst>
              </p:cNvPr>
              <p:cNvSpPr>
                <a:spLocks noChangeShapeType="1"/>
              </p:cNvSpPr>
              <p:nvPr/>
            </p:nvSpPr>
            <p:spPr bwMode="auto">
              <a:xfrm>
                <a:off x="2480" y="1839"/>
                <a:ext cx="0" cy="192"/>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901" name="Line 40">
                <a:extLst>
                  <a:ext uri="{FF2B5EF4-FFF2-40B4-BE49-F238E27FC236}">
                    <a16:creationId xmlns:a16="http://schemas.microsoft.com/office/drawing/2014/main" id="{5F9D9963-4B5C-EE4F-9BB8-946ADE8AD27B}"/>
                  </a:ext>
                </a:extLst>
              </p:cNvPr>
              <p:cNvSpPr>
                <a:spLocks noChangeShapeType="1"/>
              </p:cNvSpPr>
              <p:nvPr/>
            </p:nvSpPr>
            <p:spPr bwMode="auto">
              <a:xfrm flipH="1">
                <a:off x="2528" y="1839"/>
                <a:ext cx="7" cy="192"/>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902" name="Line 41">
                <a:extLst>
                  <a:ext uri="{FF2B5EF4-FFF2-40B4-BE49-F238E27FC236}">
                    <a16:creationId xmlns:a16="http://schemas.microsoft.com/office/drawing/2014/main" id="{E12A6389-501D-9141-BCAC-FF062F8A8713}"/>
                  </a:ext>
                </a:extLst>
              </p:cNvPr>
              <p:cNvSpPr>
                <a:spLocks noChangeShapeType="1"/>
              </p:cNvSpPr>
              <p:nvPr/>
            </p:nvSpPr>
            <p:spPr bwMode="auto">
              <a:xfrm>
                <a:off x="2833" y="1846"/>
                <a:ext cx="0" cy="96"/>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903" name="Line 42">
                <a:extLst>
                  <a:ext uri="{FF2B5EF4-FFF2-40B4-BE49-F238E27FC236}">
                    <a16:creationId xmlns:a16="http://schemas.microsoft.com/office/drawing/2014/main" id="{498B2686-9BDB-4E43-84B5-AC83E5E95B1C}"/>
                  </a:ext>
                </a:extLst>
              </p:cNvPr>
              <p:cNvSpPr>
                <a:spLocks noChangeShapeType="1"/>
              </p:cNvSpPr>
              <p:nvPr/>
            </p:nvSpPr>
            <p:spPr bwMode="auto">
              <a:xfrm>
                <a:off x="2644" y="1849"/>
                <a:ext cx="0" cy="96"/>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904" name="Line 43">
                <a:extLst>
                  <a:ext uri="{FF2B5EF4-FFF2-40B4-BE49-F238E27FC236}">
                    <a16:creationId xmlns:a16="http://schemas.microsoft.com/office/drawing/2014/main" id="{9EBC4318-989E-9242-8670-8CBAC73B36D9}"/>
                  </a:ext>
                </a:extLst>
              </p:cNvPr>
              <p:cNvSpPr>
                <a:spLocks noChangeShapeType="1"/>
              </p:cNvSpPr>
              <p:nvPr/>
            </p:nvSpPr>
            <p:spPr bwMode="auto">
              <a:xfrm>
                <a:off x="2740" y="1846"/>
                <a:ext cx="0" cy="96"/>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905" name="Line 44">
                <a:extLst>
                  <a:ext uri="{FF2B5EF4-FFF2-40B4-BE49-F238E27FC236}">
                    <a16:creationId xmlns:a16="http://schemas.microsoft.com/office/drawing/2014/main" id="{08CF20AC-B3CB-E249-B491-35700230A1A1}"/>
                  </a:ext>
                </a:extLst>
              </p:cNvPr>
              <p:cNvSpPr>
                <a:spLocks noChangeShapeType="1"/>
              </p:cNvSpPr>
              <p:nvPr/>
            </p:nvSpPr>
            <p:spPr bwMode="auto">
              <a:xfrm>
                <a:off x="2693" y="1846"/>
                <a:ext cx="0" cy="96"/>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906" name="Line 45">
                <a:extLst>
                  <a:ext uri="{FF2B5EF4-FFF2-40B4-BE49-F238E27FC236}">
                    <a16:creationId xmlns:a16="http://schemas.microsoft.com/office/drawing/2014/main" id="{DFD41A47-6D19-9942-91E9-321428E5E692}"/>
                  </a:ext>
                </a:extLst>
              </p:cNvPr>
              <p:cNvSpPr>
                <a:spLocks noChangeShapeType="1"/>
              </p:cNvSpPr>
              <p:nvPr/>
            </p:nvSpPr>
            <p:spPr bwMode="auto">
              <a:xfrm>
                <a:off x="2974" y="1846"/>
                <a:ext cx="0" cy="96"/>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907" name="Line 46">
                <a:extLst>
                  <a:ext uri="{FF2B5EF4-FFF2-40B4-BE49-F238E27FC236}">
                    <a16:creationId xmlns:a16="http://schemas.microsoft.com/office/drawing/2014/main" id="{07F59E2F-D1CB-784D-AE8B-0CD003D9D9A2}"/>
                  </a:ext>
                </a:extLst>
              </p:cNvPr>
              <p:cNvSpPr>
                <a:spLocks noChangeShapeType="1"/>
              </p:cNvSpPr>
              <p:nvPr/>
            </p:nvSpPr>
            <p:spPr bwMode="auto">
              <a:xfrm>
                <a:off x="3024" y="1846"/>
                <a:ext cx="0" cy="96"/>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908" name="Line 47">
                <a:extLst>
                  <a:ext uri="{FF2B5EF4-FFF2-40B4-BE49-F238E27FC236}">
                    <a16:creationId xmlns:a16="http://schemas.microsoft.com/office/drawing/2014/main" id="{73F3417F-42BE-B241-8F36-4D3683276F57}"/>
                  </a:ext>
                </a:extLst>
              </p:cNvPr>
              <p:cNvSpPr>
                <a:spLocks noChangeShapeType="1"/>
              </p:cNvSpPr>
              <p:nvPr/>
            </p:nvSpPr>
            <p:spPr bwMode="auto">
              <a:xfrm>
                <a:off x="3074" y="1846"/>
                <a:ext cx="0" cy="96"/>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909" name="Line 48">
                <a:extLst>
                  <a:ext uri="{FF2B5EF4-FFF2-40B4-BE49-F238E27FC236}">
                    <a16:creationId xmlns:a16="http://schemas.microsoft.com/office/drawing/2014/main" id="{ACE63DD3-4D40-1643-8453-9FECC79A0A87}"/>
                  </a:ext>
                </a:extLst>
              </p:cNvPr>
              <p:cNvSpPr>
                <a:spLocks noChangeShapeType="1"/>
              </p:cNvSpPr>
              <p:nvPr/>
            </p:nvSpPr>
            <p:spPr bwMode="auto">
              <a:xfrm>
                <a:off x="3159" y="1846"/>
                <a:ext cx="0" cy="96"/>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910" name="Line 49">
                <a:extLst>
                  <a:ext uri="{FF2B5EF4-FFF2-40B4-BE49-F238E27FC236}">
                    <a16:creationId xmlns:a16="http://schemas.microsoft.com/office/drawing/2014/main" id="{A6E6B7B5-FF52-F448-8EDC-836393C497C0}"/>
                  </a:ext>
                </a:extLst>
              </p:cNvPr>
              <p:cNvSpPr>
                <a:spLocks noChangeShapeType="1"/>
              </p:cNvSpPr>
              <p:nvPr/>
            </p:nvSpPr>
            <p:spPr bwMode="auto">
              <a:xfrm>
                <a:off x="3248" y="1846"/>
                <a:ext cx="0" cy="96"/>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911" name="Line 50">
                <a:extLst>
                  <a:ext uri="{FF2B5EF4-FFF2-40B4-BE49-F238E27FC236}">
                    <a16:creationId xmlns:a16="http://schemas.microsoft.com/office/drawing/2014/main" id="{982F9EE1-C4A2-2D4A-A0D5-1A2473EF88C7}"/>
                  </a:ext>
                </a:extLst>
              </p:cNvPr>
              <p:cNvSpPr>
                <a:spLocks noChangeShapeType="1"/>
              </p:cNvSpPr>
              <p:nvPr/>
            </p:nvSpPr>
            <p:spPr bwMode="auto">
              <a:xfrm>
                <a:off x="3337" y="1841"/>
                <a:ext cx="7" cy="142"/>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912" name="Line 51">
                <a:extLst>
                  <a:ext uri="{FF2B5EF4-FFF2-40B4-BE49-F238E27FC236}">
                    <a16:creationId xmlns:a16="http://schemas.microsoft.com/office/drawing/2014/main" id="{CCD569DB-9641-D64F-BE72-7F0B393A234D}"/>
                  </a:ext>
                </a:extLst>
              </p:cNvPr>
              <p:cNvSpPr>
                <a:spLocks noChangeShapeType="1"/>
              </p:cNvSpPr>
              <p:nvPr/>
            </p:nvSpPr>
            <p:spPr bwMode="auto">
              <a:xfrm>
                <a:off x="2240" y="1791"/>
                <a:ext cx="1344" cy="0"/>
              </a:xfrm>
              <a:prstGeom prst="line">
                <a:avLst/>
              </a:prstGeom>
              <a:noFill/>
              <a:ln w="381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913" name="Text Box 52">
                <a:extLst>
                  <a:ext uri="{FF2B5EF4-FFF2-40B4-BE49-F238E27FC236}">
                    <a16:creationId xmlns:a16="http://schemas.microsoft.com/office/drawing/2014/main" id="{970E559E-3466-F745-A049-DC1813F06212}"/>
                  </a:ext>
                </a:extLst>
              </p:cNvPr>
              <p:cNvSpPr txBox="1">
                <a:spLocks noChangeArrowheads="1"/>
              </p:cNvSpPr>
              <p:nvPr/>
            </p:nvSpPr>
            <p:spPr bwMode="auto">
              <a:xfrm>
                <a:off x="1616" y="1653"/>
                <a:ext cx="24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2000" b="1">
                    <a:solidFill>
                      <a:schemeClr val="accent2"/>
                    </a:solidFill>
                    <a:latin typeface="Times" pitchFamily="2" charset="0"/>
                  </a:rPr>
                  <a:t>3</a:t>
                </a:r>
                <a:r>
                  <a:rPr lang="ja-JP" altLang="it-IT" sz="2000" b="1">
                    <a:solidFill>
                      <a:schemeClr val="accent2"/>
                    </a:solidFill>
                    <a:latin typeface="Times" pitchFamily="2" charset="0"/>
                  </a:rPr>
                  <a:t>’</a:t>
                </a:r>
                <a:endParaRPr lang="it-IT" altLang="it-IT" sz="2000" b="1">
                  <a:solidFill>
                    <a:schemeClr val="accent2"/>
                  </a:solidFill>
                  <a:latin typeface="Times" pitchFamily="2" charset="0"/>
                </a:endParaRPr>
              </a:p>
            </p:txBody>
          </p:sp>
          <p:sp>
            <p:nvSpPr>
              <p:cNvPr id="115914" name="Text Box 53">
                <a:extLst>
                  <a:ext uri="{FF2B5EF4-FFF2-40B4-BE49-F238E27FC236}">
                    <a16:creationId xmlns:a16="http://schemas.microsoft.com/office/drawing/2014/main" id="{EAE82158-23C1-7145-81B0-06397DB85912}"/>
                  </a:ext>
                </a:extLst>
              </p:cNvPr>
              <p:cNvSpPr txBox="1">
                <a:spLocks noChangeArrowheads="1"/>
              </p:cNvSpPr>
              <p:nvPr/>
            </p:nvSpPr>
            <p:spPr bwMode="auto">
              <a:xfrm>
                <a:off x="3560" y="1673"/>
                <a:ext cx="24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2000" b="1">
                    <a:solidFill>
                      <a:schemeClr val="accent2"/>
                    </a:solidFill>
                    <a:latin typeface="Times" pitchFamily="2" charset="0"/>
                  </a:rPr>
                  <a:t>5</a:t>
                </a:r>
                <a:r>
                  <a:rPr lang="ja-JP" altLang="it-IT" sz="2000" b="1">
                    <a:solidFill>
                      <a:schemeClr val="accent2"/>
                    </a:solidFill>
                    <a:latin typeface="Times" pitchFamily="2" charset="0"/>
                  </a:rPr>
                  <a:t>’</a:t>
                </a:r>
                <a:endParaRPr lang="it-IT" altLang="it-IT" sz="2000" b="1">
                  <a:solidFill>
                    <a:schemeClr val="accent2"/>
                  </a:solidFill>
                  <a:latin typeface="Times" pitchFamily="2" charset="0"/>
                </a:endParaRPr>
              </a:p>
            </p:txBody>
          </p:sp>
          <p:sp>
            <p:nvSpPr>
              <p:cNvPr id="115915" name="Rectangle 54">
                <a:extLst>
                  <a:ext uri="{FF2B5EF4-FFF2-40B4-BE49-F238E27FC236}">
                    <a16:creationId xmlns:a16="http://schemas.microsoft.com/office/drawing/2014/main" id="{9344FBDE-AC16-4B48-AD79-06E59B11EC92}"/>
                  </a:ext>
                </a:extLst>
              </p:cNvPr>
              <p:cNvSpPr>
                <a:spLocks noChangeArrowheads="1"/>
              </p:cNvSpPr>
              <p:nvPr/>
            </p:nvSpPr>
            <p:spPr bwMode="auto">
              <a:xfrm>
                <a:off x="2816" y="1953"/>
                <a:ext cx="336" cy="48"/>
              </a:xfrm>
              <a:prstGeom prst="rect">
                <a:avLst/>
              </a:prstGeom>
              <a:solidFill>
                <a:schemeClr val="bg1"/>
              </a:solidFill>
              <a:ln w="9525">
                <a:solidFill>
                  <a:schemeClr val="bg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115916" name="Rectangle 55">
                <a:extLst>
                  <a:ext uri="{FF2B5EF4-FFF2-40B4-BE49-F238E27FC236}">
                    <a16:creationId xmlns:a16="http://schemas.microsoft.com/office/drawing/2014/main" id="{1C6F0680-A2AB-684F-BE75-E800F223CD9B}"/>
                  </a:ext>
                </a:extLst>
              </p:cNvPr>
              <p:cNvSpPr>
                <a:spLocks noChangeArrowheads="1"/>
              </p:cNvSpPr>
              <p:nvPr/>
            </p:nvSpPr>
            <p:spPr bwMode="auto">
              <a:xfrm>
                <a:off x="2202" y="1743"/>
                <a:ext cx="240" cy="96"/>
              </a:xfrm>
              <a:prstGeom prst="rect">
                <a:avLst/>
              </a:prstGeom>
              <a:solidFill>
                <a:schemeClr val="accent2"/>
              </a:solidFill>
              <a:ln w="9525">
                <a:solidFill>
                  <a:schemeClr val="accent2"/>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grpSp>
        <p:sp>
          <p:nvSpPr>
            <p:cNvPr id="115883" name="CasellaDiTesto 88">
              <a:extLst>
                <a:ext uri="{FF2B5EF4-FFF2-40B4-BE49-F238E27FC236}">
                  <a16:creationId xmlns:a16="http://schemas.microsoft.com/office/drawing/2014/main" id="{1B64E411-7C8B-7642-B24F-7108EF37CB8A}"/>
                </a:ext>
              </a:extLst>
            </p:cNvPr>
            <p:cNvSpPr txBox="1">
              <a:spLocks noChangeArrowheads="1"/>
            </p:cNvSpPr>
            <p:nvPr/>
          </p:nvSpPr>
          <p:spPr bwMode="auto">
            <a:xfrm>
              <a:off x="6019800" y="2895600"/>
              <a:ext cx="210245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2400" b="1" i="1">
                  <a:solidFill>
                    <a:srgbClr val="FF0000"/>
                  </a:solidFill>
                </a:rPr>
                <a:t>antisense RNA</a:t>
              </a:r>
            </a:p>
            <a:p>
              <a:pPr eaLnBrk="1" hangingPunct="1">
                <a:spcBef>
                  <a:spcPct val="0"/>
                </a:spcBef>
                <a:buFontTx/>
                <a:buNone/>
              </a:pPr>
              <a:endParaRPr lang="it-IT" altLang="it-IT" sz="2400"/>
            </a:p>
          </p:txBody>
        </p:sp>
      </p:grpSp>
      <p:grpSp>
        <p:nvGrpSpPr>
          <p:cNvPr id="5" name="Gruppo 4">
            <a:extLst>
              <a:ext uri="{FF2B5EF4-FFF2-40B4-BE49-F238E27FC236}">
                <a16:creationId xmlns:a16="http://schemas.microsoft.com/office/drawing/2014/main" id="{5E6DDCBD-5C83-3941-837B-33B11024A48D}"/>
              </a:ext>
            </a:extLst>
          </p:cNvPr>
          <p:cNvGrpSpPr>
            <a:grpSpLocks/>
          </p:cNvGrpSpPr>
          <p:nvPr/>
        </p:nvGrpSpPr>
        <p:grpSpPr bwMode="auto">
          <a:xfrm>
            <a:off x="263525" y="4554538"/>
            <a:ext cx="2160588" cy="2251075"/>
            <a:chOff x="263525" y="4555069"/>
            <a:chExt cx="2160588" cy="2249933"/>
          </a:xfrm>
        </p:grpSpPr>
        <p:grpSp>
          <p:nvGrpSpPr>
            <p:cNvPr id="115722" name="Group 133">
              <a:extLst>
                <a:ext uri="{FF2B5EF4-FFF2-40B4-BE49-F238E27FC236}">
                  <a16:creationId xmlns:a16="http://schemas.microsoft.com/office/drawing/2014/main" id="{5809CA0A-183E-EC41-A8F4-9247AD7E9416}"/>
                </a:ext>
              </a:extLst>
            </p:cNvPr>
            <p:cNvGrpSpPr>
              <a:grpSpLocks/>
            </p:cNvGrpSpPr>
            <p:nvPr/>
          </p:nvGrpSpPr>
          <p:grpSpPr bwMode="auto">
            <a:xfrm>
              <a:off x="263525" y="5212824"/>
              <a:ext cx="2160588" cy="1189037"/>
              <a:chOff x="1536" y="3264"/>
              <a:chExt cx="1989" cy="1008"/>
            </a:xfrm>
          </p:grpSpPr>
          <p:grpSp>
            <p:nvGrpSpPr>
              <p:cNvPr id="115855" name="Group 134">
                <a:extLst>
                  <a:ext uri="{FF2B5EF4-FFF2-40B4-BE49-F238E27FC236}">
                    <a16:creationId xmlns:a16="http://schemas.microsoft.com/office/drawing/2014/main" id="{F72318DD-B448-744C-BCB6-8410F9F80364}"/>
                  </a:ext>
                </a:extLst>
              </p:cNvPr>
              <p:cNvGrpSpPr>
                <a:grpSpLocks/>
              </p:cNvGrpSpPr>
              <p:nvPr/>
            </p:nvGrpSpPr>
            <p:grpSpPr bwMode="auto">
              <a:xfrm rot="21255135" flipH="1">
                <a:off x="1536" y="3504"/>
                <a:ext cx="1248" cy="672"/>
                <a:chOff x="3203" y="924"/>
                <a:chExt cx="1645" cy="1161"/>
              </a:xfrm>
            </p:grpSpPr>
            <p:sp>
              <p:nvSpPr>
                <p:cNvPr id="115870" name="AutoShape 135">
                  <a:extLst>
                    <a:ext uri="{FF2B5EF4-FFF2-40B4-BE49-F238E27FC236}">
                      <a16:creationId xmlns:a16="http://schemas.microsoft.com/office/drawing/2014/main" id="{7F81D73B-6987-4D46-B021-8D83DD63250A}"/>
                    </a:ext>
                  </a:extLst>
                </p:cNvPr>
                <p:cNvSpPr>
                  <a:spLocks noChangeArrowheads="1"/>
                </p:cNvSpPr>
                <p:nvPr/>
              </p:nvSpPr>
              <p:spPr bwMode="auto">
                <a:xfrm rot="-4466100">
                  <a:off x="4150" y="996"/>
                  <a:ext cx="480" cy="336"/>
                </a:xfrm>
                <a:prstGeom prst="flowChartDelay">
                  <a:avLst/>
                </a:prstGeom>
                <a:solidFill>
                  <a:srgbClr val="FFFF66"/>
                </a:solidFill>
                <a:ln w="2857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115871" name="Freeform 136">
                  <a:extLst>
                    <a:ext uri="{FF2B5EF4-FFF2-40B4-BE49-F238E27FC236}">
                      <a16:creationId xmlns:a16="http://schemas.microsoft.com/office/drawing/2014/main" id="{EC9FFDDD-F79C-704A-B98B-E8F0014E3A04}"/>
                    </a:ext>
                  </a:extLst>
                </p:cNvPr>
                <p:cNvSpPr>
                  <a:spLocks/>
                </p:cNvSpPr>
                <p:nvPr/>
              </p:nvSpPr>
              <p:spPr bwMode="auto">
                <a:xfrm>
                  <a:off x="3792" y="1248"/>
                  <a:ext cx="933" cy="837"/>
                </a:xfrm>
                <a:custGeom>
                  <a:avLst/>
                  <a:gdLst>
                    <a:gd name="T0" fmla="*/ 2 w 1147"/>
                    <a:gd name="T1" fmla="*/ 331 h 837"/>
                    <a:gd name="T2" fmla="*/ 2 w 1147"/>
                    <a:gd name="T3" fmla="*/ 192 h 837"/>
                    <a:gd name="T4" fmla="*/ 2 w 1147"/>
                    <a:gd name="T5" fmla="*/ 43 h 837"/>
                    <a:gd name="T6" fmla="*/ 2 w 1147"/>
                    <a:gd name="T7" fmla="*/ 21 h 837"/>
                    <a:gd name="T8" fmla="*/ 2 w 1147"/>
                    <a:gd name="T9" fmla="*/ 0 h 837"/>
                    <a:gd name="T10" fmla="*/ 5 w 1147"/>
                    <a:gd name="T11" fmla="*/ 75 h 837"/>
                    <a:gd name="T12" fmla="*/ 6 w 1147"/>
                    <a:gd name="T13" fmla="*/ 149 h 837"/>
                    <a:gd name="T14" fmla="*/ 6 w 1147"/>
                    <a:gd name="T15" fmla="*/ 213 h 837"/>
                    <a:gd name="T16" fmla="*/ 6 w 1147"/>
                    <a:gd name="T17" fmla="*/ 299 h 837"/>
                    <a:gd name="T18" fmla="*/ 6 w 1147"/>
                    <a:gd name="T19" fmla="*/ 331 h 837"/>
                    <a:gd name="T20" fmla="*/ 7 w 1147"/>
                    <a:gd name="T21" fmla="*/ 395 h 837"/>
                    <a:gd name="T22" fmla="*/ 7 w 1147"/>
                    <a:gd name="T23" fmla="*/ 533 h 837"/>
                    <a:gd name="T24" fmla="*/ 7 w 1147"/>
                    <a:gd name="T25" fmla="*/ 683 h 837"/>
                    <a:gd name="T26" fmla="*/ 6 w 1147"/>
                    <a:gd name="T27" fmla="*/ 779 h 837"/>
                    <a:gd name="T28" fmla="*/ 2 w 1147"/>
                    <a:gd name="T29" fmla="*/ 661 h 837"/>
                    <a:gd name="T30" fmla="*/ 2 w 1147"/>
                    <a:gd name="T31" fmla="*/ 523 h 837"/>
                    <a:gd name="T32" fmla="*/ 2 w 1147"/>
                    <a:gd name="T33" fmla="*/ 331 h 8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47"/>
                    <a:gd name="T52" fmla="*/ 0 h 837"/>
                    <a:gd name="T53" fmla="*/ 1147 w 1147"/>
                    <a:gd name="T54" fmla="*/ 837 h 8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47" h="837">
                      <a:moveTo>
                        <a:pt x="27" y="331"/>
                      </a:moveTo>
                      <a:cubicBezTo>
                        <a:pt x="37" y="281"/>
                        <a:pt x="43" y="227"/>
                        <a:pt x="81" y="192"/>
                      </a:cubicBezTo>
                      <a:cubicBezTo>
                        <a:pt x="104" y="116"/>
                        <a:pt x="150" y="72"/>
                        <a:pt x="219" y="43"/>
                      </a:cubicBezTo>
                      <a:cubicBezTo>
                        <a:pt x="233" y="36"/>
                        <a:pt x="247" y="27"/>
                        <a:pt x="262" y="21"/>
                      </a:cubicBezTo>
                      <a:cubicBezTo>
                        <a:pt x="282" y="12"/>
                        <a:pt x="326" y="0"/>
                        <a:pt x="326" y="0"/>
                      </a:cubicBezTo>
                      <a:cubicBezTo>
                        <a:pt x="512" y="8"/>
                        <a:pt x="625" y="6"/>
                        <a:pt x="785" y="75"/>
                      </a:cubicBezTo>
                      <a:cubicBezTo>
                        <a:pt x="828" y="93"/>
                        <a:pt x="883" y="124"/>
                        <a:pt x="923" y="149"/>
                      </a:cubicBezTo>
                      <a:cubicBezTo>
                        <a:pt x="958" y="171"/>
                        <a:pt x="954" y="199"/>
                        <a:pt x="998" y="213"/>
                      </a:cubicBezTo>
                      <a:cubicBezTo>
                        <a:pt x="1010" y="250"/>
                        <a:pt x="1033" y="264"/>
                        <a:pt x="1051" y="299"/>
                      </a:cubicBezTo>
                      <a:cubicBezTo>
                        <a:pt x="1056" y="309"/>
                        <a:pt x="1056" y="321"/>
                        <a:pt x="1062" y="331"/>
                      </a:cubicBezTo>
                      <a:cubicBezTo>
                        <a:pt x="1074" y="353"/>
                        <a:pt x="1105" y="395"/>
                        <a:pt x="1105" y="395"/>
                      </a:cubicBezTo>
                      <a:cubicBezTo>
                        <a:pt x="1120" y="441"/>
                        <a:pt x="1135" y="485"/>
                        <a:pt x="1147" y="533"/>
                      </a:cubicBezTo>
                      <a:cubicBezTo>
                        <a:pt x="1145" y="548"/>
                        <a:pt x="1133" y="659"/>
                        <a:pt x="1126" y="683"/>
                      </a:cubicBezTo>
                      <a:cubicBezTo>
                        <a:pt x="1102" y="753"/>
                        <a:pt x="993" y="758"/>
                        <a:pt x="934" y="779"/>
                      </a:cubicBezTo>
                      <a:cubicBezTo>
                        <a:pt x="883" y="778"/>
                        <a:pt x="249" y="837"/>
                        <a:pt x="81" y="661"/>
                      </a:cubicBezTo>
                      <a:cubicBezTo>
                        <a:pt x="65" y="614"/>
                        <a:pt x="50" y="570"/>
                        <a:pt x="38" y="523"/>
                      </a:cubicBezTo>
                      <a:cubicBezTo>
                        <a:pt x="15" y="351"/>
                        <a:pt x="0" y="414"/>
                        <a:pt x="27" y="331"/>
                      </a:cubicBezTo>
                      <a:close/>
                    </a:path>
                  </a:pathLst>
                </a:custGeom>
                <a:solidFill>
                  <a:srgbClr val="CCCC00"/>
                </a:solidFill>
                <a:ln w="28575">
                  <a:solidFill>
                    <a:schemeClr val="tx1"/>
                  </a:solidFill>
                  <a:round/>
                  <a:headEnd/>
                  <a:tailEnd/>
                </a:ln>
              </p:spPr>
              <p:txBody>
                <a:bodyPr wrap="none" anchor="ctr"/>
                <a:lstStyle/>
                <a:p>
                  <a:endParaRPr lang="it-IT"/>
                </a:p>
              </p:txBody>
            </p:sp>
            <p:sp>
              <p:nvSpPr>
                <p:cNvPr id="115872" name="Oval 137">
                  <a:extLst>
                    <a:ext uri="{FF2B5EF4-FFF2-40B4-BE49-F238E27FC236}">
                      <a16:creationId xmlns:a16="http://schemas.microsoft.com/office/drawing/2014/main" id="{73EC3AC6-C85E-1846-A21C-F17DA449788D}"/>
                    </a:ext>
                  </a:extLst>
                </p:cNvPr>
                <p:cNvSpPr>
                  <a:spLocks noChangeArrowheads="1"/>
                </p:cNvSpPr>
                <p:nvPr/>
              </p:nvSpPr>
              <p:spPr bwMode="auto">
                <a:xfrm rot="1803113">
                  <a:off x="4560" y="1680"/>
                  <a:ext cx="186" cy="275"/>
                </a:xfrm>
                <a:prstGeom prst="ellipse">
                  <a:avLst/>
                </a:prstGeom>
                <a:solidFill>
                  <a:srgbClr val="FF99FF"/>
                </a:solidFill>
                <a:ln w="3810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115873" name="Oval 138">
                  <a:extLst>
                    <a:ext uri="{FF2B5EF4-FFF2-40B4-BE49-F238E27FC236}">
                      <a16:creationId xmlns:a16="http://schemas.microsoft.com/office/drawing/2014/main" id="{E3F0AC24-D54F-A549-A14D-5369B8B35D13}"/>
                    </a:ext>
                  </a:extLst>
                </p:cNvPr>
                <p:cNvSpPr>
                  <a:spLocks noChangeArrowheads="1"/>
                </p:cNvSpPr>
                <p:nvPr/>
              </p:nvSpPr>
              <p:spPr bwMode="auto">
                <a:xfrm rot="-974412">
                  <a:off x="4512" y="1440"/>
                  <a:ext cx="48" cy="144"/>
                </a:xfrm>
                <a:prstGeom prst="ellipse">
                  <a:avLst/>
                </a:prstGeom>
                <a:solidFill>
                  <a:schemeClr val="tx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it-IT" altLang="it-IT" sz="2400">
                    <a:latin typeface="Times" pitchFamily="2" charset="0"/>
                  </a:endParaRPr>
                </a:p>
              </p:txBody>
            </p:sp>
            <p:sp>
              <p:nvSpPr>
                <p:cNvPr id="115874" name="Oval 139">
                  <a:extLst>
                    <a:ext uri="{FF2B5EF4-FFF2-40B4-BE49-F238E27FC236}">
                      <a16:creationId xmlns:a16="http://schemas.microsoft.com/office/drawing/2014/main" id="{D3CD2CA4-E48B-D34E-B252-1DB163957921}"/>
                    </a:ext>
                  </a:extLst>
                </p:cNvPr>
                <p:cNvSpPr>
                  <a:spLocks noChangeArrowheads="1"/>
                </p:cNvSpPr>
                <p:nvPr/>
              </p:nvSpPr>
              <p:spPr bwMode="auto">
                <a:xfrm rot="-974412">
                  <a:off x="4416" y="1536"/>
                  <a:ext cx="48" cy="144"/>
                </a:xfrm>
                <a:prstGeom prst="ellipse">
                  <a:avLst/>
                </a:prstGeom>
                <a:solidFill>
                  <a:schemeClr val="tx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it-IT" altLang="it-IT" sz="2400">
                    <a:latin typeface="Times" pitchFamily="2" charset="0"/>
                  </a:endParaRPr>
                </a:p>
              </p:txBody>
            </p:sp>
            <p:sp>
              <p:nvSpPr>
                <p:cNvPr id="115875" name="AutoShape 140">
                  <a:extLst>
                    <a:ext uri="{FF2B5EF4-FFF2-40B4-BE49-F238E27FC236}">
                      <a16:creationId xmlns:a16="http://schemas.microsoft.com/office/drawing/2014/main" id="{24AD2587-4EFC-EA41-988E-07F0620D007C}"/>
                    </a:ext>
                  </a:extLst>
                </p:cNvPr>
                <p:cNvSpPr>
                  <a:spLocks noChangeArrowheads="1"/>
                </p:cNvSpPr>
                <p:nvPr/>
              </p:nvSpPr>
              <p:spPr bwMode="auto">
                <a:xfrm rot="2977461" flipH="1">
                  <a:off x="3768" y="1080"/>
                  <a:ext cx="480" cy="336"/>
                </a:xfrm>
                <a:prstGeom prst="flowChartDelay">
                  <a:avLst/>
                </a:prstGeom>
                <a:solidFill>
                  <a:srgbClr val="FFFF66"/>
                </a:solidFill>
                <a:ln w="28575">
                  <a:solidFill>
                    <a:schemeClr val="tx1"/>
                  </a:solidFill>
                  <a:miter lim="800000"/>
                  <a:headEnd/>
                  <a:tailEnd/>
                </a:ln>
              </p:spPr>
              <p:txBody>
                <a:bodyPr vert="eaVert"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it-IT" altLang="it-IT" sz="2400">
                    <a:latin typeface="Times" pitchFamily="2" charset="0"/>
                  </a:endParaRPr>
                </a:p>
              </p:txBody>
            </p:sp>
            <p:sp>
              <p:nvSpPr>
                <p:cNvPr id="115876" name="Freeform 141">
                  <a:extLst>
                    <a:ext uri="{FF2B5EF4-FFF2-40B4-BE49-F238E27FC236}">
                      <a16:creationId xmlns:a16="http://schemas.microsoft.com/office/drawing/2014/main" id="{61F3C421-9EF4-984B-ADFD-CBCB932BFE73}"/>
                    </a:ext>
                  </a:extLst>
                </p:cNvPr>
                <p:cNvSpPr>
                  <a:spLocks/>
                </p:cNvSpPr>
                <p:nvPr/>
              </p:nvSpPr>
              <p:spPr bwMode="auto">
                <a:xfrm>
                  <a:off x="3203" y="1482"/>
                  <a:ext cx="712" cy="363"/>
                </a:xfrm>
                <a:custGeom>
                  <a:avLst/>
                  <a:gdLst>
                    <a:gd name="T0" fmla="*/ 606 w 712"/>
                    <a:gd name="T1" fmla="*/ 246 h 363"/>
                    <a:gd name="T2" fmla="*/ 542 w 712"/>
                    <a:gd name="T3" fmla="*/ 225 h 363"/>
                    <a:gd name="T4" fmla="*/ 478 w 712"/>
                    <a:gd name="T5" fmla="*/ 139 h 363"/>
                    <a:gd name="T6" fmla="*/ 403 w 712"/>
                    <a:gd name="T7" fmla="*/ 75 h 363"/>
                    <a:gd name="T8" fmla="*/ 275 w 712"/>
                    <a:gd name="T9" fmla="*/ 11 h 363"/>
                    <a:gd name="T10" fmla="*/ 243 w 712"/>
                    <a:gd name="T11" fmla="*/ 1 h 363"/>
                    <a:gd name="T12" fmla="*/ 179 w 712"/>
                    <a:gd name="T13" fmla="*/ 22 h 363"/>
                    <a:gd name="T14" fmla="*/ 72 w 712"/>
                    <a:gd name="T15" fmla="*/ 161 h 363"/>
                    <a:gd name="T16" fmla="*/ 8 w 712"/>
                    <a:gd name="T17" fmla="*/ 118 h 363"/>
                    <a:gd name="T18" fmla="*/ 51 w 712"/>
                    <a:gd name="T19" fmla="*/ 203 h 363"/>
                    <a:gd name="T20" fmla="*/ 158 w 712"/>
                    <a:gd name="T21" fmla="*/ 171 h 363"/>
                    <a:gd name="T22" fmla="*/ 179 w 712"/>
                    <a:gd name="T23" fmla="*/ 129 h 363"/>
                    <a:gd name="T24" fmla="*/ 222 w 712"/>
                    <a:gd name="T25" fmla="*/ 86 h 363"/>
                    <a:gd name="T26" fmla="*/ 286 w 712"/>
                    <a:gd name="T27" fmla="*/ 97 h 363"/>
                    <a:gd name="T28" fmla="*/ 371 w 712"/>
                    <a:gd name="T29" fmla="*/ 225 h 363"/>
                    <a:gd name="T30" fmla="*/ 499 w 712"/>
                    <a:gd name="T31" fmla="*/ 289 h 363"/>
                    <a:gd name="T32" fmla="*/ 712 w 712"/>
                    <a:gd name="T33" fmla="*/ 363 h 3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12"/>
                    <a:gd name="T52" fmla="*/ 0 h 363"/>
                    <a:gd name="T53" fmla="*/ 712 w 712"/>
                    <a:gd name="T54" fmla="*/ 363 h 36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12" h="363">
                      <a:moveTo>
                        <a:pt x="606" y="246"/>
                      </a:moveTo>
                      <a:cubicBezTo>
                        <a:pt x="584" y="239"/>
                        <a:pt x="557" y="240"/>
                        <a:pt x="542" y="225"/>
                      </a:cubicBezTo>
                      <a:cubicBezTo>
                        <a:pt x="516" y="199"/>
                        <a:pt x="503" y="163"/>
                        <a:pt x="478" y="139"/>
                      </a:cubicBezTo>
                      <a:cubicBezTo>
                        <a:pt x="454" y="116"/>
                        <a:pt x="428" y="94"/>
                        <a:pt x="403" y="75"/>
                      </a:cubicBezTo>
                      <a:cubicBezTo>
                        <a:pt x="341" y="28"/>
                        <a:pt x="344" y="34"/>
                        <a:pt x="275" y="11"/>
                      </a:cubicBezTo>
                      <a:cubicBezTo>
                        <a:pt x="264" y="7"/>
                        <a:pt x="243" y="1"/>
                        <a:pt x="243" y="1"/>
                      </a:cubicBezTo>
                      <a:cubicBezTo>
                        <a:pt x="221" y="8"/>
                        <a:pt x="186" y="0"/>
                        <a:pt x="179" y="22"/>
                      </a:cubicBezTo>
                      <a:cubicBezTo>
                        <a:pt x="157" y="85"/>
                        <a:pt x="125" y="124"/>
                        <a:pt x="72" y="161"/>
                      </a:cubicBezTo>
                      <a:cubicBezTo>
                        <a:pt x="50" y="146"/>
                        <a:pt x="3" y="92"/>
                        <a:pt x="8" y="118"/>
                      </a:cubicBezTo>
                      <a:cubicBezTo>
                        <a:pt x="21" y="194"/>
                        <a:pt x="0" y="170"/>
                        <a:pt x="51" y="203"/>
                      </a:cubicBezTo>
                      <a:cubicBezTo>
                        <a:pt x="104" y="196"/>
                        <a:pt x="130" y="211"/>
                        <a:pt x="158" y="171"/>
                      </a:cubicBezTo>
                      <a:cubicBezTo>
                        <a:pt x="166" y="158"/>
                        <a:pt x="169" y="141"/>
                        <a:pt x="179" y="129"/>
                      </a:cubicBezTo>
                      <a:cubicBezTo>
                        <a:pt x="191" y="112"/>
                        <a:pt x="222" y="86"/>
                        <a:pt x="222" y="86"/>
                      </a:cubicBezTo>
                      <a:cubicBezTo>
                        <a:pt x="243" y="89"/>
                        <a:pt x="265" y="90"/>
                        <a:pt x="286" y="97"/>
                      </a:cubicBezTo>
                      <a:cubicBezTo>
                        <a:pt x="340" y="115"/>
                        <a:pt x="330" y="189"/>
                        <a:pt x="371" y="225"/>
                      </a:cubicBezTo>
                      <a:cubicBezTo>
                        <a:pt x="516" y="351"/>
                        <a:pt x="355" y="194"/>
                        <a:pt x="499" y="289"/>
                      </a:cubicBezTo>
                      <a:cubicBezTo>
                        <a:pt x="565" y="332"/>
                        <a:pt x="630" y="363"/>
                        <a:pt x="712" y="363"/>
                      </a:cubicBezTo>
                    </a:path>
                  </a:pathLst>
                </a:custGeom>
                <a:solidFill>
                  <a:srgbClr val="CCCC00"/>
                </a:solidFill>
                <a:ln w="28575">
                  <a:solidFill>
                    <a:schemeClr val="tx1"/>
                  </a:solidFill>
                  <a:round/>
                  <a:headEnd/>
                  <a:tailEnd/>
                </a:ln>
              </p:spPr>
              <p:txBody>
                <a:bodyPr wrap="none" anchor="ctr"/>
                <a:lstStyle/>
                <a:p>
                  <a:endParaRPr lang="it-IT"/>
                </a:p>
              </p:txBody>
            </p:sp>
            <p:sp>
              <p:nvSpPr>
                <p:cNvPr id="115877" name="Line 142">
                  <a:extLst>
                    <a:ext uri="{FF2B5EF4-FFF2-40B4-BE49-F238E27FC236}">
                      <a16:creationId xmlns:a16="http://schemas.microsoft.com/office/drawing/2014/main" id="{D30C5BAC-CFFC-8545-893F-32689EBA861E}"/>
                    </a:ext>
                  </a:extLst>
                </p:cNvPr>
                <p:cNvSpPr>
                  <a:spLocks noChangeShapeType="1"/>
                </p:cNvSpPr>
                <p:nvPr/>
              </p:nvSpPr>
              <p:spPr bwMode="auto">
                <a:xfrm flipV="1">
                  <a:off x="4608" y="1440"/>
                  <a:ext cx="192" cy="19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878" name="Line 143">
                  <a:extLst>
                    <a:ext uri="{FF2B5EF4-FFF2-40B4-BE49-F238E27FC236}">
                      <a16:creationId xmlns:a16="http://schemas.microsoft.com/office/drawing/2014/main" id="{207C13BC-78EF-8746-AE87-832BF243050E}"/>
                    </a:ext>
                  </a:extLst>
                </p:cNvPr>
                <p:cNvSpPr>
                  <a:spLocks noChangeShapeType="1"/>
                </p:cNvSpPr>
                <p:nvPr/>
              </p:nvSpPr>
              <p:spPr bwMode="auto">
                <a:xfrm rot="1956549" flipV="1">
                  <a:off x="4656" y="1536"/>
                  <a:ext cx="192" cy="19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879" name="Line 144">
                  <a:extLst>
                    <a:ext uri="{FF2B5EF4-FFF2-40B4-BE49-F238E27FC236}">
                      <a16:creationId xmlns:a16="http://schemas.microsoft.com/office/drawing/2014/main" id="{FC74EDCA-A788-0240-8738-D1BDD7482131}"/>
                    </a:ext>
                  </a:extLst>
                </p:cNvPr>
                <p:cNvSpPr>
                  <a:spLocks noChangeShapeType="1"/>
                </p:cNvSpPr>
                <p:nvPr/>
              </p:nvSpPr>
              <p:spPr bwMode="auto">
                <a:xfrm rot="-3030024" flipH="1" flipV="1">
                  <a:off x="4290" y="1617"/>
                  <a:ext cx="192" cy="19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880" name="Line 145">
                  <a:extLst>
                    <a:ext uri="{FF2B5EF4-FFF2-40B4-BE49-F238E27FC236}">
                      <a16:creationId xmlns:a16="http://schemas.microsoft.com/office/drawing/2014/main" id="{43F17884-A2DD-CB42-B949-41CC85D3E311}"/>
                    </a:ext>
                  </a:extLst>
                </p:cNvPr>
                <p:cNvSpPr>
                  <a:spLocks noChangeShapeType="1"/>
                </p:cNvSpPr>
                <p:nvPr/>
              </p:nvSpPr>
              <p:spPr bwMode="auto">
                <a:xfrm rot="-4986573" flipH="1" flipV="1">
                  <a:off x="4338" y="1713"/>
                  <a:ext cx="192" cy="19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881" name="Oval 146">
                  <a:extLst>
                    <a:ext uri="{FF2B5EF4-FFF2-40B4-BE49-F238E27FC236}">
                      <a16:creationId xmlns:a16="http://schemas.microsoft.com/office/drawing/2014/main" id="{B51D51CF-32B4-3F41-B165-22E127F429DD}"/>
                    </a:ext>
                  </a:extLst>
                </p:cNvPr>
                <p:cNvSpPr>
                  <a:spLocks noChangeArrowheads="1"/>
                </p:cNvSpPr>
                <p:nvPr/>
              </p:nvSpPr>
              <p:spPr bwMode="auto">
                <a:xfrm rot="-7414867">
                  <a:off x="4152" y="1272"/>
                  <a:ext cx="144" cy="384"/>
                </a:xfrm>
                <a:prstGeom prst="ellipse">
                  <a:avLst/>
                </a:prstGeom>
                <a:solidFill>
                  <a:srgbClr val="CCCC00"/>
                </a:solidFill>
                <a:ln>
                  <a:noFill/>
                </a:ln>
                <a:extLst>
                  <a:ext uri="{91240B29-F687-4F45-9708-019B960494DF}">
                    <a14:hiddenLine xmlns:a14="http://schemas.microsoft.com/office/drawing/2010/main" w="9525">
                      <a:solidFill>
                        <a:srgbClr val="000000"/>
                      </a:solidFill>
                      <a:round/>
                      <a:headEnd/>
                      <a:tailEnd/>
                    </a14:hiddenLine>
                  </a:ext>
                </a:extLst>
              </p:spPr>
              <p:txBody>
                <a:bodyPr rot="10800000" vert="eaVert"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it-IT" altLang="it-IT" sz="2400">
                    <a:latin typeface="Times" pitchFamily="2" charset="0"/>
                  </a:endParaRPr>
                </a:p>
              </p:txBody>
            </p:sp>
          </p:grpSp>
          <p:pic>
            <p:nvPicPr>
              <p:cNvPr id="115856" name="Picture 147">
                <a:extLst>
                  <a:ext uri="{FF2B5EF4-FFF2-40B4-BE49-F238E27FC236}">
                    <a16:creationId xmlns:a16="http://schemas.microsoft.com/office/drawing/2014/main" id="{7343F966-51DF-4446-80AE-A652769CF9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77" y="3264"/>
                <a:ext cx="848" cy="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5857" name="Group 148">
                <a:extLst>
                  <a:ext uri="{FF2B5EF4-FFF2-40B4-BE49-F238E27FC236}">
                    <a16:creationId xmlns:a16="http://schemas.microsoft.com/office/drawing/2014/main" id="{1DE362E7-C0B6-4B47-8878-09A8FB3399BF}"/>
                  </a:ext>
                </a:extLst>
              </p:cNvPr>
              <p:cNvGrpSpPr>
                <a:grpSpLocks/>
              </p:cNvGrpSpPr>
              <p:nvPr/>
            </p:nvGrpSpPr>
            <p:grpSpPr bwMode="auto">
              <a:xfrm rot="1062827" flipH="1">
                <a:off x="2016" y="3600"/>
                <a:ext cx="1248" cy="672"/>
                <a:chOff x="3203" y="924"/>
                <a:chExt cx="1645" cy="1161"/>
              </a:xfrm>
            </p:grpSpPr>
            <p:sp>
              <p:nvSpPr>
                <p:cNvPr id="115858" name="AutoShape 149">
                  <a:extLst>
                    <a:ext uri="{FF2B5EF4-FFF2-40B4-BE49-F238E27FC236}">
                      <a16:creationId xmlns:a16="http://schemas.microsoft.com/office/drawing/2014/main" id="{B11F6B8E-3005-D043-BFDC-20DDC766ABFE}"/>
                    </a:ext>
                  </a:extLst>
                </p:cNvPr>
                <p:cNvSpPr>
                  <a:spLocks noChangeArrowheads="1"/>
                </p:cNvSpPr>
                <p:nvPr/>
              </p:nvSpPr>
              <p:spPr bwMode="auto">
                <a:xfrm rot="-4466100">
                  <a:off x="4150" y="996"/>
                  <a:ext cx="480" cy="336"/>
                </a:xfrm>
                <a:prstGeom prst="flowChartDelay">
                  <a:avLst/>
                </a:prstGeom>
                <a:solidFill>
                  <a:srgbClr val="FFFF66"/>
                </a:solidFill>
                <a:ln w="2857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115859" name="Freeform 150">
                  <a:extLst>
                    <a:ext uri="{FF2B5EF4-FFF2-40B4-BE49-F238E27FC236}">
                      <a16:creationId xmlns:a16="http://schemas.microsoft.com/office/drawing/2014/main" id="{91D342A3-63F9-724F-9F12-CC83FBB4505B}"/>
                    </a:ext>
                  </a:extLst>
                </p:cNvPr>
                <p:cNvSpPr>
                  <a:spLocks/>
                </p:cNvSpPr>
                <p:nvPr/>
              </p:nvSpPr>
              <p:spPr bwMode="auto">
                <a:xfrm>
                  <a:off x="3792" y="1248"/>
                  <a:ext cx="933" cy="837"/>
                </a:xfrm>
                <a:custGeom>
                  <a:avLst/>
                  <a:gdLst>
                    <a:gd name="T0" fmla="*/ 2 w 1147"/>
                    <a:gd name="T1" fmla="*/ 331 h 837"/>
                    <a:gd name="T2" fmla="*/ 2 w 1147"/>
                    <a:gd name="T3" fmla="*/ 192 h 837"/>
                    <a:gd name="T4" fmla="*/ 2 w 1147"/>
                    <a:gd name="T5" fmla="*/ 43 h 837"/>
                    <a:gd name="T6" fmla="*/ 2 w 1147"/>
                    <a:gd name="T7" fmla="*/ 21 h 837"/>
                    <a:gd name="T8" fmla="*/ 2 w 1147"/>
                    <a:gd name="T9" fmla="*/ 0 h 837"/>
                    <a:gd name="T10" fmla="*/ 5 w 1147"/>
                    <a:gd name="T11" fmla="*/ 75 h 837"/>
                    <a:gd name="T12" fmla="*/ 6 w 1147"/>
                    <a:gd name="T13" fmla="*/ 149 h 837"/>
                    <a:gd name="T14" fmla="*/ 6 w 1147"/>
                    <a:gd name="T15" fmla="*/ 213 h 837"/>
                    <a:gd name="T16" fmla="*/ 6 w 1147"/>
                    <a:gd name="T17" fmla="*/ 299 h 837"/>
                    <a:gd name="T18" fmla="*/ 6 w 1147"/>
                    <a:gd name="T19" fmla="*/ 331 h 837"/>
                    <a:gd name="T20" fmla="*/ 7 w 1147"/>
                    <a:gd name="T21" fmla="*/ 395 h 837"/>
                    <a:gd name="T22" fmla="*/ 7 w 1147"/>
                    <a:gd name="T23" fmla="*/ 533 h 837"/>
                    <a:gd name="T24" fmla="*/ 7 w 1147"/>
                    <a:gd name="T25" fmla="*/ 683 h 837"/>
                    <a:gd name="T26" fmla="*/ 6 w 1147"/>
                    <a:gd name="T27" fmla="*/ 779 h 837"/>
                    <a:gd name="T28" fmla="*/ 2 w 1147"/>
                    <a:gd name="T29" fmla="*/ 661 h 837"/>
                    <a:gd name="T30" fmla="*/ 2 w 1147"/>
                    <a:gd name="T31" fmla="*/ 523 h 837"/>
                    <a:gd name="T32" fmla="*/ 2 w 1147"/>
                    <a:gd name="T33" fmla="*/ 331 h 83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47"/>
                    <a:gd name="T52" fmla="*/ 0 h 837"/>
                    <a:gd name="T53" fmla="*/ 1147 w 1147"/>
                    <a:gd name="T54" fmla="*/ 837 h 83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47" h="837">
                      <a:moveTo>
                        <a:pt x="27" y="331"/>
                      </a:moveTo>
                      <a:cubicBezTo>
                        <a:pt x="37" y="281"/>
                        <a:pt x="43" y="227"/>
                        <a:pt x="81" y="192"/>
                      </a:cubicBezTo>
                      <a:cubicBezTo>
                        <a:pt x="104" y="116"/>
                        <a:pt x="150" y="72"/>
                        <a:pt x="219" y="43"/>
                      </a:cubicBezTo>
                      <a:cubicBezTo>
                        <a:pt x="233" y="36"/>
                        <a:pt x="247" y="27"/>
                        <a:pt x="262" y="21"/>
                      </a:cubicBezTo>
                      <a:cubicBezTo>
                        <a:pt x="282" y="12"/>
                        <a:pt x="326" y="0"/>
                        <a:pt x="326" y="0"/>
                      </a:cubicBezTo>
                      <a:cubicBezTo>
                        <a:pt x="512" y="8"/>
                        <a:pt x="625" y="6"/>
                        <a:pt x="785" y="75"/>
                      </a:cubicBezTo>
                      <a:cubicBezTo>
                        <a:pt x="828" y="93"/>
                        <a:pt x="883" y="124"/>
                        <a:pt x="923" y="149"/>
                      </a:cubicBezTo>
                      <a:cubicBezTo>
                        <a:pt x="958" y="171"/>
                        <a:pt x="954" y="199"/>
                        <a:pt x="998" y="213"/>
                      </a:cubicBezTo>
                      <a:cubicBezTo>
                        <a:pt x="1010" y="250"/>
                        <a:pt x="1033" y="264"/>
                        <a:pt x="1051" y="299"/>
                      </a:cubicBezTo>
                      <a:cubicBezTo>
                        <a:pt x="1056" y="309"/>
                        <a:pt x="1056" y="321"/>
                        <a:pt x="1062" y="331"/>
                      </a:cubicBezTo>
                      <a:cubicBezTo>
                        <a:pt x="1074" y="353"/>
                        <a:pt x="1105" y="395"/>
                        <a:pt x="1105" y="395"/>
                      </a:cubicBezTo>
                      <a:cubicBezTo>
                        <a:pt x="1120" y="441"/>
                        <a:pt x="1135" y="485"/>
                        <a:pt x="1147" y="533"/>
                      </a:cubicBezTo>
                      <a:cubicBezTo>
                        <a:pt x="1145" y="548"/>
                        <a:pt x="1133" y="659"/>
                        <a:pt x="1126" y="683"/>
                      </a:cubicBezTo>
                      <a:cubicBezTo>
                        <a:pt x="1102" y="753"/>
                        <a:pt x="993" y="758"/>
                        <a:pt x="934" y="779"/>
                      </a:cubicBezTo>
                      <a:cubicBezTo>
                        <a:pt x="883" y="778"/>
                        <a:pt x="249" y="837"/>
                        <a:pt x="81" y="661"/>
                      </a:cubicBezTo>
                      <a:cubicBezTo>
                        <a:pt x="65" y="614"/>
                        <a:pt x="50" y="570"/>
                        <a:pt x="38" y="523"/>
                      </a:cubicBezTo>
                      <a:cubicBezTo>
                        <a:pt x="15" y="351"/>
                        <a:pt x="0" y="414"/>
                        <a:pt x="27" y="331"/>
                      </a:cubicBezTo>
                      <a:close/>
                    </a:path>
                  </a:pathLst>
                </a:custGeom>
                <a:solidFill>
                  <a:srgbClr val="CCCC00"/>
                </a:solidFill>
                <a:ln w="28575">
                  <a:solidFill>
                    <a:schemeClr val="tx1"/>
                  </a:solidFill>
                  <a:round/>
                  <a:headEnd/>
                  <a:tailEnd/>
                </a:ln>
              </p:spPr>
              <p:txBody>
                <a:bodyPr wrap="none" anchor="ctr"/>
                <a:lstStyle/>
                <a:p>
                  <a:endParaRPr lang="it-IT"/>
                </a:p>
              </p:txBody>
            </p:sp>
            <p:sp>
              <p:nvSpPr>
                <p:cNvPr id="115860" name="Oval 151">
                  <a:extLst>
                    <a:ext uri="{FF2B5EF4-FFF2-40B4-BE49-F238E27FC236}">
                      <a16:creationId xmlns:a16="http://schemas.microsoft.com/office/drawing/2014/main" id="{CA346F46-791B-2247-9264-26BE9A58163C}"/>
                    </a:ext>
                  </a:extLst>
                </p:cNvPr>
                <p:cNvSpPr>
                  <a:spLocks noChangeArrowheads="1"/>
                </p:cNvSpPr>
                <p:nvPr/>
              </p:nvSpPr>
              <p:spPr bwMode="auto">
                <a:xfrm rot="1803113">
                  <a:off x="4560" y="1680"/>
                  <a:ext cx="186" cy="275"/>
                </a:xfrm>
                <a:prstGeom prst="ellipse">
                  <a:avLst/>
                </a:prstGeom>
                <a:solidFill>
                  <a:srgbClr val="FF99FF"/>
                </a:solidFill>
                <a:ln w="3810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115861" name="Oval 152">
                  <a:extLst>
                    <a:ext uri="{FF2B5EF4-FFF2-40B4-BE49-F238E27FC236}">
                      <a16:creationId xmlns:a16="http://schemas.microsoft.com/office/drawing/2014/main" id="{0D574178-7EC2-BC4E-8206-4F2CDBC647F4}"/>
                    </a:ext>
                  </a:extLst>
                </p:cNvPr>
                <p:cNvSpPr>
                  <a:spLocks noChangeArrowheads="1"/>
                </p:cNvSpPr>
                <p:nvPr/>
              </p:nvSpPr>
              <p:spPr bwMode="auto">
                <a:xfrm rot="-974412">
                  <a:off x="4512" y="1440"/>
                  <a:ext cx="48" cy="144"/>
                </a:xfrm>
                <a:prstGeom prst="ellipse">
                  <a:avLst/>
                </a:prstGeom>
                <a:solidFill>
                  <a:schemeClr val="tx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it-IT" altLang="it-IT" sz="2400">
                    <a:latin typeface="Times" pitchFamily="2" charset="0"/>
                  </a:endParaRPr>
                </a:p>
              </p:txBody>
            </p:sp>
            <p:sp>
              <p:nvSpPr>
                <p:cNvPr id="115862" name="Oval 153">
                  <a:extLst>
                    <a:ext uri="{FF2B5EF4-FFF2-40B4-BE49-F238E27FC236}">
                      <a16:creationId xmlns:a16="http://schemas.microsoft.com/office/drawing/2014/main" id="{E50D1FE6-845C-6F4C-94B6-7F450BEC68D1}"/>
                    </a:ext>
                  </a:extLst>
                </p:cNvPr>
                <p:cNvSpPr>
                  <a:spLocks noChangeArrowheads="1"/>
                </p:cNvSpPr>
                <p:nvPr/>
              </p:nvSpPr>
              <p:spPr bwMode="auto">
                <a:xfrm rot="-974412">
                  <a:off x="4416" y="1536"/>
                  <a:ext cx="48" cy="144"/>
                </a:xfrm>
                <a:prstGeom prst="ellipse">
                  <a:avLst/>
                </a:prstGeom>
                <a:solidFill>
                  <a:schemeClr val="tx1"/>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it-IT" altLang="it-IT" sz="2400">
                    <a:latin typeface="Times" pitchFamily="2" charset="0"/>
                  </a:endParaRPr>
                </a:p>
              </p:txBody>
            </p:sp>
            <p:sp>
              <p:nvSpPr>
                <p:cNvPr id="115863" name="AutoShape 154">
                  <a:extLst>
                    <a:ext uri="{FF2B5EF4-FFF2-40B4-BE49-F238E27FC236}">
                      <a16:creationId xmlns:a16="http://schemas.microsoft.com/office/drawing/2014/main" id="{E2216817-D1F0-D946-8781-E2E3CED9098F}"/>
                    </a:ext>
                  </a:extLst>
                </p:cNvPr>
                <p:cNvSpPr>
                  <a:spLocks noChangeArrowheads="1"/>
                </p:cNvSpPr>
                <p:nvPr/>
              </p:nvSpPr>
              <p:spPr bwMode="auto">
                <a:xfrm rot="2977461" flipH="1">
                  <a:off x="3768" y="1080"/>
                  <a:ext cx="480" cy="336"/>
                </a:xfrm>
                <a:prstGeom prst="flowChartDelay">
                  <a:avLst/>
                </a:prstGeom>
                <a:solidFill>
                  <a:srgbClr val="FFFF66"/>
                </a:solidFill>
                <a:ln w="2857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it-IT" altLang="it-IT" sz="2400">
                    <a:latin typeface="Times" pitchFamily="2" charset="0"/>
                  </a:endParaRPr>
                </a:p>
              </p:txBody>
            </p:sp>
            <p:sp>
              <p:nvSpPr>
                <p:cNvPr id="115864" name="Freeform 155">
                  <a:extLst>
                    <a:ext uri="{FF2B5EF4-FFF2-40B4-BE49-F238E27FC236}">
                      <a16:creationId xmlns:a16="http://schemas.microsoft.com/office/drawing/2014/main" id="{C22CD8CA-6AE9-DB4E-97FF-5AF5FF2B35FD}"/>
                    </a:ext>
                  </a:extLst>
                </p:cNvPr>
                <p:cNvSpPr>
                  <a:spLocks/>
                </p:cNvSpPr>
                <p:nvPr/>
              </p:nvSpPr>
              <p:spPr bwMode="auto">
                <a:xfrm>
                  <a:off x="3203" y="1482"/>
                  <a:ext cx="712" cy="363"/>
                </a:xfrm>
                <a:custGeom>
                  <a:avLst/>
                  <a:gdLst>
                    <a:gd name="T0" fmla="*/ 606 w 712"/>
                    <a:gd name="T1" fmla="*/ 246 h 363"/>
                    <a:gd name="T2" fmla="*/ 542 w 712"/>
                    <a:gd name="T3" fmla="*/ 225 h 363"/>
                    <a:gd name="T4" fmla="*/ 478 w 712"/>
                    <a:gd name="T5" fmla="*/ 139 h 363"/>
                    <a:gd name="T6" fmla="*/ 403 w 712"/>
                    <a:gd name="T7" fmla="*/ 75 h 363"/>
                    <a:gd name="T8" fmla="*/ 275 w 712"/>
                    <a:gd name="T9" fmla="*/ 11 h 363"/>
                    <a:gd name="T10" fmla="*/ 243 w 712"/>
                    <a:gd name="T11" fmla="*/ 1 h 363"/>
                    <a:gd name="T12" fmla="*/ 179 w 712"/>
                    <a:gd name="T13" fmla="*/ 22 h 363"/>
                    <a:gd name="T14" fmla="*/ 72 w 712"/>
                    <a:gd name="T15" fmla="*/ 161 h 363"/>
                    <a:gd name="T16" fmla="*/ 8 w 712"/>
                    <a:gd name="T17" fmla="*/ 118 h 363"/>
                    <a:gd name="T18" fmla="*/ 51 w 712"/>
                    <a:gd name="T19" fmla="*/ 203 h 363"/>
                    <a:gd name="T20" fmla="*/ 158 w 712"/>
                    <a:gd name="T21" fmla="*/ 171 h 363"/>
                    <a:gd name="T22" fmla="*/ 179 w 712"/>
                    <a:gd name="T23" fmla="*/ 129 h 363"/>
                    <a:gd name="T24" fmla="*/ 222 w 712"/>
                    <a:gd name="T25" fmla="*/ 86 h 363"/>
                    <a:gd name="T26" fmla="*/ 286 w 712"/>
                    <a:gd name="T27" fmla="*/ 97 h 363"/>
                    <a:gd name="T28" fmla="*/ 371 w 712"/>
                    <a:gd name="T29" fmla="*/ 225 h 363"/>
                    <a:gd name="T30" fmla="*/ 499 w 712"/>
                    <a:gd name="T31" fmla="*/ 289 h 363"/>
                    <a:gd name="T32" fmla="*/ 712 w 712"/>
                    <a:gd name="T33" fmla="*/ 363 h 36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12"/>
                    <a:gd name="T52" fmla="*/ 0 h 363"/>
                    <a:gd name="T53" fmla="*/ 712 w 712"/>
                    <a:gd name="T54" fmla="*/ 363 h 36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12" h="363">
                      <a:moveTo>
                        <a:pt x="606" y="246"/>
                      </a:moveTo>
                      <a:cubicBezTo>
                        <a:pt x="584" y="239"/>
                        <a:pt x="557" y="240"/>
                        <a:pt x="542" y="225"/>
                      </a:cubicBezTo>
                      <a:cubicBezTo>
                        <a:pt x="516" y="199"/>
                        <a:pt x="503" y="163"/>
                        <a:pt x="478" y="139"/>
                      </a:cubicBezTo>
                      <a:cubicBezTo>
                        <a:pt x="454" y="116"/>
                        <a:pt x="428" y="94"/>
                        <a:pt x="403" y="75"/>
                      </a:cubicBezTo>
                      <a:cubicBezTo>
                        <a:pt x="341" y="28"/>
                        <a:pt x="344" y="34"/>
                        <a:pt x="275" y="11"/>
                      </a:cubicBezTo>
                      <a:cubicBezTo>
                        <a:pt x="264" y="7"/>
                        <a:pt x="243" y="1"/>
                        <a:pt x="243" y="1"/>
                      </a:cubicBezTo>
                      <a:cubicBezTo>
                        <a:pt x="221" y="8"/>
                        <a:pt x="186" y="0"/>
                        <a:pt x="179" y="22"/>
                      </a:cubicBezTo>
                      <a:cubicBezTo>
                        <a:pt x="157" y="85"/>
                        <a:pt x="125" y="124"/>
                        <a:pt x="72" y="161"/>
                      </a:cubicBezTo>
                      <a:cubicBezTo>
                        <a:pt x="50" y="146"/>
                        <a:pt x="3" y="92"/>
                        <a:pt x="8" y="118"/>
                      </a:cubicBezTo>
                      <a:cubicBezTo>
                        <a:pt x="21" y="194"/>
                        <a:pt x="0" y="170"/>
                        <a:pt x="51" y="203"/>
                      </a:cubicBezTo>
                      <a:cubicBezTo>
                        <a:pt x="104" y="196"/>
                        <a:pt x="130" y="211"/>
                        <a:pt x="158" y="171"/>
                      </a:cubicBezTo>
                      <a:cubicBezTo>
                        <a:pt x="166" y="158"/>
                        <a:pt x="169" y="141"/>
                        <a:pt x="179" y="129"/>
                      </a:cubicBezTo>
                      <a:cubicBezTo>
                        <a:pt x="191" y="112"/>
                        <a:pt x="222" y="86"/>
                        <a:pt x="222" y="86"/>
                      </a:cubicBezTo>
                      <a:cubicBezTo>
                        <a:pt x="243" y="89"/>
                        <a:pt x="265" y="90"/>
                        <a:pt x="286" y="97"/>
                      </a:cubicBezTo>
                      <a:cubicBezTo>
                        <a:pt x="340" y="115"/>
                        <a:pt x="330" y="189"/>
                        <a:pt x="371" y="225"/>
                      </a:cubicBezTo>
                      <a:cubicBezTo>
                        <a:pt x="516" y="351"/>
                        <a:pt x="355" y="194"/>
                        <a:pt x="499" y="289"/>
                      </a:cubicBezTo>
                      <a:cubicBezTo>
                        <a:pt x="565" y="332"/>
                        <a:pt x="630" y="363"/>
                        <a:pt x="712" y="363"/>
                      </a:cubicBezTo>
                    </a:path>
                  </a:pathLst>
                </a:custGeom>
                <a:solidFill>
                  <a:srgbClr val="CCCC00"/>
                </a:solidFill>
                <a:ln w="28575">
                  <a:solidFill>
                    <a:schemeClr val="tx1"/>
                  </a:solidFill>
                  <a:round/>
                  <a:headEnd/>
                  <a:tailEnd/>
                </a:ln>
              </p:spPr>
              <p:txBody>
                <a:bodyPr wrap="none" anchor="ctr"/>
                <a:lstStyle/>
                <a:p>
                  <a:endParaRPr lang="it-IT"/>
                </a:p>
              </p:txBody>
            </p:sp>
            <p:sp>
              <p:nvSpPr>
                <p:cNvPr id="115865" name="Line 156">
                  <a:extLst>
                    <a:ext uri="{FF2B5EF4-FFF2-40B4-BE49-F238E27FC236}">
                      <a16:creationId xmlns:a16="http://schemas.microsoft.com/office/drawing/2014/main" id="{5E12D771-6D26-B245-A35A-6E1B885E404A}"/>
                    </a:ext>
                  </a:extLst>
                </p:cNvPr>
                <p:cNvSpPr>
                  <a:spLocks noChangeShapeType="1"/>
                </p:cNvSpPr>
                <p:nvPr/>
              </p:nvSpPr>
              <p:spPr bwMode="auto">
                <a:xfrm flipV="1">
                  <a:off x="4608" y="1440"/>
                  <a:ext cx="192" cy="19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866" name="Line 157">
                  <a:extLst>
                    <a:ext uri="{FF2B5EF4-FFF2-40B4-BE49-F238E27FC236}">
                      <a16:creationId xmlns:a16="http://schemas.microsoft.com/office/drawing/2014/main" id="{BF02AA03-EA29-7145-8190-E8F02268FD23}"/>
                    </a:ext>
                  </a:extLst>
                </p:cNvPr>
                <p:cNvSpPr>
                  <a:spLocks noChangeShapeType="1"/>
                </p:cNvSpPr>
                <p:nvPr/>
              </p:nvSpPr>
              <p:spPr bwMode="auto">
                <a:xfrm rot="1956549" flipV="1">
                  <a:off x="4656" y="1536"/>
                  <a:ext cx="192" cy="19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867" name="Line 158">
                  <a:extLst>
                    <a:ext uri="{FF2B5EF4-FFF2-40B4-BE49-F238E27FC236}">
                      <a16:creationId xmlns:a16="http://schemas.microsoft.com/office/drawing/2014/main" id="{79485382-FDB7-3647-A2D8-A1793EBF5623}"/>
                    </a:ext>
                  </a:extLst>
                </p:cNvPr>
                <p:cNvSpPr>
                  <a:spLocks noChangeShapeType="1"/>
                </p:cNvSpPr>
                <p:nvPr/>
              </p:nvSpPr>
              <p:spPr bwMode="auto">
                <a:xfrm rot="-3030024" flipH="1" flipV="1">
                  <a:off x="4290" y="1617"/>
                  <a:ext cx="192" cy="19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868" name="Line 159">
                  <a:extLst>
                    <a:ext uri="{FF2B5EF4-FFF2-40B4-BE49-F238E27FC236}">
                      <a16:creationId xmlns:a16="http://schemas.microsoft.com/office/drawing/2014/main" id="{7336472C-2D06-8A41-B44B-B5B09961F5FF}"/>
                    </a:ext>
                  </a:extLst>
                </p:cNvPr>
                <p:cNvSpPr>
                  <a:spLocks noChangeShapeType="1"/>
                </p:cNvSpPr>
                <p:nvPr/>
              </p:nvSpPr>
              <p:spPr bwMode="auto">
                <a:xfrm rot="-4986573" flipH="1" flipV="1">
                  <a:off x="4338" y="1713"/>
                  <a:ext cx="192" cy="19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869" name="Oval 160">
                  <a:extLst>
                    <a:ext uri="{FF2B5EF4-FFF2-40B4-BE49-F238E27FC236}">
                      <a16:creationId xmlns:a16="http://schemas.microsoft.com/office/drawing/2014/main" id="{DD99BF5F-7838-5648-B962-55CBB6B92267}"/>
                    </a:ext>
                  </a:extLst>
                </p:cNvPr>
                <p:cNvSpPr>
                  <a:spLocks noChangeArrowheads="1"/>
                </p:cNvSpPr>
                <p:nvPr/>
              </p:nvSpPr>
              <p:spPr bwMode="auto">
                <a:xfrm rot="-7414867">
                  <a:off x="4152" y="1272"/>
                  <a:ext cx="144" cy="384"/>
                </a:xfrm>
                <a:prstGeom prst="ellipse">
                  <a:avLst/>
                </a:prstGeom>
                <a:solidFill>
                  <a:srgbClr val="CCCC00"/>
                </a:solidFill>
                <a:ln>
                  <a:noFill/>
                </a:ln>
                <a:extLst>
                  <a:ext uri="{91240B29-F687-4F45-9708-019B960494DF}">
                    <a14:hiddenLine xmlns:a14="http://schemas.microsoft.com/office/drawing/2010/main" w="9525">
                      <a:solidFill>
                        <a:srgbClr val="000000"/>
                      </a:solidFill>
                      <a:round/>
                      <a:headEnd/>
                      <a:tailEnd/>
                    </a14:hiddenLine>
                  </a:ext>
                </a:extLst>
              </p:spPr>
              <p:txBody>
                <a:bodyPr rot="10800000"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endParaRPr lang="it-IT" altLang="it-IT" sz="2400">
                    <a:latin typeface="Times" pitchFamily="2" charset="0"/>
                  </a:endParaRPr>
                </a:p>
              </p:txBody>
            </p:sp>
          </p:grpSp>
        </p:grpSp>
        <p:grpSp>
          <p:nvGrpSpPr>
            <p:cNvPr id="115723" name="Group 3">
              <a:extLst>
                <a:ext uri="{FF2B5EF4-FFF2-40B4-BE49-F238E27FC236}">
                  <a16:creationId xmlns:a16="http://schemas.microsoft.com/office/drawing/2014/main" id="{02574051-B26E-BA44-9AE2-886B59632137}"/>
                </a:ext>
              </a:extLst>
            </p:cNvPr>
            <p:cNvGrpSpPr>
              <a:grpSpLocks/>
            </p:cNvGrpSpPr>
            <p:nvPr/>
          </p:nvGrpSpPr>
          <p:grpSpPr bwMode="auto">
            <a:xfrm rot="18358241" flipH="1">
              <a:off x="1666875" y="4779436"/>
              <a:ext cx="584200" cy="641350"/>
              <a:chOff x="3408" y="1200"/>
              <a:chExt cx="1104" cy="1152"/>
            </a:xfrm>
          </p:grpSpPr>
          <p:grpSp>
            <p:nvGrpSpPr>
              <p:cNvPr id="115726" name="Group 4">
                <a:extLst>
                  <a:ext uri="{FF2B5EF4-FFF2-40B4-BE49-F238E27FC236}">
                    <a16:creationId xmlns:a16="http://schemas.microsoft.com/office/drawing/2014/main" id="{566ED04E-DC9D-474E-99CC-8094586F0901}"/>
                  </a:ext>
                </a:extLst>
              </p:cNvPr>
              <p:cNvGrpSpPr>
                <a:grpSpLocks/>
              </p:cNvGrpSpPr>
              <p:nvPr/>
            </p:nvGrpSpPr>
            <p:grpSpPr bwMode="auto">
              <a:xfrm>
                <a:off x="3984" y="1392"/>
                <a:ext cx="528" cy="528"/>
                <a:chOff x="3696" y="1152"/>
                <a:chExt cx="912" cy="912"/>
              </a:xfrm>
            </p:grpSpPr>
            <p:sp>
              <p:nvSpPr>
                <p:cNvPr id="115813" name="Oval 5">
                  <a:extLst>
                    <a:ext uri="{FF2B5EF4-FFF2-40B4-BE49-F238E27FC236}">
                      <a16:creationId xmlns:a16="http://schemas.microsoft.com/office/drawing/2014/main" id="{EF5FB4E7-5F57-C243-ACC4-ABF128298A81}"/>
                    </a:ext>
                  </a:extLst>
                </p:cNvPr>
                <p:cNvSpPr>
                  <a:spLocks noChangeArrowheads="1"/>
                </p:cNvSpPr>
                <p:nvPr/>
              </p:nvSpPr>
              <p:spPr bwMode="auto">
                <a:xfrm>
                  <a:off x="3840" y="1296"/>
                  <a:ext cx="624" cy="624"/>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grpSp>
              <p:nvGrpSpPr>
                <p:cNvPr id="115814" name="Group 6">
                  <a:extLst>
                    <a:ext uri="{FF2B5EF4-FFF2-40B4-BE49-F238E27FC236}">
                      <a16:creationId xmlns:a16="http://schemas.microsoft.com/office/drawing/2014/main" id="{989037BC-F276-414E-8C71-5F7282CA3F48}"/>
                    </a:ext>
                  </a:extLst>
                </p:cNvPr>
                <p:cNvGrpSpPr>
                  <a:grpSpLocks/>
                </p:cNvGrpSpPr>
                <p:nvPr/>
              </p:nvGrpSpPr>
              <p:grpSpPr bwMode="auto">
                <a:xfrm>
                  <a:off x="3903" y="1344"/>
                  <a:ext cx="495" cy="528"/>
                  <a:chOff x="3264" y="1920"/>
                  <a:chExt cx="432" cy="480"/>
                </a:xfrm>
              </p:grpSpPr>
              <p:sp>
                <p:nvSpPr>
                  <p:cNvPr id="115851" name="AutoShape 7">
                    <a:extLst>
                      <a:ext uri="{FF2B5EF4-FFF2-40B4-BE49-F238E27FC236}">
                        <a16:creationId xmlns:a16="http://schemas.microsoft.com/office/drawing/2014/main" id="{2ABA5F5B-C694-6B48-8E26-966ADF023A54}"/>
                      </a:ext>
                    </a:extLst>
                  </p:cNvPr>
                  <p:cNvSpPr>
                    <a:spLocks noChangeArrowheads="1"/>
                  </p:cNvSpPr>
                  <p:nvPr/>
                </p:nvSpPr>
                <p:spPr bwMode="auto">
                  <a:xfrm rot="-5294822">
                    <a:off x="3240" y="1944"/>
                    <a:ext cx="480" cy="432"/>
                  </a:xfrm>
                  <a:prstGeom prst="hexagon">
                    <a:avLst>
                      <a:gd name="adj" fmla="val 27778"/>
                      <a:gd name="vf" fmla="val 115470"/>
                    </a:avLst>
                  </a:prstGeom>
                  <a:solidFill>
                    <a:srgbClr val="FF00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grpSp>
                <p:nvGrpSpPr>
                  <p:cNvPr id="115852" name="Group 8">
                    <a:extLst>
                      <a:ext uri="{FF2B5EF4-FFF2-40B4-BE49-F238E27FC236}">
                        <a16:creationId xmlns:a16="http://schemas.microsoft.com/office/drawing/2014/main" id="{366F2A54-A9FB-574F-B239-422358B442B7}"/>
                      </a:ext>
                    </a:extLst>
                  </p:cNvPr>
                  <p:cNvGrpSpPr>
                    <a:grpSpLocks/>
                  </p:cNvGrpSpPr>
                  <p:nvPr/>
                </p:nvGrpSpPr>
                <p:grpSpPr bwMode="auto">
                  <a:xfrm>
                    <a:off x="3360" y="2064"/>
                    <a:ext cx="233" cy="159"/>
                    <a:chOff x="3275" y="609"/>
                    <a:chExt cx="233" cy="159"/>
                  </a:xfrm>
                </p:grpSpPr>
                <p:sp>
                  <p:nvSpPr>
                    <p:cNvPr id="115853" name="Freeform 9">
                      <a:extLst>
                        <a:ext uri="{FF2B5EF4-FFF2-40B4-BE49-F238E27FC236}">
                          <a16:creationId xmlns:a16="http://schemas.microsoft.com/office/drawing/2014/main" id="{168DAB7D-6612-B543-84D1-34A1CFE39949}"/>
                        </a:ext>
                      </a:extLst>
                    </p:cNvPr>
                    <p:cNvSpPr>
                      <a:spLocks/>
                    </p:cNvSpPr>
                    <p:nvPr/>
                  </p:nvSpPr>
                  <p:spPr bwMode="auto">
                    <a:xfrm>
                      <a:off x="3316" y="609"/>
                      <a:ext cx="192" cy="85"/>
                    </a:xfrm>
                    <a:custGeom>
                      <a:avLst/>
                      <a:gdLst>
                        <a:gd name="T0" fmla="*/ 0 w 267"/>
                        <a:gd name="T1" fmla="*/ 1 h 149"/>
                        <a:gd name="T2" fmla="*/ 1 w 267"/>
                        <a:gd name="T3" fmla="*/ 0 h 149"/>
                        <a:gd name="T4" fmla="*/ 1 w 267"/>
                        <a:gd name="T5" fmla="*/ 1 h 149"/>
                        <a:gd name="T6" fmla="*/ 1 w 267"/>
                        <a:gd name="T7" fmla="*/ 1 h 149"/>
                        <a:gd name="T8" fmla="*/ 1 w 267"/>
                        <a:gd name="T9" fmla="*/ 1 h 149"/>
                        <a:gd name="T10" fmla="*/ 1 w 267"/>
                        <a:gd name="T11" fmla="*/ 1 h 149"/>
                        <a:gd name="T12" fmla="*/ 0 60000 65536"/>
                        <a:gd name="T13" fmla="*/ 0 60000 65536"/>
                        <a:gd name="T14" fmla="*/ 0 60000 65536"/>
                        <a:gd name="T15" fmla="*/ 0 60000 65536"/>
                        <a:gd name="T16" fmla="*/ 0 60000 65536"/>
                        <a:gd name="T17" fmla="*/ 0 60000 65536"/>
                        <a:gd name="T18" fmla="*/ 0 w 267"/>
                        <a:gd name="T19" fmla="*/ 0 h 149"/>
                        <a:gd name="T20" fmla="*/ 267 w 267"/>
                        <a:gd name="T21" fmla="*/ 149 h 149"/>
                      </a:gdLst>
                      <a:ahLst/>
                      <a:cxnLst>
                        <a:cxn ang="T12">
                          <a:pos x="T0" y="T1"/>
                        </a:cxn>
                        <a:cxn ang="T13">
                          <a:pos x="T2" y="T3"/>
                        </a:cxn>
                        <a:cxn ang="T14">
                          <a:pos x="T4" y="T5"/>
                        </a:cxn>
                        <a:cxn ang="T15">
                          <a:pos x="T6" y="T7"/>
                        </a:cxn>
                        <a:cxn ang="T16">
                          <a:pos x="T8" y="T9"/>
                        </a:cxn>
                        <a:cxn ang="T17">
                          <a:pos x="T10" y="T11"/>
                        </a:cxn>
                      </a:cxnLst>
                      <a:rect l="T18" t="T19" r="T20" b="T21"/>
                      <a:pathLst>
                        <a:path w="267" h="149">
                          <a:moveTo>
                            <a:pt x="0" y="64"/>
                          </a:moveTo>
                          <a:cubicBezTo>
                            <a:pt x="16" y="15"/>
                            <a:pt x="32" y="27"/>
                            <a:pt x="75" y="0"/>
                          </a:cubicBezTo>
                          <a:cubicBezTo>
                            <a:pt x="92" y="3"/>
                            <a:pt x="112" y="0"/>
                            <a:pt x="128" y="10"/>
                          </a:cubicBezTo>
                          <a:cubicBezTo>
                            <a:pt x="137" y="16"/>
                            <a:pt x="137" y="30"/>
                            <a:pt x="139" y="42"/>
                          </a:cubicBezTo>
                          <a:cubicBezTo>
                            <a:pt x="157" y="144"/>
                            <a:pt x="125" y="105"/>
                            <a:pt x="171" y="149"/>
                          </a:cubicBezTo>
                          <a:cubicBezTo>
                            <a:pt x="203" y="145"/>
                            <a:pt x="267" y="138"/>
                            <a:pt x="267" y="138"/>
                          </a:cubicBezTo>
                        </a:path>
                      </a:pathLst>
                    </a:custGeom>
                    <a:solidFill>
                      <a:srgbClr val="FF0000"/>
                    </a:solidFill>
                    <a:ln w="38100">
                      <a:solidFill>
                        <a:schemeClr val="tx1"/>
                      </a:solidFill>
                      <a:round/>
                      <a:headEnd/>
                      <a:tailEnd/>
                    </a:ln>
                  </p:spPr>
                  <p:txBody>
                    <a:bodyPr wrap="none" anchor="ctr"/>
                    <a:lstStyle/>
                    <a:p>
                      <a:endParaRPr lang="it-IT"/>
                    </a:p>
                  </p:txBody>
                </p:sp>
                <p:sp>
                  <p:nvSpPr>
                    <p:cNvPr id="115854" name="Freeform 10">
                      <a:extLst>
                        <a:ext uri="{FF2B5EF4-FFF2-40B4-BE49-F238E27FC236}">
                          <a16:creationId xmlns:a16="http://schemas.microsoft.com/office/drawing/2014/main" id="{74EB79E6-DEC9-4840-890F-0D3328ED4720}"/>
                        </a:ext>
                      </a:extLst>
                    </p:cNvPr>
                    <p:cNvSpPr>
                      <a:spLocks/>
                    </p:cNvSpPr>
                    <p:nvPr/>
                  </p:nvSpPr>
                  <p:spPr bwMode="auto">
                    <a:xfrm>
                      <a:off x="3275" y="683"/>
                      <a:ext cx="192" cy="85"/>
                    </a:xfrm>
                    <a:custGeom>
                      <a:avLst/>
                      <a:gdLst>
                        <a:gd name="T0" fmla="*/ 0 w 267"/>
                        <a:gd name="T1" fmla="*/ 1 h 149"/>
                        <a:gd name="T2" fmla="*/ 1 w 267"/>
                        <a:gd name="T3" fmla="*/ 0 h 149"/>
                        <a:gd name="T4" fmla="*/ 1 w 267"/>
                        <a:gd name="T5" fmla="*/ 1 h 149"/>
                        <a:gd name="T6" fmla="*/ 1 w 267"/>
                        <a:gd name="T7" fmla="*/ 1 h 149"/>
                        <a:gd name="T8" fmla="*/ 1 w 267"/>
                        <a:gd name="T9" fmla="*/ 1 h 149"/>
                        <a:gd name="T10" fmla="*/ 1 w 267"/>
                        <a:gd name="T11" fmla="*/ 1 h 149"/>
                        <a:gd name="T12" fmla="*/ 0 60000 65536"/>
                        <a:gd name="T13" fmla="*/ 0 60000 65536"/>
                        <a:gd name="T14" fmla="*/ 0 60000 65536"/>
                        <a:gd name="T15" fmla="*/ 0 60000 65536"/>
                        <a:gd name="T16" fmla="*/ 0 60000 65536"/>
                        <a:gd name="T17" fmla="*/ 0 60000 65536"/>
                        <a:gd name="T18" fmla="*/ 0 w 267"/>
                        <a:gd name="T19" fmla="*/ 0 h 149"/>
                        <a:gd name="T20" fmla="*/ 267 w 267"/>
                        <a:gd name="T21" fmla="*/ 149 h 149"/>
                      </a:gdLst>
                      <a:ahLst/>
                      <a:cxnLst>
                        <a:cxn ang="T12">
                          <a:pos x="T0" y="T1"/>
                        </a:cxn>
                        <a:cxn ang="T13">
                          <a:pos x="T2" y="T3"/>
                        </a:cxn>
                        <a:cxn ang="T14">
                          <a:pos x="T4" y="T5"/>
                        </a:cxn>
                        <a:cxn ang="T15">
                          <a:pos x="T6" y="T7"/>
                        </a:cxn>
                        <a:cxn ang="T16">
                          <a:pos x="T8" y="T9"/>
                        </a:cxn>
                        <a:cxn ang="T17">
                          <a:pos x="T10" y="T11"/>
                        </a:cxn>
                      </a:cxnLst>
                      <a:rect l="T18" t="T19" r="T20" b="T21"/>
                      <a:pathLst>
                        <a:path w="267" h="149">
                          <a:moveTo>
                            <a:pt x="0" y="64"/>
                          </a:moveTo>
                          <a:cubicBezTo>
                            <a:pt x="16" y="15"/>
                            <a:pt x="32" y="27"/>
                            <a:pt x="75" y="0"/>
                          </a:cubicBezTo>
                          <a:cubicBezTo>
                            <a:pt x="92" y="3"/>
                            <a:pt x="112" y="0"/>
                            <a:pt x="128" y="10"/>
                          </a:cubicBezTo>
                          <a:cubicBezTo>
                            <a:pt x="137" y="16"/>
                            <a:pt x="137" y="30"/>
                            <a:pt x="139" y="42"/>
                          </a:cubicBezTo>
                          <a:cubicBezTo>
                            <a:pt x="157" y="144"/>
                            <a:pt x="125" y="105"/>
                            <a:pt x="171" y="149"/>
                          </a:cubicBezTo>
                          <a:cubicBezTo>
                            <a:pt x="203" y="145"/>
                            <a:pt x="267" y="138"/>
                            <a:pt x="267" y="138"/>
                          </a:cubicBezTo>
                        </a:path>
                      </a:pathLst>
                    </a:custGeom>
                    <a:solidFill>
                      <a:srgbClr val="FF0000"/>
                    </a:solidFill>
                    <a:ln w="38100">
                      <a:solidFill>
                        <a:schemeClr val="tx1"/>
                      </a:solidFill>
                      <a:round/>
                      <a:headEnd/>
                      <a:tailEnd/>
                    </a:ln>
                  </p:spPr>
                  <p:txBody>
                    <a:bodyPr wrap="none" anchor="ctr"/>
                    <a:lstStyle/>
                    <a:p>
                      <a:endParaRPr lang="it-IT"/>
                    </a:p>
                  </p:txBody>
                </p:sp>
              </p:grpSp>
            </p:grpSp>
            <p:grpSp>
              <p:nvGrpSpPr>
                <p:cNvPr id="115815" name="Group 11">
                  <a:extLst>
                    <a:ext uri="{FF2B5EF4-FFF2-40B4-BE49-F238E27FC236}">
                      <a16:creationId xmlns:a16="http://schemas.microsoft.com/office/drawing/2014/main" id="{A1538E90-DEBB-B34F-AB1F-9621EAA5F77B}"/>
                    </a:ext>
                  </a:extLst>
                </p:cNvPr>
                <p:cNvGrpSpPr>
                  <a:grpSpLocks/>
                </p:cNvGrpSpPr>
                <p:nvPr/>
              </p:nvGrpSpPr>
              <p:grpSpPr bwMode="auto">
                <a:xfrm>
                  <a:off x="4128" y="1152"/>
                  <a:ext cx="96" cy="144"/>
                  <a:chOff x="4128" y="1152"/>
                  <a:chExt cx="96" cy="144"/>
                </a:xfrm>
              </p:grpSpPr>
              <p:sp>
                <p:nvSpPr>
                  <p:cNvPr id="115849" name="Line 12">
                    <a:extLst>
                      <a:ext uri="{FF2B5EF4-FFF2-40B4-BE49-F238E27FC236}">
                        <a16:creationId xmlns:a16="http://schemas.microsoft.com/office/drawing/2014/main" id="{4E627AB6-A071-BC4E-B37A-E4FD1F5BB23E}"/>
                      </a:ext>
                    </a:extLst>
                  </p:cNvPr>
                  <p:cNvSpPr>
                    <a:spLocks noChangeShapeType="1"/>
                  </p:cNvSpPr>
                  <p:nvPr/>
                </p:nvSpPr>
                <p:spPr bwMode="auto">
                  <a:xfrm>
                    <a:off x="4172" y="1152"/>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850" name="Oval 13">
                    <a:extLst>
                      <a:ext uri="{FF2B5EF4-FFF2-40B4-BE49-F238E27FC236}">
                        <a16:creationId xmlns:a16="http://schemas.microsoft.com/office/drawing/2014/main" id="{552E540C-C891-6E4D-9C3F-E272B5C5B853}"/>
                      </a:ext>
                    </a:extLst>
                  </p:cNvPr>
                  <p:cNvSpPr>
                    <a:spLocks noChangeArrowheads="1"/>
                  </p:cNvSpPr>
                  <p:nvPr/>
                </p:nvSpPr>
                <p:spPr bwMode="auto">
                  <a:xfrm>
                    <a:off x="4128" y="1152"/>
                    <a:ext cx="96" cy="48"/>
                  </a:xfrm>
                  <a:prstGeom prst="ellipse">
                    <a:avLst/>
                  </a:prstGeom>
                  <a:solidFill>
                    <a:schemeClr val="accent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grpSp>
            <p:grpSp>
              <p:nvGrpSpPr>
                <p:cNvPr id="115816" name="Group 14">
                  <a:extLst>
                    <a:ext uri="{FF2B5EF4-FFF2-40B4-BE49-F238E27FC236}">
                      <a16:creationId xmlns:a16="http://schemas.microsoft.com/office/drawing/2014/main" id="{61AF9F54-107A-034C-B4DC-6FA16E61C15A}"/>
                    </a:ext>
                  </a:extLst>
                </p:cNvPr>
                <p:cNvGrpSpPr>
                  <a:grpSpLocks/>
                </p:cNvGrpSpPr>
                <p:nvPr/>
              </p:nvGrpSpPr>
              <p:grpSpPr bwMode="auto">
                <a:xfrm flipV="1">
                  <a:off x="4128" y="1920"/>
                  <a:ext cx="96" cy="144"/>
                  <a:chOff x="4128" y="1152"/>
                  <a:chExt cx="96" cy="144"/>
                </a:xfrm>
              </p:grpSpPr>
              <p:sp>
                <p:nvSpPr>
                  <p:cNvPr id="115847" name="Line 15">
                    <a:extLst>
                      <a:ext uri="{FF2B5EF4-FFF2-40B4-BE49-F238E27FC236}">
                        <a16:creationId xmlns:a16="http://schemas.microsoft.com/office/drawing/2014/main" id="{0BCCC42D-D765-0A48-9886-A97F4A5200CF}"/>
                      </a:ext>
                    </a:extLst>
                  </p:cNvPr>
                  <p:cNvSpPr>
                    <a:spLocks noChangeShapeType="1"/>
                  </p:cNvSpPr>
                  <p:nvPr/>
                </p:nvSpPr>
                <p:spPr bwMode="auto">
                  <a:xfrm>
                    <a:off x="4172" y="1152"/>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848" name="Oval 16">
                    <a:extLst>
                      <a:ext uri="{FF2B5EF4-FFF2-40B4-BE49-F238E27FC236}">
                        <a16:creationId xmlns:a16="http://schemas.microsoft.com/office/drawing/2014/main" id="{1C1E22D0-1271-F246-9F9E-59172A8DAB51}"/>
                      </a:ext>
                    </a:extLst>
                  </p:cNvPr>
                  <p:cNvSpPr>
                    <a:spLocks noChangeArrowheads="1"/>
                  </p:cNvSpPr>
                  <p:nvPr/>
                </p:nvSpPr>
                <p:spPr bwMode="auto">
                  <a:xfrm>
                    <a:off x="4128" y="1152"/>
                    <a:ext cx="96" cy="48"/>
                  </a:xfrm>
                  <a:prstGeom prst="ellipse">
                    <a:avLst/>
                  </a:prstGeom>
                  <a:solidFill>
                    <a:schemeClr val="accent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grpSp>
            <p:grpSp>
              <p:nvGrpSpPr>
                <p:cNvPr id="115817" name="Group 17">
                  <a:extLst>
                    <a:ext uri="{FF2B5EF4-FFF2-40B4-BE49-F238E27FC236}">
                      <a16:creationId xmlns:a16="http://schemas.microsoft.com/office/drawing/2014/main" id="{4B485444-9A89-BB44-9397-577A445E4E1E}"/>
                    </a:ext>
                  </a:extLst>
                </p:cNvPr>
                <p:cNvGrpSpPr>
                  <a:grpSpLocks/>
                </p:cNvGrpSpPr>
                <p:nvPr/>
              </p:nvGrpSpPr>
              <p:grpSpPr bwMode="auto">
                <a:xfrm rot="-5400000">
                  <a:off x="3720" y="1512"/>
                  <a:ext cx="96" cy="144"/>
                  <a:chOff x="4128" y="1152"/>
                  <a:chExt cx="96" cy="144"/>
                </a:xfrm>
              </p:grpSpPr>
              <p:sp>
                <p:nvSpPr>
                  <p:cNvPr id="115845" name="Line 18">
                    <a:extLst>
                      <a:ext uri="{FF2B5EF4-FFF2-40B4-BE49-F238E27FC236}">
                        <a16:creationId xmlns:a16="http://schemas.microsoft.com/office/drawing/2014/main" id="{F2262293-E75D-F341-A83B-01D6C40F3985}"/>
                      </a:ext>
                    </a:extLst>
                  </p:cNvPr>
                  <p:cNvSpPr>
                    <a:spLocks noChangeShapeType="1"/>
                  </p:cNvSpPr>
                  <p:nvPr/>
                </p:nvSpPr>
                <p:spPr bwMode="auto">
                  <a:xfrm>
                    <a:off x="4172" y="1152"/>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846" name="Oval 19">
                    <a:extLst>
                      <a:ext uri="{FF2B5EF4-FFF2-40B4-BE49-F238E27FC236}">
                        <a16:creationId xmlns:a16="http://schemas.microsoft.com/office/drawing/2014/main" id="{11905AD7-3882-494B-B932-5A0C679BD415}"/>
                      </a:ext>
                    </a:extLst>
                  </p:cNvPr>
                  <p:cNvSpPr>
                    <a:spLocks noChangeArrowheads="1"/>
                  </p:cNvSpPr>
                  <p:nvPr/>
                </p:nvSpPr>
                <p:spPr bwMode="auto">
                  <a:xfrm>
                    <a:off x="4128" y="1152"/>
                    <a:ext cx="96" cy="48"/>
                  </a:xfrm>
                  <a:prstGeom prst="ellipse">
                    <a:avLst/>
                  </a:prstGeom>
                  <a:solidFill>
                    <a:schemeClr val="accent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grpSp>
            <p:grpSp>
              <p:nvGrpSpPr>
                <p:cNvPr id="115818" name="Group 20">
                  <a:extLst>
                    <a:ext uri="{FF2B5EF4-FFF2-40B4-BE49-F238E27FC236}">
                      <a16:creationId xmlns:a16="http://schemas.microsoft.com/office/drawing/2014/main" id="{AAD1654D-54A0-8C4E-8AF1-5382F306C0B1}"/>
                    </a:ext>
                  </a:extLst>
                </p:cNvPr>
                <p:cNvGrpSpPr>
                  <a:grpSpLocks/>
                </p:cNvGrpSpPr>
                <p:nvPr/>
              </p:nvGrpSpPr>
              <p:grpSpPr bwMode="auto">
                <a:xfrm rot="5400000" flipH="1">
                  <a:off x="4488" y="1512"/>
                  <a:ext cx="96" cy="144"/>
                  <a:chOff x="4128" y="1152"/>
                  <a:chExt cx="96" cy="144"/>
                </a:xfrm>
              </p:grpSpPr>
              <p:sp>
                <p:nvSpPr>
                  <p:cNvPr id="115843" name="Line 21">
                    <a:extLst>
                      <a:ext uri="{FF2B5EF4-FFF2-40B4-BE49-F238E27FC236}">
                        <a16:creationId xmlns:a16="http://schemas.microsoft.com/office/drawing/2014/main" id="{F0BA0526-DFE5-D54B-B663-11DDC7441AB6}"/>
                      </a:ext>
                    </a:extLst>
                  </p:cNvPr>
                  <p:cNvSpPr>
                    <a:spLocks noChangeShapeType="1"/>
                  </p:cNvSpPr>
                  <p:nvPr/>
                </p:nvSpPr>
                <p:spPr bwMode="auto">
                  <a:xfrm>
                    <a:off x="4172" y="1152"/>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844" name="Oval 22">
                    <a:extLst>
                      <a:ext uri="{FF2B5EF4-FFF2-40B4-BE49-F238E27FC236}">
                        <a16:creationId xmlns:a16="http://schemas.microsoft.com/office/drawing/2014/main" id="{143E8A9A-4FDA-BE4A-BBAE-EC6BC1EFC6D5}"/>
                      </a:ext>
                    </a:extLst>
                  </p:cNvPr>
                  <p:cNvSpPr>
                    <a:spLocks noChangeArrowheads="1"/>
                  </p:cNvSpPr>
                  <p:nvPr/>
                </p:nvSpPr>
                <p:spPr bwMode="auto">
                  <a:xfrm>
                    <a:off x="4128" y="1152"/>
                    <a:ext cx="96" cy="48"/>
                  </a:xfrm>
                  <a:prstGeom prst="ellipse">
                    <a:avLst/>
                  </a:prstGeom>
                  <a:solidFill>
                    <a:schemeClr val="accent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grpSp>
            <p:grpSp>
              <p:nvGrpSpPr>
                <p:cNvPr id="115819" name="Group 23">
                  <a:extLst>
                    <a:ext uri="{FF2B5EF4-FFF2-40B4-BE49-F238E27FC236}">
                      <a16:creationId xmlns:a16="http://schemas.microsoft.com/office/drawing/2014/main" id="{C9F8566E-D0B5-1B41-AD3A-489D7418D5EA}"/>
                    </a:ext>
                  </a:extLst>
                </p:cNvPr>
                <p:cNvGrpSpPr>
                  <a:grpSpLocks/>
                </p:cNvGrpSpPr>
                <p:nvPr/>
              </p:nvGrpSpPr>
              <p:grpSpPr bwMode="auto">
                <a:xfrm rot="3568683" flipH="1">
                  <a:off x="4440" y="1320"/>
                  <a:ext cx="96" cy="144"/>
                  <a:chOff x="4128" y="1152"/>
                  <a:chExt cx="96" cy="144"/>
                </a:xfrm>
              </p:grpSpPr>
              <p:sp>
                <p:nvSpPr>
                  <p:cNvPr id="115841" name="Line 24">
                    <a:extLst>
                      <a:ext uri="{FF2B5EF4-FFF2-40B4-BE49-F238E27FC236}">
                        <a16:creationId xmlns:a16="http://schemas.microsoft.com/office/drawing/2014/main" id="{3DF8D2D9-85EA-EA4B-A709-6B2FBDEA7C96}"/>
                      </a:ext>
                    </a:extLst>
                  </p:cNvPr>
                  <p:cNvSpPr>
                    <a:spLocks noChangeShapeType="1"/>
                  </p:cNvSpPr>
                  <p:nvPr/>
                </p:nvSpPr>
                <p:spPr bwMode="auto">
                  <a:xfrm>
                    <a:off x="4172" y="1152"/>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842" name="Oval 25">
                    <a:extLst>
                      <a:ext uri="{FF2B5EF4-FFF2-40B4-BE49-F238E27FC236}">
                        <a16:creationId xmlns:a16="http://schemas.microsoft.com/office/drawing/2014/main" id="{8DAC2041-78B3-1D48-AACD-C5912727ED8A}"/>
                      </a:ext>
                    </a:extLst>
                  </p:cNvPr>
                  <p:cNvSpPr>
                    <a:spLocks noChangeArrowheads="1"/>
                  </p:cNvSpPr>
                  <p:nvPr/>
                </p:nvSpPr>
                <p:spPr bwMode="auto">
                  <a:xfrm>
                    <a:off x="4128" y="1152"/>
                    <a:ext cx="96" cy="48"/>
                  </a:xfrm>
                  <a:prstGeom prst="ellipse">
                    <a:avLst/>
                  </a:prstGeom>
                  <a:solidFill>
                    <a:schemeClr val="accent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grpSp>
            <p:grpSp>
              <p:nvGrpSpPr>
                <p:cNvPr id="115820" name="Group 26">
                  <a:extLst>
                    <a:ext uri="{FF2B5EF4-FFF2-40B4-BE49-F238E27FC236}">
                      <a16:creationId xmlns:a16="http://schemas.microsoft.com/office/drawing/2014/main" id="{385F7CBF-27FB-DB47-9052-5BE617CC22B7}"/>
                    </a:ext>
                  </a:extLst>
                </p:cNvPr>
                <p:cNvGrpSpPr>
                  <a:grpSpLocks/>
                </p:cNvGrpSpPr>
                <p:nvPr/>
              </p:nvGrpSpPr>
              <p:grpSpPr bwMode="auto">
                <a:xfrm rot="18389664" flipH="1">
                  <a:off x="3792" y="1296"/>
                  <a:ext cx="96" cy="144"/>
                  <a:chOff x="4128" y="1152"/>
                  <a:chExt cx="96" cy="144"/>
                </a:xfrm>
              </p:grpSpPr>
              <p:sp>
                <p:nvSpPr>
                  <p:cNvPr id="115839" name="Line 27">
                    <a:extLst>
                      <a:ext uri="{FF2B5EF4-FFF2-40B4-BE49-F238E27FC236}">
                        <a16:creationId xmlns:a16="http://schemas.microsoft.com/office/drawing/2014/main" id="{CC23DF31-85C6-D845-A505-FF93A870BAC6}"/>
                      </a:ext>
                    </a:extLst>
                  </p:cNvPr>
                  <p:cNvSpPr>
                    <a:spLocks noChangeShapeType="1"/>
                  </p:cNvSpPr>
                  <p:nvPr/>
                </p:nvSpPr>
                <p:spPr bwMode="auto">
                  <a:xfrm>
                    <a:off x="4172" y="1152"/>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840" name="Oval 28">
                    <a:extLst>
                      <a:ext uri="{FF2B5EF4-FFF2-40B4-BE49-F238E27FC236}">
                        <a16:creationId xmlns:a16="http://schemas.microsoft.com/office/drawing/2014/main" id="{24C34EA0-A1CB-A542-A7FB-60865286ADD5}"/>
                      </a:ext>
                    </a:extLst>
                  </p:cNvPr>
                  <p:cNvSpPr>
                    <a:spLocks noChangeArrowheads="1"/>
                  </p:cNvSpPr>
                  <p:nvPr/>
                </p:nvSpPr>
                <p:spPr bwMode="auto">
                  <a:xfrm>
                    <a:off x="4128" y="1152"/>
                    <a:ext cx="96" cy="48"/>
                  </a:xfrm>
                  <a:prstGeom prst="ellipse">
                    <a:avLst/>
                  </a:prstGeom>
                  <a:solidFill>
                    <a:schemeClr val="accent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grpSp>
            <p:grpSp>
              <p:nvGrpSpPr>
                <p:cNvPr id="115821" name="Group 29">
                  <a:extLst>
                    <a:ext uri="{FF2B5EF4-FFF2-40B4-BE49-F238E27FC236}">
                      <a16:creationId xmlns:a16="http://schemas.microsoft.com/office/drawing/2014/main" id="{77F0F910-DE2D-3A43-9B71-08D944A6E405}"/>
                    </a:ext>
                  </a:extLst>
                </p:cNvPr>
                <p:cNvGrpSpPr>
                  <a:grpSpLocks/>
                </p:cNvGrpSpPr>
                <p:nvPr/>
              </p:nvGrpSpPr>
              <p:grpSpPr bwMode="auto">
                <a:xfrm rot="18389664" flipV="1">
                  <a:off x="4440" y="1704"/>
                  <a:ext cx="96" cy="144"/>
                  <a:chOff x="4128" y="1152"/>
                  <a:chExt cx="96" cy="144"/>
                </a:xfrm>
              </p:grpSpPr>
              <p:sp>
                <p:nvSpPr>
                  <p:cNvPr id="115837" name="Line 30">
                    <a:extLst>
                      <a:ext uri="{FF2B5EF4-FFF2-40B4-BE49-F238E27FC236}">
                        <a16:creationId xmlns:a16="http://schemas.microsoft.com/office/drawing/2014/main" id="{42211ADE-98BF-9F43-BD45-C05887E7A984}"/>
                      </a:ext>
                    </a:extLst>
                  </p:cNvPr>
                  <p:cNvSpPr>
                    <a:spLocks noChangeShapeType="1"/>
                  </p:cNvSpPr>
                  <p:nvPr/>
                </p:nvSpPr>
                <p:spPr bwMode="auto">
                  <a:xfrm>
                    <a:off x="4172" y="1152"/>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838" name="Oval 31">
                    <a:extLst>
                      <a:ext uri="{FF2B5EF4-FFF2-40B4-BE49-F238E27FC236}">
                        <a16:creationId xmlns:a16="http://schemas.microsoft.com/office/drawing/2014/main" id="{27BA176B-77A2-CA49-9C8F-0DDE49FE0C13}"/>
                      </a:ext>
                    </a:extLst>
                  </p:cNvPr>
                  <p:cNvSpPr>
                    <a:spLocks noChangeArrowheads="1"/>
                  </p:cNvSpPr>
                  <p:nvPr/>
                </p:nvSpPr>
                <p:spPr bwMode="auto">
                  <a:xfrm>
                    <a:off x="4128" y="1152"/>
                    <a:ext cx="96" cy="48"/>
                  </a:xfrm>
                  <a:prstGeom prst="ellipse">
                    <a:avLst/>
                  </a:prstGeom>
                  <a:solidFill>
                    <a:schemeClr val="accent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grpSp>
            <p:grpSp>
              <p:nvGrpSpPr>
                <p:cNvPr id="115822" name="Group 32">
                  <a:extLst>
                    <a:ext uri="{FF2B5EF4-FFF2-40B4-BE49-F238E27FC236}">
                      <a16:creationId xmlns:a16="http://schemas.microsoft.com/office/drawing/2014/main" id="{EA4CF227-A126-874D-930C-A52C3BBF90FA}"/>
                    </a:ext>
                  </a:extLst>
                </p:cNvPr>
                <p:cNvGrpSpPr>
                  <a:grpSpLocks/>
                </p:cNvGrpSpPr>
                <p:nvPr/>
              </p:nvGrpSpPr>
              <p:grpSpPr bwMode="auto">
                <a:xfrm rot="3568683" flipV="1">
                  <a:off x="3768" y="1704"/>
                  <a:ext cx="96" cy="144"/>
                  <a:chOff x="4128" y="1152"/>
                  <a:chExt cx="96" cy="144"/>
                </a:xfrm>
              </p:grpSpPr>
              <p:sp>
                <p:nvSpPr>
                  <p:cNvPr id="115835" name="Line 33">
                    <a:extLst>
                      <a:ext uri="{FF2B5EF4-FFF2-40B4-BE49-F238E27FC236}">
                        <a16:creationId xmlns:a16="http://schemas.microsoft.com/office/drawing/2014/main" id="{07210252-92CC-7F49-A5F8-E286B412BECF}"/>
                      </a:ext>
                    </a:extLst>
                  </p:cNvPr>
                  <p:cNvSpPr>
                    <a:spLocks noChangeShapeType="1"/>
                  </p:cNvSpPr>
                  <p:nvPr/>
                </p:nvSpPr>
                <p:spPr bwMode="auto">
                  <a:xfrm>
                    <a:off x="4172" y="1152"/>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836" name="Oval 34">
                    <a:extLst>
                      <a:ext uri="{FF2B5EF4-FFF2-40B4-BE49-F238E27FC236}">
                        <a16:creationId xmlns:a16="http://schemas.microsoft.com/office/drawing/2014/main" id="{471F1D05-6368-4042-A40E-BD3816990E55}"/>
                      </a:ext>
                    </a:extLst>
                  </p:cNvPr>
                  <p:cNvSpPr>
                    <a:spLocks noChangeArrowheads="1"/>
                  </p:cNvSpPr>
                  <p:nvPr/>
                </p:nvSpPr>
                <p:spPr bwMode="auto">
                  <a:xfrm>
                    <a:off x="4128" y="1152"/>
                    <a:ext cx="96" cy="48"/>
                  </a:xfrm>
                  <a:prstGeom prst="ellipse">
                    <a:avLst/>
                  </a:prstGeom>
                  <a:solidFill>
                    <a:schemeClr val="accent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grpSp>
            <p:grpSp>
              <p:nvGrpSpPr>
                <p:cNvPr id="115823" name="Group 35">
                  <a:extLst>
                    <a:ext uri="{FF2B5EF4-FFF2-40B4-BE49-F238E27FC236}">
                      <a16:creationId xmlns:a16="http://schemas.microsoft.com/office/drawing/2014/main" id="{6AFD83AA-4D0B-4A4F-AB9A-484855452683}"/>
                    </a:ext>
                  </a:extLst>
                </p:cNvPr>
                <p:cNvGrpSpPr>
                  <a:grpSpLocks/>
                </p:cNvGrpSpPr>
                <p:nvPr/>
              </p:nvGrpSpPr>
              <p:grpSpPr bwMode="auto">
                <a:xfrm rot="2046018" flipV="1">
                  <a:off x="3888" y="1862"/>
                  <a:ext cx="96" cy="144"/>
                  <a:chOff x="4128" y="1152"/>
                  <a:chExt cx="96" cy="144"/>
                </a:xfrm>
              </p:grpSpPr>
              <p:sp>
                <p:nvSpPr>
                  <p:cNvPr id="115833" name="Line 36">
                    <a:extLst>
                      <a:ext uri="{FF2B5EF4-FFF2-40B4-BE49-F238E27FC236}">
                        <a16:creationId xmlns:a16="http://schemas.microsoft.com/office/drawing/2014/main" id="{99139E3D-0612-2846-A5EA-D1D9C61F7096}"/>
                      </a:ext>
                    </a:extLst>
                  </p:cNvPr>
                  <p:cNvSpPr>
                    <a:spLocks noChangeShapeType="1"/>
                  </p:cNvSpPr>
                  <p:nvPr/>
                </p:nvSpPr>
                <p:spPr bwMode="auto">
                  <a:xfrm>
                    <a:off x="4172" y="1152"/>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834" name="Oval 37">
                    <a:extLst>
                      <a:ext uri="{FF2B5EF4-FFF2-40B4-BE49-F238E27FC236}">
                        <a16:creationId xmlns:a16="http://schemas.microsoft.com/office/drawing/2014/main" id="{CE4F3429-C01C-AC4A-8499-8FF82930E6B8}"/>
                      </a:ext>
                    </a:extLst>
                  </p:cNvPr>
                  <p:cNvSpPr>
                    <a:spLocks noChangeArrowheads="1"/>
                  </p:cNvSpPr>
                  <p:nvPr/>
                </p:nvSpPr>
                <p:spPr bwMode="auto">
                  <a:xfrm>
                    <a:off x="4128" y="1152"/>
                    <a:ext cx="96" cy="48"/>
                  </a:xfrm>
                  <a:prstGeom prst="ellipse">
                    <a:avLst/>
                  </a:prstGeom>
                  <a:solidFill>
                    <a:schemeClr val="accent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grpSp>
            <p:grpSp>
              <p:nvGrpSpPr>
                <p:cNvPr id="115824" name="Group 38">
                  <a:extLst>
                    <a:ext uri="{FF2B5EF4-FFF2-40B4-BE49-F238E27FC236}">
                      <a16:creationId xmlns:a16="http://schemas.microsoft.com/office/drawing/2014/main" id="{F75FA13A-C9DC-D74B-8EFA-5FFB18EEA8E7}"/>
                    </a:ext>
                  </a:extLst>
                </p:cNvPr>
                <p:cNvGrpSpPr>
                  <a:grpSpLocks/>
                </p:cNvGrpSpPr>
                <p:nvPr/>
              </p:nvGrpSpPr>
              <p:grpSpPr bwMode="auto">
                <a:xfrm rot="-1227753">
                  <a:off x="3951" y="1190"/>
                  <a:ext cx="96" cy="144"/>
                  <a:chOff x="4128" y="1152"/>
                  <a:chExt cx="96" cy="144"/>
                </a:xfrm>
              </p:grpSpPr>
              <p:sp>
                <p:nvSpPr>
                  <p:cNvPr id="115831" name="Line 39">
                    <a:extLst>
                      <a:ext uri="{FF2B5EF4-FFF2-40B4-BE49-F238E27FC236}">
                        <a16:creationId xmlns:a16="http://schemas.microsoft.com/office/drawing/2014/main" id="{606590E0-EB9F-5148-8CC2-C04CCE298724}"/>
                      </a:ext>
                    </a:extLst>
                  </p:cNvPr>
                  <p:cNvSpPr>
                    <a:spLocks noChangeShapeType="1"/>
                  </p:cNvSpPr>
                  <p:nvPr/>
                </p:nvSpPr>
                <p:spPr bwMode="auto">
                  <a:xfrm>
                    <a:off x="4172" y="1152"/>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832" name="Oval 40">
                    <a:extLst>
                      <a:ext uri="{FF2B5EF4-FFF2-40B4-BE49-F238E27FC236}">
                        <a16:creationId xmlns:a16="http://schemas.microsoft.com/office/drawing/2014/main" id="{3EB36F11-24F6-E546-8B55-03E34AF7526E}"/>
                      </a:ext>
                    </a:extLst>
                  </p:cNvPr>
                  <p:cNvSpPr>
                    <a:spLocks noChangeArrowheads="1"/>
                  </p:cNvSpPr>
                  <p:nvPr/>
                </p:nvSpPr>
                <p:spPr bwMode="auto">
                  <a:xfrm>
                    <a:off x="4128" y="1152"/>
                    <a:ext cx="96" cy="48"/>
                  </a:xfrm>
                  <a:prstGeom prst="ellipse">
                    <a:avLst/>
                  </a:prstGeom>
                  <a:solidFill>
                    <a:schemeClr val="accent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grpSp>
            <p:grpSp>
              <p:nvGrpSpPr>
                <p:cNvPr id="115825" name="Group 41">
                  <a:extLst>
                    <a:ext uri="{FF2B5EF4-FFF2-40B4-BE49-F238E27FC236}">
                      <a16:creationId xmlns:a16="http://schemas.microsoft.com/office/drawing/2014/main" id="{55CA2686-6CF9-B347-A590-E97CBE87B073}"/>
                    </a:ext>
                  </a:extLst>
                </p:cNvPr>
                <p:cNvGrpSpPr>
                  <a:grpSpLocks/>
                </p:cNvGrpSpPr>
                <p:nvPr/>
              </p:nvGrpSpPr>
              <p:grpSpPr bwMode="auto">
                <a:xfrm rot="-2562695" flipH="1" flipV="1">
                  <a:off x="4335" y="1857"/>
                  <a:ext cx="96" cy="144"/>
                  <a:chOff x="4128" y="1152"/>
                  <a:chExt cx="96" cy="144"/>
                </a:xfrm>
              </p:grpSpPr>
              <p:sp>
                <p:nvSpPr>
                  <p:cNvPr id="115829" name="Line 42">
                    <a:extLst>
                      <a:ext uri="{FF2B5EF4-FFF2-40B4-BE49-F238E27FC236}">
                        <a16:creationId xmlns:a16="http://schemas.microsoft.com/office/drawing/2014/main" id="{A88B2B84-3750-E445-80E3-2E900AEC14D5}"/>
                      </a:ext>
                    </a:extLst>
                  </p:cNvPr>
                  <p:cNvSpPr>
                    <a:spLocks noChangeShapeType="1"/>
                  </p:cNvSpPr>
                  <p:nvPr/>
                </p:nvSpPr>
                <p:spPr bwMode="auto">
                  <a:xfrm>
                    <a:off x="4172" y="1152"/>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830" name="Oval 43">
                    <a:extLst>
                      <a:ext uri="{FF2B5EF4-FFF2-40B4-BE49-F238E27FC236}">
                        <a16:creationId xmlns:a16="http://schemas.microsoft.com/office/drawing/2014/main" id="{86F2384B-78D7-1B48-92C5-653A34C43DE8}"/>
                      </a:ext>
                    </a:extLst>
                  </p:cNvPr>
                  <p:cNvSpPr>
                    <a:spLocks noChangeArrowheads="1"/>
                  </p:cNvSpPr>
                  <p:nvPr/>
                </p:nvSpPr>
                <p:spPr bwMode="auto">
                  <a:xfrm>
                    <a:off x="4128" y="1152"/>
                    <a:ext cx="96" cy="48"/>
                  </a:xfrm>
                  <a:prstGeom prst="ellipse">
                    <a:avLst/>
                  </a:prstGeom>
                  <a:solidFill>
                    <a:schemeClr val="accent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grpSp>
            <p:grpSp>
              <p:nvGrpSpPr>
                <p:cNvPr id="115826" name="Group 44">
                  <a:extLst>
                    <a:ext uri="{FF2B5EF4-FFF2-40B4-BE49-F238E27FC236}">
                      <a16:creationId xmlns:a16="http://schemas.microsoft.com/office/drawing/2014/main" id="{48CC9EAD-7C03-A844-8227-6C5ED293459D}"/>
                    </a:ext>
                  </a:extLst>
                </p:cNvPr>
                <p:cNvGrpSpPr>
                  <a:grpSpLocks/>
                </p:cNvGrpSpPr>
                <p:nvPr/>
              </p:nvGrpSpPr>
              <p:grpSpPr bwMode="auto">
                <a:xfrm rot="2562695" flipH="1">
                  <a:off x="4310" y="1205"/>
                  <a:ext cx="96" cy="144"/>
                  <a:chOff x="4128" y="1152"/>
                  <a:chExt cx="96" cy="144"/>
                </a:xfrm>
              </p:grpSpPr>
              <p:sp>
                <p:nvSpPr>
                  <p:cNvPr id="115827" name="Line 45">
                    <a:extLst>
                      <a:ext uri="{FF2B5EF4-FFF2-40B4-BE49-F238E27FC236}">
                        <a16:creationId xmlns:a16="http://schemas.microsoft.com/office/drawing/2014/main" id="{9326402E-3826-144C-9F45-348461789BA2}"/>
                      </a:ext>
                    </a:extLst>
                  </p:cNvPr>
                  <p:cNvSpPr>
                    <a:spLocks noChangeShapeType="1"/>
                  </p:cNvSpPr>
                  <p:nvPr/>
                </p:nvSpPr>
                <p:spPr bwMode="auto">
                  <a:xfrm>
                    <a:off x="4172" y="1152"/>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828" name="Oval 46">
                    <a:extLst>
                      <a:ext uri="{FF2B5EF4-FFF2-40B4-BE49-F238E27FC236}">
                        <a16:creationId xmlns:a16="http://schemas.microsoft.com/office/drawing/2014/main" id="{6242F841-58C7-4E46-94B6-81EF65B57F72}"/>
                      </a:ext>
                    </a:extLst>
                  </p:cNvPr>
                  <p:cNvSpPr>
                    <a:spLocks noChangeArrowheads="1"/>
                  </p:cNvSpPr>
                  <p:nvPr/>
                </p:nvSpPr>
                <p:spPr bwMode="auto">
                  <a:xfrm>
                    <a:off x="4128" y="1152"/>
                    <a:ext cx="96" cy="48"/>
                  </a:xfrm>
                  <a:prstGeom prst="ellipse">
                    <a:avLst/>
                  </a:prstGeom>
                  <a:solidFill>
                    <a:schemeClr val="accent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grpSp>
          </p:grpSp>
          <p:grpSp>
            <p:nvGrpSpPr>
              <p:cNvPr id="115727" name="Group 47">
                <a:extLst>
                  <a:ext uri="{FF2B5EF4-FFF2-40B4-BE49-F238E27FC236}">
                    <a16:creationId xmlns:a16="http://schemas.microsoft.com/office/drawing/2014/main" id="{D3838AF9-33A1-5D4F-890E-B20EE94A3823}"/>
                  </a:ext>
                </a:extLst>
              </p:cNvPr>
              <p:cNvGrpSpPr>
                <a:grpSpLocks/>
              </p:cNvGrpSpPr>
              <p:nvPr/>
            </p:nvGrpSpPr>
            <p:grpSpPr bwMode="auto">
              <a:xfrm rot="2707410">
                <a:off x="3408" y="1200"/>
                <a:ext cx="528" cy="528"/>
                <a:chOff x="3696" y="1152"/>
                <a:chExt cx="912" cy="912"/>
              </a:xfrm>
            </p:grpSpPr>
            <p:sp>
              <p:nvSpPr>
                <p:cNvPr id="115771" name="Oval 48">
                  <a:extLst>
                    <a:ext uri="{FF2B5EF4-FFF2-40B4-BE49-F238E27FC236}">
                      <a16:creationId xmlns:a16="http://schemas.microsoft.com/office/drawing/2014/main" id="{E7FD350E-F212-B24F-A80E-29CE0393B05D}"/>
                    </a:ext>
                  </a:extLst>
                </p:cNvPr>
                <p:cNvSpPr>
                  <a:spLocks noChangeArrowheads="1"/>
                </p:cNvSpPr>
                <p:nvPr/>
              </p:nvSpPr>
              <p:spPr bwMode="auto">
                <a:xfrm>
                  <a:off x="3840" y="1296"/>
                  <a:ext cx="624" cy="624"/>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grpSp>
              <p:nvGrpSpPr>
                <p:cNvPr id="115772" name="Group 49">
                  <a:extLst>
                    <a:ext uri="{FF2B5EF4-FFF2-40B4-BE49-F238E27FC236}">
                      <a16:creationId xmlns:a16="http://schemas.microsoft.com/office/drawing/2014/main" id="{42DEDF9B-280F-7542-868C-B203290E011A}"/>
                    </a:ext>
                  </a:extLst>
                </p:cNvPr>
                <p:cNvGrpSpPr>
                  <a:grpSpLocks/>
                </p:cNvGrpSpPr>
                <p:nvPr/>
              </p:nvGrpSpPr>
              <p:grpSpPr bwMode="auto">
                <a:xfrm>
                  <a:off x="3903" y="1344"/>
                  <a:ext cx="495" cy="528"/>
                  <a:chOff x="3264" y="1920"/>
                  <a:chExt cx="432" cy="480"/>
                </a:xfrm>
              </p:grpSpPr>
              <p:sp>
                <p:nvSpPr>
                  <p:cNvPr id="115809" name="AutoShape 50">
                    <a:extLst>
                      <a:ext uri="{FF2B5EF4-FFF2-40B4-BE49-F238E27FC236}">
                        <a16:creationId xmlns:a16="http://schemas.microsoft.com/office/drawing/2014/main" id="{6097FF98-3356-D646-8161-0ADE22FCA3A5}"/>
                      </a:ext>
                    </a:extLst>
                  </p:cNvPr>
                  <p:cNvSpPr>
                    <a:spLocks noChangeArrowheads="1"/>
                  </p:cNvSpPr>
                  <p:nvPr/>
                </p:nvSpPr>
                <p:spPr bwMode="auto">
                  <a:xfrm rot="-5294822">
                    <a:off x="3240" y="1944"/>
                    <a:ext cx="480" cy="432"/>
                  </a:xfrm>
                  <a:prstGeom prst="hexagon">
                    <a:avLst>
                      <a:gd name="adj" fmla="val 27778"/>
                      <a:gd name="vf" fmla="val 115470"/>
                    </a:avLst>
                  </a:prstGeom>
                  <a:solidFill>
                    <a:srgbClr val="FF00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grpSp>
                <p:nvGrpSpPr>
                  <p:cNvPr id="115810" name="Group 51">
                    <a:extLst>
                      <a:ext uri="{FF2B5EF4-FFF2-40B4-BE49-F238E27FC236}">
                        <a16:creationId xmlns:a16="http://schemas.microsoft.com/office/drawing/2014/main" id="{1DC359C4-05CD-D043-8C7F-413B303D0E65}"/>
                      </a:ext>
                    </a:extLst>
                  </p:cNvPr>
                  <p:cNvGrpSpPr>
                    <a:grpSpLocks/>
                  </p:cNvGrpSpPr>
                  <p:nvPr/>
                </p:nvGrpSpPr>
                <p:grpSpPr bwMode="auto">
                  <a:xfrm>
                    <a:off x="3360" y="2064"/>
                    <a:ext cx="233" cy="159"/>
                    <a:chOff x="3275" y="609"/>
                    <a:chExt cx="233" cy="159"/>
                  </a:xfrm>
                </p:grpSpPr>
                <p:sp>
                  <p:nvSpPr>
                    <p:cNvPr id="115811" name="Freeform 52">
                      <a:extLst>
                        <a:ext uri="{FF2B5EF4-FFF2-40B4-BE49-F238E27FC236}">
                          <a16:creationId xmlns:a16="http://schemas.microsoft.com/office/drawing/2014/main" id="{93002408-CC11-494C-AA46-671F054885A5}"/>
                        </a:ext>
                      </a:extLst>
                    </p:cNvPr>
                    <p:cNvSpPr>
                      <a:spLocks/>
                    </p:cNvSpPr>
                    <p:nvPr/>
                  </p:nvSpPr>
                  <p:spPr bwMode="auto">
                    <a:xfrm>
                      <a:off x="3316" y="609"/>
                      <a:ext cx="192" cy="85"/>
                    </a:xfrm>
                    <a:custGeom>
                      <a:avLst/>
                      <a:gdLst>
                        <a:gd name="T0" fmla="*/ 0 w 267"/>
                        <a:gd name="T1" fmla="*/ 1 h 149"/>
                        <a:gd name="T2" fmla="*/ 1 w 267"/>
                        <a:gd name="T3" fmla="*/ 0 h 149"/>
                        <a:gd name="T4" fmla="*/ 1 w 267"/>
                        <a:gd name="T5" fmla="*/ 1 h 149"/>
                        <a:gd name="T6" fmla="*/ 1 w 267"/>
                        <a:gd name="T7" fmla="*/ 1 h 149"/>
                        <a:gd name="T8" fmla="*/ 1 w 267"/>
                        <a:gd name="T9" fmla="*/ 1 h 149"/>
                        <a:gd name="T10" fmla="*/ 1 w 267"/>
                        <a:gd name="T11" fmla="*/ 1 h 149"/>
                        <a:gd name="T12" fmla="*/ 0 60000 65536"/>
                        <a:gd name="T13" fmla="*/ 0 60000 65536"/>
                        <a:gd name="T14" fmla="*/ 0 60000 65536"/>
                        <a:gd name="T15" fmla="*/ 0 60000 65536"/>
                        <a:gd name="T16" fmla="*/ 0 60000 65536"/>
                        <a:gd name="T17" fmla="*/ 0 60000 65536"/>
                        <a:gd name="T18" fmla="*/ 0 w 267"/>
                        <a:gd name="T19" fmla="*/ 0 h 149"/>
                        <a:gd name="T20" fmla="*/ 267 w 267"/>
                        <a:gd name="T21" fmla="*/ 149 h 149"/>
                      </a:gdLst>
                      <a:ahLst/>
                      <a:cxnLst>
                        <a:cxn ang="T12">
                          <a:pos x="T0" y="T1"/>
                        </a:cxn>
                        <a:cxn ang="T13">
                          <a:pos x="T2" y="T3"/>
                        </a:cxn>
                        <a:cxn ang="T14">
                          <a:pos x="T4" y="T5"/>
                        </a:cxn>
                        <a:cxn ang="T15">
                          <a:pos x="T6" y="T7"/>
                        </a:cxn>
                        <a:cxn ang="T16">
                          <a:pos x="T8" y="T9"/>
                        </a:cxn>
                        <a:cxn ang="T17">
                          <a:pos x="T10" y="T11"/>
                        </a:cxn>
                      </a:cxnLst>
                      <a:rect l="T18" t="T19" r="T20" b="T21"/>
                      <a:pathLst>
                        <a:path w="267" h="149">
                          <a:moveTo>
                            <a:pt x="0" y="64"/>
                          </a:moveTo>
                          <a:cubicBezTo>
                            <a:pt x="16" y="15"/>
                            <a:pt x="32" y="27"/>
                            <a:pt x="75" y="0"/>
                          </a:cubicBezTo>
                          <a:cubicBezTo>
                            <a:pt x="92" y="3"/>
                            <a:pt x="112" y="0"/>
                            <a:pt x="128" y="10"/>
                          </a:cubicBezTo>
                          <a:cubicBezTo>
                            <a:pt x="137" y="16"/>
                            <a:pt x="137" y="30"/>
                            <a:pt x="139" y="42"/>
                          </a:cubicBezTo>
                          <a:cubicBezTo>
                            <a:pt x="157" y="144"/>
                            <a:pt x="125" y="105"/>
                            <a:pt x="171" y="149"/>
                          </a:cubicBezTo>
                          <a:cubicBezTo>
                            <a:pt x="203" y="145"/>
                            <a:pt x="267" y="138"/>
                            <a:pt x="267" y="138"/>
                          </a:cubicBezTo>
                        </a:path>
                      </a:pathLst>
                    </a:custGeom>
                    <a:solidFill>
                      <a:srgbClr val="FF0000"/>
                    </a:solidFill>
                    <a:ln w="38100">
                      <a:solidFill>
                        <a:schemeClr val="tx1"/>
                      </a:solidFill>
                      <a:round/>
                      <a:headEnd/>
                      <a:tailEnd/>
                    </a:ln>
                  </p:spPr>
                  <p:txBody>
                    <a:bodyPr wrap="none" anchor="ctr"/>
                    <a:lstStyle/>
                    <a:p>
                      <a:endParaRPr lang="it-IT"/>
                    </a:p>
                  </p:txBody>
                </p:sp>
                <p:sp>
                  <p:nvSpPr>
                    <p:cNvPr id="115812" name="Freeform 53">
                      <a:extLst>
                        <a:ext uri="{FF2B5EF4-FFF2-40B4-BE49-F238E27FC236}">
                          <a16:creationId xmlns:a16="http://schemas.microsoft.com/office/drawing/2014/main" id="{85722B42-2AD7-BB48-BAD1-F9B50CE42FFC}"/>
                        </a:ext>
                      </a:extLst>
                    </p:cNvPr>
                    <p:cNvSpPr>
                      <a:spLocks/>
                    </p:cNvSpPr>
                    <p:nvPr/>
                  </p:nvSpPr>
                  <p:spPr bwMode="auto">
                    <a:xfrm>
                      <a:off x="3275" y="683"/>
                      <a:ext cx="192" cy="85"/>
                    </a:xfrm>
                    <a:custGeom>
                      <a:avLst/>
                      <a:gdLst>
                        <a:gd name="T0" fmla="*/ 0 w 267"/>
                        <a:gd name="T1" fmla="*/ 1 h 149"/>
                        <a:gd name="T2" fmla="*/ 1 w 267"/>
                        <a:gd name="T3" fmla="*/ 0 h 149"/>
                        <a:gd name="T4" fmla="*/ 1 w 267"/>
                        <a:gd name="T5" fmla="*/ 1 h 149"/>
                        <a:gd name="T6" fmla="*/ 1 w 267"/>
                        <a:gd name="T7" fmla="*/ 1 h 149"/>
                        <a:gd name="T8" fmla="*/ 1 w 267"/>
                        <a:gd name="T9" fmla="*/ 1 h 149"/>
                        <a:gd name="T10" fmla="*/ 1 w 267"/>
                        <a:gd name="T11" fmla="*/ 1 h 149"/>
                        <a:gd name="T12" fmla="*/ 0 60000 65536"/>
                        <a:gd name="T13" fmla="*/ 0 60000 65536"/>
                        <a:gd name="T14" fmla="*/ 0 60000 65536"/>
                        <a:gd name="T15" fmla="*/ 0 60000 65536"/>
                        <a:gd name="T16" fmla="*/ 0 60000 65536"/>
                        <a:gd name="T17" fmla="*/ 0 60000 65536"/>
                        <a:gd name="T18" fmla="*/ 0 w 267"/>
                        <a:gd name="T19" fmla="*/ 0 h 149"/>
                        <a:gd name="T20" fmla="*/ 267 w 267"/>
                        <a:gd name="T21" fmla="*/ 149 h 149"/>
                      </a:gdLst>
                      <a:ahLst/>
                      <a:cxnLst>
                        <a:cxn ang="T12">
                          <a:pos x="T0" y="T1"/>
                        </a:cxn>
                        <a:cxn ang="T13">
                          <a:pos x="T2" y="T3"/>
                        </a:cxn>
                        <a:cxn ang="T14">
                          <a:pos x="T4" y="T5"/>
                        </a:cxn>
                        <a:cxn ang="T15">
                          <a:pos x="T6" y="T7"/>
                        </a:cxn>
                        <a:cxn ang="T16">
                          <a:pos x="T8" y="T9"/>
                        </a:cxn>
                        <a:cxn ang="T17">
                          <a:pos x="T10" y="T11"/>
                        </a:cxn>
                      </a:cxnLst>
                      <a:rect l="T18" t="T19" r="T20" b="T21"/>
                      <a:pathLst>
                        <a:path w="267" h="149">
                          <a:moveTo>
                            <a:pt x="0" y="64"/>
                          </a:moveTo>
                          <a:cubicBezTo>
                            <a:pt x="16" y="15"/>
                            <a:pt x="32" y="27"/>
                            <a:pt x="75" y="0"/>
                          </a:cubicBezTo>
                          <a:cubicBezTo>
                            <a:pt x="92" y="3"/>
                            <a:pt x="112" y="0"/>
                            <a:pt x="128" y="10"/>
                          </a:cubicBezTo>
                          <a:cubicBezTo>
                            <a:pt x="137" y="16"/>
                            <a:pt x="137" y="30"/>
                            <a:pt x="139" y="42"/>
                          </a:cubicBezTo>
                          <a:cubicBezTo>
                            <a:pt x="157" y="144"/>
                            <a:pt x="125" y="105"/>
                            <a:pt x="171" y="149"/>
                          </a:cubicBezTo>
                          <a:cubicBezTo>
                            <a:pt x="203" y="145"/>
                            <a:pt x="267" y="138"/>
                            <a:pt x="267" y="138"/>
                          </a:cubicBezTo>
                        </a:path>
                      </a:pathLst>
                    </a:custGeom>
                    <a:solidFill>
                      <a:srgbClr val="FF0000"/>
                    </a:solidFill>
                    <a:ln w="38100">
                      <a:solidFill>
                        <a:schemeClr val="tx1"/>
                      </a:solidFill>
                      <a:round/>
                      <a:headEnd/>
                      <a:tailEnd/>
                    </a:ln>
                  </p:spPr>
                  <p:txBody>
                    <a:bodyPr wrap="none" anchor="ctr"/>
                    <a:lstStyle/>
                    <a:p>
                      <a:endParaRPr lang="it-IT"/>
                    </a:p>
                  </p:txBody>
                </p:sp>
              </p:grpSp>
            </p:grpSp>
            <p:grpSp>
              <p:nvGrpSpPr>
                <p:cNvPr id="115773" name="Group 54">
                  <a:extLst>
                    <a:ext uri="{FF2B5EF4-FFF2-40B4-BE49-F238E27FC236}">
                      <a16:creationId xmlns:a16="http://schemas.microsoft.com/office/drawing/2014/main" id="{7129D6AC-9830-0648-8AF0-909E10486DE4}"/>
                    </a:ext>
                  </a:extLst>
                </p:cNvPr>
                <p:cNvGrpSpPr>
                  <a:grpSpLocks/>
                </p:cNvGrpSpPr>
                <p:nvPr/>
              </p:nvGrpSpPr>
              <p:grpSpPr bwMode="auto">
                <a:xfrm>
                  <a:off x="4128" y="1152"/>
                  <a:ext cx="96" cy="144"/>
                  <a:chOff x="4128" y="1152"/>
                  <a:chExt cx="96" cy="144"/>
                </a:xfrm>
              </p:grpSpPr>
              <p:sp>
                <p:nvSpPr>
                  <p:cNvPr id="115807" name="Line 55">
                    <a:extLst>
                      <a:ext uri="{FF2B5EF4-FFF2-40B4-BE49-F238E27FC236}">
                        <a16:creationId xmlns:a16="http://schemas.microsoft.com/office/drawing/2014/main" id="{863443F0-07FE-3444-97BF-3F450A9A20D8}"/>
                      </a:ext>
                    </a:extLst>
                  </p:cNvPr>
                  <p:cNvSpPr>
                    <a:spLocks noChangeShapeType="1"/>
                  </p:cNvSpPr>
                  <p:nvPr/>
                </p:nvSpPr>
                <p:spPr bwMode="auto">
                  <a:xfrm>
                    <a:off x="4172" y="1152"/>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808" name="Oval 56">
                    <a:extLst>
                      <a:ext uri="{FF2B5EF4-FFF2-40B4-BE49-F238E27FC236}">
                        <a16:creationId xmlns:a16="http://schemas.microsoft.com/office/drawing/2014/main" id="{D112EC9C-DC6A-5347-85A1-97A3473FE9F8}"/>
                      </a:ext>
                    </a:extLst>
                  </p:cNvPr>
                  <p:cNvSpPr>
                    <a:spLocks noChangeArrowheads="1"/>
                  </p:cNvSpPr>
                  <p:nvPr/>
                </p:nvSpPr>
                <p:spPr bwMode="auto">
                  <a:xfrm>
                    <a:off x="4128" y="1152"/>
                    <a:ext cx="96" cy="48"/>
                  </a:xfrm>
                  <a:prstGeom prst="ellipse">
                    <a:avLst/>
                  </a:prstGeom>
                  <a:solidFill>
                    <a:schemeClr val="accent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grpSp>
            <p:grpSp>
              <p:nvGrpSpPr>
                <p:cNvPr id="115774" name="Group 57">
                  <a:extLst>
                    <a:ext uri="{FF2B5EF4-FFF2-40B4-BE49-F238E27FC236}">
                      <a16:creationId xmlns:a16="http://schemas.microsoft.com/office/drawing/2014/main" id="{1CB7BED5-F36B-C946-A733-6381C6591E34}"/>
                    </a:ext>
                  </a:extLst>
                </p:cNvPr>
                <p:cNvGrpSpPr>
                  <a:grpSpLocks/>
                </p:cNvGrpSpPr>
                <p:nvPr/>
              </p:nvGrpSpPr>
              <p:grpSpPr bwMode="auto">
                <a:xfrm flipV="1">
                  <a:off x="4128" y="1920"/>
                  <a:ext cx="96" cy="144"/>
                  <a:chOff x="4128" y="1152"/>
                  <a:chExt cx="96" cy="144"/>
                </a:xfrm>
              </p:grpSpPr>
              <p:sp>
                <p:nvSpPr>
                  <p:cNvPr id="115805" name="Line 58">
                    <a:extLst>
                      <a:ext uri="{FF2B5EF4-FFF2-40B4-BE49-F238E27FC236}">
                        <a16:creationId xmlns:a16="http://schemas.microsoft.com/office/drawing/2014/main" id="{6A6A32EF-6B97-1249-A017-39AB1A7E715E}"/>
                      </a:ext>
                    </a:extLst>
                  </p:cNvPr>
                  <p:cNvSpPr>
                    <a:spLocks noChangeShapeType="1"/>
                  </p:cNvSpPr>
                  <p:nvPr/>
                </p:nvSpPr>
                <p:spPr bwMode="auto">
                  <a:xfrm>
                    <a:off x="4172" y="1152"/>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806" name="Oval 59">
                    <a:extLst>
                      <a:ext uri="{FF2B5EF4-FFF2-40B4-BE49-F238E27FC236}">
                        <a16:creationId xmlns:a16="http://schemas.microsoft.com/office/drawing/2014/main" id="{CE5A6A85-56D0-434D-B49D-C39E3458E450}"/>
                      </a:ext>
                    </a:extLst>
                  </p:cNvPr>
                  <p:cNvSpPr>
                    <a:spLocks noChangeArrowheads="1"/>
                  </p:cNvSpPr>
                  <p:nvPr/>
                </p:nvSpPr>
                <p:spPr bwMode="auto">
                  <a:xfrm>
                    <a:off x="4128" y="1152"/>
                    <a:ext cx="96" cy="48"/>
                  </a:xfrm>
                  <a:prstGeom prst="ellipse">
                    <a:avLst/>
                  </a:prstGeom>
                  <a:solidFill>
                    <a:schemeClr val="accent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grpSp>
            <p:grpSp>
              <p:nvGrpSpPr>
                <p:cNvPr id="115775" name="Group 60">
                  <a:extLst>
                    <a:ext uri="{FF2B5EF4-FFF2-40B4-BE49-F238E27FC236}">
                      <a16:creationId xmlns:a16="http://schemas.microsoft.com/office/drawing/2014/main" id="{1383E657-3B9F-744F-8CAE-5A79B95B6E1A}"/>
                    </a:ext>
                  </a:extLst>
                </p:cNvPr>
                <p:cNvGrpSpPr>
                  <a:grpSpLocks/>
                </p:cNvGrpSpPr>
                <p:nvPr/>
              </p:nvGrpSpPr>
              <p:grpSpPr bwMode="auto">
                <a:xfrm rot="-5400000">
                  <a:off x="3720" y="1512"/>
                  <a:ext cx="96" cy="144"/>
                  <a:chOff x="4128" y="1152"/>
                  <a:chExt cx="96" cy="144"/>
                </a:xfrm>
              </p:grpSpPr>
              <p:sp>
                <p:nvSpPr>
                  <p:cNvPr id="115803" name="Line 61">
                    <a:extLst>
                      <a:ext uri="{FF2B5EF4-FFF2-40B4-BE49-F238E27FC236}">
                        <a16:creationId xmlns:a16="http://schemas.microsoft.com/office/drawing/2014/main" id="{81248996-BCF8-D248-970D-5C73E3A2ECCA}"/>
                      </a:ext>
                    </a:extLst>
                  </p:cNvPr>
                  <p:cNvSpPr>
                    <a:spLocks noChangeShapeType="1"/>
                  </p:cNvSpPr>
                  <p:nvPr/>
                </p:nvSpPr>
                <p:spPr bwMode="auto">
                  <a:xfrm>
                    <a:off x="4172" y="1152"/>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804" name="Oval 62">
                    <a:extLst>
                      <a:ext uri="{FF2B5EF4-FFF2-40B4-BE49-F238E27FC236}">
                        <a16:creationId xmlns:a16="http://schemas.microsoft.com/office/drawing/2014/main" id="{A022E89F-2E21-9B48-A685-BBB6BC509836}"/>
                      </a:ext>
                    </a:extLst>
                  </p:cNvPr>
                  <p:cNvSpPr>
                    <a:spLocks noChangeArrowheads="1"/>
                  </p:cNvSpPr>
                  <p:nvPr/>
                </p:nvSpPr>
                <p:spPr bwMode="auto">
                  <a:xfrm>
                    <a:off x="4128" y="1152"/>
                    <a:ext cx="96" cy="48"/>
                  </a:xfrm>
                  <a:prstGeom prst="ellipse">
                    <a:avLst/>
                  </a:prstGeom>
                  <a:solidFill>
                    <a:schemeClr val="accent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grpSp>
            <p:grpSp>
              <p:nvGrpSpPr>
                <p:cNvPr id="115776" name="Group 63">
                  <a:extLst>
                    <a:ext uri="{FF2B5EF4-FFF2-40B4-BE49-F238E27FC236}">
                      <a16:creationId xmlns:a16="http://schemas.microsoft.com/office/drawing/2014/main" id="{26D3B9AE-664D-874E-8172-341F7761D3DD}"/>
                    </a:ext>
                  </a:extLst>
                </p:cNvPr>
                <p:cNvGrpSpPr>
                  <a:grpSpLocks/>
                </p:cNvGrpSpPr>
                <p:nvPr/>
              </p:nvGrpSpPr>
              <p:grpSpPr bwMode="auto">
                <a:xfrm rot="5400000" flipH="1">
                  <a:off x="4488" y="1512"/>
                  <a:ext cx="96" cy="144"/>
                  <a:chOff x="4128" y="1152"/>
                  <a:chExt cx="96" cy="144"/>
                </a:xfrm>
              </p:grpSpPr>
              <p:sp>
                <p:nvSpPr>
                  <p:cNvPr id="115801" name="Line 64">
                    <a:extLst>
                      <a:ext uri="{FF2B5EF4-FFF2-40B4-BE49-F238E27FC236}">
                        <a16:creationId xmlns:a16="http://schemas.microsoft.com/office/drawing/2014/main" id="{F661FBD3-9CDB-4442-BE75-BACC94563B23}"/>
                      </a:ext>
                    </a:extLst>
                  </p:cNvPr>
                  <p:cNvSpPr>
                    <a:spLocks noChangeShapeType="1"/>
                  </p:cNvSpPr>
                  <p:nvPr/>
                </p:nvSpPr>
                <p:spPr bwMode="auto">
                  <a:xfrm>
                    <a:off x="4172" y="1152"/>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802" name="Oval 65">
                    <a:extLst>
                      <a:ext uri="{FF2B5EF4-FFF2-40B4-BE49-F238E27FC236}">
                        <a16:creationId xmlns:a16="http://schemas.microsoft.com/office/drawing/2014/main" id="{93E98185-4918-6B4D-BF88-9A1D0F3D2F61}"/>
                      </a:ext>
                    </a:extLst>
                  </p:cNvPr>
                  <p:cNvSpPr>
                    <a:spLocks noChangeArrowheads="1"/>
                  </p:cNvSpPr>
                  <p:nvPr/>
                </p:nvSpPr>
                <p:spPr bwMode="auto">
                  <a:xfrm>
                    <a:off x="4128" y="1152"/>
                    <a:ext cx="96" cy="48"/>
                  </a:xfrm>
                  <a:prstGeom prst="ellipse">
                    <a:avLst/>
                  </a:prstGeom>
                  <a:solidFill>
                    <a:schemeClr val="accent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grpSp>
            <p:grpSp>
              <p:nvGrpSpPr>
                <p:cNvPr id="115777" name="Group 66">
                  <a:extLst>
                    <a:ext uri="{FF2B5EF4-FFF2-40B4-BE49-F238E27FC236}">
                      <a16:creationId xmlns:a16="http://schemas.microsoft.com/office/drawing/2014/main" id="{C787D38F-B8E9-2140-8DC2-DA0B3809F762}"/>
                    </a:ext>
                  </a:extLst>
                </p:cNvPr>
                <p:cNvGrpSpPr>
                  <a:grpSpLocks/>
                </p:cNvGrpSpPr>
                <p:nvPr/>
              </p:nvGrpSpPr>
              <p:grpSpPr bwMode="auto">
                <a:xfrm rot="3568683" flipH="1">
                  <a:off x="4440" y="1320"/>
                  <a:ext cx="96" cy="144"/>
                  <a:chOff x="4128" y="1152"/>
                  <a:chExt cx="96" cy="144"/>
                </a:xfrm>
              </p:grpSpPr>
              <p:sp>
                <p:nvSpPr>
                  <p:cNvPr id="115799" name="Line 67">
                    <a:extLst>
                      <a:ext uri="{FF2B5EF4-FFF2-40B4-BE49-F238E27FC236}">
                        <a16:creationId xmlns:a16="http://schemas.microsoft.com/office/drawing/2014/main" id="{D3D43D45-D781-0343-9E4D-C844BF1BABDC}"/>
                      </a:ext>
                    </a:extLst>
                  </p:cNvPr>
                  <p:cNvSpPr>
                    <a:spLocks noChangeShapeType="1"/>
                  </p:cNvSpPr>
                  <p:nvPr/>
                </p:nvSpPr>
                <p:spPr bwMode="auto">
                  <a:xfrm>
                    <a:off x="4172" y="1152"/>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800" name="Oval 68">
                    <a:extLst>
                      <a:ext uri="{FF2B5EF4-FFF2-40B4-BE49-F238E27FC236}">
                        <a16:creationId xmlns:a16="http://schemas.microsoft.com/office/drawing/2014/main" id="{928EAAA3-9718-7B4A-8EE6-1EB74A11927D}"/>
                      </a:ext>
                    </a:extLst>
                  </p:cNvPr>
                  <p:cNvSpPr>
                    <a:spLocks noChangeArrowheads="1"/>
                  </p:cNvSpPr>
                  <p:nvPr/>
                </p:nvSpPr>
                <p:spPr bwMode="auto">
                  <a:xfrm>
                    <a:off x="4128" y="1152"/>
                    <a:ext cx="96" cy="48"/>
                  </a:xfrm>
                  <a:prstGeom prst="ellipse">
                    <a:avLst/>
                  </a:prstGeom>
                  <a:solidFill>
                    <a:schemeClr val="accent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grpSp>
            <p:grpSp>
              <p:nvGrpSpPr>
                <p:cNvPr id="115778" name="Group 69">
                  <a:extLst>
                    <a:ext uri="{FF2B5EF4-FFF2-40B4-BE49-F238E27FC236}">
                      <a16:creationId xmlns:a16="http://schemas.microsoft.com/office/drawing/2014/main" id="{F035CB0E-E13C-6F49-B531-B39DCB64B17F}"/>
                    </a:ext>
                  </a:extLst>
                </p:cNvPr>
                <p:cNvGrpSpPr>
                  <a:grpSpLocks/>
                </p:cNvGrpSpPr>
                <p:nvPr/>
              </p:nvGrpSpPr>
              <p:grpSpPr bwMode="auto">
                <a:xfrm rot="18389664" flipH="1">
                  <a:off x="3792" y="1296"/>
                  <a:ext cx="96" cy="144"/>
                  <a:chOff x="4128" y="1152"/>
                  <a:chExt cx="96" cy="144"/>
                </a:xfrm>
              </p:grpSpPr>
              <p:sp>
                <p:nvSpPr>
                  <p:cNvPr id="115797" name="Line 70">
                    <a:extLst>
                      <a:ext uri="{FF2B5EF4-FFF2-40B4-BE49-F238E27FC236}">
                        <a16:creationId xmlns:a16="http://schemas.microsoft.com/office/drawing/2014/main" id="{640E390D-9C77-2847-8B56-B5774381259B}"/>
                      </a:ext>
                    </a:extLst>
                  </p:cNvPr>
                  <p:cNvSpPr>
                    <a:spLocks noChangeShapeType="1"/>
                  </p:cNvSpPr>
                  <p:nvPr/>
                </p:nvSpPr>
                <p:spPr bwMode="auto">
                  <a:xfrm>
                    <a:off x="4172" y="1152"/>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798" name="Oval 71">
                    <a:extLst>
                      <a:ext uri="{FF2B5EF4-FFF2-40B4-BE49-F238E27FC236}">
                        <a16:creationId xmlns:a16="http://schemas.microsoft.com/office/drawing/2014/main" id="{BF8FB073-7D3A-1947-9691-E08C1877CE98}"/>
                      </a:ext>
                    </a:extLst>
                  </p:cNvPr>
                  <p:cNvSpPr>
                    <a:spLocks noChangeArrowheads="1"/>
                  </p:cNvSpPr>
                  <p:nvPr/>
                </p:nvSpPr>
                <p:spPr bwMode="auto">
                  <a:xfrm>
                    <a:off x="4128" y="1152"/>
                    <a:ext cx="96" cy="48"/>
                  </a:xfrm>
                  <a:prstGeom prst="ellipse">
                    <a:avLst/>
                  </a:prstGeom>
                  <a:solidFill>
                    <a:schemeClr val="accent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grpSp>
            <p:grpSp>
              <p:nvGrpSpPr>
                <p:cNvPr id="115779" name="Group 72">
                  <a:extLst>
                    <a:ext uri="{FF2B5EF4-FFF2-40B4-BE49-F238E27FC236}">
                      <a16:creationId xmlns:a16="http://schemas.microsoft.com/office/drawing/2014/main" id="{5891DF05-B58E-9E41-8A83-D561217B3884}"/>
                    </a:ext>
                  </a:extLst>
                </p:cNvPr>
                <p:cNvGrpSpPr>
                  <a:grpSpLocks/>
                </p:cNvGrpSpPr>
                <p:nvPr/>
              </p:nvGrpSpPr>
              <p:grpSpPr bwMode="auto">
                <a:xfrm rot="18389664" flipV="1">
                  <a:off x="4440" y="1704"/>
                  <a:ext cx="96" cy="144"/>
                  <a:chOff x="4128" y="1152"/>
                  <a:chExt cx="96" cy="144"/>
                </a:xfrm>
              </p:grpSpPr>
              <p:sp>
                <p:nvSpPr>
                  <p:cNvPr id="115795" name="Line 73">
                    <a:extLst>
                      <a:ext uri="{FF2B5EF4-FFF2-40B4-BE49-F238E27FC236}">
                        <a16:creationId xmlns:a16="http://schemas.microsoft.com/office/drawing/2014/main" id="{276FE317-C2E9-3245-9FDC-17985AE170B0}"/>
                      </a:ext>
                    </a:extLst>
                  </p:cNvPr>
                  <p:cNvSpPr>
                    <a:spLocks noChangeShapeType="1"/>
                  </p:cNvSpPr>
                  <p:nvPr/>
                </p:nvSpPr>
                <p:spPr bwMode="auto">
                  <a:xfrm>
                    <a:off x="4172" y="1152"/>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796" name="Oval 74">
                    <a:extLst>
                      <a:ext uri="{FF2B5EF4-FFF2-40B4-BE49-F238E27FC236}">
                        <a16:creationId xmlns:a16="http://schemas.microsoft.com/office/drawing/2014/main" id="{7849D3FD-8E78-E84A-95C1-9E75AD896823}"/>
                      </a:ext>
                    </a:extLst>
                  </p:cNvPr>
                  <p:cNvSpPr>
                    <a:spLocks noChangeArrowheads="1"/>
                  </p:cNvSpPr>
                  <p:nvPr/>
                </p:nvSpPr>
                <p:spPr bwMode="auto">
                  <a:xfrm>
                    <a:off x="4128" y="1152"/>
                    <a:ext cx="96" cy="48"/>
                  </a:xfrm>
                  <a:prstGeom prst="ellipse">
                    <a:avLst/>
                  </a:prstGeom>
                  <a:solidFill>
                    <a:schemeClr val="accent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grpSp>
            <p:grpSp>
              <p:nvGrpSpPr>
                <p:cNvPr id="115780" name="Group 75">
                  <a:extLst>
                    <a:ext uri="{FF2B5EF4-FFF2-40B4-BE49-F238E27FC236}">
                      <a16:creationId xmlns:a16="http://schemas.microsoft.com/office/drawing/2014/main" id="{D58B1036-0861-2B41-8C5D-BDCA706F64DE}"/>
                    </a:ext>
                  </a:extLst>
                </p:cNvPr>
                <p:cNvGrpSpPr>
                  <a:grpSpLocks/>
                </p:cNvGrpSpPr>
                <p:nvPr/>
              </p:nvGrpSpPr>
              <p:grpSpPr bwMode="auto">
                <a:xfrm rot="3568683" flipV="1">
                  <a:off x="3768" y="1704"/>
                  <a:ext cx="96" cy="144"/>
                  <a:chOff x="4128" y="1152"/>
                  <a:chExt cx="96" cy="144"/>
                </a:xfrm>
              </p:grpSpPr>
              <p:sp>
                <p:nvSpPr>
                  <p:cNvPr id="115793" name="Line 76">
                    <a:extLst>
                      <a:ext uri="{FF2B5EF4-FFF2-40B4-BE49-F238E27FC236}">
                        <a16:creationId xmlns:a16="http://schemas.microsoft.com/office/drawing/2014/main" id="{CF04AFC9-B4BE-804B-A902-8B9C6C856798}"/>
                      </a:ext>
                    </a:extLst>
                  </p:cNvPr>
                  <p:cNvSpPr>
                    <a:spLocks noChangeShapeType="1"/>
                  </p:cNvSpPr>
                  <p:nvPr/>
                </p:nvSpPr>
                <p:spPr bwMode="auto">
                  <a:xfrm>
                    <a:off x="4172" y="1152"/>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794" name="Oval 77">
                    <a:extLst>
                      <a:ext uri="{FF2B5EF4-FFF2-40B4-BE49-F238E27FC236}">
                        <a16:creationId xmlns:a16="http://schemas.microsoft.com/office/drawing/2014/main" id="{5469FCC8-06D6-7A40-9BF5-E7D50F297936}"/>
                      </a:ext>
                    </a:extLst>
                  </p:cNvPr>
                  <p:cNvSpPr>
                    <a:spLocks noChangeArrowheads="1"/>
                  </p:cNvSpPr>
                  <p:nvPr/>
                </p:nvSpPr>
                <p:spPr bwMode="auto">
                  <a:xfrm>
                    <a:off x="4128" y="1152"/>
                    <a:ext cx="96" cy="48"/>
                  </a:xfrm>
                  <a:prstGeom prst="ellipse">
                    <a:avLst/>
                  </a:prstGeom>
                  <a:solidFill>
                    <a:schemeClr val="accent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grpSp>
            <p:grpSp>
              <p:nvGrpSpPr>
                <p:cNvPr id="115781" name="Group 78">
                  <a:extLst>
                    <a:ext uri="{FF2B5EF4-FFF2-40B4-BE49-F238E27FC236}">
                      <a16:creationId xmlns:a16="http://schemas.microsoft.com/office/drawing/2014/main" id="{069C9CFA-B100-9C45-9818-2C1F86CAD868}"/>
                    </a:ext>
                  </a:extLst>
                </p:cNvPr>
                <p:cNvGrpSpPr>
                  <a:grpSpLocks/>
                </p:cNvGrpSpPr>
                <p:nvPr/>
              </p:nvGrpSpPr>
              <p:grpSpPr bwMode="auto">
                <a:xfrm rot="2046018" flipV="1">
                  <a:off x="3888" y="1862"/>
                  <a:ext cx="96" cy="144"/>
                  <a:chOff x="4128" y="1152"/>
                  <a:chExt cx="96" cy="144"/>
                </a:xfrm>
              </p:grpSpPr>
              <p:sp>
                <p:nvSpPr>
                  <p:cNvPr id="115791" name="Line 79">
                    <a:extLst>
                      <a:ext uri="{FF2B5EF4-FFF2-40B4-BE49-F238E27FC236}">
                        <a16:creationId xmlns:a16="http://schemas.microsoft.com/office/drawing/2014/main" id="{2778A977-0B35-3A4A-906B-9DF9C93DFDB3}"/>
                      </a:ext>
                    </a:extLst>
                  </p:cNvPr>
                  <p:cNvSpPr>
                    <a:spLocks noChangeShapeType="1"/>
                  </p:cNvSpPr>
                  <p:nvPr/>
                </p:nvSpPr>
                <p:spPr bwMode="auto">
                  <a:xfrm>
                    <a:off x="4172" y="1152"/>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792" name="Oval 80">
                    <a:extLst>
                      <a:ext uri="{FF2B5EF4-FFF2-40B4-BE49-F238E27FC236}">
                        <a16:creationId xmlns:a16="http://schemas.microsoft.com/office/drawing/2014/main" id="{C1AB3894-A14F-B04E-B817-8A636384CA61}"/>
                      </a:ext>
                    </a:extLst>
                  </p:cNvPr>
                  <p:cNvSpPr>
                    <a:spLocks noChangeArrowheads="1"/>
                  </p:cNvSpPr>
                  <p:nvPr/>
                </p:nvSpPr>
                <p:spPr bwMode="auto">
                  <a:xfrm>
                    <a:off x="4128" y="1152"/>
                    <a:ext cx="96" cy="48"/>
                  </a:xfrm>
                  <a:prstGeom prst="ellipse">
                    <a:avLst/>
                  </a:prstGeom>
                  <a:solidFill>
                    <a:schemeClr val="accent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grpSp>
            <p:grpSp>
              <p:nvGrpSpPr>
                <p:cNvPr id="115782" name="Group 81">
                  <a:extLst>
                    <a:ext uri="{FF2B5EF4-FFF2-40B4-BE49-F238E27FC236}">
                      <a16:creationId xmlns:a16="http://schemas.microsoft.com/office/drawing/2014/main" id="{0AD1D2E5-2FD3-FB42-8E34-8EEF0A5E32E1}"/>
                    </a:ext>
                  </a:extLst>
                </p:cNvPr>
                <p:cNvGrpSpPr>
                  <a:grpSpLocks/>
                </p:cNvGrpSpPr>
                <p:nvPr/>
              </p:nvGrpSpPr>
              <p:grpSpPr bwMode="auto">
                <a:xfrm rot="-1227753">
                  <a:off x="3951" y="1190"/>
                  <a:ext cx="96" cy="144"/>
                  <a:chOff x="4128" y="1152"/>
                  <a:chExt cx="96" cy="144"/>
                </a:xfrm>
              </p:grpSpPr>
              <p:sp>
                <p:nvSpPr>
                  <p:cNvPr id="115789" name="Line 82">
                    <a:extLst>
                      <a:ext uri="{FF2B5EF4-FFF2-40B4-BE49-F238E27FC236}">
                        <a16:creationId xmlns:a16="http://schemas.microsoft.com/office/drawing/2014/main" id="{AEF5AF03-5201-FD48-A8A2-7EDD229A3D3E}"/>
                      </a:ext>
                    </a:extLst>
                  </p:cNvPr>
                  <p:cNvSpPr>
                    <a:spLocks noChangeShapeType="1"/>
                  </p:cNvSpPr>
                  <p:nvPr/>
                </p:nvSpPr>
                <p:spPr bwMode="auto">
                  <a:xfrm>
                    <a:off x="4172" y="1152"/>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790" name="Oval 83">
                    <a:extLst>
                      <a:ext uri="{FF2B5EF4-FFF2-40B4-BE49-F238E27FC236}">
                        <a16:creationId xmlns:a16="http://schemas.microsoft.com/office/drawing/2014/main" id="{1398C584-D6D9-4343-A34A-9F3A0C03BC9E}"/>
                      </a:ext>
                    </a:extLst>
                  </p:cNvPr>
                  <p:cNvSpPr>
                    <a:spLocks noChangeArrowheads="1"/>
                  </p:cNvSpPr>
                  <p:nvPr/>
                </p:nvSpPr>
                <p:spPr bwMode="auto">
                  <a:xfrm>
                    <a:off x="4128" y="1152"/>
                    <a:ext cx="96" cy="48"/>
                  </a:xfrm>
                  <a:prstGeom prst="ellipse">
                    <a:avLst/>
                  </a:prstGeom>
                  <a:solidFill>
                    <a:schemeClr val="accent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grpSp>
            <p:grpSp>
              <p:nvGrpSpPr>
                <p:cNvPr id="115783" name="Group 84">
                  <a:extLst>
                    <a:ext uri="{FF2B5EF4-FFF2-40B4-BE49-F238E27FC236}">
                      <a16:creationId xmlns:a16="http://schemas.microsoft.com/office/drawing/2014/main" id="{D2AD89D0-67F9-8340-8787-2065123160D3}"/>
                    </a:ext>
                  </a:extLst>
                </p:cNvPr>
                <p:cNvGrpSpPr>
                  <a:grpSpLocks/>
                </p:cNvGrpSpPr>
                <p:nvPr/>
              </p:nvGrpSpPr>
              <p:grpSpPr bwMode="auto">
                <a:xfrm rot="-2562695" flipH="1" flipV="1">
                  <a:off x="4335" y="1857"/>
                  <a:ext cx="96" cy="144"/>
                  <a:chOff x="4128" y="1152"/>
                  <a:chExt cx="96" cy="144"/>
                </a:xfrm>
              </p:grpSpPr>
              <p:sp>
                <p:nvSpPr>
                  <p:cNvPr id="115787" name="Line 85">
                    <a:extLst>
                      <a:ext uri="{FF2B5EF4-FFF2-40B4-BE49-F238E27FC236}">
                        <a16:creationId xmlns:a16="http://schemas.microsoft.com/office/drawing/2014/main" id="{6ED04887-AAF0-574C-B7D5-A47EDF588F99}"/>
                      </a:ext>
                    </a:extLst>
                  </p:cNvPr>
                  <p:cNvSpPr>
                    <a:spLocks noChangeShapeType="1"/>
                  </p:cNvSpPr>
                  <p:nvPr/>
                </p:nvSpPr>
                <p:spPr bwMode="auto">
                  <a:xfrm>
                    <a:off x="4172" y="1152"/>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788" name="Oval 86">
                    <a:extLst>
                      <a:ext uri="{FF2B5EF4-FFF2-40B4-BE49-F238E27FC236}">
                        <a16:creationId xmlns:a16="http://schemas.microsoft.com/office/drawing/2014/main" id="{6B66354A-AEC1-FD43-A5D7-2AF0F34036EC}"/>
                      </a:ext>
                    </a:extLst>
                  </p:cNvPr>
                  <p:cNvSpPr>
                    <a:spLocks noChangeArrowheads="1"/>
                  </p:cNvSpPr>
                  <p:nvPr/>
                </p:nvSpPr>
                <p:spPr bwMode="auto">
                  <a:xfrm>
                    <a:off x="4128" y="1152"/>
                    <a:ext cx="96" cy="48"/>
                  </a:xfrm>
                  <a:prstGeom prst="ellipse">
                    <a:avLst/>
                  </a:prstGeom>
                  <a:solidFill>
                    <a:schemeClr val="accent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grpSp>
            <p:grpSp>
              <p:nvGrpSpPr>
                <p:cNvPr id="115784" name="Group 87">
                  <a:extLst>
                    <a:ext uri="{FF2B5EF4-FFF2-40B4-BE49-F238E27FC236}">
                      <a16:creationId xmlns:a16="http://schemas.microsoft.com/office/drawing/2014/main" id="{6FB8CA17-7998-5142-85BE-F418B3AED8EC}"/>
                    </a:ext>
                  </a:extLst>
                </p:cNvPr>
                <p:cNvGrpSpPr>
                  <a:grpSpLocks/>
                </p:cNvGrpSpPr>
                <p:nvPr/>
              </p:nvGrpSpPr>
              <p:grpSpPr bwMode="auto">
                <a:xfrm rot="2562695" flipH="1">
                  <a:off x="4310" y="1205"/>
                  <a:ext cx="96" cy="144"/>
                  <a:chOff x="4128" y="1152"/>
                  <a:chExt cx="96" cy="144"/>
                </a:xfrm>
              </p:grpSpPr>
              <p:sp>
                <p:nvSpPr>
                  <p:cNvPr id="115785" name="Line 88">
                    <a:extLst>
                      <a:ext uri="{FF2B5EF4-FFF2-40B4-BE49-F238E27FC236}">
                        <a16:creationId xmlns:a16="http://schemas.microsoft.com/office/drawing/2014/main" id="{81A3C8B7-5624-B244-95B3-8AD92568D53C}"/>
                      </a:ext>
                    </a:extLst>
                  </p:cNvPr>
                  <p:cNvSpPr>
                    <a:spLocks noChangeShapeType="1"/>
                  </p:cNvSpPr>
                  <p:nvPr/>
                </p:nvSpPr>
                <p:spPr bwMode="auto">
                  <a:xfrm>
                    <a:off x="4172" y="1152"/>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786" name="Oval 89">
                    <a:extLst>
                      <a:ext uri="{FF2B5EF4-FFF2-40B4-BE49-F238E27FC236}">
                        <a16:creationId xmlns:a16="http://schemas.microsoft.com/office/drawing/2014/main" id="{24AB78D7-B100-B944-B4F6-989DF0FE9658}"/>
                      </a:ext>
                    </a:extLst>
                  </p:cNvPr>
                  <p:cNvSpPr>
                    <a:spLocks noChangeArrowheads="1"/>
                  </p:cNvSpPr>
                  <p:nvPr/>
                </p:nvSpPr>
                <p:spPr bwMode="auto">
                  <a:xfrm>
                    <a:off x="4128" y="1152"/>
                    <a:ext cx="96" cy="48"/>
                  </a:xfrm>
                  <a:prstGeom prst="ellipse">
                    <a:avLst/>
                  </a:prstGeom>
                  <a:solidFill>
                    <a:schemeClr val="accent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grpSp>
          </p:grpSp>
          <p:grpSp>
            <p:nvGrpSpPr>
              <p:cNvPr id="115728" name="Group 90">
                <a:extLst>
                  <a:ext uri="{FF2B5EF4-FFF2-40B4-BE49-F238E27FC236}">
                    <a16:creationId xmlns:a16="http://schemas.microsoft.com/office/drawing/2014/main" id="{64B51E35-E817-CB47-BF45-14FC0EFC9763}"/>
                  </a:ext>
                </a:extLst>
              </p:cNvPr>
              <p:cNvGrpSpPr>
                <a:grpSpLocks/>
              </p:cNvGrpSpPr>
              <p:nvPr/>
            </p:nvGrpSpPr>
            <p:grpSpPr bwMode="auto">
              <a:xfrm rot="2707410" flipH="1" flipV="1">
                <a:off x="3552" y="1824"/>
                <a:ext cx="528" cy="528"/>
                <a:chOff x="3696" y="1152"/>
                <a:chExt cx="912" cy="912"/>
              </a:xfrm>
            </p:grpSpPr>
            <p:sp>
              <p:nvSpPr>
                <p:cNvPr id="115729" name="Oval 91">
                  <a:extLst>
                    <a:ext uri="{FF2B5EF4-FFF2-40B4-BE49-F238E27FC236}">
                      <a16:creationId xmlns:a16="http://schemas.microsoft.com/office/drawing/2014/main" id="{86223F36-4C43-CA4D-9BA3-CD823CC36238}"/>
                    </a:ext>
                  </a:extLst>
                </p:cNvPr>
                <p:cNvSpPr>
                  <a:spLocks noChangeArrowheads="1"/>
                </p:cNvSpPr>
                <p:nvPr/>
              </p:nvSpPr>
              <p:spPr bwMode="auto">
                <a:xfrm>
                  <a:off x="3840" y="1296"/>
                  <a:ext cx="624" cy="624"/>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grpSp>
              <p:nvGrpSpPr>
                <p:cNvPr id="115730" name="Group 92">
                  <a:extLst>
                    <a:ext uri="{FF2B5EF4-FFF2-40B4-BE49-F238E27FC236}">
                      <a16:creationId xmlns:a16="http://schemas.microsoft.com/office/drawing/2014/main" id="{65B649B2-9B66-014C-AD84-C23A325DE444}"/>
                    </a:ext>
                  </a:extLst>
                </p:cNvPr>
                <p:cNvGrpSpPr>
                  <a:grpSpLocks/>
                </p:cNvGrpSpPr>
                <p:nvPr/>
              </p:nvGrpSpPr>
              <p:grpSpPr bwMode="auto">
                <a:xfrm>
                  <a:off x="3903" y="1344"/>
                  <a:ext cx="495" cy="528"/>
                  <a:chOff x="3264" y="1920"/>
                  <a:chExt cx="432" cy="480"/>
                </a:xfrm>
              </p:grpSpPr>
              <p:sp>
                <p:nvSpPr>
                  <p:cNvPr id="115767" name="AutoShape 93">
                    <a:extLst>
                      <a:ext uri="{FF2B5EF4-FFF2-40B4-BE49-F238E27FC236}">
                        <a16:creationId xmlns:a16="http://schemas.microsoft.com/office/drawing/2014/main" id="{A5B56080-66A8-8D4B-B11E-51E50F8F0F02}"/>
                      </a:ext>
                    </a:extLst>
                  </p:cNvPr>
                  <p:cNvSpPr>
                    <a:spLocks noChangeArrowheads="1"/>
                  </p:cNvSpPr>
                  <p:nvPr/>
                </p:nvSpPr>
                <p:spPr bwMode="auto">
                  <a:xfrm rot="-5294822">
                    <a:off x="3240" y="1944"/>
                    <a:ext cx="480" cy="432"/>
                  </a:xfrm>
                  <a:prstGeom prst="hexagon">
                    <a:avLst>
                      <a:gd name="adj" fmla="val 27778"/>
                      <a:gd name="vf" fmla="val 115470"/>
                    </a:avLst>
                  </a:prstGeom>
                  <a:solidFill>
                    <a:srgbClr val="FF00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grpSp>
                <p:nvGrpSpPr>
                  <p:cNvPr id="115768" name="Group 94">
                    <a:extLst>
                      <a:ext uri="{FF2B5EF4-FFF2-40B4-BE49-F238E27FC236}">
                        <a16:creationId xmlns:a16="http://schemas.microsoft.com/office/drawing/2014/main" id="{CB5BC183-E8CD-0E42-97A8-865E4981AD59}"/>
                      </a:ext>
                    </a:extLst>
                  </p:cNvPr>
                  <p:cNvGrpSpPr>
                    <a:grpSpLocks/>
                  </p:cNvGrpSpPr>
                  <p:nvPr/>
                </p:nvGrpSpPr>
                <p:grpSpPr bwMode="auto">
                  <a:xfrm>
                    <a:off x="3360" y="2064"/>
                    <a:ext cx="233" cy="159"/>
                    <a:chOff x="3275" y="609"/>
                    <a:chExt cx="233" cy="159"/>
                  </a:xfrm>
                </p:grpSpPr>
                <p:sp>
                  <p:nvSpPr>
                    <p:cNvPr id="115769" name="Freeform 95">
                      <a:extLst>
                        <a:ext uri="{FF2B5EF4-FFF2-40B4-BE49-F238E27FC236}">
                          <a16:creationId xmlns:a16="http://schemas.microsoft.com/office/drawing/2014/main" id="{B3C34B48-D39D-5841-85BD-98B98E577580}"/>
                        </a:ext>
                      </a:extLst>
                    </p:cNvPr>
                    <p:cNvSpPr>
                      <a:spLocks/>
                    </p:cNvSpPr>
                    <p:nvPr/>
                  </p:nvSpPr>
                  <p:spPr bwMode="auto">
                    <a:xfrm>
                      <a:off x="3316" y="609"/>
                      <a:ext cx="192" cy="85"/>
                    </a:xfrm>
                    <a:custGeom>
                      <a:avLst/>
                      <a:gdLst>
                        <a:gd name="T0" fmla="*/ 0 w 267"/>
                        <a:gd name="T1" fmla="*/ 1 h 149"/>
                        <a:gd name="T2" fmla="*/ 1 w 267"/>
                        <a:gd name="T3" fmla="*/ 0 h 149"/>
                        <a:gd name="T4" fmla="*/ 1 w 267"/>
                        <a:gd name="T5" fmla="*/ 1 h 149"/>
                        <a:gd name="T6" fmla="*/ 1 w 267"/>
                        <a:gd name="T7" fmla="*/ 1 h 149"/>
                        <a:gd name="T8" fmla="*/ 1 w 267"/>
                        <a:gd name="T9" fmla="*/ 1 h 149"/>
                        <a:gd name="T10" fmla="*/ 1 w 267"/>
                        <a:gd name="T11" fmla="*/ 1 h 149"/>
                        <a:gd name="T12" fmla="*/ 0 60000 65536"/>
                        <a:gd name="T13" fmla="*/ 0 60000 65536"/>
                        <a:gd name="T14" fmla="*/ 0 60000 65536"/>
                        <a:gd name="T15" fmla="*/ 0 60000 65536"/>
                        <a:gd name="T16" fmla="*/ 0 60000 65536"/>
                        <a:gd name="T17" fmla="*/ 0 60000 65536"/>
                        <a:gd name="T18" fmla="*/ 0 w 267"/>
                        <a:gd name="T19" fmla="*/ 0 h 149"/>
                        <a:gd name="T20" fmla="*/ 267 w 267"/>
                        <a:gd name="T21" fmla="*/ 149 h 149"/>
                      </a:gdLst>
                      <a:ahLst/>
                      <a:cxnLst>
                        <a:cxn ang="T12">
                          <a:pos x="T0" y="T1"/>
                        </a:cxn>
                        <a:cxn ang="T13">
                          <a:pos x="T2" y="T3"/>
                        </a:cxn>
                        <a:cxn ang="T14">
                          <a:pos x="T4" y="T5"/>
                        </a:cxn>
                        <a:cxn ang="T15">
                          <a:pos x="T6" y="T7"/>
                        </a:cxn>
                        <a:cxn ang="T16">
                          <a:pos x="T8" y="T9"/>
                        </a:cxn>
                        <a:cxn ang="T17">
                          <a:pos x="T10" y="T11"/>
                        </a:cxn>
                      </a:cxnLst>
                      <a:rect l="T18" t="T19" r="T20" b="T21"/>
                      <a:pathLst>
                        <a:path w="267" h="149">
                          <a:moveTo>
                            <a:pt x="0" y="64"/>
                          </a:moveTo>
                          <a:cubicBezTo>
                            <a:pt x="16" y="15"/>
                            <a:pt x="32" y="27"/>
                            <a:pt x="75" y="0"/>
                          </a:cubicBezTo>
                          <a:cubicBezTo>
                            <a:pt x="92" y="3"/>
                            <a:pt x="112" y="0"/>
                            <a:pt x="128" y="10"/>
                          </a:cubicBezTo>
                          <a:cubicBezTo>
                            <a:pt x="137" y="16"/>
                            <a:pt x="137" y="30"/>
                            <a:pt x="139" y="42"/>
                          </a:cubicBezTo>
                          <a:cubicBezTo>
                            <a:pt x="157" y="144"/>
                            <a:pt x="125" y="105"/>
                            <a:pt x="171" y="149"/>
                          </a:cubicBezTo>
                          <a:cubicBezTo>
                            <a:pt x="203" y="145"/>
                            <a:pt x="267" y="138"/>
                            <a:pt x="267" y="138"/>
                          </a:cubicBezTo>
                        </a:path>
                      </a:pathLst>
                    </a:custGeom>
                    <a:solidFill>
                      <a:srgbClr val="FF0000"/>
                    </a:solidFill>
                    <a:ln w="38100">
                      <a:solidFill>
                        <a:schemeClr val="tx1"/>
                      </a:solidFill>
                      <a:round/>
                      <a:headEnd/>
                      <a:tailEnd/>
                    </a:ln>
                  </p:spPr>
                  <p:txBody>
                    <a:bodyPr wrap="none" anchor="ctr"/>
                    <a:lstStyle/>
                    <a:p>
                      <a:endParaRPr lang="it-IT"/>
                    </a:p>
                  </p:txBody>
                </p:sp>
                <p:sp>
                  <p:nvSpPr>
                    <p:cNvPr id="115770" name="Freeform 96">
                      <a:extLst>
                        <a:ext uri="{FF2B5EF4-FFF2-40B4-BE49-F238E27FC236}">
                          <a16:creationId xmlns:a16="http://schemas.microsoft.com/office/drawing/2014/main" id="{5E87AB02-D3F1-5441-943B-32F587091E63}"/>
                        </a:ext>
                      </a:extLst>
                    </p:cNvPr>
                    <p:cNvSpPr>
                      <a:spLocks/>
                    </p:cNvSpPr>
                    <p:nvPr/>
                  </p:nvSpPr>
                  <p:spPr bwMode="auto">
                    <a:xfrm>
                      <a:off x="3275" y="683"/>
                      <a:ext cx="192" cy="85"/>
                    </a:xfrm>
                    <a:custGeom>
                      <a:avLst/>
                      <a:gdLst>
                        <a:gd name="T0" fmla="*/ 0 w 267"/>
                        <a:gd name="T1" fmla="*/ 1 h 149"/>
                        <a:gd name="T2" fmla="*/ 1 w 267"/>
                        <a:gd name="T3" fmla="*/ 0 h 149"/>
                        <a:gd name="T4" fmla="*/ 1 w 267"/>
                        <a:gd name="T5" fmla="*/ 1 h 149"/>
                        <a:gd name="T6" fmla="*/ 1 w 267"/>
                        <a:gd name="T7" fmla="*/ 1 h 149"/>
                        <a:gd name="T8" fmla="*/ 1 w 267"/>
                        <a:gd name="T9" fmla="*/ 1 h 149"/>
                        <a:gd name="T10" fmla="*/ 1 w 267"/>
                        <a:gd name="T11" fmla="*/ 1 h 149"/>
                        <a:gd name="T12" fmla="*/ 0 60000 65536"/>
                        <a:gd name="T13" fmla="*/ 0 60000 65536"/>
                        <a:gd name="T14" fmla="*/ 0 60000 65536"/>
                        <a:gd name="T15" fmla="*/ 0 60000 65536"/>
                        <a:gd name="T16" fmla="*/ 0 60000 65536"/>
                        <a:gd name="T17" fmla="*/ 0 60000 65536"/>
                        <a:gd name="T18" fmla="*/ 0 w 267"/>
                        <a:gd name="T19" fmla="*/ 0 h 149"/>
                        <a:gd name="T20" fmla="*/ 267 w 267"/>
                        <a:gd name="T21" fmla="*/ 149 h 149"/>
                      </a:gdLst>
                      <a:ahLst/>
                      <a:cxnLst>
                        <a:cxn ang="T12">
                          <a:pos x="T0" y="T1"/>
                        </a:cxn>
                        <a:cxn ang="T13">
                          <a:pos x="T2" y="T3"/>
                        </a:cxn>
                        <a:cxn ang="T14">
                          <a:pos x="T4" y="T5"/>
                        </a:cxn>
                        <a:cxn ang="T15">
                          <a:pos x="T6" y="T7"/>
                        </a:cxn>
                        <a:cxn ang="T16">
                          <a:pos x="T8" y="T9"/>
                        </a:cxn>
                        <a:cxn ang="T17">
                          <a:pos x="T10" y="T11"/>
                        </a:cxn>
                      </a:cxnLst>
                      <a:rect l="T18" t="T19" r="T20" b="T21"/>
                      <a:pathLst>
                        <a:path w="267" h="149">
                          <a:moveTo>
                            <a:pt x="0" y="64"/>
                          </a:moveTo>
                          <a:cubicBezTo>
                            <a:pt x="16" y="15"/>
                            <a:pt x="32" y="27"/>
                            <a:pt x="75" y="0"/>
                          </a:cubicBezTo>
                          <a:cubicBezTo>
                            <a:pt x="92" y="3"/>
                            <a:pt x="112" y="0"/>
                            <a:pt x="128" y="10"/>
                          </a:cubicBezTo>
                          <a:cubicBezTo>
                            <a:pt x="137" y="16"/>
                            <a:pt x="137" y="30"/>
                            <a:pt x="139" y="42"/>
                          </a:cubicBezTo>
                          <a:cubicBezTo>
                            <a:pt x="157" y="144"/>
                            <a:pt x="125" y="105"/>
                            <a:pt x="171" y="149"/>
                          </a:cubicBezTo>
                          <a:cubicBezTo>
                            <a:pt x="203" y="145"/>
                            <a:pt x="267" y="138"/>
                            <a:pt x="267" y="138"/>
                          </a:cubicBezTo>
                        </a:path>
                      </a:pathLst>
                    </a:custGeom>
                    <a:solidFill>
                      <a:srgbClr val="FF0000"/>
                    </a:solidFill>
                    <a:ln w="38100">
                      <a:solidFill>
                        <a:schemeClr val="tx1"/>
                      </a:solidFill>
                      <a:round/>
                      <a:headEnd/>
                      <a:tailEnd/>
                    </a:ln>
                  </p:spPr>
                  <p:txBody>
                    <a:bodyPr wrap="none" anchor="ctr"/>
                    <a:lstStyle/>
                    <a:p>
                      <a:endParaRPr lang="it-IT"/>
                    </a:p>
                  </p:txBody>
                </p:sp>
              </p:grpSp>
            </p:grpSp>
            <p:grpSp>
              <p:nvGrpSpPr>
                <p:cNvPr id="115731" name="Group 97">
                  <a:extLst>
                    <a:ext uri="{FF2B5EF4-FFF2-40B4-BE49-F238E27FC236}">
                      <a16:creationId xmlns:a16="http://schemas.microsoft.com/office/drawing/2014/main" id="{1E833088-7565-AE4B-87F1-168829728A80}"/>
                    </a:ext>
                  </a:extLst>
                </p:cNvPr>
                <p:cNvGrpSpPr>
                  <a:grpSpLocks/>
                </p:cNvGrpSpPr>
                <p:nvPr/>
              </p:nvGrpSpPr>
              <p:grpSpPr bwMode="auto">
                <a:xfrm>
                  <a:off x="4128" y="1152"/>
                  <a:ext cx="96" cy="144"/>
                  <a:chOff x="4128" y="1152"/>
                  <a:chExt cx="96" cy="144"/>
                </a:xfrm>
              </p:grpSpPr>
              <p:sp>
                <p:nvSpPr>
                  <p:cNvPr id="115765" name="Line 98">
                    <a:extLst>
                      <a:ext uri="{FF2B5EF4-FFF2-40B4-BE49-F238E27FC236}">
                        <a16:creationId xmlns:a16="http://schemas.microsoft.com/office/drawing/2014/main" id="{8208845B-55CF-BB43-BB9F-C5EE93F49DA6}"/>
                      </a:ext>
                    </a:extLst>
                  </p:cNvPr>
                  <p:cNvSpPr>
                    <a:spLocks noChangeShapeType="1"/>
                  </p:cNvSpPr>
                  <p:nvPr/>
                </p:nvSpPr>
                <p:spPr bwMode="auto">
                  <a:xfrm>
                    <a:off x="4172" y="1152"/>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766" name="Oval 99">
                    <a:extLst>
                      <a:ext uri="{FF2B5EF4-FFF2-40B4-BE49-F238E27FC236}">
                        <a16:creationId xmlns:a16="http://schemas.microsoft.com/office/drawing/2014/main" id="{25BB1D29-877E-9C4E-9A83-3EB0EAF3D5DC}"/>
                      </a:ext>
                    </a:extLst>
                  </p:cNvPr>
                  <p:cNvSpPr>
                    <a:spLocks noChangeArrowheads="1"/>
                  </p:cNvSpPr>
                  <p:nvPr/>
                </p:nvSpPr>
                <p:spPr bwMode="auto">
                  <a:xfrm>
                    <a:off x="4128" y="1152"/>
                    <a:ext cx="96" cy="48"/>
                  </a:xfrm>
                  <a:prstGeom prst="ellipse">
                    <a:avLst/>
                  </a:prstGeom>
                  <a:solidFill>
                    <a:schemeClr val="accent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grpSp>
            <p:grpSp>
              <p:nvGrpSpPr>
                <p:cNvPr id="115732" name="Group 100">
                  <a:extLst>
                    <a:ext uri="{FF2B5EF4-FFF2-40B4-BE49-F238E27FC236}">
                      <a16:creationId xmlns:a16="http://schemas.microsoft.com/office/drawing/2014/main" id="{66BC1BC8-9FF5-5D4C-B36C-9122527A8630}"/>
                    </a:ext>
                  </a:extLst>
                </p:cNvPr>
                <p:cNvGrpSpPr>
                  <a:grpSpLocks/>
                </p:cNvGrpSpPr>
                <p:nvPr/>
              </p:nvGrpSpPr>
              <p:grpSpPr bwMode="auto">
                <a:xfrm flipV="1">
                  <a:off x="4128" y="1920"/>
                  <a:ext cx="96" cy="144"/>
                  <a:chOff x="4128" y="1152"/>
                  <a:chExt cx="96" cy="144"/>
                </a:xfrm>
              </p:grpSpPr>
              <p:sp>
                <p:nvSpPr>
                  <p:cNvPr id="115763" name="Line 101">
                    <a:extLst>
                      <a:ext uri="{FF2B5EF4-FFF2-40B4-BE49-F238E27FC236}">
                        <a16:creationId xmlns:a16="http://schemas.microsoft.com/office/drawing/2014/main" id="{0952636F-42A1-AE4E-88EE-8F25A7B7A273}"/>
                      </a:ext>
                    </a:extLst>
                  </p:cNvPr>
                  <p:cNvSpPr>
                    <a:spLocks noChangeShapeType="1"/>
                  </p:cNvSpPr>
                  <p:nvPr/>
                </p:nvSpPr>
                <p:spPr bwMode="auto">
                  <a:xfrm>
                    <a:off x="4172" y="1152"/>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764" name="Oval 102">
                    <a:extLst>
                      <a:ext uri="{FF2B5EF4-FFF2-40B4-BE49-F238E27FC236}">
                        <a16:creationId xmlns:a16="http://schemas.microsoft.com/office/drawing/2014/main" id="{CBAC5860-3528-7C46-9C7D-DD940958C939}"/>
                      </a:ext>
                    </a:extLst>
                  </p:cNvPr>
                  <p:cNvSpPr>
                    <a:spLocks noChangeArrowheads="1"/>
                  </p:cNvSpPr>
                  <p:nvPr/>
                </p:nvSpPr>
                <p:spPr bwMode="auto">
                  <a:xfrm>
                    <a:off x="4128" y="1152"/>
                    <a:ext cx="96" cy="48"/>
                  </a:xfrm>
                  <a:prstGeom prst="ellipse">
                    <a:avLst/>
                  </a:prstGeom>
                  <a:solidFill>
                    <a:schemeClr val="accent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grpSp>
            <p:grpSp>
              <p:nvGrpSpPr>
                <p:cNvPr id="115733" name="Group 103">
                  <a:extLst>
                    <a:ext uri="{FF2B5EF4-FFF2-40B4-BE49-F238E27FC236}">
                      <a16:creationId xmlns:a16="http://schemas.microsoft.com/office/drawing/2014/main" id="{DABC1B08-2C14-AD4C-9606-4655FA6E034E}"/>
                    </a:ext>
                  </a:extLst>
                </p:cNvPr>
                <p:cNvGrpSpPr>
                  <a:grpSpLocks/>
                </p:cNvGrpSpPr>
                <p:nvPr/>
              </p:nvGrpSpPr>
              <p:grpSpPr bwMode="auto">
                <a:xfrm rot="-5400000">
                  <a:off x="3720" y="1512"/>
                  <a:ext cx="96" cy="144"/>
                  <a:chOff x="4128" y="1152"/>
                  <a:chExt cx="96" cy="144"/>
                </a:xfrm>
              </p:grpSpPr>
              <p:sp>
                <p:nvSpPr>
                  <p:cNvPr id="115761" name="Line 104">
                    <a:extLst>
                      <a:ext uri="{FF2B5EF4-FFF2-40B4-BE49-F238E27FC236}">
                        <a16:creationId xmlns:a16="http://schemas.microsoft.com/office/drawing/2014/main" id="{9FBE50E5-2EEB-F746-8BE8-FF4654BFCB63}"/>
                      </a:ext>
                    </a:extLst>
                  </p:cNvPr>
                  <p:cNvSpPr>
                    <a:spLocks noChangeShapeType="1"/>
                  </p:cNvSpPr>
                  <p:nvPr/>
                </p:nvSpPr>
                <p:spPr bwMode="auto">
                  <a:xfrm>
                    <a:off x="4172" y="1152"/>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762" name="Oval 105">
                    <a:extLst>
                      <a:ext uri="{FF2B5EF4-FFF2-40B4-BE49-F238E27FC236}">
                        <a16:creationId xmlns:a16="http://schemas.microsoft.com/office/drawing/2014/main" id="{11C95BB1-5B65-D74D-BEDB-96AFACB85025}"/>
                      </a:ext>
                    </a:extLst>
                  </p:cNvPr>
                  <p:cNvSpPr>
                    <a:spLocks noChangeArrowheads="1"/>
                  </p:cNvSpPr>
                  <p:nvPr/>
                </p:nvSpPr>
                <p:spPr bwMode="auto">
                  <a:xfrm>
                    <a:off x="4128" y="1152"/>
                    <a:ext cx="96" cy="48"/>
                  </a:xfrm>
                  <a:prstGeom prst="ellipse">
                    <a:avLst/>
                  </a:prstGeom>
                  <a:solidFill>
                    <a:schemeClr val="accent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grpSp>
            <p:grpSp>
              <p:nvGrpSpPr>
                <p:cNvPr id="115734" name="Group 106">
                  <a:extLst>
                    <a:ext uri="{FF2B5EF4-FFF2-40B4-BE49-F238E27FC236}">
                      <a16:creationId xmlns:a16="http://schemas.microsoft.com/office/drawing/2014/main" id="{548BF19F-8800-6A42-9796-C4C152266958}"/>
                    </a:ext>
                  </a:extLst>
                </p:cNvPr>
                <p:cNvGrpSpPr>
                  <a:grpSpLocks/>
                </p:cNvGrpSpPr>
                <p:nvPr/>
              </p:nvGrpSpPr>
              <p:grpSpPr bwMode="auto">
                <a:xfrm rot="5400000" flipH="1">
                  <a:off x="4488" y="1512"/>
                  <a:ext cx="96" cy="144"/>
                  <a:chOff x="4128" y="1152"/>
                  <a:chExt cx="96" cy="144"/>
                </a:xfrm>
              </p:grpSpPr>
              <p:sp>
                <p:nvSpPr>
                  <p:cNvPr id="115759" name="Line 107">
                    <a:extLst>
                      <a:ext uri="{FF2B5EF4-FFF2-40B4-BE49-F238E27FC236}">
                        <a16:creationId xmlns:a16="http://schemas.microsoft.com/office/drawing/2014/main" id="{5AA3B257-F76D-7949-A33E-4F31C56ABFEA}"/>
                      </a:ext>
                    </a:extLst>
                  </p:cNvPr>
                  <p:cNvSpPr>
                    <a:spLocks noChangeShapeType="1"/>
                  </p:cNvSpPr>
                  <p:nvPr/>
                </p:nvSpPr>
                <p:spPr bwMode="auto">
                  <a:xfrm>
                    <a:off x="4172" y="1152"/>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760" name="Oval 108">
                    <a:extLst>
                      <a:ext uri="{FF2B5EF4-FFF2-40B4-BE49-F238E27FC236}">
                        <a16:creationId xmlns:a16="http://schemas.microsoft.com/office/drawing/2014/main" id="{5532D5BB-1C8C-1B4A-BF08-C97976EBDB4D}"/>
                      </a:ext>
                    </a:extLst>
                  </p:cNvPr>
                  <p:cNvSpPr>
                    <a:spLocks noChangeArrowheads="1"/>
                  </p:cNvSpPr>
                  <p:nvPr/>
                </p:nvSpPr>
                <p:spPr bwMode="auto">
                  <a:xfrm>
                    <a:off x="4128" y="1152"/>
                    <a:ext cx="96" cy="48"/>
                  </a:xfrm>
                  <a:prstGeom prst="ellipse">
                    <a:avLst/>
                  </a:prstGeom>
                  <a:solidFill>
                    <a:schemeClr val="accent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grpSp>
            <p:grpSp>
              <p:nvGrpSpPr>
                <p:cNvPr id="115735" name="Group 109">
                  <a:extLst>
                    <a:ext uri="{FF2B5EF4-FFF2-40B4-BE49-F238E27FC236}">
                      <a16:creationId xmlns:a16="http://schemas.microsoft.com/office/drawing/2014/main" id="{EB5175D4-191F-1D4B-A7C0-6859AFBC7550}"/>
                    </a:ext>
                  </a:extLst>
                </p:cNvPr>
                <p:cNvGrpSpPr>
                  <a:grpSpLocks/>
                </p:cNvGrpSpPr>
                <p:nvPr/>
              </p:nvGrpSpPr>
              <p:grpSpPr bwMode="auto">
                <a:xfrm rot="3568683" flipH="1">
                  <a:off x="4440" y="1320"/>
                  <a:ext cx="96" cy="144"/>
                  <a:chOff x="4128" y="1152"/>
                  <a:chExt cx="96" cy="144"/>
                </a:xfrm>
              </p:grpSpPr>
              <p:sp>
                <p:nvSpPr>
                  <p:cNvPr id="115757" name="Line 110">
                    <a:extLst>
                      <a:ext uri="{FF2B5EF4-FFF2-40B4-BE49-F238E27FC236}">
                        <a16:creationId xmlns:a16="http://schemas.microsoft.com/office/drawing/2014/main" id="{039CD96F-8B4C-7849-906D-A4A689CA06DA}"/>
                      </a:ext>
                    </a:extLst>
                  </p:cNvPr>
                  <p:cNvSpPr>
                    <a:spLocks noChangeShapeType="1"/>
                  </p:cNvSpPr>
                  <p:nvPr/>
                </p:nvSpPr>
                <p:spPr bwMode="auto">
                  <a:xfrm>
                    <a:off x="4172" y="1152"/>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758" name="Oval 111">
                    <a:extLst>
                      <a:ext uri="{FF2B5EF4-FFF2-40B4-BE49-F238E27FC236}">
                        <a16:creationId xmlns:a16="http://schemas.microsoft.com/office/drawing/2014/main" id="{D3158DF5-6509-B244-AA92-A2B9C8E3E307}"/>
                      </a:ext>
                    </a:extLst>
                  </p:cNvPr>
                  <p:cNvSpPr>
                    <a:spLocks noChangeArrowheads="1"/>
                  </p:cNvSpPr>
                  <p:nvPr/>
                </p:nvSpPr>
                <p:spPr bwMode="auto">
                  <a:xfrm>
                    <a:off x="4128" y="1152"/>
                    <a:ext cx="96" cy="48"/>
                  </a:xfrm>
                  <a:prstGeom prst="ellipse">
                    <a:avLst/>
                  </a:prstGeom>
                  <a:solidFill>
                    <a:schemeClr val="accent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grpSp>
            <p:grpSp>
              <p:nvGrpSpPr>
                <p:cNvPr id="115736" name="Group 112">
                  <a:extLst>
                    <a:ext uri="{FF2B5EF4-FFF2-40B4-BE49-F238E27FC236}">
                      <a16:creationId xmlns:a16="http://schemas.microsoft.com/office/drawing/2014/main" id="{F4B78D1D-18F4-7D44-B4FA-50F73F481E1D}"/>
                    </a:ext>
                  </a:extLst>
                </p:cNvPr>
                <p:cNvGrpSpPr>
                  <a:grpSpLocks/>
                </p:cNvGrpSpPr>
                <p:nvPr/>
              </p:nvGrpSpPr>
              <p:grpSpPr bwMode="auto">
                <a:xfrm rot="18389664" flipH="1">
                  <a:off x="3792" y="1296"/>
                  <a:ext cx="96" cy="144"/>
                  <a:chOff x="4128" y="1152"/>
                  <a:chExt cx="96" cy="144"/>
                </a:xfrm>
              </p:grpSpPr>
              <p:sp>
                <p:nvSpPr>
                  <p:cNvPr id="115755" name="Line 113">
                    <a:extLst>
                      <a:ext uri="{FF2B5EF4-FFF2-40B4-BE49-F238E27FC236}">
                        <a16:creationId xmlns:a16="http://schemas.microsoft.com/office/drawing/2014/main" id="{2A04A524-723D-504A-935F-BD35C41C0EA4}"/>
                      </a:ext>
                    </a:extLst>
                  </p:cNvPr>
                  <p:cNvSpPr>
                    <a:spLocks noChangeShapeType="1"/>
                  </p:cNvSpPr>
                  <p:nvPr/>
                </p:nvSpPr>
                <p:spPr bwMode="auto">
                  <a:xfrm>
                    <a:off x="4172" y="1152"/>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756" name="Oval 114">
                    <a:extLst>
                      <a:ext uri="{FF2B5EF4-FFF2-40B4-BE49-F238E27FC236}">
                        <a16:creationId xmlns:a16="http://schemas.microsoft.com/office/drawing/2014/main" id="{565B202C-9619-EE45-BF02-DEC44AFF79B1}"/>
                      </a:ext>
                    </a:extLst>
                  </p:cNvPr>
                  <p:cNvSpPr>
                    <a:spLocks noChangeArrowheads="1"/>
                  </p:cNvSpPr>
                  <p:nvPr/>
                </p:nvSpPr>
                <p:spPr bwMode="auto">
                  <a:xfrm>
                    <a:off x="4128" y="1152"/>
                    <a:ext cx="96" cy="48"/>
                  </a:xfrm>
                  <a:prstGeom prst="ellipse">
                    <a:avLst/>
                  </a:prstGeom>
                  <a:solidFill>
                    <a:schemeClr val="accent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grpSp>
            <p:grpSp>
              <p:nvGrpSpPr>
                <p:cNvPr id="115737" name="Group 115">
                  <a:extLst>
                    <a:ext uri="{FF2B5EF4-FFF2-40B4-BE49-F238E27FC236}">
                      <a16:creationId xmlns:a16="http://schemas.microsoft.com/office/drawing/2014/main" id="{0BFAE5FF-6B4F-744F-AC54-D87619C959D0}"/>
                    </a:ext>
                  </a:extLst>
                </p:cNvPr>
                <p:cNvGrpSpPr>
                  <a:grpSpLocks/>
                </p:cNvGrpSpPr>
                <p:nvPr/>
              </p:nvGrpSpPr>
              <p:grpSpPr bwMode="auto">
                <a:xfrm rot="18389664" flipV="1">
                  <a:off x="4440" y="1704"/>
                  <a:ext cx="96" cy="144"/>
                  <a:chOff x="4128" y="1152"/>
                  <a:chExt cx="96" cy="144"/>
                </a:xfrm>
              </p:grpSpPr>
              <p:sp>
                <p:nvSpPr>
                  <p:cNvPr id="115753" name="Line 116">
                    <a:extLst>
                      <a:ext uri="{FF2B5EF4-FFF2-40B4-BE49-F238E27FC236}">
                        <a16:creationId xmlns:a16="http://schemas.microsoft.com/office/drawing/2014/main" id="{601F4993-FC07-8948-ACD1-D6BEB4432B21}"/>
                      </a:ext>
                    </a:extLst>
                  </p:cNvPr>
                  <p:cNvSpPr>
                    <a:spLocks noChangeShapeType="1"/>
                  </p:cNvSpPr>
                  <p:nvPr/>
                </p:nvSpPr>
                <p:spPr bwMode="auto">
                  <a:xfrm>
                    <a:off x="4172" y="1152"/>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754" name="Oval 117">
                    <a:extLst>
                      <a:ext uri="{FF2B5EF4-FFF2-40B4-BE49-F238E27FC236}">
                        <a16:creationId xmlns:a16="http://schemas.microsoft.com/office/drawing/2014/main" id="{05052131-13BA-6347-8F75-9397560E0171}"/>
                      </a:ext>
                    </a:extLst>
                  </p:cNvPr>
                  <p:cNvSpPr>
                    <a:spLocks noChangeArrowheads="1"/>
                  </p:cNvSpPr>
                  <p:nvPr/>
                </p:nvSpPr>
                <p:spPr bwMode="auto">
                  <a:xfrm>
                    <a:off x="4128" y="1152"/>
                    <a:ext cx="96" cy="48"/>
                  </a:xfrm>
                  <a:prstGeom prst="ellipse">
                    <a:avLst/>
                  </a:prstGeom>
                  <a:solidFill>
                    <a:schemeClr val="accent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grpSp>
            <p:grpSp>
              <p:nvGrpSpPr>
                <p:cNvPr id="115738" name="Group 118">
                  <a:extLst>
                    <a:ext uri="{FF2B5EF4-FFF2-40B4-BE49-F238E27FC236}">
                      <a16:creationId xmlns:a16="http://schemas.microsoft.com/office/drawing/2014/main" id="{41A2B875-906C-BD45-BF5A-E6C385F01ABD}"/>
                    </a:ext>
                  </a:extLst>
                </p:cNvPr>
                <p:cNvGrpSpPr>
                  <a:grpSpLocks/>
                </p:cNvGrpSpPr>
                <p:nvPr/>
              </p:nvGrpSpPr>
              <p:grpSpPr bwMode="auto">
                <a:xfrm rot="3568683" flipV="1">
                  <a:off x="3768" y="1704"/>
                  <a:ext cx="96" cy="144"/>
                  <a:chOff x="4128" y="1152"/>
                  <a:chExt cx="96" cy="144"/>
                </a:xfrm>
              </p:grpSpPr>
              <p:sp>
                <p:nvSpPr>
                  <p:cNvPr id="115751" name="Line 119">
                    <a:extLst>
                      <a:ext uri="{FF2B5EF4-FFF2-40B4-BE49-F238E27FC236}">
                        <a16:creationId xmlns:a16="http://schemas.microsoft.com/office/drawing/2014/main" id="{A82F840A-78F7-C048-89D5-AB00313FF709}"/>
                      </a:ext>
                    </a:extLst>
                  </p:cNvPr>
                  <p:cNvSpPr>
                    <a:spLocks noChangeShapeType="1"/>
                  </p:cNvSpPr>
                  <p:nvPr/>
                </p:nvSpPr>
                <p:spPr bwMode="auto">
                  <a:xfrm>
                    <a:off x="4172" y="1152"/>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752" name="Oval 120">
                    <a:extLst>
                      <a:ext uri="{FF2B5EF4-FFF2-40B4-BE49-F238E27FC236}">
                        <a16:creationId xmlns:a16="http://schemas.microsoft.com/office/drawing/2014/main" id="{34A88AA6-3191-024F-A667-E0058767CCF4}"/>
                      </a:ext>
                    </a:extLst>
                  </p:cNvPr>
                  <p:cNvSpPr>
                    <a:spLocks noChangeArrowheads="1"/>
                  </p:cNvSpPr>
                  <p:nvPr/>
                </p:nvSpPr>
                <p:spPr bwMode="auto">
                  <a:xfrm>
                    <a:off x="4128" y="1152"/>
                    <a:ext cx="96" cy="48"/>
                  </a:xfrm>
                  <a:prstGeom prst="ellipse">
                    <a:avLst/>
                  </a:prstGeom>
                  <a:solidFill>
                    <a:schemeClr val="accent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grpSp>
            <p:grpSp>
              <p:nvGrpSpPr>
                <p:cNvPr id="115739" name="Group 121">
                  <a:extLst>
                    <a:ext uri="{FF2B5EF4-FFF2-40B4-BE49-F238E27FC236}">
                      <a16:creationId xmlns:a16="http://schemas.microsoft.com/office/drawing/2014/main" id="{3BC3911C-5568-B64D-AAB0-970B4E6C36AD}"/>
                    </a:ext>
                  </a:extLst>
                </p:cNvPr>
                <p:cNvGrpSpPr>
                  <a:grpSpLocks/>
                </p:cNvGrpSpPr>
                <p:nvPr/>
              </p:nvGrpSpPr>
              <p:grpSpPr bwMode="auto">
                <a:xfrm rot="2046018" flipV="1">
                  <a:off x="3888" y="1862"/>
                  <a:ext cx="96" cy="144"/>
                  <a:chOff x="4128" y="1152"/>
                  <a:chExt cx="96" cy="144"/>
                </a:xfrm>
              </p:grpSpPr>
              <p:sp>
                <p:nvSpPr>
                  <p:cNvPr id="115749" name="Line 122">
                    <a:extLst>
                      <a:ext uri="{FF2B5EF4-FFF2-40B4-BE49-F238E27FC236}">
                        <a16:creationId xmlns:a16="http://schemas.microsoft.com/office/drawing/2014/main" id="{A24B6836-DDE7-0841-AA6B-DA3CE3F739E7}"/>
                      </a:ext>
                    </a:extLst>
                  </p:cNvPr>
                  <p:cNvSpPr>
                    <a:spLocks noChangeShapeType="1"/>
                  </p:cNvSpPr>
                  <p:nvPr/>
                </p:nvSpPr>
                <p:spPr bwMode="auto">
                  <a:xfrm>
                    <a:off x="4172" y="1152"/>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750" name="Oval 123">
                    <a:extLst>
                      <a:ext uri="{FF2B5EF4-FFF2-40B4-BE49-F238E27FC236}">
                        <a16:creationId xmlns:a16="http://schemas.microsoft.com/office/drawing/2014/main" id="{00A6C35B-75FF-1541-ABBF-0F2DA1B4BEF1}"/>
                      </a:ext>
                    </a:extLst>
                  </p:cNvPr>
                  <p:cNvSpPr>
                    <a:spLocks noChangeArrowheads="1"/>
                  </p:cNvSpPr>
                  <p:nvPr/>
                </p:nvSpPr>
                <p:spPr bwMode="auto">
                  <a:xfrm>
                    <a:off x="4128" y="1152"/>
                    <a:ext cx="96" cy="48"/>
                  </a:xfrm>
                  <a:prstGeom prst="ellipse">
                    <a:avLst/>
                  </a:prstGeom>
                  <a:solidFill>
                    <a:schemeClr val="accent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grpSp>
            <p:grpSp>
              <p:nvGrpSpPr>
                <p:cNvPr id="115740" name="Group 124">
                  <a:extLst>
                    <a:ext uri="{FF2B5EF4-FFF2-40B4-BE49-F238E27FC236}">
                      <a16:creationId xmlns:a16="http://schemas.microsoft.com/office/drawing/2014/main" id="{9E90D188-4BD0-944F-B500-0A2A0D2C400A}"/>
                    </a:ext>
                  </a:extLst>
                </p:cNvPr>
                <p:cNvGrpSpPr>
                  <a:grpSpLocks/>
                </p:cNvGrpSpPr>
                <p:nvPr/>
              </p:nvGrpSpPr>
              <p:grpSpPr bwMode="auto">
                <a:xfrm rot="-1227753">
                  <a:off x="3951" y="1190"/>
                  <a:ext cx="96" cy="144"/>
                  <a:chOff x="4128" y="1152"/>
                  <a:chExt cx="96" cy="144"/>
                </a:xfrm>
              </p:grpSpPr>
              <p:sp>
                <p:nvSpPr>
                  <p:cNvPr id="115747" name="Line 125">
                    <a:extLst>
                      <a:ext uri="{FF2B5EF4-FFF2-40B4-BE49-F238E27FC236}">
                        <a16:creationId xmlns:a16="http://schemas.microsoft.com/office/drawing/2014/main" id="{5186A5C2-0309-DC47-83EB-923F04C54CF3}"/>
                      </a:ext>
                    </a:extLst>
                  </p:cNvPr>
                  <p:cNvSpPr>
                    <a:spLocks noChangeShapeType="1"/>
                  </p:cNvSpPr>
                  <p:nvPr/>
                </p:nvSpPr>
                <p:spPr bwMode="auto">
                  <a:xfrm>
                    <a:off x="4172" y="1152"/>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748" name="Oval 126">
                    <a:extLst>
                      <a:ext uri="{FF2B5EF4-FFF2-40B4-BE49-F238E27FC236}">
                        <a16:creationId xmlns:a16="http://schemas.microsoft.com/office/drawing/2014/main" id="{AC678707-CC4F-8148-B46D-CD37E1BF95C0}"/>
                      </a:ext>
                    </a:extLst>
                  </p:cNvPr>
                  <p:cNvSpPr>
                    <a:spLocks noChangeArrowheads="1"/>
                  </p:cNvSpPr>
                  <p:nvPr/>
                </p:nvSpPr>
                <p:spPr bwMode="auto">
                  <a:xfrm>
                    <a:off x="4128" y="1152"/>
                    <a:ext cx="96" cy="48"/>
                  </a:xfrm>
                  <a:prstGeom prst="ellipse">
                    <a:avLst/>
                  </a:prstGeom>
                  <a:solidFill>
                    <a:schemeClr val="accent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grpSp>
            <p:grpSp>
              <p:nvGrpSpPr>
                <p:cNvPr id="115741" name="Group 127">
                  <a:extLst>
                    <a:ext uri="{FF2B5EF4-FFF2-40B4-BE49-F238E27FC236}">
                      <a16:creationId xmlns:a16="http://schemas.microsoft.com/office/drawing/2014/main" id="{0D481653-93CE-A940-A28C-9ADF60FF635F}"/>
                    </a:ext>
                  </a:extLst>
                </p:cNvPr>
                <p:cNvGrpSpPr>
                  <a:grpSpLocks/>
                </p:cNvGrpSpPr>
                <p:nvPr/>
              </p:nvGrpSpPr>
              <p:grpSpPr bwMode="auto">
                <a:xfrm rot="-2562695" flipH="1" flipV="1">
                  <a:off x="4335" y="1857"/>
                  <a:ext cx="96" cy="144"/>
                  <a:chOff x="4128" y="1152"/>
                  <a:chExt cx="96" cy="144"/>
                </a:xfrm>
              </p:grpSpPr>
              <p:sp>
                <p:nvSpPr>
                  <p:cNvPr id="115745" name="Line 128">
                    <a:extLst>
                      <a:ext uri="{FF2B5EF4-FFF2-40B4-BE49-F238E27FC236}">
                        <a16:creationId xmlns:a16="http://schemas.microsoft.com/office/drawing/2014/main" id="{58205EE9-5CA1-9840-BA4E-4A6FDDB44F9A}"/>
                      </a:ext>
                    </a:extLst>
                  </p:cNvPr>
                  <p:cNvSpPr>
                    <a:spLocks noChangeShapeType="1"/>
                  </p:cNvSpPr>
                  <p:nvPr/>
                </p:nvSpPr>
                <p:spPr bwMode="auto">
                  <a:xfrm>
                    <a:off x="4172" y="1152"/>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746" name="Oval 129">
                    <a:extLst>
                      <a:ext uri="{FF2B5EF4-FFF2-40B4-BE49-F238E27FC236}">
                        <a16:creationId xmlns:a16="http://schemas.microsoft.com/office/drawing/2014/main" id="{DE75287F-0533-934B-A741-B1D1AA4961D1}"/>
                      </a:ext>
                    </a:extLst>
                  </p:cNvPr>
                  <p:cNvSpPr>
                    <a:spLocks noChangeArrowheads="1"/>
                  </p:cNvSpPr>
                  <p:nvPr/>
                </p:nvSpPr>
                <p:spPr bwMode="auto">
                  <a:xfrm>
                    <a:off x="4128" y="1152"/>
                    <a:ext cx="96" cy="48"/>
                  </a:xfrm>
                  <a:prstGeom prst="ellipse">
                    <a:avLst/>
                  </a:prstGeom>
                  <a:solidFill>
                    <a:schemeClr val="accent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grpSp>
            <p:grpSp>
              <p:nvGrpSpPr>
                <p:cNvPr id="115742" name="Group 130">
                  <a:extLst>
                    <a:ext uri="{FF2B5EF4-FFF2-40B4-BE49-F238E27FC236}">
                      <a16:creationId xmlns:a16="http://schemas.microsoft.com/office/drawing/2014/main" id="{2D7775AD-D8D5-924B-9250-6089303AB072}"/>
                    </a:ext>
                  </a:extLst>
                </p:cNvPr>
                <p:cNvGrpSpPr>
                  <a:grpSpLocks/>
                </p:cNvGrpSpPr>
                <p:nvPr/>
              </p:nvGrpSpPr>
              <p:grpSpPr bwMode="auto">
                <a:xfrm rot="2562695" flipH="1">
                  <a:off x="4310" y="1205"/>
                  <a:ext cx="96" cy="144"/>
                  <a:chOff x="4128" y="1152"/>
                  <a:chExt cx="96" cy="144"/>
                </a:xfrm>
              </p:grpSpPr>
              <p:sp>
                <p:nvSpPr>
                  <p:cNvPr id="115743" name="Line 131">
                    <a:extLst>
                      <a:ext uri="{FF2B5EF4-FFF2-40B4-BE49-F238E27FC236}">
                        <a16:creationId xmlns:a16="http://schemas.microsoft.com/office/drawing/2014/main" id="{DA49A4BD-47A5-EB48-8266-6867CE851D7C}"/>
                      </a:ext>
                    </a:extLst>
                  </p:cNvPr>
                  <p:cNvSpPr>
                    <a:spLocks noChangeShapeType="1"/>
                  </p:cNvSpPr>
                  <p:nvPr/>
                </p:nvSpPr>
                <p:spPr bwMode="auto">
                  <a:xfrm>
                    <a:off x="4172" y="1152"/>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115744" name="Oval 132">
                    <a:extLst>
                      <a:ext uri="{FF2B5EF4-FFF2-40B4-BE49-F238E27FC236}">
                        <a16:creationId xmlns:a16="http://schemas.microsoft.com/office/drawing/2014/main" id="{2F996AC9-0557-EE4A-A62B-638ED02515D3}"/>
                      </a:ext>
                    </a:extLst>
                  </p:cNvPr>
                  <p:cNvSpPr>
                    <a:spLocks noChangeArrowheads="1"/>
                  </p:cNvSpPr>
                  <p:nvPr/>
                </p:nvSpPr>
                <p:spPr bwMode="auto">
                  <a:xfrm>
                    <a:off x="4128" y="1152"/>
                    <a:ext cx="96" cy="48"/>
                  </a:xfrm>
                  <a:prstGeom prst="ellipse">
                    <a:avLst/>
                  </a:prstGeom>
                  <a:solidFill>
                    <a:schemeClr val="accent2"/>
                  </a:solidFill>
                  <a:ln w="9525">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grpSp>
          </p:grpSp>
        </p:grpSp>
        <p:sp>
          <p:nvSpPr>
            <p:cNvPr id="115724" name="CasellaDiTesto 2">
              <a:extLst>
                <a:ext uri="{FF2B5EF4-FFF2-40B4-BE49-F238E27FC236}">
                  <a16:creationId xmlns:a16="http://schemas.microsoft.com/office/drawing/2014/main" id="{44ABDD53-3F3A-9E42-B408-4A774B3D5691}"/>
                </a:ext>
              </a:extLst>
            </p:cNvPr>
            <p:cNvSpPr txBox="1">
              <a:spLocks noChangeArrowheads="1"/>
            </p:cNvSpPr>
            <p:nvPr/>
          </p:nvSpPr>
          <p:spPr bwMode="auto">
            <a:xfrm>
              <a:off x="624180" y="4555069"/>
              <a:ext cx="108421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800"/>
                <a:t>AAV virus</a:t>
              </a:r>
            </a:p>
          </p:txBody>
        </p:sp>
        <p:sp>
          <p:nvSpPr>
            <p:cNvPr id="115725" name="CasellaDiTesto 244">
              <a:extLst>
                <a:ext uri="{FF2B5EF4-FFF2-40B4-BE49-F238E27FC236}">
                  <a16:creationId xmlns:a16="http://schemas.microsoft.com/office/drawing/2014/main" id="{60FCB2FB-D11D-294A-82CD-BDFC71252E09}"/>
                </a:ext>
              </a:extLst>
            </p:cNvPr>
            <p:cNvSpPr txBox="1">
              <a:spLocks noChangeArrowheads="1"/>
            </p:cNvSpPr>
            <p:nvPr/>
          </p:nvSpPr>
          <p:spPr bwMode="auto">
            <a:xfrm>
              <a:off x="519790" y="6435670"/>
              <a:ext cx="109232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800"/>
                <a:t>mdx mice</a:t>
              </a:r>
            </a:p>
          </p:txBody>
        </p:sp>
      </p:grpSp>
      <p:sp>
        <p:nvSpPr>
          <p:cNvPr id="3" name="CasellaDiTesto 2">
            <a:extLst>
              <a:ext uri="{FF2B5EF4-FFF2-40B4-BE49-F238E27FC236}">
                <a16:creationId xmlns:a16="http://schemas.microsoft.com/office/drawing/2014/main" id="{5EA15768-011E-5C42-9690-C0D0E40BD766}"/>
              </a:ext>
            </a:extLst>
          </p:cNvPr>
          <p:cNvSpPr txBox="1"/>
          <p:nvPr/>
        </p:nvSpPr>
        <p:spPr>
          <a:xfrm>
            <a:off x="4339022" y="4883964"/>
            <a:ext cx="872355" cy="461665"/>
          </a:xfrm>
          <a:prstGeom prst="rect">
            <a:avLst/>
          </a:prstGeom>
          <a:noFill/>
        </p:spPr>
        <p:txBody>
          <a:bodyPr wrap="none" rtlCol="0">
            <a:spAutoFit/>
          </a:bodyPr>
          <a:lstStyle/>
          <a:p>
            <a:r>
              <a:rPr lang="it-IT" dirty="0"/>
              <a:t>ex23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D6BA09A7-0BA2-8945-85D4-19BA335BE742}"/>
              </a:ext>
            </a:extLst>
          </p:cNvPr>
          <p:cNvSpPr/>
          <p:nvPr/>
        </p:nvSpPr>
        <p:spPr>
          <a:xfrm>
            <a:off x="1187624" y="265970"/>
            <a:ext cx="7150444" cy="1008112"/>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555" name="Rectangle 3"/>
          <p:cNvSpPr>
            <a:spLocks noChangeArrowheads="1"/>
          </p:cNvSpPr>
          <p:nvPr/>
        </p:nvSpPr>
        <p:spPr bwMode="auto">
          <a:xfrm>
            <a:off x="1575673" y="359262"/>
            <a:ext cx="6583973" cy="821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526" tIns="41031" rIns="83526" bIns="41031">
            <a:spAutoFit/>
          </a:bodyPr>
          <a:lstStyle/>
          <a:p>
            <a:pPr algn="ctr"/>
            <a:r>
              <a:rPr lang="it-IT" altLang="it-IT" dirty="0" err="1">
                <a:latin typeface="+mj-lt"/>
                <a:ea typeface="ＭＳ Ｐゴシック" charset="0"/>
              </a:rPr>
              <a:t>Requirements</a:t>
            </a:r>
            <a:r>
              <a:rPr lang="it-IT" altLang="it-IT" dirty="0">
                <a:latin typeface="+mj-lt"/>
                <a:ea typeface="ＭＳ Ｐゴシック" charset="0"/>
              </a:rPr>
              <a:t> for an </a:t>
            </a:r>
            <a:r>
              <a:rPr lang="it-IT" altLang="it-IT" dirty="0" err="1">
                <a:latin typeface="+mj-lt"/>
                <a:ea typeface="ＭＳ Ｐゴシック" charset="0"/>
              </a:rPr>
              <a:t>effective</a:t>
            </a:r>
            <a:r>
              <a:rPr lang="it-IT" altLang="it-IT" dirty="0">
                <a:latin typeface="+mj-lt"/>
                <a:ea typeface="ＭＳ Ｐゴシック" charset="0"/>
              </a:rPr>
              <a:t> </a:t>
            </a:r>
            <a:r>
              <a:rPr lang="it-IT" altLang="it-IT" dirty="0" err="1">
                <a:latin typeface="+mj-lt"/>
                <a:ea typeface="ＭＳ Ｐゴシック" charset="0"/>
              </a:rPr>
              <a:t>therapeutic</a:t>
            </a:r>
            <a:r>
              <a:rPr lang="it-IT" altLang="it-IT" dirty="0">
                <a:latin typeface="+mj-lt"/>
                <a:ea typeface="ＭＳ Ｐゴシック" charset="0"/>
              </a:rPr>
              <a:t> RNA</a:t>
            </a:r>
          </a:p>
          <a:p>
            <a:pPr algn="ctr"/>
            <a:r>
              <a:rPr lang="it-IT" altLang="it-IT" dirty="0">
                <a:latin typeface="+mj-lt"/>
                <a:ea typeface="ＭＳ Ｐゴシック" charset="0"/>
              </a:rPr>
              <a:t>and long </a:t>
            </a:r>
            <a:r>
              <a:rPr lang="it-IT" altLang="it-IT" dirty="0" err="1">
                <a:latin typeface="+mj-lt"/>
                <a:ea typeface="ＭＳ Ｐゴシック" charset="0"/>
              </a:rPr>
              <a:t>term</a:t>
            </a:r>
            <a:r>
              <a:rPr lang="it-IT" altLang="it-IT" dirty="0">
                <a:latin typeface="+mj-lt"/>
                <a:ea typeface="ＭＳ Ｐゴシック" charset="0"/>
              </a:rPr>
              <a:t> </a:t>
            </a:r>
            <a:r>
              <a:rPr lang="it-IT" altLang="it-IT" dirty="0" err="1">
                <a:latin typeface="+mj-lt"/>
                <a:ea typeface="ＭＳ Ｐゴシック" charset="0"/>
              </a:rPr>
              <a:t>expression</a:t>
            </a:r>
            <a:endParaRPr lang="it-IT" altLang="it-IT" dirty="0">
              <a:latin typeface="+mj-lt"/>
              <a:ea typeface="ＭＳ Ｐゴシック" charset="0"/>
            </a:endParaRPr>
          </a:p>
        </p:txBody>
      </p:sp>
      <p:sp>
        <p:nvSpPr>
          <p:cNvPr id="23556" name="Rectangle 4"/>
          <p:cNvSpPr>
            <a:spLocks noChangeArrowheads="1"/>
          </p:cNvSpPr>
          <p:nvPr/>
        </p:nvSpPr>
        <p:spPr bwMode="auto">
          <a:xfrm>
            <a:off x="1903187" y="1477609"/>
            <a:ext cx="5928946" cy="821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526" tIns="41031" rIns="83526" bIns="41031">
            <a:spAutoFit/>
          </a:bodyPr>
          <a:lstStyle>
            <a:lvl1pPr defTabSz="762000">
              <a:defRPr sz="2400">
                <a:solidFill>
                  <a:schemeClr val="tx1"/>
                </a:solidFill>
                <a:latin typeface="Times" charset="0"/>
              </a:defRPr>
            </a:lvl1pPr>
            <a:lvl2pPr marL="571500" defTabSz="762000">
              <a:defRPr sz="2400">
                <a:solidFill>
                  <a:schemeClr val="tx1"/>
                </a:solidFill>
                <a:latin typeface="Times" charset="0"/>
              </a:defRPr>
            </a:lvl2pPr>
            <a:lvl3pPr marL="1143000" defTabSz="762000">
              <a:defRPr sz="2400">
                <a:solidFill>
                  <a:schemeClr val="tx1"/>
                </a:solidFill>
                <a:latin typeface="Times" charset="0"/>
              </a:defRPr>
            </a:lvl3pPr>
            <a:lvl4pPr marL="1714500" defTabSz="762000">
              <a:defRPr sz="2400">
                <a:solidFill>
                  <a:schemeClr val="tx1"/>
                </a:solidFill>
                <a:latin typeface="Times" charset="0"/>
              </a:defRPr>
            </a:lvl4pPr>
            <a:lvl5pPr marL="2286000" defTabSz="762000">
              <a:defRPr sz="2400">
                <a:solidFill>
                  <a:schemeClr val="tx1"/>
                </a:solidFill>
                <a:latin typeface="Times" charset="0"/>
              </a:defRPr>
            </a:lvl5pPr>
            <a:lvl6pPr marL="2743200" defTabSz="762000" eaLnBrk="0" fontAlgn="base" hangingPunct="0">
              <a:spcBef>
                <a:spcPct val="0"/>
              </a:spcBef>
              <a:spcAft>
                <a:spcPct val="0"/>
              </a:spcAft>
              <a:defRPr sz="2400">
                <a:solidFill>
                  <a:schemeClr val="tx1"/>
                </a:solidFill>
                <a:latin typeface="Times" charset="0"/>
              </a:defRPr>
            </a:lvl6pPr>
            <a:lvl7pPr marL="3200400" defTabSz="762000" eaLnBrk="0" fontAlgn="base" hangingPunct="0">
              <a:spcBef>
                <a:spcPct val="0"/>
              </a:spcBef>
              <a:spcAft>
                <a:spcPct val="0"/>
              </a:spcAft>
              <a:defRPr sz="2400">
                <a:solidFill>
                  <a:schemeClr val="tx1"/>
                </a:solidFill>
                <a:latin typeface="Times" charset="0"/>
              </a:defRPr>
            </a:lvl7pPr>
            <a:lvl8pPr marL="3657600" defTabSz="762000" eaLnBrk="0" fontAlgn="base" hangingPunct="0">
              <a:spcBef>
                <a:spcPct val="0"/>
              </a:spcBef>
              <a:spcAft>
                <a:spcPct val="0"/>
              </a:spcAft>
              <a:defRPr sz="2400">
                <a:solidFill>
                  <a:schemeClr val="tx1"/>
                </a:solidFill>
                <a:latin typeface="Times" charset="0"/>
              </a:defRPr>
            </a:lvl8pPr>
            <a:lvl9pPr marL="4114800" defTabSz="762000" eaLnBrk="0" fontAlgn="base" hangingPunct="0">
              <a:spcBef>
                <a:spcPct val="0"/>
              </a:spcBef>
              <a:spcAft>
                <a:spcPct val="0"/>
              </a:spcAft>
              <a:defRPr sz="2400">
                <a:solidFill>
                  <a:schemeClr val="tx1"/>
                </a:solidFill>
                <a:latin typeface="Times" charset="0"/>
              </a:defRPr>
            </a:lvl9pPr>
          </a:lstStyle>
          <a:p>
            <a:pPr eaLnBrk="1" hangingPunct="1">
              <a:defRPr/>
            </a:pPr>
            <a:r>
              <a:rPr lang="it-IT" altLang="it-IT" dirty="0">
                <a:latin typeface="Comic Sans MS" charset="0"/>
              </a:rPr>
              <a:t>- </a:t>
            </a:r>
            <a:r>
              <a:rPr lang="it-IT" altLang="it-IT" dirty="0" err="1">
                <a:latin typeface="Comic Sans MS" charset="0"/>
              </a:rPr>
              <a:t>Efficient</a:t>
            </a:r>
            <a:r>
              <a:rPr lang="it-IT" altLang="it-IT" dirty="0">
                <a:latin typeface="Comic Sans MS" charset="0"/>
              </a:rPr>
              <a:t> </a:t>
            </a:r>
            <a:r>
              <a:rPr lang="it-IT" altLang="it-IT" dirty="0" err="1">
                <a:latin typeface="Comic Sans MS" charset="0"/>
              </a:rPr>
              <a:t>expression</a:t>
            </a:r>
            <a:endParaRPr lang="it-IT" altLang="it-IT" dirty="0">
              <a:solidFill>
                <a:srgbClr val="7B00E4"/>
              </a:solidFill>
              <a:latin typeface="Comic Sans MS" charset="0"/>
            </a:endParaRPr>
          </a:p>
          <a:p>
            <a:pPr eaLnBrk="1" hangingPunct="1">
              <a:defRPr/>
            </a:pPr>
            <a:r>
              <a:rPr lang="it-IT" altLang="it-IT" b="1" dirty="0" err="1">
                <a:solidFill>
                  <a:srgbClr val="8901F3"/>
                </a:solidFill>
                <a:latin typeface="Comic Sans MS" charset="0"/>
              </a:rPr>
              <a:t>polIII</a:t>
            </a:r>
            <a:r>
              <a:rPr lang="it-IT" altLang="it-IT" b="1" dirty="0">
                <a:solidFill>
                  <a:srgbClr val="8901F3"/>
                </a:solidFill>
                <a:latin typeface="Comic Sans MS" charset="0"/>
              </a:rPr>
              <a:t>, </a:t>
            </a:r>
            <a:r>
              <a:rPr lang="it-IT" altLang="it-IT" b="1" dirty="0" err="1">
                <a:solidFill>
                  <a:srgbClr val="8901F3"/>
                </a:solidFill>
                <a:latin typeface="Comic Sans MS" charset="0"/>
              </a:rPr>
              <a:t>polII</a:t>
            </a:r>
            <a:r>
              <a:rPr lang="it-IT" altLang="it-IT" b="1" dirty="0">
                <a:solidFill>
                  <a:srgbClr val="8901F3"/>
                </a:solidFill>
                <a:latin typeface="Comic Sans MS" charset="0"/>
              </a:rPr>
              <a:t> promoters,  LTR</a:t>
            </a:r>
            <a:endParaRPr lang="it-IT" altLang="it-IT" b="1" dirty="0">
              <a:latin typeface="Comic Sans MS" charset="0"/>
            </a:endParaRPr>
          </a:p>
        </p:txBody>
      </p:sp>
      <p:sp>
        <p:nvSpPr>
          <p:cNvPr id="23557" name="Text Box 5"/>
          <p:cNvSpPr txBox="1">
            <a:spLocks noChangeArrowheads="1"/>
          </p:cNvSpPr>
          <p:nvPr/>
        </p:nvSpPr>
        <p:spPr bwMode="auto">
          <a:xfrm>
            <a:off x="1903185" y="2375886"/>
            <a:ext cx="471956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it-IT" altLang="it-IT" dirty="0">
                <a:latin typeface="Comic Sans MS" charset="0"/>
              </a:rPr>
              <a:t>- </a:t>
            </a:r>
            <a:r>
              <a:rPr lang="it-IT" altLang="it-IT" dirty="0" err="1">
                <a:latin typeface="Comic Sans MS" charset="0"/>
              </a:rPr>
              <a:t>Stability</a:t>
            </a:r>
            <a:endParaRPr lang="it-IT" altLang="it-IT" b="1" dirty="0">
              <a:latin typeface="Comic Sans MS" charset="0"/>
            </a:endParaRPr>
          </a:p>
          <a:p>
            <a:pPr eaLnBrk="1" hangingPunct="1">
              <a:defRPr/>
            </a:pPr>
            <a:r>
              <a:rPr lang="it-IT" altLang="it-IT" b="1" dirty="0" err="1">
                <a:solidFill>
                  <a:srgbClr val="8901F3"/>
                </a:solidFill>
                <a:latin typeface="Comic Sans MS" charset="0"/>
              </a:rPr>
              <a:t>insert</a:t>
            </a:r>
            <a:r>
              <a:rPr lang="it-IT" altLang="it-IT" b="1" dirty="0">
                <a:solidFill>
                  <a:srgbClr val="8901F3"/>
                </a:solidFill>
                <a:latin typeface="Comic Sans MS" charset="0"/>
              </a:rPr>
              <a:t> </a:t>
            </a:r>
            <a:r>
              <a:rPr lang="it-IT" altLang="it-IT" b="1" dirty="0" err="1">
                <a:solidFill>
                  <a:srgbClr val="8901F3"/>
                </a:solidFill>
                <a:latin typeface="Comic Sans MS" charset="0"/>
              </a:rPr>
              <a:t>into</a:t>
            </a:r>
            <a:r>
              <a:rPr lang="it-IT" altLang="it-IT" b="1" dirty="0">
                <a:solidFill>
                  <a:srgbClr val="8901F3"/>
                </a:solidFill>
                <a:latin typeface="Comic Sans MS" charset="0"/>
              </a:rPr>
              <a:t> </a:t>
            </a:r>
            <a:r>
              <a:rPr lang="it-IT" altLang="it-IT" b="1" dirty="0" err="1">
                <a:solidFill>
                  <a:srgbClr val="8901F3"/>
                </a:solidFill>
                <a:latin typeface="Comic Sans MS" charset="0"/>
              </a:rPr>
              <a:t>stable</a:t>
            </a:r>
            <a:r>
              <a:rPr lang="it-IT" altLang="it-IT" b="1" dirty="0">
                <a:solidFill>
                  <a:srgbClr val="8901F3"/>
                </a:solidFill>
                <a:latin typeface="Comic Sans MS" charset="0"/>
              </a:rPr>
              <a:t> </a:t>
            </a:r>
            <a:r>
              <a:rPr lang="it-IT" altLang="it-IT" b="1" dirty="0" err="1">
                <a:solidFill>
                  <a:srgbClr val="8901F3"/>
                </a:solidFill>
                <a:latin typeface="Comic Sans MS" charset="0"/>
              </a:rPr>
              <a:t>cellular</a:t>
            </a:r>
            <a:r>
              <a:rPr lang="it-IT" altLang="it-IT" b="1" dirty="0">
                <a:solidFill>
                  <a:srgbClr val="8901F3"/>
                </a:solidFill>
                <a:latin typeface="Comic Sans MS" charset="0"/>
              </a:rPr>
              <a:t> </a:t>
            </a:r>
            <a:r>
              <a:rPr lang="it-IT" altLang="it-IT" b="1" dirty="0" err="1">
                <a:solidFill>
                  <a:srgbClr val="8901F3"/>
                </a:solidFill>
                <a:latin typeface="Comic Sans MS" charset="0"/>
              </a:rPr>
              <a:t>RNAs</a:t>
            </a:r>
            <a:endParaRPr lang="it-IT" altLang="it-IT" b="1" dirty="0">
              <a:solidFill>
                <a:srgbClr val="8901F3"/>
              </a:solidFill>
              <a:latin typeface="Comic Sans MS" charset="0"/>
            </a:endParaRPr>
          </a:p>
        </p:txBody>
      </p:sp>
      <p:sp>
        <p:nvSpPr>
          <p:cNvPr id="23558" name="Text Box 6"/>
          <p:cNvSpPr txBox="1">
            <a:spLocks noChangeArrowheads="1"/>
          </p:cNvSpPr>
          <p:nvPr/>
        </p:nvSpPr>
        <p:spPr bwMode="auto">
          <a:xfrm>
            <a:off x="1903185" y="3206883"/>
            <a:ext cx="355257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it-IT" altLang="it-IT" dirty="0">
                <a:latin typeface="Comic Sans MS" charset="0"/>
              </a:rPr>
              <a:t>- </a:t>
            </a:r>
            <a:r>
              <a:rPr lang="it-IT" altLang="it-IT" dirty="0" err="1">
                <a:latin typeface="Comic Sans MS" charset="0"/>
              </a:rPr>
              <a:t>Structure</a:t>
            </a:r>
            <a:r>
              <a:rPr lang="it-IT" altLang="it-IT" dirty="0">
                <a:latin typeface="Comic Sans MS" charset="0"/>
              </a:rPr>
              <a:t> </a:t>
            </a:r>
            <a:endParaRPr lang="it-IT" altLang="it-IT" b="1" dirty="0">
              <a:latin typeface="Comic Sans MS" charset="0"/>
            </a:endParaRPr>
          </a:p>
          <a:p>
            <a:pPr eaLnBrk="1" hangingPunct="1">
              <a:defRPr/>
            </a:pPr>
            <a:r>
              <a:rPr lang="it-IT" altLang="it-IT" b="1" dirty="0" err="1">
                <a:solidFill>
                  <a:srgbClr val="8901F3"/>
                </a:solidFill>
                <a:latin typeface="Comic Sans MS" charset="0"/>
              </a:rPr>
              <a:t>pairing</a:t>
            </a:r>
            <a:r>
              <a:rPr lang="it-IT" altLang="it-IT" b="1" dirty="0">
                <a:solidFill>
                  <a:srgbClr val="8901F3"/>
                </a:solidFill>
                <a:latin typeface="Comic Sans MS" charset="0"/>
              </a:rPr>
              <a:t> </a:t>
            </a:r>
            <a:r>
              <a:rPr lang="it-IT" altLang="it-IT" b="1" dirty="0" err="1">
                <a:solidFill>
                  <a:srgbClr val="8901F3"/>
                </a:solidFill>
                <a:latin typeface="Comic Sans MS" charset="0"/>
              </a:rPr>
              <a:t>regions</a:t>
            </a:r>
            <a:r>
              <a:rPr lang="it-IT" altLang="it-IT" b="1" dirty="0">
                <a:solidFill>
                  <a:srgbClr val="8901F3"/>
                </a:solidFill>
                <a:latin typeface="Comic Sans MS" charset="0"/>
              </a:rPr>
              <a:t> </a:t>
            </a:r>
            <a:r>
              <a:rPr lang="it-IT" altLang="it-IT" b="1" dirty="0" err="1">
                <a:solidFill>
                  <a:srgbClr val="8901F3"/>
                </a:solidFill>
                <a:latin typeface="Comic Sans MS" charset="0"/>
              </a:rPr>
              <a:t>exposed</a:t>
            </a:r>
            <a:endParaRPr lang="it-IT" altLang="it-IT" b="1" dirty="0">
              <a:solidFill>
                <a:srgbClr val="8901F3"/>
              </a:solidFill>
              <a:latin typeface="Comic Sans MS" charset="0"/>
            </a:endParaRPr>
          </a:p>
        </p:txBody>
      </p:sp>
      <p:sp>
        <p:nvSpPr>
          <p:cNvPr id="23559" name="Text Box 7"/>
          <p:cNvSpPr txBox="1">
            <a:spLocks noChangeArrowheads="1"/>
          </p:cNvSpPr>
          <p:nvPr/>
        </p:nvSpPr>
        <p:spPr bwMode="auto">
          <a:xfrm>
            <a:off x="1903186" y="4201756"/>
            <a:ext cx="519084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it-IT" altLang="it-IT" dirty="0">
                <a:latin typeface="Comic Sans MS" charset="0"/>
              </a:rPr>
              <a:t>- </a:t>
            </a:r>
            <a:r>
              <a:rPr lang="it-IT" altLang="it-IT" dirty="0" err="1">
                <a:latin typeface="Comic Sans MS" charset="0"/>
              </a:rPr>
              <a:t>Subcellular</a:t>
            </a:r>
            <a:r>
              <a:rPr lang="it-IT" altLang="it-IT" dirty="0">
                <a:latin typeface="Comic Sans MS" charset="0"/>
              </a:rPr>
              <a:t> </a:t>
            </a:r>
            <a:r>
              <a:rPr lang="it-IT" altLang="it-IT" dirty="0" err="1">
                <a:latin typeface="Comic Sans MS" charset="0"/>
              </a:rPr>
              <a:t>compartmentalization</a:t>
            </a:r>
            <a:endParaRPr lang="it-IT" altLang="it-IT" dirty="0">
              <a:latin typeface="Comic Sans MS" charset="0"/>
            </a:endParaRPr>
          </a:p>
          <a:p>
            <a:pPr eaLnBrk="1" hangingPunct="1">
              <a:defRPr/>
            </a:pPr>
            <a:r>
              <a:rPr lang="it-IT" altLang="it-IT" b="1" dirty="0">
                <a:solidFill>
                  <a:srgbClr val="8901F3"/>
                </a:solidFill>
                <a:latin typeface="Comic Sans MS" charset="0"/>
              </a:rPr>
              <a:t>co-</a:t>
            </a:r>
            <a:r>
              <a:rPr lang="it-IT" altLang="it-IT" b="1" dirty="0" err="1">
                <a:solidFill>
                  <a:srgbClr val="8901F3"/>
                </a:solidFill>
                <a:latin typeface="Comic Sans MS" charset="0"/>
              </a:rPr>
              <a:t>localization</a:t>
            </a:r>
            <a:r>
              <a:rPr lang="it-IT" altLang="it-IT" b="1" dirty="0">
                <a:solidFill>
                  <a:srgbClr val="8901F3"/>
                </a:solidFill>
                <a:latin typeface="Comic Sans MS" charset="0"/>
              </a:rPr>
              <a:t> with the target</a:t>
            </a:r>
            <a:endParaRPr lang="it-IT" altLang="it-IT" dirty="0">
              <a:latin typeface="Comic Sans MS" charset="0"/>
            </a:endParaRPr>
          </a:p>
        </p:txBody>
      </p:sp>
      <p:pic>
        <p:nvPicPr>
          <p:cNvPr id="3" name="Immagine 2">
            <a:extLst>
              <a:ext uri="{FF2B5EF4-FFF2-40B4-BE49-F238E27FC236}">
                <a16:creationId xmlns:a16="http://schemas.microsoft.com/office/drawing/2014/main" id="{C87139C8-D229-1646-89D1-FDEF9059E013}"/>
              </a:ext>
            </a:extLst>
          </p:cNvPr>
          <p:cNvPicPr>
            <a:picLocks noChangeAspect="1"/>
          </p:cNvPicPr>
          <p:nvPr/>
        </p:nvPicPr>
        <p:blipFill>
          <a:blip r:embed="rId2"/>
          <a:stretch>
            <a:fillRect/>
          </a:stretch>
        </p:blipFill>
        <p:spPr>
          <a:xfrm>
            <a:off x="1903186" y="5119804"/>
            <a:ext cx="6097814" cy="1752048"/>
          </a:xfrm>
          <a:prstGeom prst="rect">
            <a:avLst/>
          </a:prstGeom>
        </p:spPr>
      </p:pic>
    </p:spTree>
    <p:extLst>
      <p:ext uri="{BB962C8B-B14F-4D97-AF65-F5344CB8AC3E}">
        <p14:creationId xmlns:p14="http://schemas.microsoft.com/office/powerpoint/2010/main" val="23379594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556"/>
                                        </p:tgtEl>
                                        <p:attrNameLst>
                                          <p:attrName>style.visibility</p:attrName>
                                        </p:attrNameLst>
                                      </p:cBhvr>
                                      <p:to>
                                        <p:strVal val="visible"/>
                                      </p:to>
                                    </p:set>
                                    <p:animEffect transition="in" filter="blinds(horizontal)">
                                      <p:cBhvr>
                                        <p:cTn id="7" dur="500"/>
                                        <p:tgtEl>
                                          <p:spTgt spid="235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3557"/>
                                        </p:tgtEl>
                                        <p:attrNameLst>
                                          <p:attrName>style.visibility</p:attrName>
                                        </p:attrNameLst>
                                      </p:cBhvr>
                                      <p:to>
                                        <p:strVal val="visible"/>
                                      </p:to>
                                    </p:set>
                                    <p:animEffect transition="in" filter="blinds(horizontal)">
                                      <p:cBhvr>
                                        <p:cTn id="12" dur="500"/>
                                        <p:tgtEl>
                                          <p:spTgt spid="2355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3558"/>
                                        </p:tgtEl>
                                        <p:attrNameLst>
                                          <p:attrName>style.visibility</p:attrName>
                                        </p:attrNameLst>
                                      </p:cBhvr>
                                      <p:to>
                                        <p:strVal val="visible"/>
                                      </p:to>
                                    </p:set>
                                    <p:animEffect transition="in" filter="blinds(horizontal)">
                                      <p:cBhvr>
                                        <p:cTn id="17" dur="500"/>
                                        <p:tgtEl>
                                          <p:spTgt spid="2355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3559"/>
                                        </p:tgtEl>
                                        <p:attrNameLst>
                                          <p:attrName>style.visibility</p:attrName>
                                        </p:attrNameLst>
                                      </p:cBhvr>
                                      <p:to>
                                        <p:strVal val="visible"/>
                                      </p:to>
                                    </p:set>
                                    <p:animEffect transition="in" filter="blinds(horizontal)">
                                      <p:cBhvr>
                                        <p:cTn id="22" dur="500"/>
                                        <p:tgtEl>
                                          <p:spTgt spid="235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6" grpId="0" autoUpdateAnimBg="0"/>
      <p:bldP spid="23557" grpId="0" autoUpdateAnimBg="0"/>
      <p:bldP spid="23558" grpId="0" autoUpdateAnimBg="0"/>
      <p:bldP spid="23559"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ttangolo 18">
            <a:extLst>
              <a:ext uri="{FF2B5EF4-FFF2-40B4-BE49-F238E27FC236}">
                <a16:creationId xmlns:a16="http://schemas.microsoft.com/office/drawing/2014/main" id="{F88C4345-6C57-6B45-B36D-C0B12DC953A1}"/>
              </a:ext>
            </a:extLst>
          </p:cNvPr>
          <p:cNvSpPr/>
          <p:nvPr/>
        </p:nvSpPr>
        <p:spPr>
          <a:xfrm>
            <a:off x="1187624" y="265970"/>
            <a:ext cx="7150444" cy="1008112"/>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578" name="AutoShape 2"/>
          <p:cNvSpPr>
            <a:spLocks noChangeArrowheads="1"/>
          </p:cNvSpPr>
          <p:nvPr/>
        </p:nvSpPr>
        <p:spPr bwMode="auto">
          <a:xfrm>
            <a:off x="867508" y="1707174"/>
            <a:ext cx="832338" cy="328246"/>
          </a:xfrm>
          <a:prstGeom prst="roundRect">
            <a:avLst>
              <a:gd name="adj" fmla="val 12495"/>
            </a:avLst>
          </a:prstGeom>
          <a:solidFill>
            <a:srgbClr val="00DFCA"/>
          </a:solidFill>
          <a:ln w="25400">
            <a:solidFill>
              <a:srgbClr val="081D5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it-IT" sz="2215"/>
          </a:p>
        </p:txBody>
      </p:sp>
      <p:sp>
        <p:nvSpPr>
          <p:cNvPr id="24579" name="AutoShape 3"/>
          <p:cNvSpPr>
            <a:spLocks noChangeArrowheads="1"/>
          </p:cNvSpPr>
          <p:nvPr/>
        </p:nvSpPr>
        <p:spPr bwMode="auto">
          <a:xfrm>
            <a:off x="6072554" y="1707174"/>
            <a:ext cx="1465385" cy="328246"/>
          </a:xfrm>
          <a:prstGeom prst="roundRect">
            <a:avLst>
              <a:gd name="adj" fmla="val 12495"/>
            </a:avLst>
          </a:prstGeom>
          <a:solidFill>
            <a:srgbClr val="00DFCA"/>
          </a:solidFill>
          <a:ln w="25400">
            <a:solidFill>
              <a:srgbClr val="081D5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it-IT" sz="2215"/>
          </a:p>
        </p:txBody>
      </p:sp>
      <p:sp>
        <p:nvSpPr>
          <p:cNvPr id="24580" name="AutoShape 4"/>
          <p:cNvSpPr>
            <a:spLocks noChangeArrowheads="1"/>
          </p:cNvSpPr>
          <p:nvPr/>
        </p:nvSpPr>
        <p:spPr bwMode="auto">
          <a:xfrm>
            <a:off x="2708031" y="1707174"/>
            <a:ext cx="2051538" cy="328246"/>
          </a:xfrm>
          <a:prstGeom prst="roundRect">
            <a:avLst>
              <a:gd name="adj" fmla="val 12495"/>
            </a:avLst>
          </a:prstGeom>
          <a:solidFill>
            <a:srgbClr val="00DFCA"/>
          </a:solidFill>
          <a:ln w="25400">
            <a:solidFill>
              <a:srgbClr val="081D58"/>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it-IT" sz="2215"/>
          </a:p>
        </p:txBody>
      </p:sp>
      <p:sp>
        <p:nvSpPr>
          <p:cNvPr id="24582" name="Rectangle 6"/>
          <p:cNvSpPr>
            <a:spLocks noChangeArrowheads="1"/>
          </p:cNvSpPr>
          <p:nvPr/>
        </p:nvSpPr>
        <p:spPr bwMode="auto">
          <a:xfrm>
            <a:off x="1417760" y="404935"/>
            <a:ext cx="6821366" cy="821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526" tIns="41031" rIns="83526" bIns="41031">
            <a:spAutoFit/>
          </a:bodyPr>
          <a:lstStyle>
            <a:lvl1pPr defTabSz="762000">
              <a:defRPr sz="2400">
                <a:solidFill>
                  <a:schemeClr val="tx1"/>
                </a:solidFill>
                <a:latin typeface="Times" charset="0"/>
              </a:defRPr>
            </a:lvl1pPr>
            <a:lvl2pPr marL="571500" defTabSz="762000">
              <a:defRPr sz="2400">
                <a:solidFill>
                  <a:schemeClr val="tx1"/>
                </a:solidFill>
                <a:latin typeface="Times" charset="0"/>
              </a:defRPr>
            </a:lvl2pPr>
            <a:lvl3pPr marL="1143000" defTabSz="762000">
              <a:defRPr sz="2400">
                <a:solidFill>
                  <a:schemeClr val="tx1"/>
                </a:solidFill>
                <a:latin typeface="Times" charset="0"/>
              </a:defRPr>
            </a:lvl3pPr>
            <a:lvl4pPr marL="1714500" defTabSz="762000">
              <a:defRPr sz="2400">
                <a:solidFill>
                  <a:schemeClr val="tx1"/>
                </a:solidFill>
                <a:latin typeface="Times" charset="0"/>
              </a:defRPr>
            </a:lvl4pPr>
            <a:lvl5pPr marL="2286000" defTabSz="762000">
              <a:defRPr sz="2400">
                <a:solidFill>
                  <a:schemeClr val="tx1"/>
                </a:solidFill>
                <a:latin typeface="Times" charset="0"/>
              </a:defRPr>
            </a:lvl5pPr>
            <a:lvl6pPr marL="2743200" defTabSz="762000" eaLnBrk="0" fontAlgn="base" hangingPunct="0">
              <a:spcBef>
                <a:spcPct val="0"/>
              </a:spcBef>
              <a:spcAft>
                <a:spcPct val="0"/>
              </a:spcAft>
              <a:defRPr sz="2400">
                <a:solidFill>
                  <a:schemeClr val="tx1"/>
                </a:solidFill>
                <a:latin typeface="Times" charset="0"/>
              </a:defRPr>
            </a:lvl6pPr>
            <a:lvl7pPr marL="3200400" defTabSz="762000" eaLnBrk="0" fontAlgn="base" hangingPunct="0">
              <a:spcBef>
                <a:spcPct val="0"/>
              </a:spcBef>
              <a:spcAft>
                <a:spcPct val="0"/>
              </a:spcAft>
              <a:defRPr sz="2400">
                <a:solidFill>
                  <a:schemeClr val="tx1"/>
                </a:solidFill>
                <a:latin typeface="Times" charset="0"/>
              </a:defRPr>
            </a:lvl7pPr>
            <a:lvl8pPr marL="3657600" defTabSz="762000" eaLnBrk="0" fontAlgn="base" hangingPunct="0">
              <a:spcBef>
                <a:spcPct val="0"/>
              </a:spcBef>
              <a:spcAft>
                <a:spcPct val="0"/>
              </a:spcAft>
              <a:defRPr sz="2400">
                <a:solidFill>
                  <a:schemeClr val="tx1"/>
                </a:solidFill>
                <a:latin typeface="Times" charset="0"/>
              </a:defRPr>
            </a:lvl8pPr>
            <a:lvl9pPr marL="4114800" defTabSz="762000" eaLnBrk="0" fontAlgn="base" hangingPunct="0">
              <a:spcBef>
                <a:spcPct val="0"/>
              </a:spcBef>
              <a:spcAft>
                <a:spcPct val="0"/>
              </a:spcAft>
              <a:defRPr sz="2400">
                <a:solidFill>
                  <a:schemeClr val="tx1"/>
                </a:solidFill>
                <a:latin typeface="Times" charset="0"/>
              </a:defRPr>
            </a:lvl9pPr>
          </a:lstStyle>
          <a:p>
            <a:pPr algn="ctr" eaLnBrk="1" hangingPunct="1">
              <a:defRPr/>
            </a:pPr>
            <a:r>
              <a:rPr lang="it-IT" altLang="it-IT" dirty="0" err="1">
                <a:latin typeface="+mj-lt"/>
                <a:ea typeface="ＭＳ Ｐゴシック" charset="0"/>
              </a:rPr>
              <a:t>Genes</a:t>
            </a:r>
            <a:r>
              <a:rPr lang="it-IT" altLang="it-IT" dirty="0">
                <a:latin typeface="+mj-lt"/>
                <a:ea typeface="ＭＳ Ｐゴシック" charset="0"/>
              </a:rPr>
              <a:t> for small </a:t>
            </a:r>
            <a:r>
              <a:rPr lang="it-IT" altLang="it-IT" dirty="0" err="1">
                <a:latin typeface="+mj-lt"/>
                <a:ea typeface="ＭＳ Ｐゴシック" charset="0"/>
              </a:rPr>
              <a:t>RNAs</a:t>
            </a:r>
            <a:r>
              <a:rPr lang="it-IT" altLang="it-IT" dirty="0">
                <a:latin typeface="+mj-lt"/>
                <a:ea typeface="ＭＳ Ｐゴシック" charset="0"/>
              </a:rPr>
              <a:t> </a:t>
            </a:r>
            <a:r>
              <a:rPr lang="it-IT" altLang="it-IT" dirty="0" err="1">
                <a:latin typeface="+mj-lt"/>
                <a:ea typeface="ＭＳ Ｐゴシック" charset="0"/>
              </a:rPr>
              <a:t>as</a:t>
            </a:r>
            <a:r>
              <a:rPr lang="it-IT" altLang="it-IT" dirty="0">
                <a:latin typeface="+mj-lt"/>
                <a:ea typeface="ＭＳ Ｐゴシック" charset="0"/>
              </a:rPr>
              <a:t> </a:t>
            </a:r>
            <a:r>
              <a:rPr lang="it-IT" altLang="it-IT" dirty="0" err="1">
                <a:latin typeface="+mj-lt"/>
                <a:ea typeface="ＭＳ Ｐゴシック" charset="0"/>
              </a:rPr>
              <a:t>vectors</a:t>
            </a:r>
            <a:r>
              <a:rPr lang="it-IT" altLang="it-IT" dirty="0">
                <a:latin typeface="+mj-lt"/>
                <a:ea typeface="ＭＳ Ｐゴシック" charset="0"/>
              </a:rPr>
              <a:t> for the delivery of </a:t>
            </a:r>
            <a:r>
              <a:rPr lang="it-IT" altLang="it-IT" dirty="0" err="1">
                <a:latin typeface="+mj-lt"/>
                <a:ea typeface="ＭＳ Ｐゴシック" charset="0"/>
              </a:rPr>
              <a:t>therapeutic</a:t>
            </a:r>
            <a:r>
              <a:rPr lang="it-IT" altLang="it-IT" dirty="0">
                <a:latin typeface="+mj-lt"/>
                <a:ea typeface="ＭＳ Ｐゴシック" charset="0"/>
              </a:rPr>
              <a:t> </a:t>
            </a:r>
            <a:r>
              <a:rPr lang="it-IT" altLang="it-IT" dirty="0" err="1">
                <a:latin typeface="+mj-lt"/>
                <a:ea typeface="ＭＳ Ｐゴシック" charset="0"/>
              </a:rPr>
              <a:t>RNAs</a:t>
            </a:r>
            <a:endParaRPr lang="it-IT" altLang="it-IT" dirty="0">
              <a:latin typeface="+mj-lt"/>
              <a:ea typeface="ＭＳ Ｐゴシック" charset="0"/>
            </a:endParaRPr>
          </a:p>
        </p:txBody>
      </p:sp>
      <p:sp>
        <p:nvSpPr>
          <p:cNvPr id="24583" name="Rectangle 7"/>
          <p:cNvSpPr>
            <a:spLocks noChangeArrowheads="1"/>
          </p:cNvSpPr>
          <p:nvPr/>
        </p:nvSpPr>
        <p:spPr bwMode="auto">
          <a:xfrm>
            <a:off x="842597" y="1670539"/>
            <a:ext cx="7221415" cy="423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526" tIns="41031" rIns="83526" bIns="41031">
            <a:spAutoFit/>
          </a:bodyPr>
          <a:lstStyle>
            <a:lvl1pPr defTabSz="762000">
              <a:defRPr sz="2400">
                <a:solidFill>
                  <a:schemeClr val="tx1"/>
                </a:solidFill>
                <a:latin typeface="Times" charset="0"/>
              </a:defRPr>
            </a:lvl1pPr>
            <a:lvl2pPr marL="571500" defTabSz="762000">
              <a:defRPr sz="2400">
                <a:solidFill>
                  <a:schemeClr val="tx1"/>
                </a:solidFill>
                <a:latin typeface="Times" charset="0"/>
              </a:defRPr>
            </a:lvl2pPr>
            <a:lvl3pPr marL="1143000" defTabSz="762000">
              <a:defRPr sz="2400">
                <a:solidFill>
                  <a:schemeClr val="tx1"/>
                </a:solidFill>
                <a:latin typeface="Times" charset="0"/>
              </a:defRPr>
            </a:lvl3pPr>
            <a:lvl4pPr marL="1714500" defTabSz="762000">
              <a:defRPr sz="2400">
                <a:solidFill>
                  <a:schemeClr val="tx1"/>
                </a:solidFill>
                <a:latin typeface="Times" charset="0"/>
              </a:defRPr>
            </a:lvl4pPr>
            <a:lvl5pPr marL="2286000" defTabSz="762000">
              <a:defRPr sz="2400">
                <a:solidFill>
                  <a:schemeClr val="tx1"/>
                </a:solidFill>
                <a:latin typeface="Times" charset="0"/>
              </a:defRPr>
            </a:lvl5pPr>
            <a:lvl6pPr marL="2743200" defTabSz="762000" eaLnBrk="0" fontAlgn="base" hangingPunct="0">
              <a:spcBef>
                <a:spcPct val="0"/>
              </a:spcBef>
              <a:spcAft>
                <a:spcPct val="0"/>
              </a:spcAft>
              <a:defRPr sz="2400">
                <a:solidFill>
                  <a:schemeClr val="tx1"/>
                </a:solidFill>
                <a:latin typeface="Times" charset="0"/>
              </a:defRPr>
            </a:lvl6pPr>
            <a:lvl7pPr marL="3200400" defTabSz="762000" eaLnBrk="0" fontAlgn="base" hangingPunct="0">
              <a:spcBef>
                <a:spcPct val="0"/>
              </a:spcBef>
              <a:spcAft>
                <a:spcPct val="0"/>
              </a:spcAft>
              <a:defRPr sz="2400">
                <a:solidFill>
                  <a:schemeClr val="tx1"/>
                </a:solidFill>
                <a:latin typeface="Times" charset="0"/>
              </a:defRPr>
            </a:lvl7pPr>
            <a:lvl8pPr marL="3657600" defTabSz="762000" eaLnBrk="0" fontAlgn="base" hangingPunct="0">
              <a:spcBef>
                <a:spcPct val="0"/>
              </a:spcBef>
              <a:spcAft>
                <a:spcPct val="0"/>
              </a:spcAft>
              <a:defRPr sz="2400">
                <a:solidFill>
                  <a:schemeClr val="tx1"/>
                </a:solidFill>
                <a:latin typeface="Times" charset="0"/>
              </a:defRPr>
            </a:lvl8pPr>
            <a:lvl9pPr marL="4114800" defTabSz="762000" eaLnBrk="0" fontAlgn="base" hangingPunct="0">
              <a:spcBef>
                <a:spcPct val="0"/>
              </a:spcBef>
              <a:spcAft>
                <a:spcPct val="0"/>
              </a:spcAft>
              <a:defRPr sz="2400">
                <a:solidFill>
                  <a:schemeClr val="tx1"/>
                </a:solidFill>
                <a:latin typeface="Times" charset="0"/>
              </a:defRPr>
            </a:lvl9pPr>
          </a:lstStyle>
          <a:p>
            <a:pPr eaLnBrk="1" hangingPunct="1">
              <a:defRPr/>
            </a:pPr>
            <a:r>
              <a:rPr lang="it-IT" altLang="it-IT" sz="2215" b="1" i="1" dirty="0">
                <a:solidFill>
                  <a:srgbClr val="FC0128"/>
                </a:solidFill>
                <a:latin typeface="Helvetica" charset="0"/>
              </a:rPr>
              <a:t>RNA</a:t>
            </a:r>
            <a:r>
              <a:rPr lang="it-IT" altLang="it-IT" sz="2215" b="1" i="1" dirty="0">
                <a:latin typeface="Helvetica" charset="0"/>
              </a:rPr>
              <a:t>		       </a:t>
            </a:r>
            <a:r>
              <a:rPr lang="it-IT" altLang="it-IT" sz="2215" b="1" i="1" dirty="0" err="1">
                <a:solidFill>
                  <a:srgbClr val="081D58"/>
                </a:solidFill>
                <a:latin typeface="Helvetica" charset="0"/>
              </a:rPr>
              <a:t>localization</a:t>
            </a:r>
            <a:r>
              <a:rPr lang="it-IT" altLang="it-IT" sz="2215" b="1" i="1" dirty="0">
                <a:solidFill>
                  <a:srgbClr val="003E00"/>
                </a:solidFill>
                <a:latin typeface="Courier" charset="0"/>
              </a:rPr>
              <a:t>		    </a:t>
            </a:r>
            <a:r>
              <a:rPr lang="it-IT" altLang="it-IT" sz="2215" b="1" i="1" dirty="0" err="1">
                <a:solidFill>
                  <a:srgbClr val="081D58"/>
                </a:solidFill>
                <a:latin typeface="Geneva" charset="0"/>
              </a:rPr>
              <a:t>function</a:t>
            </a:r>
            <a:endParaRPr lang="it-IT" altLang="it-IT" sz="2215" b="1" i="1" dirty="0">
              <a:solidFill>
                <a:srgbClr val="081D58"/>
              </a:solidFill>
              <a:latin typeface="Geneva" charset="0"/>
            </a:endParaRPr>
          </a:p>
        </p:txBody>
      </p:sp>
      <p:sp>
        <p:nvSpPr>
          <p:cNvPr id="24584" name="Rectangle 8"/>
          <p:cNvSpPr>
            <a:spLocks noChangeArrowheads="1"/>
          </p:cNvSpPr>
          <p:nvPr/>
        </p:nvSpPr>
        <p:spPr bwMode="auto">
          <a:xfrm>
            <a:off x="877767" y="2373923"/>
            <a:ext cx="6447646" cy="480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26" tIns="41031" rIns="83526" bIns="41031">
            <a:spAutoFit/>
          </a:bodyPr>
          <a:lstStyle>
            <a:lvl1pPr defTabSz="762000">
              <a:defRPr sz="2400">
                <a:solidFill>
                  <a:schemeClr val="tx1"/>
                </a:solidFill>
                <a:latin typeface="Times" charset="0"/>
              </a:defRPr>
            </a:lvl1pPr>
            <a:lvl2pPr marL="571500" defTabSz="762000">
              <a:defRPr sz="2400">
                <a:solidFill>
                  <a:schemeClr val="tx1"/>
                </a:solidFill>
                <a:latin typeface="Times" charset="0"/>
              </a:defRPr>
            </a:lvl2pPr>
            <a:lvl3pPr marL="1143000" defTabSz="762000">
              <a:defRPr sz="2400">
                <a:solidFill>
                  <a:schemeClr val="tx1"/>
                </a:solidFill>
                <a:latin typeface="Times" charset="0"/>
              </a:defRPr>
            </a:lvl3pPr>
            <a:lvl4pPr marL="1714500" defTabSz="762000">
              <a:defRPr sz="2400">
                <a:solidFill>
                  <a:schemeClr val="tx1"/>
                </a:solidFill>
                <a:latin typeface="Times" charset="0"/>
              </a:defRPr>
            </a:lvl4pPr>
            <a:lvl5pPr marL="2286000" defTabSz="762000">
              <a:defRPr sz="2400">
                <a:solidFill>
                  <a:schemeClr val="tx1"/>
                </a:solidFill>
                <a:latin typeface="Times" charset="0"/>
              </a:defRPr>
            </a:lvl5pPr>
            <a:lvl6pPr marL="2743200" defTabSz="762000" eaLnBrk="0" fontAlgn="base" hangingPunct="0">
              <a:spcBef>
                <a:spcPct val="0"/>
              </a:spcBef>
              <a:spcAft>
                <a:spcPct val="0"/>
              </a:spcAft>
              <a:defRPr sz="2400">
                <a:solidFill>
                  <a:schemeClr val="tx1"/>
                </a:solidFill>
                <a:latin typeface="Times" charset="0"/>
              </a:defRPr>
            </a:lvl6pPr>
            <a:lvl7pPr marL="3200400" defTabSz="762000" eaLnBrk="0" fontAlgn="base" hangingPunct="0">
              <a:spcBef>
                <a:spcPct val="0"/>
              </a:spcBef>
              <a:spcAft>
                <a:spcPct val="0"/>
              </a:spcAft>
              <a:defRPr sz="2400">
                <a:solidFill>
                  <a:schemeClr val="tx1"/>
                </a:solidFill>
                <a:latin typeface="Times" charset="0"/>
              </a:defRPr>
            </a:lvl7pPr>
            <a:lvl8pPr marL="3657600" defTabSz="762000" eaLnBrk="0" fontAlgn="base" hangingPunct="0">
              <a:spcBef>
                <a:spcPct val="0"/>
              </a:spcBef>
              <a:spcAft>
                <a:spcPct val="0"/>
              </a:spcAft>
              <a:defRPr sz="2400">
                <a:solidFill>
                  <a:schemeClr val="tx1"/>
                </a:solidFill>
                <a:latin typeface="Times" charset="0"/>
              </a:defRPr>
            </a:lvl8pPr>
            <a:lvl9pPr marL="4114800" defTabSz="762000" eaLnBrk="0" fontAlgn="base" hangingPunct="0">
              <a:spcBef>
                <a:spcPct val="0"/>
              </a:spcBef>
              <a:spcAft>
                <a:spcPct val="0"/>
              </a:spcAft>
              <a:defRPr sz="2400">
                <a:solidFill>
                  <a:schemeClr val="tx1"/>
                </a:solidFill>
                <a:latin typeface="Times" charset="0"/>
              </a:defRPr>
            </a:lvl9pPr>
          </a:lstStyle>
          <a:p>
            <a:pPr eaLnBrk="1" hangingPunct="1">
              <a:defRPr/>
            </a:pPr>
            <a:r>
              <a:rPr lang="it-IT" altLang="it-IT" sz="2585" b="1" dirty="0">
                <a:solidFill>
                  <a:srgbClr val="FC0128"/>
                </a:solidFill>
                <a:latin typeface="Helvetica" charset="0"/>
              </a:rPr>
              <a:t>U1</a:t>
            </a:r>
            <a:r>
              <a:rPr lang="it-IT" altLang="it-IT" sz="2215" b="1" dirty="0">
                <a:latin typeface="Helvetica" charset="0"/>
              </a:rPr>
              <a:t>			</a:t>
            </a:r>
            <a:r>
              <a:rPr lang="it-IT" altLang="it-IT" sz="1846" b="1" dirty="0" err="1">
                <a:latin typeface="Helvetica" charset="0"/>
              </a:rPr>
              <a:t>nucleoplasm</a:t>
            </a:r>
            <a:r>
              <a:rPr lang="it-IT" altLang="it-IT" sz="1846" b="1" dirty="0">
                <a:latin typeface="Helvetica" charset="0"/>
              </a:rPr>
              <a:t>			</a:t>
            </a:r>
            <a:r>
              <a:rPr lang="it-IT" altLang="it-IT" sz="1846" b="1" dirty="0" err="1">
                <a:latin typeface="Helvetica" charset="0"/>
              </a:rPr>
              <a:t>splicing</a:t>
            </a:r>
            <a:endParaRPr lang="it-IT" altLang="it-IT" sz="1846" b="1" dirty="0">
              <a:latin typeface="Helvetica" charset="0"/>
            </a:endParaRPr>
          </a:p>
        </p:txBody>
      </p:sp>
      <p:sp>
        <p:nvSpPr>
          <p:cNvPr id="24585" name="Rectangle 9"/>
          <p:cNvSpPr>
            <a:spLocks noChangeArrowheads="1"/>
          </p:cNvSpPr>
          <p:nvPr/>
        </p:nvSpPr>
        <p:spPr bwMode="auto">
          <a:xfrm>
            <a:off x="877766" y="5555275"/>
            <a:ext cx="7901354" cy="764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526" tIns="41031" rIns="83526" bIns="41031">
            <a:spAutoFit/>
          </a:bodyPr>
          <a:lstStyle>
            <a:lvl1pPr defTabSz="762000">
              <a:defRPr sz="2400">
                <a:solidFill>
                  <a:schemeClr val="tx1"/>
                </a:solidFill>
                <a:latin typeface="Times" charset="0"/>
              </a:defRPr>
            </a:lvl1pPr>
            <a:lvl2pPr marL="571500" defTabSz="762000">
              <a:defRPr sz="2400">
                <a:solidFill>
                  <a:schemeClr val="tx1"/>
                </a:solidFill>
                <a:latin typeface="Times" charset="0"/>
              </a:defRPr>
            </a:lvl2pPr>
            <a:lvl3pPr marL="1143000" defTabSz="762000">
              <a:defRPr sz="2400">
                <a:solidFill>
                  <a:schemeClr val="tx1"/>
                </a:solidFill>
                <a:latin typeface="Times" charset="0"/>
              </a:defRPr>
            </a:lvl3pPr>
            <a:lvl4pPr marL="1714500" defTabSz="762000">
              <a:defRPr sz="2400">
                <a:solidFill>
                  <a:schemeClr val="tx1"/>
                </a:solidFill>
                <a:latin typeface="Times" charset="0"/>
              </a:defRPr>
            </a:lvl4pPr>
            <a:lvl5pPr marL="2286000" defTabSz="762000">
              <a:defRPr sz="2400">
                <a:solidFill>
                  <a:schemeClr val="tx1"/>
                </a:solidFill>
                <a:latin typeface="Times" charset="0"/>
              </a:defRPr>
            </a:lvl5pPr>
            <a:lvl6pPr marL="2743200" defTabSz="762000" eaLnBrk="0" fontAlgn="base" hangingPunct="0">
              <a:spcBef>
                <a:spcPct val="0"/>
              </a:spcBef>
              <a:spcAft>
                <a:spcPct val="0"/>
              </a:spcAft>
              <a:defRPr sz="2400">
                <a:solidFill>
                  <a:schemeClr val="tx1"/>
                </a:solidFill>
                <a:latin typeface="Times" charset="0"/>
              </a:defRPr>
            </a:lvl6pPr>
            <a:lvl7pPr marL="3200400" defTabSz="762000" eaLnBrk="0" fontAlgn="base" hangingPunct="0">
              <a:spcBef>
                <a:spcPct val="0"/>
              </a:spcBef>
              <a:spcAft>
                <a:spcPct val="0"/>
              </a:spcAft>
              <a:defRPr sz="2400">
                <a:solidFill>
                  <a:schemeClr val="tx1"/>
                </a:solidFill>
                <a:latin typeface="Times" charset="0"/>
              </a:defRPr>
            </a:lvl7pPr>
            <a:lvl8pPr marL="3657600" defTabSz="762000" eaLnBrk="0" fontAlgn="base" hangingPunct="0">
              <a:spcBef>
                <a:spcPct val="0"/>
              </a:spcBef>
              <a:spcAft>
                <a:spcPct val="0"/>
              </a:spcAft>
              <a:defRPr sz="2400">
                <a:solidFill>
                  <a:schemeClr val="tx1"/>
                </a:solidFill>
                <a:latin typeface="Times" charset="0"/>
              </a:defRPr>
            </a:lvl8pPr>
            <a:lvl9pPr marL="4114800" defTabSz="762000" eaLnBrk="0" fontAlgn="base" hangingPunct="0">
              <a:spcBef>
                <a:spcPct val="0"/>
              </a:spcBef>
              <a:spcAft>
                <a:spcPct val="0"/>
              </a:spcAft>
              <a:defRPr sz="2400">
                <a:solidFill>
                  <a:schemeClr val="tx1"/>
                </a:solidFill>
                <a:latin typeface="Times" charset="0"/>
              </a:defRPr>
            </a:lvl9pPr>
          </a:lstStyle>
          <a:p>
            <a:pPr eaLnBrk="1" hangingPunct="1">
              <a:defRPr/>
            </a:pPr>
            <a:r>
              <a:rPr lang="it-IT" altLang="it-IT" sz="2585" b="1" dirty="0">
                <a:solidFill>
                  <a:srgbClr val="FC0128"/>
                </a:solidFill>
                <a:latin typeface="Helvetica" charset="0"/>
              </a:rPr>
              <a:t>VA1</a:t>
            </a:r>
            <a:r>
              <a:rPr lang="it-IT" altLang="it-IT" sz="2215" b="1" dirty="0">
                <a:latin typeface="Helvetica" charset="0"/>
              </a:rPr>
              <a:t>			</a:t>
            </a:r>
            <a:r>
              <a:rPr lang="it-IT" altLang="it-IT" sz="1846" b="1" dirty="0" err="1">
                <a:latin typeface="Helvetica" charset="0"/>
              </a:rPr>
              <a:t>cytoplasm</a:t>
            </a:r>
            <a:r>
              <a:rPr lang="it-IT" altLang="it-IT" sz="1846" b="1" dirty="0">
                <a:latin typeface="Helvetica" charset="0"/>
              </a:rPr>
              <a:t>			</a:t>
            </a:r>
            <a:r>
              <a:rPr lang="it-IT" altLang="it-IT" sz="1846" b="1" dirty="0" err="1">
                <a:latin typeface="Helvetica" charset="0"/>
              </a:rPr>
              <a:t>translation</a:t>
            </a:r>
            <a:r>
              <a:rPr lang="it-IT" altLang="it-IT" sz="1846" b="1" dirty="0">
                <a:latin typeface="Helvetica" charset="0"/>
              </a:rPr>
              <a:t> 									</a:t>
            </a:r>
            <a:r>
              <a:rPr lang="it-IT" altLang="it-IT" sz="1846" b="1" dirty="0" err="1">
                <a:latin typeface="Helvetica" charset="0"/>
              </a:rPr>
              <a:t>interference</a:t>
            </a:r>
            <a:endParaRPr lang="it-IT" altLang="it-IT" sz="1846" b="1" dirty="0">
              <a:latin typeface="Helvetica" charset="0"/>
            </a:endParaRPr>
          </a:p>
        </p:txBody>
      </p:sp>
      <p:sp>
        <p:nvSpPr>
          <p:cNvPr id="24586" name="Rectangle 10"/>
          <p:cNvSpPr>
            <a:spLocks noChangeArrowheads="1"/>
          </p:cNvSpPr>
          <p:nvPr/>
        </p:nvSpPr>
        <p:spPr bwMode="auto">
          <a:xfrm>
            <a:off x="877766" y="3921369"/>
            <a:ext cx="7630663" cy="764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26" tIns="41031" rIns="83526" bIns="41031">
            <a:spAutoFit/>
          </a:bodyPr>
          <a:lstStyle>
            <a:lvl1pPr defTabSz="762000">
              <a:defRPr sz="2400">
                <a:solidFill>
                  <a:schemeClr val="tx1"/>
                </a:solidFill>
                <a:latin typeface="Times" charset="0"/>
              </a:defRPr>
            </a:lvl1pPr>
            <a:lvl2pPr marL="571500" defTabSz="762000">
              <a:defRPr sz="2400">
                <a:solidFill>
                  <a:schemeClr val="tx1"/>
                </a:solidFill>
                <a:latin typeface="Times" charset="0"/>
              </a:defRPr>
            </a:lvl2pPr>
            <a:lvl3pPr marL="1143000" defTabSz="762000">
              <a:defRPr sz="2400">
                <a:solidFill>
                  <a:schemeClr val="tx1"/>
                </a:solidFill>
                <a:latin typeface="Times" charset="0"/>
              </a:defRPr>
            </a:lvl3pPr>
            <a:lvl4pPr marL="1714500" defTabSz="762000">
              <a:defRPr sz="2400">
                <a:solidFill>
                  <a:schemeClr val="tx1"/>
                </a:solidFill>
                <a:latin typeface="Times" charset="0"/>
              </a:defRPr>
            </a:lvl4pPr>
            <a:lvl5pPr marL="2286000" defTabSz="762000">
              <a:defRPr sz="2400">
                <a:solidFill>
                  <a:schemeClr val="tx1"/>
                </a:solidFill>
                <a:latin typeface="Times" charset="0"/>
              </a:defRPr>
            </a:lvl5pPr>
            <a:lvl6pPr marL="2743200" defTabSz="762000" eaLnBrk="0" fontAlgn="base" hangingPunct="0">
              <a:spcBef>
                <a:spcPct val="0"/>
              </a:spcBef>
              <a:spcAft>
                <a:spcPct val="0"/>
              </a:spcAft>
              <a:defRPr sz="2400">
                <a:solidFill>
                  <a:schemeClr val="tx1"/>
                </a:solidFill>
                <a:latin typeface="Times" charset="0"/>
              </a:defRPr>
            </a:lvl6pPr>
            <a:lvl7pPr marL="3200400" defTabSz="762000" eaLnBrk="0" fontAlgn="base" hangingPunct="0">
              <a:spcBef>
                <a:spcPct val="0"/>
              </a:spcBef>
              <a:spcAft>
                <a:spcPct val="0"/>
              </a:spcAft>
              <a:defRPr sz="2400">
                <a:solidFill>
                  <a:schemeClr val="tx1"/>
                </a:solidFill>
                <a:latin typeface="Times" charset="0"/>
              </a:defRPr>
            </a:lvl7pPr>
            <a:lvl8pPr marL="3657600" defTabSz="762000" eaLnBrk="0" fontAlgn="base" hangingPunct="0">
              <a:spcBef>
                <a:spcPct val="0"/>
              </a:spcBef>
              <a:spcAft>
                <a:spcPct val="0"/>
              </a:spcAft>
              <a:defRPr sz="2400">
                <a:solidFill>
                  <a:schemeClr val="tx1"/>
                </a:solidFill>
                <a:latin typeface="Times" charset="0"/>
              </a:defRPr>
            </a:lvl8pPr>
            <a:lvl9pPr marL="4114800" defTabSz="762000" eaLnBrk="0" fontAlgn="base" hangingPunct="0">
              <a:spcBef>
                <a:spcPct val="0"/>
              </a:spcBef>
              <a:spcAft>
                <a:spcPct val="0"/>
              </a:spcAft>
              <a:defRPr sz="2400">
                <a:solidFill>
                  <a:schemeClr val="tx1"/>
                </a:solidFill>
                <a:latin typeface="Times" charset="0"/>
              </a:defRPr>
            </a:lvl9pPr>
          </a:lstStyle>
          <a:p>
            <a:pPr eaLnBrk="1" hangingPunct="1">
              <a:defRPr/>
            </a:pPr>
            <a:r>
              <a:rPr lang="it-IT" altLang="it-IT" sz="2585" b="1" dirty="0">
                <a:solidFill>
                  <a:srgbClr val="FC0128"/>
                </a:solidFill>
                <a:latin typeface="Helvetica" charset="0"/>
              </a:rPr>
              <a:t>U7</a:t>
            </a:r>
            <a:r>
              <a:rPr lang="it-IT" altLang="it-IT" sz="2215" b="1" dirty="0">
                <a:latin typeface="Helvetica" charset="0"/>
              </a:rPr>
              <a:t>			</a:t>
            </a:r>
            <a:r>
              <a:rPr lang="it-IT" altLang="it-IT" sz="1846" b="1" dirty="0" err="1">
                <a:latin typeface="Helvetica" charset="0"/>
              </a:rPr>
              <a:t>nucleoplasm</a:t>
            </a:r>
            <a:r>
              <a:rPr lang="it-IT" altLang="it-IT" sz="1846" b="1" dirty="0">
                <a:latin typeface="Helvetica" charset="0"/>
              </a:rPr>
              <a:t>			3’ processing of</a:t>
            </a:r>
          </a:p>
          <a:p>
            <a:pPr eaLnBrk="1" hangingPunct="1">
              <a:defRPr/>
            </a:pPr>
            <a:r>
              <a:rPr lang="it-IT" altLang="it-IT" sz="1846" b="1" dirty="0">
                <a:latin typeface="Helvetica" charset="0"/>
              </a:rPr>
              <a:t>							</a:t>
            </a:r>
            <a:r>
              <a:rPr lang="it-IT" altLang="it-IT" sz="1846" b="1" dirty="0" err="1">
                <a:latin typeface="Helvetica" charset="0"/>
              </a:rPr>
              <a:t>histone</a:t>
            </a:r>
            <a:r>
              <a:rPr lang="it-IT" altLang="it-IT" sz="1846" b="1" dirty="0">
                <a:latin typeface="Helvetica" charset="0"/>
              </a:rPr>
              <a:t> </a:t>
            </a:r>
            <a:r>
              <a:rPr lang="it-IT" altLang="it-IT" sz="1846" b="1" dirty="0" err="1">
                <a:latin typeface="Helvetica" charset="0"/>
              </a:rPr>
              <a:t>pre-mRNA</a:t>
            </a:r>
            <a:endParaRPr lang="it-IT" altLang="it-IT" sz="1846" b="1" dirty="0">
              <a:latin typeface="Helvetica" charset="0"/>
            </a:endParaRPr>
          </a:p>
        </p:txBody>
      </p:sp>
      <p:sp>
        <p:nvSpPr>
          <p:cNvPr id="24587" name="Rectangle 11"/>
          <p:cNvSpPr>
            <a:spLocks noChangeArrowheads="1"/>
          </p:cNvSpPr>
          <p:nvPr/>
        </p:nvSpPr>
        <p:spPr bwMode="auto">
          <a:xfrm>
            <a:off x="877767" y="4781552"/>
            <a:ext cx="8377662" cy="764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26" tIns="41031" rIns="83526" bIns="41031">
            <a:spAutoFit/>
          </a:bodyPr>
          <a:lstStyle>
            <a:lvl1pPr defTabSz="762000">
              <a:defRPr sz="2400">
                <a:solidFill>
                  <a:schemeClr val="tx1"/>
                </a:solidFill>
                <a:latin typeface="Times" charset="0"/>
              </a:defRPr>
            </a:lvl1pPr>
            <a:lvl2pPr marL="571500" defTabSz="762000">
              <a:defRPr sz="2400">
                <a:solidFill>
                  <a:schemeClr val="tx1"/>
                </a:solidFill>
                <a:latin typeface="Times" charset="0"/>
              </a:defRPr>
            </a:lvl2pPr>
            <a:lvl3pPr marL="1143000" defTabSz="762000">
              <a:defRPr sz="2400">
                <a:solidFill>
                  <a:schemeClr val="tx1"/>
                </a:solidFill>
                <a:latin typeface="Times" charset="0"/>
              </a:defRPr>
            </a:lvl3pPr>
            <a:lvl4pPr marL="1714500" defTabSz="762000">
              <a:defRPr sz="2400">
                <a:solidFill>
                  <a:schemeClr val="tx1"/>
                </a:solidFill>
                <a:latin typeface="Times" charset="0"/>
              </a:defRPr>
            </a:lvl4pPr>
            <a:lvl5pPr marL="2286000" defTabSz="762000">
              <a:defRPr sz="2400">
                <a:solidFill>
                  <a:schemeClr val="tx1"/>
                </a:solidFill>
                <a:latin typeface="Times" charset="0"/>
              </a:defRPr>
            </a:lvl5pPr>
            <a:lvl6pPr marL="2743200" defTabSz="762000" eaLnBrk="0" fontAlgn="base" hangingPunct="0">
              <a:spcBef>
                <a:spcPct val="0"/>
              </a:spcBef>
              <a:spcAft>
                <a:spcPct val="0"/>
              </a:spcAft>
              <a:defRPr sz="2400">
                <a:solidFill>
                  <a:schemeClr val="tx1"/>
                </a:solidFill>
                <a:latin typeface="Times" charset="0"/>
              </a:defRPr>
            </a:lvl6pPr>
            <a:lvl7pPr marL="3200400" defTabSz="762000" eaLnBrk="0" fontAlgn="base" hangingPunct="0">
              <a:spcBef>
                <a:spcPct val="0"/>
              </a:spcBef>
              <a:spcAft>
                <a:spcPct val="0"/>
              </a:spcAft>
              <a:defRPr sz="2400">
                <a:solidFill>
                  <a:schemeClr val="tx1"/>
                </a:solidFill>
                <a:latin typeface="Times" charset="0"/>
              </a:defRPr>
            </a:lvl7pPr>
            <a:lvl8pPr marL="3657600" defTabSz="762000" eaLnBrk="0" fontAlgn="base" hangingPunct="0">
              <a:spcBef>
                <a:spcPct val="0"/>
              </a:spcBef>
              <a:spcAft>
                <a:spcPct val="0"/>
              </a:spcAft>
              <a:defRPr sz="2400">
                <a:solidFill>
                  <a:schemeClr val="tx1"/>
                </a:solidFill>
                <a:latin typeface="Times" charset="0"/>
              </a:defRPr>
            </a:lvl8pPr>
            <a:lvl9pPr marL="4114800" defTabSz="762000" eaLnBrk="0" fontAlgn="base" hangingPunct="0">
              <a:spcBef>
                <a:spcPct val="0"/>
              </a:spcBef>
              <a:spcAft>
                <a:spcPct val="0"/>
              </a:spcAft>
              <a:defRPr sz="2400">
                <a:solidFill>
                  <a:schemeClr val="tx1"/>
                </a:solidFill>
                <a:latin typeface="Times" charset="0"/>
              </a:defRPr>
            </a:lvl9pPr>
          </a:lstStyle>
          <a:p>
            <a:pPr eaLnBrk="1" hangingPunct="1">
              <a:defRPr/>
            </a:pPr>
            <a:r>
              <a:rPr lang="it-IT" altLang="it-IT" sz="2585" b="1">
                <a:solidFill>
                  <a:srgbClr val="FC0128"/>
                </a:solidFill>
                <a:latin typeface="Helvetica" charset="0"/>
              </a:rPr>
              <a:t>U16</a:t>
            </a:r>
            <a:r>
              <a:rPr lang="it-IT" altLang="it-IT" sz="2215" b="1">
                <a:latin typeface="Helvetica" charset="0"/>
              </a:rPr>
              <a:t>			</a:t>
            </a:r>
            <a:r>
              <a:rPr lang="it-IT" altLang="it-IT" sz="1846" b="1">
                <a:latin typeface="Helvetica" charset="0"/>
              </a:rPr>
              <a:t>nucleolus			site-specific methylation </a:t>
            </a:r>
          </a:p>
          <a:p>
            <a:pPr eaLnBrk="1" hangingPunct="1">
              <a:defRPr/>
            </a:pPr>
            <a:r>
              <a:rPr lang="it-IT" altLang="it-IT" sz="1846" b="1">
                <a:latin typeface="Helvetica" charset="0"/>
              </a:rPr>
              <a:t>							 of pre-rRNA</a:t>
            </a:r>
          </a:p>
        </p:txBody>
      </p:sp>
      <p:sp>
        <p:nvSpPr>
          <p:cNvPr id="24588" name="Line 12"/>
          <p:cNvSpPr>
            <a:spLocks noChangeShapeType="1"/>
          </p:cNvSpPr>
          <p:nvPr/>
        </p:nvSpPr>
        <p:spPr bwMode="auto">
          <a:xfrm>
            <a:off x="892420" y="3006969"/>
            <a:ext cx="75438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it-IT" sz="2215"/>
          </a:p>
        </p:txBody>
      </p:sp>
      <p:sp>
        <p:nvSpPr>
          <p:cNvPr id="24589" name="Line 13"/>
          <p:cNvSpPr>
            <a:spLocks noChangeShapeType="1"/>
          </p:cNvSpPr>
          <p:nvPr/>
        </p:nvSpPr>
        <p:spPr bwMode="auto">
          <a:xfrm>
            <a:off x="844062" y="4624754"/>
            <a:ext cx="75438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it-IT" sz="2215"/>
          </a:p>
        </p:txBody>
      </p:sp>
      <p:sp>
        <p:nvSpPr>
          <p:cNvPr id="24590" name="Line 14"/>
          <p:cNvSpPr>
            <a:spLocks noChangeShapeType="1"/>
          </p:cNvSpPr>
          <p:nvPr/>
        </p:nvSpPr>
        <p:spPr bwMode="auto">
          <a:xfrm>
            <a:off x="892420" y="5468815"/>
            <a:ext cx="75438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it-IT" sz="2215"/>
          </a:p>
        </p:txBody>
      </p:sp>
      <p:sp>
        <p:nvSpPr>
          <p:cNvPr id="24591" name="Line 15"/>
          <p:cNvSpPr>
            <a:spLocks noChangeShapeType="1"/>
          </p:cNvSpPr>
          <p:nvPr/>
        </p:nvSpPr>
        <p:spPr bwMode="auto">
          <a:xfrm>
            <a:off x="892420" y="6172200"/>
            <a:ext cx="75438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it-IT" sz="2215"/>
          </a:p>
        </p:txBody>
      </p:sp>
      <p:sp>
        <p:nvSpPr>
          <p:cNvPr id="24592" name="Line 16"/>
          <p:cNvSpPr>
            <a:spLocks noChangeShapeType="1"/>
          </p:cNvSpPr>
          <p:nvPr/>
        </p:nvSpPr>
        <p:spPr bwMode="auto">
          <a:xfrm>
            <a:off x="892420" y="2303585"/>
            <a:ext cx="75438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it-IT" sz="2215"/>
          </a:p>
        </p:txBody>
      </p:sp>
      <p:sp>
        <p:nvSpPr>
          <p:cNvPr id="24593" name="Line 17"/>
          <p:cNvSpPr>
            <a:spLocks noChangeShapeType="1"/>
          </p:cNvSpPr>
          <p:nvPr/>
        </p:nvSpPr>
        <p:spPr bwMode="auto">
          <a:xfrm>
            <a:off x="844062" y="3780692"/>
            <a:ext cx="754380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it-IT" sz="2215"/>
          </a:p>
        </p:txBody>
      </p:sp>
      <p:sp>
        <p:nvSpPr>
          <p:cNvPr id="24594" name="Rectangle 18"/>
          <p:cNvSpPr>
            <a:spLocks noChangeArrowheads="1"/>
          </p:cNvSpPr>
          <p:nvPr/>
        </p:nvSpPr>
        <p:spPr bwMode="auto">
          <a:xfrm>
            <a:off x="917332" y="3163767"/>
            <a:ext cx="6447646" cy="480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26" tIns="41031" rIns="83526" bIns="41031">
            <a:spAutoFit/>
          </a:bodyPr>
          <a:lstStyle>
            <a:lvl1pPr defTabSz="762000">
              <a:defRPr sz="2400">
                <a:solidFill>
                  <a:schemeClr val="tx1"/>
                </a:solidFill>
                <a:latin typeface="Times" charset="0"/>
              </a:defRPr>
            </a:lvl1pPr>
            <a:lvl2pPr marL="571500" defTabSz="762000">
              <a:defRPr sz="2400">
                <a:solidFill>
                  <a:schemeClr val="tx1"/>
                </a:solidFill>
                <a:latin typeface="Times" charset="0"/>
              </a:defRPr>
            </a:lvl2pPr>
            <a:lvl3pPr marL="1143000" defTabSz="762000">
              <a:defRPr sz="2400">
                <a:solidFill>
                  <a:schemeClr val="tx1"/>
                </a:solidFill>
                <a:latin typeface="Times" charset="0"/>
              </a:defRPr>
            </a:lvl3pPr>
            <a:lvl4pPr marL="1714500" defTabSz="762000">
              <a:defRPr sz="2400">
                <a:solidFill>
                  <a:schemeClr val="tx1"/>
                </a:solidFill>
                <a:latin typeface="Times" charset="0"/>
              </a:defRPr>
            </a:lvl4pPr>
            <a:lvl5pPr marL="2286000" defTabSz="762000">
              <a:defRPr sz="2400">
                <a:solidFill>
                  <a:schemeClr val="tx1"/>
                </a:solidFill>
                <a:latin typeface="Times" charset="0"/>
              </a:defRPr>
            </a:lvl5pPr>
            <a:lvl6pPr marL="2743200" defTabSz="762000" eaLnBrk="0" fontAlgn="base" hangingPunct="0">
              <a:spcBef>
                <a:spcPct val="0"/>
              </a:spcBef>
              <a:spcAft>
                <a:spcPct val="0"/>
              </a:spcAft>
              <a:defRPr sz="2400">
                <a:solidFill>
                  <a:schemeClr val="tx1"/>
                </a:solidFill>
                <a:latin typeface="Times" charset="0"/>
              </a:defRPr>
            </a:lvl6pPr>
            <a:lvl7pPr marL="3200400" defTabSz="762000" eaLnBrk="0" fontAlgn="base" hangingPunct="0">
              <a:spcBef>
                <a:spcPct val="0"/>
              </a:spcBef>
              <a:spcAft>
                <a:spcPct val="0"/>
              </a:spcAft>
              <a:defRPr sz="2400">
                <a:solidFill>
                  <a:schemeClr val="tx1"/>
                </a:solidFill>
                <a:latin typeface="Times" charset="0"/>
              </a:defRPr>
            </a:lvl7pPr>
            <a:lvl8pPr marL="3657600" defTabSz="762000" eaLnBrk="0" fontAlgn="base" hangingPunct="0">
              <a:spcBef>
                <a:spcPct val="0"/>
              </a:spcBef>
              <a:spcAft>
                <a:spcPct val="0"/>
              </a:spcAft>
              <a:defRPr sz="2400">
                <a:solidFill>
                  <a:schemeClr val="tx1"/>
                </a:solidFill>
                <a:latin typeface="Times" charset="0"/>
              </a:defRPr>
            </a:lvl8pPr>
            <a:lvl9pPr marL="4114800" defTabSz="762000" eaLnBrk="0" fontAlgn="base" hangingPunct="0">
              <a:spcBef>
                <a:spcPct val="0"/>
              </a:spcBef>
              <a:spcAft>
                <a:spcPct val="0"/>
              </a:spcAft>
              <a:defRPr sz="2400">
                <a:solidFill>
                  <a:schemeClr val="tx1"/>
                </a:solidFill>
                <a:latin typeface="Times" charset="0"/>
              </a:defRPr>
            </a:lvl9pPr>
          </a:lstStyle>
          <a:p>
            <a:pPr eaLnBrk="1" hangingPunct="1">
              <a:defRPr/>
            </a:pPr>
            <a:r>
              <a:rPr lang="it-IT" altLang="it-IT" sz="2585" b="1" dirty="0">
                <a:solidFill>
                  <a:srgbClr val="FC0128"/>
                </a:solidFill>
                <a:latin typeface="Helvetica" charset="0"/>
              </a:rPr>
              <a:t>U2</a:t>
            </a:r>
            <a:r>
              <a:rPr lang="it-IT" altLang="it-IT" sz="2215" b="1" dirty="0">
                <a:latin typeface="Helvetica" charset="0"/>
              </a:rPr>
              <a:t>			</a:t>
            </a:r>
            <a:r>
              <a:rPr lang="it-IT" altLang="it-IT" sz="1846" b="1" dirty="0" err="1">
                <a:latin typeface="Helvetica" charset="0"/>
              </a:rPr>
              <a:t>nucleoplasm</a:t>
            </a:r>
            <a:r>
              <a:rPr lang="it-IT" altLang="it-IT" sz="1846" b="1" dirty="0">
                <a:latin typeface="Helvetica" charset="0"/>
              </a:rPr>
              <a:t>			</a:t>
            </a:r>
            <a:r>
              <a:rPr lang="it-IT" altLang="it-IT" sz="1846" b="1" dirty="0" err="1">
                <a:latin typeface="Helvetica" charset="0"/>
              </a:rPr>
              <a:t>splicing</a:t>
            </a:r>
            <a:endParaRPr lang="it-IT" altLang="it-IT" sz="1846" b="1" dirty="0">
              <a:latin typeface="Helvetica" charset="0"/>
            </a:endParaRPr>
          </a:p>
        </p:txBody>
      </p:sp>
    </p:spTree>
    <p:extLst>
      <p:ext uri="{BB962C8B-B14F-4D97-AF65-F5344CB8AC3E}">
        <p14:creationId xmlns:p14="http://schemas.microsoft.com/office/powerpoint/2010/main" val="7752011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584"/>
                                        </p:tgtEl>
                                        <p:attrNameLst>
                                          <p:attrName>style.visibility</p:attrName>
                                        </p:attrNameLst>
                                      </p:cBhvr>
                                      <p:to>
                                        <p:strVal val="visible"/>
                                      </p:to>
                                    </p:set>
                                    <p:animEffect transition="in" filter="blinds(horizontal)">
                                      <p:cBhvr>
                                        <p:cTn id="7" dur="500"/>
                                        <p:tgtEl>
                                          <p:spTgt spid="245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4594"/>
                                        </p:tgtEl>
                                        <p:attrNameLst>
                                          <p:attrName>style.visibility</p:attrName>
                                        </p:attrNameLst>
                                      </p:cBhvr>
                                      <p:to>
                                        <p:strVal val="visible"/>
                                      </p:to>
                                    </p:set>
                                    <p:animEffect transition="in" filter="blinds(horizontal)">
                                      <p:cBhvr>
                                        <p:cTn id="12" dur="500"/>
                                        <p:tgtEl>
                                          <p:spTgt spid="2459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4586"/>
                                        </p:tgtEl>
                                        <p:attrNameLst>
                                          <p:attrName>style.visibility</p:attrName>
                                        </p:attrNameLst>
                                      </p:cBhvr>
                                      <p:to>
                                        <p:strVal val="visible"/>
                                      </p:to>
                                    </p:set>
                                    <p:animEffect transition="in" filter="blinds(horizontal)">
                                      <p:cBhvr>
                                        <p:cTn id="17" dur="500"/>
                                        <p:tgtEl>
                                          <p:spTgt spid="2458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4587"/>
                                        </p:tgtEl>
                                        <p:attrNameLst>
                                          <p:attrName>style.visibility</p:attrName>
                                        </p:attrNameLst>
                                      </p:cBhvr>
                                      <p:to>
                                        <p:strVal val="visible"/>
                                      </p:to>
                                    </p:set>
                                    <p:animEffect transition="in" filter="blinds(horizontal)">
                                      <p:cBhvr>
                                        <p:cTn id="22" dur="500"/>
                                        <p:tgtEl>
                                          <p:spTgt spid="2458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4585"/>
                                        </p:tgtEl>
                                        <p:attrNameLst>
                                          <p:attrName>style.visibility</p:attrName>
                                        </p:attrNameLst>
                                      </p:cBhvr>
                                      <p:to>
                                        <p:strVal val="visible"/>
                                      </p:to>
                                    </p:set>
                                    <p:animEffect transition="in" filter="blinds(horizontal)">
                                      <p:cBhvr>
                                        <p:cTn id="27" dur="500"/>
                                        <p:tgtEl>
                                          <p:spTgt spid="245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4" grpId="0" autoUpdateAnimBg="0"/>
      <p:bldP spid="24585" grpId="0" autoUpdateAnimBg="0"/>
      <p:bldP spid="24586" grpId="0" autoUpdateAnimBg="0"/>
      <p:bldP spid="24587" grpId="0" autoUpdateAnimBg="0"/>
      <p:bldP spid="24594" grpId="0" autoUpdateAnimBg="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9EBC001A-C14E-574B-99DB-81D4F991A996}"/>
              </a:ext>
            </a:extLst>
          </p:cNvPr>
          <p:cNvSpPr/>
          <p:nvPr/>
        </p:nvSpPr>
        <p:spPr>
          <a:xfrm>
            <a:off x="1187624" y="265970"/>
            <a:ext cx="7150444" cy="1008112"/>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449" name="Text Box 161">
            <a:extLst>
              <a:ext uri="{FF2B5EF4-FFF2-40B4-BE49-F238E27FC236}">
                <a16:creationId xmlns:a16="http://schemas.microsoft.com/office/drawing/2014/main" id="{5A0E8204-77B2-A547-AAEE-0852ED2668F0}"/>
              </a:ext>
            </a:extLst>
          </p:cNvPr>
          <p:cNvSpPr txBox="1">
            <a:spLocks noChangeArrowheads="1"/>
          </p:cNvSpPr>
          <p:nvPr/>
        </p:nvSpPr>
        <p:spPr bwMode="auto">
          <a:xfrm>
            <a:off x="1067492" y="368727"/>
            <a:ext cx="7162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it-IT" altLang="it-IT" dirty="0">
                <a:latin typeface="+mj-lt"/>
                <a:ea typeface="ＭＳ Ｐゴシック" charset="0"/>
              </a:rPr>
              <a:t>In vivo </a:t>
            </a:r>
            <a:r>
              <a:rPr lang="it-IT" altLang="it-IT" dirty="0" err="1">
                <a:latin typeface="+mj-lt"/>
                <a:ea typeface="ＭＳ Ｐゴシック" charset="0"/>
              </a:rPr>
              <a:t>transduction</a:t>
            </a:r>
            <a:r>
              <a:rPr lang="it-IT" altLang="it-IT" dirty="0">
                <a:latin typeface="+mj-lt"/>
                <a:ea typeface="ＭＳ Ｐゴシック" charset="0"/>
              </a:rPr>
              <a:t> of </a:t>
            </a:r>
            <a:r>
              <a:rPr lang="it-IT" altLang="it-IT" dirty="0" err="1">
                <a:latin typeface="+mj-lt"/>
                <a:ea typeface="ＭＳ Ｐゴシック" charset="0"/>
              </a:rPr>
              <a:t>antisense</a:t>
            </a:r>
            <a:r>
              <a:rPr lang="it-IT" altLang="it-IT" dirty="0">
                <a:latin typeface="+mj-lt"/>
                <a:ea typeface="ＭＳ Ｐゴシック" charset="0"/>
              </a:rPr>
              <a:t> </a:t>
            </a:r>
            <a:r>
              <a:rPr lang="it-IT" altLang="it-IT" dirty="0" err="1">
                <a:latin typeface="+mj-lt"/>
                <a:ea typeface="ＭＳ Ｐゴシック" charset="0"/>
              </a:rPr>
              <a:t>molecules</a:t>
            </a:r>
            <a:r>
              <a:rPr lang="it-IT" altLang="it-IT" dirty="0">
                <a:latin typeface="+mj-lt"/>
                <a:ea typeface="ＭＳ Ｐゴシック" charset="0"/>
              </a:rPr>
              <a:t>: </a:t>
            </a:r>
          </a:p>
          <a:p>
            <a:pPr algn="ctr"/>
            <a:r>
              <a:rPr lang="it-IT" altLang="it-IT" dirty="0">
                <a:latin typeface="+mj-lt"/>
                <a:ea typeface="ＭＳ Ｐゴシック" charset="0"/>
              </a:rPr>
              <a:t>use of AAV </a:t>
            </a:r>
            <a:r>
              <a:rPr lang="it-IT" altLang="it-IT" dirty="0" err="1">
                <a:latin typeface="+mj-lt"/>
                <a:ea typeface="ＭＳ Ｐゴシック" charset="0"/>
              </a:rPr>
              <a:t>vectors</a:t>
            </a:r>
            <a:endParaRPr lang="it-IT" altLang="it-IT" dirty="0">
              <a:latin typeface="+mj-lt"/>
              <a:ea typeface="ＭＳ Ｐゴシック" charset="0"/>
            </a:endParaRPr>
          </a:p>
        </p:txBody>
      </p:sp>
      <p:sp>
        <p:nvSpPr>
          <p:cNvPr id="12481" name="Text Box 193">
            <a:extLst>
              <a:ext uri="{FF2B5EF4-FFF2-40B4-BE49-F238E27FC236}">
                <a16:creationId xmlns:a16="http://schemas.microsoft.com/office/drawing/2014/main" id="{5D343042-C60C-B84D-B3DE-A51CBAD2292F}"/>
              </a:ext>
            </a:extLst>
          </p:cNvPr>
          <p:cNvSpPr txBox="1">
            <a:spLocks noChangeArrowheads="1"/>
          </p:cNvSpPr>
          <p:nvPr/>
        </p:nvSpPr>
        <p:spPr bwMode="auto">
          <a:xfrm>
            <a:off x="3641725" y="877888"/>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endParaRPr lang="en-US" altLang="it-IT"/>
          </a:p>
        </p:txBody>
      </p:sp>
      <p:sp>
        <p:nvSpPr>
          <p:cNvPr id="12482" name="Rectangle 194">
            <a:extLst>
              <a:ext uri="{FF2B5EF4-FFF2-40B4-BE49-F238E27FC236}">
                <a16:creationId xmlns:a16="http://schemas.microsoft.com/office/drawing/2014/main" id="{2E117846-DE72-4746-97C9-39755028C2C3}"/>
              </a:ext>
            </a:extLst>
          </p:cNvPr>
          <p:cNvSpPr>
            <a:spLocks noChangeArrowheads="1"/>
          </p:cNvSpPr>
          <p:nvPr/>
        </p:nvSpPr>
        <p:spPr bwMode="auto">
          <a:xfrm>
            <a:off x="627063" y="979942"/>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lgn="ctr">
              <a:defRPr sz="4400">
                <a:solidFill>
                  <a:schemeClr val="tx2"/>
                </a:solidFill>
                <a:latin typeface="Arial" panose="020B0604020202020204" pitchFamily="34" charset="0"/>
                <a:ea typeface="ＭＳ Ｐゴシック" panose="020B0600070205080204" pitchFamily="34" charset="-128"/>
              </a:defRPr>
            </a:lvl1pPr>
            <a:lvl2pPr algn="ctr">
              <a:defRPr sz="4400">
                <a:solidFill>
                  <a:schemeClr val="tx2"/>
                </a:solidFill>
                <a:latin typeface="Arial" panose="020B0604020202020204" pitchFamily="34" charset="0"/>
                <a:ea typeface="ＭＳ Ｐゴシック" panose="020B0600070205080204" pitchFamily="34" charset="-128"/>
              </a:defRPr>
            </a:lvl2pPr>
            <a:lvl3pPr algn="ctr">
              <a:defRPr sz="4400">
                <a:solidFill>
                  <a:schemeClr val="tx2"/>
                </a:solidFill>
                <a:latin typeface="Arial" panose="020B0604020202020204" pitchFamily="34" charset="0"/>
                <a:ea typeface="ＭＳ Ｐゴシック" panose="020B0600070205080204" pitchFamily="34" charset="-128"/>
              </a:defRPr>
            </a:lvl3pPr>
            <a:lvl4pPr algn="ctr">
              <a:defRPr sz="4400">
                <a:solidFill>
                  <a:schemeClr val="tx2"/>
                </a:solidFill>
                <a:latin typeface="Arial" panose="020B0604020202020204" pitchFamily="34" charset="0"/>
                <a:ea typeface="ＭＳ Ｐゴシック" panose="020B0600070205080204" pitchFamily="34" charset="-128"/>
              </a:defRPr>
            </a:lvl4pPr>
            <a:lvl5pPr algn="ctr">
              <a:defRPr sz="4400">
                <a:solidFill>
                  <a:schemeClr val="tx2"/>
                </a:solidFill>
                <a:latin typeface="Arial" panose="020B0604020202020204" pitchFamily="34" charset="0"/>
                <a:ea typeface="ＭＳ Ｐゴシック" panose="020B0600070205080204" pitchFamily="34" charset="-128"/>
              </a:defRPr>
            </a:lvl5pPr>
            <a:lvl6pPr marL="4572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6pPr>
            <a:lvl7pPr marL="9144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7pPr>
            <a:lvl8pPr marL="13716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8pPr>
            <a:lvl9pPr marL="1828800" algn="ctr" fontAlgn="base">
              <a:spcBef>
                <a:spcPct val="0"/>
              </a:spcBef>
              <a:spcAft>
                <a:spcPct val="0"/>
              </a:spcAft>
              <a:defRPr sz="4400">
                <a:solidFill>
                  <a:schemeClr val="tx2"/>
                </a:solidFill>
                <a:latin typeface="Arial" panose="020B0604020202020204" pitchFamily="34" charset="0"/>
                <a:ea typeface="ＭＳ Ｐゴシック" panose="020B0600070205080204" pitchFamily="34" charset="-128"/>
              </a:defRPr>
            </a:lvl9pPr>
          </a:lstStyle>
          <a:p>
            <a:pPr eaLnBrk="1" hangingPunct="1"/>
            <a:r>
              <a:rPr lang="it-IT" altLang="it-IT" sz="2800" dirty="0" err="1"/>
              <a:t>Advantages</a:t>
            </a:r>
            <a:endParaRPr lang="it-IT" altLang="it-IT" sz="2800" dirty="0"/>
          </a:p>
        </p:txBody>
      </p:sp>
      <p:sp>
        <p:nvSpPr>
          <p:cNvPr id="12483" name="Rectangle 195">
            <a:extLst>
              <a:ext uri="{FF2B5EF4-FFF2-40B4-BE49-F238E27FC236}">
                <a16:creationId xmlns:a16="http://schemas.microsoft.com/office/drawing/2014/main" id="{FC92BB59-1BF9-DA4C-B34F-5D7A71F84341}"/>
              </a:ext>
            </a:extLst>
          </p:cNvPr>
          <p:cNvSpPr>
            <a:spLocks noChangeArrowheads="1"/>
          </p:cNvSpPr>
          <p:nvPr/>
        </p:nvSpPr>
        <p:spPr bwMode="auto">
          <a:xfrm>
            <a:off x="627063" y="1845581"/>
            <a:ext cx="8256587"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lgn="ctr">
              <a:spcBef>
                <a:spcPct val="20000"/>
              </a:spcBef>
              <a:defRPr sz="3200">
                <a:solidFill>
                  <a:schemeClr val="tx1"/>
                </a:solidFill>
                <a:latin typeface="Arial" panose="020B0604020202020204" pitchFamily="34" charset="0"/>
                <a:ea typeface="ＭＳ Ｐゴシック" panose="020B0600070205080204" pitchFamily="34" charset="-128"/>
              </a:defRPr>
            </a:lvl1pPr>
            <a:lvl2pPr marL="742950" indent="-285750" algn="ctr">
              <a:spcBef>
                <a:spcPct val="20000"/>
              </a:spcBef>
              <a:defRPr sz="2800">
                <a:solidFill>
                  <a:schemeClr val="tx1"/>
                </a:solidFill>
                <a:latin typeface="Arial" panose="020B0604020202020204" pitchFamily="34" charset="0"/>
                <a:ea typeface="ＭＳ Ｐゴシック" panose="020B0600070205080204" pitchFamily="34" charset="-128"/>
              </a:defRPr>
            </a:lvl2pPr>
            <a:lvl3pPr marL="1143000" indent="-228600" algn="ctr">
              <a:spcBef>
                <a:spcPct val="20000"/>
              </a:spcBef>
              <a:defRPr sz="2400">
                <a:solidFill>
                  <a:schemeClr val="tx1"/>
                </a:solidFill>
                <a:latin typeface="Arial" panose="020B0604020202020204" pitchFamily="34" charset="0"/>
                <a:ea typeface="ＭＳ Ｐゴシック" panose="020B0600070205080204" pitchFamily="34" charset="-128"/>
              </a:defRPr>
            </a:lvl3pPr>
            <a:lvl4pPr marL="1600200" indent="-228600" algn="ctr">
              <a:spcBef>
                <a:spcPct val="20000"/>
              </a:spcBef>
              <a:defRPr sz="2000">
                <a:solidFill>
                  <a:schemeClr val="tx1"/>
                </a:solidFill>
                <a:latin typeface="Arial" panose="020B0604020202020204" pitchFamily="34" charset="0"/>
                <a:ea typeface="ＭＳ Ｐゴシック" panose="020B0600070205080204" pitchFamily="34" charset="-128"/>
              </a:defRPr>
            </a:lvl4pPr>
            <a:lvl5pPr marL="2057400" indent="-228600" algn="ctr">
              <a:spcBef>
                <a:spcPct val="20000"/>
              </a:spcBef>
              <a:defRPr sz="2000">
                <a:solidFill>
                  <a:schemeClr val="tx1"/>
                </a:solidFill>
                <a:latin typeface="Arial" panose="020B0604020202020204" pitchFamily="34" charset="0"/>
                <a:ea typeface="ＭＳ Ｐゴシック" panose="020B0600070205080204" pitchFamily="34" charset="-128"/>
              </a:defRPr>
            </a:lvl5pPr>
            <a:lvl6pPr marL="2514600" indent="-228600" algn="ctr" fontAlgn="base">
              <a:spcBef>
                <a:spcPct val="20000"/>
              </a:spcBef>
              <a:spcAft>
                <a:spcPct val="0"/>
              </a:spcAft>
              <a:defRPr sz="2000">
                <a:solidFill>
                  <a:schemeClr val="tx1"/>
                </a:solidFill>
                <a:latin typeface="Arial" panose="020B0604020202020204" pitchFamily="34" charset="0"/>
                <a:ea typeface="ＭＳ Ｐゴシック" panose="020B0600070205080204" pitchFamily="34" charset="-128"/>
              </a:defRPr>
            </a:lvl6pPr>
            <a:lvl7pPr marL="2971800" indent="-228600" algn="ctr" fontAlgn="base">
              <a:spcBef>
                <a:spcPct val="20000"/>
              </a:spcBef>
              <a:spcAft>
                <a:spcPct val="0"/>
              </a:spcAft>
              <a:defRPr sz="2000">
                <a:solidFill>
                  <a:schemeClr val="tx1"/>
                </a:solidFill>
                <a:latin typeface="Arial" panose="020B0604020202020204" pitchFamily="34" charset="0"/>
                <a:ea typeface="ＭＳ Ｐゴシック" panose="020B0600070205080204" pitchFamily="34" charset="-128"/>
              </a:defRPr>
            </a:lvl7pPr>
            <a:lvl8pPr marL="3429000" indent="-228600" algn="ctr" fontAlgn="base">
              <a:spcBef>
                <a:spcPct val="20000"/>
              </a:spcBef>
              <a:spcAft>
                <a:spcPct val="0"/>
              </a:spcAft>
              <a:defRPr sz="2000">
                <a:solidFill>
                  <a:schemeClr val="tx1"/>
                </a:solidFill>
                <a:latin typeface="Arial" panose="020B0604020202020204" pitchFamily="34" charset="0"/>
                <a:ea typeface="ＭＳ Ｐゴシック" panose="020B0600070205080204" pitchFamily="34" charset="-128"/>
              </a:defRPr>
            </a:lvl8pPr>
            <a:lvl9pPr marL="3886200" indent="-228600" algn="ctr" fontAlgn="base">
              <a:spcBef>
                <a:spcPct val="2000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algn="just" eaLnBrk="1" hangingPunct="1">
              <a:lnSpc>
                <a:spcPct val="90000"/>
              </a:lnSpc>
            </a:pPr>
            <a:r>
              <a:rPr lang="it-IT" altLang="it-IT" sz="1800" i="1" dirty="0"/>
              <a:t>Non-</a:t>
            </a:r>
            <a:r>
              <a:rPr lang="it-IT" altLang="it-IT" sz="1800" i="1" dirty="0" err="1"/>
              <a:t>pathogenic</a:t>
            </a:r>
            <a:r>
              <a:rPr lang="it-IT" altLang="it-IT" sz="1800" i="1" dirty="0"/>
              <a:t>, small </a:t>
            </a:r>
            <a:r>
              <a:rPr lang="it-IT" altLang="it-IT" sz="1800" i="1" dirty="0" err="1"/>
              <a:t>genome</a:t>
            </a:r>
            <a:r>
              <a:rPr lang="it-IT" altLang="it-IT" sz="1800" i="1" dirty="0"/>
              <a:t> </a:t>
            </a:r>
            <a:r>
              <a:rPr lang="it-IT" altLang="it-IT" sz="1800" i="1" dirty="0" err="1"/>
              <a:t>able</a:t>
            </a:r>
            <a:r>
              <a:rPr lang="it-IT" altLang="it-IT" sz="1800" i="1" dirty="0"/>
              <a:t> to accomodate </a:t>
            </a:r>
            <a:r>
              <a:rPr lang="it-IT" altLang="it-IT" sz="1800" b="1" i="1" dirty="0"/>
              <a:t>short </a:t>
            </a:r>
            <a:r>
              <a:rPr lang="it-IT" altLang="it-IT" sz="1800" b="1" i="1" dirty="0" err="1"/>
              <a:t>genes</a:t>
            </a:r>
            <a:endParaRPr lang="it-IT" altLang="it-IT" sz="1800" b="1" i="1" dirty="0"/>
          </a:p>
          <a:p>
            <a:pPr algn="just" eaLnBrk="1" hangingPunct="1">
              <a:lnSpc>
                <a:spcPct val="90000"/>
              </a:lnSpc>
            </a:pPr>
            <a:endParaRPr lang="it-IT" altLang="it-IT" sz="1800" i="1" dirty="0"/>
          </a:p>
          <a:p>
            <a:pPr algn="just" eaLnBrk="1" hangingPunct="1">
              <a:lnSpc>
                <a:spcPct val="90000"/>
              </a:lnSpc>
            </a:pPr>
            <a:r>
              <a:rPr lang="it-IT" altLang="it-IT" sz="1800" i="1" dirty="0" err="1">
                <a:solidFill>
                  <a:srgbClr val="000000"/>
                </a:solidFill>
              </a:rPr>
              <a:t>Absence</a:t>
            </a:r>
            <a:r>
              <a:rPr lang="it-IT" altLang="it-IT" sz="1800" i="1" dirty="0">
                <a:solidFill>
                  <a:srgbClr val="000000"/>
                </a:solidFill>
              </a:rPr>
              <a:t> of </a:t>
            </a:r>
            <a:r>
              <a:rPr lang="it-IT" altLang="it-IT" sz="1800" i="1" dirty="0" err="1">
                <a:solidFill>
                  <a:srgbClr val="000000"/>
                </a:solidFill>
              </a:rPr>
              <a:t>viral</a:t>
            </a:r>
            <a:r>
              <a:rPr lang="it-IT" altLang="it-IT" sz="1800" i="1" dirty="0">
                <a:solidFill>
                  <a:srgbClr val="000000"/>
                </a:solidFill>
              </a:rPr>
              <a:t> </a:t>
            </a:r>
            <a:r>
              <a:rPr lang="it-IT" altLang="it-IT" sz="1800" i="1" dirty="0" err="1">
                <a:solidFill>
                  <a:srgbClr val="000000"/>
                </a:solidFill>
              </a:rPr>
              <a:t>genes</a:t>
            </a:r>
            <a:r>
              <a:rPr lang="it-IT" altLang="it-IT" sz="1800" i="1" dirty="0">
                <a:solidFill>
                  <a:srgbClr val="000000"/>
                </a:solidFill>
              </a:rPr>
              <a:t> </a:t>
            </a:r>
            <a:r>
              <a:rPr lang="it-IT" altLang="it-IT" sz="1800" i="1" dirty="0" err="1">
                <a:solidFill>
                  <a:srgbClr val="000000"/>
                </a:solidFill>
              </a:rPr>
              <a:t>that</a:t>
            </a:r>
            <a:r>
              <a:rPr lang="it-IT" altLang="it-IT" sz="1800" i="1" dirty="0">
                <a:solidFill>
                  <a:srgbClr val="000000"/>
                </a:solidFill>
              </a:rPr>
              <a:t> </a:t>
            </a:r>
            <a:r>
              <a:rPr lang="it-IT" altLang="it-IT" sz="1800" i="1" dirty="0" err="1">
                <a:solidFill>
                  <a:srgbClr val="000000"/>
                </a:solidFill>
              </a:rPr>
              <a:t>may</a:t>
            </a:r>
            <a:r>
              <a:rPr lang="it-IT" altLang="it-IT" sz="1800" i="1" dirty="0">
                <a:solidFill>
                  <a:srgbClr val="000000"/>
                </a:solidFill>
              </a:rPr>
              <a:t> be </a:t>
            </a:r>
            <a:r>
              <a:rPr lang="it-IT" altLang="it-IT" sz="1800" i="1" dirty="0" err="1">
                <a:solidFill>
                  <a:srgbClr val="000000"/>
                </a:solidFill>
              </a:rPr>
              <a:t>responsible</a:t>
            </a:r>
            <a:r>
              <a:rPr lang="it-IT" altLang="it-IT" sz="1800" i="1" dirty="0">
                <a:solidFill>
                  <a:srgbClr val="000000"/>
                </a:solidFill>
              </a:rPr>
              <a:t> for </a:t>
            </a:r>
            <a:r>
              <a:rPr lang="it-IT" altLang="it-IT" sz="1800" i="1" dirty="0" err="1">
                <a:solidFill>
                  <a:srgbClr val="000000"/>
                </a:solidFill>
              </a:rPr>
              <a:t>causing</a:t>
            </a:r>
            <a:r>
              <a:rPr lang="it-IT" altLang="it-IT" sz="1800" i="1" dirty="0">
                <a:solidFill>
                  <a:srgbClr val="000000"/>
                </a:solidFill>
              </a:rPr>
              <a:t> an </a:t>
            </a:r>
            <a:r>
              <a:rPr lang="it-IT" altLang="it-IT" sz="1800" i="1" dirty="0" err="1">
                <a:solidFill>
                  <a:srgbClr val="000000"/>
                </a:solidFill>
              </a:rPr>
              <a:t>undesirable</a:t>
            </a:r>
            <a:r>
              <a:rPr lang="it-IT" altLang="it-IT" sz="1800" i="1" dirty="0">
                <a:solidFill>
                  <a:srgbClr val="000000"/>
                </a:solidFill>
              </a:rPr>
              <a:t> immune </a:t>
            </a:r>
            <a:r>
              <a:rPr lang="it-IT" altLang="it-IT" sz="1800" i="1" dirty="0" err="1">
                <a:solidFill>
                  <a:srgbClr val="000000"/>
                </a:solidFill>
              </a:rPr>
              <a:t>response</a:t>
            </a:r>
            <a:endParaRPr lang="it-IT" altLang="it-IT" sz="1800" i="1" dirty="0">
              <a:solidFill>
                <a:srgbClr val="000000"/>
              </a:solidFill>
            </a:endParaRPr>
          </a:p>
          <a:p>
            <a:pPr algn="just" eaLnBrk="1" hangingPunct="1">
              <a:lnSpc>
                <a:spcPct val="90000"/>
              </a:lnSpc>
            </a:pPr>
            <a:endParaRPr lang="it-IT" altLang="it-IT" sz="1800" i="1" dirty="0"/>
          </a:p>
          <a:p>
            <a:pPr algn="just" eaLnBrk="1" hangingPunct="1">
              <a:lnSpc>
                <a:spcPct val="90000"/>
              </a:lnSpc>
            </a:pPr>
            <a:r>
              <a:rPr lang="it-IT" altLang="it-IT" sz="1800" i="1" dirty="0" err="1"/>
              <a:t>Efficient</a:t>
            </a:r>
            <a:r>
              <a:rPr lang="it-IT" altLang="it-IT" sz="1800" i="1" dirty="0"/>
              <a:t> </a:t>
            </a:r>
            <a:r>
              <a:rPr lang="it-IT" altLang="it-IT" sz="1800" i="1" dirty="0" err="1"/>
              <a:t>transduction</a:t>
            </a:r>
            <a:r>
              <a:rPr lang="it-IT" altLang="it-IT" sz="1800" i="1" dirty="0"/>
              <a:t> of </a:t>
            </a:r>
            <a:r>
              <a:rPr lang="it-IT" altLang="it-IT" sz="1800" i="1" dirty="0" err="1"/>
              <a:t>muscle</a:t>
            </a:r>
            <a:r>
              <a:rPr lang="it-IT" altLang="it-IT" sz="1800" i="1" dirty="0"/>
              <a:t> </a:t>
            </a:r>
            <a:r>
              <a:rPr lang="it-IT" altLang="it-IT" sz="1800" i="1" dirty="0" err="1"/>
              <a:t>cells</a:t>
            </a:r>
            <a:r>
              <a:rPr lang="it-IT" altLang="it-IT" sz="1800" i="1" dirty="0"/>
              <a:t> (in </a:t>
            </a:r>
            <a:r>
              <a:rPr lang="it-IT" altLang="it-IT" sz="1800" i="1" dirty="0" err="1"/>
              <a:t>particular</a:t>
            </a:r>
            <a:r>
              <a:rPr lang="it-IT" altLang="it-IT" sz="1800" i="1" dirty="0"/>
              <a:t> the 1, 6, 8 and 9 </a:t>
            </a:r>
            <a:r>
              <a:rPr lang="it-IT" altLang="it-IT" sz="1800" i="1" dirty="0" err="1"/>
              <a:t>serotypes</a:t>
            </a:r>
            <a:r>
              <a:rPr lang="it-IT" altLang="it-IT" sz="1800" i="1" dirty="0"/>
              <a:t>)</a:t>
            </a:r>
          </a:p>
          <a:p>
            <a:pPr algn="just" eaLnBrk="1" hangingPunct="1">
              <a:lnSpc>
                <a:spcPct val="90000"/>
              </a:lnSpc>
            </a:pPr>
            <a:endParaRPr lang="it-IT" altLang="it-IT" sz="1800" i="1" dirty="0"/>
          </a:p>
          <a:p>
            <a:pPr algn="just" eaLnBrk="1" hangingPunct="1">
              <a:lnSpc>
                <a:spcPct val="90000"/>
              </a:lnSpc>
            </a:pPr>
            <a:r>
              <a:rPr lang="it-IT" altLang="it-IT" sz="1800" i="1" dirty="0"/>
              <a:t>The </a:t>
            </a:r>
            <a:r>
              <a:rPr lang="it-IT" altLang="it-IT" sz="1800" i="1" dirty="0" err="1"/>
              <a:t>modified</a:t>
            </a:r>
            <a:r>
              <a:rPr lang="it-IT" altLang="it-IT" sz="1800" i="1" dirty="0"/>
              <a:t> AAV </a:t>
            </a:r>
            <a:r>
              <a:rPr lang="it-IT" altLang="it-IT" sz="1800" i="1" dirty="0" err="1"/>
              <a:t>genomes</a:t>
            </a:r>
            <a:r>
              <a:rPr lang="it-IT" altLang="it-IT" sz="1800" i="1" dirty="0"/>
              <a:t> </a:t>
            </a:r>
            <a:r>
              <a:rPr lang="it-IT" altLang="it-IT" sz="1800" i="1" u="sng" dirty="0"/>
              <a:t>do </a:t>
            </a:r>
            <a:r>
              <a:rPr lang="it-IT" altLang="it-IT" sz="1800" i="1" u="sng" dirty="0" err="1"/>
              <a:t>not</a:t>
            </a:r>
            <a:r>
              <a:rPr lang="it-IT" altLang="it-IT" sz="1800" i="1" u="sng" dirty="0"/>
              <a:t> </a:t>
            </a:r>
            <a:r>
              <a:rPr lang="it-IT" altLang="it-IT" sz="1800" i="1" dirty="0"/>
              <a:t>integrate in the </a:t>
            </a:r>
            <a:r>
              <a:rPr lang="it-IT" altLang="it-IT" sz="1800" i="1" dirty="0" err="1"/>
              <a:t>host</a:t>
            </a:r>
            <a:r>
              <a:rPr lang="it-IT" altLang="it-IT" sz="1800" i="1" dirty="0"/>
              <a:t> </a:t>
            </a:r>
            <a:r>
              <a:rPr lang="it-IT" altLang="it-IT" sz="1800" i="1" dirty="0" err="1"/>
              <a:t>genome</a:t>
            </a:r>
            <a:r>
              <a:rPr lang="it-IT" altLang="it-IT" sz="1800" i="1" dirty="0"/>
              <a:t> (multi-</a:t>
            </a:r>
            <a:r>
              <a:rPr lang="it-IT" altLang="it-IT" sz="1800" i="1" dirty="0" err="1"/>
              <a:t>copies</a:t>
            </a:r>
            <a:r>
              <a:rPr lang="it-IT" altLang="it-IT" sz="1800" i="1" dirty="0"/>
              <a:t>)</a:t>
            </a:r>
          </a:p>
          <a:p>
            <a:pPr algn="just" eaLnBrk="1" hangingPunct="1">
              <a:lnSpc>
                <a:spcPct val="90000"/>
              </a:lnSpc>
            </a:pPr>
            <a:endParaRPr lang="it-IT" altLang="it-IT" sz="1800" i="1" dirty="0"/>
          </a:p>
          <a:p>
            <a:pPr algn="just" eaLnBrk="1" hangingPunct="1">
              <a:lnSpc>
                <a:spcPct val="90000"/>
              </a:lnSpc>
            </a:pPr>
            <a:r>
              <a:rPr lang="it-IT" altLang="it-IT" sz="1800" i="1" dirty="0" err="1"/>
              <a:t>After</a:t>
            </a:r>
            <a:r>
              <a:rPr lang="it-IT" altLang="it-IT" sz="1800" i="1" dirty="0"/>
              <a:t> a single </a:t>
            </a:r>
            <a:r>
              <a:rPr lang="it-IT" altLang="it-IT" sz="1800" i="1" dirty="0" err="1"/>
              <a:t>injection</a:t>
            </a:r>
            <a:r>
              <a:rPr lang="it-IT" altLang="it-IT" sz="1800" i="1" dirty="0"/>
              <a:t> the DNA </a:t>
            </a:r>
            <a:r>
              <a:rPr lang="it-IT" altLang="it-IT" sz="1800" i="1" dirty="0" err="1"/>
              <a:t>remains</a:t>
            </a:r>
            <a:r>
              <a:rPr lang="it-IT" altLang="it-IT" sz="1800" i="1" dirty="0"/>
              <a:t> for </a:t>
            </a:r>
            <a:r>
              <a:rPr lang="it-IT" altLang="it-IT" sz="1800" i="1" dirty="0" err="1"/>
              <a:t>several</a:t>
            </a:r>
            <a:r>
              <a:rPr lang="it-IT" altLang="it-IT" sz="1800" i="1" dirty="0"/>
              <a:t> </a:t>
            </a:r>
            <a:r>
              <a:rPr lang="it-IT" altLang="it-IT" sz="1800" i="1" dirty="0" err="1"/>
              <a:t>years</a:t>
            </a:r>
            <a:r>
              <a:rPr lang="it-IT" altLang="it-IT" sz="1800" i="1" dirty="0"/>
              <a:t> (5 </a:t>
            </a:r>
            <a:r>
              <a:rPr lang="it-IT" altLang="it-IT" sz="1800" i="1" dirty="0" err="1"/>
              <a:t>years</a:t>
            </a:r>
            <a:r>
              <a:rPr lang="it-IT" altLang="it-IT" sz="1800" i="1" dirty="0"/>
              <a:t> in </a:t>
            </a:r>
            <a:r>
              <a:rPr lang="it-IT" altLang="it-IT" sz="1800" i="1" dirty="0" err="1"/>
              <a:t>monkeys</a:t>
            </a:r>
            <a:r>
              <a:rPr lang="it-IT" altLang="it-IT" sz="1800" i="1" dirty="0"/>
              <a:t>) </a:t>
            </a:r>
          </a:p>
          <a:p>
            <a:pPr eaLnBrk="1" hangingPunct="1">
              <a:lnSpc>
                <a:spcPct val="90000"/>
              </a:lnSpc>
            </a:pPr>
            <a:endParaRPr lang="it-IT" altLang="it-IT" sz="1800" i="1" dirty="0"/>
          </a:p>
        </p:txBody>
      </p:sp>
      <p:sp>
        <p:nvSpPr>
          <p:cNvPr id="12484" name="Text Box 196">
            <a:extLst>
              <a:ext uri="{FF2B5EF4-FFF2-40B4-BE49-F238E27FC236}">
                <a16:creationId xmlns:a16="http://schemas.microsoft.com/office/drawing/2014/main" id="{0AC2BFBC-DBE4-E741-BF26-0C7F63AE4B56}"/>
              </a:ext>
            </a:extLst>
          </p:cNvPr>
          <p:cNvSpPr txBox="1">
            <a:spLocks noChangeArrowheads="1"/>
          </p:cNvSpPr>
          <p:nvPr/>
        </p:nvSpPr>
        <p:spPr bwMode="auto">
          <a:xfrm>
            <a:off x="3544888" y="4838700"/>
            <a:ext cx="4397375" cy="51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it-IT" altLang="it-IT" sz="2800"/>
              <a:t>Disadvantages</a:t>
            </a:r>
          </a:p>
        </p:txBody>
      </p:sp>
      <p:sp>
        <p:nvSpPr>
          <p:cNvPr id="12485" name="Rectangle 197">
            <a:extLst>
              <a:ext uri="{FF2B5EF4-FFF2-40B4-BE49-F238E27FC236}">
                <a16:creationId xmlns:a16="http://schemas.microsoft.com/office/drawing/2014/main" id="{9EB9DE12-F1DA-4B41-942A-FBD00B0671D3}"/>
              </a:ext>
            </a:extLst>
          </p:cNvPr>
          <p:cNvSpPr>
            <a:spLocks noChangeArrowheads="1"/>
          </p:cNvSpPr>
          <p:nvPr/>
        </p:nvSpPr>
        <p:spPr bwMode="auto">
          <a:xfrm>
            <a:off x="685800" y="544903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ctr">
              <a:spcBef>
                <a:spcPct val="20000"/>
              </a:spcBef>
              <a:defRPr sz="3200">
                <a:solidFill>
                  <a:schemeClr val="tx1"/>
                </a:solidFill>
                <a:latin typeface="Arial" panose="020B0604020202020204" pitchFamily="34" charset="0"/>
                <a:ea typeface="ＭＳ Ｐゴシック" panose="020B0600070205080204" pitchFamily="34" charset="-128"/>
              </a:defRPr>
            </a:lvl1pPr>
            <a:lvl2pPr algn="ctr">
              <a:spcBef>
                <a:spcPct val="20000"/>
              </a:spcBef>
              <a:defRPr sz="2800">
                <a:solidFill>
                  <a:schemeClr val="tx1"/>
                </a:solidFill>
                <a:latin typeface="Arial" panose="020B0604020202020204" pitchFamily="34" charset="0"/>
                <a:ea typeface="ＭＳ Ｐゴシック" panose="020B0600070205080204" pitchFamily="34" charset="-128"/>
              </a:defRPr>
            </a:lvl2pPr>
            <a:lvl3pPr algn="ctr">
              <a:spcBef>
                <a:spcPct val="20000"/>
              </a:spcBef>
              <a:defRPr sz="2400">
                <a:solidFill>
                  <a:schemeClr val="tx1"/>
                </a:solidFill>
                <a:latin typeface="Arial" panose="020B0604020202020204" pitchFamily="34" charset="0"/>
                <a:ea typeface="ＭＳ Ｐゴシック" panose="020B0600070205080204" pitchFamily="34" charset="-128"/>
              </a:defRPr>
            </a:lvl3pPr>
            <a:lvl4pPr algn="ctr">
              <a:spcBef>
                <a:spcPct val="20000"/>
              </a:spcBef>
              <a:defRPr sz="2000">
                <a:solidFill>
                  <a:schemeClr val="tx1"/>
                </a:solidFill>
                <a:latin typeface="Arial" panose="020B0604020202020204" pitchFamily="34" charset="0"/>
                <a:ea typeface="ＭＳ Ｐゴシック" panose="020B0600070205080204" pitchFamily="34" charset="-128"/>
              </a:defRPr>
            </a:lvl4pPr>
            <a:lvl5pPr algn="ctr">
              <a:spcBef>
                <a:spcPct val="20000"/>
              </a:spcBef>
              <a:defRPr sz="2000">
                <a:solidFill>
                  <a:schemeClr val="tx1"/>
                </a:solidFill>
                <a:latin typeface="Arial" panose="020B0604020202020204" pitchFamily="34" charset="0"/>
                <a:ea typeface="ＭＳ Ｐゴシック" panose="020B0600070205080204" pitchFamily="34" charset="-128"/>
              </a:defRPr>
            </a:lvl5pPr>
            <a:lvl6pPr algn="ctr" fontAlgn="base">
              <a:spcBef>
                <a:spcPct val="20000"/>
              </a:spcBef>
              <a:spcAft>
                <a:spcPct val="0"/>
              </a:spcAft>
              <a:defRPr sz="2000">
                <a:solidFill>
                  <a:schemeClr val="tx1"/>
                </a:solidFill>
                <a:latin typeface="Arial" panose="020B0604020202020204" pitchFamily="34" charset="0"/>
                <a:ea typeface="ＭＳ Ｐゴシック" panose="020B0600070205080204" pitchFamily="34" charset="-128"/>
              </a:defRPr>
            </a:lvl6pPr>
            <a:lvl7pPr algn="ctr" fontAlgn="base">
              <a:spcBef>
                <a:spcPct val="20000"/>
              </a:spcBef>
              <a:spcAft>
                <a:spcPct val="0"/>
              </a:spcAft>
              <a:defRPr sz="2000">
                <a:solidFill>
                  <a:schemeClr val="tx1"/>
                </a:solidFill>
                <a:latin typeface="Arial" panose="020B0604020202020204" pitchFamily="34" charset="0"/>
                <a:ea typeface="ＭＳ Ｐゴシック" panose="020B0600070205080204" pitchFamily="34" charset="-128"/>
              </a:defRPr>
            </a:lvl7pPr>
            <a:lvl8pPr algn="ctr" fontAlgn="base">
              <a:spcBef>
                <a:spcPct val="20000"/>
              </a:spcBef>
              <a:spcAft>
                <a:spcPct val="0"/>
              </a:spcAft>
              <a:defRPr sz="2000">
                <a:solidFill>
                  <a:schemeClr val="tx1"/>
                </a:solidFill>
                <a:latin typeface="Arial" panose="020B0604020202020204" pitchFamily="34" charset="0"/>
                <a:ea typeface="ＭＳ Ｐゴシック" panose="020B0600070205080204" pitchFamily="34" charset="-128"/>
              </a:defRPr>
            </a:lvl8pPr>
            <a:lvl9pPr algn="ctr" fontAlgn="base">
              <a:spcBef>
                <a:spcPct val="20000"/>
              </a:spcBef>
              <a:spcAft>
                <a:spcPct val="0"/>
              </a:spcAft>
              <a:defRPr sz="2000">
                <a:solidFill>
                  <a:schemeClr val="tx1"/>
                </a:solidFill>
                <a:latin typeface="Arial" panose="020B0604020202020204" pitchFamily="34" charset="0"/>
                <a:ea typeface="ＭＳ Ｐゴシック" panose="020B0600070205080204" pitchFamily="34" charset="-128"/>
              </a:defRPr>
            </a:lvl9pPr>
          </a:lstStyle>
          <a:p>
            <a:pPr eaLnBrk="1" hangingPunct="1">
              <a:lnSpc>
                <a:spcPct val="90000"/>
              </a:lnSpc>
            </a:pPr>
            <a:r>
              <a:rPr lang="it-IT" altLang="it-IT" sz="1800" i="1" dirty="0"/>
              <a:t>Immune </a:t>
            </a:r>
            <a:r>
              <a:rPr lang="en-GB" altLang="it-IT" sz="1800" i="1" dirty="0"/>
              <a:t>response at the second injection. </a:t>
            </a:r>
          </a:p>
          <a:p>
            <a:pPr eaLnBrk="1" hangingPunct="1">
              <a:lnSpc>
                <a:spcPct val="90000"/>
              </a:lnSpc>
            </a:pPr>
            <a:endParaRPr lang="en-GB" altLang="it-IT" sz="1800" i="1" dirty="0"/>
          </a:p>
          <a:p>
            <a:pPr eaLnBrk="1" hangingPunct="1">
              <a:lnSpc>
                <a:spcPct val="90000"/>
              </a:lnSpc>
            </a:pPr>
            <a:r>
              <a:rPr lang="en-GB" altLang="it-IT" sz="1800" i="1" dirty="0"/>
              <a:t>It can be overcome either by immunosuppression during the first injection or utilizing a different serotype in the second injection.</a:t>
            </a:r>
          </a:p>
        </p:txBody>
      </p:sp>
    </p:spTree>
    <p:extLst>
      <p:ext uri="{BB962C8B-B14F-4D97-AF65-F5344CB8AC3E}">
        <p14:creationId xmlns:p14="http://schemas.microsoft.com/office/powerpoint/2010/main" val="23149766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7761" name="Picture 4" descr="11">
            <a:extLst>
              <a:ext uri="{FF2B5EF4-FFF2-40B4-BE49-F238E27FC236}">
                <a16:creationId xmlns:a16="http://schemas.microsoft.com/office/drawing/2014/main" id="{773AF97B-745D-D147-A308-A4A6052FDD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639" t="24234"/>
          <a:stretch>
            <a:fillRect/>
          </a:stretch>
        </p:blipFill>
        <p:spPr bwMode="auto">
          <a:xfrm>
            <a:off x="1782763" y="1285875"/>
            <a:ext cx="5532437" cy="483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7762" name="Group 17">
            <a:extLst>
              <a:ext uri="{FF2B5EF4-FFF2-40B4-BE49-F238E27FC236}">
                <a16:creationId xmlns:a16="http://schemas.microsoft.com/office/drawing/2014/main" id="{F2857377-D495-C542-89FA-76AE7A3C52A6}"/>
              </a:ext>
            </a:extLst>
          </p:cNvPr>
          <p:cNvGrpSpPr>
            <a:grpSpLocks/>
          </p:cNvGrpSpPr>
          <p:nvPr/>
        </p:nvGrpSpPr>
        <p:grpSpPr bwMode="auto">
          <a:xfrm>
            <a:off x="0" y="6192838"/>
            <a:ext cx="9144000" cy="677862"/>
            <a:chOff x="0" y="2184"/>
            <a:chExt cx="5760" cy="1727"/>
          </a:xfrm>
        </p:grpSpPr>
        <p:pic>
          <p:nvPicPr>
            <p:cNvPr id="117766" name="Picture 15" descr="Fondino">
              <a:extLst>
                <a:ext uri="{FF2B5EF4-FFF2-40B4-BE49-F238E27FC236}">
                  <a16:creationId xmlns:a16="http://schemas.microsoft.com/office/drawing/2014/main" id="{BE63A9C1-931A-C94F-9811-892AFF9BA01F}"/>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94"/>
              <a:ext cx="5760" cy="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7" name="Picture 16" descr="fascia">
              <a:extLst>
                <a:ext uri="{FF2B5EF4-FFF2-40B4-BE49-F238E27FC236}">
                  <a16:creationId xmlns:a16="http://schemas.microsoft.com/office/drawing/2014/main" id="{97EFA403-3D51-9842-8916-4F02601ECABD}"/>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6" y="2184"/>
              <a:ext cx="4444" cy="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7763" name="Immagine 13" descr="ML_sinistra_202EC.ai">
            <a:extLst>
              <a:ext uri="{FF2B5EF4-FFF2-40B4-BE49-F238E27FC236}">
                <a16:creationId xmlns:a16="http://schemas.microsoft.com/office/drawing/2014/main" id="{B48BBC61-8CFA-7549-BC1B-C593AA86055B}"/>
              </a:ext>
            </a:extLst>
          </p:cNvPr>
          <p:cNvPicPr>
            <a:picLocks noChangeAspect="1"/>
          </p:cNvPicPr>
          <p:nvPr/>
        </p:nvPicPr>
        <p:blipFill>
          <a:blip r:embed="rId6">
            <a:extLst>
              <a:ext uri="{28A0092B-C50C-407E-A947-70E740481C1C}">
                <a14:useLocalDpi xmlns:a14="http://schemas.microsoft.com/office/drawing/2010/main" val="0"/>
              </a:ext>
            </a:extLst>
          </a:blip>
          <a:srcRect l="32564" t="40681" r="56602" b="41621"/>
          <a:stretch>
            <a:fillRect/>
          </a:stretch>
        </p:blipFill>
        <p:spPr bwMode="auto">
          <a:xfrm>
            <a:off x="8566150" y="6157913"/>
            <a:ext cx="59055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4" name="Text Box 32">
            <a:extLst>
              <a:ext uri="{FF2B5EF4-FFF2-40B4-BE49-F238E27FC236}">
                <a16:creationId xmlns:a16="http://schemas.microsoft.com/office/drawing/2014/main" id="{49007D58-6A23-724B-83EA-44BD8EAA2571}"/>
              </a:ext>
            </a:extLst>
          </p:cNvPr>
          <p:cNvSpPr txBox="1">
            <a:spLocks noChangeArrowheads="1"/>
          </p:cNvSpPr>
          <p:nvPr/>
        </p:nvSpPr>
        <p:spPr bwMode="auto">
          <a:xfrm>
            <a:off x="-38100" y="25400"/>
            <a:ext cx="91567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50000"/>
              </a:spcBef>
              <a:buFontTx/>
              <a:buNone/>
            </a:pPr>
            <a:r>
              <a:rPr lang="it-IT" altLang="it-IT" sz="2800" b="1">
                <a:solidFill>
                  <a:srgbClr val="800000"/>
                </a:solidFill>
              </a:rPr>
              <a:t>AAV-mediated gene transfer allows a genome wide transduction of all muscle districts</a:t>
            </a:r>
          </a:p>
        </p:txBody>
      </p:sp>
      <p:sp>
        <p:nvSpPr>
          <p:cNvPr id="117765" name="Rectangle 3">
            <a:extLst>
              <a:ext uri="{FF2B5EF4-FFF2-40B4-BE49-F238E27FC236}">
                <a16:creationId xmlns:a16="http://schemas.microsoft.com/office/drawing/2014/main" id="{88E36BB8-58EA-1149-ABDA-75022F8AD3CD}"/>
              </a:ext>
            </a:extLst>
          </p:cNvPr>
          <p:cNvSpPr>
            <a:spLocks noChangeArrowheads="1"/>
          </p:cNvSpPr>
          <p:nvPr/>
        </p:nvSpPr>
        <p:spPr bwMode="auto">
          <a:xfrm>
            <a:off x="6575425" y="6281738"/>
            <a:ext cx="3101975"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a:lnSpc>
                <a:spcPct val="120000"/>
              </a:lnSpc>
              <a:spcBef>
                <a:spcPct val="0"/>
              </a:spcBef>
              <a:buFontTx/>
              <a:buNone/>
            </a:pPr>
            <a:r>
              <a:rPr lang="en-GB" altLang="it-IT" sz="1400">
                <a:solidFill>
                  <a:schemeClr val="bg1"/>
                </a:solidFill>
                <a:latin typeface="Century Gothic" panose="020B0502020202020204" pitchFamily="34" charset="0"/>
              </a:rPr>
              <a:t>Denti </a:t>
            </a:r>
            <a:r>
              <a:rPr lang="en-GB" altLang="it-IT" sz="1400" i="1">
                <a:solidFill>
                  <a:schemeClr val="bg1"/>
                </a:solidFill>
                <a:latin typeface="Century Gothic" panose="020B0502020202020204" pitchFamily="34" charset="0"/>
              </a:rPr>
              <a:t>et al.,</a:t>
            </a:r>
            <a:r>
              <a:rPr lang="en-GB" altLang="it-IT" sz="1400">
                <a:solidFill>
                  <a:schemeClr val="bg1"/>
                </a:solidFill>
                <a:latin typeface="Century Gothic" panose="020B0502020202020204" pitchFamily="34" charset="0"/>
              </a:rPr>
              <a:t> </a:t>
            </a:r>
            <a:r>
              <a:rPr lang="it-IT" altLang="it-IT" sz="1400">
                <a:solidFill>
                  <a:schemeClr val="bg1"/>
                </a:solidFill>
                <a:latin typeface="Century Gothic" panose="020B0502020202020204" pitchFamily="34" charset="0"/>
              </a:rPr>
              <a:t>PNAS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9809" name="Group 17">
            <a:extLst>
              <a:ext uri="{FF2B5EF4-FFF2-40B4-BE49-F238E27FC236}">
                <a16:creationId xmlns:a16="http://schemas.microsoft.com/office/drawing/2014/main" id="{A00EDA4E-2F57-9F4A-A5FD-D2CE22FF669D}"/>
              </a:ext>
            </a:extLst>
          </p:cNvPr>
          <p:cNvGrpSpPr>
            <a:grpSpLocks/>
          </p:cNvGrpSpPr>
          <p:nvPr/>
        </p:nvGrpSpPr>
        <p:grpSpPr bwMode="auto">
          <a:xfrm>
            <a:off x="0" y="6192838"/>
            <a:ext cx="9144000" cy="677862"/>
            <a:chOff x="0" y="2184"/>
            <a:chExt cx="5760" cy="1727"/>
          </a:xfrm>
        </p:grpSpPr>
        <p:pic>
          <p:nvPicPr>
            <p:cNvPr id="119835" name="Picture 15" descr="Fondino">
              <a:extLst>
                <a:ext uri="{FF2B5EF4-FFF2-40B4-BE49-F238E27FC236}">
                  <a16:creationId xmlns:a16="http://schemas.microsoft.com/office/drawing/2014/main" id="{D134210A-D4DA-174D-9BC0-C528649C6908}"/>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94"/>
              <a:ext cx="5760" cy="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36" name="Picture 16" descr="fascia">
              <a:extLst>
                <a:ext uri="{FF2B5EF4-FFF2-40B4-BE49-F238E27FC236}">
                  <a16:creationId xmlns:a16="http://schemas.microsoft.com/office/drawing/2014/main" id="{7D85E1A0-8DA7-1040-8C6A-762BE1575FFA}"/>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6" y="2184"/>
              <a:ext cx="4444" cy="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9810" name="Immagine 13" descr="ML_sinistra_202EC.ai">
            <a:extLst>
              <a:ext uri="{FF2B5EF4-FFF2-40B4-BE49-F238E27FC236}">
                <a16:creationId xmlns:a16="http://schemas.microsoft.com/office/drawing/2014/main" id="{6456D899-5C75-A54B-8EB3-5DA8E8C96775}"/>
              </a:ext>
            </a:extLst>
          </p:cNvPr>
          <p:cNvPicPr>
            <a:picLocks noChangeAspect="1"/>
          </p:cNvPicPr>
          <p:nvPr/>
        </p:nvPicPr>
        <p:blipFill>
          <a:blip r:embed="rId5">
            <a:extLst>
              <a:ext uri="{28A0092B-C50C-407E-A947-70E740481C1C}">
                <a14:useLocalDpi xmlns:a14="http://schemas.microsoft.com/office/drawing/2010/main" val="0"/>
              </a:ext>
            </a:extLst>
          </a:blip>
          <a:srcRect l="32564" t="40681" r="56602" b="41621"/>
          <a:stretch>
            <a:fillRect/>
          </a:stretch>
        </p:blipFill>
        <p:spPr bwMode="auto">
          <a:xfrm>
            <a:off x="8566150" y="6157913"/>
            <a:ext cx="59055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1" name="Picture 2" descr="TibDx5_2">
            <a:extLst>
              <a:ext uri="{FF2B5EF4-FFF2-40B4-BE49-F238E27FC236}">
                <a16:creationId xmlns:a16="http://schemas.microsoft.com/office/drawing/2014/main" id="{FC5692C5-E990-9645-82D8-CD6338BF0036}"/>
              </a:ext>
            </a:extLst>
          </p:cNvPr>
          <p:cNvPicPr>
            <a:picLocks noChangeAspect="1" noChangeArrowheads="1"/>
          </p:cNvPicPr>
          <p:nvPr/>
        </p:nvPicPr>
        <p:blipFill>
          <a:blip r:embed="rId6">
            <a:lum bright="6000"/>
            <a:extLst>
              <a:ext uri="{28A0092B-C50C-407E-A947-70E740481C1C}">
                <a14:useLocalDpi xmlns:a14="http://schemas.microsoft.com/office/drawing/2010/main" val="0"/>
              </a:ext>
            </a:extLst>
          </a:blip>
          <a:srcRect/>
          <a:stretch>
            <a:fillRect/>
          </a:stretch>
        </p:blipFill>
        <p:spPr bwMode="auto">
          <a:xfrm>
            <a:off x="144009" y="1280586"/>
            <a:ext cx="1687512" cy="172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Line 3">
            <a:extLst>
              <a:ext uri="{FF2B5EF4-FFF2-40B4-BE49-F238E27FC236}">
                <a16:creationId xmlns:a16="http://schemas.microsoft.com/office/drawing/2014/main" id="{30EAD124-544C-D54D-AFDA-6BA837BD9013}"/>
              </a:ext>
            </a:extLst>
          </p:cNvPr>
          <p:cNvSpPr>
            <a:spLocks noChangeShapeType="1"/>
          </p:cNvSpPr>
          <p:nvPr/>
        </p:nvSpPr>
        <p:spPr bwMode="auto">
          <a:xfrm>
            <a:off x="1398134" y="2836336"/>
            <a:ext cx="346075"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9813" name="Text Box 4">
            <a:extLst>
              <a:ext uri="{FF2B5EF4-FFF2-40B4-BE49-F238E27FC236}">
                <a16:creationId xmlns:a16="http://schemas.microsoft.com/office/drawing/2014/main" id="{B9270A09-AF00-8349-83AF-EA3ADCEA3B97}"/>
              </a:ext>
            </a:extLst>
          </p:cNvPr>
          <p:cNvSpPr txBox="1">
            <a:spLocks noChangeArrowheads="1"/>
          </p:cNvSpPr>
          <p:nvPr/>
        </p:nvSpPr>
        <p:spPr bwMode="auto">
          <a:xfrm>
            <a:off x="483734" y="4779436"/>
            <a:ext cx="9699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800" b="1" i="1">
                <a:latin typeface="Arial" panose="020B0604020202020204" pitchFamily="34" charset="0"/>
              </a:rPr>
              <a:t>tibialis</a:t>
            </a:r>
          </a:p>
        </p:txBody>
      </p:sp>
      <p:sp>
        <p:nvSpPr>
          <p:cNvPr id="119815" name="Line 6">
            <a:extLst>
              <a:ext uri="{FF2B5EF4-FFF2-40B4-BE49-F238E27FC236}">
                <a16:creationId xmlns:a16="http://schemas.microsoft.com/office/drawing/2014/main" id="{3F07C353-1396-3140-B12C-A0543A5DC60E}"/>
              </a:ext>
            </a:extLst>
          </p:cNvPr>
          <p:cNvSpPr>
            <a:spLocks noChangeShapeType="1"/>
          </p:cNvSpPr>
          <p:nvPr/>
        </p:nvSpPr>
        <p:spPr bwMode="auto">
          <a:xfrm>
            <a:off x="1358436" y="2836336"/>
            <a:ext cx="346075"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it-IT"/>
          </a:p>
        </p:txBody>
      </p:sp>
      <p:pic>
        <p:nvPicPr>
          <p:cNvPr id="119817" name="Picture 8" descr="GastroF">
            <a:extLst>
              <a:ext uri="{FF2B5EF4-FFF2-40B4-BE49-F238E27FC236}">
                <a16:creationId xmlns:a16="http://schemas.microsoft.com/office/drawing/2014/main" id="{E95E74DF-27B6-1E4D-9F80-ACBAE9EDA048}"/>
              </a:ext>
            </a:extLst>
          </p:cNvPr>
          <p:cNvPicPr>
            <a:picLocks noChangeAspect="1" noChangeArrowheads="1"/>
          </p:cNvPicPr>
          <p:nvPr/>
        </p:nvPicPr>
        <p:blipFill>
          <a:blip r:embed="rId7">
            <a:lum bright="6000"/>
            <a:extLst>
              <a:ext uri="{28A0092B-C50C-407E-A947-70E740481C1C}">
                <a14:useLocalDpi xmlns:a14="http://schemas.microsoft.com/office/drawing/2010/main" val="0"/>
              </a:ext>
            </a:extLst>
          </a:blip>
          <a:srcRect/>
          <a:stretch>
            <a:fillRect/>
          </a:stretch>
        </p:blipFill>
        <p:spPr bwMode="auto">
          <a:xfrm>
            <a:off x="1934699" y="1293286"/>
            <a:ext cx="1666875"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8" name="Line 9">
            <a:extLst>
              <a:ext uri="{FF2B5EF4-FFF2-40B4-BE49-F238E27FC236}">
                <a16:creationId xmlns:a16="http://schemas.microsoft.com/office/drawing/2014/main" id="{085FF028-426B-134A-A5E2-E61AA1B5912B}"/>
              </a:ext>
            </a:extLst>
          </p:cNvPr>
          <p:cNvSpPr>
            <a:spLocks noChangeShapeType="1"/>
          </p:cNvSpPr>
          <p:nvPr/>
        </p:nvSpPr>
        <p:spPr bwMode="auto">
          <a:xfrm>
            <a:off x="3239624" y="2836336"/>
            <a:ext cx="347662"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9819" name="Text Box 10">
            <a:extLst>
              <a:ext uri="{FF2B5EF4-FFF2-40B4-BE49-F238E27FC236}">
                <a16:creationId xmlns:a16="http://schemas.microsoft.com/office/drawing/2014/main" id="{4F6B904F-54B1-C74F-AA44-E1ED29A9C821}"/>
              </a:ext>
            </a:extLst>
          </p:cNvPr>
          <p:cNvSpPr txBox="1">
            <a:spLocks noChangeArrowheads="1"/>
          </p:cNvSpPr>
          <p:nvPr/>
        </p:nvSpPr>
        <p:spPr bwMode="auto">
          <a:xfrm>
            <a:off x="2344274" y="4779436"/>
            <a:ext cx="1136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800" b="1" i="1">
                <a:latin typeface="Arial" panose="020B0604020202020204" pitchFamily="34" charset="0"/>
              </a:rPr>
              <a:t>gastroc.</a:t>
            </a:r>
          </a:p>
        </p:txBody>
      </p:sp>
      <p:sp>
        <p:nvSpPr>
          <p:cNvPr id="119821" name="Line 12">
            <a:extLst>
              <a:ext uri="{FF2B5EF4-FFF2-40B4-BE49-F238E27FC236}">
                <a16:creationId xmlns:a16="http://schemas.microsoft.com/office/drawing/2014/main" id="{3A8E0BA2-A731-C84C-B980-D8917D7D6D56}"/>
              </a:ext>
            </a:extLst>
          </p:cNvPr>
          <p:cNvSpPr>
            <a:spLocks noChangeShapeType="1"/>
          </p:cNvSpPr>
          <p:nvPr/>
        </p:nvSpPr>
        <p:spPr bwMode="auto">
          <a:xfrm>
            <a:off x="1399711" y="4615924"/>
            <a:ext cx="347663"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it-IT"/>
          </a:p>
        </p:txBody>
      </p:sp>
      <p:pic>
        <p:nvPicPr>
          <p:cNvPr id="119822" name="Picture 13" descr="MDXTib_1">
            <a:extLst>
              <a:ext uri="{FF2B5EF4-FFF2-40B4-BE49-F238E27FC236}">
                <a16:creationId xmlns:a16="http://schemas.microsoft.com/office/drawing/2014/main" id="{F0AEF25B-C26D-B647-8F14-8FCE4F365C5B}"/>
              </a:ext>
            </a:extLst>
          </p:cNvPr>
          <p:cNvPicPr>
            <a:picLocks noChangeAspect="1" noChangeArrowheads="1"/>
          </p:cNvPicPr>
          <p:nvPr/>
        </p:nvPicPr>
        <p:blipFill>
          <a:blip r:embed="rId8">
            <a:lum bright="-6000"/>
            <a:extLst>
              <a:ext uri="{28A0092B-C50C-407E-A947-70E740481C1C}">
                <a14:useLocalDpi xmlns:a14="http://schemas.microsoft.com/office/drawing/2010/main" val="0"/>
              </a:ext>
            </a:extLst>
          </a:blip>
          <a:srcRect/>
          <a:stretch>
            <a:fillRect/>
          </a:stretch>
        </p:blipFill>
        <p:spPr bwMode="auto">
          <a:xfrm>
            <a:off x="126546" y="3055411"/>
            <a:ext cx="1720850"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23" name="Line 14">
            <a:extLst>
              <a:ext uri="{FF2B5EF4-FFF2-40B4-BE49-F238E27FC236}">
                <a16:creationId xmlns:a16="http://schemas.microsoft.com/office/drawing/2014/main" id="{E95C9750-B11B-6E40-A39F-DAEB631BA794}"/>
              </a:ext>
            </a:extLst>
          </p:cNvPr>
          <p:cNvSpPr>
            <a:spLocks noChangeShapeType="1"/>
          </p:cNvSpPr>
          <p:nvPr/>
        </p:nvSpPr>
        <p:spPr bwMode="auto">
          <a:xfrm>
            <a:off x="1394959" y="4612749"/>
            <a:ext cx="346075"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it-IT"/>
          </a:p>
        </p:txBody>
      </p:sp>
      <p:pic>
        <p:nvPicPr>
          <p:cNvPr id="119824" name="Picture 15" descr="MDX Gastro_2">
            <a:extLst>
              <a:ext uri="{FF2B5EF4-FFF2-40B4-BE49-F238E27FC236}">
                <a16:creationId xmlns:a16="http://schemas.microsoft.com/office/drawing/2014/main" id="{3B530131-5951-1949-BB57-112C81CD113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31524" y="3069699"/>
            <a:ext cx="1670050" cy="169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25" name="Line 16">
            <a:extLst>
              <a:ext uri="{FF2B5EF4-FFF2-40B4-BE49-F238E27FC236}">
                <a16:creationId xmlns:a16="http://schemas.microsoft.com/office/drawing/2014/main" id="{7F4EA666-3EB2-2543-A661-E43021FC8CD8}"/>
              </a:ext>
            </a:extLst>
          </p:cNvPr>
          <p:cNvSpPr>
            <a:spLocks noChangeShapeType="1"/>
          </p:cNvSpPr>
          <p:nvPr/>
        </p:nvSpPr>
        <p:spPr bwMode="auto">
          <a:xfrm>
            <a:off x="3141199" y="4612749"/>
            <a:ext cx="347662"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it-IT"/>
          </a:p>
        </p:txBody>
      </p:sp>
      <p:pic>
        <p:nvPicPr>
          <p:cNvPr id="119826" name="Picture 17" descr="Cuore MDX_Snapshot_00">
            <a:extLst>
              <a:ext uri="{FF2B5EF4-FFF2-40B4-BE49-F238E27FC236}">
                <a16:creationId xmlns:a16="http://schemas.microsoft.com/office/drawing/2014/main" id="{41ED50E9-546D-7B49-B7DB-695004B342A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7933" t="647" r="7983"/>
          <a:stretch>
            <a:fillRect/>
          </a:stretch>
        </p:blipFill>
        <p:spPr bwMode="auto">
          <a:xfrm>
            <a:off x="3736511" y="3069699"/>
            <a:ext cx="1624013" cy="170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27" name="Line 18">
            <a:extLst>
              <a:ext uri="{FF2B5EF4-FFF2-40B4-BE49-F238E27FC236}">
                <a16:creationId xmlns:a16="http://schemas.microsoft.com/office/drawing/2014/main" id="{77C98DC2-738C-2D47-BBD9-A1911789C333}"/>
              </a:ext>
            </a:extLst>
          </p:cNvPr>
          <p:cNvSpPr>
            <a:spLocks noChangeShapeType="1"/>
          </p:cNvSpPr>
          <p:nvPr/>
        </p:nvSpPr>
        <p:spPr bwMode="auto">
          <a:xfrm>
            <a:off x="4938249" y="4615924"/>
            <a:ext cx="346075"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it-IT"/>
          </a:p>
        </p:txBody>
      </p:sp>
      <p:pic>
        <p:nvPicPr>
          <p:cNvPr id="119828" name="Picture 19" descr="CuoreDis">
            <a:extLst>
              <a:ext uri="{FF2B5EF4-FFF2-40B4-BE49-F238E27FC236}">
                <a16:creationId xmlns:a16="http://schemas.microsoft.com/office/drawing/2014/main" id="{EAA1A102-6510-1240-A4C3-69C3B07F7B0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b="1009"/>
          <a:stretch>
            <a:fillRect/>
          </a:stretch>
        </p:blipFill>
        <p:spPr bwMode="auto">
          <a:xfrm>
            <a:off x="3717461" y="1277411"/>
            <a:ext cx="16256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29" name="Text Box 20">
            <a:extLst>
              <a:ext uri="{FF2B5EF4-FFF2-40B4-BE49-F238E27FC236}">
                <a16:creationId xmlns:a16="http://schemas.microsoft.com/office/drawing/2014/main" id="{30777508-A8E2-4341-9D68-CB97C79C482E}"/>
              </a:ext>
            </a:extLst>
          </p:cNvPr>
          <p:cNvSpPr txBox="1">
            <a:spLocks noChangeArrowheads="1"/>
          </p:cNvSpPr>
          <p:nvPr/>
        </p:nvSpPr>
        <p:spPr bwMode="auto">
          <a:xfrm>
            <a:off x="4163549" y="4779436"/>
            <a:ext cx="8032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800" b="1" i="1">
                <a:latin typeface="Arial" panose="020B0604020202020204" pitchFamily="34" charset="0"/>
              </a:rPr>
              <a:t>heart</a:t>
            </a:r>
          </a:p>
        </p:txBody>
      </p:sp>
      <p:sp>
        <p:nvSpPr>
          <p:cNvPr id="119830" name="Line 21">
            <a:extLst>
              <a:ext uri="{FF2B5EF4-FFF2-40B4-BE49-F238E27FC236}">
                <a16:creationId xmlns:a16="http://schemas.microsoft.com/office/drawing/2014/main" id="{C6C73B80-1C95-634B-9306-2D8EA400649C}"/>
              </a:ext>
            </a:extLst>
          </p:cNvPr>
          <p:cNvSpPr>
            <a:spLocks noChangeShapeType="1"/>
          </p:cNvSpPr>
          <p:nvPr/>
        </p:nvSpPr>
        <p:spPr bwMode="auto">
          <a:xfrm>
            <a:off x="4938249" y="2836336"/>
            <a:ext cx="347662" cy="0"/>
          </a:xfrm>
          <a:prstGeom prst="line">
            <a:avLst/>
          </a:prstGeom>
          <a:noFill/>
          <a:ln w="28575">
            <a:solidFill>
              <a:schemeClr val="bg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19831" name="Text Box 22">
            <a:extLst>
              <a:ext uri="{FF2B5EF4-FFF2-40B4-BE49-F238E27FC236}">
                <a16:creationId xmlns:a16="http://schemas.microsoft.com/office/drawing/2014/main" id="{324A617C-1696-5C40-8E23-02821408AD9B}"/>
              </a:ext>
            </a:extLst>
          </p:cNvPr>
          <p:cNvSpPr txBox="1">
            <a:spLocks noChangeArrowheads="1"/>
          </p:cNvSpPr>
          <p:nvPr/>
        </p:nvSpPr>
        <p:spPr bwMode="auto">
          <a:xfrm>
            <a:off x="5374151" y="1502214"/>
            <a:ext cx="864339"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800" b="1" dirty="0">
                <a:latin typeface="Arial" panose="020B0604020202020204" pitchFamily="34" charset="0"/>
              </a:rPr>
              <a:t>U1#23</a:t>
            </a:r>
          </a:p>
          <a:p>
            <a:pPr eaLnBrk="1" hangingPunct="1">
              <a:spcBef>
                <a:spcPct val="0"/>
              </a:spcBef>
              <a:buFontTx/>
              <a:buNone/>
            </a:pPr>
            <a:endParaRPr lang="it-IT" altLang="it-IT" sz="1800" b="1" dirty="0">
              <a:latin typeface="Arial" panose="020B0604020202020204" pitchFamily="34" charset="0"/>
            </a:endParaRPr>
          </a:p>
          <a:p>
            <a:pPr eaLnBrk="1" hangingPunct="1">
              <a:spcBef>
                <a:spcPct val="0"/>
              </a:spcBef>
              <a:buFontTx/>
              <a:buNone/>
            </a:pPr>
            <a:endParaRPr lang="it-IT" altLang="it-IT" sz="1800" b="1" dirty="0">
              <a:latin typeface="Arial" panose="020B0604020202020204" pitchFamily="34" charset="0"/>
            </a:endParaRPr>
          </a:p>
          <a:p>
            <a:pPr eaLnBrk="1" hangingPunct="1">
              <a:spcBef>
                <a:spcPct val="0"/>
              </a:spcBef>
              <a:buFontTx/>
              <a:buNone/>
            </a:pPr>
            <a:endParaRPr lang="it-IT" altLang="it-IT" sz="1800" b="1" dirty="0">
              <a:latin typeface="Arial" panose="020B0604020202020204" pitchFamily="34" charset="0"/>
            </a:endParaRPr>
          </a:p>
          <a:p>
            <a:pPr eaLnBrk="1" hangingPunct="1">
              <a:spcBef>
                <a:spcPct val="0"/>
              </a:spcBef>
              <a:buFontTx/>
              <a:buNone/>
            </a:pPr>
            <a:endParaRPr lang="it-IT" altLang="it-IT" sz="1800" b="1" dirty="0">
              <a:latin typeface="Arial" panose="020B0604020202020204" pitchFamily="34" charset="0"/>
            </a:endParaRPr>
          </a:p>
          <a:p>
            <a:pPr eaLnBrk="1" hangingPunct="1">
              <a:spcBef>
                <a:spcPct val="0"/>
              </a:spcBef>
              <a:buFontTx/>
              <a:buNone/>
            </a:pPr>
            <a:endParaRPr lang="it-IT" altLang="it-IT" sz="1800" b="1" dirty="0">
              <a:latin typeface="Arial" panose="020B0604020202020204" pitchFamily="34" charset="0"/>
            </a:endParaRPr>
          </a:p>
          <a:p>
            <a:pPr eaLnBrk="1" hangingPunct="1">
              <a:spcBef>
                <a:spcPct val="0"/>
              </a:spcBef>
              <a:buFontTx/>
              <a:buNone/>
            </a:pPr>
            <a:endParaRPr lang="it-IT" altLang="it-IT" sz="1800" b="1" dirty="0">
              <a:latin typeface="Arial" panose="020B0604020202020204" pitchFamily="34" charset="0"/>
            </a:endParaRPr>
          </a:p>
          <a:p>
            <a:pPr eaLnBrk="1" hangingPunct="1">
              <a:spcBef>
                <a:spcPct val="0"/>
              </a:spcBef>
              <a:buFontTx/>
              <a:buNone/>
            </a:pPr>
            <a:endParaRPr lang="it-IT" altLang="it-IT" sz="1800" b="1" dirty="0">
              <a:latin typeface="Arial" panose="020B0604020202020204" pitchFamily="34" charset="0"/>
            </a:endParaRPr>
          </a:p>
          <a:p>
            <a:pPr eaLnBrk="1" hangingPunct="1">
              <a:spcBef>
                <a:spcPct val="0"/>
              </a:spcBef>
              <a:buFontTx/>
              <a:buNone/>
            </a:pPr>
            <a:endParaRPr lang="it-IT" altLang="it-IT" sz="1800" b="1" dirty="0">
              <a:latin typeface="Arial" panose="020B0604020202020204" pitchFamily="34" charset="0"/>
            </a:endParaRPr>
          </a:p>
          <a:p>
            <a:pPr eaLnBrk="1" hangingPunct="1">
              <a:spcBef>
                <a:spcPct val="0"/>
              </a:spcBef>
              <a:buFontTx/>
              <a:buNone/>
            </a:pPr>
            <a:r>
              <a:rPr lang="it-IT" altLang="it-IT" sz="1800" b="1" dirty="0">
                <a:latin typeface="Arial" panose="020B0604020202020204" pitchFamily="34" charset="0"/>
              </a:rPr>
              <a:t>mdx</a:t>
            </a:r>
          </a:p>
        </p:txBody>
      </p:sp>
      <p:sp>
        <p:nvSpPr>
          <p:cNvPr id="32" name="Rectangle 2">
            <a:extLst>
              <a:ext uri="{FF2B5EF4-FFF2-40B4-BE49-F238E27FC236}">
                <a16:creationId xmlns:a16="http://schemas.microsoft.com/office/drawing/2014/main" id="{793F3769-6DD9-9748-AF7C-9D259D4F82F9}"/>
              </a:ext>
            </a:extLst>
          </p:cNvPr>
          <p:cNvSpPr txBox="1">
            <a:spLocks noChangeArrowheads="1"/>
          </p:cNvSpPr>
          <p:nvPr/>
        </p:nvSpPr>
        <p:spPr bwMode="auto">
          <a:xfrm>
            <a:off x="-71437" y="-197570"/>
            <a:ext cx="9144000" cy="1143000"/>
          </a:xfrm>
          <a:prstGeom prst="rect">
            <a:avLst/>
          </a:prstGeom>
          <a:noFill/>
          <a:ln w="9525">
            <a:noFill/>
            <a:miter lim="800000"/>
            <a:headEnd/>
            <a:tailEnd/>
          </a:ln>
        </p:spPr>
        <p:txBody>
          <a:bodyPr anchor="ctr">
            <a:normAutofit fontScale="97500"/>
          </a:bodyPr>
          <a:lstStyle/>
          <a:p>
            <a:pPr algn="ctr">
              <a:defRPr/>
            </a:pPr>
            <a:r>
              <a:rPr lang="en-GB" b="1" dirty="0">
                <a:solidFill>
                  <a:srgbClr val="800000"/>
                </a:solidFill>
                <a:latin typeface="Century Gothic" charset="0"/>
                <a:ea typeface="ＭＳ Ｐゴシック" charset="0"/>
                <a:cs typeface="ＭＳ Ｐゴシック" charset="0"/>
              </a:rPr>
              <a:t>The therapeutic benefit lasts for the entire life of the animal</a:t>
            </a:r>
          </a:p>
        </p:txBody>
      </p:sp>
      <p:sp>
        <p:nvSpPr>
          <p:cNvPr id="119833" name="Rectangle 3">
            <a:extLst>
              <a:ext uri="{FF2B5EF4-FFF2-40B4-BE49-F238E27FC236}">
                <a16:creationId xmlns:a16="http://schemas.microsoft.com/office/drawing/2014/main" id="{6D8D3425-169C-3B4C-9647-F7E4D93FE85D}"/>
              </a:ext>
            </a:extLst>
          </p:cNvPr>
          <p:cNvSpPr>
            <a:spLocks noChangeArrowheads="1"/>
          </p:cNvSpPr>
          <p:nvPr/>
        </p:nvSpPr>
        <p:spPr bwMode="auto">
          <a:xfrm>
            <a:off x="6103938" y="6256338"/>
            <a:ext cx="3101975"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a:lnSpc>
                <a:spcPct val="120000"/>
              </a:lnSpc>
              <a:spcBef>
                <a:spcPct val="0"/>
              </a:spcBef>
              <a:buFontTx/>
              <a:buNone/>
            </a:pPr>
            <a:r>
              <a:rPr lang="en-GB" altLang="it-IT" sz="1400">
                <a:solidFill>
                  <a:schemeClr val="bg1"/>
                </a:solidFill>
                <a:latin typeface="Century Gothic" panose="020B0502020202020204" pitchFamily="34" charset="0"/>
              </a:rPr>
              <a:t>Denti </a:t>
            </a:r>
            <a:r>
              <a:rPr lang="en-GB" altLang="it-IT" sz="1400" i="1">
                <a:solidFill>
                  <a:schemeClr val="bg1"/>
                </a:solidFill>
                <a:latin typeface="Century Gothic" panose="020B0502020202020204" pitchFamily="34" charset="0"/>
              </a:rPr>
              <a:t>et al.,</a:t>
            </a:r>
            <a:r>
              <a:rPr lang="en-GB" altLang="it-IT" sz="1400">
                <a:solidFill>
                  <a:schemeClr val="bg1"/>
                </a:solidFill>
                <a:latin typeface="Century Gothic" panose="020B0502020202020204" pitchFamily="34" charset="0"/>
              </a:rPr>
              <a:t> </a:t>
            </a:r>
            <a:r>
              <a:rPr lang="it-IT" altLang="it-IT" sz="1400">
                <a:solidFill>
                  <a:schemeClr val="bg1"/>
                </a:solidFill>
                <a:latin typeface="Century Gothic" panose="020B0502020202020204" pitchFamily="34" charset="0"/>
              </a:rPr>
              <a:t>Hum Gen Ther  </a:t>
            </a:r>
          </a:p>
        </p:txBody>
      </p:sp>
      <p:sp>
        <p:nvSpPr>
          <p:cNvPr id="119834" name="CasellaDiTesto 33">
            <a:extLst>
              <a:ext uri="{FF2B5EF4-FFF2-40B4-BE49-F238E27FC236}">
                <a16:creationId xmlns:a16="http://schemas.microsoft.com/office/drawing/2014/main" id="{5D005A14-D663-2B48-B883-FDCFBF5868C1}"/>
              </a:ext>
            </a:extLst>
          </p:cNvPr>
          <p:cNvSpPr txBox="1">
            <a:spLocks noChangeArrowheads="1"/>
          </p:cNvSpPr>
          <p:nvPr/>
        </p:nvSpPr>
        <p:spPr bwMode="auto">
          <a:xfrm>
            <a:off x="203200" y="5334000"/>
            <a:ext cx="89281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800" b="1" dirty="0">
                <a:solidFill>
                  <a:srgbClr val="800000"/>
                </a:solidFill>
              </a:rPr>
              <a:t>Mice are </a:t>
            </a:r>
            <a:r>
              <a:rPr lang="it-IT" altLang="it-IT" sz="1800" b="1" dirty="0" err="1">
                <a:solidFill>
                  <a:srgbClr val="800000"/>
                </a:solidFill>
              </a:rPr>
              <a:t>injected</a:t>
            </a:r>
            <a:r>
              <a:rPr lang="it-IT" altLang="it-IT" sz="1800" b="1" dirty="0">
                <a:solidFill>
                  <a:srgbClr val="800000"/>
                </a:solidFill>
              </a:rPr>
              <a:t> </a:t>
            </a:r>
            <a:r>
              <a:rPr lang="it-IT" altLang="it-IT" sz="1800" b="1" dirty="0" err="1">
                <a:solidFill>
                  <a:srgbClr val="800000"/>
                </a:solidFill>
                <a:highlight>
                  <a:srgbClr val="FFFF00"/>
                </a:highlight>
              </a:rPr>
              <a:t>at</a:t>
            </a:r>
            <a:r>
              <a:rPr lang="it-IT" altLang="it-IT" sz="1800" b="1" dirty="0">
                <a:solidFill>
                  <a:srgbClr val="800000"/>
                </a:solidFill>
                <a:highlight>
                  <a:srgbClr val="FFFF00"/>
                </a:highlight>
              </a:rPr>
              <a:t> 6 weeks and </a:t>
            </a:r>
            <a:r>
              <a:rPr lang="it-IT" altLang="it-IT" sz="1800" b="1" dirty="0" err="1">
                <a:solidFill>
                  <a:srgbClr val="800000"/>
                </a:solidFill>
                <a:highlight>
                  <a:srgbClr val="FFFF00"/>
                </a:highlight>
              </a:rPr>
              <a:t>sacrified</a:t>
            </a:r>
            <a:r>
              <a:rPr lang="it-IT" altLang="it-IT" sz="1800" b="1" dirty="0">
                <a:solidFill>
                  <a:srgbClr val="800000"/>
                </a:solidFill>
                <a:highlight>
                  <a:srgbClr val="FFFF00"/>
                </a:highlight>
              </a:rPr>
              <a:t> </a:t>
            </a:r>
            <a:r>
              <a:rPr lang="it-IT" altLang="it-IT" sz="1800" b="1" dirty="0" err="1">
                <a:solidFill>
                  <a:srgbClr val="800000"/>
                </a:solidFill>
                <a:highlight>
                  <a:srgbClr val="FFFF00"/>
                </a:highlight>
              </a:rPr>
              <a:t>at</a:t>
            </a:r>
            <a:r>
              <a:rPr lang="it-IT" altLang="it-IT" sz="2400" b="1" dirty="0">
                <a:solidFill>
                  <a:srgbClr val="800000"/>
                </a:solidFill>
                <a:highlight>
                  <a:srgbClr val="FFFF00"/>
                </a:highlight>
              </a:rPr>
              <a:t> 20 </a:t>
            </a:r>
            <a:r>
              <a:rPr lang="it-IT" altLang="it-IT" sz="2400" b="1" dirty="0" err="1">
                <a:solidFill>
                  <a:srgbClr val="800000"/>
                </a:solidFill>
                <a:highlight>
                  <a:srgbClr val="FFFF00"/>
                </a:highlight>
              </a:rPr>
              <a:t>months</a:t>
            </a:r>
            <a:endParaRPr lang="it-IT" altLang="it-IT" sz="2400" b="1" dirty="0">
              <a:solidFill>
                <a:srgbClr val="800000"/>
              </a:solidFill>
              <a:highlight>
                <a:srgbClr val="FFFF00"/>
              </a:highlight>
            </a:endParaRPr>
          </a:p>
          <a:p>
            <a:pPr eaLnBrk="1" hangingPunct="1">
              <a:spcBef>
                <a:spcPct val="0"/>
              </a:spcBef>
              <a:buFontTx/>
              <a:buNone/>
            </a:pPr>
            <a:r>
              <a:rPr lang="it-IT" altLang="it-IT" sz="1800" b="1" dirty="0" err="1">
                <a:solidFill>
                  <a:srgbClr val="800000"/>
                </a:solidFill>
              </a:rPr>
              <a:t>Dystrophin</a:t>
            </a:r>
            <a:r>
              <a:rPr lang="it-IT" altLang="it-IT" sz="1800" b="1" dirty="0">
                <a:solidFill>
                  <a:srgbClr val="800000"/>
                </a:solidFill>
              </a:rPr>
              <a:t> </a:t>
            </a:r>
            <a:r>
              <a:rPr lang="it-IT" altLang="it-IT" sz="1800" b="1" dirty="0" err="1">
                <a:solidFill>
                  <a:srgbClr val="800000"/>
                </a:solidFill>
              </a:rPr>
              <a:t>expression</a:t>
            </a:r>
            <a:r>
              <a:rPr lang="it-IT" altLang="it-IT" sz="1800" b="1" dirty="0">
                <a:solidFill>
                  <a:srgbClr val="800000"/>
                </a:solidFill>
              </a:rPr>
              <a:t> </a:t>
            </a:r>
            <a:r>
              <a:rPr lang="it-IT" altLang="it-IT" sz="1800" b="1" dirty="0" err="1">
                <a:solidFill>
                  <a:srgbClr val="800000"/>
                </a:solidFill>
              </a:rPr>
              <a:t>is</a:t>
            </a:r>
            <a:r>
              <a:rPr lang="it-IT" altLang="it-IT" sz="1800" b="1" dirty="0">
                <a:solidFill>
                  <a:srgbClr val="800000"/>
                </a:solidFill>
              </a:rPr>
              <a:t> </a:t>
            </a:r>
            <a:r>
              <a:rPr lang="it-IT" altLang="it-IT" sz="1800" b="1" dirty="0" err="1">
                <a:solidFill>
                  <a:srgbClr val="800000"/>
                </a:solidFill>
              </a:rPr>
              <a:t>maintained</a:t>
            </a:r>
            <a:r>
              <a:rPr lang="it-IT" altLang="it-IT" sz="1800" b="1" dirty="0">
                <a:solidFill>
                  <a:srgbClr val="800000"/>
                </a:solidFill>
              </a:rPr>
              <a:t> for </a:t>
            </a:r>
            <a:r>
              <a:rPr lang="it-IT" altLang="it-IT" sz="1800" b="1" dirty="0" err="1">
                <a:solidFill>
                  <a:srgbClr val="800000"/>
                </a:solidFill>
              </a:rPr>
              <a:t>such</a:t>
            </a:r>
            <a:r>
              <a:rPr lang="it-IT" altLang="it-IT" sz="1800" b="1" dirty="0">
                <a:solidFill>
                  <a:srgbClr val="800000"/>
                </a:solidFill>
              </a:rPr>
              <a:t> long time </a:t>
            </a:r>
          </a:p>
        </p:txBody>
      </p:sp>
      <p:sp>
        <p:nvSpPr>
          <p:cNvPr id="2" name="CasellaDiTesto 1">
            <a:extLst>
              <a:ext uri="{FF2B5EF4-FFF2-40B4-BE49-F238E27FC236}">
                <a16:creationId xmlns:a16="http://schemas.microsoft.com/office/drawing/2014/main" id="{9C3455C8-83C9-C74A-99AF-0A8B3A158521}"/>
              </a:ext>
            </a:extLst>
          </p:cNvPr>
          <p:cNvSpPr txBox="1"/>
          <p:nvPr/>
        </p:nvSpPr>
        <p:spPr>
          <a:xfrm>
            <a:off x="922500" y="653647"/>
            <a:ext cx="7156126" cy="369332"/>
          </a:xfrm>
          <a:prstGeom prst="rect">
            <a:avLst/>
          </a:prstGeom>
          <a:noFill/>
        </p:spPr>
        <p:txBody>
          <a:bodyPr wrap="none" rtlCol="0">
            <a:spAutoFit/>
          </a:bodyPr>
          <a:lstStyle/>
          <a:p>
            <a:r>
              <a:rPr lang="it-IT" sz="1800" dirty="0" err="1"/>
              <a:t>Immunohistochemical</a:t>
            </a:r>
            <a:r>
              <a:rPr lang="it-IT" sz="1800" dirty="0"/>
              <a:t> </a:t>
            </a:r>
            <a:r>
              <a:rPr lang="it-IT" sz="1800" dirty="0" err="1"/>
              <a:t>analysis</a:t>
            </a:r>
            <a:r>
              <a:rPr lang="it-IT" sz="1800" dirty="0"/>
              <a:t> with anti-</a:t>
            </a:r>
            <a:r>
              <a:rPr lang="it-IT" sz="1800" dirty="0" err="1"/>
              <a:t>dystrophin</a:t>
            </a:r>
            <a:r>
              <a:rPr lang="it-IT" sz="1800" dirty="0"/>
              <a:t> </a:t>
            </a:r>
            <a:r>
              <a:rPr lang="it-IT" sz="1800" dirty="0" err="1"/>
              <a:t>antobodies</a:t>
            </a:r>
            <a:endParaRPr lang="it-IT" sz="1800" dirty="0"/>
          </a:p>
        </p:txBody>
      </p:sp>
      <p:grpSp>
        <p:nvGrpSpPr>
          <p:cNvPr id="31" name="Group 36">
            <a:extLst>
              <a:ext uri="{FF2B5EF4-FFF2-40B4-BE49-F238E27FC236}">
                <a16:creationId xmlns:a16="http://schemas.microsoft.com/office/drawing/2014/main" id="{0524E817-CBE3-4240-B036-2FDC948161DE}"/>
              </a:ext>
            </a:extLst>
          </p:cNvPr>
          <p:cNvGrpSpPr>
            <a:grpSpLocks/>
          </p:cNvGrpSpPr>
          <p:nvPr/>
        </p:nvGrpSpPr>
        <p:grpSpPr bwMode="auto">
          <a:xfrm>
            <a:off x="6139326" y="2330933"/>
            <a:ext cx="1646238" cy="1181100"/>
            <a:chOff x="998" y="2089"/>
            <a:chExt cx="1037" cy="744"/>
          </a:xfrm>
        </p:grpSpPr>
        <p:sp>
          <p:nvSpPr>
            <p:cNvPr id="33" name="Text Box 37">
              <a:extLst>
                <a:ext uri="{FF2B5EF4-FFF2-40B4-BE49-F238E27FC236}">
                  <a16:creationId xmlns:a16="http://schemas.microsoft.com/office/drawing/2014/main" id="{99632506-EE53-864A-8109-18D8E174A933}"/>
                </a:ext>
              </a:extLst>
            </p:cNvPr>
            <p:cNvSpPr txBox="1">
              <a:spLocks noChangeArrowheads="1"/>
            </p:cNvSpPr>
            <p:nvPr/>
          </p:nvSpPr>
          <p:spPr bwMode="auto">
            <a:xfrm>
              <a:off x="1187" y="2089"/>
              <a:ext cx="67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400">
                  <a:latin typeface="Times" pitchFamily="2" charset="0"/>
                </a:rPr>
                <a:t>AAV-U1</a:t>
              </a:r>
              <a:r>
                <a:rPr lang="it-IT" altLang="it-IT" sz="1200">
                  <a:latin typeface="Times" pitchFamily="2" charset="0"/>
                </a:rPr>
                <a:t>#23</a:t>
              </a:r>
              <a:endParaRPr lang="it-IT" altLang="it-IT" sz="1800">
                <a:latin typeface="Times" pitchFamily="2" charset="0"/>
              </a:endParaRPr>
            </a:p>
          </p:txBody>
        </p:sp>
        <p:sp>
          <p:nvSpPr>
            <p:cNvPr id="34" name="Line 38">
              <a:extLst>
                <a:ext uri="{FF2B5EF4-FFF2-40B4-BE49-F238E27FC236}">
                  <a16:creationId xmlns:a16="http://schemas.microsoft.com/office/drawing/2014/main" id="{AF52BE95-D581-B344-B6E1-85C9416711D0}"/>
                </a:ext>
              </a:extLst>
            </p:cNvPr>
            <p:cNvSpPr>
              <a:spLocks noChangeShapeType="1"/>
            </p:cNvSpPr>
            <p:nvPr/>
          </p:nvSpPr>
          <p:spPr bwMode="auto">
            <a:xfrm>
              <a:off x="1227" y="2281"/>
              <a:ext cx="62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5" name="Rectangle 39">
              <a:extLst>
                <a:ext uri="{FF2B5EF4-FFF2-40B4-BE49-F238E27FC236}">
                  <a16:creationId xmlns:a16="http://schemas.microsoft.com/office/drawing/2014/main" id="{A20F4B85-53CB-1746-AC10-418BCE9127E6}"/>
                </a:ext>
              </a:extLst>
            </p:cNvPr>
            <p:cNvSpPr>
              <a:spLocks noChangeArrowheads="1"/>
            </p:cNvSpPr>
            <p:nvPr/>
          </p:nvSpPr>
          <p:spPr bwMode="auto">
            <a:xfrm>
              <a:off x="998" y="2313"/>
              <a:ext cx="29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400">
                  <a:latin typeface="Times" pitchFamily="2" charset="0"/>
                </a:rPr>
                <a:t>WT</a:t>
              </a:r>
              <a:endParaRPr lang="it-IT" altLang="it-IT" sz="1600">
                <a:latin typeface="Times" pitchFamily="2" charset="0"/>
              </a:endParaRPr>
            </a:p>
          </p:txBody>
        </p:sp>
        <p:sp>
          <p:nvSpPr>
            <p:cNvPr id="36" name="Rectangle 40">
              <a:extLst>
                <a:ext uri="{FF2B5EF4-FFF2-40B4-BE49-F238E27FC236}">
                  <a16:creationId xmlns:a16="http://schemas.microsoft.com/office/drawing/2014/main" id="{FD6AA4FA-CB33-0B4D-837D-8EF547A853A7}"/>
                </a:ext>
              </a:extLst>
            </p:cNvPr>
            <p:cNvSpPr>
              <a:spLocks noChangeArrowheads="1"/>
            </p:cNvSpPr>
            <p:nvPr/>
          </p:nvSpPr>
          <p:spPr bwMode="auto">
            <a:xfrm>
              <a:off x="1816" y="2313"/>
              <a:ext cx="20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400">
                  <a:latin typeface="Times" pitchFamily="2" charset="0"/>
                </a:rPr>
                <a:t>ni</a:t>
              </a:r>
              <a:endParaRPr lang="it-IT" altLang="it-IT" sz="1600">
                <a:latin typeface="Times" pitchFamily="2" charset="0"/>
              </a:endParaRPr>
            </a:p>
          </p:txBody>
        </p:sp>
        <p:sp>
          <p:nvSpPr>
            <p:cNvPr id="37" name="Rectangle 41">
              <a:extLst>
                <a:ext uri="{FF2B5EF4-FFF2-40B4-BE49-F238E27FC236}">
                  <a16:creationId xmlns:a16="http://schemas.microsoft.com/office/drawing/2014/main" id="{B58A5179-CED0-6643-837E-0C77A9CD9F8F}"/>
                </a:ext>
              </a:extLst>
            </p:cNvPr>
            <p:cNvSpPr>
              <a:spLocks noChangeArrowheads="1"/>
            </p:cNvSpPr>
            <p:nvPr/>
          </p:nvSpPr>
          <p:spPr bwMode="auto">
            <a:xfrm>
              <a:off x="1226" y="2313"/>
              <a:ext cx="17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400">
                  <a:latin typeface="Times" pitchFamily="2" charset="0"/>
                </a:rPr>
                <a:t>1</a:t>
              </a:r>
              <a:endParaRPr lang="it-IT" altLang="it-IT" sz="1600">
                <a:latin typeface="Times" pitchFamily="2" charset="0"/>
              </a:endParaRPr>
            </a:p>
          </p:txBody>
        </p:sp>
        <p:sp>
          <p:nvSpPr>
            <p:cNvPr id="38" name="Rectangle 42">
              <a:extLst>
                <a:ext uri="{FF2B5EF4-FFF2-40B4-BE49-F238E27FC236}">
                  <a16:creationId xmlns:a16="http://schemas.microsoft.com/office/drawing/2014/main" id="{F5C09BB1-2137-7044-986B-FB7A9EB2114B}"/>
                </a:ext>
              </a:extLst>
            </p:cNvPr>
            <p:cNvSpPr>
              <a:spLocks noChangeArrowheads="1"/>
            </p:cNvSpPr>
            <p:nvPr/>
          </p:nvSpPr>
          <p:spPr bwMode="auto">
            <a:xfrm>
              <a:off x="1417" y="2313"/>
              <a:ext cx="17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400">
                  <a:latin typeface="Times" pitchFamily="2" charset="0"/>
                </a:rPr>
                <a:t>2</a:t>
              </a:r>
              <a:endParaRPr lang="it-IT" altLang="it-IT" sz="1600">
                <a:latin typeface="Times" pitchFamily="2" charset="0"/>
              </a:endParaRPr>
            </a:p>
          </p:txBody>
        </p:sp>
        <p:sp>
          <p:nvSpPr>
            <p:cNvPr id="39" name="Rectangle 43">
              <a:extLst>
                <a:ext uri="{FF2B5EF4-FFF2-40B4-BE49-F238E27FC236}">
                  <a16:creationId xmlns:a16="http://schemas.microsoft.com/office/drawing/2014/main" id="{6BC48E7C-78E3-4447-86F1-B6B015BAF2D3}"/>
                </a:ext>
              </a:extLst>
            </p:cNvPr>
            <p:cNvSpPr>
              <a:spLocks noChangeArrowheads="1"/>
            </p:cNvSpPr>
            <p:nvPr/>
          </p:nvSpPr>
          <p:spPr bwMode="auto">
            <a:xfrm>
              <a:off x="1619" y="2312"/>
              <a:ext cx="17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400">
                  <a:latin typeface="Times" pitchFamily="2" charset="0"/>
                </a:rPr>
                <a:t>3</a:t>
              </a:r>
              <a:endParaRPr lang="it-IT" altLang="it-IT" sz="1600">
                <a:latin typeface="Times" pitchFamily="2" charset="0"/>
              </a:endParaRPr>
            </a:p>
          </p:txBody>
        </p:sp>
        <p:pic>
          <p:nvPicPr>
            <p:cNvPr id="40" name="Picture 44">
              <a:extLst>
                <a:ext uri="{FF2B5EF4-FFF2-40B4-BE49-F238E27FC236}">
                  <a16:creationId xmlns:a16="http://schemas.microsoft.com/office/drawing/2014/main" id="{19850B99-AB2F-6546-9C39-527ABDB587B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b="9512"/>
            <a:stretch>
              <a:fillRect/>
            </a:stretch>
          </p:blipFill>
          <p:spPr bwMode="auto">
            <a:xfrm>
              <a:off x="1015" y="2481"/>
              <a:ext cx="1020" cy="35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41" name="AutoShape 47">
            <a:extLst>
              <a:ext uri="{FF2B5EF4-FFF2-40B4-BE49-F238E27FC236}">
                <a16:creationId xmlns:a16="http://schemas.microsoft.com/office/drawing/2014/main" id="{40BFF52A-B96F-4941-A4BF-6E9F296D7B74}"/>
              </a:ext>
            </a:extLst>
          </p:cNvPr>
          <p:cNvSpPr>
            <a:spLocks noChangeArrowheads="1"/>
          </p:cNvSpPr>
          <p:nvPr/>
        </p:nvSpPr>
        <p:spPr bwMode="auto">
          <a:xfrm flipH="1">
            <a:off x="7976064" y="3177071"/>
            <a:ext cx="457200" cy="76200"/>
          </a:xfrm>
          <a:prstGeom prst="rightArrow">
            <a:avLst>
              <a:gd name="adj1" fmla="val 50000"/>
              <a:gd name="adj2" fmla="val 150000"/>
            </a:avLst>
          </a:prstGeom>
          <a:solidFill>
            <a:srgbClr val="2235CB"/>
          </a:solidFill>
          <a:ln w="38100">
            <a:solidFill>
              <a:srgbClr val="2235CB"/>
            </a:solidFill>
            <a:miter lim="800000"/>
            <a:headEnd/>
            <a:tailEnd/>
          </a:ln>
        </p:spPr>
        <p:txBody>
          <a:bodyPr wrap="none"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endParaRPr lang="it-IT" altLang="it-IT" sz="1800"/>
          </a:p>
        </p:txBody>
      </p:sp>
      <p:sp>
        <p:nvSpPr>
          <p:cNvPr id="42" name="Text Box 49">
            <a:extLst>
              <a:ext uri="{FF2B5EF4-FFF2-40B4-BE49-F238E27FC236}">
                <a16:creationId xmlns:a16="http://schemas.microsoft.com/office/drawing/2014/main" id="{17D40109-FF1A-DD4C-B217-208087F66257}"/>
              </a:ext>
            </a:extLst>
          </p:cNvPr>
          <p:cNvSpPr txBox="1">
            <a:spLocks noChangeArrowheads="1"/>
          </p:cNvSpPr>
          <p:nvPr/>
        </p:nvSpPr>
        <p:spPr bwMode="auto">
          <a:xfrm>
            <a:off x="8517401" y="2959583"/>
            <a:ext cx="742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800" b="1">
                <a:solidFill>
                  <a:srgbClr val="2235CB"/>
                </a:solidFill>
              </a:rPr>
              <a:t>Dys</a:t>
            </a:r>
            <a:endParaRPr lang="it-IT" altLang="it-IT" sz="1800"/>
          </a:p>
        </p:txBody>
      </p:sp>
      <p:sp>
        <p:nvSpPr>
          <p:cNvPr id="43" name="Text Box 69">
            <a:extLst>
              <a:ext uri="{FF2B5EF4-FFF2-40B4-BE49-F238E27FC236}">
                <a16:creationId xmlns:a16="http://schemas.microsoft.com/office/drawing/2014/main" id="{3DD76544-8047-C842-9B30-46D9DAFB2B9C}"/>
              </a:ext>
            </a:extLst>
          </p:cNvPr>
          <p:cNvSpPr txBox="1">
            <a:spLocks noChangeArrowheads="1"/>
          </p:cNvSpPr>
          <p:nvPr/>
        </p:nvSpPr>
        <p:spPr bwMode="auto">
          <a:xfrm>
            <a:off x="6599701" y="3664433"/>
            <a:ext cx="12001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it-IT" altLang="it-IT" sz="1600"/>
              <a:t>NCL-DYS1</a:t>
            </a:r>
          </a:p>
        </p:txBody>
      </p:sp>
      <p:sp>
        <p:nvSpPr>
          <p:cNvPr id="3" name="CasellaDiTesto 2">
            <a:extLst>
              <a:ext uri="{FF2B5EF4-FFF2-40B4-BE49-F238E27FC236}">
                <a16:creationId xmlns:a16="http://schemas.microsoft.com/office/drawing/2014/main" id="{CBD8CD89-54F5-8446-AE7E-B0FB5E10232C}"/>
              </a:ext>
            </a:extLst>
          </p:cNvPr>
          <p:cNvSpPr txBox="1"/>
          <p:nvPr/>
        </p:nvSpPr>
        <p:spPr>
          <a:xfrm>
            <a:off x="6031399" y="1931333"/>
            <a:ext cx="2047355" cy="461665"/>
          </a:xfrm>
          <a:prstGeom prst="rect">
            <a:avLst/>
          </a:prstGeom>
          <a:noFill/>
        </p:spPr>
        <p:txBody>
          <a:bodyPr wrap="none" rtlCol="0">
            <a:spAutoFit/>
          </a:bodyPr>
          <a:lstStyle/>
          <a:p>
            <a:r>
              <a:rPr lang="it-IT" dirty="0"/>
              <a:t>Western </a:t>
            </a:r>
            <a:r>
              <a:rPr lang="it-IT" dirty="0" err="1"/>
              <a:t>blot</a:t>
            </a:r>
            <a:endParaRPr lang="it-IT" dirty="0"/>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1857" name="Rettangolo 21">
            <a:extLst>
              <a:ext uri="{FF2B5EF4-FFF2-40B4-BE49-F238E27FC236}">
                <a16:creationId xmlns:a16="http://schemas.microsoft.com/office/drawing/2014/main" id="{2F511374-68D0-0947-9358-5454F3033938}"/>
              </a:ext>
            </a:extLst>
          </p:cNvPr>
          <p:cNvSpPr>
            <a:spLocks noChangeArrowheads="1"/>
          </p:cNvSpPr>
          <p:nvPr/>
        </p:nvSpPr>
        <p:spPr bwMode="auto">
          <a:xfrm>
            <a:off x="0" y="-3175"/>
            <a:ext cx="9144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it-IT" altLang="it-IT" sz="2800" b="1">
                <a:solidFill>
                  <a:srgbClr val="800000"/>
                </a:solidFill>
                <a:latin typeface="Century Gothic" panose="020B0502020202020204" pitchFamily="34" charset="0"/>
              </a:rPr>
              <a:t>Long-term benefit of exon skipping treatment</a:t>
            </a:r>
          </a:p>
        </p:txBody>
      </p:sp>
      <p:sp>
        <p:nvSpPr>
          <p:cNvPr id="121858" name="Rettangolo 91">
            <a:extLst>
              <a:ext uri="{FF2B5EF4-FFF2-40B4-BE49-F238E27FC236}">
                <a16:creationId xmlns:a16="http://schemas.microsoft.com/office/drawing/2014/main" id="{EAB52902-0EB3-894B-B2ED-8C99C7D33EB5}"/>
              </a:ext>
            </a:extLst>
          </p:cNvPr>
          <p:cNvSpPr>
            <a:spLocks noChangeArrowheads="1"/>
          </p:cNvSpPr>
          <p:nvPr/>
        </p:nvSpPr>
        <p:spPr bwMode="auto">
          <a:xfrm>
            <a:off x="0" y="550863"/>
            <a:ext cx="9144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it-IT" altLang="it-IT" sz="2400">
                <a:latin typeface="Century Gothic" panose="020B0502020202020204" pitchFamily="34" charset="0"/>
              </a:rPr>
              <a:t>18 months after AAV injection</a:t>
            </a:r>
          </a:p>
        </p:txBody>
      </p:sp>
      <p:pic>
        <p:nvPicPr>
          <p:cNvPr id="121859" name="Immagine 4" descr="ML_sinistra_202EC.ai">
            <a:extLst>
              <a:ext uri="{FF2B5EF4-FFF2-40B4-BE49-F238E27FC236}">
                <a16:creationId xmlns:a16="http://schemas.microsoft.com/office/drawing/2014/main" id="{18E7E243-6260-FB4F-B475-74E53C7D0F13}"/>
              </a:ext>
            </a:extLst>
          </p:cNvPr>
          <p:cNvPicPr>
            <a:picLocks noChangeAspect="1"/>
          </p:cNvPicPr>
          <p:nvPr/>
        </p:nvPicPr>
        <p:blipFill>
          <a:blip r:embed="rId3">
            <a:extLst>
              <a:ext uri="{28A0092B-C50C-407E-A947-70E740481C1C}">
                <a14:useLocalDpi xmlns:a14="http://schemas.microsoft.com/office/drawing/2010/main" val="0"/>
              </a:ext>
            </a:extLst>
          </a:blip>
          <a:srcRect l="32564" t="40681" r="56602" b="41621"/>
          <a:stretch>
            <a:fillRect/>
          </a:stretch>
        </p:blipFill>
        <p:spPr bwMode="auto">
          <a:xfrm>
            <a:off x="8566150" y="6157913"/>
            <a:ext cx="59055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uppo 24">
            <a:extLst>
              <a:ext uri="{FF2B5EF4-FFF2-40B4-BE49-F238E27FC236}">
                <a16:creationId xmlns:a16="http://schemas.microsoft.com/office/drawing/2014/main" id="{199A0A39-A3AC-C34C-90EE-FA9136DCC888}"/>
              </a:ext>
            </a:extLst>
          </p:cNvPr>
          <p:cNvGrpSpPr>
            <a:grpSpLocks/>
          </p:cNvGrpSpPr>
          <p:nvPr/>
        </p:nvGrpSpPr>
        <p:grpSpPr bwMode="auto">
          <a:xfrm>
            <a:off x="914400" y="3868738"/>
            <a:ext cx="7467600" cy="3505200"/>
            <a:chOff x="914400" y="3869261"/>
            <a:chExt cx="7467600" cy="3505200"/>
          </a:xfrm>
        </p:grpSpPr>
        <p:sp>
          <p:nvSpPr>
            <p:cNvPr id="121867" name="Titolo 1">
              <a:extLst>
                <a:ext uri="{FF2B5EF4-FFF2-40B4-BE49-F238E27FC236}">
                  <a16:creationId xmlns:a16="http://schemas.microsoft.com/office/drawing/2014/main" id="{89A7F1EC-FEE0-F04C-97CE-42566501CCA6}"/>
                </a:ext>
              </a:extLst>
            </p:cNvPr>
            <p:cNvSpPr txBox="1">
              <a:spLocks/>
            </p:cNvSpPr>
            <p:nvPr/>
          </p:nvSpPr>
          <p:spPr bwMode="auto">
            <a:xfrm>
              <a:off x="914400" y="3869261"/>
              <a:ext cx="7467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it-IT" altLang="it-IT" sz="2000"/>
                <a:t>The morpho-functional benefit obtained in exon skipping-treated animals was much stronger than what expected for the amount of rescued dystrophin (1-10%) </a:t>
              </a:r>
              <a:br>
                <a:rPr lang="it-IT" altLang="it-IT" sz="2000"/>
              </a:br>
              <a:endParaRPr lang="it-IT" altLang="it-IT" sz="2000" b="1">
                <a:latin typeface="Calibri (Intestazioni)" charset="0"/>
              </a:endParaRPr>
            </a:p>
          </p:txBody>
        </p:sp>
        <p:sp>
          <p:nvSpPr>
            <p:cNvPr id="121868" name="AutoShape 47">
              <a:extLst>
                <a:ext uri="{FF2B5EF4-FFF2-40B4-BE49-F238E27FC236}">
                  <a16:creationId xmlns:a16="http://schemas.microsoft.com/office/drawing/2014/main" id="{47E23182-BAAC-EE42-84CD-392C7482D5A4}"/>
                </a:ext>
              </a:extLst>
            </p:cNvPr>
            <p:cNvSpPr>
              <a:spLocks noChangeArrowheads="1"/>
            </p:cNvSpPr>
            <p:nvPr/>
          </p:nvSpPr>
          <p:spPr bwMode="auto">
            <a:xfrm flipH="1">
              <a:off x="6107112" y="6313487"/>
              <a:ext cx="457200" cy="76200"/>
            </a:xfrm>
            <a:prstGeom prst="rightArrow">
              <a:avLst>
                <a:gd name="adj1" fmla="val 50000"/>
                <a:gd name="adj2" fmla="val 150000"/>
              </a:avLst>
            </a:prstGeom>
            <a:solidFill>
              <a:srgbClr val="2235CB"/>
            </a:solidFill>
            <a:ln w="38100">
              <a:solidFill>
                <a:srgbClr val="2235CB"/>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121869" name="Text Box 49">
              <a:extLst>
                <a:ext uri="{FF2B5EF4-FFF2-40B4-BE49-F238E27FC236}">
                  <a16:creationId xmlns:a16="http://schemas.microsoft.com/office/drawing/2014/main" id="{2AC7BE1E-72AB-E34B-B050-E2C6B1F0714F}"/>
                </a:ext>
              </a:extLst>
            </p:cNvPr>
            <p:cNvSpPr txBox="1">
              <a:spLocks noChangeArrowheads="1"/>
            </p:cNvSpPr>
            <p:nvPr/>
          </p:nvSpPr>
          <p:spPr bwMode="auto">
            <a:xfrm>
              <a:off x="6648450" y="6096000"/>
              <a:ext cx="742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800" b="1">
                  <a:solidFill>
                    <a:srgbClr val="2235CB"/>
                  </a:solidFill>
                </a:rPr>
                <a:t>Dys</a:t>
              </a:r>
              <a:endParaRPr lang="it-IT" altLang="it-IT" sz="1800"/>
            </a:p>
          </p:txBody>
        </p:sp>
        <p:pic>
          <p:nvPicPr>
            <p:cNvPr id="121870" name="Picture 10">
              <a:extLst>
                <a:ext uri="{FF2B5EF4-FFF2-40B4-BE49-F238E27FC236}">
                  <a16:creationId xmlns:a16="http://schemas.microsoft.com/office/drawing/2014/main" id="{C1208578-C905-3D49-9BA1-67C2ECE4BB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6979" t="58981" r="72507" b="15692"/>
            <a:stretch>
              <a:fillRect/>
            </a:stretch>
          </p:blipFill>
          <p:spPr bwMode="auto">
            <a:xfrm>
              <a:off x="4571999" y="6020412"/>
              <a:ext cx="1535113" cy="76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71" name="CasellaDiTesto 23">
              <a:extLst>
                <a:ext uri="{FF2B5EF4-FFF2-40B4-BE49-F238E27FC236}">
                  <a16:creationId xmlns:a16="http://schemas.microsoft.com/office/drawing/2014/main" id="{E2C7C872-DC3F-7149-952E-1EE84DDF587D}"/>
                </a:ext>
              </a:extLst>
            </p:cNvPr>
            <p:cNvSpPr txBox="1">
              <a:spLocks noChangeArrowheads="1"/>
            </p:cNvSpPr>
            <p:nvPr/>
          </p:nvSpPr>
          <p:spPr bwMode="auto">
            <a:xfrm>
              <a:off x="4743003" y="5606534"/>
              <a:ext cx="14291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800"/>
                <a:t>wt     U1#23</a:t>
              </a:r>
            </a:p>
          </p:txBody>
        </p:sp>
      </p:grpSp>
      <p:sp>
        <p:nvSpPr>
          <p:cNvPr id="121861" name="Rectangle 2">
            <a:extLst>
              <a:ext uri="{FF2B5EF4-FFF2-40B4-BE49-F238E27FC236}">
                <a16:creationId xmlns:a16="http://schemas.microsoft.com/office/drawing/2014/main" id="{4269758C-58AE-FD49-B7F1-00A057BB7757}"/>
              </a:ext>
            </a:extLst>
          </p:cNvPr>
          <p:cNvSpPr>
            <a:spLocks noChangeArrowheads="1"/>
          </p:cNvSpPr>
          <p:nvPr/>
        </p:nvSpPr>
        <p:spPr bwMode="auto">
          <a:xfrm>
            <a:off x="258763" y="1077913"/>
            <a:ext cx="3906837" cy="3778250"/>
          </a:xfrm>
          <a:prstGeom prst="rect">
            <a:avLst/>
          </a:prstGeom>
          <a:solidFill>
            <a:schemeClr val="tx1"/>
          </a:solidFill>
          <a:ln w="5715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121862" name="Text Box 7">
            <a:extLst>
              <a:ext uri="{FF2B5EF4-FFF2-40B4-BE49-F238E27FC236}">
                <a16:creationId xmlns:a16="http://schemas.microsoft.com/office/drawing/2014/main" id="{C58557C4-B36F-F041-9D84-DF7B4D87E029}"/>
              </a:ext>
            </a:extLst>
          </p:cNvPr>
          <p:cNvSpPr txBox="1">
            <a:spLocks noChangeArrowheads="1"/>
          </p:cNvSpPr>
          <p:nvPr/>
        </p:nvSpPr>
        <p:spPr bwMode="auto">
          <a:xfrm>
            <a:off x="1312863" y="1050925"/>
            <a:ext cx="915987"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2800" b="1" i="1">
                <a:solidFill>
                  <a:schemeClr val="bg1"/>
                </a:solidFill>
                <a:latin typeface="Arial" panose="020B0604020202020204" pitchFamily="34" charset="0"/>
              </a:rPr>
              <a:t>mdx</a:t>
            </a:r>
            <a:endParaRPr lang="it-IT" altLang="it-IT" sz="2400">
              <a:latin typeface="Arial" panose="020B0604020202020204" pitchFamily="34" charset="0"/>
            </a:endParaRPr>
          </a:p>
        </p:txBody>
      </p:sp>
      <p:pic>
        <p:nvPicPr>
          <p:cNvPr id="121863" name="Picture 8">
            <a:extLst>
              <a:ext uri="{FF2B5EF4-FFF2-40B4-BE49-F238E27FC236}">
                <a16:creationId xmlns:a16="http://schemas.microsoft.com/office/drawing/2014/main" id="{8627765D-CD68-F04C-A165-325DB3A90A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65968" y="1215232"/>
            <a:ext cx="2798763"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4" name="Rectangle 10">
            <a:extLst>
              <a:ext uri="{FF2B5EF4-FFF2-40B4-BE49-F238E27FC236}">
                <a16:creationId xmlns:a16="http://schemas.microsoft.com/office/drawing/2014/main" id="{A09DAC4B-3678-9C4D-85D1-ADE35B8710C4}"/>
              </a:ext>
            </a:extLst>
          </p:cNvPr>
          <p:cNvSpPr>
            <a:spLocks noChangeArrowheads="1"/>
          </p:cNvSpPr>
          <p:nvPr/>
        </p:nvSpPr>
        <p:spPr bwMode="auto">
          <a:xfrm>
            <a:off x="5037138" y="1154113"/>
            <a:ext cx="3856037" cy="3775075"/>
          </a:xfrm>
          <a:prstGeom prst="rect">
            <a:avLst/>
          </a:prstGeom>
          <a:solidFill>
            <a:schemeClr val="tx1"/>
          </a:solidFill>
          <a:ln w="5715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121865" name="Text Box 12">
            <a:extLst>
              <a:ext uri="{FF2B5EF4-FFF2-40B4-BE49-F238E27FC236}">
                <a16:creationId xmlns:a16="http://schemas.microsoft.com/office/drawing/2014/main" id="{3CC99825-D237-EF48-98E7-64093BEF812A}"/>
              </a:ext>
            </a:extLst>
          </p:cNvPr>
          <p:cNvSpPr txBox="1">
            <a:spLocks noChangeArrowheads="1"/>
          </p:cNvSpPr>
          <p:nvPr/>
        </p:nvSpPr>
        <p:spPr bwMode="auto">
          <a:xfrm>
            <a:off x="6296025" y="1154113"/>
            <a:ext cx="1508125" cy="51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2800" b="1" i="1">
                <a:solidFill>
                  <a:schemeClr val="bg1"/>
                </a:solidFill>
                <a:latin typeface="Arial" panose="020B0604020202020204" pitchFamily="34" charset="0"/>
              </a:rPr>
              <a:t>AAV-U1</a:t>
            </a:r>
            <a:endParaRPr lang="it-IT" altLang="it-IT" sz="2400">
              <a:solidFill>
                <a:schemeClr val="bg1"/>
              </a:solidFill>
              <a:latin typeface="Arial" panose="020B0604020202020204" pitchFamily="34" charset="0"/>
            </a:endParaRPr>
          </a:p>
        </p:txBody>
      </p:sp>
      <p:pic>
        <p:nvPicPr>
          <p:cNvPr id="121866" name="Picture 13">
            <a:extLst>
              <a:ext uri="{FF2B5EF4-FFF2-40B4-BE49-F238E27FC236}">
                <a16:creationId xmlns:a16="http://schemas.microsoft.com/office/drawing/2014/main" id="{A7337C9B-EF13-D94E-ABA9-2C230888FAD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18100" y="1771650"/>
            <a:ext cx="3667125" cy="275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3" name="Text Box 6">
            <a:extLst>
              <a:ext uri="{FF2B5EF4-FFF2-40B4-BE49-F238E27FC236}">
                <a16:creationId xmlns:a16="http://schemas.microsoft.com/office/drawing/2014/main" id="{CE172908-6D97-FC48-9A7B-FBBCFF54D258}"/>
              </a:ext>
            </a:extLst>
          </p:cNvPr>
          <p:cNvSpPr txBox="1">
            <a:spLocks noChangeArrowheads="1"/>
          </p:cNvSpPr>
          <p:nvPr/>
        </p:nvSpPr>
        <p:spPr bwMode="auto">
          <a:xfrm>
            <a:off x="539750" y="588963"/>
            <a:ext cx="7985125"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it-IT" altLang="it-IT" sz="2400" b="1" i="1">
                <a:solidFill>
                  <a:srgbClr val="DE0C0F"/>
                </a:solidFill>
                <a:latin typeface="Comic Sans MS" panose="030F0902030302020204" pitchFamily="66" charset="0"/>
              </a:rPr>
              <a:t>Drosophila Dscam</a:t>
            </a:r>
            <a:r>
              <a:rPr lang="it-IT" altLang="it-IT" sz="2400">
                <a:solidFill>
                  <a:srgbClr val="000000"/>
                </a:solidFill>
                <a:latin typeface="Comic Sans MS" panose="030F0902030302020204" pitchFamily="66" charset="0"/>
              </a:rPr>
              <a:t> encodes 38,016 distinct axon guidance receptors through the mutually exclusive alternative splicing of 95 variable exons. </a:t>
            </a:r>
          </a:p>
          <a:p>
            <a:pPr algn="ctr">
              <a:spcBef>
                <a:spcPct val="0"/>
              </a:spcBef>
              <a:buFontTx/>
              <a:buNone/>
            </a:pPr>
            <a:endParaRPr lang="it-IT" altLang="it-IT" sz="2400">
              <a:solidFill>
                <a:srgbClr val="000000"/>
              </a:solidFill>
              <a:latin typeface="Comic Sans MS" panose="030F0902030302020204" pitchFamily="66" charset="0"/>
            </a:endParaRPr>
          </a:p>
        </p:txBody>
      </p:sp>
      <p:pic>
        <p:nvPicPr>
          <p:cNvPr id="28674" name="Picture 7">
            <a:extLst>
              <a:ext uri="{FF2B5EF4-FFF2-40B4-BE49-F238E27FC236}">
                <a16:creationId xmlns:a16="http://schemas.microsoft.com/office/drawing/2014/main" id="{049AF8AD-D6E1-6C47-9ED0-FF4370478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5640"/>
          <a:stretch>
            <a:fillRect/>
          </a:stretch>
        </p:blipFill>
        <p:spPr bwMode="auto">
          <a:xfrm>
            <a:off x="1298575" y="2182813"/>
            <a:ext cx="6523038" cy="21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 Box 9">
            <a:extLst>
              <a:ext uri="{FF2B5EF4-FFF2-40B4-BE49-F238E27FC236}">
                <a16:creationId xmlns:a16="http://schemas.microsoft.com/office/drawing/2014/main" id="{81885BCD-ED16-ED48-B9E4-125BF9B97EFD}"/>
              </a:ext>
            </a:extLst>
          </p:cNvPr>
          <p:cNvSpPr txBox="1">
            <a:spLocks noChangeArrowheads="1"/>
          </p:cNvSpPr>
          <p:nvPr/>
        </p:nvSpPr>
        <p:spPr bwMode="auto">
          <a:xfrm>
            <a:off x="1011238" y="4387850"/>
            <a:ext cx="724535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it-IT" altLang="it-IT" sz="1400">
                <a:solidFill>
                  <a:srgbClr val="000000"/>
                </a:solidFill>
                <a:latin typeface="Comic Sans MS" panose="030F0902030302020204" pitchFamily="66" charset="0"/>
              </a:rPr>
              <a:t>Organization of the </a:t>
            </a:r>
            <a:r>
              <a:rPr lang="it-IT" altLang="it-IT" sz="1400" i="1">
                <a:solidFill>
                  <a:srgbClr val="000000"/>
                </a:solidFill>
                <a:latin typeface="Comic Sans MS" panose="030F0902030302020204" pitchFamily="66" charset="0"/>
              </a:rPr>
              <a:t>D. melanogaster Dscam</a:t>
            </a:r>
            <a:r>
              <a:rPr lang="it-IT" altLang="it-IT" sz="1400">
                <a:solidFill>
                  <a:srgbClr val="000000"/>
                </a:solidFill>
                <a:latin typeface="Comic Sans MS" panose="030F0902030302020204" pitchFamily="66" charset="0"/>
              </a:rPr>
              <a:t> gene. </a:t>
            </a:r>
            <a:r>
              <a:rPr lang="it-IT" altLang="it-IT" sz="1400" i="1">
                <a:solidFill>
                  <a:srgbClr val="000000"/>
                </a:solidFill>
                <a:latin typeface="Comic Sans MS" panose="030F0902030302020204" pitchFamily="66" charset="0"/>
              </a:rPr>
              <a:t>Dscam</a:t>
            </a:r>
            <a:r>
              <a:rPr lang="it-IT" altLang="it-IT" sz="1400">
                <a:solidFill>
                  <a:srgbClr val="000000"/>
                </a:solidFill>
                <a:latin typeface="Comic Sans MS" panose="030F0902030302020204" pitchFamily="66" charset="0"/>
              </a:rPr>
              <a:t> contains 115 exons, 95 of which are alternatively spliced. The exon 4, 6, and 9 clusters contain 12, 48, and 33 alternative exons, respectively, that each encode variable immunoglobulin domains. The exon 17 cluster contains two exons that encode alternate versions of the transmembrane domain. The exons within each cluster are alternatively spliced in a mutually exclusive manner. The exon 6 cluster is enlarged to depict its organization.</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B9DC1390-B28B-8544-9E40-1F4393ABC6C6}"/>
              </a:ext>
            </a:extLst>
          </p:cNvPr>
          <p:cNvSpPr>
            <a:spLocks noGrp="1" noChangeArrowheads="1"/>
          </p:cNvSpPr>
          <p:nvPr>
            <p:ph type="title"/>
          </p:nvPr>
        </p:nvSpPr>
        <p:spPr>
          <a:xfrm>
            <a:off x="685800" y="215900"/>
            <a:ext cx="7772400" cy="1143000"/>
          </a:xfrm>
        </p:spPr>
        <p:txBody>
          <a:bodyPr/>
          <a:lstStyle/>
          <a:p>
            <a:r>
              <a:rPr lang="en-GB" altLang="it-IT">
                <a:ea typeface="ＭＳ Ｐゴシック" panose="020B0600070205080204" pitchFamily="34" charset="-128"/>
              </a:rPr>
              <a:t>Conclusions</a:t>
            </a:r>
          </a:p>
        </p:txBody>
      </p:sp>
      <p:sp>
        <p:nvSpPr>
          <p:cNvPr id="78851" name="Rectangle 3">
            <a:extLst>
              <a:ext uri="{FF2B5EF4-FFF2-40B4-BE49-F238E27FC236}">
                <a16:creationId xmlns:a16="http://schemas.microsoft.com/office/drawing/2014/main" id="{A8ABB16E-62CC-854B-8408-2C2597BB9443}"/>
              </a:ext>
            </a:extLst>
          </p:cNvPr>
          <p:cNvSpPr>
            <a:spLocks noGrp="1" noChangeArrowheads="1"/>
          </p:cNvSpPr>
          <p:nvPr>
            <p:ph type="body" idx="1"/>
          </p:nvPr>
        </p:nvSpPr>
        <p:spPr>
          <a:xfrm>
            <a:off x="685800" y="1397000"/>
            <a:ext cx="7975600" cy="4114800"/>
          </a:xfrm>
        </p:spPr>
        <p:txBody>
          <a:bodyPr/>
          <a:lstStyle/>
          <a:p>
            <a:pPr>
              <a:lnSpc>
                <a:spcPct val="90000"/>
              </a:lnSpc>
            </a:pPr>
            <a:r>
              <a:rPr lang="en-GB" altLang="it-IT" sz="2800" dirty="0">
                <a:ea typeface="ＭＳ Ｐゴシック" panose="020B0600070205080204" pitchFamily="34" charset="-128"/>
              </a:rPr>
              <a:t>AAV-U1 allows the body wide rescue of dystrophin synthesis even in heart and diaphragm</a:t>
            </a:r>
          </a:p>
          <a:p>
            <a:pPr>
              <a:lnSpc>
                <a:spcPct val="90000"/>
              </a:lnSpc>
            </a:pPr>
            <a:endParaRPr lang="en-GB" altLang="it-IT" sz="2800" dirty="0">
              <a:ea typeface="ＭＳ Ｐゴシック" panose="020B0600070205080204" pitchFamily="34" charset="-128"/>
            </a:endParaRPr>
          </a:p>
          <a:p>
            <a:pPr>
              <a:lnSpc>
                <a:spcPct val="90000"/>
              </a:lnSpc>
            </a:pPr>
            <a:r>
              <a:rPr lang="en-GB" altLang="it-IT" sz="2800" dirty="0">
                <a:ea typeface="ＭＳ Ｐゴシック" panose="020B0600070205080204" pitchFamily="34" charset="-128"/>
              </a:rPr>
              <a:t>AAV-U1 DNA is still present after 18 months from the first injection and maintains efficacy in terms of dystrophin expression, muscle strength and tissue integrity</a:t>
            </a:r>
          </a:p>
          <a:p>
            <a:pPr>
              <a:lnSpc>
                <a:spcPct val="90000"/>
              </a:lnSpc>
            </a:pPr>
            <a:endParaRPr lang="en-GB" altLang="it-IT" sz="2800" dirty="0">
              <a:ea typeface="ＭＳ Ｐゴシック" panose="020B0600070205080204" pitchFamily="34" charset="-128"/>
            </a:endParaRPr>
          </a:p>
          <a:p>
            <a:pPr>
              <a:lnSpc>
                <a:spcPct val="90000"/>
              </a:lnSpc>
            </a:pPr>
            <a:r>
              <a:rPr lang="en-GB" altLang="it-IT" sz="2800" dirty="0">
                <a:ea typeface="ＭＳ Ｐゴシック" panose="020B0600070205080204" pitchFamily="34" charset="-128"/>
              </a:rPr>
              <a:t>One single injection is sufficient for producing a  </a:t>
            </a:r>
            <a:r>
              <a:rPr lang="en-GB" altLang="it-IT" sz="2800" u="sng" dirty="0">
                <a:ea typeface="ＭＳ Ｐゴシック" panose="020B0600070205080204" pitchFamily="34" charset="-128"/>
              </a:rPr>
              <a:t>long-term benefit </a:t>
            </a:r>
            <a:endParaRPr lang="en-GB" altLang="it-IT" sz="1600" u="sng" dirty="0">
              <a:ea typeface="ＭＳ Ｐゴシック" panose="020B0600070205080204" pitchFamily="34" charset="-128"/>
            </a:endParaRPr>
          </a:p>
        </p:txBody>
      </p:sp>
    </p:spTree>
    <p:extLst>
      <p:ext uri="{BB962C8B-B14F-4D97-AF65-F5344CB8AC3E}">
        <p14:creationId xmlns:p14="http://schemas.microsoft.com/office/powerpoint/2010/main" val="18157113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Immagine 1">
            <a:extLst>
              <a:ext uri="{FF2B5EF4-FFF2-40B4-BE49-F238E27FC236}">
                <a16:creationId xmlns:a16="http://schemas.microsoft.com/office/drawing/2014/main" id="{C6F27E47-D491-3A47-9BEB-C91A44D118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1354138"/>
            <a:ext cx="4608512" cy="485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CasellaDiTesto 2">
            <a:extLst>
              <a:ext uri="{FF2B5EF4-FFF2-40B4-BE49-F238E27FC236}">
                <a16:creationId xmlns:a16="http://schemas.microsoft.com/office/drawing/2014/main" id="{11B86437-19EF-4F4E-8753-E2E5F017CEA7}"/>
              </a:ext>
            </a:extLst>
          </p:cNvPr>
          <p:cNvSpPr txBox="1">
            <a:spLocks noChangeArrowheads="1"/>
          </p:cNvSpPr>
          <p:nvPr/>
        </p:nvSpPr>
        <p:spPr bwMode="auto">
          <a:xfrm>
            <a:off x="107950" y="341313"/>
            <a:ext cx="40925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it-IT" altLang="it-IT" sz="2400" b="1">
                <a:latin typeface="Arial" panose="020B0604020202020204" pitchFamily="34" charset="0"/>
              </a:rPr>
              <a:t>Splicing regulation of HIV: </a:t>
            </a:r>
          </a:p>
        </p:txBody>
      </p:sp>
      <p:sp>
        <p:nvSpPr>
          <p:cNvPr id="16387" name="CasellaDiTesto 3">
            <a:extLst>
              <a:ext uri="{FF2B5EF4-FFF2-40B4-BE49-F238E27FC236}">
                <a16:creationId xmlns:a16="http://schemas.microsoft.com/office/drawing/2014/main" id="{541D4D6A-7243-A540-BCE9-1D91D3D51FFC}"/>
              </a:ext>
            </a:extLst>
          </p:cNvPr>
          <p:cNvSpPr txBox="1">
            <a:spLocks noChangeArrowheads="1"/>
          </p:cNvSpPr>
          <p:nvPr/>
        </p:nvSpPr>
        <p:spPr bwMode="auto">
          <a:xfrm rot="-5400000">
            <a:off x="505619" y="2040731"/>
            <a:ext cx="8524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it-IT" altLang="it-IT" sz="2400">
                <a:latin typeface="Arial" panose="020B0604020202020204" pitchFamily="34" charset="0"/>
              </a:rPr>
              <a:t>early</a:t>
            </a:r>
          </a:p>
        </p:txBody>
      </p:sp>
      <p:sp>
        <p:nvSpPr>
          <p:cNvPr id="16388" name="CasellaDiTesto 4">
            <a:extLst>
              <a:ext uri="{FF2B5EF4-FFF2-40B4-BE49-F238E27FC236}">
                <a16:creationId xmlns:a16="http://schemas.microsoft.com/office/drawing/2014/main" id="{06277C48-8752-8E42-8D44-E97974CC4371}"/>
              </a:ext>
            </a:extLst>
          </p:cNvPr>
          <p:cNvSpPr txBox="1">
            <a:spLocks noChangeArrowheads="1"/>
          </p:cNvSpPr>
          <p:nvPr/>
        </p:nvSpPr>
        <p:spPr bwMode="auto">
          <a:xfrm rot="-5400000">
            <a:off x="593725" y="3295651"/>
            <a:ext cx="6810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it-IT" altLang="it-IT" sz="2400">
                <a:latin typeface="Arial" panose="020B0604020202020204" pitchFamily="34" charset="0"/>
              </a:rPr>
              <a:t>late</a:t>
            </a:r>
          </a:p>
        </p:txBody>
      </p:sp>
      <p:sp>
        <p:nvSpPr>
          <p:cNvPr id="16389" name="CasellaDiTesto 5">
            <a:extLst>
              <a:ext uri="{FF2B5EF4-FFF2-40B4-BE49-F238E27FC236}">
                <a16:creationId xmlns:a16="http://schemas.microsoft.com/office/drawing/2014/main" id="{FA8E3F16-ACAF-5A47-8C29-F9EC09515E00}"/>
              </a:ext>
            </a:extLst>
          </p:cNvPr>
          <p:cNvSpPr txBox="1">
            <a:spLocks noChangeArrowheads="1"/>
          </p:cNvSpPr>
          <p:nvPr/>
        </p:nvSpPr>
        <p:spPr bwMode="auto">
          <a:xfrm>
            <a:off x="6437313" y="3141663"/>
            <a:ext cx="1447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it-IT" altLang="it-IT" sz="1600">
                <a:latin typeface="Arial" panose="020B0604020202020204" pitchFamily="34" charset="0"/>
              </a:rPr>
              <a:t>genomic RNA</a:t>
            </a:r>
          </a:p>
        </p:txBody>
      </p:sp>
      <p:sp>
        <p:nvSpPr>
          <p:cNvPr id="16390" name="CasellaDiTesto 6">
            <a:extLst>
              <a:ext uri="{FF2B5EF4-FFF2-40B4-BE49-F238E27FC236}">
                <a16:creationId xmlns:a16="http://schemas.microsoft.com/office/drawing/2014/main" id="{722EDA8A-4465-6646-89B2-1CF3E58FEAA0}"/>
              </a:ext>
            </a:extLst>
          </p:cNvPr>
          <p:cNvSpPr txBox="1">
            <a:spLocks noChangeArrowheads="1"/>
          </p:cNvSpPr>
          <p:nvPr/>
        </p:nvSpPr>
        <p:spPr bwMode="auto">
          <a:xfrm>
            <a:off x="8172450" y="3141663"/>
            <a:ext cx="6175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it-IT" altLang="it-IT" sz="1600">
                <a:latin typeface="Arial" panose="020B0604020202020204" pitchFamily="34" charset="0"/>
              </a:rPr>
              <a:t>virus</a:t>
            </a:r>
          </a:p>
        </p:txBody>
      </p:sp>
      <p:sp>
        <p:nvSpPr>
          <p:cNvPr id="16391" name="CasellaDiTesto 7">
            <a:extLst>
              <a:ext uri="{FF2B5EF4-FFF2-40B4-BE49-F238E27FC236}">
                <a16:creationId xmlns:a16="http://schemas.microsoft.com/office/drawing/2014/main" id="{E35A96F8-5EE5-5A48-B5E9-7CE85A266053}"/>
              </a:ext>
            </a:extLst>
          </p:cNvPr>
          <p:cNvSpPr txBox="1">
            <a:spLocks noChangeArrowheads="1"/>
          </p:cNvSpPr>
          <p:nvPr/>
        </p:nvSpPr>
        <p:spPr bwMode="auto">
          <a:xfrm>
            <a:off x="7834313" y="3079750"/>
            <a:ext cx="466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it-IT" altLang="it-IT" sz="2400">
                <a:latin typeface="Arial" panose="020B0604020202020204" pitchFamily="34" charset="0"/>
              </a:rPr>
              <a:t>-&gt;</a:t>
            </a:r>
          </a:p>
        </p:txBody>
      </p:sp>
      <p:sp>
        <p:nvSpPr>
          <p:cNvPr id="16392" name="Rectangle 3">
            <a:extLst>
              <a:ext uri="{FF2B5EF4-FFF2-40B4-BE49-F238E27FC236}">
                <a16:creationId xmlns:a16="http://schemas.microsoft.com/office/drawing/2014/main" id="{84D6F95F-B32D-2948-B8C0-DF9F69A51D24}"/>
              </a:ext>
            </a:extLst>
          </p:cNvPr>
          <p:cNvSpPr txBox="1">
            <a:spLocks noChangeArrowheads="1"/>
          </p:cNvSpPr>
          <p:nvPr/>
        </p:nvSpPr>
        <p:spPr bwMode="auto">
          <a:xfrm>
            <a:off x="2700338"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it-IT" altLang="it-IT" sz="2400" b="1"/>
              <a:t>REV</a:t>
            </a:r>
            <a:r>
              <a:rPr lang="it-IT" altLang="it-IT" sz="2400"/>
              <a:t> controls the progression from </a:t>
            </a:r>
            <a:br>
              <a:rPr lang="it-IT" altLang="it-IT" sz="2400"/>
            </a:br>
            <a:r>
              <a:rPr lang="it-IT" altLang="it-IT" sz="2400"/>
              <a:t>early to late phases of the HIV life cycle</a:t>
            </a:r>
          </a:p>
        </p:txBody>
      </p:sp>
      <p:sp>
        <p:nvSpPr>
          <p:cNvPr id="16393" name="CasellaDiTesto 9">
            <a:extLst>
              <a:ext uri="{FF2B5EF4-FFF2-40B4-BE49-F238E27FC236}">
                <a16:creationId xmlns:a16="http://schemas.microsoft.com/office/drawing/2014/main" id="{891B243C-56E9-0A40-9E0A-290E49195FA8}"/>
              </a:ext>
            </a:extLst>
          </p:cNvPr>
          <p:cNvSpPr txBox="1">
            <a:spLocks noChangeArrowheads="1"/>
          </p:cNvSpPr>
          <p:nvPr/>
        </p:nvSpPr>
        <p:spPr bwMode="auto">
          <a:xfrm>
            <a:off x="6070600" y="5748338"/>
            <a:ext cx="7318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it-IT" altLang="it-IT" sz="2400">
                <a:latin typeface="Arial" panose="020B0604020202020204" pitchFamily="34" charset="0"/>
              </a:rPr>
              <a:t>Rev</a:t>
            </a:r>
          </a:p>
        </p:txBody>
      </p:sp>
      <p:sp>
        <p:nvSpPr>
          <p:cNvPr id="2" name="CasellaDiTesto 1">
            <a:extLst>
              <a:ext uri="{FF2B5EF4-FFF2-40B4-BE49-F238E27FC236}">
                <a16:creationId xmlns:a16="http://schemas.microsoft.com/office/drawing/2014/main" id="{7E3A8C4C-99B6-974A-8627-C3B1719A3AED}"/>
              </a:ext>
            </a:extLst>
          </p:cNvPr>
          <p:cNvSpPr txBox="1"/>
          <p:nvPr/>
        </p:nvSpPr>
        <p:spPr>
          <a:xfrm>
            <a:off x="7024999" y="1234212"/>
            <a:ext cx="1618628" cy="2031325"/>
          </a:xfrm>
          <a:prstGeom prst="rect">
            <a:avLst/>
          </a:prstGeom>
          <a:noFill/>
        </p:spPr>
        <p:txBody>
          <a:bodyPr wrap="square" rtlCol="0">
            <a:spAutoFit/>
          </a:bodyPr>
          <a:lstStyle/>
          <a:p>
            <a:r>
              <a:rPr lang="it-IT" sz="1800" dirty="0"/>
              <a:t>A </a:t>
            </a:r>
            <a:r>
              <a:rPr lang="it-IT" sz="1800" dirty="0" err="1"/>
              <a:t>Rev</a:t>
            </a:r>
            <a:r>
              <a:rPr lang="it-IT" sz="1800" dirty="0"/>
              <a:t> </a:t>
            </a:r>
            <a:r>
              <a:rPr lang="it-IT" sz="1800" dirty="0" err="1"/>
              <a:t>aptamer</a:t>
            </a:r>
            <a:r>
              <a:rPr lang="it-IT" sz="1800" dirty="0"/>
              <a:t>  can </a:t>
            </a:r>
            <a:r>
              <a:rPr lang="it-IT" sz="1800" dirty="0" err="1"/>
              <a:t>decoy</a:t>
            </a:r>
            <a:r>
              <a:rPr lang="it-IT" sz="1800" dirty="0"/>
              <a:t> or deviate </a:t>
            </a:r>
            <a:r>
              <a:rPr lang="it-IT" sz="1800" dirty="0" err="1"/>
              <a:t>Rev</a:t>
            </a:r>
            <a:r>
              <a:rPr lang="it-IT" sz="1800" dirty="0"/>
              <a:t> from </a:t>
            </a:r>
            <a:r>
              <a:rPr lang="it-IT" sz="1800" dirty="0" err="1"/>
              <a:t>its</a:t>
            </a:r>
            <a:r>
              <a:rPr lang="it-IT" sz="1800" dirty="0"/>
              <a:t> </a:t>
            </a:r>
            <a:r>
              <a:rPr lang="it-IT" sz="1800" dirty="0" err="1"/>
              <a:t>canonical</a:t>
            </a:r>
            <a:r>
              <a:rPr lang="it-IT" sz="1800" dirty="0"/>
              <a:t> </a:t>
            </a:r>
            <a:r>
              <a:rPr lang="it-IT" sz="1800" dirty="0" err="1"/>
              <a:t>binding</a:t>
            </a:r>
            <a:r>
              <a:rPr lang="it-IT" sz="1800" dirty="0"/>
              <a:t> site</a:t>
            </a:r>
          </a:p>
        </p:txBody>
      </p:sp>
      <p:cxnSp>
        <p:nvCxnSpPr>
          <p:cNvPr id="4" name="Connettore 2 3">
            <a:extLst>
              <a:ext uri="{FF2B5EF4-FFF2-40B4-BE49-F238E27FC236}">
                <a16:creationId xmlns:a16="http://schemas.microsoft.com/office/drawing/2014/main" id="{831A440F-5F1E-D943-9401-4EB8A9DAE67D}"/>
              </a:ext>
            </a:extLst>
          </p:cNvPr>
          <p:cNvCxnSpPr/>
          <p:nvPr/>
        </p:nvCxnSpPr>
        <p:spPr>
          <a:xfrm flipH="1">
            <a:off x="6372225" y="1772816"/>
            <a:ext cx="598488" cy="7200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430988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CasellaDiTesto 2">
            <a:extLst>
              <a:ext uri="{FF2B5EF4-FFF2-40B4-BE49-F238E27FC236}">
                <a16:creationId xmlns:a16="http://schemas.microsoft.com/office/drawing/2014/main" id="{5885A51E-061F-BD48-B52D-DFF840D5E871}"/>
              </a:ext>
            </a:extLst>
          </p:cNvPr>
          <p:cNvSpPr txBox="1">
            <a:spLocks noChangeArrowheads="1"/>
          </p:cNvSpPr>
          <p:nvPr/>
        </p:nvSpPr>
        <p:spPr bwMode="auto">
          <a:xfrm>
            <a:off x="423863" y="333375"/>
            <a:ext cx="3802062"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it-IT" altLang="it-IT" sz="2400">
                <a:latin typeface="Arial" panose="020B0604020202020204" pitchFamily="34" charset="0"/>
              </a:rPr>
              <a:t>Splicing regulation of HIV: </a:t>
            </a:r>
          </a:p>
        </p:txBody>
      </p:sp>
      <p:sp>
        <p:nvSpPr>
          <p:cNvPr id="17410" name="Rectangle 3">
            <a:extLst>
              <a:ext uri="{FF2B5EF4-FFF2-40B4-BE49-F238E27FC236}">
                <a16:creationId xmlns:a16="http://schemas.microsoft.com/office/drawing/2014/main" id="{1A749DDA-03E3-6B44-AB4F-25554E3A42C6}"/>
              </a:ext>
            </a:extLst>
          </p:cNvPr>
          <p:cNvSpPr txBox="1">
            <a:spLocks noChangeArrowheads="1"/>
          </p:cNvSpPr>
          <p:nvPr/>
        </p:nvSpPr>
        <p:spPr bwMode="auto">
          <a:xfrm>
            <a:off x="2486025" y="-7938"/>
            <a:ext cx="77724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it-IT" altLang="it-IT" sz="2400"/>
              <a:t>a possible therapeutic approach</a:t>
            </a:r>
          </a:p>
        </p:txBody>
      </p:sp>
      <p:grpSp>
        <p:nvGrpSpPr>
          <p:cNvPr id="17411" name="Group 1144">
            <a:extLst>
              <a:ext uri="{FF2B5EF4-FFF2-40B4-BE49-F238E27FC236}">
                <a16:creationId xmlns:a16="http://schemas.microsoft.com/office/drawing/2014/main" id="{0DE47515-FD3B-FD4C-8107-B55365E1E9B3}"/>
              </a:ext>
            </a:extLst>
          </p:cNvPr>
          <p:cNvGrpSpPr>
            <a:grpSpLocks/>
          </p:cNvGrpSpPr>
          <p:nvPr/>
        </p:nvGrpSpPr>
        <p:grpSpPr bwMode="auto">
          <a:xfrm>
            <a:off x="323850" y="981075"/>
            <a:ext cx="3008313" cy="3328988"/>
            <a:chOff x="2199" y="396"/>
            <a:chExt cx="1895" cy="2097"/>
          </a:xfrm>
        </p:grpSpPr>
        <p:sp>
          <p:nvSpPr>
            <p:cNvPr id="11" name="Rectangle 1145">
              <a:extLst>
                <a:ext uri="{FF2B5EF4-FFF2-40B4-BE49-F238E27FC236}">
                  <a16:creationId xmlns:a16="http://schemas.microsoft.com/office/drawing/2014/main" id="{23A13E99-3F99-044E-BE12-1EA473AF4455}"/>
                </a:ext>
              </a:extLst>
            </p:cNvPr>
            <p:cNvSpPr>
              <a:spLocks noChangeArrowheads="1"/>
            </p:cNvSpPr>
            <p:nvPr/>
          </p:nvSpPr>
          <p:spPr bwMode="auto">
            <a:xfrm>
              <a:off x="2292" y="607"/>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G</a:t>
              </a:r>
            </a:p>
          </p:txBody>
        </p:sp>
        <p:sp>
          <p:nvSpPr>
            <p:cNvPr id="12" name="Rectangle 1146">
              <a:extLst>
                <a:ext uri="{FF2B5EF4-FFF2-40B4-BE49-F238E27FC236}">
                  <a16:creationId xmlns:a16="http://schemas.microsoft.com/office/drawing/2014/main" id="{C5EC5EB1-2A36-FB4A-A9D1-51C2D10FB48D}"/>
                </a:ext>
              </a:extLst>
            </p:cNvPr>
            <p:cNvSpPr>
              <a:spLocks noChangeArrowheads="1"/>
            </p:cNvSpPr>
            <p:nvPr/>
          </p:nvSpPr>
          <p:spPr bwMode="auto">
            <a:xfrm>
              <a:off x="2534" y="1039"/>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U</a:t>
              </a:r>
            </a:p>
          </p:txBody>
        </p:sp>
        <p:sp>
          <p:nvSpPr>
            <p:cNvPr id="13" name="Rectangle 1147">
              <a:extLst>
                <a:ext uri="{FF2B5EF4-FFF2-40B4-BE49-F238E27FC236}">
                  <a16:creationId xmlns:a16="http://schemas.microsoft.com/office/drawing/2014/main" id="{A07D1559-0A4E-B740-9707-2902C3D64A38}"/>
                </a:ext>
              </a:extLst>
            </p:cNvPr>
            <p:cNvSpPr>
              <a:spLocks noChangeArrowheads="1"/>
            </p:cNvSpPr>
            <p:nvPr/>
          </p:nvSpPr>
          <p:spPr bwMode="auto">
            <a:xfrm>
              <a:off x="2506" y="1087"/>
              <a:ext cx="150"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A</a:t>
              </a:r>
            </a:p>
          </p:txBody>
        </p:sp>
        <p:sp>
          <p:nvSpPr>
            <p:cNvPr id="14" name="Rectangle 1148">
              <a:extLst>
                <a:ext uri="{FF2B5EF4-FFF2-40B4-BE49-F238E27FC236}">
                  <a16:creationId xmlns:a16="http://schemas.microsoft.com/office/drawing/2014/main" id="{FB93404C-BEA1-D246-91AF-1A2963B64366}"/>
                </a:ext>
              </a:extLst>
            </p:cNvPr>
            <p:cNvSpPr>
              <a:spLocks noChangeArrowheads="1"/>
            </p:cNvSpPr>
            <p:nvPr/>
          </p:nvSpPr>
          <p:spPr bwMode="auto">
            <a:xfrm>
              <a:off x="2911" y="1383"/>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G</a:t>
              </a:r>
            </a:p>
          </p:txBody>
        </p:sp>
        <p:sp>
          <p:nvSpPr>
            <p:cNvPr id="15" name="Rectangle 1149">
              <a:extLst>
                <a:ext uri="{FF2B5EF4-FFF2-40B4-BE49-F238E27FC236}">
                  <a16:creationId xmlns:a16="http://schemas.microsoft.com/office/drawing/2014/main" id="{AA99CDE1-6FC6-484C-B797-BD121A0E474F}"/>
                </a:ext>
              </a:extLst>
            </p:cNvPr>
            <p:cNvSpPr>
              <a:spLocks noChangeArrowheads="1"/>
            </p:cNvSpPr>
            <p:nvPr/>
          </p:nvSpPr>
          <p:spPr bwMode="auto">
            <a:xfrm>
              <a:off x="2932" y="1423"/>
              <a:ext cx="146"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C</a:t>
              </a:r>
            </a:p>
          </p:txBody>
        </p:sp>
        <p:sp>
          <p:nvSpPr>
            <p:cNvPr id="16" name="Rectangle 1150">
              <a:extLst>
                <a:ext uri="{FF2B5EF4-FFF2-40B4-BE49-F238E27FC236}">
                  <a16:creationId xmlns:a16="http://schemas.microsoft.com/office/drawing/2014/main" id="{25236771-23D7-4E42-B933-224A28086810}"/>
                </a:ext>
              </a:extLst>
            </p:cNvPr>
            <p:cNvSpPr>
              <a:spLocks noChangeArrowheads="1"/>
            </p:cNvSpPr>
            <p:nvPr/>
          </p:nvSpPr>
          <p:spPr bwMode="auto">
            <a:xfrm>
              <a:off x="2954" y="1455"/>
              <a:ext cx="150"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A</a:t>
              </a:r>
            </a:p>
          </p:txBody>
        </p:sp>
        <p:sp>
          <p:nvSpPr>
            <p:cNvPr id="17" name="Rectangle 1151">
              <a:extLst>
                <a:ext uri="{FF2B5EF4-FFF2-40B4-BE49-F238E27FC236}">
                  <a16:creationId xmlns:a16="http://schemas.microsoft.com/office/drawing/2014/main" id="{2CB2F1BB-0744-AE44-A9DC-55A890433813}"/>
                </a:ext>
              </a:extLst>
            </p:cNvPr>
            <p:cNvSpPr>
              <a:spLocks noChangeArrowheads="1"/>
            </p:cNvSpPr>
            <p:nvPr/>
          </p:nvSpPr>
          <p:spPr bwMode="auto">
            <a:xfrm>
              <a:off x="2982" y="1495"/>
              <a:ext cx="146"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C</a:t>
              </a:r>
            </a:p>
          </p:txBody>
        </p:sp>
        <p:sp>
          <p:nvSpPr>
            <p:cNvPr id="18" name="Rectangle 1152">
              <a:extLst>
                <a:ext uri="{FF2B5EF4-FFF2-40B4-BE49-F238E27FC236}">
                  <a16:creationId xmlns:a16="http://schemas.microsoft.com/office/drawing/2014/main" id="{31C58CED-A653-0B4A-8261-0BB54FAE6D34}"/>
                </a:ext>
              </a:extLst>
            </p:cNvPr>
            <p:cNvSpPr>
              <a:spLocks noChangeArrowheads="1"/>
            </p:cNvSpPr>
            <p:nvPr/>
          </p:nvSpPr>
          <p:spPr bwMode="auto">
            <a:xfrm>
              <a:off x="3011" y="1527"/>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U</a:t>
              </a:r>
            </a:p>
          </p:txBody>
        </p:sp>
        <p:sp>
          <p:nvSpPr>
            <p:cNvPr id="19" name="Rectangle 1153">
              <a:extLst>
                <a:ext uri="{FF2B5EF4-FFF2-40B4-BE49-F238E27FC236}">
                  <a16:creationId xmlns:a16="http://schemas.microsoft.com/office/drawing/2014/main" id="{5E51E4AB-B9AD-D54B-B9BD-DD1D3C893459}"/>
                </a:ext>
              </a:extLst>
            </p:cNvPr>
            <p:cNvSpPr>
              <a:spLocks noChangeArrowheads="1"/>
            </p:cNvSpPr>
            <p:nvPr/>
          </p:nvSpPr>
          <p:spPr bwMode="auto">
            <a:xfrm>
              <a:off x="3032" y="1559"/>
              <a:ext cx="150"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A</a:t>
              </a:r>
            </a:p>
          </p:txBody>
        </p:sp>
        <p:sp>
          <p:nvSpPr>
            <p:cNvPr id="20" name="Rectangle 1154">
              <a:extLst>
                <a:ext uri="{FF2B5EF4-FFF2-40B4-BE49-F238E27FC236}">
                  <a16:creationId xmlns:a16="http://schemas.microsoft.com/office/drawing/2014/main" id="{87EF1EA5-B5FB-064D-82DB-CF3A4EE45EF7}"/>
                </a:ext>
              </a:extLst>
            </p:cNvPr>
            <p:cNvSpPr>
              <a:spLocks noChangeArrowheads="1"/>
            </p:cNvSpPr>
            <p:nvPr/>
          </p:nvSpPr>
          <p:spPr bwMode="auto">
            <a:xfrm>
              <a:off x="3160" y="1527"/>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G</a:t>
              </a:r>
            </a:p>
          </p:txBody>
        </p:sp>
        <p:sp>
          <p:nvSpPr>
            <p:cNvPr id="21" name="Rectangle 1155">
              <a:extLst>
                <a:ext uri="{FF2B5EF4-FFF2-40B4-BE49-F238E27FC236}">
                  <a16:creationId xmlns:a16="http://schemas.microsoft.com/office/drawing/2014/main" id="{5C4F3695-0AFC-8A48-9F33-65CBAC775869}"/>
                </a:ext>
              </a:extLst>
            </p:cNvPr>
            <p:cNvSpPr>
              <a:spLocks noChangeArrowheads="1"/>
            </p:cNvSpPr>
            <p:nvPr/>
          </p:nvSpPr>
          <p:spPr bwMode="auto">
            <a:xfrm>
              <a:off x="3203" y="1511"/>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G</a:t>
              </a:r>
            </a:p>
          </p:txBody>
        </p:sp>
        <p:sp>
          <p:nvSpPr>
            <p:cNvPr id="22" name="Rectangle 1156">
              <a:extLst>
                <a:ext uri="{FF2B5EF4-FFF2-40B4-BE49-F238E27FC236}">
                  <a16:creationId xmlns:a16="http://schemas.microsoft.com/office/drawing/2014/main" id="{3A270465-A923-8947-AAFE-38484966A599}"/>
                </a:ext>
              </a:extLst>
            </p:cNvPr>
            <p:cNvSpPr>
              <a:spLocks noChangeArrowheads="1"/>
            </p:cNvSpPr>
            <p:nvPr/>
          </p:nvSpPr>
          <p:spPr bwMode="auto">
            <a:xfrm>
              <a:off x="3238" y="1519"/>
              <a:ext cx="146"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C</a:t>
              </a:r>
            </a:p>
          </p:txBody>
        </p:sp>
        <p:sp>
          <p:nvSpPr>
            <p:cNvPr id="23" name="Rectangle 1157">
              <a:extLst>
                <a:ext uri="{FF2B5EF4-FFF2-40B4-BE49-F238E27FC236}">
                  <a16:creationId xmlns:a16="http://schemas.microsoft.com/office/drawing/2014/main" id="{20475479-9CF2-1B42-A1E7-30A283688835}"/>
                </a:ext>
              </a:extLst>
            </p:cNvPr>
            <p:cNvSpPr>
              <a:spLocks noChangeArrowheads="1"/>
            </p:cNvSpPr>
            <p:nvPr/>
          </p:nvSpPr>
          <p:spPr bwMode="auto">
            <a:xfrm>
              <a:off x="3395" y="1567"/>
              <a:ext cx="146"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C</a:t>
              </a:r>
            </a:p>
          </p:txBody>
        </p:sp>
        <p:sp>
          <p:nvSpPr>
            <p:cNvPr id="24" name="Rectangle 1158">
              <a:extLst>
                <a:ext uri="{FF2B5EF4-FFF2-40B4-BE49-F238E27FC236}">
                  <a16:creationId xmlns:a16="http://schemas.microsoft.com/office/drawing/2014/main" id="{BA6744C0-13CD-5447-99B7-6CEB054FEB14}"/>
                </a:ext>
              </a:extLst>
            </p:cNvPr>
            <p:cNvSpPr>
              <a:spLocks noChangeArrowheads="1"/>
            </p:cNvSpPr>
            <p:nvPr/>
          </p:nvSpPr>
          <p:spPr bwMode="auto">
            <a:xfrm>
              <a:off x="3430" y="1567"/>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G</a:t>
              </a:r>
            </a:p>
          </p:txBody>
        </p:sp>
        <p:sp>
          <p:nvSpPr>
            <p:cNvPr id="25" name="Rectangle 1159">
              <a:extLst>
                <a:ext uri="{FF2B5EF4-FFF2-40B4-BE49-F238E27FC236}">
                  <a16:creationId xmlns:a16="http://schemas.microsoft.com/office/drawing/2014/main" id="{BCA1A5CC-07A6-874E-9FF7-6BC19A9912EA}"/>
                </a:ext>
              </a:extLst>
            </p:cNvPr>
            <p:cNvSpPr>
              <a:spLocks noChangeArrowheads="1"/>
            </p:cNvSpPr>
            <p:nvPr/>
          </p:nvSpPr>
          <p:spPr bwMode="auto">
            <a:xfrm>
              <a:off x="3466" y="1567"/>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U</a:t>
              </a:r>
            </a:p>
          </p:txBody>
        </p:sp>
        <p:sp>
          <p:nvSpPr>
            <p:cNvPr id="26" name="Rectangle 1160">
              <a:extLst>
                <a:ext uri="{FF2B5EF4-FFF2-40B4-BE49-F238E27FC236}">
                  <a16:creationId xmlns:a16="http://schemas.microsoft.com/office/drawing/2014/main" id="{C9C9878F-FD02-F040-AF9B-AAE8C2C7EE54}"/>
                </a:ext>
              </a:extLst>
            </p:cNvPr>
            <p:cNvSpPr>
              <a:spLocks noChangeArrowheads="1"/>
            </p:cNvSpPr>
            <p:nvPr/>
          </p:nvSpPr>
          <p:spPr bwMode="auto">
            <a:xfrm>
              <a:off x="3494" y="1559"/>
              <a:ext cx="146"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C</a:t>
              </a:r>
            </a:p>
          </p:txBody>
        </p:sp>
        <p:sp>
          <p:nvSpPr>
            <p:cNvPr id="27" name="Rectangle 1161">
              <a:extLst>
                <a:ext uri="{FF2B5EF4-FFF2-40B4-BE49-F238E27FC236}">
                  <a16:creationId xmlns:a16="http://schemas.microsoft.com/office/drawing/2014/main" id="{7A8617CB-FB42-1E49-8758-2748D872635F}"/>
                </a:ext>
              </a:extLst>
            </p:cNvPr>
            <p:cNvSpPr>
              <a:spLocks noChangeArrowheads="1"/>
            </p:cNvSpPr>
            <p:nvPr/>
          </p:nvSpPr>
          <p:spPr bwMode="auto">
            <a:xfrm>
              <a:off x="3579" y="1599"/>
              <a:ext cx="150"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A</a:t>
              </a:r>
            </a:p>
          </p:txBody>
        </p:sp>
        <p:sp>
          <p:nvSpPr>
            <p:cNvPr id="28" name="Rectangle 1162">
              <a:extLst>
                <a:ext uri="{FF2B5EF4-FFF2-40B4-BE49-F238E27FC236}">
                  <a16:creationId xmlns:a16="http://schemas.microsoft.com/office/drawing/2014/main" id="{D1F871E1-D460-7048-A09B-7F92005AA9AB}"/>
                </a:ext>
              </a:extLst>
            </p:cNvPr>
            <p:cNvSpPr>
              <a:spLocks noChangeArrowheads="1"/>
            </p:cNvSpPr>
            <p:nvPr/>
          </p:nvSpPr>
          <p:spPr bwMode="auto">
            <a:xfrm>
              <a:off x="3537" y="1535"/>
              <a:ext cx="150"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A</a:t>
              </a:r>
            </a:p>
          </p:txBody>
        </p:sp>
        <p:sp>
          <p:nvSpPr>
            <p:cNvPr id="29" name="Rectangle 1163">
              <a:extLst>
                <a:ext uri="{FF2B5EF4-FFF2-40B4-BE49-F238E27FC236}">
                  <a16:creationId xmlns:a16="http://schemas.microsoft.com/office/drawing/2014/main" id="{A0E87D3C-71EF-0342-B377-49F4690B6FE2}"/>
                </a:ext>
              </a:extLst>
            </p:cNvPr>
            <p:cNvSpPr>
              <a:spLocks noChangeArrowheads="1"/>
            </p:cNvSpPr>
            <p:nvPr/>
          </p:nvSpPr>
          <p:spPr bwMode="auto">
            <a:xfrm>
              <a:off x="3537" y="1647"/>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U</a:t>
              </a:r>
            </a:p>
          </p:txBody>
        </p:sp>
        <p:sp>
          <p:nvSpPr>
            <p:cNvPr id="30" name="Rectangle 1164">
              <a:extLst>
                <a:ext uri="{FF2B5EF4-FFF2-40B4-BE49-F238E27FC236}">
                  <a16:creationId xmlns:a16="http://schemas.microsoft.com/office/drawing/2014/main" id="{9C221C82-2332-794F-859C-29CF21CAD2F2}"/>
                </a:ext>
              </a:extLst>
            </p:cNvPr>
            <p:cNvSpPr>
              <a:spLocks noChangeArrowheads="1"/>
            </p:cNvSpPr>
            <p:nvPr/>
          </p:nvSpPr>
          <p:spPr bwMode="auto">
            <a:xfrm>
              <a:off x="3494" y="1623"/>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G</a:t>
              </a:r>
            </a:p>
          </p:txBody>
        </p:sp>
        <p:sp>
          <p:nvSpPr>
            <p:cNvPr id="31" name="Rectangle 1165">
              <a:extLst>
                <a:ext uri="{FF2B5EF4-FFF2-40B4-BE49-F238E27FC236}">
                  <a16:creationId xmlns:a16="http://schemas.microsoft.com/office/drawing/2014/main" id="{D5711117-BE69-AE47-9706-8D2C40275FB1}"/>
                </a:ext>
              </a:extLst>
            </p:cNvPr>
            <p:cNvSpPr>
              <a:spLocks noChangeArrowheads="1"/>
            </p:cNvSpPr>
            <p:nvPr/>
          </p:nvSpPr>
          <p:spPr bwMode="auto">
            <a:xfrm>
              <a:off x="3459" y="1623"/>
              <a:ext cx="150"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A</a:t>
              </a:r>
            </a:p>
          </p:txBody>
        </p:sp>
        <p:sp>
          <p:nvSpPr>
            <p:cNvPr id="32" name="Rectangle 1166">
              <a:extLst>
                <a:ext uri="{FF2B5EF4-FFF2-40B4-BE49-F238E27FC236}">
                  <a16:creationId xmlns:a16="http://schemas.microsoft.com/office/drawing/2014/main" id="{8DFBD38B-A8D9-5846-8D12-59FDA0D9786C}"/>
                </a:ext>
              </a:extLst>
            </p:cNvPr>
            <p:cNvSpPr>
              <a:spLocks noChangeArrowheads="1"/>
            </p:cNvSpPr>
            <p:nvPr/>
          </p:nvSpPr>
          <p:spPr bwMode="auto">
            <a:xfrm>
              <a:off x="3395" y="1623"/>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G</a:t>
              </a:r>
            </a:p>
          </p:txBody>
        </p:sp>
        <p:sp>
          <p:nvSpPr>
            <p:cNvPr id="33" name="Rectangle 1167">
              <a:extLst>
                <a:ext uri="{FF2B5EF4-FFF2-40B4-BE49-F238E27FC236}">
                  <a16:creationId xmlns:a16="http://schemas.microsoft.com/office/drawing/2014/main" id="{F9E15E07-A2EE-BB44-BE33-D8CC06F3C9A6}"/>
                </a:ext>
              </a:extLst>
            </p:cNvPr>
            <p:cNvSpPr>
              <a:spLocks noChangeArrowheads="1"/>
            </p:cNvSpPr>
            <p:nvPr/>
          </p:nvSpPr>
          <p:spPr bwMode="auto">
            <a:xfrm>
              <a:off x="3430" y="1623"/>
              <a:ext cx="146"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C</a:t>
              </a:r>
            </a:p>
          </p:txBody>
        </p:sp>
        <p:sp>
          <p:nvSpPr>
            <p:cNvPr id="34" name="Rectangle 1168">
              <a:extLst>
                <a:ext uri="{FF2B5EF4-FFF2-40B4-BE49-F238E27FC236}">
                  <a16:creationId xmlns:a16="http://schemas.microsoft.com/office/drawing/2014/main" id="{25F9CAC5-9848-1243-9746-F52A6B77A0E2}"/>
                </a:ext>
              </a:extLst>
            </p:cNvPr>
            <p:cNvSpPr>
              <a:spLocks noChangeArrowheads="1"/>
            </p:cNvSpPr>
            <p:nvPr/>
          </p:nvSpPr>
          <p:spPr bwMode="auto">
            <a:xfrm>
              <a:off x="3275" y="1623"/>
              <a:ext cx="266"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eaLnBrk="1" hangingPunct="1">
                <a:defRPr/>
              </a:pPr>
              <a:r>
                <a:rPr lang="it-IT" altLang="it-IT" sz="600">
                  <a:solidFill>
                    <a:srgbClr val="00279F"/>
                  </a:solidFill>
                  <a:latin typeface="Geneva" charset="0"/>
                </a:rPr>
                <a:t>  GUC</a:t>
              </a:r>
            </a:p>
          </p:txBody>
        </p:sp>
        <p:sp>
          <p:nvSpPr>
            <p:cNvPr id="35" name="Rectangle 1169">
              <a:extLst>
                <a:ext uri="{FF2B5EF4-FFF2-40B4-BE49-F238E27FC236}">
                  <a16:creationId xmlns:a16="http://schemas.microsoft.com/office/drawing/2014/main" id="{8CAA50FD-D9B8-264E-AEDD-26907B34E270}"/>
                </a:ext>
              </a:extLst>
            </p:cNvPr>
            <p:cNvSpPr>
              <a:spLocks noChangeArrowheads="1"/>
            </p:cNvSpPr>
            <p:nvPr/>
          </p:nvSpPr>
          <p:spPr bwMode="auto">
            <a:xfrm>
              <a:off x="3267" y="1535"/>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G</a:t>
              </a:r>
            </a:p>
          </p:txBody>
        </p:sp>
        <p:sp>
          <p:nvSpPr>
            <p:cNvPr id="36" name="Rectangle 1170">
              <a:extLst>
                <a:ext uri="{FF2B5EF4-FFF2-40B4-BE49-F238E27FC236}">
                  <a16:creationId xmlns:a16="http://schemas.microsoft.com/office/drawing/2014/main" id="{0902703D-A13B-8540-B464-27F8E02B9003}"/>
                </a:ext>
              </a:extLst>
            </p:cNvPr>
            <p:cNvSpPr>
              <a:spLocks noChangeArrowheads="1"/>
            </p:cNvSpPr>
            <p:nvPr/>
          </p:nvSpPr>
          <p:spPr bwMode="auto">
            <a:xfrm>
              <a:off x="3232" y="1567"/>
              <a:ext cx="395"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eaLnBrk="1" hangingPunct="1">
                <a:defRPr/>
              </a:pPr>
              <a:r>
                <a:rPr lang="it-IT" altLang="it-IT" sz="600">
                  <a:solidFill>
                    <a:srgbClr val="00279F"/>
                  </a:solidFill>
                  <a:latin typeface="Geneva" charset="0"/>
                </a:rPr>
                <a:t>    CAG</a:t>
              </a:r>
            </a:p>
          </p:txBody>
        </p:sp>
        <p:sp>
          <p:nvSpPr>
            <p:cNvPr id="37" name="Rectangle 1171">
              <a:extLst>
                <a:ext uri="{FF2B5EF4-FFF2-40B4-BE49-F238E27FC236}">
                  <a16:creationId xmlns:a16="http://schemas.microsoft.com/office/drawing/2014/main" id="{93F7C768-FF31-4E45-92C3-62EEEF905789}"/>
                </a:ext>
              </a:extLst>
            </p:cNvPr>
            <p:cNvSpPr>
              <a:spLocks noChangeArrowheads="1"/>
            </p:cNvSpPr>
            <p:nvPr/>
          </p:nvSpPr>
          <p:spPr bwMode="auto">
            <a:xfrm>
              <a:off x="3245" y="1679"/>
              <a:ext cx="146"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C</a:t>
              </a:r>
            </a:p>
          </p:txBody>
        </p:sp>
        <p:sp>
          <p:nvSpPr>
            <p:cNvPr id="38" name="Rectangle 1172">
              <a:extLst>
                <a:ext uri="{FF2B5EF4-FFF2-40B4-BE49-F238E27FC236}">
                  <a16:creationId xmlns:a16="http://schemas.microsoft.com/office/drawing/2014/main" id="{87CA34DA-E552-FE44-8777-5AB45F5F8198}"/>
                </a:ext>
              </a:extLst>
            </p:cNvPr>
            <p:cNvSpPr>
              <a:spLocks noChangeArrowheads="1"/>
            </p:cNvSpPr>
            <p:nvPr/>
          </p:nvSpPr>
          <p:spPr bwMode="auto">
            <a:xfrm>
              <a:off x="3188" y="1679"/>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G</a:t>
              </a:r>
            </a:p>
          </p:txBody>
        </p:sp>
        <p:sp>
          <p:nvSpPr>
            <p:cNvPr id="39" name="Rectangle 1173">
              <a:extLst>
                <a:ext uri="{FF2B5EF4-FFF2-40B4-BE49-F238E27FC236}">
                  <a16:creationId xmlns:a16="http://schemas.microsoft.com/office/drawing/2014/main" id="{2425D541-E3B6-214B-8DD0-721DB20FD5EB}"/>
                </a:ext>
              </a:extLst>
            </p:cNvPr>
            <p:cNvSpPr>
              <a:spLocks noChangeArrowheads="1"/>
            </p:cNvSpPr>
            <p:nvPr/>
          </p:nvSpPr>
          <p:spPr bwMode="auto">
            <a:xfrm>
              <a:off x="3160" y="1663"/>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U</a:t>
              </a:r>
            </a:p>
          </p:txBody>
        </p:sp>
        <p:sp>
          <p:nvSpPr>
            <p:cNvPr id="40" name="Rectangle 1174">
              <a:extLst>
                <a:ext uri="{FF2B5EF4-FFF2-40B4-BE49-F238E27FC236}">
                  <a16:creationId xmlns:a16="http://schemas.microsoft.com/office/drawing/2014/main" id="{9ADEEBD7-2C4F-3E40-8922-BE2B121062BE}"/>
                </a:ext>
              </a:extLst>
            </p:cNvPr>
            <p:cNvSpPr>
              <a:spLocks noChangeArrowheads="1"/>
            </p:cNvSpPr>
            <p:nvPr/>
          </p:nvSpPr>
          <p:spPr bwMode="auto">
            <a:xfrm>
              <a:off x="3139" y="1647"/>
              <a:ext cx="150"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A</a:t>
              </a:r>
            </a:p>
          </p:txBody>
        </p:sp>
        <p:sp>
          <p:nvSpPr>
            <p:cNvPr id="41" name="Rectangle 1175">
              <a:extLst>
                <a:ext uri="{FF2B5EF4-FFF2-40B4-BE49-F238E27FC236}">
                  <a16:creationId xmlns:a16="http://schemas.microsoft.com/office/drawing/2014/main" id="{552B91F2-D4D7-B845-8129-089E6E4E7958}"/>
                </a:ext>
              </a:extLst>
            </p:cNvPr>
            <p:cNvSpPr>
              <a:spLocks noChangeArrowheads="1"/>
            </p:cNvSpPr>
            <p:nvPr/>
          </p:nvSpPr>
          <p:spPr bwMode="auto">
            <a:xfrm>
              <a:off x="3025" y="1687"/>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G</a:t>
              </a:r>
            </a:p>
          </p:txBody>
        </p:sp>
        <p:sp>
          <p:nvSpPr>
            <p:cNvPr id="42" name="Rectangle 1176">
              <a:extLst>
                <a:ext uri="{FF2B5EF4-FFF2-40B4-BE49-F238E27FC236}">
                  <a16:creationId xmlns:a16="http://schemas.microsoft.com/office/drawing/2014/main" id="{0CAB43FA-E526-0D43-A0BB-E9B1B8638ECF}"/>
                </a:ext>
              </a:extLst>
            </p:cNvPr>
            <p:cNvSpPr>
              <a:spLocks noChangeArrowheads="1"/>
            </p:cNvSpPr>
            <p:nvPr/>
          </p:nvSpPr>
          <p:spPr bwMode="auto">
            <a:xfrm>
              <a:off x="3003" y="1727"/>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G</a:t>
              </a:r>
            </a:p>
          </p:txBody>
        </p:sp>
        <p:sp>
          <p:nvSpPr>
            <p:cNvPr id="43" name="Rectangle 1177">
              <a:extLst>
                <a:ext uri="{FF2B5EF4-FFF2-40B4-BE49-F238E27FC236}">
                  <a16:creationId xmlns:a16="http://schemas.microsoft.com/office/drawing/2014/main" id="{B0A2EDE7-4160-DE47-8CD1-5F9CA639A697}"/>
                </a:ext>
              </a:extLst>
            </p:cNvPr>
            <p:cNvSpPr>
              <a:spLocks noChangeArrowheads="1"/>
            </p:cNvSpPr>
            <p:nvPr/>
          </p:nvSpPr>
          <p:spPr bwMode="auto">
            <a:xfrm>
              <a:off x="2975" y="1775"/>
              <a:ext cx="146"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C</a:t>
              </a:r>
            </a:p>
          </p:txBody>
        </p:sp>
        <p:sp>
          <p:nvSpPr>
            <p:cNvPr id="44" name="Rectangle 1178">
              <a:extLst>
                <a:ext uri="{FF2B5EF4-FFF2-40B4-BE49-F238E27FC236}">
                  <a16:creationId xmlns:a16="http://schemas.microsoft.com/office/drawing/2014/main" id="{83FD82E5-FAE4-2A4B-B122-C0137426F209}"/>
                </a:ext>
              </a:extLst>
            </p:cNvPr>
            <p:cNvSpPr>
              <a:spLocks noChangeArrowheads="1"/>
            </p:cNvSpPr>
            <p:nvPr/>
          </p:nvSpPr>
          <p:spPr bwMode="auto">
            <a:xfrm>
              <a:off x="2947" y="1815"/>
              <a:ext cx="146"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C</a:t>
              </a:r>
            </a:p>
          </p:txBody>
        </p:sp>
        <p:sp>
          <p:nvSpPr>
            <p:cNvPr id="45" name="Rectangle 1179">
              <a:extLst>
                <a:ext uri="{FF2B5EF4-FFF2-40B4-BE49-F238E27FC236}">
                  <a16:creationId xmlns:a16="http://schemas.microsoft.com/office/drawing/2014/main" id="{BFB5D552-8F89-C24E-987D-7BF4F5A1CED5}"/>
                </a:ext>
              </a:extLst>
            </p:cNvPr>
            <p:cNvSpPr>
              <a:spLocks noChangeArrowheads="1"/>
            </p:cNvSpPr>
            <p:nvPr/>
          </p:nvSpPr>
          <p:spPr bwMode="auto">
            <a:xfrm>
              <a:off x="2868" y="1927"/>
              <a:ext cx="150"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A</a:t>
              </a:r>
            </a:p>
          </p:txBody>
        </p:sp>
        <p:sp>
          <p:nvSpPr>
            <p:cNvPr id="46" name="Rectangle 1180">
              <a:extLst>
                <a:ext uri="{FF2B5EF4-FFF2-40B4-BE49-F238E27FC236}">
                  <a16:creationId xmlns:a16="http://schemas.microsoft.com/office/drawing/2014/main" id="{D715670E-53CC-D548-8A4A-2166429C0FB7}"/>
                </a:ext>
              </a:extLst>
            </p:cNvPr>
            <p:cNvSpPr>
              <a:spLocks noChangeArrowheads="1"/>
            </p:cNvSpPr>
            <p:nvPr/>
          </p:nvSpPr>
          <p:spPr bwMode="auto">
            <a:xfrm>
              <a:off x="2897" y="1895"/>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G</a:t>
              </a:r>
            </a:p>
          </p:txBody>
        </p:sp>
        <p:sp>
          <p:nvSpPr>
            <p:cNvPr id="47" name="Rectangle 1181">
              <a:extLst>
                <a:ext uri="{FF2B5EF4-FFF2-40B4-BE49-F238E27FC236}">
                  <a16:creationId xmlns:a16="http://schemas.microsoft.com/office/drawing/2014/main" id="{D5EDEFF9-85CD-7C4D-A9FC-557A4BBC070A}"/>
                </a:ext>
              </a:extLst>
            </p:cNvPr>
            <p:cNvSpPr>
              <a:spLocks noChangeArrowheads="1"/>
            </p:cNvSpPr>
            <p:nvPr/>
          </p:nvSpPr>
          <p:spPr bwMode="auto">
            <a:xfrm>
              <a:off x="2847" y="1967"/>
              <a:ext cx="146"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C</a:t>
              </a:r>
            </a:p>
          </p:txBody>
        </p:sp>
        <p:sp>
          <p:nvSpPr>
            <p:cNvPr id="48" name="Rectangle 1182">
              <a:extLst>
                <a:ext uri="{FF2B5EF4-FFF2-40B4-BE49-F238E27FC236}">
                  <a16:creationId xmlns:a16="http://schemas.microsoft.com/office/drawing/2014/main" id="{587B7930-3B09-7546-B12E-2CA111D63FDB}"/>
                </a:ext>
              </a:extLst>
            </p:cNvPr>
            <p:cNvSpPr>
              <a:spLocks noChangeArrowheads="1"/>
            </p:cNvSpPr>
            <p:nvPr/>
          </p:nvSpPr>
          <p:spPr bwMode="auto">
            <a:xfrm>
              <a:off x="2925" y="1847"/>
              <a:ext cx="150"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A</a:t>
              </a:r>
            </a:p>
          </p:txBody>
        </p:sp>
        <p:sp>
          <p:nvSpPr>
            <p:cNvPr id="49" name="Rectangle 1183">
              <a:extLst>
                <a:ext uri="{FF2B5EF4-FFF2-40B4-BE49-F238E27FC236}">
                  <a16:creationId xmlns:a16="http://schemas.microsoft.com/office/drawing/2014/main" id="{C6EDAB2C-B2E3-9E4B-B439-843343038A08}"/>
                </a:ext>
              </a:extLst>
            </p:cNvPr>
            <p:cNvSpPr>
              <a:spLocks noChangeArrowheads="1"/>
            </p:cNvSpPr>
            <p:nvPr/>
          </p:nvSpPr>
          <p:spPr bwMode="auto">
            <a:xfrm>
              <a:off x="2819" y="2007"/>
              <a:ext cx="150"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A</a:t>
              </a:r>
            </a:p>
          </p:txBody>
        </p:sp>
        <p:sp>
          <p:nvSpPr>
            <p:cNvPr id="50" name="Rectangle 1184">
              <a:extLst>
                <a:ext uri="{FF2B5EF4-FFF2-40B4-BE49-F238E27FC236}">
                  <a16:creationId xmlns:a16="http://schemas.microsoft.com/office/drawing/2014/main" id="{7A1F253A-B610-3C4C-A034-0D2B12B9357B}"/>
                </a:ext>
              </a:extLst>
            </p:cNvPr>
            <p:cNvSpPr>
              <a:spLocks noChangeArrowheads="1"/>
            </p:cNvSpPr>
            <p:nvPr/>
          </p:nvSpPr>
          <p:spPr bwMode="auto">
            <a:xfrm>
              <a:off x="2804" y="2047"/>
              <a:ext cx="150"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A</a:t>
              </a:r>
            </a:p>
          </p:txBody>
        </p:sp>
        <p:sp>
          <p:nvSpPr>
            <p:cNvPr id="51" name="Rectangle 1185">
              <a:extLst>
                <a:ext uri="{FF2B5EF4-FFF2-40B4-BE49-F238E27FC236}">
                  <a16:creationId xmlns:a16="http://schemas.microsoft.com/office/drawing/2014/main" id="{39E84575-2230-D143-9F93-9B24743F4461}"/>
                </a:ext>
              </a:extLst>
            </p:cNvPr>
            <p:cNvSpPr>
              <a:spLocks noChangeArrowheads="1"/>
            </p:cNvSpPr>
            <p:nvPr/>
          </p:nvSpPr>
          <p:spPr bwMode="auto">
            <a:xfrm>
              <a:off x="2817" y="2103"/>
              <a:ext cx="150"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A</a:t>
              </a:r>
            </a:p>
          </p:txBody>
        </p:sp>
        <p:sp>
          <p:nvSpPr>
            <p:cNvPr id="52" name="Rectangle 1186">
              <a:extLst>
                <a:ext uri="{FF2B5EF4-FFF2-40B4-BE49-F238E27FC236}">
                  <a16:creationId xmlns:a16="http://schemas.microsoft.com/office/drawing/2014/main" id="{7722D6A1-B022-CB41-8D2D-DAE2E161EB29}"/>
                </a:ext>
              </a:extLst>
            </p:cNvPr>
            <p:cNvSpPr>
              <a:spLocks noChangeArrowheads="1"/>
            </p:cNvSpPr>
            <p:nvPr/>
          </p:nvSpPr>
          <p:spPr bwMode="auto">
            <a:xfrm>
              <a:off x="2696" y="2109"/>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U</a:t>
              </a:r>
            </a:p>
          </p:txBody>
        </p:sp>
        <p:sp>
          <p:nvSpPr>
            <p:cNvPr id="53" name="Rectangle 1187">
              <a:extLst>
                <a:ext uri="{FF2B5EF4-FFF2-40B4-BE49-F238E27FC236}">
                  <a16:creationId xmlns:a16="http://schemas.microsoft.com/office/drawing/2014/main" id="{14A979CB-5C4F-E143-8306-C43F8DA6F5F2}"/>
                </a:ext>
              </a:extLst>
            </p:cNvPr>
            <p:cNvSpPr>
              <a:spLocks noChangeArrowheads="1"/>
            </p:cNvSpPr>
            <p:nvPr/>
          </p:nvSpPr>
          <p:spPr bwMode="auto">
            <a:xfrm>
              <a:off x="2774" y="2119"/>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U</a:t>
              </a:r>
            </a:p>
          </p:txBody>
        </p:sp>
        <p:sp>
          <p:nvSpPr>
            <p:cNvPr id="54" name="Rectangle 1188">
              <a:extLst>
                <a:ext uri="{FF2B5EF4-FFF2-40B4-BE49-F238E27FC236}">
                  <a16:creationId xmlns:a16="http://schemas.microsoft.com/office/drawing/2014/main" id="{4865E590-13A2-994E-AB2A-6D24756D801E}"/>
                </a:ext>
              </a:extLst>
            </p:cNvPr>
            <p:cNvSpPr>
              <a:spLocks noChangeArrowheads="1"/>
            </p:cNvSpPr>
            <p:nvPr/>
          </p:nvSpPr>
          <p:spPr bwMode="auto">
            <a:xfrm>
              <a:off x="2676" y="2047"/>
              <a:ext cx="150"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A</a:t>
              </a:r>
            </a:p>
          </p:txBody>
        </p:sp>
        <p:sp>
          <p:nvSpPr>
            <p:cNvPr id="55" name="Rectangle 1189">
              <a:extLst>
                <a:ext uri="{FF2B5EF4-FFF2-40B4-BE49-F238E27FC236}">
                  <a16:creationId xmlns:a16="http://schemas.microsoft.com/office/drawing/2014/main" id="{FD77980B-2DA6-C547-9676-666FEE729C3D}"/>
                </a:ext>
              </a:extLst>
            </p:cNvPr>
            <p:cNvSpPr>
              <a:spLocks noChangeArrowheads="1"/>
            </p:cNvSpPr>
            <p:nvPr/>
          </p:nvSpPr>
          <p:spPr bwMode="auto">
            <a:xfrm>
              <a:off x="2740" y="1991"/>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U</a:t>
              </a:r>
            </a:p>
          </p:txBody>
        </p:sp>
        <p:sp>
          <p:nvSpPr>
            <p:cNvPr id="56" name="Rectangle 1190">
              <a:extLst>
                <a:ext uri="{FF2B5EF4-FFF2-40B4-BE49-F238E27FC236}">
                  <a16:creationId xmlns:a16="http://schemas.microsoft.com/office/drawing/2014/main" id="{589F2FEB-9319-8545-9DDD-DD97872E9A15}"/>
                </a:ext>
              </a:extLst>
            </p:cNvPr>
            <p:cNvSpPr>
              <a:spLocks noChangeArrowheads="1"/>
            </p:cNvSpPr>
            <p:nvPr/>
          </p:nvSpPr>
          <p:spPr bwMode="auto">
            <a:xfrm>
              <a:off x="2705" y="1991"/>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U</a:t>
              </a:r>
            </a:p>
          </p:txBody>
        </p:sp>
        <p:sp>
          <p:nvSpPr>
            <p:cNvPr id="57" name="Rectangle 1191">
              <a:extLst>
                <a:ext uri="{FF2B5EF4-FFF2-40B4-BE49-F238E27FC236}">
                  <a16:creationId xmlns:a16="http://schemas.microsoft.com/office/drawing/2014/main" id="{2369A610-24B1-5A45-A416-65DB8726325D}"/>
                </a:ext>
              </a:extLst>
            </p:cNvPr>
            <p:cNvSpPr>
              <a:spLocks noChangeArrowheads="1"/>
            </p:cNvSpPr>
            <p:nvPr/>
          </p:nvSpPr>
          <p:spPr bwMode="auto">
            <a:xfrm>
              <a:off x="2776" y="1959"/>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U</a:t>
              </a:r>
            </a:p>
          </p:txBody>
        </p:sp>
        <p:sp>
          <p:nvSpPr>
            <p:cNvPr id="58" name="Rectangle 1192">
              <a:extLst>
                <a:ext uri="{FF2B5EF4-FFF2-40B4-BE49-F238E27FC236}">
                  <a16:creationId xmlns:a16="http://schemas.microsoft.com/office/drawing/2014/main" id="{B4D7475E-ACE5-614B-AD07-1A0E0DBF1C90}"/>
                </a:ext>
              </a:extLst>
            </p:cNvPr>
            <p:cNvSpPr>
              <a:spLocks noChangeArrowheads="1"/>
            </p:cNvSpPr>
            <p:nvPr/>
          </p:nvSpPr>
          <p:spPr bwMode="auto">
            <a:xfrm>
              <a:off x="2797" y="1919"/>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G</a:t>
              </a:r>
            </a:p>
          </p:txBody>
        </p:sp>
        <p:sp>
          <p:nvSpPr>
            <p:cNvPr id="59" name="Rectangle 1193">
              <a:extLst>
                <a:ext uri="{FF2B5EF4-FFF2-40B4-BE49-F238E27FC236}">
                  <a16:creationId xmlns:a16="http://schemas.microsoft.com/office/drawing/2014/main" id="{CDF8A2D9-2BB9-034A-8374-0B80EEB481BC}"/>
                </a:ext>
              </a:extLst>
            </p:cNvPr>
            <p:cNvSpPr>
              <a:spLocks noChangeArrowheads="1"/>
            </p:cNvSpPr>
            <p:nvPr/>
          </p:nvSpPr>
          <p:spPr bwMode="auto">
            <a:xfrm>
              <a:off x="2826" y="1887"/>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U</a:t>
              </a:r>
            </a:p>
          </p:txBody>
        </p:sp>
        <p:sp>
          <p:nvSpPr>
            <p:cNvPr id="60" name="Rectangle 1194">
              <a:extLst>
                <a:ext uri="{FF2B5EF4-FFF2-40B4-BE49-F238E27FC236}">
                  <a16:creationId xmlns:a16="http://schemas.microsoft.com/office/drawing/2014/main" id="{5EE98CF3-CBE1-B449-9D13-53D36EB6AE95}"/>
                </a:ext>
              </a:extLst>
            </p:cNvPr>
            <p:cNvSpPr>
              <a:spLocks noChangeArrowheads="1"/>
            </p:cNvSpPr>
            <p:nvPr/>
          </p:nvSpPr>
          <p:spPr bwMode="auto">
            <a:xfrm>
              <a:off x="2854" y="1847"/>
              <a:ext cx="146"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C</a:t>
              </a:r>
            </a:p>
          </p:txBody>
        </p:sp>
        <p:sp>
          <p:nvSpPr>
            <p:cNvPr id="61" name="Rectangle 1195">
              <a:extLst>
                <a:ext uri="{FF2B5EF4-FFF2-40B4-BE49-F238E27FC236}">
                  <a16:creationId xmlns:a16="http://schemas.microsoft.com/office/drawing/2014/main" id="{406CEF26-48BD-CF41-AA23-B73BD07686BB}"/>
                </a:ext>
              </a:extLst>
            </p:cNvPr>
            <p:cNvSpPr>
              <a:spLocks noChangeArrowheads="1"/>
            </p:cNvSpPr>
            <p:nvPr/>
          </p:nvSpPr>
          <p:spPr bwMode="auto">
            <a:xfrm>
              <a:off x="2875" y="1815"/>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U</a:t>
              </a:r>
            </a:p>
          </p:txBody>
        </p:sp>
        <p:sp>
          <p:nvSpPr>
            <p:cNvPr id="62" name="Rectangle 1196">
              <a:extLst>
                <a:ext uri="{FF2B5EF4-FFF2-40B4-BE49-F238E27FC236}">
                  <a16:creationId xmlns:a16="http://schemas.microsoft.com/office/drawing/2014/main" id="{3CB739C7-EE91-FE40-B29D-359DCB22D5C0}"/>
                </a:ext>
              </a:extLst>
            </p:cNvPr>
            <p:cNvSpPr>
              <a:spLocks noChangeArrowheads="1"/>
            </p:cNvSpPr>
            <p:nvPr/>
          </p:nvSpPr>
          <p:spPr bwMode="auto">
            <a:xfrm>
              <a:off x="2925" y="1743"/>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G</a:t>
              </a:r>
            </a:p>
          </p:txBody>
        </p:sp>
        <p:sp>
          <p:nvSpPr>
            <p:cNvPr id="63" name="Rectangle 1197">
              <a:extLst>
                <a:ext uri="{FF2B5EF4-FFF2-40B4-BE49-F238E27FC236}">
                  <a16:creationId xmlns:a16="http://schemas.microsoft.com/office/drawing/2014/main" id="{CDB23ECC-256D-044B-B3F2-6292C67E32A7}"/>
                </a:ext>
              </a:extLst>
            </p:cNvPr>
            <p:cNvSpPr>
              <a:spLocks noChangeArrowheads="1"/>
            </p:cNvSpPr>
            <p:nvPr/>
          </p:nvSpPr>
          <p:spPr bwMode="auto">
            <a:xfrm>
              <a:off x="2897" y="1783"/>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G</a:t>
              </a:r>
            </a:p>
          </p:txBody>
        </p:sp>
        <p:sp>
          <p:nvSpPr>
            <p:cNvPr id="64" name="Rectangle 1198">
              <a:extLst>
                <a:ext uri="{FF2B5EF4-FFF2-40B4-BE49-F238E27FC236}">
                  <a16:creationId xmlns:a16="http://schemas.microsoft.com/office/drawing/2014/main" id="{A1592235-986C-E645-8C55-4C49559553AA}"/>
                </a:ext>
              </a:extLst>
            </p:cNvPr>
            <p:cNvSpPr>
              <a:spLocks noChangeArrowheads="1"/>
            </p:cNvSpPr>
            <p:nvPr/>
          </p:nvSpPr>
          <p:spPr bwMode="auto">
            <a:xfrm>
              <a:off x="2947" y="1703"/>
              <a:ext cx="146"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C</a:t>
              </a:r>
            </a:p>
          </p:txBody>
        </p:sp>
        <p:sp>
          <p:nvSpPr>
            <p:cNvPr id="65" name="Rectangle 1199">
              <a:extLst>
                <a:ext uri="{FF2B5EF4-FFF2-40B4-BE49-F238E27FC236}">
                  <a16:creationId xmlns:a16="http://schemas.microsoft.com/office/drawing/2014/main" id="{76B1C231-6FB9-7D45-A83B-340CD5E61601}"/>
                </a:ext>
              </a:extLst>
            </p:cNvPr>
            <p:cNvSpPr>
              <a:spLocks noChangeArrowheads="1"/>
            </p:cNvSpPr>
            <p:nvPr/>
          </p:nvSpPr>
          <p:spPr bwMode="auto">
            <a:xfrm>
              <a:off x="2968" y="1663"/>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U</a:t>
              </a:r>
            </a:p>
          </p:txBody>
        </p:sp>
        <p:sp>
          <p:nvSpPr>
            <p:cNvPr id="66" name="Rectangle 1200">
              <a:extLst>
                <a:ext uri="{FF2B5EF4-FFF2-40B4-BE49-F238E27FC236}">
                  <a16:creationId xmlns:a16="http://schemas.microsoft.com/office/drawing/2014/main" id="{90D05A7A-C101-F444-AAFC-7FFEDF108CCD}"/>
                </a:ext>
              </a:extLst>
            </p:cNvPr>
            <p:cNvSpPr>
              <a:spLocks noChangeArrowheads="1"/>
            </p:cNvSpPr>
            <p:nvPr/>
          </p:nvSpPr>
          <p:spPr bwMode="auto">
            <a:xfrm>
              <a:off x="2947" y="1623"/>
              <a:ext cx="150"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A</a:t>
              </a:r>
            </a:p>
          </p:txBody>
        </p:sp>
        <p:sp>
          <p:nvSpPr>
            <p:cNvPr id="67" name="Rectangle 1201">
              <a:extLst>
                <a:ext uri="{FF2B5EF4-FFF2-40B4-BE49-F238E27FC236}">
                  <a16:creationId xmlns:a16="http://schemas.microsoft.com/office/drawing/2014/main" id="{4617F616-BF0E-DF4B-B6B4-286C630AFA59}"/>
                </a:ext>
              </a:extLst>
            </p:cNvPr>
            <p:cNvSpPr>
              <a:spLocks noChangeArrowheads="1"/>
            </p:cNvSpPr>
            <p:nvPr/>
          </p:nvSpPr>
          <p:spPr bwMode="auto">
            <a:xfrm>
              <a:off x="2989" y="1607"/>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U</a:t>
              </a:r>
            </a:p>
          </p:txBody>
        </p:sp>
        <p:sp>
          <p:nvSpPr>
            <p:cNvPr id="68" name="Rectangle 1202">
              <a:extLst>
                <a:ext uri="{FF2B5EF4-FFF2-40B4-BE49-F238E27FC236}">
                  <a16:creationId xmlns:a16="http://schemas.microsoft.com/office/drawing/2014/main" id="{15633816-70C9-9849-8ACC-9D4D9D31D3B4}"/>
                </a:ext>
              </a:extLst>
            </p:cNvPr>
            <p:cNvSpPr>
              <a:spLocks noChangeArrowheads="1"/>
            </p:cNvSpPr>
            <p:nvPr/>
          </p:nvSpPr>
          <p:spPr bwMode="auto">
            <a:xfrm>
              <a:off x="2961" y="1559"/>
              <a:ext cx="150"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A</a:t>
              </a:r>
            </a:p>
          </p:txBody>
        </p:sp>
        <p:sp>
          <p:nvSpPr>
            <p:cNvPr id="69" name="Rectangle 1203">
              <a:extLst>
                <a:ext uri="{FF2B5EF4-FFF2-40B4-BE49-F238E27FC236}">
                  <a16:creationId xmlns:a16="http://schemas.microsoft.com/office/drawing/2014/main" id="{1DB1420F-2BCC-3F4C-ACFC-2A39C77B10FA}"/>
                </a:ext>
              </a:extLst>
            </p:cNvPr>
            <p:cNvSpPr>
              <a:spLocks noChangeArrowheads="1"/>
            </p:cNvSpPr>
            <p:nvPr/>
          </p:nvSpPr>
          <p:spPr bwMode="auto">
            <a:xfrm>
              <a:off x="2939" y="1527"/>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G</a:t>
              </a:r>
            </a:p>
          </p:txBody>
        </p:sp>
        <p:sp>
          <p:nvSpPr>
            <p:cNvPr id="70" name="Rectangle 1204">
              <a:extLst>
                <a:ext uri="{FF2B5EF4-FFF2-40B4-BE49-F238E27FC236}">
                  <a16:creationId xmlns:a16="http://schemas.microsoft.com/office/drawing/2014/main" id="{1BC65769-7F95-2043-A96A-4FACB9D198EE}"/>
                </a:ext>
              </a:extLst>
            </p:cNvPr>
            <p:cNvSpPr>
              <a:spLocks noChangeArrowheads="1"/>
            </p:cNvSpPr>
            <p:nvPr/>
          </p:nvSpPr>
          <p:spPr bwMode="auto">
            <a:xfrm>
              <a:off x="2918" y="1495"/>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U</a:t>
              </a:r>
            </a:p>
          </p:txBody>
        </p:sp>
        <p:sp>
          <p:nvSpPr>
            <p:cNvPr id="71" name="Rectangle 1205">
              <a:extLst>
                <a:ext uri="{FF2B5EF4-FFF2-40B4-BE49-F238E27FC236}">
                  <a16:creationId xmlns:a16="http://schemas.microsoft.com/office/drawing/2014/main" id="{D45A5E55-5FA5-AC4D-8561-7664B70001F0}"/>
                </a:ext>
              </a:extLst>
            </p:cNvPr>
            <p:cNvSpPr>
              <a:spLocks noChangeArrowheads="1"/>
            </p:cNvSpPr>
            <p:nvPr/>
          </p:nvSpPr>
          <p:spPr bwMode="auto">
            <a:xfrm>
              <a:off x="2868" y="1423"/>
              <a:ext cx="146"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C</a:t>
              </a:r>
            </a:p>
          </p:txBody>
        </p:sp>
        <p:sp>
          <p:nvSpPr>
            <p:cNvPr id="72" name="Rectangle 1206">
              <a:extLst>
                <a:ext uri="{FF2B5EF4-FFF2-40B4-BE49-F238E27FC236}">
                  <a16:creationId xmlns:a16="http://schemas.microsoft.com/office/drawing/2014/main" id="{2D05F50D-B9CB-ED4C-8FF5-10C17375BC51}"/>
                </a:ext>
              </a:extLst>
            </p:cNvPr>
            <p:cNvSpPr>
              <a:spLocks noChangeArrowheads="1"/>
            </p:cNvSpPr>
            <p:nvPr/>
          </p:nvSpPr>
          <p:spPr bwMode="auto">
            <a:xfrm>
              <a:off x="2890" y="1455"/>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G</a:t>
              </a:r>
            </a:p>
          </p:txBody>
        </p:sp>
        <p:sp>
          <p:nvSpPr>
            <p:cNvPr id="73" name="Rectangle 1207">
              <a:extLst>
                <a:ext uri="{FF2B5EF4-FFF2-40B4-BE49-F238E27FC236}">
                  <a16:creationId xmlns:a16="http://schemas.microsoft.com/office/drawing/2014/main" id="{0D25437F-55F0-1144-9ED5-EFB9725EB85C}"/>
                </a:ext>
              </a:extLst>
            </p:cNvPr>
            <p:cNvSpPr>
              <a:spLocks noChangeArrowheads="1"/>
            </p:cNvSpPr>
            <p:nvPr/>
          </p:nvSpPr>
          <p:spPr bwMode="auto">
            <a:xfrm>
              <a:off x="2733" y="1463"/>
              <a:ext cx="146"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C</a:t>
              </a:r>
            </a:p>
          </p:txBody>
        </p:sp>
        <p:sp>
          <p:nvSpPr>
            <p:cNvPr id="74" name="Rectangle 1208">
              <a:extLst>
                <a:ext uri="{FF2B5EF4-FFF2-40B4-BE49-F238E27FC236}">
                  <a16:creationId xmlns:a16="http://schemas.microsoft.com/office/drawing/2014/main" id="{7E0D2D2C-D5AD-9B40-8213-2AF603C2BD22}"/>
                </a:ext>
              </a:extLst>
            </p:cNvPr>
            <p:cNvSpPr>
              <a:spLocks noChangeArrowheads="1"/>
            </p:cNvSpPr>
            <p:nvPr/>
          </p:nvSpPr>
          <p:spPr bwMode="auto">
            <a:xfrm>
              <a:off x="2826" y="1439"/>
              <a:ext cx="150"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A</a:t>
              </a:r>
            </a:p>
          </p:txBody>
        </p:sp>
        <p:sp>
          <p:nvSpPr>
            <p:cNvPr id="75" name="Rectangle 1209">
              <a:extLst>
                <a:ext uri="{FF2B5EF4-FFF2-40B4-BE49-F238E27FC236}">
                  <a16:creationId xmlns:a16="http://schemas.microsoft.com/office/drawing/2014/main" id="{AC0FF59C-35C7-E34E-A0BE-D64EFA7215BF}"/>
                </a:ext>
              </a:extLst>
            </p:cNvPr>
            <p:cNvSpPr>
              <a:spLocks noChangeArrowheads="1"/>
            </p:cNvSpPr>
            <p:nvPr/>
          </p:nvSpPr>
          <p:spPr bwMode="auto">
            <a:xfrm>
              <a:off x="2776" y="1455"/>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G</a:t>
              </a:r>
            </a:p>
          </p:txBody>
        </p:sp>
        <p:sp>
          <p:nvSpPr>
            <p:cNvPr id="76" name="Rectangle 1210">
              <a:extLst>
                <a:ext uri="{FF2B5EF4-FFF2-40B4-BE49-F238E27FC236}">
                  <a16:creationId xmlns:a16="http://schemas.microsoft.com/office/drawing/2014/main" id="{75CCC7A0-681F-5947-A67B-9F21B86E9DB2}"/>
                </a:ext>
              </a:extLst>
            </p:cNvPr>
            <p:cNvSpPr>
              <a:spLocks noChangeArrowheads="1"/>
            </p:cNvSpPr>
            <p:nvPr/>
          </p:nvSpPr>
          <p:spPr bwMode="auto">
            <a:xfrm>
              <a:off x="2655" y="1455"/>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G</a:t>
              </a:r>
            </a:p>
          </p:txBody>
        </p:sp>
        <p:sp>
          <p:nvSpPr>
            <p:cNvPr id="77" name="Rectangle 1211">
              <a:extLst>
                <a:ext uri="{FF2B5EF4-FFF2-40B4-BE49-F238E27FC236}">
                  <a16:creationId xmlns:a16="http://schemas.microsoft.com/office/drawing/2014/main" id="{788B331E-08A1-914F-81B6-9D426D747F96}"/>
                </a:ext>
              </a:extLst>
            </p:cNvPr>
            <p:cNvSpPr>
              <a:spLocks noChangeArrowheads="1"/>
            </p:cNvSpPr>
            <p:nvPr/>
          </p:nvSpPr>
          <p:spPr bwMode="auto">
            <a:xfrm>
              <a:off x="2612" y="1431"/>
              <a:ext cx="150"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A</a:t>
              </a:r>
            </a:p>
          </p:txBody>
        </p:sp>
        <p:sp>
          <p:nvSpPr>
            <p:cNvPr id="78" name="Rectangle 1212">
              <a:extLst>
                <a:ext uri="{FF2B5EF4-FFF2-40B4-BE49-F238E27FC236}">
                  <a16:creationId xmlns:a16="http://schemas.microsoft.com/office/drawing/2014/main" id="{5C94C960-3DCB-7E4C-8D4C-4F33FF5C64CB}"/>
                </a:ext>
              </a:extLst>
            </p:cNvPr>
            <p:cNvSpPr>
              <a:spLocks noChangeArrowheads="1"/>
            </p:cNvSpPr>
            <p:nvPr/>
          </p:nvSpPr>
          <p:spPr bwMode="auto">
            <a:xfrm>
              <a:off x="2527" y="1343"/>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G</a:t>
              </a:r>
            </a:p>
          </p:txBody>
        </p:sp>
        <p:sp>
          <p:nvSpPr>
            <p:cNvPr id="79" name="Rectangle 1213">
              <a:extLst>
                <a:ext uri="{FF2B5EF4-FFF2-40B4-BE49-F238E27FC236}">
                  <a16:creationId xmlns:a16="http://schemas.microsoft.com/office/drawing/2014/main" id="{16B57CA1-C15C-B94F-BB2F-03DADF712838}"/>
                </a:ext>
              </a:extLst>
            </p:cNvPr>
            <p:cNvSpPr>
              <a:spLocks noChangeArrowheads="1"/>
            </p:cNvSpPr>
            <p:nvPr/>
          </p:nvSpPr>
          <p:spPr bwMode="auto">
            <a:xfrm>
              <a:off x="2491" y="1287"/>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G</a:t>
              </a:r>
            </a:p>
          </p:txBody>
        </p:sp>
        <p:sp>
          <p:nvSpPr>
            <p:cNvPr id="80" name="Rectangle 1214">
              <a:extLst>
                <a:ext uri="{FF2B5EF4-FFF2-40B4-BE49-F238E27FC236}">
                  <a16:creationId xmlns:a16="http://schemas.microsoft.com/office/drawing/2014/main" id="{E744722F-673A-7F40-9E41-11D5F03325F5}"/>
                </a:ext>
              </a:extLst>
            </p:cNvPr>
            <p:cNvSpPr>
              <a:spLocks noChangeArrowheads="1"/>
            </p:cNvSpPr>
            <p:nvPr/>
          </p:nvSpPr>
          <p:spPr bwMode="auto">
            <a:xfrm>
              <a:off x="2563" y="1391"/>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G</a:t>
              </a:r>
            </a:p>
          </p:txBody>
        </p:sp>
        <p:sp>
          <p:nvSpPr>
            <p:cNvPr id="81" name="Rectangle 1215">
              <a:extLst>
                <a:ext uri="{FF2B5EF4-FFF2-40B4-BE49-F238E27FC236}">
                  <a16:creationId xmlns:a16="http://schemas.microsoft.com/office/drawing/2014/main" id="{F11C562E-25E4-F24E-99BA-6AF4056F9FA6}"/>
                </a:ext>
              </a:extLst>
            </p:cNvPr>
            <p:cNvSpPr>
              <a:spLocks noChangeArrowheads="1"/>
            </p:cNvSpPr>
            <p:nvPr/>
          </p:nvSpPr>
          <p:spPr bwMode="auto">
            <a:xfrm>
              <a:off x="2570" y="991"/>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U</a:t>
              </a:r>
            </a:p>
          </p:txBody>
        </p:sp>
        <p:sp>
          <p:nvSpPr>
            <p:cNvPr id="82" name="Rectangle 1216">
              <a:extLst>
                <a:ext uri="{FF2B5EF4-FFF2-40B4-BE49-F238E27FC236}">
                  <a16:creationId xmlns:a16="http://schemas.microsoft.com/office/drawing/2014/main" id="{2195D652-6FC4-2549-BB79-2FFDCA298A5D}"/>
                </a:ext>
              </a:extLst>
            </p:cNvPr>
            <p:cNvSpPr>
              <a:spLocks noChangeArrowheads="1"/>
            </p:cNvSpPr>
            <p:nvPr/>
          </p:nvSpPr>
          <p:spPr bwMode="auto">
            <a:xfrm>
              <a:off x="2491" y="1151"/>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U</a:t>
              </a:r>
            </a:p>
          </p:txBody>
        </p:sp>
        <p:sp>
          <p:nvSpPr>
            <p:cNvPr id="83" name="Rectangle 1217">
              <a:extLst>
                <a:ext uri="{FF2B5EF4-FFF2-40B4-BE49-F238E27FC236}">
                  <a16:creationId xmlns:a16="http://schemas.microsoft.com/office/drawing/2014/main" id="{35C9B241-45B0-0E41-BE47-E1C63673A273}"/>
                </a:ext>
              </a:extLst>
            </p:cNvPr>
            <p:cNvSpPr>
              <a:spLocks noChangeArrowheads="1"/>
            </p:cNvSpPr>
            <p:nvPr/>
          </p:nvSpPr>
          <p:spPr bwMode="auto">
            <a:xfrm>
              <a:off x="2484" y="1223"/>
              <a:ext cx="146"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C</a:t>
              </a:r>
            </a:p>
          </p:txBody>
        </p:sp>
        <p:sp>
          <p:nvSpPr>
            <p:cNvPr id="84" name="Rectangle 1218">
              <a:extLst>
                <a:ext uri="{FF2B5EF4-FFF2-40B4-BE49-F238E27FC236}">
                  <a16:creationId xmlns:a16="http://schemas.microsoft.com/office/drawing/2014/main" id="{799D0EE5-2159-6741-8E67-7F03F5C0A7E3}"/>
                </a:ext>
              </a:extLst>
            </p:cNvPr>
            <p:cNvSpPr>
              <a:spLocks noChangeArrowheads="1"/>
            </p:cNvSpPr>
            <p:nvPr/>
          </p:nvSpPr>
          <p:spPr bwMode="auto">
            <a:xfrm>
              <a:off x="2619" y="943"/>
              <a:ext cx="150"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A</a:t>
              </a:r>
            </a:p>
          </p:txBody>
        </p:sp>
        <p:sp>
          <p:nvSpPr>
            <p:cNvPr id="85" name="Rectangle 1219">
              <a:extLst>
                <a:ext uri="{FF2B5EF4-FFF2-40B4-BE49-F238E27FC236}">
                  <a16:creationId xmlns:a16="http://schemas.microsoft.com/office/drawing/2014/main" id="{985C3CB3-CB25-364A-999F-520648C5979E}"/>
                </a:ext>
              </a:extLst>
            </p:cNvPr>
            <p:cNvSpPr>
              <a:spLocks noChangeArrowheads="1"/>
            </p:cNvSpPr>
            <p:nvPr/>
          </p:nvSpPr>
          <p:spPr bwMode="auto">
            <a:xfrm>
              <a:off x="2662" y="927"/>
              <a:ext cx="146"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C</a:t>
              </a:r>
            </a:p>
          </p:txBody>
        </p:sp>
        <p:sp>
          <p:nvSpPr>
            <p:cNvPr id="86" name="Rectangle 1220">
              <a:extLst>
                <a:ext uri="{FF2B5EF4-FFF2-40B4-BE49-F238E27FC236}">
                  <a16:creationId xmlns:a16="http://schemas.microsoft.com/office/drawing/2014/main" id="{7D6E7B56-FAB1-A54D-9FF5-D9A934A381B6}"/>
                </a:ext>
              </a:extLst>
            </p:cNvPr>
            <p:cNvSpPr>
              <a:spLocks noChangeArrowheads="1"/>
            </p:cNvSpPr>
            <p:nvPr/>
          </p:nvSpPr>
          <p:spPr bwMode="auto">
            <a:xfrm>
              <a:off x="2712" y="919"/>
              <a:ext cx="150"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A</a:t>
              </a:r>
            </a:p>
          </p:txBody>
        </p:sp>
        <p:sp>
          <p:nvSpPr>
            <p:cNvPr id="87" name="Rectangle 1221">
              <a:extLst>
                <a:ext uri="{FF2B5EF4-FFF2-40B4-BE49-F238E27FC236}">
                  <a16:creationId xmlns:a16="http://schemas.microsoft.com/office/drawing/2014/main" id="{29E42398-1837-6440-8E07-CAC66D12B3ED}"/>
                </a:ext>
              </a:extLst>
            </p:cNvPr>
            <p:cNvSpPr>
              <a:spLocks noChangeArrowheads="1"/>
            </p:cNvSpPr>
            <p:nvPr/>
          </p:nvSpPr>
          <p:spPr bwMode="auto">
            <a:xfrm>
              <a:off x="2769" y="927"/>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G</a:t>
              </a:r>
            </a:p>
          </p:txBody>
        </p:sp>
        <p:sp>
          <p:nvSpPr>
            <p:cNvPr id="88" name="Rectangle 1222">
              <a:extLst>
                <a:ext uri="{FF2B5EF4-FFF2-40B4-BE49-F238E27FC236}">
                  <a16:creationId xmlns:a16="http://schemas.microsoft.com/office/drawing/2014/main" id="{CD33980F-4F2A-5646-862F-5BECCB425CC1}"/>
                </a:ext>
              </a:extLst>
            </p:cNvPr>
            <p:cNvSpPr>
              <a:spLocks noChangeArrowheads="1"/>
            </p:cNvSpPr>
            <p:nvPr/>
          </p:nvSpPr>
          <p:spPr bwMode="auto">
            <a:xfrm>
              <a:off x="2833" y="959"/>
              <a:ext cx="146"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C</a:t>
              </a:r>
            </a:p>
          </p:txBody>
        </p:sp>
        <p:sp>
          <p:nvSpPr>
            <p:cNvPr id="89" name="Rectangle 1223">
              <a:extLst>
                <a:ext uri="{FF2B5EF4-FFF2-40B4-BE49-F238E27FC236}">
                  <a16:creationId xmlns:a16="http://schemas.microsoft.com/office/drawing/2014/main" id="{54CC6976-9D73-9E4C-8F4B-797E7084B141}"/>
                </a:ext>
              </a:extLst>
            </p:cNvPr>
            <p:cNvSpPr>
              <a:spLocks noChangeArrowheads="1"/>
            </p:cNvSpPr>
            <p:nvPr/>
          </p:nvSpPr>
          <p:spPr bwMode="auto">
            <a:xfrm>
              <a:off x="2911" y="1031"/>
              <a:ext cx="150"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A</a:t>
              </a:r>
            </a:p>
          </p:txBody>
        </p:sp>
        <p:sp>
          <p:nvSpPr>
            <p:cNvPr id="90" name="Rectangle 1224">
              <a:extLst>
                <a:ext uri="{FF2B5EF4-FFF2-40B4-BE49-F238E27FC236}">
                  <a16:creationId xmlns:a16="http://schemas.microsoft.com/office/drawing/2014/main" id="{6DF14E49-679C-0C4E-9F7C-286B6F670E45}"/>
                </a:ext>
              </a:extLst>
            </p:cNvPr>
            <p:cNvSpPr>
              <a:spLocks noChangeArrowheads="1"/>
            </p:cNvSpPr>
            <p:nvPr/>
          </p:nvSpPr>
          <p:spPr bwMode="auto">
            <a:xfrm>
              <a:off x="2875" y="991"/>
              <a:ext cx="150"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A</a:t>
              </a:r>
            </a:p>
          </p:txBody>
        </p:sp>
        <p:sp>
          <p:nvSpPr>
            <p:cNvPr id="91" name="Rectangle 1225">
              <a:extLst>
                <a:ext uri="{FF2B5EF4-FFF2-40B4-BE49-F238E27FC236}">
                  <a16:creationId xmlns:a16="http://schemas.microsoft.com/office/drawing/2014/main" id="{6406026B-7B42-0E44-9FA2-3BF615C1062D}"/>
                </a:ext>
              </a:extLst>
            </p:cNvPr>
            <p:cNvSpPr>
              <a:spLocks noChangeArrowheads="1"/>
            </p:cNvSpPr>
            <p:nvPr/>
          </p:nvSpPr>
          <p:spPr bwMode="auto">
            <a:xfrm>
              <a:off x="2947" y="1071"/>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G</a:t>
              </a:r>
            </a:p>
          </p:txBody>
        </p:sp>
        <p:sp>
          <p:nvSpPr>
            <p:cNvPr id="92" name="Rectangle 1226">
              <a:extLst>
                <a:ext uri="{FF2B5EF4-FFF2-40B4-BE49-F238E27FC236}">
                  <a16:creationId xmlns:a16="http://schemas.microsoft.com/office/drawing/2014/main" id="{372E8B58-CCAB-F540-AC1B-E97A0082108C}"/>
                </a:ext>
              </a:extLst>
            </p:cNvPr>
            <p:cNvSpPr>
              <a:spLocks noChangeArrowheads="1"/>
            </p:cNvSpPr>
            <p:nvPr/>
          </p:nvSpPr>
          <p:spPr bwMode="auto">
            <a:xfrm>
              <a:off x="2961" y="1127"/>
              <a:ext cx="150"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A</a:t>
              </a:r>
            </a:p>
          </p:txBody>
        </p:sp>
        <p:sp>
          <p:nvSpPr>
            <p:cNvPr id="93" name="Rectangle 1227">
              <a:extLst>
                <a:ext uri="{FF2B5EF4-FFF2-40B4-BE49-F238E27FC236}">
                  <a16:creationId xmlns:a16="http://schemas.microsoft.com/office/drawing/2014/main" id="{3CABE986-C436-B840-AF40-8B52541C81F3}"/>
                </a:ext>
              </a:extLst>
            </p:cNvPr>
            <p:cNvSpPr>
              <a:spLocks noChangeArrowheads="1"/>
            </p:cNvSpPr>
            <p:nvPr/>
          </p:nvSpPr>
          <p:spPr bwMode="auto">
            <a:xfrm>
              <a:off x="2968" y="1191"/>
              <a:ext cx="150"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A</a:t>
              </a:r>
            </a:p>
          </p:txBody>
        </p:sp>
        <p:sp>
          <p:nvSpPr>
            <p:cNvPr id="94" name="Rectangle 1228">
              <a:extLst>
                <a:ext uri="{FF2B5EF4-FFF2-40B4-BE49-F238E27FC236}">
                  <a16:creationId xmlns:a16="http://schemas.microsoft.com/office/drawing/2014/main" id="{1D031A1E-B378-2A48-9C47-39DAB3E03B86}"/>
                </a:ext>
              </a:extLst>
            </p:cNvPr>
            <p:cNvSpPr>
              <a:spLocks noChangeArrowheads="1"/>
            </p:cNvSpPr>
            <p:nvPr/>
          </p:nvSpPr>
          <p:spPr bwMode="auto">
            <a:xfrm>
              <a:off x="2968" y="1247"/>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U</a:t>
              </a:r>
            </a:p>
          </p:txBody>
        </p:sp>
        <p:sp>
          <p:nvSpPr>
            <p:cNvPr id="95" name="Rectangle 1229">
              <a:extLst>
                <a:ext uri="{FF2B5EF4-FFF2-40B4-BE49-F238E27FC236}">
                  <a16:creationId xmlns:a16="http://schemas.microsoft.com/office/drawing/2014/main" id="{FAF8FA38-621E-E448-ADFA-360798CC6B99}"/>
                </a:ext>
              </a:extLst>
            </p:cNvPr>
            <p:cNvSpPr>
              <a:spLocks noChangeArrowheads="1"/>
            </p:cNvSpPr>
            <p:nvPr/>
          </p:nvSpPr>
          <p:spPr bwMode="auto">
            <a:xfrm>
              <a:off x="2939" y="1335"/>
              <a:ext cx="150"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A</a:t>
              </a:r>
            </a:p>
          </p:txBody>
        </p:sp>
        <p:sp>
          <p:nvSpPr>
            <p:cNvPr id="96" name="Rectangle 1230">
              <a:extLst>
                <a:ext uri="{FF2B5EF4-FFF2-40B4-BE49-F238E27FC236}">
                  <a16:creationId xmlns:a16="http://schemas.microsoft.com/office/drawing/2014/main" id="{6A0C6F6D-A458-6046-ABD6-81CFF742FCB9}"/>
                </a:ext>
              </a:extLst>
            </p:cNvPr>
            <p:cNvSpPr>
              <a:spLocks noChangeArrowheads="1"/>
            </p:cNvSpPr>
            <p:nvPr/>
          </p:nvSpPr>
          <p:spPr bwMode="auto">
            <a:xfrm>
              <a:off x="2961" y="1303"/>
              <a:ext cx="150"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A</a:t>
              </a:r>
            </a:p>
          </p:txBody>
        </p:sp>
        <p:sp>
          <p:nvSpPr>
            <p:cNvPr id="97" name="Rectangle 1231">
              <a:extLst>
                <a:ext uri="{FF2B5EF4-FFF2-40B4-BE49-F238E27FC236}">
                  <a16:creationId xmlns:a16="http://schemas.microsoft.com/office/drawing/2014/main" id="{279C30EB-5E65-444F-A1D3-E41FEB53FCFA}"/>
                </a:ext>
              </a:extLst>
            </p:cNvPr>
            <p:cNvSpPr>
              <a:spLocks noChangeArrowheads="1"/>
            </p:cNvSpPr>
            <p:nvPr/>
          </p:nvSpPr>
          <p:spPr bwMode="auto">
            <a:xfrm>
              <a:off x="2719" y="1511"/>
              <a:ext cx="150"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A</a:t>
              </a:r>
            </a:p>
          </p:txBody>
        </p:sp>
        <p:sp>
          <p:nvSpPr>
            <p:cNvPr id="98" name="Rectangle 1232">
              <a:extLst>
                <a:ext uri="{FF2B5EF4-FFF2-40B4-BE49-F238E27FC236}">
                  <a16:creationId xmlns:a16="http://schemas.microsoft.com/office/drawing/2014/main" id="{07EE9DA3-0AF3-7444-B4A4-688F3BB04B1F}"/>
                </a:ext>
              </a:extLst>
            </p:cNvPr>
            <p:cNvSpPr>
              <a:spLocks noChangeArrowheads="1"/>
            </p:cNvSpPr>
            <p:nvPr/>
          </p:nvSpPr>
          <p:spPr bwMode="auto">
            <a:xfrm>
              <a:off x="2705" y="1559"/>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G</a:t>
              </a:r>
            </a:p>
          </p:txBody>
        </p:sp>
        <p:sp>
          <p:nvSpPr>
            <p:cNvPr id="99" name="Rectangle 1233">
              <a:extLst>
                <a:ext uri="{FF2B5EF4-FFF2-40B4-BE49-F238E27FC236}">
                  <a16:creationId xmlns:a16="http://schemas.microsoft.com/office/drawing/2014/main" id="{1BDFE0BE-813A-CB4A-B058-810BE0E8DC93}"/>
                </a:ext>
              </a:extLst>
            </p:cNvPr>
            <p:cNvSpPr>
              <a:spLocks noChangeArrowheads="1"/>
            </p:cNvSpPr>
            <p:nvPr/>
          </p:nvSpPr>
          <p:spPr bwMode="auto">
            <a:xfrm>
              <a:off x="2691" y="1615"/>
              <a:ext cx="146"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C</a:t>
              </a:r>
            </a:p>
          </p:txBody>
        </p:sp>
        <p:sp>
          <p:nvSpPr>
            <p:cNvPr id="100" name="Rectangle 1234">
              <a:extLst>
                <a:ext uri="{FF2B5EF4-FFF2-40B4-BE49-F238E27FC236}">
                  <a16:creationId xmlns:a16="http://schemas.microsoft.com/office/drawing/2014/main" id="{EA505596-5978-E041-BE1A-C4B3FF0585E9}"/>
                </a:ext>
              </a:extLst>
            </p:cNvPr>
            <p:cNvSpPr>
              <a:spLocks noChangeArrowheads="1"/>
            </p:cNvSpPr>
            <p:nvPr/>
          </p:nvSpPr>
          <p:spPr bwMode="auto">
            <a:xfrm>
              <a:off x="2676" y="1663"/>
              <a:ext cx="150"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A</a:t>
              </a:r>
            </a:p>
          </p:txBody>
        </p:sp>
        <p:sp>
          <p:nvSpPr>
            <p:cNvPr id="101" name="Rectangle 1235">
              <a:extLst>
                <a:ext uri="{FF2B5EF4-FFF2-40B4-BE49-F238E27FC236}">
                  <a16:creationId xmlns:a16="http://schemas.microsoft.com/office/drawing/2014/main" id="{116454F1-24E1-8848-B426-AEAFCC0AF86F}"/>
                </a:ext>
              </a:extLst>
            </p:cNvPr>
            <p:cNvSpPr>
              <a:spLocks noChangeArrowheads="1"/>
            </p:cNvSpPr>
            <p:nvPr/>
          </p:nvSpPr>
          <p:spPr bwMode="auto">
            <a:xfrm>
              <a:off x="2662" y="1711"/>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G</a:t>
              </a:r>
            </a:p>
          </p:txBody>
        </p:sp>
        <p:sp>
          <p:nvSpPr>
            <p:cNvPr id="102" name="Rectangle 1236">
              <a:extLst>
                <a:ext uri="{FF2B5EF4-FFF2-40B4-BE49-F238E27FC236}">
                  <a16:creationId xmlns:a16="http://schemas.microsoft.com/office/drawing/2014/main" id="{D2B3A25E-85AD-2548-AC20-78604260C839}"/>
                </a:ext>
              </a:extLst>
            </p:cNvPr>
            <p:cNvSpPr>
              <a:spLocks noChangeArrowheads="1"/>
            </p:cNvSpPr>
            <p:nvPr/>
          </p:nvSpPr>
          <p:spPr bwMode="auto">
            <a:xfrm>
              <a:off x="2605" y="1703"/>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U</a:t>
              </a:r>
            </a:p>
          </p:txBody>
        </p:sp>
        <p:sp>
          <p:nvSpPr>
            <p:cNvPr id="103" name="Rectangle 1237">
              <a:extLst>
                <a:ext uri="{FF2B5EF4-FFF2-40B4-BE49-F238E27FC236}">
                  <a16:creationId xmlns:a16="http://schemas.microsoft.com/office/drawing/2014/main" id="{0E6E9571-AD7D-6141-BCAA-89014D83A40F}"/>
                </a:ext>
              </a:extLst>
            </p:cNvPr>
            <p:cNvSpPr>
              <a:spLocks noChangeArrowheads="1"/>
            </p:cNvSpPr>
            <p:nvPr/>
          </p:nvSpPr>
          <p:spPr bwMode="auto">
            <a:xfrm>
              <a:off x="2619" y="1655"/>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U</a:t>
              </a:r>
            </a:p>
          </p:txBody>
        </p:sp>
        <p:sp>
          <p:nvSpPr>
            <p:cNvPr id="104" name="Rectangle 1238">
              <a:extLst>
                <a:ext uri="{FF2B5EF4-FFF2-40B4-BE49-F238E27FC236}">
                  <a16:creationId xmlns:a16="http://schemas.microsoft.com/office/drawing/2014/main" id="{E0A1EDB8-950A-FF43-90C8-CFF8FD4EEC4A}"/>
                </a:ext>
              </a:extLst>
            </p:cNvPr>
            <p:cNvSpPr>
              <a:spLocks noChangeArrowheads="1"/>
            </p:cNvSpPr>
            <p:nvPr/>
          </p:nvSpPr>
          <p:spPr bwMode="auto">
            <a:xfrm>
              <a:off x="2641" y="1607"/>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G</a:t>
              </a:r>
            </a:p>
          </p:txBody>
        </p:sp>
        <p:sp>
          <p:nvSpPr>
            <p:cNvPr id="105" name="Rectangle 1239">
              <a:extLst>
                <a:ext uri="{FF2B5EF4-FFF2-40B4-BE49-F238E27FC236}">
                  <a16:creationId xmlns:a16="http://schemas.microsoft.com/office/drawing/2014/main" id="{C9C12240-3E15-BF4C-85F2-D713BBF40C74}"/>
                </a:ext>
              </a:extLst>
            </p:cNvPr>
            <p:cNvSpPr>
              <a:spLocks noChangeArrowheads="1"/>
            </p:cNvSpPr>
            <p:nvPr/>
          </p:nvSpPr>
          <p:spPr bwMode="auto">
            <a:xfrm>
              <a:off x="2655" y="1551"/>
              <a:ext cx="146"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C</a:t>
              </a:r>
            </a:p>
          </p:txBody>
        </p:sp>
        <p:sp>
          <p:nvSpPr>
            <p:cNvPr id="106" name="Rectangle 1240">
              <a:extLst>
                <a:ext uri="{FF2B5EF4-FFF2-40B4-BE49-F238E27FC236}">
                  <a16:creationId xmlns:a16="http://schemas.microsoft.com/office/drawing/2014/main" id="{64DFFC0C-3BFD-A040-A90C-E4BBA7B3DC5B}"/>
                </a:ext>
              </a:extLst>
            </p:cNvPr>
            <p:cNvSpPr>
              <a:spLocks noChangeArrowheads="1"/>
            </p:cNvSpPr>
            <p:nvPr/>
          </p:nvSpPr>
          <p:spPr bwMode="auto">
            <a:xfrm>
              <a:off x="2662" y="1503"/>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U</a:t>
              </a:r>
            </a:p>
          </p:txBody>
        </p:sp>
        <p:sp>
          <p:nvSpPr>
            <p:cNvPr id="107" name="Rectangle 1241">
              <a:extLst>
                <a:ext uri="{FF2B5EF4-FFF2-40B4-BE49-F238E27FC236}">
                  <a16:creationId xmlns:a16="http://schemas.microsoft.com/office/drawing/2014/main" id="{02544948-7AAB-C145-8452-A6EC82CC3EAD}"/>
                </a:ext>
              </a:extLst>
            </p:cNvPr>
            <p:cNvSpPr>
              <a:spLocks noChangeArrowheads="1"/>
            </p:cNvSpPr>
            <p:nvPr/>
          </p:nvSpPr>
          <p:spPr bwMode="auto">
            <a:xfrm>
              <a:off x="2669" y="1823"/>
              <a:ext cx="150"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A</a:t>
              </a:r>
            </a:p>
          </p:txBody>
        </p:sp>
        <p:sp>
          <p:nvSpPr>
            <p:cNvPr id="108" name="Rectangle 1242">
              <a:extLst>
                <a:ext uri="{FF2B5EF4-FFF2-40B4-BE49-F238E27FC236}">
                  <a16:creationId xmlns:a16="http://schemas.microsoft.com/office/drawing/2014/main" id="{4DF3740D-371A-824A-9540-2DDBC00CF8F8}"/>
                </a:ext>
              </a:extLst>
            </p:cNvPr>
            <p:cNvSpPr>
              <a:spLocks noChangeArrowheads="1"/>
            </p:cNvSpPr>
            <p:nvPr/>
          </p:nvSpPr>
          <p:spPr bwMode="auto">
            <a:xfrm>
              <a:off x="2691" y="1767"/>
              <a:ext cx="150"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A</a:t>
              </a:r>
            </a:p>
          </p:txBody>
        </p:sp>
        <p:sp>
          <p:nvSpPr>
            <p:cNvPr id="109" name="Rectangle 1243">
              <a:extLst>
                <a:ext uri="{FF2B5EF4-FFF2-40B4-BE49-F238E27FC236}">
                  <a16:creationId xmlns:a16="http://schemas.microsoft.com/office/drawing/2014/main" id="{B0C2F9A4-C90D-C84E-A687-D12D4D652CD9}"/>
                </a:ext>
              </a:extLst>
            </p:cNvPr>
            <p:cNvSpPr>
              <a:spLocks noChangeArrowheads="1"/>
            </p:cNvSpPr>
            <p:nvPr/>
          </p:nvSpPr>
          <p:spPr bwMode="auto">
            <a:xfrm>
              <a:off x="2619" y="1855"/>
              <a:ext cx="146"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C</a:t>
              </a:r>
            </a:p>
          </p:txBody>
        </p:sp>
        <p:sp>
          <p:nvSpPr>
            <p:cNvPr id="110" name="Rectangle 1244">
              <a:extLst>
                <a:ext uri="{FF2B5EF4-FFF2-40B4-BE49-F238E27FC236}">
                  <a16:creationId xmlns:a16="http://schemas.microsoft.com/office/drawing/2014/main" id="{82250576-9BF2-404F-BA18-A3336E9EB2D6}"/>
                </a:ext>
              </a:extLst>
            </p:cNvPr>
            <p:cNvSpPr>
              <a:spLocks noChangeArrowheads="1"/>
            </p:cNvSpPr>
            <p:nvPr/>
          </p:nvSpPr>
          <p:spPr bwMode="auto">
            <a:xfrm>
              <a:off x="2534" y="1791"/>
              <a:ext cx="150"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A</a:t>
              </a:r>
            </a:p>
          </p:txBody>
        </p:sp>
        <p:sp>
          <p:nvSpPr>
            <p:cNvPr id="111" name="Rectangle 1245">
              <a:extLst>
                <a:ext uri="{FF2B5EF4-FFF2-40B4-BE49-F238E27FC236}">
                  <a16:creationId xmlns:a16="http://schemas.microsoft.com/office/drawing/2014/main" id="{DA3C74BD-45AF-1240-8C64-3F23094329F4}"/>
                </a:ext>
              </a:extLst>
            </p:cNvPr>
            <p:cNvSpPr>
              <a:spLocks noChangeArrowheads="1"/>
            </p:cNvSpPr>
            <p:nvPr/>
          </p:nvSpPr>
          <p:spPr bwMode="auto">
            <a:xfrm>
              <a:off x="2563" y="1847"/>
              <a:ext cx="150"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A</a:t>
              </a:r>
            </a:p>
          </p:txBody>
        </p:sp>
        <p:sp>
          <p:nvSpPr>
            <p:cNvPr id="112" name="Rectangle 1246">
              <a:extLst>
                <a:ext uri="{FF2B5EF4-FFF2-40B4-BE49-F238E27FC236}">
                  <a16:creationId xmlns:a16="http://schemas.microsoft.com/office/drawing/2014/main" id="{10C69411-FCC6-4248-9D23-A6D14E8A51D8}"/>
                </a:ext>
              </a:extLst>
            </p:cNvPr>
            <p:cNvSpPr>
              <a:spLocks noChangeArrowheads="1"/>
            </p:cNvSpPr>
            <p:nvPr/>
          </p:nvSpPr>
          <p:spPr bwMode="auto">
            <a:xfrm>
              <a:off x="2555" y="1735"/>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U</a:t>
              </a:r>
            </a:p>
          </p:txBody>
        </p:sp>
        <p:sp>
          <p:nvSpPr>
            <p:cNvPr id="113" name="Rectangle 1247">
              <a:extLst>
                <a:ext uri="{FF2B5EF4-FFF2-40B4-BE49-F238E27FC236}">
                  <a16:creationId xmlns:a16="http://schemas.microsoft.com/office/drawing/2014/main" id="{D69A87F2-ACBC-4143-A39A-99CA982164DF}"/>
                </a:ext>
              </a:extLst>
            </p:cNvPr>
            <p:cNvSpPr>
              <a:spLocks noChangeArrowheads="1"/>
            </p:cNvSpPr>
            <p:nvPr/>
          </p:nvSpPr>
          <p:spPr bwMode="auto">
            <a:xfrm>
              <a:off x="2506" y="879"/>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G</a:t>
              </a:r>
            </a:p>
          </p:txBody>
        </p:sp>
        <p:sp>
          <p:nvSpPr>
            <p:cNvPr id="114" name="Rectangle 1248">
              <a:extLst>
                <a:ext uri="{FF2B5EF4-FFF2-40B4-BE49-F238E27FC236}">
                  <a16:creationId xmlns:a16="http://schemas.microsoft.com/office/drawing/2014/main" id="{4699EA58-773B-FB40-9222-A45604F8EEA0}"/>
                </a:ext>
              </a:extLst>
            </p:cNvPr>
            <p:cNvSpPr>
              <a:spLocks noChangeArrowheads="1"/>
            </p:cNvSpPr>
            <p:nvPr/>
          </p:nvSpPr>
          <p:spPr bwMode="auto">
            <a:xfrm>
              <a:off x="2548" y="951"/>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G</a:t>
              </a:r>
            </a:p>
          </p:txBody>
        </p:sp>
        <p:sp>
          <p:nvSpPr>
            <p:cNvPr id="115" name="Rectangle 1249">
              <a:extLst>
                <a:ext uri="{FF2B5EF4-FFF2-40B4-BE49-F238E27FC236}">
                  <a16:creationId xmlns:a16="http://schemas.microsoft.com/office/drawing/2014/main" id="{F678FA06-1886-D24E-97B8-50E134419838}"/>
                </a:ext>
              </a:extLst>
            </p:cNvPr>
            <p:cNvSpPr>
              <a:spLocks noChangeArrowheads="1"/>
            </p:cNvSpPr>
            <p:nvPr/>
          </p:nvSpPr>
          <p:spPr bwMode="auto">
            <a:xfrm>
              <a:off x="2335" y="615"/>
              <a:ext cx="150"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A</a:t>
              </a:r>
            </a:p>
          </p:txBody>
        </p:sp>
        <p:sp>
          <p:nvSpPr>
            <p:cNvPr id="116" name="Rectangle 1250">
              <a:extLst>
                <a:ext uri="{FF2B5EF4-FFF2-40B4-BE49-F238E27FC236}">
                  <a16:creationId xmlns:a16="http://schemas.microsoft.com/office/drawing/2014/main" id="{E7143C37-1F76-5944-B4BD-05401A14A7A8}"/>
                </a:ext>
              </a:extLst>
            </p:cNvPr>
            <p:cNvSpPr>
              <a:spLocks noChangeArrowheads="1"/>
            </p:cNvSpPr>
            <p:nvPr/>
          </p:nvSpPr>
          <p:spPr bwMode="auto">
            <a:xfrm>
              <a:off x="2527" y="911"/>
              <a:ext cx="150"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A</a:t>
              </a:r>
            </a:p>
          </p:txBody>
        </p:sp>
        <p:sp>
          <p:nvSpPr>
            <p:cNvPr id="117" name="Rectangle 1251">
              <a:extLst>
                <a:ext uri="{FF2B5EF4-FFF2-40B4-BE49-F238E27FC236}">
                  <a16:creationId xmlns:a16="http://schemas.microsoft.com/office/drawing/2014/main" id="{57C7FB92-C8AC-0641-903B-4DB05BA5E88D}"/>
                </a:ext>
              </a:extLst>
            </p:cNvPr>
            <p:cNvSpPr>
              <a:spLocks noChangeArrowheads="1"/>
            </p:cNvSpPr>
            <p:nvPr/>
          </p:nvSpPr>
          <p:spPr bwMode="auto">
            <a:xfrm>
              <a:off x="2463" y="879"/>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G</a:t>
              </a:r>
            </a:p>
          </p:txBody>
        </p:sp>
        <p:sp>
          <p:nvSpPr>
            <p:cNvPr id="118" name="Rectangle 1252">
              <a:extLst>
                <a:ext uri="{FF2B5EF4-FFF2-40B4-BE49-F238E27FC236}">
                  <a16:creationId xmlns:a16="http://schemas.microsoft.com/office/drawing/2014/main" id="{254836F2-77D3-6F40-91AD-B5AA25B99378}"/>
                </a:ext>
              </a:extLst>
            </p:cNvPr>
            <p:cNvSpPr>
              <a:spLocks noChangeArrowheads="1"/>
            </p:cNvSpPr>
            <p:nvPr/>
          </p:nvSpPr>
          <p:spPr bwMode="auto">
            <a:xfrm>
              <a:off x="2442" y="847"/>
              <a:ext cx="146"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C</a:t>
              </a:r>
            </a:p>
          </p:txBody>
        </p:sp>
        <p:sp>
          <p:nvSpPr>
            <p:cNvPr id="119" name="Rectangle 1253">
              <a:extLst>
                <a:ext uri="{FF2B5EF4-FFF2-40B4-BE49-F238E27FC236}">
                  <a16:creationId xmlns:a16="http://schemas.microsoft.com/office/drawing/2014/main" id="{AE0A2A0D-1EBF-CC44-8DFB-B3B9F66B58FC}"/>
                </a:ext>
              </a:extLst>
            </p:cNvPr>
            <p:cNvSpPr>
              <a:spLocks noChangeArrowheads="1"/>
            </p:cNvSpPr>
            <p:nvPr/>
          </p:nvSpPr>
          <p:spPr bwMode="auto">
            <a:xfrm>
              <a:off x="2449" y="807"/>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G</a:t>
              </a:r>
            </a:p>
          </p:txBody>
        </p:sp>
        <p:sp>
          <p:nvSpPr>
            <p:cNvPr id="120" name="Rectangle 1254">
              <a:extLst>
                <a:ext uri="{FF2B5EF4-FFF2-40B4-BE49-F238E27FC236}">
                  <a16:creationId xmlns:a16="http://schemas.microsoft.com/office/drawing/2014/main" id="{6E848ECB-A7C3-6242-AA23-DE7573BBCD4A}"/>
                </a:ext>
              </a:extLst>
            </p:cNvPr>
            <p:cNvSpPr>
              <a:spLocks noChangeArrowheads="1"/>
            </p:cNvSpPr>
            <p:nvPr/>
          </p:nvSpPr>
          <p:spPr bwMode="auto">
            <a:xfrm>
              <a:off x="2427" y="759"/>
              <a:ext cx="146"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C</a:t>
              </a:r>
            </a:p>
          </p:txBody>
        </p:sp>
        <p:sp>
          <p:nvSpPr>
            <p:cNvPr id="121" name="Rectangle 1255">
              <a:extLst>
                <a:ext uri="{FF2B5EF4-FFF2-40B4-BE49-F238E27FC236}">
                  <a16:creationId xmlns:a16="http://schemas.microsoft.com/office/drawing/2014/main" id="{AF1A6D94-C0C6-3640-8FA5-0B6AB3C49D16}"/>
                </a:ext>
              </a:extLst>
            </p:cNvPr>
            <p:cNvSpPr>
              <a:spLocks noChangeArrowheads="1"/>
            </p:cNvSpPr>
            <p:nvPr/>
          </p:nvSpPr>
          <p:spPr bwMode="auto">
            <a:xfrm>
              <a:off x="2555" y="847"/>
              <a:ext cx="146"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C</a:t>
              </a:r>
            </a:p>
          </p:txBody>
        </p:sp>
        <p:sp>
          <p:nvSpPr>
            <p:cNvPr id="122" name="Rectangle 1256">
              <a:extLst>
                <a:ext uri="{FF2B5EF4-FFF2-40B4-BE49-F238E27FC236}">
                  <a16:creationId xmlns:a16="http://schemas.microsoft.com/office/drawing/2014/main" id="{7B1DB071-7C26-D144-8FFA-B6C3AC329147}"/>
                </a:ext>
              </a:extLst>
            </p:cNvPr>
            <p:cNvSpPr>
              <a:spLocks noChangeArrowheads="1"/>
            </p:cNvSpPr>
            <p:nvPr/>
          </p:nvSpPr>
          <p:spPr bwMode="auto">
            <a:xfrm>
              <a:off x="2378" y="687"/>
              <a:ext cx="150"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A</a:t>
              </a:r>
            </a:p>
          </p:txBody>
        </p:sp>
        <p:sp>
          <p:nvSpPr>
            <p:cNvPr id="123" name="Rectangle 1257">
              <a:extLst>
                <a:ext uri="{FF2B5EF4-FFF2-40B4-BE49-F238E27FC236}">
                  <a16:creationId xmlns:a16="http://schemas.microsoft.com/office/drawing/2014/main" id="{CF76CBE8-6C9E-D649-A8CD-FDE3FEE8B621}"/>
                </a:ext>
              </a:extLst>
            </p:cNvPr>
            <p:cNvSpPr>
              <a:spLocks noChangeArrowheads="1"/>
            </p:cNvSpPr>
            <p:nvPr/>
          </p:nvSpPr>
          <p:spPr bwMode="auto">
            <a:xfrm>
              <a:off x="2406" y="719"/>
              <a:ext cx="150"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A</a:t>
              </a:r>
            </a:p>
          </p:txBody>
        </p:sp>
        <p:sp>
          <p:nvSpPr>
            <p:cNvPr id="124" name="Rectangle 1258">
              <a:extLst>
                <a:ext uri="{FF2B5EF4-FFF2-40B4-BE49-F238E27FC236}">
                  <a16:creationId xmlns:a16="http://schemas.microsoft.com/office/drawing/2014/main" id="{AC7D92E8-E259-4741-9D90-13987F50504A}"/>
                </a:ext>
              </a:extLst>
            </p:cNvPr>
            <p:cNvSpPr>
              <a:spLocks noChangeArrowheads="1"/>
            </p:cNvSpPr>
            <p:nvPr/>
          </p:nvSpPr>
          <p:spPr bwMode="auto">
            <a:xfrm>
              <a:off x="2363" y="655"/>
              <a:ext cx="146"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C</a:t>
              </a:r>
            </a:p>
          </p:txBody>
        </p:sp>
        <p:sp>
          <p:nvSpPr>
            <p:cNvPr id="125" name="Rectangle 1259">
              <a:extLst>
                <a:ext uri="{FF2B5EF4-FFF2-40B4-BE49-F238E27FC236}">
                  <a16:creationId xmlns:a16="http://schemas.microsoft.com/office/drawing/2014/main" id="{24C9DE9F-5C61-D74A-B245-1D5431F73514}"/>
                </a:ext>
              </a:extLst>
            </p:cNvPr>
            <p:cNvSpPr>
              <a:spLocks noChangeArrowheads="1"/>
            </p:cNvSpPr>
            <p:nvPr/>
          </p:nvSpPr>
          <p:spPr bwMode="auto">
            <a:xfrm>
              <a:off x="3195" y="1239"/>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G</a:t>
              </a:r>
            </a:p>
          </p:txBody>
        </p:sp>
        <p:sp>
          <p:nvSpPr>
            <p:cNvPr id="126" name="Rectangle 1260">
              <a:extLst>
                <a:ext uri="{FF2B5EF4-FFF2-40B4-BE49-F238E27FC236}">
                  <a16:creationId xmlns:a16="http://schemas.microsoft.com/office/drawing/2014/main" id="{C74C7D57-4680-9649-B677-AD78AAF46D58}"/>
                </a:ext>
              </a:extLst>
            </p:cNvPr>
            <p:cNvSpPr>
              <a:spLocks noChangeArrowheads="1"/>
            </p:cNvSpPr>
            <p:nvPr/>
          </p:nvSpPr>
          <p:spPr bwMode="auto">
            <a:xfrm>
              <a:off x="2257" y="564"/>
              <a:ext cx="156"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eaLnBrk="1" hangingPunct="1">
                <a:defRPr/>
              </a:pPr>
              <a:r>
                <a:rPr lang="it-IT" altLang="it-IT" sz="600">
                  <a:solidFill>
                    <a:srgbClr val="00279F"/>
                  </a:solidFill>
                  <a:latin typeface="Geneva" charset="0"/>
                </a:rPr>
                <a:t>C</a:t>
              </a:r>
            </a:p>
          </p:txBody>
        </p:sp>
        <p:sp>
          <p:nvSpPr>
            <p:cNvPr id="127" name="Rectangle 1261">
              <a:extLst>
                <a:ext uri="{FF2B5EF4-FFF2-40B4-BE49-F238E27FC236}">
                  <a16:creationId xmlns:a16="http://schemas.microsoft.com/office/drawing/2014/main" id="{C446C901-2A55-194D-A94E-B6F433DE9EBD}"/>
                </a:ext>
              </a:extLst>
            </p:cNvPr>
            <p:cNvSpPr>
              <a:spLocks noChangeArrowheads="1"/>
            </p:cNvSpPr>
            <p:nvPr/>
          </p:nvSpPr>
          <p:spPr bwMode="auto">
            <a:xfrm>
              <a:off x="2264" y="500"/>
              <a:ext cx="160"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eaLnBrk="1" hangingPunct="1">
                <a:defRPr/>
              </a:pPr>
              <a:r>
                <a:rPr lang="it-IT" altLang="it-IT" sz="600">
                  <a:solidFill>
                    <a:srgbClr val="00279F"/>
                  </a:solidFill>
                  <a:latin typeface="Geneva" charset="0"/>
                </a:rPr>
                <a:t>A</a:t>
              </a:r>
            </a:p>
          </p:txBody>
        </p:sp>
        <p:sp>
          <p:nvSpPr>
            <p:cNvPr id="128" name="Rectangle 1262">
              <a:extLst>
                <a:ext uri="{FF2B5EF4-FFF2-40B4-BE49-F238E27FC236}">
                  <a16:creationId xmlns:a16="http://schemas.microsoft.com/office/drawing/2014/main" id="{718AD737-5CFB-CE4F-A558-DC2416EEEE81}"/>
                </a:ext>
              </a:extLst>
            </p:cNvPr>
            <p:cNvSpPr>
              <a:spLocks noChangeArrowheads="1"/>
            </p:cNvSpPr>
            <p:nvPr/>
          </p:nvSpPr>
          <p:spPr bwMode="auto">
            <a:xfrm>
              <a:off x="2371" y="575"/>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U</a:t>
              </a:r>
            </a:p>
          </p:txBody>
        </p:sp>
        <p:sp>
          <p:nvSpPr>
            <p:cNvPr id="129" name="Rectangle 1263">
              <a:extLst>
                <a:ext uri="{FF2B5EF4-FFF2-40B4-BE49-F238E27FC236}">
                  <a16:creationId xmlns:a16="http://schemas.microsoft.com/office/drawing/2014/main" id="{C691AE84-5AA8-5042-825F-CCFB00377561}"/>
                </a:ext>
              </a:extLst>
            </p:cNvPr>
            <p:cNvSpPr>
              <a:spLocks noChangeArrowheads="1"/>
            </p:cNvSpPr>
            <p:nvPr/>
          </p:nvSpPr>
          <p:spPr bwMode="auto">
            <a:xfrm>
              <a:off x="2320" y="482"/>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U</a:t>
              </a:r>
            </a:p>
          </p:txBody>
        </p:sp>
        <p:sp>
          <p:nvSpPr>
            <p:cNvPr id="130" name="Rectangle 1264">
              <a:extLst>
                <a:ext uri="{FF2B5EF4-FFF2-40B4-BE49-F238E27FC236}">
                  <a16:creationId xmlns:a16="http://schemas.microsoft.com/office/drawing/2014/main" id="{2FD35B2D-C461-8648-8549-B82D776A7D6D}"/>
                </a:ext>
              </a:extLst>
            </p:cNvPr>
            <p:cNvSpPr>
              <a:spLocks noChangeArrowheads="1"/>
            </p:cNvSpPr>
            <p:nvPr/>
          </p:nvSpPr>
          <p:spPr bwMode="auto">
            <a:xfrm>
              <a:off x="2371" y="511"/>
              <a:ext cx="146"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C</a:t>
              </a:r>
            </a:p>
          </p:txBody>
        </p:sp>
        <p:sp>
          <p:nvSpPr>
            <p:cNvPr id="131" name="Rectangle 1265">
              <a:extLst>
                <a:ext uri="{FF2B5EF4-FFF2-40B4-BE49-F238E27FC236}">
                  <a16:creationId xmlns:a16="http://schemas.microsoft.com/office/drawing/2014/main" id="{74EFFF0A-BFF5-8448-99CD-8374C0DBBE28}"/>
                </a:ext>
              </a:extLst>
            </p:cNvPr>
            <p:cNvSpPr>
              <a:spLocks noChangeArrowheads="1"/>
            </p:cNvSpPr>
            <p:nvPr/>
          </p:nvSpPr>
          <p:spPr bwMode="auto">
            <a:xfrm>
              <a:off x="3501" y="1303"/>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U</a:t>
              </a:r>
            </a:p>
          </p:txBody>
        </p:sp>
        <p:sp>
          <p:nvSpPr>
            <p:cNvPr id="132" name="Rectangle 1266">
              <a:extLst>
                <a:ext uri="{FF2B5EF4-FFF2-40B4-BE49-F238E27FC236}">
                  <a16:creationId xmlns:a16="http://schemas.microsoft.com/office/drawing/2014/main" id="{9F8D8F92-753F-DD44-AF28-FD361962A41B}"/>
                </a:ext>
              </a:extLst>
            </p:cNvPr>
            <p:cNvSpPr>
              <a:spLocks noChangeArrowheads="1"/>
            </p:cNvSpPr>
            <p:nvPr/>
          </p:nvSpPr>
          <p:spPr bwMode="auto">
            <a:xfrm>
              <a:off x="2399" y="607"/>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G</a:t>
              </a:r>
            </a:p>
          </p:txBody>
        </p:sp>
        <p:sp>
          <p:nvSpPr>
            <p:cNvPr id="133" name="Rectangle 1267">
              <a:extLst>
                <a:ext uri="{FF2B5EF4-FFF2-40B4-BE49-F238E27FC236}">
                  <a16:creationId xmlns:a16="http://schemas.microsoft.com/office/drawing/2014/main" id="{130188BE-B344-8E41-96E1-DCEC0DCB4D87}"/>
                </a:ext>
              </a:extLst>
            </p:cNvPr>
            <p:cNvSpPr>
              <a:spLocks noChangeArrowheads="1"/>
            </p:cNvSpPr>
            <p:nvPr/>
          </p:nvSpPr>
          <p:spPr bwMode="auto">
            <a:xfrm>
              <a:off x="2449" y="687"/>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U</a:t>
              </a:r>
            </a:p>
          </p:txBody>
        </p:sp>
        <p:sp>
          <p:nvSpPr>
            <p:cNvPr id="134" name="Rectangle 1268">
              <a:extLst>
                <a:ext uri="{FF2B5EF4-FFF2-40B4-BE49-F238E27FC236}">
                  <a16:creationId xmlns:a16="http://schemas.microsoft.com/office/drawing/2014/main" id="{3E41F133-1262-3D4E-A9A6-C8AC8B2B00C6}"/>
                </a:ext>
              </a:extLst>
            </p:cNvPr>
            <p:cNvSpPr>
              <a:spLocks noChangeArrowheads="1"/>
            </p:cNvSpPr>
            <p:nvPr/>
          </p:nvSpPr>
          <p:spPr bwMode="auto">
            <a:xfrm>
              <a:off x="2420" y="647"/>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U</a:t>
              </a:r>
            </a:p>
          </p:txBody>
        </p:sp>
        <p:sp>
          <p:nvSpPr>
            <p:cNvPr id="135" name="Rectangle 1269">
              <a:extLst>
                <a:ext uri="{FF2B5EF4-FFF2-40B4-BE49-F238E27FC236}">
                  <a16:creationId xmlns:a16="http://schemas.microsoft.com/office/drawing/2014/main" id="{E83F4A58-86AD-0743-B998-C9D504A6346F}"/>
                </a:ext>
              </a:extLst>
            </p:cNvPr>
            <p:cNvSpPr>
              <a:spLocks noChangeArrowheads="1"/>
            </p:cNvSpPr>
            <p:nvPr/>
          </p:nvSpPr>
          <p:spPr bwMode="auto">
            <a:xfrm>
              <a:off x="2470" y="719"/>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G</a:t>
              </a:r>
            </a:p>
          </p:txBody>
        </p:sp>
        <p:sp>
          <p:nvSpPr>
            <p:cNvPr id="136" name="Rectangle 1270">
              <a:extLst>
                <a:ext uri="{FF2B5EF4-FFF2-40B4-BE49-F238E27FC236}">
                  <a16:creationId xmlns:a16="http://schemas.microsoft.com/office/drawing/2014/main" id="{81EB5CAD-25B6-8346-8F20-20789B5329C9}"/>
                </a:ext>
              </a:extLst>
            </p:cNvPr>
            <p:cNvSpPr>
              <a:spLocks noChangeArrowheads="1"/>
            </p:cNvSpPr>
            <p:nvPr/>
          </p:nvSpPr>
          <p:spPr bwMode="auto">
            <a:xfrm>
              <a:off x="2491" y="751"/>
              <a:ext cx="146"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C</a:t>
              </a:r>
            </a:p>
          </p:txBody>
        </p:sp>
        <p:sp>
          <p:nvSpPr>
            <p:cNvPr id="137" name="Rectangle 1271">
              <a:extLst>
                <a:ext uri="{FF2B5EF4-FFF2-40B4-BE49-F238E27FC236}">
                  <a16:creationId xmlns:a16="http://schemas.microsoft.com/office/drawing/2014/main" id="{3E46050A-F9FB-1B4E-B084-F2BF9E6711BC}"/>
                </a:ext>
              </a:extLst>
            </p:cNvPr>
            <p:cNvSpPr>
              <a:spLocks noChangeArrowheads="1"/>
            </p:cNvSpPr>
            <p:nvPr/>
          </p:nvSpPr>
          <p:spPr bwMode="auto">
            <a:xfrm>
              <a:off x="2563" y="799"/>
              <a:ext cx="150"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A</a:t>
              </a:r>
            </a:p>
          </p:txBody>
        </p:sp>
        <p:sp>
          <p:nvSpPr>
            <p:cNvPr id="138" name="Rectangle 1272">
              <a:extLst>
                <a:ext uri="{FF2B5EF4-FFF2-40B4-BE49-F238E27FC236}">
                  <a16:creationId xmlns:a16="http://schemas.microsoft.com/office/drawing/2014/main" id="{D61582EA-4F7B-BA4F-9481-743AAF8584B5}"/>
                </a:ext>
              </a:extLst>
            </p:cNvPr>
            <p:cNvSpPr>
              <a:spLocks noChangeArrowheads="1"/>
            </p:cNvSpPr>
            <p:nvPr/>
          </p:nvSpPr>
          <p:spPr bwMode="auto">
            <a:xfrm>
              <a:off x="2527" y="759"/>
              <a:ext cx="150"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A</a:t>
              </a:r>
            </a:p>
          </p:txBody>
        </p:sp>
        <p:sp>
          <p:nvSpPr>
            <p:cNvPr id="139" name="Rectangle 1273">
              <a:extLst>
                <a:ext uri="{FF2B5EF4-FFF2-40B4-BE49-F238E27FC236}">
                  <a16:creationId xmlns:a16="http://schemas.microsoft.com/office/drawing/2014/main" id="{82482A46-A08C-C24D-842B-2988A87458F3}"/>
                </a:ext>
              </a:extLst>
            </p:cNvPr>
            <p:cNvSpPr>
              <a:spLocks noChangeArrowheads="1"/>
            </p:cNvSpPr>
            <p:nvPr/>
          </p:nvSpPr>
          <p:spPr bwMode="auto">
            <a:xfrm>
              <a:off x="2598" y="919"/>
              <a:ext cx="146"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C</a:t>
              </a:r>
            </a:p>
          </p:txBody>
        </p:sp>
        <p:sp>
          <p:nvSpPr>
            <p:cNvPr id="140" name="Rectangle 1274">
              <a:extLst>
                <a:ext uri="{FF2B5EF4-FFF2-40B4-BE49-F238E27FC236}">
                  <a16:creationId xmlns:a16="http://schemas.microsoft.com/office/drawing/2014/main" id="{458E2076-F6DD-3A44-9EF6-912C1152BC6A}"/>
                </a:ext>
              </a:extLst>
            </p:cNvPr>
            <p:cNvSpPr>
              <a:spLocks noChangeArrowheads="1"/>
            </p:cNvSpPr>
            <p:nvPr/>
          </p:nvSpPr>
          <p:spPr bwMode="auto">
            <a:xfrm>
              <a:off x="2996" y="1247"/>
              <a:ext cx="146"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C</a:t>
              </a:r>
            </a:p>
          </p:txBody>
        </p:sp>
        <p:sp>
          <p:nvSpPr>
            <p:cNvPr id="141" name="Rectangle 1275">
              <a:extLst>
                <a:ext uri="{FF2B5EF4-FFF2-40B4-BE49-F238E27FC236}">
                  <a16:creationId xmlns:a16="http://schemas.microsoft.com/office/drawing/2014/main" id="{44519227-7819-C941-9413-77EA4A7F03CF}"/>
                </a:ext>
              </a:extLst>
            </p:cNvPr>
            <p:cNvSpPr>
              <a:spLocks noChangeArrowheads="1"/>
            </p:cNvSpPr>
            <p:nvPr/>
          </p:nvSpPr>
          <p:spPr bwMode="auto">
            <a:xfrm>
              <a:off x="2577" y="887"/>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U</a:t>
              </a:r>
            </a:p>
          </p:txBody>
        </p:sp>
        <p:sp>
          <p:nvSpPr>
            <p:cNvPr id="142" name="Rectangle 1276">
              <a:extLst>
                <a:ext uri="{FF2B5EF4-FFF2-40B4-BE49-F238E27FC236}">
                  <a16:creationId xmlns:a16="http://schemas.microsoft.com/office/drawing/2014/main" id="{E35BDB90-F130-1142-8C47-BEABE0F437A5}"/>
                </a:ext>
              </a:extLst>
            </p:cNvPr>
            <p:cNvSpPr>
              <a:spLocks noChangeArrowheads="1"/>
            </p:cNvSpPr>
            <p:nvPr/>
          </p:nvSpPr>
          <p:spPr bwMode="auto">
            <a:xfrm>
              <a:off x="2854" y="527"/>
              <a:ext cx="150"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A</a:t>
              </a:r>
            </a:p>
          </p:txBody>
        </p:sp>
        <p:sp>
          <p:nvSpPr>
            <p:cNvPr id="143" name="Rectangle 1277">
              <a:extLst>
                <a:ext uri="{FF2B5EF4-FFF2-40B4-BE49-F238E27FC236}">
                  <a16:creationId xmlns:a16="http://schemas.microsoft.com/office/drawing/2014/main" id="{ACD1C0A5-68F6-0843-ACCC-1D053B5EC0B9}"/>
                </a:ext>
              </a:extLst>
            </p:cNvPr>
            <p:cNvSpPr>
              <a:spLocks noChangeArrowheads="1"/>
            </p:cNvSpPr>
            <p:nvPr/>
          </p:nvSpPr>
          <p:spPr bwMode="auto">
            <a:xfrm>
              <a:off x="2783" y="879"/>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U</a:t>
              </a:r>
            </a:p>
          </p:txBody>
        </p:sp>
        <p:sp>
          <p:nvSpPr>
            <p:cNvPr id="144" name="Rectangle 1278">
              <a:extLst>
                <a:ext uri="{FF2B5EF4-FFF2-40B4-BE49-F238E27FC236}">
                  <a16:creationId xmlns:a16="http://schemas.microsoft.com/office/drawing/2014/main" id="{12CB3458-FBE4-4041-A91B-30A072CF0294}"/>
                </a:ext>
              </a:extLst>
            </p:cNvPr>
            <p:cNvSpPr>
              <a:spLocks noChangeArrowheads="1"/>
            </p:cNvSpPr>
            <p:nvPr/>
          </p:nvSpPr>
          <p:spPr bwMode="auto">
            <a:xfrm>
              <a:off x="2819" y="799"/>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U</a:t>
              </a:r>
            </a:p>
          </p:txBody>
        </p:sp>
        <p:sp>
          <p:nvSpPr>
            <p:cNvPr id="145" name="Rectangle 1279">
              <a:extLst>
                <a:ext uri="{FF2B5EF4-FFF2-40B4-BE49-F238E27FC236}">
                  <a16:creationId xmlns:a16="http://schemas.microsoft.com/office/drawing/2014/main" id="{1EA35B86-AAB1-414B-BBDF-8A31B0EFF7EC}"/>
                </a:ext>
              </a:extLst>
            </p:cNvPr>
            <p:cNvSpPr>
              <a:spLocks noChangeArrowheads="1"/>
            </p:cNvSpPr>
            <p:nvPr/>
          </p:nvSpPr>
          <p:spPr bwMode="auto">
            <a:xfrm>
              <a:off x="2797" y="839"/>
              <a:ext cx="146"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C</a:t>
              </a:r>
            </a:p>
          </p:txBody>
        </p:sp>
        <p:sp>
          <p:nvSpPr>
            <p:cNvPr id="146" name="Rectangle 1280">
              <a:extLst>
                <a:ext uri="{FF2B5EF4-FFF2-40B4-BE49-F238E27FC236}">
                  <a16:creationId xmlns:a16="http://schemas.microsoft.com/office/drawing/2014/main" id="{B99B0FBB-94B3-CB4C-A944-046F4D11CAA4}"/>
                </a:ext>
              </a:extLst>
            </p:cNvPr>
            <p:cNvSpPr>
              <a:spLocks noChangeArrowheads="1"/>
            </p:cNvSpPr>
            <p:nvPr/>
          </p:nvSpPr>
          <p:spPr bwMode="auto">
            <a:xfrm>
              <a:off x="2826" y="751"/>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G</a:t>
              </a:r>
            </a:p>
          </p:txBody>
        </p:sp>
        <p:sp>
          <p:nvSpPr>
            <p:cNvPr id="147" name="Rectangle 1281">
              <a:extLst>
                <a:ext uri="{FF2B5EF4-FFF2-40B4-BE49-F238E27FC236}">
                  <a16:creationId xmlns:a16="http://schemas.microsoft.com/office/drawing/2014/main" id="{A1F90262-6C4A-E64F-8180-04E8B0893471}"/>
                </a:ext>
              </a:extLst>
            </p:cNvPr>
            <p:cNvSpPr>
              <a:spLocks noChangeArrowheads="1"/>
            </p:cNvSpPr>
            <p:nvPr/>
          </p:nvSpPr>
          <p:spPr bwMode="auto">
            <a:xfrm>
              <a:off x="2840" y="703"/>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G</a:t>
              </a:r>
            </a:p>
          </p:txBody>
        </p:sp>
        <p:sp>
          <p:nvSpPr>
            <p:cNvPr id="148" name="Rectangle 1282">
              <a:extLst>
                <a:ext uri="{FF2B5EF4-FFF2-40B4-BE49-F238E27FC236}">
                  <a16:creationId xmlns:a16="http://schemas.microsoft.com/office/drawing/2014/main" id="{4DBC5101-DD94-F24A-9D8F-5CA2E135AD84}"/>
                </a:ext>
              </a:extLst>
            </p:cNvPr>
            <p:cNvSpPr>
              <a:spLocks noChangeArrowheads="1"/>
            </p:cNvSpPr>
            <p:nvPr/>
          </p:nvSpPr>
          <p:spPr bwMode="auto">
            <a:xfrm>
              <a:off x="2875" y="615"/>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G</a:t>
              </a:r>
            </a:p>
          </p:txBody>
        </p:sp>
        <p:sp>
          <p:nvSpPr>
            <p:cNvPr id="149" name="Rectangle 1283">
              <a:extLst>
                <a:ext uri="{FF2B5EF4-FFF2-40B4-BE49-F238E27FC236}">
                  <a16:creationId xmlns:a16="http://schemas.microsoft.com/office/drawing/2014/main" id="{EA49AA69-15C0-094A-ACD6-4B919DEFE871}"/>
                </a:ext>
              </a:extLst>
            </p:cNvPr>
            <p:cNvSpPr>
              <a:spLocks noChangeArrowheads="1"/>
            </p:cNvSpPr>
            <p:nvPr/>
          </p:nvSpPr>
          <p:spPr bwMode="auto">
            <a:xfrm>
              <a:off x="2861" y="663"/>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G</a:t>
              </a:r>
            </a:p>
          </p:txBody>
        </p:sp>
        <p:sp>
          <p:nvSpPr>
            <p:cNvPr id="150" name="Rectangle 1284">
              <a:extLst>
                <a:ext uri="{FF2B5EF4-FFF2-40B4-BE49-F238E27FC236}">
                  <a16:creationId xmlns:a16="http://schemas.microsoft.com/office/drawing/2014/main" id="{A33891E9-DDD0-8B42-B607-6A54FFB46F8A}"/>
                </a:ext>
              </a:extLst>
            </p:cNvPr>
            <p:cNvSpPr>
              <a:spLocks noChangeArrowheads="1"/>
            </p:cNvSpPr>
            <p:nvPr/>
          </p:nvSpPr>
          <p:spPr bwMode="auto">
            <a:xfrm>
              <a:off x="2883" y="575"/>
              <a:ext cx="146"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C</a:t>
              </a:r>
            </a:p>
          </p:txBody>
        </p:sp>
        <p:sp>
          <p:nvSpPr>
            <p:cNvPr id="151" name="Rectangle 1285">
              <a:extLst>
                <a:ext uri="{FF2B5EF4-FFF2-40B4-BE49-F238E27FC236}">
                  <a16:creationId xmlns:a16="http://schemas.microsoft.com/office/drawing/2014/main" id="{E1766CA6-2CB7-4741-B9BA-E32519268582}"/>
                </a:ext>
              </a:extLst>
            </p:cNvPr>
            <p:cNvSpPr>
              <a:spLocks noChangeArrowheads="1"/>
            </p:cNvSpPr>
            <p:nvPr/>
          </p:nvSpPr>
          <p:spPr bwMode="auto">
            <a:xfrm>
              <a:off x="2854" y="479"/>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U</a:t>
              </a:r>
            </a:p>
          </p:txBody>
        </p:sp>
        <p:sp>
          <p:nvSpPr>
            <p:cNvPr id="152" name="Rectangle 1286">
              <a:extLst>
                <a:ext uri="{FF2B5EF4-FFF2-40B4-BE49-F238E27FC236}">
                  <a16:creationId xmlns:a16="http://schemas.microsoft.com/office/drawing/2014/main" id="{9B3BAF8D-E03A-F343-B2AC-38CE4F23E70A}"/>
                </a:ext>
              </a:extLst>
            </p:cNvPr>
            <p:cNvSpPr>
              <a:spLocks noChangeArrowheads="1"/>
            </p:cNvSpPr>
            <p:nvPr/>
          </p:nvSpPr>
          <p:spPr bwMode="auto">
            <a:xfrm>
              <a:off x="2897" y="396"/>
              <a:ext cx="224"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eaLnBrk="1" hangingPunct="1">
                <a:defRPr/>
              </a:pPr>
              <a:r>
                <a:rPr lang="it-IT" altLang="it-IT" sz="600">
                  <a:solidFill>
                    <a:srgbClr val="00279F"/>
                  </a:solidFill>
                  <a:latin typeface="Geneva" charset="0"/>
                </a:rPr>
                <a:t> A</a:t>
              </a:r>
            </a:p>
          </p:txBody>
        </p:sp>
        <p:sp>
          <p:nvSpPr>
            <p:cNvPr id="153" name="Rectangle 1287">
              <a:extLst>
                <a:ext uri="{FF2B5EF4-FFF2-40B4-BE49-F238E27FC236}">
                  <a16:creationId xmlns:a16="http://schemas.microsoft.com/office/drawing/2014/main" id="{ECD9C590-F4BE-CA40-AA89-30A418D98CF3}"/>
                </a:ext>
              </a:extLst>
            </p:cNvPr>
            <p:cNvSpPr>
              <a:spLocks noChangeArrowheads="1"/>
            </p:cNvSpPr>
            <p:nvPr/>
          </p:nvSpPr>
          <p:spPr bwMode="auto">
            <a:xfrm>
              <a:off x="2891" y="400"/>
              <a:ext cx="219" cy="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eaLnBrk="1" hangingPunct="1">
                <a:defRPr/>
              </a:pPr>
              <a:r>
                <a:rPr lang="it-IT" altLang="it-IT" sz="600">
                  <a:solidFill>
                    <a:srgbClr val="00279F"/>
                  </a:solidFill>
                  <a:latin typeface="Geneva" charset="0"/>
                </a:rPr>
                <a:t>     A </a:t>
              </a:r>
            </a:p>
          </p:txBody>
        </p:sp>
        <p:sp>
          <p:nvSpPr>
            <p:cNvPr id="154" name="Rectangle 1288">
              <a:extLst>
                <a:ext uri="{FF2B5EF4-FFF2-40B4-BE49-F238E27FC236}">
                  <a16:creationId xmlns:a16="http://schemas.microsoft.com/office/drawing/2014/main" id="{C0F4DA64-7BF7-4541-9D0D-955826F38728}"/>
                </a:ext>
              </a:extLst>
            </p:cNvPr>
            <p:cNvSpPr>
              <a:spLocks noChangeArrowheads="1"/>
            </p:cNvSpPr>
            <p:nvPr/>
          </p:nvSpPr>
          <p:spPr bwMode="auto">
            <a:xfrm>
              <a:off x="2989" y="551"/>
              <a:ext cx="150"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A</a:t>
              </a:r>
            </a:p>
          </p:txBody>
        </p:sp>
        <p:sp>
          <p:nvSpPr>
            <p:cNvPr id="155" name="Rectangle 1289">
              <a:extLst>
                <a:ext uri="{FF2B5EF4-FFF2-40B4-BE49-F238E27FC236}">
                  <a16:creationId xmlns:a16="http://schemas.microsoft.com/office/drawing/2014/main" id="{CE91B2E4-4685-0B40-8F08-A3C1E90CD78A}"/>
                </a:ext>
              </a:extLst>
            </p:cNvPr>
            <p:cNvSpPr>
              <a:spLocks noChangeArrowheads="1"/>
            </p:cNvSpPr>
            <p:nvPr/>
          </p:nvSpPr>
          <p:spPr bwMode="auto">
            <a:xfrm>
              <a:off x="3011" y="503"/>
              <a:ext cx="189"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eaLnBrk="1" hangingPunct="1">
                <a:defRPr/>
              </a:pPr>
              <a:r>
                <a:rPr lang="it-IT" altLang="it-IT" sz="600">
                  <a:solidFill>
                    <a:srgbClr val="00279F"/>
                  </a:solidFill>
                  <a:latin typeface="Geneva" charset="0"/>
                </a:rPr>
                <a:t> C</a:t>
              </a:r>
            </a:p>
          </p:txBody>
        </p:sp>
        <p:sp>
          <p:nvSpPr>
            <p:cNvPr id="156" name="Rectangle 1290">
              <a:extLst>
                <a:ext uri="{FF2B5EF4-FFF2-40B4-BE49-F238E27FC236}">
                  <a16:creationId xmlns:a16="http://schemas.microsoft.com/office/drawing/2014/main" id="{B4DBF6C3-68EE-0848-89A4-7031AFBF1765}"/>
                </a:ext>
              </a:extLst>
            </p:cNvPr>
            <p:cNvSpPr>
              <a:spLocks noChangeArrowheads="1"/>
            </p:cNvSpPr>
            <p:nvPr/>
          </p:nvSpPr>
          <p:spPr bwMode="auto">
            <a:xfrm>
              <a:off x="2947" y="583"/>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G</a:t>
              </a:r>
            </a:p>
          </p:txBody>
        </p:sp>
        <p:sp>
          <p:nvSpPr>
            <p:cNvPr id="157" name="Rectangle 1291">
              <a:extLst>
                <a:ext uri="{FF2B5EF4-FFF2-40B4-BE49-F238E27FC236}">
                  <a16:creationId xmlns:a16="http://schemas.microsoft.com/office/drawing/2014/main" id="{AE7C019F-9E4B-054E-BF28-915E6608D955}"/>
                </a:ext>
              </a:extLst>
            </p:cNvPr>
            <p:cNvSpPr>
              <a:spLocks noChangeArrowheads="1"/>
            </p:cNvSpPr>
            <p:nvPr/>
          </p:nvSpPr>
          <p:spPr bwMode="auto">
            <a:xfrm>
              <a:off x="2925" y="631"/>
              <a:ext cx="146"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C</a:t>
              </a:r>
            </a:p>
          </p:txBody>
        </p:sp>
        <p:sp>
          <p:nvSpPr>
            <p:cNvPr id="158" name="Rectangle 1292">
              <a:extLst>
                <a:ext uri="{FF2B5EF4-FFF2-40B4-BE49-F238E27FC236}">
                  <a16:creationId xmlns:a16="http://schemas.microsoft.com/office/drawing/2014/main" id="{75ABD8B9-648F-7E4B-8A69-84B54D6CD9A6}"/>
                </a:ext>
              </a:extLst>
            </p:cNvPr>
            <p:cNvSpPr>
              <a:spLocks noChangeArrowheads="1"/>
            </p:cNvSpPr>
            <p:nvPr/>
          </p:nvSpPr>
          <p:spPr bwMode="auto">
            <a:xfrm>
              <a:off x="2918" y="679"/>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U</a:t>
              </a:r>
            </a:p>
          </p:txBody>
        </p:sp>
        <p:sp>
          <p:nvSpPr>
            <p:cNvPr id="159" name="Rectangle 1293">
              <a:extLst>
                <a:ext uri="{FF2B5EF4-FFF2-40B4-BE49-F238E27FC236}">
                  <a16:creationId xmlns:a16="http://schemas.microsoft.com/office/drawing/2014/main" id="{C3623E1B-8F05-034D-A947-A5A1A5498AE4}"/>
                </a:ext>
              </a:extLst>
            </p:cNvPr>
            <p:cNvSpPr>
              <a:spLocks noChangeArrowheads="1"/>
            </p:cNvSpPr>
            <p:nvPr/>
          </p:nvSpPr>
          <p:spPr bwMode="auto">
            <a:xfrm>
              <a:off x="2904" y="727"/>
              <a:ext cx="146"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C</a:t>
              </a:r>
            </a:p>
          </p:txBody>
        </p:sp>
        <p:sp>
          <p:nvSpPr>
            <p:cNvPr id="160" name="Rectangle 1294">
              <a:extLst>
                <a:ext uri="{FF2B5EF4-FFF2-40B4-BE49-F238E27FC236}">
                  <a16:creationId xmlns:a16="http://schemas.microsoft.com/office/drawing/2014/main" id="{BF13F1A1-76E5-6546-AD19-F85C35515E3D}"/>
                </a:ext>
              </a:extLst>
            </p:cNvPr>
            <p:cNvSpPr>
              <a:spLocks noChangeArrowheads="1"/>
            </p:cNvSpPr>
            <p:nvPr/>
          </p:nvSpPr>
          <p:spPr bwMode="auto">
            <a:xfrm>
              <a:off x="2890" y="767"/>
              <a:ext cx="146"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C</a:t>
              </a:r>
            </a:p>
          </p:txBody>
        </p:sp>
        <p:sp>
          <p:nvSpPr>
            <p:cNvPr id="161" name="Rectangle 1295">
              <a:extLst>
                <a:ext uri="{FF2B5EF4-FFF2-40B4-BE49-F238E27FC236}">
                  <a16:creationId xmlns:a16="http://schemas.microsoft.com/office/drawing/2014/main" id="{89F5EC66-9DC6-C448-B193-D836EF7855BC}"/>
                </a:ext>
              </a:extLst>
            </p:cNvPr>
            <p:cNvSpPr>
              <a:spLocks noChangeArrowheads="1"/>
            </p:cNvSpPr>
            <p:nvPr/>
          </p:nvSpPr>
          <p:spPr bwMode="auto">
            <a:xfrm>
              <a:off x="2868" y="815"/>
              <a:ext cx="150"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A</a:t>
              </a:r>
            </a:p>
          </p:txBody>
        </p:sp>
        <p:sp>
          <p:nvSpPr>
            <p:cNvPr id="162" name="Rectangle 1296">
              <a:extLst>
                <a:ext uri="{FF2B5EF4-FFF2-40B4-BE49-F238E27FC236}">
                  <a16:creationId xmlns:a16="http://schemas.microsoft.com/office/drawing/2014/main" id="{33FE808B-152C-8144-8441-FDF2D8FC5F67}"/>
                </a:ext>
              </a:extLst>
            </p:cNvPr>
            <p:cNvSpPr>
              <a:spLocks noChangeArrowheads="1"/>
            </p:cNvSpPr>
            <p:nvPr/>
          </p:nvSpPr>
          <p:spPr bwMode="auto">
            <a:xfrm>
              <a:off x="2847" y="911"/>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G</a:t>
              </a:r>
            </a:p>
          </p:txBody>
        </p:sp>
        <p:sp>
          <p:nvSpPr>
            <p:cNvPr id="163" name="Rectangle 1297">
              <a:extLst>
                <a:ext uri="{FF2B5EF4-FFF2-40B4-BE49-F238E27FC236}">
                  <a16:creationId xmlns:a16="http://schemas.microsoft.com/office/drawing/2014/main" id="{A414B857-35DA-624D-81DC-80C352EB9631}"/>
                </a:ext>
              </a:extLst>
            </p:cNvPr>
            <p:cNvSpPr>
              <a:spLocks noChangeArrowheads="1"/>
            </p:cNvSpPr>
            <p:nvPr/>
          </p:nvSpPr>
          <p:spPr bwMode="auto">
            <a:xfrm>
              <a:off x="2861" y="863"/>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G</a:t>
              </a:r>
            </a:p>
          </p:txBody>
        </p:sp>
        <p:sp>
          <p:nvSpPr>
            <p:cNvPr id="164" name="Rectangle 1298">
              <a:extLst>
                <a:ext uri="{FF2B5EF4-FFF2-40B4-BE49-F238E27FC236}">
                  <a16:creationId xmlns:a16="http://schemas.microsoft.com/office/drawing/2014/main" id="{9498C6A5-98ED-084C-A718-2734D0AE8ADC}"/>
                </a:ext>
              </a:extLst>
            </p:cNvPr>
            <p:cNvSpPr>
              <a:spLocks noChangeArrowheads="1"/>
            </p:cNvSpPr>
            <p:nvPr/>
          </p:nvSpPr>
          <p:spPr bwMode="auto">
            <a:xfrm>
              <a:off x="3352" y="1199"/>
              <a:ext cx="150"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A</a:t>
              </a:r>
            </a:p>
          </p:txBody>
        </p:sp>
        <p:sp>
          <p:nvSpPr>
            <p:cNvPr id="165" name="Rectangle 1299">
              <a:extLst>
                <a:ext uri="{FF2B5EF4-FFF2-40B4-BE49-F238E27FC236}">
                  <a16:creationId xmlns:a16="http://schemas.microsoft.com/office/drawing/2014/main" id="{02BD5D46-C39B-464C-B9B8-7D9D65CBB9B3}"/>
                </a:ext>
              </a:extLst>
            </p:cNvPr>
            <p:cNvSpPr>
              <a:spLocks noChangeArrowheads="1"/>
            </p:cNvSpPr>
            <p:nvPr/>
          </p:nvSpPr>
          <p:spPr bwMode="auto">
            <a:xfrm>
              <a:off x="3025" y="1303"/>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G</a:t>
              </a:r>
            </a:p>
          </p:txBody>
        </p:sp>
        <p:sp>
          <p:nvSpPr>
            <p:cNvPr id="166" name="Rectangle 1300">
              <a:extLst>
                <a:ext uri="{FF2B5EF4-FFF2-40B4-BE49-F238E27FC236}">
                  <a16:creationId xmlns:a16="http://schemas.microsoft.com/office/drawing/2014/main" id="{FCAE0ECD-38D1-E94B-9FA9-CC31A08609F7}"/>
                </a:ext>
              </a:extLst>
            </p:cNvPr>
            <p:cNvSpPr>
              <a:spLocks noChangeArrowheads="1"/>
            </p:cNvSpPr>
            <p:nvPr/>
          </p:nvSpPr>
          <p:spPr bwMode="auto">
            <a:xfrm>
              <a:off x="2996" y="1303"/>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G</a:t>
              </a:r>
            </a:p>
          </p:txBody>
        </p:sp>
        <p:sp>
          <p:nvSpPr>
            <p:cNvPr id="167" name="Rectangle 1301">
              <a:extLst>
                <a:ext uri="{FF2B5EF4-FFF2-40B4-BE49-F238E27FC236}">
                  <a16:creationId xmlns:a16="http://schemas.microsoft.com/office/drawing/2014/main" id="{53B4858D-2C81-6245-BC41-4046F6B78948}"/>
                </a:ext>
              </a:extLst>
            </p:cNvPr>
            <p:cNvSpPr>
              <a:spLocks noChangeArrowheads="1"/>
            </p:cNvSpPr>
            <p:nvPr/>
          </p:nvSpPr>
          <p:spPr bwMode="auto">
            <a:xfrm>
              <a:off x="3053" y="1303"/>
              <a:ext cx="150"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A</a:t>
              </a:r>
            </a:p>
          </p:txBody>
        </p:sp>
        <p:sp>
          <p:nvSpPr>
            <p:cNvPr id="168" name="Rectangle 1302">
              <a:extLst>
                <a:ext uri="{FF2B5EF4-FFF2-40B4-BE49-F238E27FC236}">
                  <a16:creationId xmlns:a16="http://schemas.microsoft.com/office/drawing/2014/main" id="{5F8C73B1-8B73-E548-8796-33A8C7AFB003}"/>
                </a:ext>
              </a:extLst>
            </p:cNvPr>
            <p:cNvSpPr>
              <a:spLocks noChangeArrowheads="1"/>
            </p:cNvSpPr>
            <p:nvPr/>
          </p:nvSpPr>
          <p:spPr bwMode="auto">
            <a:xfrm>
              <a:off x="3082" y="1191"/>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G</a:t>
              </a:r>
            </a:p>
          </p:txBody>
        </p:sp>
        <p:sp>
          <p:nvSpPr>
            <p:cNvPr id="169" name="Rectangle 1303">
              <a:extLst>
                <a:ext uri="{FF2B5EF4-FFF2-40B4-BE49-F238E27FC236}">
                  <a16:creationId xmlns:a16="http://schemas.microsoft.com/office/drawing/2014/main" id="{3AFB37A4-53F8-E349-80B8-72B1E845BF46}"/>
                </a:ext>
              </a:extLst>
            </p:cNvPr>
            <p:cNvSpPr>
              <a:spLocks noChangeArrowheads="1"/>
            </p:cNvSpPr>
            <p:nvPr/>
          </p:nvSpPr>
          <p:spPr bwMode="auto">
            <a:xfrm>
              <a:off x="3139" y="1239"/>
              <a:ext cx="146"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C</a:t>
              </a:r>
            </a:p>
          </p:txBody>
        </p:sp>
        <p:sp>
          <p:nvSpPr>
            <p:cNvPr id="170" name="Rectangle 1304">
              <a:extLst>
                <a:ext uri="{FF2B5EF4-FFF2-40B4-BE49-F238E27FC236}">
                  <a16:creationId xmlns:a16="http://schemas.microsoft.com/office/drawing/2014/main" id="{9C9C3B2D-80C1-F845-A269-D07985A717F5}"/>
                </a:ext>
              </a:extLst>
            </p:cNvPr>
            <p:cNvSpPr>
              <a:spLocks noChangeArrowheads="1"/>
            </p:cNvSpPr>
            <p:nvPr/>
          </p:nvSpPr>
          <p:spPr bwMode="auto">
            <a:xfrm>
              <a:off x="3025" y="1247"/>
              <a:ext cx="146"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C</a:t>
              </a:r>
            </a:p>
          </p:txBody>
        </p:sp>
        <p:sp>
          <p:nvSpPr>
            <p:cNvPr id="171" name="Rectangle 1305">
              <a:extLst>
                <a:ext uri="{FF2B5EF4-FFF2-40B4-BE49-F238E27FC236}">
                  <a16:creationId xmlns:a16="http://schemas.microsoft.com/office/drawing/2014/main" id="{D88E5262-4189-0F4D-A4B8-FBAEE7F3C4B0}"/>
                </a:ext>
              </a:extLst>
            </p:cNvPr>
            <p:cNvSpPr>
              <a:spLocks noChangeArrowheads="1"/>
            </p:cNvSpPr>
            <p:nvPr/>
          </p:nvSpPr>
          <p:spPr bwMode="auto">
            <a:xfrm>
              <a:off x="3053" y="1247"/>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U</a:t>
              </a:r>
            </a:p>
          </p:txBody>
        </p:sp>
        <p:sp>
          <p:nvSpPr>
            <p:cNvPr id="172" name="Rectangle 1306">
              <a:extLst>
                <a:ext uri="{FF2B5EF4-FFF2-40B4-BE49-F238E27FC236}">
                  <a16:creationId xmlns:a16="http://schemas.microsoft.com/office/drawing/2014/main" id="{60FAC8CC-A50D-BC42-9B56-99ADFA366701}"/>
                </a:ext>
              </a:extLst>
            </p:cNvPr>
            <p:cNvSpPr>
              <a:spLocks noChangeArrowheads="1"/>
            </p:cNvSpPr>
            <p:nvPr/>
          </p:nvSpPr>
          <p:spPr bwMode="auto">
            <a:xfrm>
              <a:off x="3110" y="1303"/>
              <a:ext cx="146"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C</a:t>
              </a:r>
            </a:p>
          </p:txBody>
        </p:sp>
        <p:sp>
          <p:nvSpPr>
            <p:cNvPr id="173" name="Rectangle 1307">
              <a:extLst>
                <a:ext uri="{FF2B5EF4-FFF2-40B4-BE49-F238E27FC236}">
                  <a16:creationId xmlns:a16="http://schemas.microsoft.com/office/drawing/2014/main" id="{33DD5A56-5568-AB40-92A2-9F57E0C3E7D4}"/>
                </a:ext>
              </a:extLst>
            </p:cNvPr>
            <p:cNvSpPr>
              <a:spLocks noChangeArrowheads="1"/>
            </p:cNvSpPr>
            <p:nvPr/>
          </p:nvSpPr>
          <p:spPr bwMode="auto">
            <a:xfrm>
              <a:off x="3224" y="1239"/>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U</a:t>
              </a:r>
            </a:p>
          </p:txBody>
        </p:sp>
        <p:sp>
          <p:nvSpPr>
            <p:cNvPr id="174" name="Rectangle 1308">
              <a:extLst>
                <a:ext uri="{FF2B5EF4-FFF2-40B4-BE49-F238E27FC236}">
                  <a16:creationId xmlns:a16="http://schemas.microsoft.com/office/drawing/2014/main" id="{A4586D00-4A6A-6A41-BC4D-F140D8B8DC5C}"/>
                </a:ext>
              </a:extLst>
            </p:cNvPr>
            <p:cNvSpPr>
              <a:spLocks noChangeArrowheads="1"/>
            </p:cNvSpPr>
            <p:nvPr/>
          </p:nvSpPr>
          <p:spPr bwMode="auto">
            <a:xfrm>
              <a:off x="3103" y="1239"/>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G</a:t>
              </a:r>
            </a:p>
          </p:txBody>
        </p:sp>
        <p:sp>
          <p:nvSpPr>
            <p:cNvPr id="175" name="Rectangle 1309">
              <a:extLst>
                <a:ext uri="{FF2B5EF4-FFF2-40B4-BE49-F238E27FC236}">
                  <a16:creationId xmlns:a16="http://schemas.microsoft.com/office/drawing/2014/main" id="{B139D1AB-5EC0-344A-8BDA-5B48E347D884}"/>
                </a:ext>
              </a:extLst>
            </p:cNvPr>
            <p:cNvSpPr>
              <a:spLocks noChangeArrowheads="1"/>
            </p:cNvSpPr>
            <p:nvPr/>
          </p:nvSpPr>
          <p:spPr bwMode="auto">
            <a:xfrm>
              <a:off x="3167" y="1239"/>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U</a:t>
              </a:r>
            </a:p>
          </p:txBody>
        </p:sp>
        <p:sp>
          <p:nvSpPr>
            <p:cNvPr id="176" name="Rectangle 1310">
              <a:extLst>
                <a:ext uri="{FF2B5EF4-FFF2-40B4-BE49-F238E27FC236}">
                  <a16:creationId xmlns:a16="http://schemas.microsoft.com/office/drawing/2014/main" id="{8256E528-7F1B-DE4A-BAED-F2A89319AAA9}"/>
                </a:ext>
              </a:extLst>
            </p:cNvPr>
            <p:cNvSpPr>
              <a:spLocks noChangeArrowheads="1"/>
            </p:cNvSpPr>
            <p:nvPr/>
          </p:nvSpPr>
          <p:spPr bwMode="auto">
            <a:xfrm>
              <a:off x="3195" y="1303"/>
              <a:ext cx="146"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C</a:t>
              </a:r>
            </a:p>
          </p:txBody>
        </p:sp>
        <p:sp>
          <p:nvSpPr>
            <p:cNvPr id="177" name="Rectangle 1311">
              <a:extLst>
                <a:ext uri="{FF2B5EF4-FFF2-40B4-BE49-F238E27FC236}">
                  <a16:creationId xmlns:a16="http://schemas.microsoft.com/office/drawing/2014/main" id="{85A15B47-FDBC-E846-A2A3-05C077843902}"/>
                </a:ext>
              </a:extLst>
            </p:cNvPr>
            <p:cNvSpPr>
              <a:spLocks noChangeArrowheads="1"/>
            </p:cNvSpPr>
            <p:nvPr/>
          </p:nvSpPr>
          <p:spPr bwMode="auto">
            <a:xfrm>
              <a:off x="3139" y="1303"/>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G</a:t>
              </a:r>
            </a:p>
          </p:txBody>
        </p:sp>
        <p:sp>
          <p:nvSpPr>
            <p:cNvPr id="178" name="Rectangle 1312">
              <a:extLst>
                <a:ext uri="{FF2B5EF4-FFF2-40B4-BE49-F238E27FC236}">
                  <a16:creationId xmlns:a16="http://schemas.microsoft.com/office/drawing/2014/main" id="{2D97E3FC-B170-7141-9FC7-1C6C181727F2}"/>
                </a:ext>
              </a:extLst>
            </p:cNvPr>
            <p:cNvSpPr>
              <a:spLocks noChangeArrowheads="1"/>
            </p:cNvSpPr>
            <p:nvPr/>
          </p:nvSpPr>
          <p:spPr bwMode="auto">
            <a:xfrm>
              <a:off x="3267" y="1199"/>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G</a:t>
              </a:r>
            </a:p>
          </p:txBody>
        </p:sp>
        <p:sp>
          <p:nvSpPr>
            <p:cNvPr id="179" name="Rectangle 1313">
              <a:extLst>
                <a:ext uri="{FF2B5EF4-FFF2-40B4-BE49-F238E27FC236}">
                  <a16:creationId xmlns:a16="http://schemas.microsoft.com/office/drawing/2014/main" id="{7E44D673-183D-D040-8FED-C061DD45AB7B}"/>
                </a:ext>
              </a:extLst>
            </p:cNvPr>
            <p:cNvSpPr>
              <a:spLocks noChangeArrowheads="1"/>
            </p:cNvSpPr>
            <p:nvPr/>
          </p:nvSpPr>
          <p:spPr bwMode="auto">
            <a:xfrm>
              <a:off x="3167" y="1303"/>
              <a:ext cx="150"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A</a:t>
              </a:r>
            </a:p>
          </p:txBody>
        </p:sp>
        <p:sp>
          <p:nvSpPr>
            <p:cNvPr id="180" name="Rectangle 1314">
              <a:extLst>
                <a:ext uri="{FF2B5EF4-FFF2-40B4-BE49-F238E27FC236}">
                  <a16:creationId xmlns:a16="http://schemas.microsoft.com/office/drawing/2014/main" id="{CBB05AA8-DA2E-B444-806E-86B1F2E32E04}"/>
                </a:ext>
              </a:extLst>
            </p:cNvPr>
            <p:cNvSpPr>
              <a:spLocks noChangeArrowheads="1"/>
            </p:cNvSpPr>
            <p:nvPr/>
          </p:nvSpPr>
          <p:spPr bwMode="auto">
            <a:xfrm>
              <a:off x="3636" y="1335"/>
              <a:ext cx="146"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C</a:t>
              </a:r>
            </a:p>
          </p:txBody>
        </p:sp>
        <p:sp>
          <p:nvSpPr>
            <p:cNvPr id="181" name="Rectangle 1315">
              <a:extLst>
                <a:ext uri="{FF2B5EF4-FFF2-40B4-BE49-F238E27FC236}">
                  <a16:creationId xmlns:a16="http://schemas.microsoft.com/office/drawing/2014/main" id="{7C8EED84-99CC-A541-A9CD-E38EF126A120}"/>
                </a:ext>
              </a:extLst>
            </p:cNvPr>
            <p:cNvSpPr>
              <a:spLocks noChangeArrowheads="1"/>
            </p:cNvSpPr>
            <p:nvPr/>
          </p:nvSpPr>
          <p:spPr bwMode="auto">
            <a:xfrm>
              <a:off x="3608" y="1303"/>
              <a:ext cx="146"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C</a:t>
              </a:r>
            </a:p>
          </p:txBody>
        </p:sp>
        <p:sp>
          <p:nvSpPr>
            <p:cNvPr id="182" name="Rectangle 1316">
              <a:extLst>
                <a:ext uri="{FF2B5EF4-FFF2-40B4-BE49-F238E27FC236}">
                  <a16:creationId xmlns:a16="http://schemas.microsoft.com/office/drawing/2014/main" id="{15922E9A-B587-4341-A38D-959781B69E08}"/>
                </a:ext>
              </a:extLst>
            </p:cNvPr>
            <p:cNvSpPr>
              <a:spLocks noChangeArrowheads="1"/>
            </p:cNvSpPr>
            <p:nvPr/>
          </p:nvSpPr>
          <p:spPr bwMode="auto">
            <a:xfrm>
              <a:off x="3665" y="1367"/>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U</a:t>
              </a:r>
            </a:p>
          </p:txBody>
        </p:sp>
        <p:sp>
          <p:nvSpPr>
            <p:cNvPr id="183" name="Rectangle 1317">
              <a:extLst>
                <a:ext uri="{FF2B5EF4-FFF2-40B4-BE49-F238E27FC236}">
                  <a16:creationId xmlns:a16="http://schemas.microsoft.com/office/drawing/2014/main" id="{5DE1A92A-ECB8-A946-9A15-E77AB768E107}"/>
                </a:ext>
              </a:extLst>
            </p:cNvPr>
            <p:cNvSpPr>
              <a:spLocks noChangeArrowheads="1"/>
            </p:cNvSpPr>
            <p:nvPr/>
          </p:nvSpPr>
          <p:spPr bwMode="auto">
            <a:xfrm>
              <a:off x="3551" y="1231"/>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U</a:t>
              </a:r>
            </a:p>
          </p:txBody>
        </p:sp>
        <p:sp>
          <p:nvSpPr>
            <p:cNvPr id="184" name="Rectangle 1318">
              <a:extLst>
                <a:ext uri="{FF2B5EF4-FFF2-40B4-BE49-F238E27FC236}">
                  <a16:creationId xmlns:a16="http://schemas.microsoft.com/office/drawing/2014/main" id="{0FE159BC-618E-A745-96C4-269814F84C54}"/>
                </a:ext>
              </a:extLst>
            </p:cNvPr>
            <p:cNvSpPr>
              <a:spLocks noChangeArrowheads="1"/>
            </p:cNvSpPr>
            <p:nvPr/>
          </p:nvSpPr>
          <p:spPr bwMode="auto">
            <a:xfrm>
              <a:off x="3309" y="1199"/>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G</a:t>
              </a:r>
            </a:p>
          </p:txBody>
        </p:sp>
        <p:sp>
          <p:nvSpPr>
            <p:cNvPr id="185" name="Rectangle 1319">
              <a:extLst>
                <a:ext uri="{FF2B5EF4-FFF2-40B4-BE49-F238E27FC236}">
                  <a16:creationId xmlns:a16="http://schemas.microsoft.com/office/drawing/2014/main" id="{A7454CFC-892F-5E4E-AB4B-7CF96687C06A}"/>
                </a:ext>
              </a:extLst>
            </p:cNvPr>
            <p:cNvSpPr>
              <a:spLocks noChangeArrowheads="1"/>
            </p:cNvSpPr>
            <p:nvPr/>
          </p:nvSpPr>
          <p:spPr bwMode="auto">
            <a:xfrm>
              <a:off x="3387" y="1247"/>
              <a:ext cx="150"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A</a:t>
              </a:r>
            </a:p>
          </p:txBody>
        </p:sp>
        <p:sp>
          <p:nvSpPr>
            <p:cNvPr id="186" name="Rectangle 1320">
              <a:extLst>
                <a:ext uri="{FF2B5EF4-FFF2-40B4-BE49-F238E27FC236}">
                  <a16:creationId xmlns:a16="http://schemas.microsoft.com/office/drawing/2014/main" id="{18879AE1-B63F-194C-B064-EEA132682B7F}"/>
                </a:ext>
              </a:extLst>
            </p:cNvPr>
            <p:cNvSpPr>
              <a:spLocks noChangeArrowheads="1"/>
            </p:cNvSpPr>
            <p:nvPr/>
          </p:nvSpPr>
          <p:spPr bwMode="auto">
            <a:xfrm>
              <a:off x="3423" y="1247"/>
              <a:ext cx="150"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A</a:t>
              </a:r>
            </a:p>
          </p:txBody>
        </p:sp>
        <p:sp>
          <p:nvSpPr>
            <p:cNvPr id="187" name="Rectangle 1321">
              <a:extLst>
                <a:ext uri="{FF2B5EF4-FFF2-40B4-BE49-F238E27FC236}">
                  <a16:creationId xmlns:a16="http://schemas.microsoft.com/office/drawing/2014/main" id="{E0053C94-0259-2540-A956-D0E3F48ECE3F}"/>
                </a:ext>
              </a:extLst>
            </p:cNvPr>
            <p:cNvSpPr>
              <a:spLocks noChangeArrowheads="1"/>
            </p:cNvSpPr>
            <p:nvPr/>
          </p:nvSpPr>
          <p:spPr bwMode="auto">
            <a:xfrm>
              <a:off x="3793" y="1527"/>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G</a:t>
              </a:r>
            </a:p>
          </p:txBody>
        </p:sp>
        <p:sp>
          <p:nvSpPr>
            <p:cNvPr id="188" name="Rectangle 1322">
              <a:extLst>
                <a:ext uri="{FF2B5EF4-FFF2-40B4-BE49-F238E27FC236}">
                  <a16:creationId xmlns:a16="http://schemas.microsoft.com/office/drawing/2014/main" id="{E52D3597-9626-1C4E-B037-E07958ED0B5C}"/>
                </a:ext>
              </a:extLst>
            </p:cNvPr>
            <p:cNvSpPr>
              <a:spLocks noChangeArrowheads="1"/>
            </p:cNvSpPr>
            <p:nvPr/>
          </p:nvSpPr>
          <p:spPr bwMode="auto">
            <a:xfrm>
              <a:off x="3764" y="1487"/>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G</a:t>
              </a:r>
            </a:p>
          </p:txBody>
        </p:sp>
        <p:sp>
          <p:nvSpPr>
            <p:cNvPr id="189" name="Rectangle 1323">
              <a:extLst>
                <a:ext uri="{FF2B5EF4-FFF2-40B4-BE49-F238E27FC236}">
                  <a16:creationId xmlns:a16="http://schemas.microsoft.com/office/drawing/2014/main" id="{76123A51-97F6-1449-9D67-603D48F70B06}"/>
                </a:ext>
              </a:extLst>
            </p:cNvPr>
            <p:cNvSpPr>
              <a:spLocks noChangeArrowheads="1"/>
            </p:cNvSpPr>
            <p:nvPr/>
          </p:nvSpPr>
          <p:spPr bwMode="auto">
            <a:xfrm>
              <a:off x="3466" y="1247"/>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G</a:t>
              </a:r>
            </a:p>
          </p:txBody>
        </p:sp>
        <p:sp>
          <p:nvSpPr>
            <p:cNvPr id="190" name="Rectangle 1324">
              <a:extLst>
                <a:ext uri="{FF2B5EF4-FFF2-40B4-BE49-F238E27FC236}">
                  <a16:creationId xmlns:a16="http://schemas.microsoft.com/office/drawing/2014/main" id="{24B49C8D-74D9-2742-A9FE-9D7AF6140ECE}"/>
                </a:ext>
              </a:extLst>
            </p:cNvPr>
            <p:cNvSpPr>
              <a:spLocks noChangeArrowheads="1"/>
            </p:cNvSpPr>
            <p:nvPr/>
          </p:nvSpPr>
          <p:spPr bwMode="auto">
            <a:xfrm>
              <a:off x="3501" y="1247"/>
              <a:ext cx="150"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A</a:t>
              </a:r>
            </a:p>
          </p:txBody>
        </p:sp>
        <p:sp>
          <p:nvSpPr>
            <p:cNvPr id="191" name="Rectangle 1325">
              <a:extLst>
                <a:ext uri="{FF2B5EF4-FFF2-40B4-BE49-F238E27FC236}">
                  <a16:creationId xmlns:a16="http://schemas.microsoft.com/office/drawing/2014/main" id="{34B2C458-000C-3B4E-B9A0-81C1A3E24C0C}"/>
                </a:ext>
              </a:extLst>
            </p:cNvPr>
            <p:cNvSpPr>
              <a:spLocks noChangeArrowheads="1"/>
            </p:cNvSpPr>
            <p:nvPr/>
          </p:nvSpPr>
          <p:spPr bwMode="auto">
            <a:xfrm>
              <a:off x="3572" y="1271"/>
              <a:ext cx="150"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A</a:t>
              </a:r>
            </a:p>
          </p:txBody>
        </p:sp>
        <p:sp>
          <p:nvSpPr>
            <p:cNvPr id="192" name="Rectangle 1326">
              <a:extLst>
                <a:ext uri="{FF2B5EF4-FFF2-40B4-BE49-F238E27FC236}">
                  <a16:creationId xmlns:a16="http://schemas.microsoft.com/office/drawing/2014/main" id="{BAEB4745-6C95-3A4B-A019-BEE0BE65B128}"/>
                </a:ext>
              </a:extLst>
            </p:cNvPr>
            <p:cNvSpPr>
              <a:spLocks noChangeArrowheads="1"/>
            </p:cNvSpPr>
            <p:nvPr/>
          </p:nvSpPr>
          <p:spPr bwMode="auto">
            <a:xfrm>
              <a:off x="3821" y="1551"/>
              <a:ext cx="150"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A</a:t>
              </a:r>
            </a:p>
          </p:txBody>
        </p:sp>
        <p:sp>
          <p:nvSpPr>
            <p:cNvPr id="193" name="Rectangle 1327">
              <a:extLst>
                <a:ext uri="{FF2B5EF4-FFF2-40B4-BE49-F238E27FC236}">
                  <a16:creationId xmlns:a16="http://schemas.microsoft.com/office/drawing/2014/main" id="{AD05E8BD-E04C-0243-9A86-F93578CB8122}"/>
                </a:ext>
              </a:extLst>
            </p:cNvPr>
            <p:cNvSpPr>
              <a:spLocks noChangeArrowheads="1"/>
            </p:cNvSpPr>
            <p:nvPr/>
          </p:nvSpPr>
          <p:spPr bwMode="auto">
            <a:xfrm>
              <a:off x="3736" y="1455"/>
              <a:ext cx="150"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A</a:t>
              </a:r>
            </a:p>
          </p:txBody>
        </p:sp>
        <p:sp>
          <p:nvSpPr>
            <p:cNvPr id="194" name="Rectangle 1328">
              <a:extLst>
                <a:ext uri="{FF2B5EF4-FFF2-40B4-BE49-F238E27FC236}">
                  <a16:creationId xmlns:a16="http://schemas.microsoft.com/office/drawing/2014/main" id="{33519AE1-5471-A64F-B69E-6CB77200484D}"/>
                </a:ext>
              </a:extLst>
            </p:cNvPr>
            <p:cNvSpPr>
              <a:spLocks noChangeArrowheads="1"/>
            </p:cNvSpPr>
            <p:nvPr/>
          </p:nvSpPr>
          <p:spPr bwMode="auto">
            <a:xfrm>
              <a:off x="3707" y="1415"/>
              <a:ext cx="150"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A</a:t>
              </a:r>
            </a:p>
          </p:txBody>
        </p:sp>
        <p:sp>
          <p:nvSpPr>
            <p:cNvPr id="195" name="Rectangle 1329">
              <a:extLst>
                <a:ext uri="{FF2B5EF4-FFF2-40B4-BE49-F238E27FC236}">
                  <a16:creationId xmlns:a16="http://schemas.microsoft.com/office/drawing/2014/main" id="{EC7F1517-5A63-0043-B286-ABACD58E3F99}"/>
                </a:ext>
              </a:extLst>
            </p:cNvPr>
            <p:cNvSpPr>
              <a:spLocks noChangeArrowheads="1"/>
            </p:cNvSpPr>
            <p:nvPr/>
          </p:nvSpPr>
          <p:spPr bwMode="auto">
            <a:xfrm>
              <a:off x="3892" y="1655"/>
              <a:ext cx="150"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A</a:t>
              </a:r>
            </a:p>
          </p:txBody>
        </p:sp>
        <p:sp>
          <p:nvSpPr>
            <p:cNvPr id="196" name="Rectangle 1330">
              <a:extLst>
                <a:ext uri="{FF2B5EF4-FFF2-40B4-BE49-F238E27FC236}">
                  <a16:creationId xmlns:a16="http://schemas.microsoft.com/office/drawing/2014/main" id="{1AE063F9-2910-A942-B1AC-2BA5C631A7A8}"/>
                </a:ext>
              </a:extLst>
            </p:cNvPr>
            <p:cNvSpPr>
              <a:spLocks noChangeArrowheads="1"/>
            </p:cNvSpPr>
            <p:nvPr/>
          </p:nvSpPr>
          <p:spPr bwMode="auto">
            <a:xfrm>
              <a:off x="3707" y="1359"/>
              <a:ext cx="150"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A</a:t>
              </a:r>
            </a:p>
          </p:txBody>
        </p:sp>
        <p:sp>
          <p:nvSpPr>
            <p:cNvPr id="197" name="Rectangle 1331">
              <a:extLst>
                <a:ext uri="{FF2B5EF4-FFF2-40B4-BE49-F238E27FC236}">
                  <a16:creationId xmlns:a16="http://schemas.microsoft.com/office/drawing/2014/main" id="{3668D824-AC53-2744-8C94-F0E9223CC761}"/>
                </a:ext>
              </a:extLst>
            </p:cNvPr>
            <p:cNvSpPr>
              <a:spLocks noChangeArrowheads="1"/>
            </p:cNvSpPr>
            <p:nvPr/>
          </p:nvSpPr>
          <p:spPr bwMode="auto">
            <a:xfrm>
              <a:off x="3921" y="1775"/>
              <a:ext cx="150"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A</a:t>
              </a:r>
            </a:p>
          </p:txBody>
        </p:sp>
        <p:sp>
          <p:nvSpPr>
            <p:cNvPr id="198" name="Rectangle 1332">
              <a:extLst>
                <a:ext uri="{FF2B5EF4-FFF2-40B4-BE49-F238E27FC236}">
                  <a16:creationId xmlns:a16="http://schemas.microsoft.com/office/drawing/2014/main" id="{2488154E-0922-1C48-B040-3298D9510C54}"/>
                </a:ext>
              </a:extLst>
            </p:cNvPr>
            <p:cNvSpPr>
              <a:spLocks noChangeArrowheads="1"/>
            </p:cNvSpPr>
            <p:nvPr/>
          </p:nvSpPr>
          <p:spPr bwMode="auto">
            <a:xfrm>
              <a:off x="3921" y="1687"/>
              <a:ext cx="150"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A</a:t>
              </a:r>
            </a:p>
          </p:txBody>
        </p:sp>
        <p:sp>
          <p:nvSpPr>
            <p:cNvPr id="199" name="Rectangle 1333">
              <a:extLst>
                <a:ext uri="{FF2B5EF4-FFF2-40B4-BE49-F238E27FC236}">
                  <a16:creationId xmlns:a16="http://schemas.microsoft.com/office/drawing/2014/main" id="{1A32BB32-BA58-2B4E-823E-76250B7B8F03}"/>
                </a:ext>
              </a:extLst>
            </p:cNvPr>
            <p:cNvSpPr>
              <a:spLocks noChangeArrowheads="1"/>
            </p:cNvSpPr>
            <p:nvPr/>
          </p:nvSpPr>
          <p:spPr bwMode="auto">
            <a:xfrm>
              <a:off x="3281" y="1343"/>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G</a:t>
              </a:r>
            </a:p>
          </p:txBody>
        </p:sp>
        <p:sp>
          <p:nvSpPr>
            <p:cNvPr id="200" name="Rectangle 1334">
              <a:extLst>
                <a:ext uri="{FF2B5EF4-FFF2-40B4-BE49-F238E27FC236}">
                  <a16:creationId xmlns:a16="http://schemas.microsoft.com/office/drawing/2014/main" id="{CED6EC62-A3EC-6646-86FB-933900C3485E}"/>
                </a:ext>
              </a:extLst>
            </p:cNvPr>
            <p:cNvSpPr>
              <a:spLocks noChangeArrowheads="1"/>
            </p:cNvSpPr>
            <p:nvPr/>
          </p:nvSpPr>
          <p:spPr bwMode="auto">
            <a:xfrm>
              <a:off x="3316" y="1343"/>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G</a:t>
              </a:r>
            </a:p>
          </p:txBody>
        </p:sp>
        <p:sp>
          <p:nvSpPr>
            <p:cNvPr id="201" name="Rectangle 1335">
              <a:extLst>
                <a:ext uri="{FF2B5EF4-FFF2-40B4-BE49-F238E27FC236}">
                  <a16:creationId xmlns:a16="http://schemas.microsoft.com/office/drawing/2014/main" id="{519D5380-3069-6647-A5F1-72888FEA4690}"/>
                </a:ext>
              </a:extLst>
            </p:cNvPr>
            <p:cNvSpPr>
              <a:spLocks noChangeArrowheads="1"/>
            </p:cNvSpPr>
            <p:nvPr/>
          </p:nvSpPr>
          <p:spPr bwMode="auto">
            <a:xfrm>
              <a:off x="3928" y="1823"/>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G</a:t>
              </a:r>
            </a:p>
          </p:txBody>
        </p:sp>
        <p:sp>
          <p:nvSpPr>
            <p:cNvPr id="202" name="Rectangle 1336">
              <a:extLst>
                <a:ext uri="{FF2B5EF4-FFF2-40B4-BE49-F238E27FC236}">
                  <a16:creationId xmlns:a16="http://schemas.microsoft.com/office/drawing/2014/main" id="{AF1D82E6-A001-254B-AA30-DFDCD886BC81}"/>
                </a:ext>
              </a:extLst>
            </p:cNvPr>
            <p:cNvSpPr>
              <a:spLocks noChangeArrowheads="1"/>
            </p:cNvSpPr>
            <p:nvPr/>
          </p:nvSpPr>
          <p:spPr bwMode="auto">
            <a:xfrm>
              <a:off x="3928" y="1879"/>
              <a:ext cx="146"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C</a:t>
              </a:r>
            </a:p>
          </p:txBody>
        </p:sp>
        <p:sp>
          <p:nvSpPr>
            <p:cNvPr id="203" name="Rectangle 1337">
              <a:extLst>
                <a:ext uri="{FF2B5EF4-FFF2-40B4-BE49-F238E27FC236}">
                  <a16:creationId xmlns:a16="http://schemas.microsoft.com/office/drawing/2014/main" id="{A0AD59E4-8B0B-1E4E-9CF0-D5D73C09E033}"/>
                </a:ext>
              </a:extLst>
            </p:cNvPr>
            <p:cNvSpPr>
              <a:spLocks noChangeArrowheads="1"/>
            </p:cNvSpPr>
            <p:nvPr/>
          </p:nvSpPr>
          <p:spPr bwMode="auto">
            <a:xfrm>
              <a:off x="3924" y="1730"/>
              <a:ext cx="146"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C</a:t>
              </a:r>
            </a:p>
          </p:txBody>
        </p:sp>
        <p:sp>
          <p:nvSpPr>
            <p:cNvPr id="204" name="Rectangle 1338">
              <a:extLst>
                <a:ext uri="{FF2B5EF4-FFF2-40B4-BE49-F238E27FC236}">
                  <a16:creationId xmlns:a16="http://schemas.microsoft.com/office/drawing/2014/main" id="{9971D4B8-18B0-C043-9BEC-8B38BCA113E1}"/>
                </a:ext>
              </a:extLst>
            </p:cNvPr>
            <p:cNvSpPr>
              <a:spLocks noChangeArrowheads="1"/>
            </p:cNvSpPr>
            <p:nvPr/>
          </p:nvSpPr>
          <p:spPr bwMode="auto">
            <a:xfrm>
              <a:off x="3864" y="1623"/>
              <a:ext cx="146"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C</a:t>
              </a:r>
            </a:p>
          </p:txBody>
        </p:sp>
        <p:sp>
          <p:nvSpPr>
            <p:cNvPr id="205" name="Rectangle 1339">
              <a:extLst>
                <a:ext uri="{FF2B5EF4-FFF2-40B4-BE49-F238E27FC236}">
                  <a16:creationId xmlns:a16="http://schemas.microsoft.com/office/drawing/2014/main" id="{51088FB3-6BC3-DB43-9336-DD93A8698919}"/>
                </a:ext>
              </a:extLst>
            </p:cNvPr>
            <p:cNvSpPr>
              <a:spLocks noChangeArrowheads="1"/>
            </p:cNvSpPr>
            <p:nvPr/>
          </p:nvSpPr>
          <p:spPr bwMode="auto">
            <a:xfrm>
              <a:off x="3430" y="1303"/>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U</a:t>
              </a:r>
            </a:p>
          </p:txBody>
        </p:sp>
        <p:sp>
          <p:nvSpPr>
            <p:cNvPr id="206" name="Rectangle 1340">
              <a:extLst>
                <a:ext uri="{FF2B5EF4-FFF2-40B4-BE49-F238E27FC236}">
                  <a16:creationId xmlns:a16="http://schemas.microsoft.com/office/drawing/2014/main" id="{87DA3DAE-FF8E-5142-A7FA-8E058F92086B}"/>
                </a:ext>
              </a:extLst>
            </p:cNvPr>
            <p:cNvSpPr>
              <a:spLocks noChangeArrowheads="1"/>
            </p:cNvSpPr>
            <p:nvPr/>
          </p:nvSpPr>
          <p:spPr bwMode="auto">
            <a:xfrm>
              <a:off x="3928" y="2079"/>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U</a:t>
              </a:r>
            </a:p>
          </p:txBody>
        </p:sp>
        <p:sp>
          <p:nvSpPr>
            <p:cNvPr id="207" name="Rectangle 1341">
              <a:extLst>
                <a:ext uri="{FF2B5EF4-FFF2-40B4-BE49-F238E27FC236}">
                  <a16:creationId xmlns:a16="http://schemas.microsoft.com/office/drawing/2014/main" id="{C396971F-C31C-C545-B851-720D57E95D0A}"/>
                </a:ext>
              </a:extLst>
            </p:cNvPr>
            <p:cNvSpPr>
              <a:spLocks noChangeArrowheads="1"/>
            </p:cNvSpPr>
            <p:nvPr/>
          </p:nvSpPr>
          <p:spPr bwMode="auto">
            <a:xfrm>
              <a:off x="3928" y="1927"/>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U</a:t>
              </a:r>
            </a:p>
          </p:txBody>
        </p:sp>
        <p:sp>
          <p:nvSpPr>
            <p:cNvPr id="208" name="Rectangle 1342">
              <a:extLst>
                <a:ext uri="{FF2B5EF4-FFF2-40B4-BE49-F238E27FC236}">
                  <a16:creationId xmlns:a16="http://schemas.microsoft.com/office/drawing/2014/main" id="{EBEAFC27-6967-5D4E-9BE6-D039F96D5412}"/>
                </a:ext>
              </a:extLst>
            </p:cNvPr>
            <p:cNvSpPr>
              <a:spLocks noChangeArrowheads="1"/>
            </p:cNvSpPr>
            <p:nvPr/>
          </p:nvSpPr>
          <p:spPr bwMode="auto">
            <a:xfrm>
              <a:off x="3736" y="1543"/>
              <a:ext cx="146"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C</a:t>
              </a:r>
            </a:p>
          </p:txBody>
        </p:sp>
        <p:sp>
          <p:nvSpPr>
            <p:cNvPr id="209" name="Rectangle 1343">
              <a:extLst>
                <a:ext uri="{FF2B5EF4-FFF2-40B4-BE49-F238E27FC236}">
                  <a16:creationId xmlns:a16="http://schemas.microsoft.com/office/drawing/2014/main" id="{E9992321-B896-D648-AD28-BE9C6477B724}"/>
                </a:ext>
              </a:extLst>
            </p:cNvPr>
            <p:cNvSpPr>
              <a:spLocks noChangeArrowheads="1"/>
            </p:cNvSpPr>
            <p:nvPr/>
          </p:nvSpPr>
          <p:spPr bwMode="auto">
            <a:xfrm>
              <a:off x="3466" y="1303"/>
              <a:ext cx="146"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C</a:t>
              </a:r>
            </a:p>
          </p:txBody>
        </p:sp>
        <p:sp>
          <p:nvSpPr>
            <p:cNvPr id="210" name="Rectangle 1344">
              <a:extLst>
                <a:ext uri="{FF2B5EF4-FFF2-40B4-BE49-F238E27FC236}">
                  <a16:creationId xmlns:a16="http://schemas.microsoft.com/office/drawing/2014/main" id="{5890EFDE-FCD9-3947-B2F9-30A8888D1A2A}"/>
                </a:ext>
              </a:extLst>
            </p:cNvPr>
            <p:cNvSpPr>
              <a:spLocks noChangeArrowheads="1"/>
            </p:cNvSpPr>
            <p:nvPr/>
          </p:nvSpPr>
          <p:spPr bwMode="auto">
            <a:xfrm>
              <a:off x="3928" y="2023"/>
              <a:ext cx="146"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C</a:t>
              </a:r>
            </a:p>
          </p:txBody>
        </p:sp>
        <p:sp>
          <p:nvSpPr>
            <p:cNvPr id="211" name="Rectangle 1345">
              <a:extLst>
                <a:ext uri="{FF2B5EF4-FFF2-40B4-BE49-F238E27FC236}">
                  <a16:creationId xmlns:a16="http://schemas.microsoft.com/office/drawing/2014/main" id="{2429E8FF-B2CB-F347-9D59-C4FC707EF5CC}"/>
                </a:ext>
              </a:extLst>
            </p:cNvPr>
            <p:cNvSpPr>
              <a:spLocks noChangeArrowheads="1"/>
            </p:cNvSpPr>
            <p:nvPr/>
          </p:nvSpPr>
          <p:spPr bwMode="auto">
            <a:xfrm>
              <a:off x="3928" y="1975"/>
              <a:ext cx="146"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C</a:t>
              </a:r>
            </a:p>
          </p:txBody>
        </p:sp>
        <p:sp>
          <p:nvSpPr>
            <p:cNvPr id="212" name="Rectangle 1346">
              <a:extLst>
                <a:ext uri="{FF2B5EF4-FFF2-40B4-BE49-F238E27FC236}">
                  <a16:creationId xmlns:a16="http://schemas.microsoft.com/office/drawing/2014/main" id="{1030A29A-7497-D646-8A4E-C2C410B5CE8D}"/>
                </a:ext>
              </a:extLst>
            </p:cNvPr>
            <p:cNvSpPr>
              <a:spLocks noChangeArrowheads="1"/>
            </p:cNvSpPr>
            <p:nvPr/>
          </p:nvSpPr>
          <p:spPr bwMode="auto">
            <a:xfrm>
              <a:off x="3871" y="2079"/>
              <a:ext cx="150"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A</a:t>
              </a:r>
            </a:p>
          </p:txBody>
        </p:sp>
        <p:sp>
          <p:nvSpPr>
            <p:cNvPr id="213" name="Rectangle 1347">
              <a:extLst>
                <a:ext uri="{FF2B5EF4-FFF2-40B4-BE49-F238E27FC236}">
                  <a16:creationId xmlns:a16="http://schemas.microsoft.com/office/drawing/2014/main" id="{9CC2E371-1BAD-3A4C-A113-5131E6BEB68F}"/>
                </a:ext>
              </a:extLst>
            </p:cNvPr>
            <p:cNvSpPr>
              <a:spLocks noChangeArrowheads="1"/>
            </p:cNvSpPr>
            <p:nvPr/>
          </p:nvSpPr>
          <p:spPr bwMode="auto">
            <a:xfrm>
              <a:off x="3871" y="1927"/>
              <a:ext cx="150"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A</a:t>
              </a:r>
            </a:p>
          </p:txBody>
        </p:sp>
        <p:sp>
          <p:nvSpPr>
            <p:cNvPr id="214" name="Rectangle 1348">
              <a:extLst>
                <a:ext uri="{FF2B5EF4-FFF2-40B4-BE49-F238E27FC236}">
                  <a16:creationId xmlns:a16="http://schemas.microsoft.com/office/drawing/2014/main" id="{4DDA05A5-A89D-A54B-8025-7510D48E9D0A}"/>
                </a:ext>
              </a:extLst>
            </p:cNvPr>
            <p:cNvSpPr>
              <a:spLocks noChangeArrowheads="1"/>
            </p:cNvSpPr>
            <p:nvPr/>
          </p:nvSpPr>
          <p:spPr bwMode="auto">
            <a:xfrm>
              <a:off x="3245" y="1335"/>
              <a:ext cx="150"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A</a:t>
              </a:r>
            </a:p>
          </p:txBody>
        </p:sp>
        <p:sp>
          <p:nvSpPr>
            <p:cNvPr id="215" name="Rectangle 1349">
              <a:extLst>
                <a:ext uri="{FF2B5EF4-FFF2-40B4-BE49-F238E27FC236}">
                  <a16:creationId xmlns:a16="http://schemas.microsoft.com/office/drawing/2014/main" id="{66CD7673-FF2E-6942-8BC8-DE52AE2BAB11}"/>
                </a:ext>
              </a:extLst>
            </p:cNvPr>
            <p:cNvSpPr>
              <a:spLocks noChangeArrowheads="1"/>
            </p:cNvSpPr>
            <p:nvPr/>
          </p:nvSpPr>
          <p:spPr bwMode="auto">
            <a:xfrm>
              <a:off x="3615" y="1391"/>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G</a:t>
              </a:r>
            </a:p>
          </p:txBody>
        </p:sp>
        <p:sp>
          <p:nvSpPr>
            <p:cNvPr id="216" name="Rectangle 1350">
              <a:extLst>
                <a:ext uri="{FF2B5EF4-FFF2-40B4-BE49-F238E27FC236}">
                  <a16:creationId xmlns:a16="http://schemas.microsoft.com/office/drawing/2014/main" id="{BD239022-7124-6246-84D4-118F4F690959}"/>
                </a:ext>
              </a:extLst>
            </p:cNvPr>
            <p:cNvSpPr>
              <a:spLocks noChangeArrowheads="1"/>
            </p:cNvSpPr>
            <p:nvPr/>
          </p:nvSpPr>
          <p:spPr bwMode="auto">
            <a:xfrm>
              <a:off x="3587" y="1359"/>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G</a:t>
              </a:r>
            </a:p>
          </p:txBody>
        </p:sp>
        <p:sp>
          <p:nvSpPr>
            <p:cNvPr id="217" name="Rectangle 1351">
              <a:extLst>
                <a:ext uri="{FF2B5EF4-FFF2-40B4-BE49-F238E27FC236}">
                  <a16:creationId xmlns:a16="http://schemas.microsoft.com/office/drawing/2014/main" id="{72A9A727-C193-384F-ACE4-FFCDE21310BB}"/>
                </a:ext>
              </a:extLst>
            </p:cNvPr>
            <p:cNvSpPr>
              <a:spLocks noChangeArrowheads="1"/>
            </p:cNvSpPr>
            <p:nvPr/>
          </p:nvSpPr>
          <p:spPr bwMode="auto">
            <a:xfrm>
              <a:off x="3359" y="1343"/>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G</a:t>
              </a:r>
            </a:p>
          </p:txBody>
        </p:sp>
        <p:sp>
          <p:nvSpPr>
            <p:cNvPr id="218" name="Rectangle 1352">
              <a:extLst>
                <a:ext uri="{FF2B5EF4-FFF2-40B4-BE49-F238E27FC236}">
                  <a16:creationId xmlns:a16="http://schemas.microsoft.com/office/drawing/2014/main" id="{6361C7CA-1A29-054B-B0BF-39CF77B9A737}"/>
                </a:ext>
              </a:extLst>
            </p:cNvPr>
            <p:cNvSpPr>
              <a:spLocks noChangeArrowheads="1"/>
            </p:cNvSpPr>
            <p:nvPr/>
          </p:nvSpPr>
          <p:spPr bwMode="auto">
            <a:xfrm>
              <a:off x="3387" y="1303"/>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U</a:t>
              </a:r>
            </a:p>
          </p:txBody>
        </p:sp>
        <p:sp>
          <p:nvSpPr>
            <p:cNvPr id="219" name="Rectangle 1353">
              <a:extLst>
                <a:ext uri="{FF2B5EF4-FFF2-40B4-BE49-F238E27FC236}">
                  <a16:creationId xmlns:a16="http://schemas.microsoft.com/office/drawing/2014/main" id="{ED9D8003-E5EE-254B-AFF9-46EED4EC73CF}"/>
                </a:ext>
              </a:extLst>
            </p:cNvPr>
            <p:cNvSpPr>
              <a:spLocks noChangeArrowheads="1"/>
            </p:cNvSpPr>
            <p:nvPr/>
          </p:nvSpPr>
          <p:spPr bwMode="auto">
            <a:xfrm>
              <a:off x="3551" y="1343"/>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U</a:t>
              </a:r>
            </a:p>
          </p:txBody>
        </p:sp>
        <p:sp>
          <p:nvSpPr>
            <p:cNvPr id="220" name="Rectangle 1354">
              <a:extLst>
                <a:ext uri="{FF2B5EF4-FFF2-40B4-BE49-F238E27FC236}">
                  <a16:creationId xmlns:a16="http://schemas.microsoft.com/office/drawing/2014/main" id="{63CE2C0E-1FD7-DE48-9237-43EB5583C5E8}"/>
                </a:ext>
              </a:extLst>
            </p:cNvPr>
            <p:cNvSpPr>
              <a:spLocks noChangeArrowheads="1"/>
            </p:cNvSpPr>
            <p:nvPr/>
          </p:nvSpPr>
          <p:spPr bwMode="auto">
            <a:xfrm>
              <a:off x="3679" y="1463"/>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U</a:t>
              </a:r>
            </a:p>
          </p:txBody>
        </p:sp>
        <p:sp>
          <p:nvSpPr>
            <p:cNvPr id="221" name="Rectangle 1355">
              <a:extLst>
                <a:ext uri="{FF2B5EF4-FFF2-40B4-BE49-F238E27FC236}">
                  <a16:creationId xmlns:a16="http://schemas.microsoft.com/office/drawing/2014/main" id="{EEF12A88-E750-2443-9494-25ED7F114137}"/>
                </a:ext>
              </a:extLst>
            </p:cNvPr>
            <p:cNvSpPr>
              <a:spLocks noChangeArrowheads="1"/>
            </p:cNvSpPr>
            <p:nvPr/>
          </p:nvSpPr>
          <p:spPr bwMode="auto">
            <a:xfrm>
              <a:off x="3828" y="1663"/>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G</a:t>
              </a:r>
            </a:p>
          </p:txBody>
        </p:sp>
        <p:sp>
          <p:nvSpPr>
            <p:cNvPr id="222" name="Rectangle 1356">
              <a:extLst>
                <a:ext uri="{FF2B5EF4-FFF2-40B4-BE49-F238E27FC236}">
                  <a16:creationId xmlns:a16="http://schemas.microsoft.com/office/drawing/2014/main" id="{B60D7195-478D-FF4D-ABFE-BE8D605A92AB}"/>
                </a:ext>
              </a:extLst>
            </p:cNvPr>
            <p:cNvSpPr>
              <a:spLocks noChangeArrowheads="1"/>
            </p:cNvSpPr>
            <p:nvPr/>
          </p:nvSpPr>
          <p:spPr bwMode="auto">
            <a:xfrm>
              <a:off x="3643" y="1431"/>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G</a:t>
              </a:r>
            </a:p>
          </p:txBody>
        </p:sp>
        <p:sp>
          <p:nvSpPr>
            <p:cNvPr id="223" name="Rectangle 1357">
              <a:extLst>
                <a:ext uri="{FF2B5EF4-FFF2-40B4-BE49-F238E27FC236}">
                  <a16:creationId xmlns:a16="http://schemas.microsoft.com/office/drawing/2014/main" id="{148F2C3E-C3B3-5D45-953C-0F8B8EABBEED}"/>
                </a:ext>
              </a:extLst>
            </p:cNvPr>
            <p:cNvSpPr>
              <a:spLocks noChangeArrowheads="1"/>
            </p:cNvSpPr>
            <p:nvPr/>
          </p:nvSpPr>
          <p:spPr bwMode="auto">
            <a:xfrm>
              <a:off x="3707" y="1503"/>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U</a:t>
              </a:r>
            </a:p>
          </p:txBody>
        </p:sp>
        <p:sp>
          <p:nvSpPr>
            <p:cNvPr id="224" name="Rectangle 1358">
              <a:extLst>
                <a:ext uri="{FF2B5EF4-FFF2-40B4-BE49-F238E27FC236}">
                  <a16:creationId xmlns:a16="http://schemas.microsoft.com/office/drawing/2014/main" id="{0DB07433-9D73-7D40-B21A-67193378FB66}"/>
                </a:ext>
              </a:extLst>
            </p:cNvPr>
            <p:cNvSpPr>
              <a:spLocks noChangeArrowheads="1"/>
            </p:cNvSpPr>
            <p:nvPr/>
          </p:nvSpPr>
          <p:spPr bwMode="auto">
            <a:xfrm>
              <a:off x="3864" y="1567"/>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U</a:t>
              </a:r>
            </a:p>
          </p:txBody>
        </p:sp>
        <p:sp>
          <p:nvSpPr>
            <p:cNvPr id="225" name="Rectangle 1359">
              <a:extLst>
                <a:ext uri="{FF2B5EF4-FFF2-40B4-BE49-F238E27FC236}">
                  <a16:creationId xmlns:a16="http://schemas.microsoft.com/office/drawing/2014/main" id="{5A2C5106-9466-FB45-8A3B-D1071E56FBEA}"/>
                </a:ext>
              </a:extLst>
            </p:cNvPr>
            <p:cNvSpPr>
              <a:spLocks noChangeArrowheads="1"/>
            </p:cNvSpPr>
            <p:nvPr/>
          </p:nvSpPr>
          <p:spPr bwMode="auto">
            <a:xfrm>
              <a:off x="3871" y="1833"/>
              <a:ext cx="146"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C</a:t>
              </a:r>
            </a:p>
          </p:txBody>
        </p:sp>
        <p:sp>
          <p:nvSpPr>
            <p:cNvPr id="226" name="Rectangle 1360">
              <a:extLst>
                <a:ext uri="{FF2B5EF4-FFF2-40B4-BE49-F238E27FC236}">
                  <a16:creationId xmlns:a16="http://schemas.microsoft.com/office/drawing/2014/main" id="{7F0DA41C-4042-9841-91C6-7989CF4157BB}"/>
                </a:ext>
              </a:extLst>
            </p:cNvPr>
            <p:cNvSpPr>
              <a:spLocks noChangeArrowheads="1"/>
            </p:cNvSpPr>
            <p:nvPr/>
          </p:nvSpPr>
          <p:spPr bwMode="auto">
            <a:xfrm>
              <a:off x="3764" y="1575"/>
              <a:ext cx="146"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C</a:t>
              </a:r>
            </a:p>
          </p:txBody>
        </p:sp>
        <p:sp>
          <p:nvSpPr>
            <p:cNvPr id="227" name="Rectangle 1361">
              <a:extLst>
                <a:ext uri="{FF2B5EF4-FFF2-40B4-BE49-F238E27FC236}">
                  <a16:creationId xmlns:a16="http://schemas.microsoft.com/office/drawing/2014/main" id="{F1F517AC-C342-B043-B5C9-26109C2F0DB6}"/>
                </a:ext>
              </a:extLst>
            </p:cNvPr>
            <p:cNvSpPr>
              <a:spLocks noChangeArrowheads="1"/>
            </p:cNvSpPr>
            <p:nvPr/>
          </p:nvSpPr>
          <p:spPr bwMode="auto">
            <a:xfrm>
              <a:off x="3786" y="1615"/>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U</a:t>
              </a:r>
            </a:p>
          </p:txBody>
        </p:sp>
        <p:sp>
          <p:nvSpPr>
            <p:cNvPr id="228" name="Rectangle 1362">
              <a:extLst>
                <a:ext uri="{FF2B5EF4-FFF2-40B4-BE49-F238E27FC236}">
                  <a16:creationId xmlns:a16="http://schemas.microsoft.com/office/drawing/2014/main" id="{7127CCFC-F0A8-6745-9463-812B93B4BF8B}"/>
                </a:ext>
              </a:extLst>
            </p:cNvPr>
            <p:cNvSpPr>
              <a:spLocks noChangeArrowheads="1"/>
            </p:cNvSpPr>
            <p:nvPr/>
          </p:nvSpPr>
          <p:spPr bwMode="auto">
            <a:xfrm>
              <a:off x="3786" y="1663"/>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U</a:t>
              </a:r>
            </a:p>
          </p:txBody>
        </p:sp>
        <p:sp>
          <p:nvSpPr>
            <p:cNvPr id="229" name="Rectangle 1363">
              <a:extLst>
                <a:ext uri="{FF2B5EF4-FFF2-40B4-BE49-F238E27FC236}">
                  <a16:creationId xmlns:a16="http://schemas.microsoft.com/office/drawing/2014/main" id="{F7A1E829-DD2C-4440-A6C2-208C32FEC6AB}"/>
                </a:ext>
              </a:extLst>
            </p:cNvPr>
            <p:cNvSpPr>
              <a:spLocks noChangeArrowheads="1"/>
            </p:cNvSpPr>
            <p:nvPr/>
          </p:nvSpPr>
          <p:spPr bwMode="auto">
            <a:xfrm>
              <a:off x="3871" y="2023"/>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G</a:t>
              </a:r>
            </a:p>
          </p:txBody>
        </p:sp>
        <p:sp>
          <p:nvSpPr>
            <p:cNvPr id="230" name="Rectangle 1364">
              <a:extLst>
                <a:ext uri="{FF2B5EF4-FFF2-40B4-BE49-F238E27FC236}">
                  <a16:creationId xmlns:a16="http://schemas.microsoft.com/office/drawing/2014/main" id="{0A177D4B-F089-9747-9175-377DECD5DB68}"/>
                </a:ext>
              </a:extLst>
            </p:cNvPr>
            <p:cNvSpPr>
              <a:spLocks noChangeArrowheads="1"/>
            </p:cNvSpPr>
            <p:nvPr/>
          </p:nvSpPr>
          <p:spPr bwMode="auto">
            <a:xfrm>
              <a:off x="3871" y="1975"/>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G</a:t>
              </a:r>
            </a:p>
          </p:txBody>
        </p:sp>
        <p:sp>
          <p:nvSpPr>
            <p:cNvPr id="231" name="Rectangle 1365">
              <a:extLst>
                <a:ext uri="{FF2B5EF4-FFF2-40B4-BE49-F238E27FC236}">
                  <a16:creationId xmlns:a16="http://schemas.microsoft.com/office/drawing/2014/main" id="{487EBC81-E574-5747-BFE4-1B18621A2946}"/>
                </a:ext>
              </a:extLst>
            </p:cNvPr>
            <p:cNvSpPr>
              <a:spLocks noChangeArrowheads="1"/>
            </p:cNvSpPr>
            <p:nvPr/>
          </p:nvSpPr>
          <p:spPr bwMode="auto">
            <a:xfrm>
              <a:off x="3871" y="1879"/>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G</a:t>
              </a:r>
            </a:p>
          </p:txBody>
        </p:sp>
        <p:sp>
          <p:nvSpPr>
            <p:cNvPr id="232" name="Rectangle 1366">
              <a:extLst>
                <a:ext uri="{FF2B5EF4-FFF2-40B4-BE49-F238E27FC236}">
                  <a16:creationId xmlns:a16="http://schemas.microsoft.com/office/drawing/2014/main" id="{7B336D0C-5FAC-DD45-8C30-0E7FAC478806}"/>
                </a:ext>
              </a:extLst>
            </p:cNvPr>
            <p:cNvSpPr>
              <a:spLocks noChangeArrowheads="1"/>
            </p:cNvSpPr>
            <p:nvPr/>
          </p:nvSpPr>
          <p:spPr bwMode="auto">
            <a:xfrm>
              <a:off x="3865" y="1735"/>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U</a:t>
              </a:r>
            </a:p>
          </p:txBody>
        </p:sp>
        <p:sp>
          <p:nvSpPr>
            <p:cNvPr id="233" name="Rectangle 1367">
              <a:extLst>
                <a:ext uri="{FF2B5EF4-FFF2-40B4-BE49-F238E27FC236}">
                  <a16:creationId xmlns:a16="http://schemas.microsoft.com/office/drawing/2014/main" id="{11F03CEF-487E-F740-91EB-24864038C147}"/>
                </a:ext>
              </a:extLst>
            </p:cNvPr>
            <p:cNvSpPr>
              <a:spLocks noChangeArrowheads="1"/>
            </p:cNvSpPr>
            <p:nvPr/>
          </p:nvSpPr>
          <p:spPr bwMode="auto">
            <a:xfrm>
              <a:off x="3857" y="1693"/>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U</a:t>
              </a:r>
            </a:p>
          </p:txBody>
        </p:sp>
        <p:sp>
          <p:nvSpPr>
            <p:cNvPr id="234" name="Rectangle 1368">
              <a:extLst>
                <a:ext uri="{FF2B5EF4-FFF2-40B4-BE49-F238E27FC236}">
                  <a16:creationId xmlns:a16="http://schemas.microsoft.com/office/drawing/2014/main" id="{D14EFD0F-EA5E-9647-A4EC-C35D2F04A20F}"/>
                </a:ext>
              </a:extLst>
            </p:cNvPr>
            <p:cNvSpPr>
              <a:spLocks noChangeArrowheads="1"/>
            </p:cNvSpPr>
            <p:nvPr/>
          </p:nvSpPr>
          <p:spPr bwMode="auto">
            <a:xfrm>
              <a:off x="3871" y="1783"/>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U</a:t>
              </a:r>
            </a:p>
          </p:txBody>
        </p:sp>
        <p:sp>
          <p:nvSpPr>
            <p:cNvPr id="235" name="Rectangle 1369">
              <a:extLst>
                <a:ext uri="{FF2B5EF4-FFF2-40B4-BE49-F238E27FC236}">
                  <a16:creationId xmlns:a16="http://schemas.microsoft.com/office/drawing/2014/main" id="{28ADF451-8E67-3A4E-804D-F935D64926F8}"/>
                </a:ext>
              </a:extLst>
            </p:cNvPr>
            <p:cNvSpPr>
              <a:spLocks noChangeArrowheads="1"/>
            </p:cNvSpPr>
            <p:nvPr/>
          </p:nvSpPr>
          <p:spPr bwMode="auto">
            <a:xfrm>
              <a:off x="3267" y="1655"/>
              <a:ext cx="150"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A</a:t>
              </a:r>
            </a:p>
          </p:txBody>
        </p:sp>
        <p:sp>
          <p:nvSpPr>
            <p:cNvPr id="236" name="Rectangle 1370">
              <a:extLst>
                <a:ext uri="{FF2B5EF4-FFF2-40B4-BE49-F238E27FC236}">
                  <a16:creationId xmlns:a16="http://schemas.microsoft.com/office/drawing/2014/main" id="{17E81008-66DE-AE4F-996E-BCB3468BE7F5}"/>
                </a:ext>
              </a:extLst>
            </p:cNvPr>
            <p:cNvSpPr>
              <a:spLocks noChangeArrowheads="1"/>
            </p:cNvSpPr>
            <p:nvPr/>
          </p:nvSpPr>
          <p:spPr bwMode="auto">
            <a:xfrm>
              <a:off x="3107" y="1515"/>
              <a:ext cx="569" cy="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it-IT"/>
            </a:p>
          </p:txBody>
        </p:sp>
        <p:sp>
          <p:nvSpPr>
            <p:cNvPr id="237" name="Rectangle 1371">
              <a:extLst>
                <a:ext uri="{FF2B5EF4-FFF2-40B4-BE49-F238E27FC236}">
                  <a16:creationId xmlns:a16="http://schemas.microsoft.com/office/drawing/2014/main" id="{0DC59E0D-093A-1C45-8BD0-A35213B36662}"/>
                </a:ext>
              </a:extLst>
            </p:cNvPr>
            <p:cNvSpPr>
              <a:spLocks noChangeArrowheads="1"/>
            </p:cNvSpPr>
            <p:nvPr/>
          </p:nvSpPr>
          <p:spPr bwMode="auto">
            <a:xfrm>
              <a:off x="3156" y="2165"/>
              <a:ext cx="566" cy="328"/>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8" tIns="44450" rIns="90488" bIns="44450">
              <a:spAutoFit/>
            </a:bodyPr>
            <a:lstStyle/>
            <a:p>
              <a:pPr eaLnBrk="1" hangingPunct="1">
                <a:defRPr/>
              </a:pPr>
              <a:r>
                <a:rPr lang="it-IT" altLang="it-IT" sz="2800" b="1" i="1">
                  <a:solidFill>
                    <a:srgbClr val="CF0E30"/>
                  </a:solidFill>
                  <a:latin typeface="Times New Roman" charset="0"/>
                </a:rPr>
                <a:t>RBE</a:t>
              </a:r>
            </a:p>
          </p:txBody>
        </p:sp>
        <p:sp>
          <p:nvSpPr>
            <p:cNvPr id="238" name="Rectangle 1372">
              <a:extLst>
                <a:ext uri="{FF2B5EF4-FFF2-40B4-BE49-F238E27FC236}">
                  <a16:creationId xmlns:a16="http://schemas.microsoft.com/office/drawing/2014/main" id="{A1B4E74C-8910-E14F-960A-102669A77AE1}"/>
                </a:ext>
              </a:extLst>
            </p:cNvPr>
            <p:cNvSpPr>
              <a:spLocks noChangeArrowheads="1"/>
            </p:cNvSpPr>
            <p:nvPr/>
          </p:nvSpPr>
          <p:spPr bwMode="auto">
            <a:xfrm>
              <a:off x="3087" y="1622"/>
              <a:ext cx="134"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it-IT"/>
            </a:p>
          </p:txBody>
        </p:sp>
        <p:sp>
          <p:nvSpPr>
            <p:cNvPr id="239" name="Rectangle 1373">
              <a:extLst>
                <a:ext uri="{FF2B5EF4-FFF2-40B4-BE49-F238E27FC236}">
                  <a16:creationId xmlns:a16="http://schemas.microsoft.com/office/drawing/2014/main" id="{781E0A07-C9D6-B047-954C-E59EDF52BFF2}"/>
                </a:ext>
              </a:extLst>
            </p:cNvPr>
            <p:cNvSpPr>
              <a:spLocks noChangeArrowheads="1"/>
            </p:cNvSpPr>
            <p:nvPr/>
          </p:nvSpPr>
          <p:spPr bwMode="auto">
            <a:xfrm>
              <a:off x="3117" y="1559"/>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G</a:t>
              </a:r>
            </a:p>
          </p:txBody>
        </p:sp>
        <p:sp>
          <p:nvSpPr>
            <p:cNvPr id="240" name="Rectangle 1374">
              <a:extLst>
                <a:ext uri="{FF2B5EF4-FFF2-40B4-BE49-F238E27FC236}">
                  <a16:creationId xmlns:a16="http://schemas.microsoft.com/office/drawing/2014/main" id="{98520789-82B0-B948-9503-7823DB0B7A9D}"/>
                </a:ext>
              </a:extLst>
            </p:cNvPr>
            <p:cNvSpPr>
              <a:spLocks noChangeArrowheads="1"/>
            </p:cNvSpPr>
            <p:nvPr/>
          </p:nvSpPr>
          <p:spPr bwMode="auto">
            <a:xfrm>
              <a:off x="3300" y="1622"/>
              <a:ext cx="108"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it-IT"/>
            </a:p>
          </p:txBody>
        </p:sp>
        <p:sp>
          <p:nvSpPr>
            <p:cNvPr id="241" name="Rectangle 1375">
              <a:extLst>
                <a:ext uri="{FF2B5EF4-FFF2-40B4-BE49-F238E27FC236}">
                  <a16:creationId xmlns:a16="http://schemas.microsoft.com/office/drawing/2014/main" id="{EE988A02-10BB-E945-9C6A-5CA3BC8DD0B9}"/>
                </a:ext>
              </a:extLst>
            </p:cNvPr>
            <p:cNvSpPr>
              <a:spLocks noChangeArrowheads="1"/>
            </p:cNvSpPr>
            <p:nvPr/>
          </p:nvSpPr>
          <p:spPr bwMode="auto">
            <a:xfrm>
              <a:off x="3224" y="1303"/>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G</a:t>
              </a:r>
            </a:p>
          </p:txBody>
        </p:sp>
        <p:sp>
          <p:nvSpPr>
            <p:cNvPr id="242" name="Rectangle 1376">
              <a:extLst>
                <a:ext uri="{FF2B5EF4-FFF2-40B4-BE49-F238E27FC236}">
                  <a16:creationId xmlns:a16="http://schemas.microsoft.com/office/drawing/2014/main" id="{E4B8F3A6-443F-DA40-B4AF-EF569ACFF657}"/>
                </a:ext>
              </a:extLst>
            </p:cNvPr>
            <p:cNvSpPr>
              <a:spLocks noChangeArrowheads="1"/>
            </p:cNvSpPr>
            <p:nvPr/>
          </p:nvSpPr>
          <p:spPr bwMode="auto">
            <a:xfrm>
              <a:off x="3082" y="1553"/>
              <a:ext cx="152" cy="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800">
                  <a:solidFill>
                    <a:srgbClr val="00279F"/>
                  </a:solidFill>
                  <a:latin typeface="Geneva" charset="0"/>
                </a:rPr>
                <a:t>u</a:t>
              </a:r>
            </a:p>
          </p:txBody>
        </p:sp>
        <p:sp>
          <p:nvSpPr>
            <p:cNvPr id="243" name="Rectangle 1377">
              <a:extLst>
                <a:ext uri="{FF2B5EF4-FFF2-40B4-BE49-F238E27FC236}">
                  <a16:creationId xmlns:a16="http://schemas.microsoft.com/office/drawing/2014/main" id="{9861EA03-DBE3-3941-88BC-D5D1C316621E}"/>
                </a:ext>
              </a:extLst>
            </p:cNvPr>
            <p:cNvSpPr>
              <a:spLocks noChangeArrowheads="1"/>
            </p:cNvSpPr>
            <p:nvPr/>
          </p:nvSpPr>
          <p:spPr bwMode="auto">
            <a:xfrm>
              <a:off x="3217" y="1679"/>
              <a:ext cx="147"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G</a:t>
              </a:r>
            </a:p>
          </p:txBody>
        </p:sp>
        <p:sp>
          <p:nvSpPr>
            <p:cNvPr id="244" name="Rectangle 1378">
              <a:extLst>
                <a:ext uri="{FF2B5EF4-FFF2-40B4-BE49-F238E27FC236}">
                  <a16:creationId xmlns:a16="http://schemas.microsoft.com/office/drawing/2014/main" id="{AE45D7A6-BB3B-4540-8805-86DC856423BE}"/>
                </a:ext>
              </a:extLst>
            </p:cNvPr>
            <p:cNvSpPr>
              <a:spLocks noChangeArrowheads="1"/>
            </p:cNvSpPr>
            <p:nvPr/>
          </p:nvSpPr>
          <p:spPr bwMode="auto">
            <a:xfrm>
              <a:off x="3113" y="1647"/>
              <a:ext cx="146"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C</a:t>
              </a:r>
            </a:p>
          </p:txBody>
        </p:sp>
        <p:sp>
          <p:nvSpPr>
            <p:cNvPr id="245" name="Rectangle 1379">
              <a:extLst>
                <a:ext uri="{FF2B5EF4-FFF2-40B4-BE49-F238E27FC236}">
                  <a16:creationId xmlns:a16="http://schemas.microsoft.com/office/drawing/2014/main" id="{B5C90147-A76E-2C45-B13A-F0088F9960EB}"/>
                </a:ext>
              </a:extLst>
            </p:cNvPr>
            <p:cNvSpPr>
              <a:spLocks noChangeArrowheads="1"/>
            </p:cNvSpPr>
            <p:nvPr/>
          </p:nvSpPr>
          <p:spPr bwMode="auto">
            <a:xfrm>
              <a:off x="3868" y="2142"/>
              <a:ext cx="163"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5'</a:t>
              </a:r>
            </a:p>
          </p:txBody>
        </p:sp>
        <p:sp>
          <p:nvSpPr>
            <p:cNvPr id="246" name="Rectangle 1380">
              <a:extLst>
                <a:ext uri="{FF2B5EF4-FFF2-40B4-BE49-F238E27FC236}">
                  <a16:creationId xmlns:a16="http://schemas.microsoft.com/office/drawing/2014/main" id="{2ABF0E0B-479D-3A4B-AD9C-83AE925B04C0}"/>
                </a:ext>
              </a:extLst>
            </p:cNvPr>
            <p:cNvSpPr>
              <a:spLocks noChangeArrowheads="1"/>
            </p:cNvSpPr>
            <p:nvPr/>
          </p:nvSpPr>
          <p:spPr bwMode="auto">
            <a:xfrm>
              <a:off x="3931" y="2144"/>
              <a:ext cx="163" cy="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600">
                  <a:solidFill>
                    <a:srgbClr val="00279F"/>
                  </a:solidFill>
                  <a:latin typeface="Geneva" charset="0"/>
                </a:rPr>
                <a:t>3'</a:t>
              </a:r>
            </a:p>
          </p:txBody>
        </p:sp>
        <p:sp>
          <p:nvSpPr>
            <p:cNvPr id="247" name="Rectangle 1381">
              <a:extLst>
                <a:ext uri="{FF2B5EF4-FFF2-40B4-BE49-F238E27FC236}">
                  <a16:creationId xmlns:a16="http://schemas.microsoft.com/office/drawing/2014/main" id="{621F580B-8C5B-C54A-9222-999BA95C7B1A}"/>
                </a:ext>
              </a:extLst>
            </p:cNvPr>
            <p:cNvSpPr>
              <a:spLocks noChangeArrowheads="1"/>
            </p:cNvSpPr>
            <p:nvPr/>
          </p:nvSpPr>
          <p:spPr bwMode="auto">
            <a:xfrm>
              <a:off x="2705" y="647"/>
              <a:ext cx="201"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1600" b="1">
                  <a:solidFill>
                    <a:srgbClr val="037C03"/>
                  </a:solidFill>
                  <a:latin typeface="Helvetica" charset="0"/>
                </a:rPr>
                <a:t>V</a:t>
              </a:r>
            </a:p>
          </p:txBody>
        </p:sp>
        <p:sp>
          <p:nvSpPr>
            <p:cNvPr id="248" name="Rectangle 1382">
              <a:extLst>
                <a:ext uri="{FF2B5EF4-FFF2-40B4-BE49-F238E27FC236}">
                  <a16:creationId xmlns:a16="http://schemas.microsoft.com/office/drawing/2014/main" id="{10E2F7B7-4B5A-9542-A14F-E33C9F23ECF7}"/>
                </a:ext>
              </a:extLst>
            </p:cNvPr>
            <p:cNvSpPr>
              <a:spLocks noChangeArrowheads="1"/>
            </p:cNvSpPr>
            <p:nvPr/>
          </p:nvSpPr>
          <p:spPr bwMode="auto">
            <a:xfrm>
              <a:off x="3433" y="497"/>
              <a:ext cx="661" cy="367"/>
            </a:xfrm>
            <a:prstGeom prst="rect">
              <a:avLst/>
            </a:prstGeom>
            <a:noFill/>
            <a:ln>
              <a:noFill/>
            </a:ln>
            <a:effectLst>
              <a:prstShdw prst="shdw17" dist="17961" dir="2700000">
                <a:schemeClr val="accent1">
                  <a:gamma/>
                  <a:shade val="60000"/>
                  <a:invGamma/>
                  <a:alpha val="74998"/>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8" tIns="44450" rIns="90488" bIns="44450">
              <a:spAutoFit/>
            </a:bodyPr>
            <a:lstStyle/>
            <a:p>
              <a:pPr eaLnBrk="1" hangingPunct="1">
                <a:defRPr/>
              </a:pPr>
              <a:r>
                <a:rPr lang="it-IT" altLang="it-IT" sz="3200" b="1">
                  <a:solidFill>
                    <a:srgbClr val="CF0E30"/>
                  </a:solidFill>
                  <a:latin typeface="Times New Roman" charset="0"/>
                </a:rPr>
                <a:t>RRE</a:t>
              </a:r>
            </a:p>
          </p:txBody>
        </p:sp>
        <p:sp>
          <p:nvSpPr>
            <p:cNvPr id="249" name="Rectangle 1383">
              <a:extLst>
                <a:ext uri="{FF2B5EF4-FFF2-40B4-BE49-F238E27FC236}">
                  <a16:creationId xmlns:a16="http://schemas.microsoft.com/office/drawing/2014/main" id="{D083E32B-FA96-0947-B0A2-581E7F07E4EC}"/>
                </a:ext>
              </a:extLst>
            </p:cNvPr>
            <p:cNvSpPr>
              <a:spLocks noChangeArrowheads="1"/>
            </p:cNvSpPr>
            <p:nvPr/>
          </p:nvSpPr>
          <p:spPr bwMode="auto">
            <a:xfrm>
              <a:off x="3078" y="1639"/>
              <a:ext cx="114"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eaLnBrk="1" hangingPunct="1">
                <a:defRPr/>
              </a:pPr>
              <a:r>
                <a:rPr lang="it-IT" altLang="it-IT" sz="600">
                  <a:solidFill>
                    <a:srgbClr val="00279F"/>
                  </a:solidFill>
                  <a:latin typeface="Geneva" charset="0"/>
                </a:rPr>
                <a:t>A</a:t>
              </a:r>
            </a:p>
          </p:txBody>
        </p:sp>
        <p:sp>
          <p:nvSpPr>
            <p:cNvPr id="250" name="Rectangle 1384">
              <a:extLst>
                <a:ext uri="{FF2B5EF4-FFF2-40B4-BE49-F238E27FC236}">
                  <a16:creationId xmlns:a16="http://schemas.microsoft.com/office/drawing/2014/main" id="{D98487E4-6A57-E24F-8376-EBB8B2E0B04D}"/>
                </a:ext>
              </a:extLst>
            </p:cNvPr>
            <p:cNvSpPr>
              <a:spLocks noChangeArrowheads="1"/>
            </p:cNvSpPr>
            <p:nvPr/>
          </p:nvSpPr>
          <p:spPr bwMode="auto">
            <a:xfrm>
              <a:off x="3436" y="1019"/>
              <a:ext cx="151"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1600" b="1">
                  <a:solidFill>
                    <a:srgbClr val="037C03"/>
                  </a:solidFill>
                  <a:latin typeface="Helvetica" charset="0"/>
                </a:rPr>
                <a:t>I</a:t>
              </a:r>
            </a:p>
          </p:txBody>
        </p:sp>
        <p:sp>
          <p:nvSpPr>
            <p:cNvPr id="251" name="Rectangle 1385">
              <a:extLst>
                <a:ext uri="{FF2B5EF4-FFF2-40B4-BE49-F238E27FC236}">
                  <a16:creationId xmlns:a16="http://schemas.microsoft.com/office/drawing/2014/main" id="{831506FF-D700-9B4C-BF70-533602B218F2}"/>
                </a:ext>
              </a:extLst>
            </p:cNvPr>
            <p:cNvSpPr>
              <a:spLocks noChangeArrowheads="1"/>
            </p:cNvSpPr>
            <p:nvPr/>
          </p:nvSpPr>
          <p:spPr bwMode="auto">
            <a:xfrm>
              <a:off x="2199" y="827"/>
              <a:ext cx="237"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1600" b="1">
                  <a:solidFill>
                    <a:srgbClr val="037C03"/>
                  </a:solidFill>
                  <a:latin typeface="Helvetica" charset="0"/>
                </a:rPr>
                <a:t>IV</a:t>
              </a:r>
            </a:p>
          </p:txBody>
        </p:sp>
        <p:sp>
          <p:nvSpPr>
            <p:cNvPr id="252" name="Rectangle 1386">
              <a:extLst>
                <a:ext uri="{FF2B5EF4-FFF2-40B4-BE49-F238E27FC236}">
                  <a16:creationId xmlns:a16="http://schemas.microsoft.com/office/drawing/2014/main" id="{8B0E18EC-173B-FC40-B4B7-BBAC0873467B}"/>
                </a:ext>
              </a:extLst>
            </p:cNvPr>
            <p:cNvSpPr>
              <a:spLocks noChangeArrowheads="1"/>
            </p:cNvSpPr>
            <p:nvPr/>
          </p:nvSpPr>
          <p:spPr bwMode="auto">
            <a:xfrm>
              <a:off x="2412" y="1499"/>
              <a:ext cx="224"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1600" b="1">
                  <a:solidFill>
                    <a:srgbClr val="037C03"/>
                  </a:solidFill>
                  <a:latin typeface="Helvetica" charset="0"/>
                </a:rPr>
                <a:t>III</a:t>
              </a:r>
            </a:p>
          </p:txBody>
        </p:sp>
        <p:sp>
          <p:nvSpPr>
            <p:cNvPr id="253" name="Rectangle 1387">
              <a:extLst>
                <a:ext uri="{FF2B5EF4-FFF2-40B4-BE49-F238E27FC236}">
                  <a16:creationId xmlns:a16="http://schemas.microsoft.com/office/drawing/2014/main" id="{229CB949-DF20-1046-9C61-926DAB19F807}"/>
                </a:ext>
              </a:extLst>
            </p:cNvPr>
            <p:cNvSpPr>
              <a:spLocks noChangeArrowheads="1"/>
            </p:cNvSpPr>
            <p:nvPr/>
          </p:nvSpPr>
          <p:spPr bwMode="auto">
            <a:xfrm>
              <a:off x="2967" y="1931"/>
              <a:ext cx="238"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1600" b="1">
                  <a:solidFill>
                    <a:srgbClr val="037C03"/>
                  </a:solidFill>
                  <a:latin typeface="Helvetica" charset="0"/>
                </a:rPr>
                <a:t>II</a:t>
              </a:r>
              <a:r>
                <a:rPr lang="it-IT" altLang="it-IT" sz="1400" b="1">
                  <a:solidFill>
                    <a:srgbClr val="037C03"/>
                  </a:solidFill>
                  <a:latin typeface="Times New Roman" charset="0"/>
                </a:rPr>
                <a:t>c</a:t>
              </a:r>
            </a:p>
          </p:txBody>
        </p:sp>
        <p:sp>
          <p:nvSpPr>
            <p:cNvPr id="254" name="Rectangle 1388">
              <a:extLst>
                <a:ext uri="{FF2B5EF4-FFF2-40B4-BE49-F238E27FC236}">
                  <a16:creationId xmlns:a16="http://schemas.microsoft.com/office/drawing/2014/main" id="{C3F5B26C-0AE8-6847-BBA0-8D1E732F06DF}"/>
                </a:ext>
              </a:extLst>
            </p:cNvPr>
            <p:cNvSpPr>
              <a:spLocks noChangeArrowheads="1"/>
            </p:cNvSpPr>
            <p:nvPr/>
          </p:nvSpPr>
          <p:spPr bwMode="auto">
            <a:xfrm>
              <a:off x="3266" y="1787"/>
              <a:ext cx="25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1600" b="1">
                  <a:solidFill>
                    <a:srgbClr val="037C03"/>
                  </a:solidFill>
                  <a:latin typeface="Helvetica" charset="0"/>
                </a:rPr>
                <a:t>II</a:t>
              </a:r>
              <a:r>
                <a:rPr lang="it-IT" altLang="it-IT" sz="1400" b="1">
                  <a:solidFill>
                    <a:srgbClr val="037C03"/>
                  </a:solidFill>
                  <a:latin typeface="Times New Roman" charset="0"/>
                </a:rPr>
                <a:t>b</a:t>
              </a:r>
            </a:p>
          </p:txBody>
        </p:sp>
        <p:sp>
          <p:nvSpPr>
            <p:cNvPr id="255" name="Rectangle 1389">
              <a:extLst>
                <a:ext uri="{FF2B5EF4-FFF2-40B4-BE49-F238E27FC236}">
                  <a16:creationId xmlns:a16="http://schemas.microsoft.com/office/drawing/2014/main" id="{5B925DEF-20C1-1740-A176-6462C8BE3356}"/>
                </a:ext>
              </a:extLst>
            </p:cNvPr>
            <p:cNvSpPr>
              <a:spLocks noChangeArrowheads="1"/>
            </p:cNvSpPr>
            <p:nvPr/>
          </p:nvSpPr>
          <p:spPr bwMode="auto">
            <a:xfrm>
              <a:off x="2933" y="444"/>
              <a:ext cx="267"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eaLnBrk="1" hangingPunct="1">
                <a:defRPr/>
              </a:pPr>
              <a:r>
                <a:rPr lang="it-IT" altLang="it-IT" sz="600">
                  <a:solidFill>
                    <a:srgbClr val="00279F"/>
                  </a:solidFill>
                  <a:latin typeface="Geneva" charset="0"/>
                </a:rPr>
                <a:t>      G </a:t>
              </a:r>
            </a:p>
          </p:txBody>
        </p:sp>
        <p:sp>
          <p:nvSpPr>
            <p:cNvPr id="256" name="Rectangle 1390">
              <a:extLst>
                <a:ext uri="{FF2B5EF4-FFF2-40B4-BE49-F238E27FC236}">
                  <a16:creationId xmlns:a16="http://schemas.microsoft.com/office/drawing/2014/main" id="{C77B7671-BBE3-8845-9553-FD673C31F76E}"/>
                </a:ext>
              </a:extLst>
            </p:cNvPr>
            <p:cNvSpPr>
              <a:spLocks noChangeArrowheads="1"/>
            </p:cNvSpPr>
            <p:nvPr/>
          </p:nvSpPr>
          <p:spPr bwMode="auto">
            <a:xfrm>
              <a:off x="2763" y="431"/>
              <a:ext cx="268" cy="1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eaLnBrk="1" hangingPunct="1">
                <a:defRPr/>
              </a:pPr>
              <a:r>
                <a:rPr lang="it-IT" altLang="it-IT" sz="600">
                  <a:solidFill>
                    <a:srgbClr val="00279F"/>
                  </a:solidFill>
                  <a:latin typeface="Geneva" charset="0"/>
                </a:rPr>
                <a:t>       C </a:t>
              </a:r>
            </a:p>
          </p:txBody>
        </p:sp>
        <p:sp>
          <p:nvSpPr>
            <p:cNvPr id="257" name="Rectangle 1391">
              <a:extLst>
                <a:ext uri="{FF2B5EF4-FFF2-40B4-BE49-F238E27FC236}">
                  <a16:creationId xmlns:a16="http://schemas.microsoft.com/office/drawing/2014/main" id="{F4A47B15-FBD7-7C47-BD4E-EFD58DE3EA84}"/>
                </a:ext>
              </a:extLst>
            </p:cNvPr>
            <p:cNvSpPr>
              <a:spLocks noChangeArrowheads="1"/>
            </p:cNvSpPr>
            <p:nvPr/>
          </p:nvSpPr>
          <p:spPr bwMode="auto">
            <a:xfrm>
              <a:off x="3052" y="1370"/>
              <a:ext cx="23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8" tIns="44450" rIns="90488" bIns="44450">
              <a:spAutoFit/>
            </a:bodyPr>
            <a:lstStyle/>
            <a:p>
              <a:pPr eaLnBrk="1" hangingPunct="1">
                <a:defRPr/>
              </a:pPr>
              <a:r>
                <a:rPr lang="it-IT" altLang="it-IT" sz="1400" b="1">
                  <a:solidFill>
                    <a:srgbClr val="037C03"/>
                  </a:solidFill>
                  <a:latin typeface="Helvetica" charset="0"/>
                </a:rPr>
                <a:t>II</a:t>
              </a:r>
              <a:r>
                <a:rPr lang="it-IT" altLang="it-IT" sz="1400" b="1">
                  <a:solidFill>
                    <a:srgbClr val="037C03"/>
                  </a:solidFill>
                  <a:latin typeface="Times New Roman" charset="0"/>
                </a:rPr>
                <a:t>a</a:t>
              </a:r>
            </a:p>
          </p:txBody>
        </p:sp>
        <p:sp>
          <p:nvSpPr>
            <p:cNvPr id="258" name="Rectangle 1392">
              <a:extLst>
                <a:ext uri="{FF2B5EF4-FFF2-40B4-BE49-F238E27FC236}">
                  <a16:creationId xmlns:a16="http://schemas.microsoft.com/office/drawing/2014/main" id="{454F926D-5027-3D4F-8A82-53D1C9D25393}"/>
                </a:ext>
              </a:extLst>
            </p:cNvPr>
            <p:cNvSpPr>
              <a:spLocks noChangeArrowheads="1"/>
            </p:cNvSpPr>
            <p:nvPr/>
          </p:nvSpPr>
          <p:spPr bwMode="auto">
            <a:xfrm>
              <a:off x="3451" y="539"/>
              <a:ext cx="55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it-IT"/>
            </a:p>
          </p:txBody>
        </p:sp>
        <p:sp>
          <p:nvSpPr>
            <p:cNvPr id="259" name="Rectangle 1393">
              <a:extLst>
                <a:ext uri="{FF2B5EF4-FFF2-40B4-BE49-F238E27FC236}">
                  <a16:creationId xmlns:a16="http://schemas.microsoft.com/office/drawing/2014/main" id="{A03DF70F-167F-CD42-97B8-28C801F430F7}"/>
                </a:ext>
              </a:extLst>
            </p:cNvPr>
            <p:cNvSpPr>
              <a:spLocks noChangeArrowheads="1"/>
            </p:cNvSpPr>
            <p:nvPr/>
          </p:nvSpPr>
          <p:spPr bwMode="auto">
            <a:xfrm>
              <a:off x="3152" y="2171"/>
              <a:ext cx="25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it-IT"/>
            </a:p>
          </p:txBody>
        </p:sp>
      </p:grpSp>
      <p:sp>
        <p:nvSpPr>
          <p:cNvPr id="17412" name="CasellaDiTesto 259">
            <a:extLst>
              <a:ext uri="{FF2B5EF4-FFF2-40B4-BE49-F238E27FC236}">
                <a16:creationId xmlns:a16="http://schemas.microsoft.com/office/drawing/2014/main" id="{0B8EC68E-FE5D-4A41-ACC0-D91D78807D98}"/>
              </a:ext>
            </a:extLst>
          </p:cNvPr>
          <p:cNvSpPr txBox="1">
            <a:spLocks noChangeArrowheads="1"/>
          </p:cNvSpPr>
          <p:nvPr/>
        </p:nvSpPr>
        <p:spPr bwMode="auto">
          <a:xfrm>
            <a:off x="323850" y="4508500"/>
            <a:ext cx="2836863" cy="461963"/>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it-IT" altLang="it-IT" sz="2400">
                <a:latin typeface="Arial" panose="020B0604020202020204" pitchFamily="34" charset="0"/>
              </a:rPr>
              <a:t>Binding site of REV</a:t>
            </a:r>
          </a:p>
        </p:txBody>
      </p:sp>
      <p:grpSp>
        <p:nvGrpSpPr>
          <p:cNvPr id="17413" name="Group 1399">
            <a:extLst>
              <a:ext uri="{FF2B5EF4-FFF2-40B4-BE49-F238E27FC236}">
                <a16:creationId xmlns:a16="http://schemas.microsoft.com/office/drawing/2014/main" id="{518036D4-0B53-8248-8FAE-9A3E91FD5C3C}"/>
              </a:ext>
            </a:extLst>
          </p:cNvPr>
          <p:cNvGrpSpPr>
            <a:grpSpLocks/>
          </p:cNvGrpSpPr>
          <p:nvPr/>
        </p:nvGrpSpPr>
        <p:grpSpPr bwMode="auto">
          <a:xfrm>
            <a:off x="1798638" y="2781300"/>
            <a:ext cx="901700" cy="368300"/>
            <a:chOff x="3120" y="1528"/>
            <a:chExt cx="568" cy="232"/>
          </a:xfrm>
        </p:grpSpPr>
        <p:sp>
          <p:nvSpPr>
            <p:cNvPr id="262" name="Line 1400">
              <a:extLst>
                <a:ext uri="{FF2B5EF4-FFF2-40B4-BE49-F238E27FC236}">
                  <a16:creationId xmlns:a16="http://schemas.microsoft.com/office/drawing/2014/main" id="{ED4027D4-BEC9-0E4C-8973-774AB5843CB0}"/>
                </a:ext>
              </a:extLst>
            </p:cNvPr>
            <p:cNvSpPr>
              <a:spLocks noChangeShapeType="1"/>
            </p:cNvSpPr>
            <p:nvPr/>
          </p:nvSpPr>
          <p:spPr bwMode="auto">
            <a:xfrm>
              <a:off x="3120" y="1536"/>
              <a:ext cx="0" cy="224"/>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it-IT"/>
            </a:p>
          </p:txBody>
        </p:sp>
        <p:sp>
          <p:nvSpPr>
            <p:cNvPr id="263" name="Line 1401">
              <a:extLst>
                <a:ext uri="{FF2B5EF4-FFF2-40B4-BE49-F238E27FC236}">
                  <a16:creationId xmlns:a16="http://schemas.microsoft.com/office/drawing/2014/main" id="{709967ED-C46A-DB47-9D55-5BA64DC817FC}"/>
                </a:ext>
              </a:extLst>
            </p:cNvPr>
            <p:cNvSpPr>
              <a:spLocks noChangeShapeType="1"/>
            </p:cNvSpPr>
            <p:nvPr/>
          </p:nvSpPr>
          <p:spPr bwMode="auto">
            <a:xfrm>
              <a:off x="3128" y="1760"/>
              <a:ext cx="560"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it-IT"/>
            </a:p>
          </p:txBody>
        </p:sp>
        <p:sp>
          <p:nvSpPr>
            <p:cNvPr id="264" name="Line 1402">
              <a:extLst>
                <a:ext uri="{FF2B5EF4-FFF2-40B4-BE49-F238E27FC236}">
                  <a16:creationId xmlns:a16="http://schemas.microsoft.com/office/drawing/2014/main" id="{105919AB-621C-A649-9652-59E87ADA0548}"/>
                </a:ext>
              </a:extLst>
            </p:cNvPr>
            <p:cNvSpPr>
              <a:spLocks noChangeShapeType="1"/>
            </p:cNvSpPr>
            <p:nvPr/>
          </p:nvSpPr>
          <p:spPr bwMode="auto">
            <a:xfrm>
              <a:off x="3120" y="1528"/>
              <a:ext cx="568" cy="0"/>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it-IT"/>
            </a:p>
          </p:txBody>
        </p:sp>
        <p:sp>
          <p:nvSpPr>
            <p:cNvPr id="265" name="Line 1403">
              <a:extLst>
                <a:ext uri="{FF2B5EF4-FFF2-40B4-BE49-F238E27FC236}">
                  <a16:creationId xmlns:a16="http://schemas.microsoft.com/office/drawing/2014/main" id="{4A1E8546-219B-6F47-9F8E-00A23B93AB4A}"/>
                </a:ext>
              </a:extLst>
            </p:cNvPr>
            <p:cNvSpPr>
              <a:spLocks noChangeShapeType="1"/>
            </p:cNvSpPr>
            <p:nvPr/>
          </p:nvSpPr>
          <p:spPr bwMode="auto">
            <a:xfrm>
              <a:off x="3688" y="1528"/>
              <a:ext cx="0" cy="224"/>
            </a:xfrm>
            <a:prstGeom prst="line">
              <a:avLst/>
            </a:prstGeom>
            <a:noFill/>
            <a:ln w="381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it-IT"/>
            </a:p>
          </p:txBody>
        </p:sp>
      </p:grpSp>
      <p:pic>
        <p:nvPicPr>
          <p:cNvPr id="17414" name="Immagine 454">
            <a:extLst>
              <a:ext uri="{FF2B5EF4-FFF2-40B4-BE49-F238E27FC236}">
                <a16:creationId xmlns:a16="http://schemas.microsoft.com/office/drawing/2014/main" id="{CE3EBE73-4A3D-4B4B-8C0F-64C5CBBE55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838" y="2060575"/>
            <a:ext cx="4978400" cy="364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CasellaDiTesto 455">
            <a:extLst>
              <a:ext uri="{FF2B5EF4-FFF2-40B4-BE49-F238E27FC236}">
                <a16:creationId xmlns:a16="http://schemas.microsoft.com/office/drawing/2014/main" id="{2FA30B8A-5DC6-1446-9C89-09F46AF89791}"/>
              </a:ext>
            </a:extLst>
          </p:cNvPr>
          <p:cNvSpPr txBox="1">
            <a:spLocks noChangeArrowheads="1"/>
          </p:cNvSpPr>
          <p:nvPr/>
        </p:nvSpPr>
        <p:spPr bwMode="auto">
          <a:xfrm>
            <a:off x="6804025" y="5949950"/>
            <a:ext cx="20335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it-IT" altLang="it-IT" sz="2400">
                <a:latin typeface="Arial" panose="020B0604020202020204" pitchFamily="34" charset="0"/>
              </a:rPr>
              <a:t>RNA aptamer</a:t>
            </a:r>
          </a:p>
        </p:txBody>
      </p:sp>
      <p:sp>
        <p:nvSpPr>
          <p:cNvPr id="17416" name="CasellaDiTesto 456">
            <a:extLst>
              <a:ext uri="{FF2B5EF4-FFF2-40B4-BE49-F238E27FC236}">
                <a16:creationId xmlns:a16="http://schemas.microsoft.com/office/drawing/2014/main" id="{9A013416-3B95-1D4E-978F-886A77D2EF76}"/>
              </a:ext>
            </a:extLst>
          </p:cNvPr>
          <p:cNvSpPr txBox="1">
            <a:spLocks noChangeArrowheads="1"/>
          </p:cNvSpPr>
          <p:nvPr/>
        </p:nvSpPr>
        <p:spPr bwMode="auto">
          <a:xfrm>
            <a:off x="3779838" y="5241925"/>
            <a:ext cx="1982787" cy="4603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it-IT" altLang="it-IT" sz="2400" dirty="0">
                <a:solidFill>
                  <a:srgbClr val="FFFF00"/>
                </a:solidFill>
                <a:latin typeface="Arial" panose="020B0604020202020204" pitchFamily="34" charset="0"/>
              </a:rPr>
              <a:t>U16 </a:t>
            </a:r>
            <a:r>
              <a:rPr lang="it-IT" altLang="it-IT" sz="2400" dirty="0" err="1">
                <a:solidFill>
                  <a:srgbClr val="FFFF00"/>
                </a:solidFill>
                <a:latin typeface="Arial" panose="020B0604020202020204" pitchFamily="34" charset="0"/>
              </a:rPr>
              <a:t>snoRNA</a:t>
            </a:r>
            <a:endParaRPr lang="it-IT" altLang="it-IT" sz="2400" dirty="0">
              <a:solidFill>
                <a:srgbClr val="FFFF00"/>
              </a:solidFill>
              <a:latin typeface="Arial" panose="020B0604020202020204" pitchFamily="34" charset="0"/>
            </a:endParaRPr>
          </a:p>
        </p:txBody>
      </p:sp>
      <p:sp>
        <p:nvSpPr>
          <p:cNvPr id="17417" name="CasellaDiTesto 457">
            <a:extLst>
              <a:ext uri="{FF2B5EF4-FFF2-40B4-BE49-F238E27FC236}">
                <a16:creationId xmlns:a16="http://schemas.microsoft.com/office/drawing/2014/main" id="{2757BA51-63A4-EC4F-B592-276FFD89BBA0}"/>
              </a:ext>
            </a:extLst>
          </p:cNvPr>
          <p:cNvSpPr txBox="1">
            <a:spLocks noChangeArrowheads="1"/>
          </p:cNvSpPr>
          <p:nvPr/>
        </p:nvSpPr>
        <p:spPr bwMode="auto">
          <a:xfrm>
            <a:off x="7078663" y="5241925"/>
            <a:ext cx="1485900" cy="4603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it-IT" altLang="it-IT" sz="2400" dirty="0">
                <a:solidFill>
                  <a:srgbClr val="FFFF00"/>
                </a:solidFill>
                <a:latin typeface="Arial" panose="020B0604020202020204" pitchFamily="34" charset="0"/>
              </a:rPr>
              <a:t>U16-RBE</a:t>
            </a:r>
          </a:p>
        </p:txBody>
      </p:sp>
    </p:spTree>
    <p:extLst>
      <p:ext uri="{BB962C8B-B14F-4D97-AF65-F5344CB8AC3E}">
        <p14:creationId xmlns:p14="http://schemas.microsoft.com/office/powerpoint/2010/main" val="104141448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851F0760-D2FC-2A4A-A412-1BE403A4CF12}"/>
              </a:ext>
            </a:extLst>
          </p:cNvPr>
          <p:cNvSpPr>
            <a:spLocks noChangeArrowheads="1"/>
          </p:cNvSpPr>
          <p:nvPr/>
        </p:nvSpPr>
        <p:spPr bwMode="auto">
          <a:xfrm>
            <a:off x="5253038" y="287338"/>
            <a:ext cx="2763837" cy="6189662"/>
          </a:xfrm>
          <a:prstGeom prst="rect">
            <a:avLst/>
          </a:prstGeom>
          <a:solidFill>
            <a:srgbClr val="00279F"/>
          </a:solidFill>
          <a:ln w="12700">
            <a:solidFill>
              <a:srgbClr val="00279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it-IT" sz="2215"/>
          </a:p>
        </p:txBody>
      </p:sp>
      <p:sp>
        <p:nvSpPr>
          <p:cNvPr id="100355" name="Rectangle 3">
            <a:extLst>
              <a:ext uri="{FF2B5EF4-FFF2-40B4-BE49-F238E27FC236}">
                <a16:creationId xmlns:a16="http://schemas.microsoft.com/office/drawing/2014/main" id="{D67784DB-7E3E-1A4D-912D-6A28112B0A44}"/>
              </a:ext>
            </a:extLst>
          </p:cNvPr>
          <p:cNvSpPr>
            <a:spLocks noChangeArrowheads="1"/>
          </p:cNvSpPr>
          <p:nvPr/>
        </p:nvSpPr>
        <p:spPr bwMode="auto">
          <a:xfrm>
            <a:off x="-6532563" y="-8878888"/>
            <a:ext cx="174625" cy="11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27" tIns="41031" rIns="83527" bIns="41031">
            <a:spAutoFit/>
          </a:bodyPr>
          <a:lstStyle/>
          <a:p>
            <a:pPr eaLnBrk="1" hangingPunct="1">
              <a:defRPr/>
            </a:pPr>
            <a:r>
              <a:rPr lang="it-IT" altLang="it-IT" sz="185" b="1">
                <a:solidFill>
                  <a:srgbClr val="000000"/>
                </a:solidFill>
              </a:rPr>
              <a:t>.</a:t>
            </a:r>
          </a:p>
        </p:txBody>
      </p:sp>
      <p:sp>
        <p:nvSpPr>
          <p:cNvPr id="100356" name="Rectangle 4">
            <a:extLst>
              <a:ext uri="{FF2B5EF4-FFF2-40B4-BE49-F238E27FC236}">
                <a16:creationId xmlns:a16="http://schemas.microsoft.com/office/drawing/2014/main" id="{AF7CF441-C11A-664D-B065-7478F3C44BB5}"/>
              </a:ext>
            </a:extLst>
          </p:cNvPr>
          <p:cNvSpPr>
            <a:spLocks noChangeArrowheads="1"/>
          </p:cNvSpPr>
          <p:nvPr/>
        </p:nvSpPr>
        <p:spPr bwMode="auto">
          <a:xfrm rot="18000000">
            <a:off x="6869113" y="966787"/>
            <a:ext cx="89693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527" tIns="41031" rIns="83527" bIns="41031">
            <a:spAutoFit/>
          </a:bodyPr>
          <a:lstStyle/>
          <a:p>
            <a:pPr eaLnBrk="1" hangingPunct="1">
              <a:defRPr/>
            </a:pPr>
            <a:r>
              <a:rPr lang="it-IT" altLang="it-IT" sz="1846" b="1">
                <a:solidFill>
                  <a:srgbClr val="FAFD00"/>
                </a:solidFill>
                <a:latin typeface="New York" charset="0"/>
              </a:rPr>
              <a:t>293</a:t>
            </a:r>
          </a:p>
        </p:txBody>
      </p:sp>
      <p:sp>
        <p:nvSpPr>
          <p:cNvPr id="100357" name="Rectangle 5">
            <a:extLst>
              <a:ext uri="{FF2B5EF4-FFF2-40B4-BE49-F238E27FC236}">
                <a16:creationId xmlns:a16="http://schemas.microsoft.com/office/drawing/2014/main" id="{BBA17E8F-55C0-A948-B78A-8691B722AA53}"/>
              </a:ext>
            </a:extLst>
          </p:cNvPr>
          <p:cNvSpPr>
            <a:spLocks noChangeArrowheads="1"/>
          </p:cNvSpPr>
          <p:nvPr/>
        </p:nvSpPr>
        <p:spPr bwMode="auto">
          <a:xfrm>
            <a:off x="5291138" y="3238500"/>
            <a:ext cx="371475" cy="481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27" tIns="41031" rIns="83527" bIns="41031">
            <a:spAutoFit/>
          </a:bodyPr>
          <a:lstStyle/>
          <a:p>
            <a:pPr eaLnBrk="1" hangingPunct="1">
              <a:defRPr/>
            </a:pPr>
            <a:r>
              <a:rPr lang="it-IT" altLang="it-IT" sz="2585" b="1" i="1">
                <a:solidFill>
                  <a:srgbClr val="FAFD00"/>
                </a:solidFill>
              </a:rPr>
              <a:t>p</a:t>
            </a:r>
          </a:p>
        </p:txBody>
      </p:sp>
      <p:sp>
        <p:nvSpPr>
          <p:cNvPr id="100358" name="Rectangle 6">
            <a:extLst>
              <a:ext uri="{FF2B5EF4-FFF2-40B4-BE49-F238E27FC236}">
                <a16:creationId xmlns:a16="http://schemas.microsoft.com/office/drawing/2014/main" id="{5DC81313-431F-9645-A8FF-8DE233098DC5}"/>
              </a:ext>
            </a:extLst>
          </p:cNvPr>
          <p:cNvSpPr>
            <a:spLocks noChangeArrowheads="1"/>
          </p:cNvSpPr>
          <p:nvPr/>
        </p:nvSpPr>
        <p:spPr bwMode="auto">
          <a:xfrm>
            <a:off x="5983288" y="1228725"/>
            <a:ext cx="354012" cy="42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527" tIns="41031" rIns="83527" bIns="41031">
            <a:spAutoFit/>
          </a:bodyPr>
          <a:lstStyle/>
          <a:p>
            <a:pPr eaLnBrk="1" hangingPunct="1">
              <a:defRPr/>
            </a:pPr>
            <a:r>
              <a:rPr lang="it-IT" altLang="it-IT" sz="2215" b="1">
                <a:solidFill>
                  <a:srgbClr val="FAFD00"/>
                </a:solidFill>
                <a:latin typeface="Palatino" charset="0"/>
              </a:rPr>
              <a:t>M</a:t>
            </a:r>
          </a:p>
        </p:txBody>
      </p:sp>
      <p:sp>
        <p:nvSpPr>
          <p:cNvPr id="100359" name="Rectangle 7">
            <a:extLst>
              <a:ext uri="{FF2B5EF4-FFF2-40B4-BE49-F238E27FC236}">
                <a16:creationId xmlns:a16="http://schemas.microsoft.com/office/drawing/2014/main" id="{6C7DF511-7F6E-F648-8A36-5857791DCE15}"/>
              </a:ext>
            </a:extLst>
          </p:cNvPr>
          <p:cNvSpPr>
            <a:spLocks noChangeArrowheads="1"/>
          </p:cNvSpPr>
          <p:nvPr/>
        </p:nvSpPr>
        <p:spPr bwMode="auto">
          <a:xfrm>
            <a:off x="5945188" y="2967038"/>
            <a:ext cx="214312"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it-IT" sz="2215"/>
          </a:p>
        </p:txBody>
      </p:sp>
      <p:sp>
        <p:nvSpPr>
          <p:cNvPr id="100360" name="Rectangle 8">
            <a:extLst>
              <a:ext uri="{FF2B5EF4-FFF2-40B4-BE49-F238E27FC236}">
                <a16:creationId xmlns:a16="http://schemas.microsoft.com/office/drawing/2014/main" id="{43138454-46A2-B941-87E7-6BA9F99A1D3B}"/>
              </a:ext>
            </a:extLst>
          </p:cNvPr>
          <p:cNvSpPr>
            <a:spLocks noChangeArrowheads="1"/>
          </p:cNvSpPr>
          <p:nvPr/>
        </p:nvSpPr>
        <p:spPr bwMode="auto">
          <a:xfrm rot="18000000">
            <a:off x="6320632" y="892968"/>
            <a:ext cx="1282700" cy="42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27" tIns="41031" rIns="83527" bIns="41031">
            <a:spAutoFit/>
          </a:bodyPr>
          <a:lstStyle/>
          <a:p>
            <a:pPr eaLnBrk="1" hangingPunct="1">
              <a:defRPr/>
            </a:pPr>
            <a:r>
              <a:rPr lang="it-IT" altLang="it-IT" sz="2215" b="1" dirty="0">
                <a:solidFill>
                  <a:srgbClr val="FAFD00"/>
                </a:solidFill>
                <a:latin typeface="Geneva" charset="0"/>
              </a:rPr>
              <a:t>X. </a:t>
            </a:r>
            <a:r>
              <a:rPr lang="it-IT" altLang="it-IT" sz="2215" b="1" dirty="0" err="1">
                <a:solidFill>
                  <a:srgbClr val="FAFD00"/>
                </a:solidFill>
                <a:latin typeface="Geneva" charset="0"/>
              </a:rPr>
              <a:t>laevis</a:t>
            </a:r>
            <a:endParaRPr lang="it-IT" altLang="it-IT" sz="2215" b="1" dirty="0">
              <a:solidFill>
                <a:srgbClr val="FAFD00"/>
              </a:solidFill>
              <a:latin typeface="Geneva" charset="0"/>
            </a:endParaRPr>
          </a:p>
        </p:txBody>
      </p:sp>
      <p:sp>
        <p:nvSpPr>
          <p:cNvPr id="100361" name="Rectangle 9">
            <a:extLst>
              <a:ext uri="{FF2B5EF4-FFF2-40B4-BE49-F238E27FC236}">
                <a16:creationId xmlns:a16="http://schemas.microsoft.com/office/drawing/2014/main" id="{72902CFD-D849-F644-AE7F-B7B5C7679D80}"/>
              </a:ext>
            </a:extLst>
          </p:cNvPr>
          <p:cNvSpPr>
            <a:spLocks noChangeArrowheads="1"/>
          </p:cNvSpPr>
          <p:nvPr/>
        </p:nvSpPr>
        <p:spPr bwMode="auto">
          <a:xfrm>
            <a:off x="1085850" y="4808538"/>
            <a:ext cx="1350963" cy="354012"/>
          </a:xfrm>
          <a:prstGeom prst="rect">
            <a:avLst/>
          </a:prstGeom>
          <a:solidFill>
            <a:srgbClr val="FF5008"/>
          </a:solidFill>
          <a:ln w="12700">
            <a:solidFill>
              <a:srgbClr val="FF5008"/>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it-IT" sz="2215"/>
          </a:p>
        </p:txBody>
      </p:sp>
      <p:sp>
        <p:nvSpPr>
          <p:cNvPr id="100362" name="Rectangle 10">
            <a:extLst>
              <a:ext uri="{FF2B5EF4-FFF2-40B4-BE49-F238E27FC236}">
                <a16:creationId xmlns:a16="http://schemas.microsoft.com/office/drawing/2014/main" id="{1C41F624-6961-4448-85AD-AAAC3E423BDB}"/>
              </a:ext>
            </a:extLst>
          </p:cNvPr>
          <p:cNvSpPr>
            <a:spLocks noChangeArrowheads="1"/>
          </p:cNvSpPr>
          <p:nvPr/>
        </p:nvSpPr>
        <p:spPr bwMode="auto">
          <a:xfrm>
            <a:off x="3203575" y="4756150"/>
            <a:ext cx="469900" cy="522288"/>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23092" tIns="61546" rIns="123092" bIns="61546">
            <a:spAutoFit/>
          </a:bodyPr>
          <a:lstStyle>
            <a:lvl1pPr defTabSz="1900238">
              <a:defRPr sz="2400">
                <a:solidFill>
                  <a:schemeClr val="tx1"/>
                </a:solidFill>
                <a:latin typeface="Times" charset="0"/>
              </a:defRPr>
            </a:lvl1pPr>
            <a:lvl2pPr marL="658813" defTabSz="1900238">
              <a:defRPr sz="2400">
                <a:solidFill>
                  <a:schemeClr val="tx1"/>
                </a:solidFill>
                <a:latin typeface="Times" charset="0"/>
              </a:defRPr>
            </a:lvl2pPr>
            <a:lvl3pPr marL="1319213" defTabSz="1900238">
              <a:defRPr sz="2400">
                <a:solidFill>
                  <a:schemeClr val="tx1"/>
                </a:solidFill>
                <a:latin typeface="Times" charset="0"/>
              </a:defRPr>
            </a:lvl3pPr>
            <a:lvl4pPr marL="1976438" defTabSz="1900238">
              <a:defRPr sz="2400">
                <a:solidFill>
                  <a:schemeClr val="tx1"/>
                </a:solidFill>
                <a:latin typeface="Times" charset="0"/>
              </a:defRPr>
            </a:lvl4pPr>
            <a:lvl5pPr marL="2635250" defTabSz="1900238">
              <a:defRPr sz="2400">
                <a:solidFill>
                  <a:schemeClr val="tx1"/>
                </a:solidFill>
                <a:latin typeface="Times" charset="0"/>
              </a:defRPr>
            </a:lvl5pPr>
            <a:lvl6pPr marL="3092450" defTabSz="1900238" eaLnBrk="0" fontAlgn="base" hangingPunct="0">
              <a:spcBef>
                <a:spcPct val="0"/>
              </a:spcBef>
              <a:spcAft>
                <a:spcPct val="0"/>
              </a:spcAft>
              <a:defRPr sz="2400">
                <a:solidFill>
                  <a:schemeClr val="tx1"/>
                </a:solidFill>
                <a:latin typeface="Times" charset="0"/>
              </a:defRPr>
            </a:lvl6pPr>
            <a:lvl7pPr marL="3549650" defTabSz="1900238" eaLnBrk="0" fontAlgn="base" hangingPunct="0">
              <a:spcBef>
                <a:spcPct val="0"/>
              </a:spcBef>
              <a:spcAft>
                <a:spcPct val="0"/>
              </a:spcAft>
              <a:defRPr sz="2400">
                <a:solidFill>
                  <a:schemeClr val="tx1"/>
                </a:solidFill>
                <a:latin typeface="Times" charset="0"/>
              </a:defRPr>
            </a:lvl7pPr>
            <a:lvl8pPr marL="4006850" defTabSz="1900238" eaLnBrk="0" fontAlgn="base" hangingPunct="0">
              <a:spcBef>
                <a:spcPct val="0"/>
              </a:spcBef>
              <a:spcAft>
                <a:spcPct val="0"/>
              </a:spcAft>
              <a:defRPr sz="2400">
                <a:solidFill>
                  <a:schemeClr val="tx1"/>
                </a:solidFill>
                <a:latin typeface="Times" charset="0"/>
              </a:defRPr>
            </a:lvl8pPr>
            <a:lvl9pPr marL="4464050" defTabSz="1900238" eaLnBrk="0" fontAlgn="base" hangingPunct="0">
              <a:spcBef>
                <a:spcPct val="0"/>
              </a:spcBef>
              <a:spcAft>
                <a:spcPct val="0"/>
              </a:spcAft>
              <a:defRPr sz="2400">
                <a:solidFill>
                  <a:schemeClr val="tx1"/>
                </a:solidFill>
                <a:latin typeface="Times" charset="0"/>
              </a:defRPr>
            </a:lvl9pPr>
          </a:lstStyle>
          <a:p>
            <a:pPr eaLnBrk="1" hangingPunct="1">
              <a:defRPr/>
            </a:pPr>
            <a:r>
              <a:rPr lang="it-IT" altLang="it-IT" sz="2585" b="1" i="1">
                <a:solidFill>
                  <a:srgbClr val="00279F"/>
                </a:solidFill>
              </a:rPr>
              <a:t>A</a:t>
            </a:r>
          </a:p>
        </p:txBody>
      </p:sp>
      <p:sp>
        <p:nvSpPr>
          <p:cNvPr id="100363" name="Rectangle 11">
            <a:extLst>
              <a:ext uri="{FF2B5EF4-FFF2-40B4-BE49-F238E27FC236}">
                <a16:creationId xmlns:a16="http://schemas.microsoft.com/office/drawing/2014/main" id="{2AE794D6-84AF-0D4C-B353-C17AFB7C82AE}"/>
              </a:ext>
            </a:extLst>
          </p:cNvPr>
          <p:cNvSpPr>
            <a:spLocks noChangeArrowheads="1"/>
          </p:cNvSpPr>
          <p:nvPr/>
        </p:nvSpPr>
        <p:spPr bwMode="auto">
          <a:xfrm>
            <a:off x="3398838" y="4762500"/>
            <a:ext cx="469900"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23092" tIns="61546" rIns="123092" bIns="61546">
            <a:spAutoFit/>
          </a:bodyPr>
          <a:lstStyle>
            <a:lvl1pPr defTabSz="1900238">
              <a:defRPr sz="2400">
                <a:solidFill>
                  <a:schemeClr val="tx1"/>
                </a:solidFill>
                <a:latin typeface="Times" charset="0"/>
              </a:defRPr>
            </a:lvl1pPr>
            <a:lvl2pPr marL="658813" defTabSz="1900238">
              <a:defRPr sz="2400">
                <a:solidFill>
                  <a:schemeClr val="tx1"/>
                </a:solidFill>
                <a:latin typeface="Times" charset="0"/>
              </a:defRPr>
            </a:lvl2pPr>
            <a:lvl3pPr marL="1319213" defTabSz="1900238">
              <a:defRPr sz="2400">
                <a:solidFill>
                  <a:schemeClr val="tx1"/>
                </a:solidFill>
                <a:latin typeface="Times" charset="0"/>
              </a:defRPr>
            </a:lvl3pPr>
            <a:lvl4pPr marL="1976438" defTabSz="1900238">
              <a:defRPr sz="2400">
                <a:solidFill>
                  <a:schemeClr val="tx1"/>
                </a:solidFill>
                <a:latin typeface="Times" charset="0"/>
              </a:defRPr>
            </a:lvl4pPr>
            <a:lvl5pPr marL="2635250" defTabSz="1900238">
              <a:defRPr sz="2400">
                <a:solidFill>
                  <a:schemeClr val="tx1"/>
                </a:solidFill>
                <a:latin typeface="Times" charset="0"/>
              </a:defRPr>
            </a:lvl5pPr>
            <a:lvl6pPr marL="3092450" defTabSz="1900238" eaLnBrk="0" fontAlgn="base" hangingPunct="0">
              <a:spcBef>
                <a:spcPct val="0"/>
              </a:spcBef>
              <a:spcAft>
                <a:spcPct val="0"/>
              </a:spcAft>
              <a:defRPr sz="2400">
                <a:solidFill>
                  <a:schemeClr val="tx1"/>
                </a:solidFill>
                <a:latin typeface="Times" charset="0"/>
              </a:defRPr>
            </a:lvl6pPr>
            <a:lvl7pPr marL="3549650" defTabSz="1900238" eaLnBrk="0" fontAlgn="base" hangingPunct="0">
              <a:spcBef>
                <a:spcPct val="0"/>
              </a:spcBef>
              <a:spcAft>
                <a:spcPct val="0"/>
              </a:spcAft>
              <a:defRPr sz="2400">
                <a:solidFill>
                  <a:schemeClr val="tx1"/>
                </a:solidFill>
                <a:latin typeface="Times" charset="0"/>
              </a:defRPr>
            </a:lvl7pPr>
            <a:lvl8pPr marL="4006850" defTabSz="1900238" eaLnBrk="0" fontAlgn="base" hangingPunct="0">
              <a:spcBef>
                <a:spcPct val="0"/>
              </a:spcBef>
              <a:spcAft>
                <a:spcPct val="0"/>
              </a:spcAft>
              <a:defRPr sz="2400">
                <a:solidFill>
                  <a:schemeClr val="tx1"/>
                </a:solidFill>
                <a:latin typeface="Times" charset="0"/>
              </a:defRPr>
            </a:lvl8pPr>
            <a:lvl9pPr marL="4464050" defTabSz="1900238" eaLnBrk="0" fontAlgn="base" hangingPunct="0">
              <a:spcBef>
                <a:spcPct val="0"/>
              </a:spcBef>
              <a:spcAft>
                <a:spcPct val="0"/>
              </a:spcAft>
              <a:defRPr sz="2400">
                <a:solidFill>
                  <a:schemeClr val="tx1"/>
                </a:solidFill>
                <a:latin typeface="Times" charset="0"/>
              </a:defRPr>
            </a:lvl9pPr>
          </a:lstStyle>
          <a:p>
            <a:pPr eaLnBrk="1" hangingPunct="1">
              <a:defRPr/>
            </a:pPr>
            <a:r>
              <a:rPr lang="it-IT" altLang="it-IT" sz="2585" b="1" i="1">
                <a:solidFill>
                  <a:srgbClr val="00279F"/>
                </a:solidFill>
              </a:rPr>
              <a:t>A</a:t>
            </a:r>
          </a:p>
        </p:txBody>
      </p:sp>
      <p:sp>
        <p:nvSpPr>
          <p:cNvPr id="100364" name="Rectangle 12">
            <a:extLst>
              <a:ext uri="{FF2B5EF4-FFF2-40B4-BE49-F238E27FC236}">
                <a16:creationId xmlns:a16="http://schemas.microsoft.com/office/drawing/2014/main" id="{2076F642-5D91-7F42-9784-4CEEF533E5D6}"/>
              </a:ext>
            </a:extLst>
          </p:cNvPr>
          <p:cNvSpPr>
            <a:spLocks noChangeArrowheads="1"/>
          </p:cNvSpPr>
          <p:nvPr/>
        </p:nvSpPr>
        <p:spPr bwMode="auto">
          <a:xfrm>
            <a:off x="3573463" y="4762500"/>
            <a:ext cx="469900"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23092" tIns="61546" rIns="123092" bIns="61546">
            <a:spAutoFit/>
          </a:bodyPr>
          <a:lstStyle>
            <a:lvl1pPr defTabSz="1900238">
              <a:defRPr sz="2400">
                <a:solidFill>
                  <a:schemeClr val="tx1"/>
                </a:solidFill>
                <a:latin typeface="Times" charset="0"/>
              </a:defRPr>
            </a:lvl1pPr>
            <a:lvl2pPr marL="658813" defTabSz="1900238">
              <a:defRPr sz="2400">
                <a:solidFill>
                  <a:schemeClr val="tx1"/>
                </a:solidFill>
                <a:latin typeface="Times" charset="0"/>
              </a:defRPr>
            </a:lvl2pPr>
            <a:lvl3pPr marL="1319213" defTabSz="1900238">
              <a:defRPr sz="2400">
                <a:solidFill>
                  <a:schemeClr val="tx1"/>
                </a:solidFill>
                <a:latin typeface="Times" charset="0"/>
              </a:defRPr>
            </a:lvl3pPr>
            <a:lvl4pPr marL="1976438" defTabSz="1900238">
              <a:defRPr sz="2400">
                <a:solidFill>
                  <a:schemeClr val="tx1"/>
                </a:solidFill>
                <a:latin typeface="Times" charset="0"/>
              </a:defRPr>
            </a:lvl4pPr>
            <a:lvl5pPr marL="2635250" defTabSz="1900238">
              <a:defRPr sz="2400">
                <a:solidFill>
                  <a:schemeClr val="tx1"/>
                </a:solidFill>
                <a:latin typeface="Times" charset="0"/>
              </a:defRPr>
            </a:lvl5pPr>
            <a:lvl6pPr marL="3092450" defTabSz="1900238" eaLnBrk="0" fontAlgn="base" hangingPunct="0">
              <a:spcBef>
                <a:spcPct val="0"/>
              </a:spcBef>
              <a:spcAft>
                <a:spcPct val="0"/>
              </a:spcAft>
              <a:defRPr sz="2400">
                <a:solidFill>
                  <a:schemeClr val="tx1"/>
                </a:solidFill>
                <a:latin typeface="Times" charset="0"/>
              </a:defRPr>
            </a:lvl6pPr>
            <a:lvl7pPr marL="3549650" defTabSz="1900238" eaLnBrk="0" fontAlgn="base" hangingPunct="0">
              <a:spcBef>
                <a:spcPct val="0"/>
              </a:spcBef>
              <a:spcAft>
                <a:spcPct val="0"/>
              </a:spcAft>
              <a:defRPr sz="2400">
                <a:solidFill>
                  <a:schemeClr val="tx1"/>
                </a:solidFill>
                <a:latin typeface="Times" charset="0"/>
              </a:defRPr>
            </a:lvl7pPr>
            <a:lvl8pPr marL="4006850" defTabSz="1900238" eaLnBrk="0" fontAlgn="base" hangingPunct="0">
              <a:spcBef>
                <a:spcPct val="0"/>
              </a:spcBef>
              <a:spcAft>
                <a:spcPct val="0"/>
              </a:spcAft>
              <a:defRPr sz="2400">
                <a:solidFill>
                  <a:schemeClr val="tx1"/>
                </a:solidFill>
                <a:latin typeface="Times" charset="0"/>
              </a:defRPr>
            </a:lvl8pPr>
            <a:lvl9pPr marL="4464050" defTabSz="1900238" eaLnBrk="0" fontAlgn="base" hangingPunct="0">
              <a:spcBef>
                <a:spcPct val="0"/>
              </a:spcBef>
              <a:spcAft>
                <a:spcPct val="0"/>
              </a:spcAft>
              <a:defRPr sz="2400">
                <a:solidFill>
                  <a:schemeClr val="tx1"/>
                </a:solidFill>
                <a:latin typeface="Times" charset="0"/>
              </a:defRPr>
            </a:lvl9pPr>
          </a:lstStyle>
          <a:p>
            <a:pPr eaLnBrk="1" hangingPunct="1">
              <a:defRPr/>
            </a:pPr>
            <a:r>
              <a:rPr lang="it-IT" altLang="it-IT" sz="2585" b="1" i="1">
                <a:solidFill>
                  <a:srgbClr val="00279F"/>
                </a:solidFill>
              </a:rPr>
              <a:t>A</a:t>
            </a:r>
          </a:p>
        </p:txBody>
      </p:sp>
      <p:sp>
        <p:nvSpPr>
          <p:cNvPr id="100365" name="Rectangle 13">
            <a:extLst>
              <a:ext uri="{FF2B5EF4-FFF2-40B4-BE49-F238E27FC236}">
                <a16:creationId xmlns:a16="http://schemas.microsoft.com/office/drawing/2014/main" id="{5FC3370C-543F-6948-8597-9CC7EC983D9D}"/>
              </a:ext>
            </a:extLst>
          </p:cNvPr>
          <p:cNvSpPr>
            <a:spLocks noChangeArrowheads="1"/>
          </p:cNvSpPr>
          <p:nvPr/>
        </p:nvSpPr>
        <p:spPr bwMode="auto">
          <a:xfrm>
            <a:off x="3744913" y="4756150"/>
            <a:ext cx="450850" cy="522288"/>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23092" tIns="61546" rIns="123092" bIns="61546">
            <a:spAutoFit/>
          </a:bodyPr>
          <a:lstStyle>
            <a:lvl1pPr defTabSz="1900238">
              <a:defRPr sz="2400">
                <a:solidFill>
                  <a:schemeClr val="tx1"/>
                </a:solidFill>
                <a:latin typeface="Times" charset="0"/>
              </a:defRPr>
            </a:lvl1pPr>
            <a:lvl2pPr marL="658813" defTabSz="1900238">
              <a:defRPr sz="2400">
                <a:solidFill>
                  <a:schemeClr val="tx1"/>
                </a:solidFill>
                <a:latin typeface="Times" charset="0"/>
              </a:defRPr>
            </a:lvl2pPr>
            <a:lvl3pPr marL="1319213" defTabSz="1900238">
              <a:defRPr sz="2400">
                <a:solidFill>
                  <a:schemeClr val="tx1"/>
                </a:solidFill>
                <a:latin typeface="Times" charset="0"/>
              </a:defRPr>
            </a:lvl3pPr>
            <a:lvl4pPr marL="1976438" defTabSz="1900238">
              <a:defRPr sz="2400">
                <a:solidFill>
                  <a:schemeClr val="tx1"/>
                </a:solidFill>
                <a:latin typeface="Times" charset="0"/>
              </a:defRPr>
            </a:lvl4pPr>
            <a:lvl5pPr marL="2635250" defTabSz="1900238">
              <a:defRPr sz="2400">
                <a:solidFill>
                  <a:schemeClr val="tx1"/>
                </a:solidFill>
                <a:latin typeface="Times" charset="0"/>
              </a:defRPr>
            </a:lvl5pPr>
            <a:lvl6pPr marL="3092450" defTabSz="1900238" eaLnBrk="0" fontAlgn="base" hangingPunct="0">
              <a:spcBef>
                <a:spcPct val="0"/>
              </a:spcBef>
              <a:spcAft>
                <a:spcPct val="0"/>
              </a:spcAft>
              <a:defRPr sz="2400">
                <a:solidFill>
                  <a:schemeClr val="tx1"/>
                </a:solidFill>
                <a:latin typeface="Times" charset="0"/>
              </a:defRPr>
            </a:lvl6pPr>
            <a:lvl7pPr marL="3549650" defTabSz="1900238" eaLnBrk="0" fontAlgn="base" hangingPunct="0">
              <a:spcBef>
                <a:spcPct val="0"/>
              </a:spcBef>
              <a:spcAft>
                <a:spcPct val="0"/>
              </a:spcAft>
              <a:defRPr sz="2400">
                <a:solidFill>
                  <a:schemeClr val="tx1"/>
                </a:solidFill>
                <a:latin typeface="Times" charset="0"/>
              </a:defRPr>
            </a:lvl7pPr>
            <a:lvl8pPr marL="4006850" defTabSz="1900238" eaLnBrk="0" fontAlgn="base" hangingPunct="0">
              <a:spcBef>
                <a:spcPct val="0"/>
              </a:spcBef>
              <a:spcAft>
                <a:spcPct val="0"/>
              </a:spcAft>
              <a:defRPr sz="2400">
                <a:solidFill>
                  <a:schemeClr val="tx1"/>
                </a:solidFill>
                <a:latin typeface="Times" charset="0"/>
              </a:defRPr>
            </a:lvl8pPr>
            <a:lvl9pPr marL="4464050" defTabSz="1900238" eaLnBrk="0" fontAlgn="base" hangingPunct="0">
              <a:spcBef>
                <a:spcPct val="0"/>
              </a:spcBef>
              <a:spcAft>
                <a:spcPct val="0"/>
              </a:spcAft>
              <a:defRPr sz="2400">
                <a:solidFill>
                  <a:schemeClr val="tx1"/>
                </a:solidFill>
                <a:latin typeface="Times" charset="0"/>
              </a:defRPr>
            </a:lvl9pPr>
          </a:lstStyle>
          <a:p>
            <a:pPr eaLnBrk="1" hangingPunct="1">
              <a:defRPr/>
            </a:pPr>
            <a:r>
              <a:rPr lang="it-IT" altLang="it-IT" sz="2585" b="1" i="1">
                <a:solidFill>
                  <a:srgbClr val="00279F"/>
                </a:solidFill>
              </a:rPr>
              <a:t>T</a:t>
            </a:r>
          </a:p>
        </p:txBody>
      </p:sp>
      <p:sp>
        <p:nvSpPr>
          <p:cNvPr id="100366" name="Rectangle 14">
            <a:extLst>
              <a:ext uri="{FF2B5EF4-FFF2-40B4-BE49-F238E27FC236}">
                <a16:creationId xmlns:a16="http://schemas.microsoft.com/office/drawing/2014/main" id="{72F35D70-BBCC-224A-BF59-1AF8239272DF}"/>
              </a:ext>
            </a:extLst>
          </p:cNvPr>
          <p:cNvSpPr>
            <a:spLocks noChangeArrowheads="1"/>
          </p:cNvSpPr>
          <p:nvPr/>
        </p:nvSpPr>
        <p:spPr bwMode="auto">
          <a:xfrm>
            <a:off x="3925888" y="4762500"/>
            <a:ext cx="450850"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23092" tIns="61546" rIns="123092" bIns="61546">
            <a:spAutoFit/>
          </a:bodyPr>
          <a:lstStyle>
            <a:lvl1pPr defTabSz="1900238">
              <a:defRPr sz="2400">
                <a:solidFill>
                  <a:schemeClr val="tx1"/>
                </a:solidFill>
                <a:latin typeface="Times" charset="0"/>
              </a:defRPr>
            </a:lvl1pPr>
            <a:lvl2pPr marL="658813" defTabSz="1900238">
              <a:defRPr sz="2400">
                <a:solidFill>
                  <a:schemeClr val="tx1"/>
                </a:solidFill>
                <a:latin typeface="Times" charset="0"/>
              </a:defRPr>
            </a:lvl2pPr>
            <a:lvl3pPr marL="1319213" defTabSz="1900238">
              <a:defRPr sz="2400">
                <a:solidFill>
                  <a:schemeClr val="tx1"/>
                </a:solidFill>
                <a:latin typeface="Times" charset="0"/>
              </a:defRPr>
            </a:lvl3pPr>
            <a:lvl4pPr marL="1976438" defTabSz="1900238">
              <a:defRPr sz="2400">
                <a:solidFill>
                  <a:schemeClr val="tx1"/>
                </a:solidFill>
                <a:latin typeface="Times" charset="0"/>
              </a:defRPr>
            </a:lvl4pPr>
            <a:lvl5pPr marL="2635250" defTabSz="1900238">
              <a:defRPr sz="2400">
                <a:solidFill>
                  <a:schemeClr val="tx1"/>
                </a:solidFill>
                <a:latin typeface="Times" charset="0"/>
              </a:defRPr>
            </a:lvl5pPr>
            <a:lvl6pPr marL="3092450" defTabSz="1900238" eaLnBrk="0" fontAlgn="base" hangingPunct="0">
              <a:spcBef>
                <a:spcPct val="0"/>
              </a:spcBef>
              <a:spcAft>
                <a:spcPct val="0"/>
              </a:spcAft>
              <a:defRPr sz="2400">
                <a:solidFill>
                  <a:schemeClr val="tx1"/>
                </a:solidFill>
                <a:latin typeface="Times" charset="0"/>
              </a:defRPr>
            </a:lvl6pPr>
            <a:lvl7pPr marL="3549650" defTabSz="1900238" eaLnBrk="0" fontAlgn="base" hangingPunct="0">
              <a:spcBef>
                <a:spcPct val="0"/>
              </a:spcBef>
              <a:spcAft>
                <a:spcPct val="0"/>
              </a:spcAft>
              <a:defRPr sz="2400">
                <a:solidFill>
                  <a:schemeClr val="tx1"/>
                </a:solidFill>
                <a:latin typeface="Times" charset="0"/>
              </a:defRPr>
            </a:lvl7pPr>
            <a:lvl8pPr marL="4006850" defTabSz="1900238" eaLnBrk="0" fontAlgn="base" hangingPunct="0">
              <a:spcBef>
                <a:spcPct val="0"/>
              </a:spcBef>
              <a:spcAft>
                <a:spcPct val="0"/>
              </a:spcAft>
              <a:defRPr sz="2400">
                <a:solidFill>
                  <a:schemeClr val="tx1"/>
                </a:solidFill>
                <a:latin typeface="Times" charset="0"/>
              </a:defRPr>
            </a:lvl8pPr>
            <a:lvl9pPr marL="4464050" defTabSz="1900238" eaLnBrk="0" fontAlgn="base" hangingPunct="0">
              <a:spcBef>
                <a:spcPct val="0"/>
              </a:spcBef>
              <a:spcAft>
                <a:spcPct val="0"/>
              </a:spcAft>
              <a:defRPr sz="2400">
                <a:solidFill>
                  <a:schemeClr val="tx1"/>
                </a:solidFill>
                <a:latin typeface="Times" charset="0"/>
              </a:defRPr>
            </a:lvl9pPr>
          </a:lstStyle>
          <a:p>
            <a:pPr eaLnBrk="1" hangingPunct="1">
              <a:defRPr/>
            </a:pPr>
            <a:r>
              <a:rPr lang="it-IT" altLang="it-IT" sz="2585" b="1" i="1">
                <a:solidFill>
                  <a:srgbClr val="00279F"/>
                </a:solidFill>
              </a:rPr>
              <a:t>T</a:t>
            </a:r>
          </a:p>
        </p:txBody>
      </p:sp>
      <p:sp>
        <p:nvSpPr>
          <p:cNvPr id="100367" name="Rectangle 15">
            <a:extLst>
              <a:ext uri="{FF2B5EF4-FFF2-40B4-BE49-F238E27FC236}">
                <a16:creationId xmlns:a16="http://schemas.microsoft.com/office/drawing/2014/main" id="{81D7DCC2-D812-5346-B039-672118711862}"/>
              </a:ext>
            </a:extLst>
          </p:cNvPr>
          <p:cNvSpPr>
            <a:spLocks noChangeArrowheads="1"/>
          </p:cNvSpPr>
          <p:nvPr/>
        </p:nvSpPr>
        <p:spPr bwMode="auto">
          <a:xfrm>
            <a:off x="4078288" y="4756150"/>
            <a:ext cx="450850" cy="522288"/>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23092" tIns="61546" rIns="123092" bIns="61546">
            <a:spAutoFit/>
          </a:bodyPr>
          <a:lstStyle>
            <a:lvl1pPr defTabSz="1900238">
              <a:defRPr sz="2400">
                <a:solidFill>
                  <a:schemeClr val="tx1"/>
                </a:solidFill>
                <a:latin typeface="Times" charset="0"/>
              </a:defRPr>
            </a:lvl1pPr>
            <a:lvl2pPr marL="658813" defTabSz="1900238">
              <a:defRPr sz="2400">
                <a:solidFill>
                  <a:schemeClr val="tx1"/>
                </a:solidFill>
                <a:latin typeface="Times" charset="0"/>
              </a:defRPr>
            </a:lvl2pPr>
            <a:lvl3pPr marL="1319213" defTabSz="1900238">
              <a:defRPr sz="2400">
                <a:solidFill>
                  <a:schemeClr val="tx1"/>
                </a:solidFill>
                <a:latin typeface="Times" charset="0"/>
              </a:defRPr>
            </a:lvl3pPr>
            <a:lvl4pPr marL="1976438" defTabSz="1900238">
              <a:defRPr sz="2400">
                <a:solidFill>
                  <a:schemeClr val="tx1"/>
                </a:solidFill>
                <a:latin typeface="Times" charset="0"/>
              </a:defRPr>
            </a:lvl4pPr>
            <a:lvl5pPr marL="2635250" defTabSz="1900238">
              <a:defRPr sz="2400">
                <a:solidFill>
                  <a:schemeClr val="tx1"/>
                </a:solidFill>
                <a:latin typeface="Times" charset="0"/>
              </a:defRPr>
            </a:lvl5pPr>
            <a:lvl6pPr marL="3092450" defTabSz="1900238" eaLnBrk="0" fontAlgn="base" hangingPunct="0">
              <a:spcBef>
                <a:spcPct val="0"/>
              </a:spcBef>
              <a:spcAft>
                <a:spcPct val="0"/>
              </a:spcAft>
              <a:defRPr sz="2400">
                <a:solidFill>
                  <a:schemeClr val="tx1"/>
                </a:solidFill>
                <a:latin typeface="Times" charset="0"/>
              </a:defRPr>
            </a:lvl6pPr>
            <a:lvl7pPr marL="3549650" defTabSz="1900238" eaLnBrk="0" fontAlgn="base" hangingPunct="0">
              <a:spcBef>
                <a:spcPct val="0"/>
              </a:spcBef>
              <a:spcAft>
                <a:spcPct val="0"/>
              </a:spcAft>
              <a:defRPr sz="2400">
                <a:solidFill>
                  <a:schemeClr val="tx1"/>
                </a:solidFill>
                <a:latin typeface="Times" charset="0"/>
              </a:defRPr>
            </a:lvl7pPr>
            <a:lvl8pPr marL="4006850" defTabSz="1900238" eaLnBrk="0" fontAlgn="base" hangingPunct="0">
              <a:spcBef>
                <a:spcPct val="0"/>
              </a:spcBef>
              <a:spcAft>
                <a:spcPct val="0"/>
              </a:spcAft>
              <a:defRPr sz="2400">
                <a:solidFill>
                  <a:schemeClr val="tx1"/>
                </a:solidFill>
                <a:latin typeface="Times" charset="0"/>
              </a:defRPr>
            </a:lvl8pPr>
            <a:lvl9pPr marL="4464050" defTabSz="1900238" eaLnBrk="0" fontAlgn="base" hangingPunct="0">
              <a:spcBef>
                <a:spcPct val="0"/>
              </a:spcBef>
              <a:spcAft>
                <a:spcPct val="0"/>
              </a:spcAft>
              <a:defRPr sz="2400">
                <a:solidFill>
                  <a:schemeClr val="tx1"/>
                </a:solidFill>
                <a:latin typeface="Times" charset="0"/>
              </a:defRPr>
            </a:lvl9pPr>
          </a:lstStyle>
          <a:p>
            <a:pPr eaLnBrk="1" hangingPunct="1">
              <a:defRPr/>
            </a:pPr>
            <a:r>
              <a:rPr lang="it-IT" altLang="it-IT" sz="2585" b="1" i="1">
                <a:solidFill>
                  <a:srgbClr val="00279F"/>
                </a:solidFill>
              </a:rPr>
              <a:t>T</a:t>
            </a:r>
          </a:p>
        </p:txBody>
      </p:sp>
      <p:sp>
        <p:nvSpPr>
          <p:cNvPr id="100368" name="Rectangle 16">
            <a:extLst>
              <a:ext uri="{FF2B5EF4-FFF2-40B4-BE49-F238E27FC236}">
                <a16:creationId xmlns:a16="http://schemas.microsoft.com/office/drawing/2014/main" id="{6508E12F-86E5-664E-BDA7-9956F3581E8A}"/>
              </a:ext>
            </a:extLst>
          </p:cNvPr>
          <p:cNvSpPr>
            <a:spLocks noChangeArrowheads="1"/>
          </p:cNvSpPr>
          <p:nvPr/>
        </p:nvSpPr>
        <p:spPr bwMode="auto">
          <a:xfrm>
            <a:off x="4244975" y="4762500"/>
            <a:ext cx="450850"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23092" tIns="61546" rIns="123092" bIns="61546">
            <a:spAutoFit/>
          </a:bodyPr>
          <a:lstStyle>
            <a:lvl1pPr defTabSz="1900238">
              <a:defRPr sz="2400">
                <a:solidFill>
                  <a:schemeClr val="tx1"/>
                </a:solidFill>
                <a:latin typeface="Times" charset="0"/>
              </a:defRPr>
            </a:lvl1pPr>
            <a:lvl2pPr marL="658813" defTabSz="1900238">
              <a:defRPr sz="2400">
                <a:solidFill>
                  <a:schemeClr val="tx1"/>
                </a:solidFill>
                <a:latin typeface="Times" charset="0"/>
              </a:defRPr>
            </a:lvl2pPr>
            <a:lvl3pPr marL="1319213" defTabSz="1900238">
              <a:defRPr sz="2400">
                <a:solidFill>
                  <a:schemeClr val="tx1"/>
                </a:solidFill>
                <a:latin typeface="Times" charset="0"/>
              </a:defRPr>
            </a:lvl3pPr>
            <a:lvl4pPr marL="1976438" defTabSz="1900238">
              <a:defRPr sz="2400">
                <a:solidFill>
                  <a:schemeClr val="tx1"/>
                </a:solidFill>
                <a:latin typeface="Times" charset="0"/>
              </a:defRPr>
            </a:lvl4pPr>
            <a:lvl5pPr marL="2635250" defTabSz="1900238">
              <a:defRPr sz="2400">
                <a:solidFill>
                  <a:schemeClr val="tx1"/>
                </a:solidFill>
                <a:latin typeface="Times" charset="0"/>
              </a:defRPr>
            </a:lvl5pPr>
            <a:lvl6pPr marL="3092450" defTabSz="1900238" eaLnBrk="0" fontAlgn="base" hangingPunct="0">
              <a:spcBef>
                <a:spcPct val="0"/>
              </a:spcBef>
              <a:spcAft>
                <a:spcPct val="0"/>
              </a:spcAft>
              <a:defRPr sz="2400">
                <a:solidFill>
                  <a:schemeClr val="tx1"/>
                </a:solidFill>
                <a:latin typeface="Times" charset="0"/>
              </a:defRPr>
            </a:lvl6pPr>
            <a:lvl7pPr marL="3549650" defTabSz="1900238" eaLnBrk="0" fontAlgn="base" hangingPunct="0">
              <a:spcBef>
                <a:spcPct val="0"/>
              </a:spcBef>
              <a:spcAft>
                <a:spcPct val="0"/>
              </a:spcAft>
              <a:defRPr sz="2400">
                <a:solidFill>
                  <a:schemeClr val="tx1"/>
                </a:solidFill>
                <a:latin typeface="Times" charset="0"/>
              </a:defRPr>
            </a:lvl7pPr>
            <a:lvl8pPr marL="4006850" defTabSz="1900238" eaLnBrk="0" fontAlgn="base" hangingPunct="0">
              <a:spcBef>
                <a:spcPct val="0"/>
              </a:spcBef>
              <a:spcAft>
                <a:spcPct val="0"/>
              </a:spcAft>
              <a:defRPr sz="2400">
                <a:solidFill>
                  <a:schemeClr val="tx1"/>
                </a:solidFill>
                <a:latin typeface="Times" charset="0"/>
              </a:defRPr>
            </a:lvl8pPr>
            <a:lvl9pPr marL="4464050" defTabSz="1900238" eaLnBrk="0" fontAlgn="base" hangingPunct="0">
              <a:spcBef>
                <a:spcPct val="0"/>
              </a:spcBef>
              <a:spcAft>
                <a:spcPct val="0"/>
              </a:spcAft>
              <a:defRPr sz="2400">
                <a:solidFill>
                  <a:schemeClr val="tx1"/>
                </a:solidFill>
                <a:latin typeface="Times" charset="0"/>
              </a:defRPr>
            </a:lvl9pPr>
          </a:lstStyle>
          <a:p>
            <a:pPr eaLnBrk="1" hangingPunct="1">
              <a:defRPr/>
            </a:pPr>
            <a:r>
              <a:rPr lang="it-IT" altLang="it-IT" sz="2585" b="1" i="1">
                <a:solidFill>
                  <a:srgbClr val="00279F"/>
                </a:solidFill>
              </a:rPr>
              <a:t>T</a:t>
            </a:r>
          </a:p>
        </p:txBody>
      </p:sp>
      <p:sp>
        <p:nvSpPr>
          <p:cNvPr id="100369" name="Rectangle 17">
            <a:extLst>
              <a:ext uri="{FF2B5EF4-FFF2-40B4-BE49-F238E27FC236}">
                <a16:creationId xmlns:a16="http://schemas.microsoft.com/office/drawing/2014/main" id="{3B3AE292-C61F-9C43-ACAD-0CD1965D05FC}"/>
              </a:ext>
            </a:extLst>
          </p:cNvPr>
          <p:cNvSpPr>
            <a:spLocks noChangeArrowheads="1"/>
          </p:cNvSpPr>
          <p:nvPr/>
        </p:nvSpPr>
        <p:spPr bwMode="auto">
          <a:xfrm>
            <a:off x="4414838" y="4756150"/>
            <a:ext cx="450850" cy="522288"/>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23092" tIns="61546" rIns="123092" bIns="61546">
            <a:spAutoFit/>
          </a:bodyPr>
          <a:lstStyle>
            <a:lvl1pPr defTabSz="1900238">
              <a:defRPr sz="2400">
                <a:solidFill>
                  <a:schemeClr val="tx1"/>
                </a:solidFill>
                <a:latin typeface="Times" charset="0"/>
              </a:defRPr>
            </a:lvl1pPr>
            <a:lvl2pPr marL="658813" defTabSz="1900238">
              <a:defRPr sz="2400">
                <a:solidFill>
                  <a:schemeClr val="tx1"/>
                </a:solidFill>
                <a:latin typeface="Times" charset="0"/>
              </a:defRPr>
            </a:lvl2pPr>
            <a:lvl3pPr marL="1319213" defTabSz="1900238">
              <a:defRPr sz="2400">
                <a:solidFill>
                  <a:schemeClr val="tx1"/>
                </a:solidFill>
                <a:latin typeface="Times" charset="0"/>
              </a:defRPr>
            </a:lvl3pPr>
            <a:lvl4pPr marL="1976438" defTabSz="1900238">
              <a:defRPr sz="2400">
                <a:solidFill>
                  <a:schemeClr val="tx1"/>
                </a:solidFill>
                <a:latin typeface="Times" charset="0"/>
              </a:defRPr>
            </a:lvl4pPr>
            <a:lvl5pPr marL="2635250" defTabSz="1900238">
              <a:defRPr sz="2400">
                <a:solidFill>
                  <a:schemeClr val="tx1"/>
                </a:solidFill>
                <a:latin typeface="Times" charset="0"/>
              </a:defRPr>
            </a:lvl5pPr>
            <a:lvl6pPr marL="3092450" defTabSz="1900238" eaLnBrk="0" fontAlgn="base" hangingPunct="0">
              <a:spcBef>
                <a:spcPct val="0"/>
              </a:spcBef>
              <a:spcAft>
                <a:spcPct val="0"/>
              </a:spcAft>
              <a:defRPr sz="2400">
                <a:solidFill>
                  <a:schemeClr val="tx1"/>
                </a:solidFill>
                <a:latin typeface="Times" charset="0"/>
              </a:defRPr>
            </a:lvl6pPr>
            <a:lvl7pPr marL="3549650" defTabSz="1900238" eaLnBrk="0" fontAlgn="base" hangingPunct="0">
              <a:spcBef>
                <a:spcPct val="0"/>
              </a:spcBef>
              <a:spcAft>
                <a:spcPct val="0"/>
              </a:spcAft>
              <a:defRPr sz="2400">
                <a:solidFill>
                  <a:schemeClr val="tx1"/>
                </a:solidFill>
                <a:latin typeface="Times" charset="0"/>
              </a:defRPr>
            </a:lvl7pPr>
            <a:lvl8pPr marL="4006850" defTabSz="1900238" eaLnBrk="0" fontAlgn="base" hangingPunct="0">
              <a:spcBef>
                <a:spcPct val="0"/>
              </a:spcBef>
              <a:spcAft>
                <a:spcPct val="0"/>
              </a:spcAft>
              <a:defRPr sz="2400">
                <a:solidFill>
                  <a:schemeClr val="tx1"/>
                </a:solidFill>
                <a:latin typeface="Times" charset="0"/>
              </a:defRPr>
            </a:lvl8pPr>
            <a:lvl9pPr marL="4464050" defTabSz="1900238" eaLnBrk="0" fontAlgn="base" hangingPunct="0">
              <a:spcBef>
                <a:spcPct val="0"/>
              </a:spcBef>
              <a:spcAft>
                <a:spcPct val="0"/>
              </a:spcAft>
              <a:defRPr sz="2400">
                <a:solidFill>
                  <a:schemeClr val="tx1"/>
                </a:solidFill>
                <a:latin typeface="Times" charset="0"/>
              </a:defRPr>
            </a:lvl9pPr>
          </a:lstStyle>
          <a:p>
            <a:pPr eaLnBrk="1" hangingPunct="1">
              <a:defRPr/>
            </a:pPr>
            <a:r>
              <a:rPr lang="it-IT" altLang="it-IT" sz="2585" b="1" i="1">
                <a:solidFill>
                  <a:srgbClr val="00279F"/>
                </a:solidFill>
              </a:rPr>
              <a:t>T</a:t>
            </a:r>
          </a:p>
        </p:txBody>
      </p:sp>
      <p:sp>
        <p:nvSpPr>
          <p:cNvPr id="100370" name="Rectangle 18">
            <a:extLst>
              <a:ext uri="{FF2B5EF4-FFF2-40B4-BE49-F238E27FC236}">
                <a16:creationId xmlns:a16="http://schemas.microsoft.com/office/drawing/2014/main" id="{266EBDA1-8883-2F41-9545-3DEE7227A9F1}"/>
              </a:ext>
            </a:extLst>
          </p:cNvPr>
          <p:cNvSpPr>
            <a:spLocks noChangeArrowheads="1"/>
          </p:cNvSpPr>
          <p:nvPr/>
        </p:nvSpPr>
        <p:spPr bwMode="auto">
          <a:xfrm>
            <a:off x="4581525" y="4762500"/>
            <a:ext cx="449263" cy="52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23092" tIns="61546" rIns="123092" bIns="61546">
            <a:spAutoFit/>
          </a:bodyPr>
          <a:lstStyle>
            <a:lvl1pPr defTabSz="1900238">
              <a:defRPr sz="2400">
                <a:solidFill>
                  <a:schemeClr val="tx1"/>
                </a:solidFill>
                <a:latin typeface="Times" charset="0"/>
              </a:defRPr>
            </a:lvl1pPr>
            <a:lvl2pPr marL="658813" defTabSz="1900238">
              <a:defRPr sz="2400">
                <a:solidFill>
                  <a:schemeClr val="tx1"/>
                </a:solidFill>
                <a:latin typeface="Times" charset="0"/>
              </a:defRPr>
            </a:lvl2pPr>
            <a:lvl3pPr marL="1319213" defTabSz="1900238">
              <a:defRPr sz="2400">
                <a:solidFill>
                  <a:schemeClr val="tx1"/>
                </a:solidFill>
                <a:latin typeface="Times" charset="0"/>
              </a:defRPr>
            </a:lvl3pPr>
            <a:lvl4pPr marL="1976438" defTabSz="1900238">
              <a:defRPr sz="2400">
                <a:solidFill>
                  <a:schemeClr val="tx1"/>
                </a:solidFill>
                <a:latin typeface="Times" charset="0"/>
              </a:defRPr>
            </a:lvl4pPr>
            <a:lvl5pPr marL="2635250" defTabSz="1900238">
              <a:defRPr sz="2400">
                <a:solidFill>
                  <a:schemeClr val="tx1"/>
                </a:solidFill>
                <a:latin typeface="Times" charset="0"/>
              </a:defRPr>
            </a:lvl5pPr>
            <a:lvl6pPr marL="3092450" defTabSz="1900238" eaLnBrk="0" fontAlgn="base" hangingPunct="0">
              <a:spcBef>
                <a:spcPct val="0"/>
              </a:spcBef>
              <a:spcAft>
                <a:spcPct val="0"/>
              </a:spcAft>
              <a:defRPr sz="2400">
                <a:solidFill>
                  <a:schemeClr val="tx1"/>
                </a:solidFill>
                <a:latin typeface="Times" charset="0"/>
              </a:defRPr>
            </a:lvl6pPr>
            <a:lvl7pPr marL="3549650" defTabSz="1900238" eaLnBrk="0" fontAlgn="base" hangingPunct="0">
              <a:spcBef>
                <a:spcPct val="0"/>
              </a:spcBef>
              <a:spcAft>
                <a:spcPct val="0"/>
              </a:spcAft>
              <a:defRPr sz="2400">
                <a:solidFill>
                  <a:schemeClr val="tx1"/>
                </a:solidFill>
                <a:latin typeface="Times" charset="0"/>
              </a:defRPr>
            </a:lvl7pPr>
            <a:lvl8pPr marL="4006850" defTabSz="1900238" eaLnBrk="0" fontAlgn="base" hangingPunct="0">
              <a:spcBef>
                <a:spcPct val="0"/>
              </a:spcBef>
              <a:spcAft>
                <a:spcPct val="0"/>
              </a:spcAft>
              <a:defRPr sz="2400">
                <a:solidFill>
                  <a:schemeClr val="tx1"/>
                </a:solidFill>
                <a:latin typeface="Times" charset="0"/>
              </a:defRPr>
            </a:lvl8pPr>
            <a:lvl9pPr marL="4464050" defTabSz="1900238" eaLnBrk="0" fontAlgn="base" hangingPunct="0">
              <a:spcBef>
                <a:spcPct val="0"/>
              </a:spcBef>
              <a:spcAft>
                <a:spcPct val="0"/>
              </a:spcAft>
              <a:defRPr sz="2400">
                <a:solidFill>
                  <a:schemeClr val="tx1"/>
                </a:solidFill>
                <a:latin typeface="Times" charset="0"/>
              </a:defRPr>
            </a:lvl9pPr>
          </a:lstStyle>
          <a:p>
            <a:pPr eaLnBrk="1" hangingPunct="1">
              <a:defRPr/>
            </a:pPr>
            <a:r>
              <a:rPr lang="it-IT" altLang="it-IT" sz="2585" b="1" i="1">
                <a:solidFill>
                  <a:srgbClr val="00279F"/>
                </a:solidFill>
              </a:rPr>
              <a:t>T</a:t>
            </a:r>
          </a:p>
        </p:txBody>
      </p:sp>
      <p:sp>
        <p:nvSpPr>
          <p:cNvPr id="100371" name="Oval 19">
            <a:extLst>
              <a:ext uri="{FF2B5EF4-FFF2-40B4-BE49-F238E27FC236}">
                <a16:creationId xmlns:a16="http://schemas.microsoft.com/office/drawing/2014/main" id="{1FD3A8F2-CCB4-844C-A87D-FF9505A5AFCB}"/>
              </a:ext>
            </a:extLst>
          </p:cNvPr>
          <p:cNvSpPr>
            <a:spLocks noChangeArrowheads="1"/>
          </p:cNvSpPr>
          <p:nvPr/>
        </p:nvSpPr>
        <p:spPr bwMode="auto">
          <a:xfrm>
            <a:off x="2798763" y="3878263"/>
            <a:ext cx="720725" cy="846137"/>
          </a:xfrm>
          <a:prstGeom prst="ellipse">
            <a:avLst/>
          </a:prstGeom>
          <a:noFill/>
          <a:ln w="50800">
            <a:solidFill>
              <a:srgbClr val="00279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it-IT" sz="2215"/>
          </a:p>
        </p:txBody>
      </p:sp>
      <p:sp>
        <p:nvSpPr>
          <p:cNvPr id="100372" name="Oval 20">
            <a:extLst>
              <a:ext uri="{FF2B5EF4-FFF2-40B4-BE49-F238E27FC236}">
                <a16:creationId xmlns:a16="http://schemas.microsoft.com/office/drawing/2014/main" id="{D8335297-857D-F149-8725-3ABA53E4915B}"/>
              </a:ext>
            </a:extLst>
          </p:cNvPr>
          <p:cNvSpPr>
            <a:spLocks noChangeArrowheads="1"/>
          </p:cNvSpPr>
          <p:nvPr/>
        </p:nvSpPr>
        <p:spPr bwMode="auto">
          <a:xfrm>
            <a:off x="2889250" y="2359025"/>
            <a:ext cx="493713" cy="525463"/>
          </a:xfrm>
          <a:prstGeom prst="ellipse">
            <a:avLst/>
          </a:prstGeom>
          <a:noFill/>
          <a:ln w="50800">
            <a:solidFill>
              <a:srgbClr val="00279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it-IT" sz="2215"/>
          </a:p>
        </p:txBody>
      </p:sp>
      <p:sp>
        <p:nvSpPr>
          <p:cNvPr id="100373" name="Oval 21">
            <a:extLst>
              <a:ext uri="{FF2B5EF4-FFF2-40B4-BE49-F238E27FC236}">
                <a16:creationId xmlns:a16="http://schemas.microsoft.com/office/drawing/2014/main" id="{5A9E1C11-3E58-5246-8F1B-409DAFE38BFD}"/>
              </a:ext>
            </a:extLst>
          </p:cNvPr>
          <p:cNvSpPr>
            <a:spLocks noChangeArrowheads="1"/>
          </p:cNvSpPr>
          <p:nvPr/>
        </p:nvSpPr>
        <p:spPr bwMode="auto">
          <a:xfrm>
            <a:off x="3001963" y="2020888"/>
            <a:ext cx="261937" cy="203200"/>
          </a:xfrm>
          <a:prstGeom prst="ellipse">
            <a:avLst/>
          </a:prstGeom>
          <a:noFill/>
          <a:ln w="50800">
            <a:solidFill>
              <a:srgbClr val="00279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it-IT" sz="2215"/>
          </a:p>
        </p:txBody>
      </p:sp>
      <p:sp>
        <p:nvSpPr>
          <p:cNvPr id="100374" name="Rectangle 22">
            <a:extLst>
              <a:ext uri="{FF2B5EF4-FFF2-40B4-BE49-F238E27FC236}">
                <a16:creationId xmlns:a16="http://schemas.microsoft.com/office/drawing/2014/main" id="{D9D5C657-D3F7-C548-9A6B-59DB426513A5}"/>
              </a:ext>
            </a:extLst>
          </p:cNvPr>
          <p:cNvSpPr>
            <a:spLocks noChangeArrowheads="1"/>
          </p:cNvSpPr>
          <p:nvPr/>
        </p:nvSpPr>
        <p:spPr bwMode="auto">
          <a:xfrm>
            <a:off x="1036638" y="4743450"/>
            <a:ext cx="1436687"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23092" tIns="61546" rIns="123092" bIns="61546">
            <a:spAutoFit/>
          </a:bodyPr>
          <a:lstStyle>
            <a:lvl1pPr defTabSz="1900238">
              <a:defRPr sz="2400">
                <a:solidFill>
                  <a:schemeClr val="tx1"/>
                </a:solidFill>
                <a:latin typeface="Times" charset="0"/>
              </a:defRPr>
            </a:lvl1pPr>
            <a:lvl2pPr marL="658813" defTabSz="1900238">
              <a:defRPr sz="2400">
                <a:solidFill>
                  <a:schemeClr val="tx1"/>
                </a:solidFill>
                <a:latin typeface="Times" charset="0"/>
              </a:defRPr>
            </a:lvl2pPr>
            <a:lvl3pPr marL="1319213" defTabSz="1900238">
              <a:defRPr sz="2400">
                <a:solidFill>
                  <a:schemeClr val="tx1"/>
                </a:solidFill>
                <a:latin typeface="Times" charset="0"/>
              </a:defRPr>
            </a:lvl3pPr>
            <a:lvl4pPr marL="1976438" defTabSz="1900238">
              <a:defRPr sz="2400">
                <a:solidFill>
                  <a:schemeClr val="tx1"/>
                </a:solidFill>
                <a:latin typeface="Times" charset="0"/>
              </a:defRPr>
            </a:lvl4pPr>
            <a:lvl5pPr marL="2635250" defTabSz="1900238">
              <a:defRPr sz="2400">
                <a:solidFill>
                  <a:schemeClr val="tx1"/>
                </a:solidFill>
                <a:latin typeface="Times" charset="0"/>
              </a:defRPr>
            </a:lvl5pPr>
            <a:lvl6pPr marL="3092450" defTabSz="1900238" eaLnBrk="0" fontAlgn="base" hangingPunct="0">
              <a:spcBef>
                <a:spcPct val="0"/>
              </a:spcBef>
              <a:spcAft>
                <a:spcPct val="0"/>
              </a:spcAft>
              <a:defRPr sz="2400">
                <a:solidFill>
                  <a:schemeClr val="tx1"/>
                </a:solidFill>
                <a:latin typeface="Times" charset="0"/>
              </a:defRPr>
            </a:lvl6pPr>
            <a:lvl7pPr marL="3549650" defTabSz="1900238" eaLnBrk="0" fontAlgn="base" hangingPunct="0">
              <a:spcBef>
                <a:spcPct val="0"/>
              </a:spcBef>
              <a:spcAft>
                <a:spcPct val="0"/>
              </a:spcAft>
              <a:defRPr sz="2400">
                <a:solidFill>
                  <a:schemeClr val="tx1"/>
                </a:solidFill>
                <a:latin typeface="Times" charset="0"/>
              </a:defRPr>
            </a:lvl7pPr>
            <a:lvl8pPr marL="4006850" defTabSz="1900238" eaLnBrk="0" fontAlgn="base" hangingPunct="0">
              <a:spcBef>
                <a:spcPct val="0"/>
              </a:spcBef>
              <a:spcAft>
                <a:spcPct val="0"/>
              </a:spcAft>
              <a:defRPr sz="2400">
                <a:solidFill>
                  <a:schemeClr val="tx1"/>
                </a:solidFill>
                <a:latin typeface="Times" charset="0"/>
              </a:defRPr>
            </a:lvl8pPr>
            <a:lvl9pPr marL="4464050" defTabSz="1900238" eaLnBrk="0" fontAlgn="base" hangingPunct="0">
              <a:spcBef>
                <a:spcPct val="0"/>
              </a:spcBef>
              <a:spcAft>
                <a:spcPct val="0"/>
              </a:spcAft>
              <a:defRPr sz="2400">
                <a:solidFill>
                  <a:schemeClr val="tx1"/>
                </a:solidFill>
                <a:latin typeface="Times" charset="0"/>
              </a:defRPr>
            </a:lvl9pPr>
          </a:lstStyle>
          <a:p>
            <a:pPr eaLnBrk="1" hangingPunct="1">
              <a:defRPr/>
            </a:pPr>
            <a:r>
              <a:rPr lang="it-IT" altLang="it-IT" sz="2215" b="1" i="1">
                <a:latin typeface="Courier" charset="0"/>
              </a:rPr>
              <a:t>U6 prom</a:t>
            </a:r>
          </a:p>
        </p:txBody>
      </p:sp>
      <p:sp>
        <p:nvSpPr>
          <p:cNvPr id="100375" name="Rectangle 23">
            <a:extLst>
              <a:ext uri="{FF2B5EF4-FFF2-40B4-BE49-F238E27FC236}">
                <a16:creationId xmlns:a16="http://schemas.microsoft.com/office/drawing/2014/main" id="{5FF28DCA-361F-4545-9A5A-03B2A9603186}"/>
              </a:ext>
            </a:extLst>
          </p:cNvPr>
          <p:cNvSpPr>
            <a:spLocks noChangeArrowheads="1"/>
          </p:cNvSpPr>
          <p:nvPr/>
        </p:nvSpPr>
        <p:spPr bwMode="auto">
          <a:xfrm>
            <a:off x="2484438" y="4960938"/>
            <a:ext cx="509587" cy="134937"/>
          </a:xfrm>
          <a:prstGeom prst="rect">
            <a:avLst/>
          </a:prstGeom>
          <a:solidFill>
            <a:srgbClr val="00279F"/>
          </a:solidFill>
          <a:ln w="12700">
            <a:solidFill>
              <a:srgbClr val="00279F"/>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it-IT" sz="2215"/>
          </a:p>
        </p:txBody>
      </p:sp>
      <p:sp>
        <p:nvSpPr>
          <p:cNvPr id="100376" name="Rectangle 24">
            <a:extLst>
              <a:ext uri="{FF2B5EF4-FFF2-40B4-BE49-F238E27FC236}">
                <a16:creationId xmlns:a16="http://schemas.microsoft.com/office/drawing/2014/main" id="{A6C8FF6A-DD20-5F4A-893C-9ECF96AAA5DC}"/>
              </a:ext>
            </a:extLst>
          </p:cNvPr>
          <p:cNvSpPr>
            <a:spLocks noChangeArrowheads="1"/>
          </p:cNvSpPr>
          <p:nvPr/>
        </p:nvSpPr>
        <p:spPr bwMode="auto">
          <a:xfrm>
            <a:off x="2152650" y="4329113"/>
            <a:ext cx="525463" cy="37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23092" tIns="61546" rIns="123092" bIns="61546">
            <a:spAutoFit/>
          </a:bodyPr>
          <a:lstStyle>
            <a:lvl1pPr defTabSz="1900238">
              <a:defRPr sz="2400">
                <a:solidFill>
                  <a:schemeClr val="tx1"/>
                </a:solidFill>
                <a:latin typeface="Times" charset="0"/>
              </a:defRPr>
            </a:lvl1pPr>
            <a:lvl2pPr marL="658813" defTabSz="1900238">
              <a:defRPr sz="2400">
                <a:solidFill>
                  <a:schemeClr val="tx1"/>
                </a:solidFill>
                <a:latin typeface="Times" charset="0"/>
              </a:defRPr>
            </a:lvl2pPr>
            <a:lvl3pPr marL="1319213" defTabSz="1900238">
              <a:defRPr sz="2400">
                <a:solidFill>
                  <a:schemeClr val="tx1"/>
                </a:solidFill>
                <a:latin typeface="Times" charset="0"/>
              </a:defRPr>
            </a:lvl3pPr>
            <a:lvl4pPr marL="1976438" defTabSz="1900238">
              <a:defRPr sz="2400">
                <a:solidFill>
                  <a:schemeClr val="tx1"/>
                </a:solidFill>
                <a:latin typeface="Times" charset="0"/>
              </a:defRPr>
            </a:lvl4pPr>
            <a:lvl5pPr marL="2635250" defTabSz="1900238">
              <a:defRPr sz="2400">
                <a:solidFill>
                  <a:schemeClr val="tx1"/>
                </a:solidFill>
                <a:latin typeface="Times" charset="0"/>
              </a:defRPr>
            </a:lvl5pPr>
            <a:lvl6pPr marL="3092450" defTabSz="1900238" eaLnBrk="0" fontAlgn="base" hangingPunct="0">
              <a:spcBef>
                <a:spcPct val="0"/>
              </a:spcBef>
              <a:spcAft>
                <a:spcPct val="0"/>
              </a:spcAft>
              <a:defRPr sz="2400">
                <a:solidFill>
                  <a:schemeClr val="tx1"/>
                </a:solidFill>
                <a:latin typeface="Times" charset="0"/>
              </a:defRPr>
            </a:lvl6pPr>
            <a:lvl7pPr marL="3549650" defTabSz="1900238" eaLnBrk="0" fontAlgn="base" hangingPunct="0">
              <a:spcBef>
                <a:spcPct val="0"/>
              </a:spcBef>
              <a:spcAft>
                <a:spcPct val="0"/>
              </a:spcAft>
              <a:defRPr sz="2400">
                <a:solidFill>
                  <a:schemeClr val="tx1"/>
                </a:solidFill>
                <a:latin typeface="Times" charset="0"/>
              </a:defRPr>
            </a:lvl7pPr>
            <a:lvl8pPr marL="4006850" defTabSz="1900238" eaLnBrk="0" fontAlgn="base" hangingPunct="0">
              <a:spcBef>
                <a:spcPct val="0"/>
              </a:spcBef>
              <a:spcAft>
                <a:spcPct val="0"/>
              </a:spcAft>
              <a:defRPr sz="2400">
                <a:solidFill>
                  <a:schemeClr val="tx1"/>
                </a:solidFill>
                <a:latin typeface="Times" charset="0"/>
              </a:defRPr>
            </a:lvl8pPr>
            <a:lvl9pPr marL="4464050" defTabSz="1900238" eaLnBrk="0" fontAlgn="base" hangingPunct="0">
              <a:spcBef>
                <a:spcPct val="0"/>
              </a:spcBef>
              <a:spcAft>
                <a:spcPct val="0"/>
              </a:spcAft>
              <a:defRPr sz="2400">
                <a:solidFill>
                  <a:schemeClr val="tx1"/>
                </a:solidFill>
                <a:latin typeface="Times" charset="0"/>
              </a:defRPr>
            </a:lvl9pPr>
          </a:lstStyle>
          <a:p>
            <a:pPr eaLnBrk="1" hangingPunct="1">
              <a:defRPr/>
            </a:pPr>
            <a:r>
              <a:rPr lang="it-IT" altLang="it-IT" sz="1662" b="1" i="1">
                <a:solidFill>
                  <a:srgbClr val="00279F"/>
                </a:solidFill>
                <a:latin typeface="Symbol" charset="2"/>
              </a:rPr>
              <a:t>+ 1</a:t>
            </a:r>
          </a:p>
        </p:txBody>
      </p:sp>
      <p:sp>
        <p:nvSpPr>
          <p:cNvPr id="100377" name="Rectangle 25">
            <a:extLst>
              <a:ext uri="{FF2B5EF4-FFF2-40B4-BE49-F238E27FC236}">
                <a16:creationId xmlns:a16="http://schemas.microsoft.com/office/drawing/2014/main" id="{039BEEC9-100B-294A-AD45-796E9103C883}"/>
              </a:ext>
            </a:extLst>
          </p:cNvPr>
          <p:cNvSpPr>
            <a:spLocks noChangeArrowheads="1"/>
          </p:cNvSpPr>
          <p:nvPr/>
        </p:nvSpPr>
        <p:spPr bwMode="auto">
          <a:xfrm>
            <a:off x="1466850" y="1789113"/>
            <a:ext cx="1220788" cy="706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23092" tIns="61546" rIns="123092" bIns="61546">
            <a:spAutoFit/>
          </a:bodyPr>
          <a:lstStyle>
            <a:lvl1pPr defTabSz="1900238">
              <a:defRPr sz="2400">
                <a:solidFill>
                  <a:schemeClr val="tx1"/>
                </a:solidFill>
                <a:latin typeface="Times" charset="0"/>
              </a:defRPr>
            </a:lvl1pPr>
            <a:lvl2pPr marL="658813" defTabSz="1900238">
              <a:defRPr sz="2400">
                <a:solidFill>
                  <a:schemeClr val="tx1"/>
                </a:solidFill>
                <a:latin typeface="Times" charset="0"/>
              </a:defRPr>
            </a:lvl2pPr>
            <a:lvl3pPr marL="1319213" defTabSz="1900238">
              <a:defRPr sz="2400">
                <a:solidFill>
                  <a:schemeClr val="tx1"/>
                </a:solidFill>
                <a:latin typeface="Times" charset="0"/>
              </a:defRPr>
            </a:lvl3pPr>
            <a:lvl4pPr marL="1976438" defTabSz="1900238">
              <a:defRPr sz="2400">
                <a:solidFill>
                  <a:schemeClr val="tx1"/>
                </a:solidFill>
                <a:latin typeface="Times" charset="0"/>
              </a:defRPr>
            </a:lvl4pPr>
            <a:lvl5pPr marL="2635250" defTabSz="1900238">
              <a:defRPr sz="2400">
                <a:solidFill>
                  <a:schemeClr val="tx1"/>
                </a:solidFill>
                <a:latin typeface="Times" charset="0"/>
              </a:defRPr>
            </a:lvl5pPr>
            <a:lvl6pPr marL="3092450" defTabSz="1900238" eaLnBrk="0" fontAlgn="base" hangingPunct="0">
              <a:spcBef>
                <a:spcPct val="0"/>
              </a:spcBef>
              <a:spcAft>
                <a:spcPct val="0"/>
              </a:spcAft>
              <a:defRPr sz="2400">
                <a:solidFill>
                  <a:schemeClr val="tx1"/>
                </a:solidFill>
                <a:latin typeface="Times" charset="0"/>
              </a:defRPr>
            </a:lvl6pPr>
            <a:lvl7pPr marL="3549650" defTabSz="1900238" eaLnBrk="0" fontAlgn="base" hangingPunct="0">
              <a:spcBef>
                <a:spcPct val="0"/>
              </a:spcBef>
              <a:spcAft>
                <a:spcPct val="0"/>
              </a:spcAft>
              <a:defRPr sz="2400">
                <a:solidFill>
                  <a:schemeClr val="tx1"/>
                </a:solidFill>
                <a:latin typeface="Times" charset="0"/>
              </a:defRPr>
            </a:lvl7pPr>
            <a:lvl8pPr marL="4006850" defTabSz="1900238" eaLnBrk="0" fontAlgn="base" hangingPunct="0">
              <a:spcBef>
                <a:spcPct val="0"/>
              </a:spcBef>
              <a:spcAft>
                <a:spcPct val="0"/>
              </a:spcAft>
              <a:defRPr sz="2400">
                <a:solidFill>
                  <a:schemeClr val="tx1"/>
                </a:solidFill>
                <a:latin typeface="Times" charset="0"/>
              </a:defRPr>
            </a:lvl8pPr>
            <a:lvl9pPr marL="4464050" defTabSz="1900238" eaLnBrk="0" fontAlgn="base" hangingPunct="0">
              <a:spcBef>
                <a:spcPct val="0"/>
              </a:spcBef>
              <a:spcAft>
                <a:spcPct val="0"/>
              </a:spcAft>
              <a:defRPr sz="2400">
                <a:solidFill>
                  <a:schemeClr val="tx1"/>
                </a:solidFill>
                <a:latin typeface="Times" charset="0"/>
              </a:defRPr>
            </a:lvl9pPr>
          </a:lstStyle>
          <a:p>
            <a:pPr eaLnBrk="1" hangingPunct="1">
              <a:defRPr/>
            </a:pPr>
            <a:r>
              <a:rPr lang="it-IT" altLang="it-IT" sz="3785" b="1" i="1">
                <a:solidFill>
                  <a:schemeClr val="hlink"/>
                </a:solidFill>
              </a:rPr>
              <a:t>RBE</a:t>
            </a:r>
          </a:p>
        </p:txBody>
      </p:sp>
      <p:sp>
        <p:nvSpPr>
          <p:cNvPr id="100378" name="Rectangle 26">
            <a:extLst>
              <a:ext uri="{FF2B5EF4-FFF2-40B4-BE49-F238E27FC236}">
                <a16:creationId xmlns:a16="http://schemas.microsoft.com/office/drawing/2014/main" id="{8307ECA6-A001-9743-A3BC-1F4FFA9D025F}"/>
              </a:ext>
            </a:extLst>
          </p:cNvPr>
          <p:cNvSpPr>
            <a:spLocks noChangeArrowheads="1"/>
          </p:cNvSpPr>
          <p:nvPr/>
        </p:nvSpPr>
        <p:spPr bwMode="auto">
          <a:xfrm>
            <a:off x="3130550" y="5332413"/>
            <a:ext cx="506413" cy="522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23092" tIns="61546" rIns="123092" bIns="61546">
            <a:spAutoFit/>
          </a:bodyPr>
          <a:lstStyle>
            <a:lvl1pPr defTabSz="1900238">
              <a:defRPr sz="2400">
                <a:solidFill>
                  <a:schemeClr val="tx1"/>
                </a:solidFill>
                <a:latin typeface="Times" charset="0"/>
              </a:defRPr>
            </a:lvl1pPr>
            <a:lvl2pPr marL="658813" defTabSz="1900238">
              <a:defRPr sz="2400">
                <a:solidFill>
                  <a:schemeClr val="tx1"/>
                </a:solidFill>
                <a:latin typeface="Times" charset="0"/>
              </a:defRPr>
            </a:lvl2pPr>
            <a:lvl3pPr marL="1319213" defTabSz="1900238">
              <a:defRPr sz="2400">
                <a:solidFill>
                  <a:schemeClr val="tx1"/>
                </a:solidFill>
                <a:latin typeface="Times" charset="0"/>
              </a:defRPr>
            </a:lvl3pPr>
            <a:lvl4pPr marL="1976438" defTabSz="1900238">
              <a:defRPr sz="2400">
                <a:solidFill>
                  <a:schemeClr val="tx1"/>
                </a:solidFill>
                <a:latin typeface="Times" charset="0"/>
              </a:defRPr>
            </a:lvl4pPr>
            <a:lvl5pPr marL="2635250" defTabSz="1900238">
              <a:defRPr sz="2400">
                <a:solidFill>
                  <a:schemeClr val="tx1"/>
                </a:solidFill>
                <a:latin typeface="Times" charset="0"/>
              </a:defRPr>
            </a:lvl5pPr>
            <a:lvl6pPr marL="3092450" defTabSz="1900238" eaLnBrk="0" fontAlgn="base" hangingPunct="0">
              <a:spcBef>
                <a:spcPct val="0"/>
              </a:spcBef>
              <a:spcAft>
                <a:spcPct val="0"/>
              </a:spcAft>
              <a:defRPr sz="2400">
                <a:solidFill>
                  <a:schemeClr val="tx1"/>
                </a:solidFill>
                <a:latin typeface="Times" charset="0"/>
              </a:defRPr>
            </a:lvl6pPr>
            <a:lvl7pPr marL="3549650" defTabSz="1900238" eaLnBrk="0" fontAlgn="base" hangingPunct="0">
              <a:spcBef>
                <a:spcPct val="0"/>
              </a:spcBef>
              <a:spcAft>
                <a:spcPct val="0"/>
              </a:spcAft>
              <a:defRPr sz="2400">
                <a:solidFill>
                  <a:schemeClr val="tx1"/>
                </a:solidFill>
                <a:latin typeface="Times" charset="0"/>
              </a:defRPr>
            </a:lvl7pPr>
            <a:lvl8pPr marL="4006850" defTabSz="1900238" eaLnBrk="0" fontAlgn="base" hangingPunct="0">
              <a:spcBef>
                <a:spcPct val="0"/>
              </a:spcBef>
              <a:spcAft>
                <a:spcPct val="0"/>
              </a:spcAft>
              <a:defRPr sz="2400">
                <a:solidFill>
                  <a:schemeClr val="tx1"/>
                </a:solidFill>
                <a:latin typeface="Times" charset="0"/>
              </a:defRPr>
            </a:lvl8pPr>
            <a:lvl9pPr marL="4464050" defTabSz="1900238" eaLnBrk="0" fontAlgn="base" hangingPunct="0">
              <a:spcBef>
                <a:spcPct val="0"/>
              </a:spcBef>
              <a:spcAft>
                <a:spcPct val="0"/>
              </a:spcAft>
              <a:defRPr sz="2400">
                <a:solidFill>
                  <a:schemeClr val="tx1"/>
                </a:solidFill>
                <a:latin typeface="Times" charset="0"/>
              </a:defRPr>
            </a:lvl9pPr>
          </a:lstStyle>
          <a:p>
            <a:pPr eaLnBrk="1" hangingPunct="1">
              <a:defRPr/>
            </a:pPr>
            <a:r>
              <a:rPr lang="it-IT" altLang="it-IT" sz="2585" b="1" i="1">
                <a:solidFill>
                  <a:srgbClr val="FF0000"/>
                </a:solidFill>
              </a:rPr>
              <a:t>m</a:t>
            </a:r>
          </a:p>
        </p:txBody>
      </p:sp>
      <p:sp>
        <p:nvSpPr>
          <p:cNvPr id="100379" name="Rectangle 27">
            <a:extLst>
              <a:ext uri="{FF2B5EF4-FFF2-40B4-BE49-F238E27FC236}">
                <a16:creationId xmlns:a16="http://schemas.microsoft.com/office/drawing/2014/main" id="{EA3B5084-9367-5040-86A1-3AEA67094BEB}"/>
              </a:ext>
            </a:extLst>
          </p:cNvPr>
          <p:cNvSpPr>
            <a:spLocks noChangeArrowheads="1"/>
          </p:cNvSpPr>
          <p:nvPr/>
        </p:nvSpPr>
        <p:spPr bwMode="auto">
          <a:xfrm>
            <a:off x="3354388" y="5602288"/>
            <a:ext cx="420687"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23092" tIns="61546" rIns="123092" bIns="61546">
            <a:spAutoFit/>
          </a:bodyPr>
          <a:lstStyle>
            <a:lvl1pPr defTabSz="1900238">
              <a:defRPr sz="2400">
                <a:solidFill>
                  <a:schemeClr val="tx1"/>
                </a:solidFill>
                <a:latin typeface="Times" charset="0"/>
              </a:defRPr>
            </a:lvl1pPr>
            <a:lvl2pPr marL="658813" defTabSz="1900238">
              <a:defRPr sz="2400">
                <a:solidFill>
                  <a:schemeClr val="tx1"/>
                </a:solidFill>
                <a:latin typeface="Times" charset="0"/>
              </a:defRPr>
            </a:lvl2pPr>
            <a:lvl3pPr marL="1319213" defTabSz="1900238">
              <a:defRPr sz="2400">
                <a:solidFill>
                  <a:schemeClr val="tx1"/>
                </a:solidFill>
                <a:latin typeface="Times" charset="0"/>
              </a:defRPr>
            </a:lvl3pPr>
            <a:lvl4pPr marL="1976438" defTabSz="1900238">
              <a:defRPr sz="2400">
                <a:solidFill>
                  <a:schemeClr val="tx1"/>
                </a:solidFill>
                <a:latin typeface="Times" charset="0"/>
              </a:defRPr>
            </a:lvl4pPr>
            <a:lvl5pPr marL="2635250" defTabSz="1900238">
              <a:defRPr sz="2400">
                <a:solidFill>
                  <a:schemeClr val="tx1"/>
                </a:solidFill>
                <a:latin typeface="Times" charset="0"/>
              </a:defRPr>
            </a:lvl5pPr>
            <a:lvl6pPr marL="3092450" defTabSz="1900238" eaLnBrk="0" fontAlgn="base" hangingPunct="0">
              <a:spcBef>
                <a:spcPct val="0"/>
              </a:spcBef>
              <a:spcAft>
                <a:spcPct val="0"/>
              </a:spcAft>
              <a:defRPr sz="2400">
                <a:solidFill>
                  <a:schemeClr val="tx1"/>
                </a:solidFill>
                <a:latin typeface="Times" charset="0"/>
              </a:defRPr>
            </a:lvl6pPr>
            <a:lvl7pPr marL="3549650" defTabSz="1900238" eaLnBrk="0" fontAlgn="base" hangingPunct="0">
              <a:spcBef>
                <a:spcPct val="0"/>
              </a:spcBef>
              <a:spcAft>
                <a:spcPct val="0"/>
              </a:spcAft>
              <a:defRPr sz="2400">
                <a:solidFill>
                  <a:schemeClr val="tx1"/>
                </a:solidFill>
                <a:latin typeface="Times" charset="0"/>
              </a:defRPr>
            </a:lvl7pPr>
            <a:lvl8pPr marL="4006850" defTabSz="1900238" eaLnBrk="0" fontAlgn="base" hangingPunct="0">
              <a:spcBef>
                <a:spcPct val="0"/>
              </a:spcBef>
              <a:spcAft>
                <a:spcPct val="0"/>
              </a:spcAft>
              <a:defRPr sz="2400">
                <a:solidFill>
                  <a:schemeClr val="tx1"/>
                </a:solidFill>
                <a:latin typeface="Times" charset="0"/>
              </a:defRPr>
            </a:lvl8pPr>
            <a:lvl9pPr marL="4464050" defTabSz="1900238" eaLnBrk="0" fontAlgn="base" hangingPunct="0">
              <a:spcBef>
                <a:spcPct val="0"/>
              </a:spcBef>
              <a:spcAft>
                <a:spcPct val="0"/>
              </a:spcAft>
              <a:defRPr sz="2400">
                <a:solidFill>
                  <a:schemeClr val="tx1"/>
                </a:solidFill>
                <a:latin typeface="Times" charset="0"/>
              </a:defRPr>
            </a:lvl9pPr>
          </a:lstStyle>
          <a:p>
            <a:pPr eaLnBrk="1" hangingPunct="1">
              <a:defRPr/>
            </a:pPr>
            <a:r>
              <a:rPr lang="it-IT" altLang="it-IT" sz="2677" b="1" i="1">
                <a:solidFill>
                  <a:srgbClr val="FF0000"/>
                </a:solidFill>
              </a:rPr>
              <a:t>p</a:t>
            </a:r>
          </a:p>
        </p:txBody>
      </p:sp>
      <p:sp>
        <p:nvSpPr>
          <p:cNvPr id="100380" name="Rectangle 28">
            <a:extLst>
              <a:ext uri="{FF2B5EF4-FFF2-40B4-BE49-F238E27FC236}">
                <a16:creationId xmlns:a16="http://schemas.microsoft.com/office/drawing/2014/main" id="{0CA967C2-BC07-2647-816C-58CB6E021975}"/>
              </a:ext>
            </a:extLst>
          </p:cNvPr>
          <p:cNvSpPr>
            <a:spLocks noChangeArrowheads="1"/>
          </p:cNvSpPr>
          <p:nvPr/>
        </p:nvSpPr>
        <p:spPr bwMode="auto">
          <a:xfrm>
            <a:off x="3048000" y="5145088"/>
            <a:ext cx="473075" cy="37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23092" tIns="61546" rIns="123092" bIns="61546">
            <a:spAutoFit/>
          </a:bodyPr>
          <a:lstStyle>
            <a:lvl1pPr defTabSz="1900238">
              <a:defRPr sz="2400">
                <a:solidFill>
                  <a:schemeClr val="tx1"/>
                </a:solidFill>
                <a:latin typeface="Times" charset="0"/>
              </a:defRPr>
            </a:lvl1pPr>
            <a:lvl2pPr marL="658813" defTabSz="1900238">
              <a:defRPr sz="2400">
                <a:solidFill>
                  <a:schemeClr val="tx1"/>
                </a:solidFill>
                <a:latin typeface="Times" charset="0"/>
              </a:defRPr>
            </a:lvl2pPr>
            <a:lvl3pPr marL="1319213" defTabSz="1900238">
              <a:defRPr sz="2400">
                <a:solidFill>
                  <a:schemeClr val="tx1"/>
                </a:solidFill>
                <a:latin typeface="Times" charset="0"/>
              </a:defRPr>
            </a:lvl3pPr>
            <a:lvl4pPr marL="1976438" defTabSz="1900238">
              <a:defRPr sz="2400">
                <a:solidFill>
                  <a:schemeClr val="tx1"/>
                </a:solidFill>
                <a:latin typeface="Times" charset="0"/>
              </a:defRPr>
            </a:lvl4pPr>
            <a:lvl5pPr marL="2635250" defTabSz="1900238">
              <a:defRPr sz="2400">
                <a:solidFill>
                  <a:schemeClr val="tx1"/>
                </a:solidFill>
                <a:latin typeface="Times" charset="0"/>
              </a:defRPr>
            </a:lvl5pPr>
            <a:lvl6pPr marL="3092450" defTabSz="1900238" eaLnBrk="0" fontAlgn="base" hangingPunct="0">
              <a:spcBef>
                <a:spcPct val="0"/>
              </a:spcBef>
              <a:spcAft>
                <a:spcPct val="0"/>
              </a:spcAft>
              <a:defRPr sz="2400">
                <a:solidFill>
                  <a:schemeClr val="tx1"/>
                </a:solidFill>
                <a:latin typeface="Times" charset="0"/>
              </a:defRPr>
            </a:lvl6pPr>
            <a:lvl7pPr marL="3549650" defTabSz="1900238" eaLnBrk="0" fontAlgn="base" hangingPunct="0">
              <a:spcBef>
                <a:spcPct val="0"/>
              </a:spcBef>
              <a:spcAft>
                <a:spcPct val="0"/>
              </a:spcAft>
              <a:defRPr sz="2400">
                <a:solidFill>
                  <a:schemeClr val="tx1"/>
                </a:solidFill>
                <a:latin typeface="Times" charset="0"/>
              </a:defRPr>
            </a:lvl7pPr>
            <a:lvl8pPr marL="4006850" defTabSz="1900238" eaLnBrk="0" fontAlgn="base" hangingPunct="0">
              <a:spcBef>
                <a:spcPct val="0"/>
              </a:spcBef>
              <a:spcAft>
                <a:spcPct val="0"/>
              </a:spcAft>
              <a:defRPr sz="2400">
                <a:solidFill>
                  <a:schemeClr val="tx1"/>
                </a:solidFill>
                <a:latin typeface="Times" charset="0"/>
              </a:defRPr>
            </a:lvl8pPr>
            <a:lvl9pPr marL="4464050" defTabSz="1900238" eaLnBrk="0" fontAlgn="base" hangingPunct="0">
              <a:spcBef>
                <a:spcPct val="0"/>
              </a:spcBef>
              <a:spcAft>
                <a:spcPct val="0"/>
              </a:spcAft>
              <a:defRPr sz="2400">
                <a:solidFill>
                  <a:schemeClr val="tx1"/>
                </a:solidFill>
                <a:latin typeface="Times" charset="0"/>
              </a:defRPr>
            </a:lvl9pPr>
          </a:lstStyle>
          <a:p>
            <a:pPr eaLnBrk="1" hangingPunct="1">
              <a:defRPr/>
            </a:pPr>
            <a:r>
              <a:rPr lang="it-IT" altLang="it-IT" sz="1662" b="1" i="1">
                <a:solidFill>
                  <a:srgbClr val="FF0000"/>
                </a:solidFill>
              </a:rPr>
              <a:t>m'</a:t>
            </a:r>
          </a:p>
        </p:txBody>
      </p:sp>
      <p:sp useBgFill="1">
        <p:nvSpPr>
          <p:cNvPr id="100381" name="Rectangle 29">
            <a:extLst>
              <a:ext uri="{FF2B5EF4-FFF2-40B4-BE49-F238E27FC236}">
                <a16:creationId xmlns:a16="http://schemas.microsoft.com/office/drawing/2014/main" id="{1F618A19-6F8B-D149-8DC0-D9246F24A942}"/>
              </a:ext>
            </a:extLst>
          </p:cNvPr>
          <p:cNvSpPr>
            <a:spLocks noChangeArrowheads="1"/>
          </p:cNvSpPr>
          <p:nvPr/>
        </p:nvSpPr>
        <p:spPr bwMode="auto">
          <a:xfrm>
            <a:off x="3106738" y="2165350"/>
            <a:ext cx="55562" cy="296863"/>
          </a:xfrm>
          <a:prstGeom prst="rect">
            <a:avLst/>
          </a:prstGeom>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it-IT" sz="2215"/>
          </a:p>
        </p:txBody>
      </p:sp>
      <p:sp useBgFill="1">
        <p:nvSpPr>
          <p:cNvPr id="100382" name="Rectangle 30">
            <a:extLst>
              <a:ext uri="{FF2B5EF4-FFF2-40B4-BE49-F238E27FC236}">
                <a16:creationId xmlns:a16="http://schemas.microsoft.com/office/drawing/2014/main" id="{E10BC7CF-42F2-7942-AAAB-AEC6AEA6267A}"/>
              </a:ext>
            </a:extLst>
          </p:cNvPr>
          <p:cNvSpPr>
            <a:spLocks noChangeArrowheads="1"/>
          </p:cNvSpPr>
          <p:nvPr/>
        </p:nvSpPr>
        <p:spPr bwMode="auto">
          <a:xfrm>
            <a:off x="3662363" y="2154238"/>
            <a:ext cx="69850" cy="136525"/>
          </a:xfrm>
          <a:prstGeom prst="rect">
            <a:avLst/>
          </a:prstGeom>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it-IT" sz="2215"/>
          </a:p>
        </p:txBody>
      </p:sp>
      <p:sp useBgFill="1">
        <p:nvSpPr>
          <p:cNvPr id="100383" name="Rectangle 31">
            <a:extLst>
              <a:ext uri="{FF2B5EF4-FFF2-40B4-BE49-F238E27FC236}">
                <a16:creationId xmlns:a16="http://schemas.microsoft.com/office/drawing/2014/main" id="{354038F7-D7D8-CA42-8E66-A7161714D90E}"/>
              </a:ext>
            </a:extLst>
          </p:cNvPr>
          <p:cNvSpPr>
            <a:spLocks noChangeArrowheads="1"/>
          </p:cNvSpPr>
          <p:nvPr/>
        </p:nvSpPr>
        <p:spPr bwMode="auto">
          <a:xfrm>
            <a:off x="3076575" y="2763838"/>
            <a:ext cx="130175" cy="160337"/>
          </a:xfrm>
          <a:prstGeom prst="rect">
            <a:avLst/>
          </a:prstGeom>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it-IT" sz="2215"/>
          </a:p>
        </p:txBody>
      </p:sp>
      <p:sp>
        <p:nvSpPr>
          <p:cNvPr id="100384" name="Rectangle 32">
            <a:extLst>
              <a:ext uri="{FF2B5EF4-FFF2-40B4-BE49-F238E27FC236}">
                <a16:creationId xmlns:a16="http://schemas.microsoft.com/office/drawing/2014/main" id="{7BAF6F19-34DB-B847-AD92-39A017149938}"/>
              </a:ext>
            </a:extLst>
          </p:cNvPr>
          <p:cNvSpPr>
            <a:spLocks noChangeArrowheads="1"/>
          </p:cNvSpPr>
          <p:nvPr/>
        </p:nvSpPr>
        <p:spPr bwMode="auto">
          <a:xfrm>
            <a:off x="3094038" y="4591050"/>
            <a:ext cx="141287" cy="479425"/>
          </a:xfrm>
          <a:prstGeom prst="rect">
            <a:avLst/>
          </a:prstGeom>
          <a:solidFill>
            <a:schemeClr val="bg1"/>
          </a:solidFill>
          <a:ln w="12700">
            <a:solidFill>
              <a:schemeClr val="bg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it-IT" sz="2215"/>
          </a:p>
        </p:txBody>
      </p:sp>
      <p:sp>
        <p:nvSpPr>
          <p:cNvPr id="100385" name="Rectangle 33">
            <a:extLst>
              <a:ext uri="{FF2B5EF4-FFF2-40B4-BE49-F238E27FC236}">
                <a16:creationId xmlns:a16="http://schemas.microsoft.com/office/drawing/2014/main" id="{EF482856-3733-C142-8F5D-4B0D6F1D6EA5}"/>
              </a:ext>
            </a:extLst>
          </p:cNvPr>
          <p:cNvSpPr>
            <a:spLocks noChangeArrowheads="1"/>
          </p:cNvSpPr>
          <p:nvPr/>
        </p:nvSpPr>
        <p:spPr bwMode="auto">
          <a:xfrm>
            <a:off x="7634288" y="3857625"/>
            <a:ext cx="463550"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27" tIns="41031" rIns="83527" bIns="41031">
            <a:spAutoFit/>
          </a:bodyPr>
          <a:lstStyle/>
          <a:p>
            <a:pPr eaLnBrk="1" hangingPunct="1">
              <a:defRPr/>
            </a:pPr>
            <a:r>
              <a:rPr lang="it-IT" altLang="it-IT" sz="2585" b="1" i="1">
                <a:solidFill>
                  <a:srgbClr val="FAFD00"/>
                </a:solidFill>
              </a:rPr>
              <a:t>m</a:t>
            </a:r>
          </a:p>
        </p:txBody>
      </p:sp>
      <p:sp>
        <p:nvSpPr>
          <p:cNvPr id="100386" name="Freeform 34">
            <a:extLst>
              <a:ext uri="{FF2B5EF4-FFF2-40B4-BE49-F238E27FC236}">
                <a16:creationId xmlns:a16="http://schemas.microsoft.com/office/drawing/2014/main" id="{38934F0B-02E6-1E48-880B-6A9FFB61B7FA}"/>
              </a:ext>
            </a:extLst>
          </p:cNvPr>
          <p:cNvSpPr>
            <a:spLocks/>
          </p:cNvSpPr>
          <p:nvPr/>
        </p:nvSpPr>
        <p:spPr bwMode="auto">
          <a:xfrm>
            <a:off x="3336925" y="4225925"/>
            <a:ext cx="250825" cy="406400"/>
          </a:xfrm>
          <a:custGeom>
            <a:avLst/>
            <a:gdLst>
              <a:gd name="T0" fmla="*/ 0 w 171"/>
              <a:gd name="T1" fmla="*/ 225 h 277"/>
              <a:gd name="T2" fmla="*/ 106 w 171"/>
              <a:gd name="T3" fmla="*/ 276 h 277"/>
              <a:gd name="T4" fmla="*/ 170 w 171"/>
              <a:gd name="T5" fmla="*/ 40 h 277"/>
              <a:gd name="T6" fmla="*/ 64 w 171"/>
              <a:gd name="T7" fmla="*/ 0 h 277"/>
              <a:gd name="T8" fmla="*/ 0 w 171"/>
              <a:gd name="T9" fmla="*/ 225 h 277"/>
            </a:gdLst>
            <a:ahLst/>
            <a:cxnLst>
              <a:cxn ang="0">
                <a:pos x="T0" y="T1"/>
              </a:cxn>
              <a:cxn ang="0">
                <a:pos x="T2" y="T3"/>
              </a:cxn>
              <a:cxn ang="0">
                <a:pos x="T4" y="T5"/>
              </a:cxn>
              <a:cxn ang="0">
                <a:pos x="T6" y="T7"/>
              </a:cxn>
              <a:cxn ang="0">
                <a:pos x="T8" y="T9"/>
              </a:cxn>
            </a:cxnLst>
            <a:rect l="0" t="0" r="r" b="b"/>
            <a:pathLst>
              <a:path w="171" h="277">
                <a:moveTo>
                  <a:pt x="0" y="225"/>
                </a:moveTo>
                <a:lnTo>
                  <a:pt x="106" y="276"/>
                </a:lnTo>
                <a:lnTo>
                  <a:pt x="170" y="40"/>
                </a:lnTo>
                <a:lnTo>
                  <a:pt x="64" y="0"/>
                </a:lnTo>
                <a:lnTo>
                  <a:pt x="0" y="225"/>
                </a:lnTo>
              </a:path>
            </a:pathLst>
          </a:custGeom>
          <a:solidFill>
            <a:srgbClr val="FF0030"/>
          </a:solidFill>
          <a:ln w="25400" cap="rnd" cmpd="sng">
            <a:solidFill>
              <a:srgbClr val="FF003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it-IT" sz="2215"/>
          </a:p>
        </p:txBody>
      </p:sp>
      <p:grpSp>
        <p:nvGrpSpPr>
          <p:cNvPr id="18466" name="Group 35">
            <a:extLst>
              <a:ext uri="{FF2B5EF4-FFF2-40B4-BE49-F238E27FC236}">
                <a16:creationId xmlns:a16="http://schemas.microsoft.com/office/drawing/2014/main" id="{7B31858A-5E58-CC40-80FC-D0E455A5C555}"/>
              </a:ext>
            </a:extLst>
          </p:cNvPr>
          <p:cNvGrpSpPr>
            <a:grpSpLocks/>
          </p:cNvGrpSpPr>
          <p:nvPr/>
        </p:nvGrpSpPr>
        <p:grpSpPr bwMode="auto">
          <a:xfrm>
            <a:off x="3271838" y="4276725"/>
            <a:ext cx="403225" cy="381000"/>
            <a:chOff x="1993" y="2739"/>
            <a:chExt cx="275" cy="259"/>
          </a:xfrm>
        </p:grpSpPr>
        <p:sp>
          <p:nvSpPr>
            <p:cNvPr id="100388" name="Oval 36">
              <a:extLst>
                <a:ext uri="{FF2B5EF4-FFF2-40B4-BE49-F238E27FC236}">
                  <a16:creationId xmlns:a16="http://schemas.microsoft.com/office/drawing/2014/main" id="{97FB75BA-B3D2-E940-B64F-6A8AF4F4CE61}"/>
                </a:ext>
              </a:extLst>
            </p:cNvPr>
            <p:cNvSpPr>
              <a:spLocks noChangeArrowheads="1"/>
            </p:cNvSpPr>
            <p:nvPr/>
          </p:nvSpPr>
          <p:spPr bwMode="auto">
            <a:xfrm>
              <a:off x="2055" y="2790"/>
              <a:ext cx="123" cy="138"/>
            </a:xfrm>
            <a:prstGeom prst="ellipse">
              <a:avLst/>
            </a:prstGeom>
            <a:solidFill>
              <a:srgbClr val="FFFFFF"/>
            </a:solidFill>
            <a:ln w="12700">
              <a:solidFill>
                <a:srgbClr val="FFFFFF"/>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it-IT" sz="2215"/>
            </a:p>
          </p:txBody>
        </p:sp>
        <p:sp>
          <p:nvSpPr>
            <p:cNvPr id="100389" name="Rectangle 37">
              <a:extLst>
                <a:ext uri="{FF2B5EF4-FFF2-40B4-BE49-F238E27FC236}">
                  <a16:creationId xmlns:a16="http://schemas.microsoft.com/office/drawing/2014/main" id="{10AE58FC-839F-C948-855F-914BEA3764E8}"/>
                </a:ext>
              </a:extLst>
            </p:cNvPr>
            <p:cNvSpPr>
              <a:spLocks noChangeArrowheads="1"/>
            </p:cNvSpPr>
            <p:nvPr/>
          </p:nvSpPr>
          <p:spPr bwMode="auto">
            <a:xfrm>
              <a:off x="1993" y="2739"/>
              <a:ext cx="275" cy="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23092" tIns="61546" rIns="123092" bIns="61546">
              <a:spAutoFit/>
            </a:bodyPr>
            <a:lstStyle>
              <a:lvl1pPr defTabSz="1900238">
                <a:defRPr sz="2400">
                  <a:solidFill>
                    <a:schemeClr val="tx1"/>
                  </a:solidFill>
                  <a:latin typeface="Times" charset="0"/>
                </a:defRPr>
              </a:lvl1pPr>
              <a:lvl2pPr marL="658813" defTabSz="1900238">
                <a:defRPr sz="2400">
                  <a:solidFill>
                    <a:schemeClr val="tx1"/>
                  </a:solidFill>
                  <a:latin typeface="Times" charset="0"/>
                </a:defRPr>
              </a:lvl2pPr>
              <a:lvl3pPr marL="1319213" defTabSz="1900238">
                <a:defRPr sz="2400">
                  <a:solidFill>
                    <a:schemeClr val="tx1"/>
                  </a:solidFill>
                  <a:latin typeface="Times" charset="0"/>
                </a:defRPr>
              </a:lvl3pPr>
              <a:lvl4pPr marL="1976438" defTabSz="1900238">
                <a:defRPr sz="2400">
                  <a:solidFill>
                    <a:schemeClr val="tx1"/>
                  </a:solidFill>
                  <a:latin typeface="Times" charset="0"/>
                </a:defRPr>
              </a:lvl4pPr>
              <a:lvl5pPr marL="2635250" defTabSz="1900238">
                <a:defRPr sz="2400">
                  <a:solidFill>
                    <a:schemeClr val="tx1"/>
                  </a:solidFill>
                  <a:latin typeface="Times" charset="0"/>
                </a:defRPr>
              </a:lvl5pPr>
              <a:lvl6pPr marL="3092450" defTabSz="1900238" eaLnBrk="0" fontAlgn="base" hangingPunct="0">
                <a:spcBef>
                  <a:spcPct val="0"/>
                </a:spcBef>
                <a:spcAft>
                  <a:spcPct val="0"/>
                </a:spcAft>
                <a:defRPr sz="2400">
                  <a:solidFill>
                    <a:schemeClr val="tx1"/>
                  </a:solidFill>
                  <a:latin typeface="Times" charset="0"/>
                </a:defRPr>
              </a:lvl6pPr>
              <a:lvl7pPr marL="3549650" defTabSz="1900238" eaLnBrk="0" fontAlgn="base" hangingPunct="0">
                <a:spcBef>
                  <a:spcPct val="0"/>
                </a:spcBef>
                <a:spcAft>
                  <a:spcPct val="0"/>
                </a:spcAft>
                <a:defRPr sz="2400">
                  <a:solidFill>
                    <a:schemeClr val="tx1"/>
                  </a:solidFill>
                  <a:latin typeface="Times" charset="0"/>
                </a:defRPr>
              </a:lvl7pPr>
              <a:lvl8pPr marL="4006850" defTabSz="1900238" eaLnBrk="0" fontAlgn="base" hangingPunct="0">
                <a:spcBef>
                  <a:spcPct val="0"/>
                </a:spcBef>
                <a:spcAft>
                  <a:spcPct val="0"/>
                </a:spcAft>
                <a:defRPr sz="2400">
                  <a:solidFill>
                    <a:schemeClr val="tx1"/>
                  </a:solidFill>
                  <a:latin typeface="Times" charset="0"/>
                </a:defRPr>
              </a:lvl8pPr>
              <a:lvl9pPr marL="4464050" defTabSz="1900238" eaLnBrk="0" fontAlgn="base" hangingPunct="0">
                <a:spcBef>
                  <a:spcPct val="0"/>
                </a:spcBef>
                <a:spcAft>
                  <a:spcPct val="0"/>
                </a:spcAft>
                <a:defRPr sz="2400">
                  <a:solidFill>
                    <a:schemeClr val="tx1"/>
                  </a:solidFill>
                  <a:latin typeface="Times" charset="0"/>
                </a:defRPr>
              </a:lvl9pPr>
            </a:lstStyle>
            <a:p>
              <a:pPr eaLnBrk="1" hangingPunct="1">
                <a:defRPr/>
              </a:pPr>
              <a:r>
                <a:rPr lang="it-IT" altLang="it-IT" sz="1662" b="1">
                  <a:solidFill>
                    <a:srgbClr val="000000"/>
                  </a:solidFill>
                </a:rPr>
                <a:t>D</a:t>
              </a:r>
            </a:p>
          </p:txBody>
        </p:sp>
      </p:grpSp>
      <p:sp>
        <p:nvSpPr>
          <p:cNvPr id="100390" name="Freeform 38">
            <a:extLst>
              <a:ext uri="{FF2B5EF4-FFF2-40B4-BE49-F238E27FC236}">
                <a16:creationId xmlns:a16="http://schemas.microsoft.com/office/drawing/2014/main" id="{EBF6F751-7C33-4C40-A66A-60F8BBB11498}"/>
              </a:ext>
            </a:extLst>
          </p:cNvPr>
          <p:cNvSpPr>
            <a:spLocks/>
          </p:cNvSpPr>
          <p:nvPr/>
        </p:nvSpPr>
        <p:spPr bwMode="auto">
          <a:xfrm>
            <a:off x="2728913" y="4240213"/>
            <a:ext cx="268287" cy="385762"/>
          </a:xfrm>
          <a:custGeom>
            <a:avLst/>
            <a:gdLst>
              <a:gd name="T0" fmla="*/ 70 w 183"/>
              <a:gd name="T1" fmla="*/ 262 h 263"/>
              <a:gd name="T2" fmla="*/ 182 w 183"/>
              <a:gd name="T3" fmla="*/ 230 h 263"/>
              <a:gd name="T4" fmla="*/ 107 w 183"/>
              <a:gd name="T5" fmla="*/ 0 h 263"/>
              <a:gd name="T6" fmla="*/ 0 w 183"/>
              <a:gd name="T7" fmla="*/ 40 h 263"/>
              <a:gd name="T8" fmla="*/ 70 w 183"/>
              <a:gd name="T9" fmla="*/ 262 h 263"/>
            </a:gdLst>
            <a:ahLst/>
            <a:cxnLst>
              <a:cxn ang="0">
                <a:pos x="T0" y="T1"/>
              </a:cxn>
              <a:cxn ang="0">
                <a:pos x="T2" y="T3"/>
              </a:cxn>
              <a:cxn ang="0">
                <a:pos x="T4" y="T5"/>
              </a:cxn>
              <a:cxn ang="0">
                <a:pos x="T6" y="T7"/>
              </a:cxn>
              <a:cxn ang="0">
                <a:pos x="T8" y="T9"/>
              </a:cxn>
            </a:cxnLst>
            <a:rect l="0" t="0" r="r" b="b"/>
            <a:pathLst>
              <a:path w="183" h="263">
                <a:moveTo>
                  <a:pt x="70" y="262"/>
                </a:moveTo>
                <a:lnTo>
                  <a:pt x="182" y="230"/>
                </a:lnTo>
                <a:lnTo>
                  <a:pt x="107" y="0"/>
                </a:lnTo>
                <a:lnTo>
                  <a:pt x="0" y="40"/>
                </a:lnTo>
                <a:lnTo>
                  <a:pt x="70" y="262"/>
                </a:lnTo>
              </a:path>
            </a:pathLst>
          </a:custGeom>
          <a:solidFill>
            <a:srgbClr val="FF0030"/>
          </a:solidFill>
          <a:ln w="25400" cap="rnd" cmpd="sng">
            <a:solidFill>
              <a:srgbClr val="FF003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it-IT" sz="2215"/>
          </a:p>
        </p:txBody>
      </p:sp>
      <p:grpSp>
        <p:nvGrpSpPr>
          <p:cNvPr id="18468" name="Group 39">
            <a:extLst>
              <a:ext uri="{FF2B5EF4-FFF2-40B4-BE49-F238E27FC236}">
                <a16:creationId xmlns:a16="http://schemas.microsoft.com/office/drawing/2014/main" id="{266E3CFF-8E28-5148-A4B3-60315A0FC3B6}"/>
              </a:ext>
            </a:extLst>
          </p:cNvPr>
          <p:cNvGrpSpPr>
            <a:grpSpLocks/>
          </p:cNvGrpSpPr>
          <p:nvPr/>
        </p:nvGrpSpPr>
        <p:grpSpPr bwMode="auto">
          <a:xfrm>
            <a:off x="2667000" y="4262438"/>
            <a:ext cx="403225" cy="379412"/>
            <a:chOff x="1580" y="2729"/>
            <a:chExt cx="275" cy="259"/>
          </a:xfrm>
        </p:grpSpPr>
        <p:sp>
          <p:nvSpPr>
            <p:cNvPr id="100392" name="Oval 40">
              <a:extLst>
                <a:ext uri="{FF2B5EF4-FFF2-40B4-BE49-F238E27FC236}">
                  <a16:creationId xmlns:a16="http://schemas.microsoft.com/office/drawing/2014/main" id="{BF4B062A-42CD-9A4F-9A8C-4489303CD69B}"/>
                </a:ext>
              </a:extLst>
            </p:cNvPr>
            <p:cNvSpPr>
              <a:spLocks noChangeArrowheads="1"/>
            </p:cNvSpPr>
            <p:nvPr/>
          </p:nvSpPr>
          <p:spPr bwMode="auto">
            <a:xfrm>
              <a:off x="1648" y="2770"/>
              <a:ext cx="132" cy="147"/>
            </a:xfrm>
            <a:prstGeom prst="ellipse">
              <a:avLst/>
            </a:prstGeom>
            <a:solidFill>
              <a:srgbClr val="FFFFFF"/>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it-IT" sz="2215"/>
            </a:p>
          </p:txBody>
        </p:sp>
        <p:sp>
          <p:nvSpPr>
            <p:cNvPr id="100393" name="Rectangle 41">
              <a:extLst>
                <a:ext uri="{FF2B5EF4-FFF2-40B4-BE49-F238E27FC236}">
                  <a16:creationId xmlns:a16="http://schemas.microsoft.com/office/drawing/2014/main" id="{616D4524-2DA3-E845-B88F-D198F2FE462E}"/>
                </a:ext>
              </a:extLst>
            </p:cNvPr>
            <p:cNvSpPr>
              <a:spLocks noChangeArrowheads="1"/>
            </p:cNvSpPr>
            <p:nvPr/>
          </p:nvSpPr>
          <p:spPr bwMode="auto">
            <a:xfrm>
              <a:off x="1580" y="2729"/>
              <a:ext cx="275" cy="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123092" tIns="61546" rIns="123092" bIns="61546">
              <a:spAutoFit/>
            </a:bodyPr>
            <a:lstStyle>
              <a:lvl1pPr defTabSz="1900238">
                <a:defRPr sz="2400">
                  <a:solidFill>
                    <a:schemeClr val="tx1"/>
                  </a:solidFill>
                  <a:latin typeface="Times" charset="0"/>
                </a:defRPr>
              </a:lvl1pPr>
              <a:lvl2pPr marL="658813" defTabSz="1900238">
                <a:defRPr sz="2400">
                  <a:solidFill>
                    <a:schemeClr val="tx1"/>
                  </a:solidFill>
                  <a:latin typeface="Times" charset="0"/>
                </a:defRPr>
              </a:lvl2pPr>
              <a:lvl3pPr marL="1319213" defTabSz="1900238">
                <a:defRPr sz="2400">
                  <a:solidFill>
                    <a:schemeClr val="tx1"/>
                  </a:solidFill>
                  <a:latin typeface="Times" charset="0"/>
                </a:defRPr>
              </a:lvl3pPr>
              <a:lvl4pPr marL="1976438" defTabSz="1900238">
                <a:defRPr sz="2400">
                  <a:solidFill>
                    <a:schemeClr val="tx1"/>
                  </a:solidFill>
                  <a:latin typeface="Times" charset="0"/>
                </a:defRPr>
              </a:lvl4pPr>
              <a:lvl5pPr marL="2635250" defTabSz="1900238">
                <a:defRPr sz="2400">
                  <a:solidFill>
                    <a:schemeClr val="tx1"/>
                  </a:solidFill>
                  <a:latin typeface="Times" charset="0"/>
                </a:defRPr>
              </a:lvl5pPr>
              <a:lvl6pPr marL="3092450" defTabSz="1900238" eaLnBrk="0" fontAlgn="base" hangingPunct="0">
                <a:spcBef>
                  <a:spcPct val="0"/>
                </a:spcBef>
                <a:spcAft>
                  <a:spcPct val="0"/>
                </a:spcAft>
                <a:defRPr sz="2400">
                  <a:solidFill>
                    <a:schemeClr val="tx1"/>
                  </a:solidFill>
                  <a:latin typeface="Times" charset="0"/>
                </a:defRPr>
              </a:lvl6pPr>
              <a:lvl7pPr marL="3549650" defTabSz="1900238" eaLnBrk="0" fontAlgn="base" hangingPunct="0">
                <a:spcBef>
                  <a:spcPct val="0"/>
                </a:spcBef>
                <a:spcAft>
                  <a:spcPct val="0"/>
                </a:spcAft>
                <a:defRPr sz="2400">
                  <a:solidFill>
                    <a:schemeClr val="tx1"/>
                  </a:solidFill>
                  <a:latin typeface="Times" charset="0"/>
                </a:defRPr>
              </a:lvl7pPr>
              <a:lvl8pPr marL="4006850" defTabSz="1900238" eaLnBrk="0" fontAlgn="base" hangingPunct="0">
                <a:spcBef>
                  <a:spcPct val="0"/>
                </a:spcBef>
                <a:spcAft>
                  <a:spcPct val="0"/>
                </a:spcAft>
                <a:defRPr sz="2400">
                  <a:solidFill>
                    <a:schemeClr val="tx1"/>
                  </a:solidFill>
                  <a:latin typeface="Times" charset="0"/>
                </a:defRPr>
              </a:lvl8pPr>
              <a:lvl9pPr marL="4464050" defTabSz="1900238" eaLnBrk="0" fontAlgn="base" hangingPunct="0">
                <a:spcBef>
                  <a:spcPct val="0"/>
                </a:spcBef>
                <a:spcAft>
                  <a:spcPct val="0"/>
                </a:spcAft>
                <a:defRPr sz="2400">
                  <a:solidFill>
                    <a:schemeClr val="tx1"/>
                  </a:solidFill>
                  <a:latin typeface="Times" charset="0"/>
                </a:defRPr>
              </a:lvl9pPr>
            </a:lstStyle>
            <a:p>
              <a:pPr eaLnBrk="1" hangingPunct="1">
                <a:defRPr/>
              </a:pPr>
              <a:r>
                <a:rPr lang="it-IT" altLang="it-IT" sz="1662" b="1">
                  <a:solidFill>
                    <a:srgbClr val="000000"/>
                  </a:solidFill>
                </a:rPr>
                <a:t>C</a:t>
              </a:r>
            </a:p>
          </p:txBody>
        </p:sp>
      </p:grpSp>
      <p:sp>
        <p:nvSpPr>
          <p:cNvPr id="100394" name="Rectangle 42">
            <a:extLst>
              <a:ext uri="{FF2B5EF4-FFF2-40B4-BE49-F238E27FC236}">
                <a16:creationId xmlns:a16="http://schemas.microsoft.com/office/drawing/2014/main" id="{4AB31F84-4E1A-C141-AA7A-F8D0538DB7C3}"/>
              </a:ext>
            </a:extLst>
          </p:cNvPr>
          <p:cNvSpPr>
            <a:spLocks noChangeArrowheads="1"/>
          </p:cNvSpPr>
          <p:nvPr/>
        </p:nvSpPr>
        <p:spPr bwMode="auto">
          <a:xfrm>
            <a:off x="5221288" y="3895725"/>
            <a:ext cx="541337"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27" tIns="41031" rIns="83527" bIns="41031">
            <a:spAutoFit/>
          </a:bodyPr>
          <a:lstStyle/>
          <a:p>
            <a:pPr eaLnBrk="1" hangingPunct="1">
              <a:defRPr/>
            </a:pPr>
            <a:r>
              <a:rPr lang="it-IT" altLang="it-IT" sz="2585" b="1" i="1">
                <a:solidFill>
                  <a:srgbClr val="FAFD00"/>
                </a:solidFill>
              </a:rPr>
              <a:t>m'</a:t>
            </a:r>
          </a:p>
        </p:txBody>
      </p:sp>
      <p:sp useBgFill="1">
        <p:nvSpPr>
          <p:cNvPr id="100395" name="Rectangle 43">
            <a:extLst>
              <a:ext uri="{FF2B5EF4-FFF2-40B4-BE49-F238E27FC236}">
                <a16:creationId xmlns:a16="http://schemas.microsoft.com/office/drawing/2014/main" id="{A2A5B18C-5811-AD41-A346-1E6277D9D046}"/>
              </a:ext>
            </a:extLst>
          </p:cNvPr>
          <p:cNvSpPr>
            <a:spLocks noChangeArrowheads="1"/>
          </p:cNvSpPr>
          <p:nvPr/>
        </p:nvSpPr>
        <p:spPr bwMode="auto">
          <a:xfrm>
            <a:off x="3076575" y="3802063"/>
            <a:ext cx="130175" cy="160337"/>
          </a:xfrm>
          <a:prstGeom prst="rect">
            <a:avLst/>
          </a:prstGeom>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it-IT" sz="2215"/>
          </a:p>
        </p:txBody>
      </p:sp>
      <p:sp>
        <p:nvSpPr>
          <p:cNvPr id="100396" name="Line 44">
            <a:extLst>
              <a:ext uri="{FF2B5EF4-FFF2-40B4-BE49-F238E27FC236}">
                <a16:creationId xmlns:a16="http://schemas.microsoft.com/office/drawing/2014/main" id="{9A2F228B-48AC-B94A-8ED8-2DAE8D87DDB8}"/>
              </a:ext>
            </a:extLst>
          </p:cNvPr>
          <p:cNvSpPr>
            <a:spLocks noChangeShapeType="1"/>
          </p:cNvSpPr>
          <p:nvPr/>
        </p:nvSpPr>
        <p:spPr bwMode="auto">
          <a:xfrm>
            <a:off x="3238500" y="2844800"/>
            <a:ext cx="0" cy="1077913"/>
          </a:xfrm>
          <a:prstGeom prst="line">
            <a:avLst/>
          </a:prstGeom>
          <a:noFill/>
          <a:ln w="50800">
            <a:solidFill>
              <a:srgbClr val="00279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it-IT" sz="2215"/>
          </a:p>
        </p:txBody>
      </p:sp>
      <p:sp>
        <p:nvSpPr>
          <p:cNvPr id="100397" name="Line 45">
            <a:extLst>
              <a:ext uri="{FF2B5EF4-FFF2-40B4-BE49-F238E27FC236}">
                <a16:creationId xmlns:a16="http://schemas.microsoft.com/office/drawing/2014/main" id="{0E2E7538-FFEF-E146-AB79-671DD375B5C3}"/>
              </a:ext>
            </a:extLst>
          </p:cNvPr>
          <p:cNvSpPr>
            <a:spLocks noChangeShapeType="1"/>
          </p:cNvSpPr>
          <p:nvPr/>
        </p:nvSpPr>
        <p:spPr bwMode="auto">
          <a:xfrm>
            <a:off x="3057525" y="2844800"/>
            <a:ext cx="0" cy="1077913"/>
          </a:xfrm>
          <a:prstGeom prst="line">
            <a:avLst/>
          </a:prstGeom>
          <a:noFill/>
          <a:ln w="50800">
            <a:solidFill>
              <a:srgbClr val="00279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it-IT" sz="2215"/>
          </a:p>
        </p:txBody>
      </p:sp>
      <p:sp>
        <p:nvSpPr>
          <p:cNvPr id="100398" name="Rectangle 46">
            <a:extLst>
              <a:ext uri="{FF2B5EF4-FFF2-40B4-BE49-F238E27FC236}">
                <a16:creationId xmlns:a16="http://schemas.microsoft.com/office/drawing/2014/main" id="{BFFC120F-A974-B44E-B2E5-367EDC4258D8}"/>
              </a:ext>
            </a:extLst>
          </p:cNvPr>
          <p:cNvSpPr>
            <a:spLocks noChangeArrowheads="1"/>
          </p:cNvSpPr>
          <p:nvPr/>
        </p:nvSpPr>
        <p:spPr bwMode="auto">
          <a:xfrm>
            <a:off x="2755900" y="1955800"/>
            <a:ext cx="758825" cy="944563"/>
          </a:xfrm>
          <a:prstGeom prst="rect">
            <a:avLst/>
          </a:prstGeom>
          <a:noFill/>
          <a:ln w="2540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it-IT" sz="2215"/>
          </a:p>
        </p:txBody>
      </p:sp>
      <p:sp>
        <p:nvSpPr>
          <p:cNvPr id="100399" name="Line 47">
            <a:extLst>
              <a:ext uri="{FF2B5EF4-FFF2-40B4-BE49-F238E27FC236}">
                <a16:creationId xmlns:a16="http://schemas.microsoft.com/office/drawing/2014/main" id="{5810F885-FE89-8849-8889-DA12DC8A75F2}"/>
              </a:ext>
            </a:extLst>
          </p:cNvPr>
          <p:cNvSpPr>
            <a:spLocks noChangeShapeType="1"/>
          </p:cNvSpPr>
          <p:nvPr/>
        </p:nvSpPr>
        <p:spPr bwMode="auto">
          <a:xfrm>
            <a:off x="2487613" y="5191125"/>
            <a:ext cx="0" cy="733425"/>
          </a:xfrm>
          <a:prstGeom prst="line">
            <a:avLst/>
          </a:prstGeom>
          <a:noFill/>
          <a:ln w="12700">
            <a:solidFill>
              <a:srgbClr val="00279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it-IT" sz="2215"/>
          </a:p>
        </p:txBody>
      </p:sp>
      <p:sp>
        <p:nvSpPr>
          <p:cNvPr id="100400" name="Line 48">
            <a:extLst>
              <a:ext uri="{FF2B5EF4-FFF2-40B4-BE49-F238E27FC236}">
                <a16:creationId xmlns:a16="http://schemas.microsoft.com/office/drawing/2014/main" id="{5FDFD578-F271-C44F-A6E3-A23EDCA61178}"/>
              </a:ext>
            </a:extLst>
          </p:cNvPr>
          <p:cNvSpPr>
            <a:spLocks noChangeShapeType="1"/>
          </p:cNvSpPr>
          <p:nvPr/>
        </p:nvSpPr>
        <p:spPr bwMode="auto">
          <a:xfrm flipH="1">
            <a:off x="2486025" y="5940425"/>
            <a:ext cx="917575" cy="0"/>
          </a:xfrm>
          <a:prstGeom prst="line">
            <a:avLst/>
          </a:prstGeom>
          <a:noFill/>
          <a:ln w="12700">
            <a:solidFill>
              <a:srgbClr val="00279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it-IT" sz="2215"/>
          </a:p>
        </p:txBody>
      </p:sp>
      <p:sp>
        <p:nvSpPr>
          <p:cNvPr id="100401" name="Line 49">
            <a:extLst>
              <a:ext uri="{FF2B5EF4-FFF2-40B4-BE49-F238E27FC236}">
                <a16:creationId xmlns:a16="http://schemas.microsoft.com/office/drawing/2014/main" id="{2BDC52DF-56EA-6D4F-BDA3-013E7F652266}"/>
              </a:ext>
            </a:extLst>
          </p:cNvPr>
          <p:cNvSpPr>
            <a:spLocks noChangeShapeType="1"/>
          </p:cNvSpPr>
          <p:nvPr/>
        </p:nvSpPr>
        <p:spPr bwMode="auto">
          <a:xfrm flipH="1">
            <a:off x="3763963" y="5940425"/>
            <a:ext cx="1084262" cy="0"/>
          </a:xfrm>
          <a:prstGeom prst="line">
            <a:avLst/>
          </a:prstGeom>
          <a:noFill/>
          <a:ln w="12700">
            <a:solidFill>
              <a:srgbClr val="00279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it-IT" sz="2215"/>
          </a:p>
        </p:txBody>
      </p:sp>
      <p:sp>
        <p:nvSpPr>
          <p:cNvPr id="100402" name="Line 50">
            <a:extLst>
              <a:ext uri="{FF2B5EF4-FFF2-40B4-BE49-F238E27FC236}">
                <a16:creationId xmlns:a16="http://schemas.microsoft.com/office/drawing/2014/main" id="{3FCE3C53-3327-FF4A-9618-0B1EFF76E05C}"/>
              </a:ext>
            </a:extLst>
          </p:cNvPr>
          <p:cNvSpPr>
            <a:spLocks noChangeShapeType="1"/>
          </p:cNvSpPr>
          <p:nvPr/>
        </p:nvSpPr>
        <p:spPr bwMode="auto">
          <a:xfrm>
            <a:off x="4864100" y="5151438"/>
            <a:ext cx="0" cy="773112"/>
          </a:xfrm>
          <a:prstGeom prst="line">
            <a:avLst/>
          </a:prstGeom>
          <a:noFill/>
          <a:ln w="12700">
            <a:solidFill>
              <a:srgbClr val="00279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it-IT" sz="2215"/>
          </a:p>
        </p:txBody>
      </p:sp>
      <p:sp>
        <p:nvSpPr>
          <p:cNvPr id="100403" name="Line 51">
            <a:extLst>
              <a:ext uri="{FF2B5EF4-FFF2-40B4-BE49-F238E27FC236}">
                <a16:creationId xmlns:a16="http://schemas.microsoft.com/office/drawing/2014/main" id="{BD6F6957-740B-114B-B9F2-152A790AAFF2}"/>
              </a:ext>
            </a:extLst>
          </p:cNvPr>
          <p:cNvSpPr>
            <a:spLocks noChangeShapeType="1"/>
          </p:cNvSpPr>
          <p:nvPr/>
        </p:nvSpPr>
        <p:spPr bwMode="auto">
          <a:xfrm>
            <a:off x="3887788" y="5189538"/>
            <a:ext cx="3175" cy="420687"/>
          </a:xfrm>
          <a:prstGeom prst="line">
            <a:avLst/>
          </a:prstGeom>
          <a:noFill/>
          <a:ln w="12700">
            <a:solidFill>
              <a:srgbClr val="00279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it-IT" sz="2215"/>
          </a:p>
        </p:txBody>
      </p:sp>
      <p:sp>
        <p:nvSpPr>
          <p:cNvPr id="100404" name="Line 52">
            <a:extLst>
              <a:ext uri="{FF2B5EF4-FFF2-40B4-BE49-F238E27FC236}">
                <a16:creationId xmlns:a16="http://schemas.microsoft.com/office/drawing/2014/main" id="{D2C25267-2C07-7D46-BF8C-CBA3B50339F8}"/>
              </a:ext>
            </a:extLst>
          </p:cNvPr>
          <p:cNvSpPr>
            <a:spLocks noChangeShapeType="1"/>
          </p:cNvSpPr>
          <p:nvPr/>
        </p:nvSpPr>
        <p:spPr bwMode="auto">
          <a:xfrm>
            <a:off x="3513138" y="5156200"/>
            <a:ext cx="1587" cy="330200"/>
          </a:xfrm>
          <a:prstGeom prst="line">
            <a:avLst/>
          </a:prstGeom>
          <a:noFill/>
          <a:ln w="12700">
            <a:solidFill>
              <a:srgbClr val="00279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it-IT" sz="2215"/>
          </a:p>
        </p:txBody>
      </p:sp>
      <p:sp>
        <p:nvSpPr>
          <p:cNvPr id="100405" name="Line 53">
            <a:extLst>
              <a:ext uri="{FF2B5EF4-FFF2-40B4-BE49-F238E27FC236}">
                <a16:creationId xmlns:a16="http://schemas.microsoft.com/office/drawing/2014/main" id="{2E6ACBE7-CB42-4841-994D-EFABF7486E25}"/>
              </a:ext>
            </a:extLst>
          </p:cNvPr>
          <p:cNvSpPr>
            <a:spLocks noChangeShapeType="1"/>
          </p:cNvSpPr>
          <p:nvPr/>
        </p:nvSpPr>
        <p:spPr bwMode="auto">
          <a:xfrm flipH="1">
            <a:off x="2995613" y="5172075"/>
            <a:ext cx="3175" cy="439738"/>
          </a:xfrm>
          <a:prstGeom prst="line">
            <a:avLst/>
          </a:prstGeom>
          <a:noFill/>
          <a:ln w="12700">
            <a:solidFill>
              <a:srgbClr val="00279F"/>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it-IT" sz="2215"/>
          </a:p>
        </p:txBody>
      </p:sp>
      <p:sp>
        <p:nvSpPr>
          <p:cNvPr id="100406" name="Line 54">
            <a:extLst>
              <a:ext uri="{FF2B5EF4-FFF2-40B4-BE49-F238E27FC236}">
                <a16:creationId xmlns:a16="http://schemas.microsoft.com/office/drawing/2014/main" id="{33A36C9B-D30A-CA40-AB38-43AA41CBC031}"/>
              </a:ext>
            </a:extLst>
          </p:cNvPr>
          <p:cNvSpPr>
            <a:spLocks noChangeShapeType="1"/>
          </p:cNvSpPr>
          <p:nvPr/>
        </p:nvSpPr>
        <p:spPr bwMode="auto">
          <a:xfrm>
            <a:off x="2481263" y="4768850"/>
            <a:ext cx="234950" cy="1588"/>
          </a:xfrm>
          <a:prstGeom prst="line">
            <a:avLst/>
          </a:prstGeom>
          <a:noFill/>
          <a:ln w="12700">
            <a:solidFill>
              <a:srgbClr val="00279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it-IT" sz="2215"/>
          </a:p>
        </p:txBody>
      </p:sp>
      <p:sp>
        <p:nvSpPr>
          <p:cNvPr id="100407" name="Line 55">
            <a:extLst>
              <a:ext uri="{FF2B5EF4-FFF2-40B4-BE49-F238E27FC236}">
                <a16:creationId xmlns:a16="http://schemas.microsoft.com/office/drawing/2014/main" id="{7C4B184A-E2DC-0540-ADDA-98C4138680F8}"/>
              </a:ext>
            </a:extLst>
          </p:cNvPr>
          <p:cNvSpPr>
            <a:spLocks noChangeShapeType="1"/>
          </p:cNvSpPr>
          <p:nvPr/>
        </p:nvSpPr>
        <p:spPr bwMode="auto">
          <a:xfrm flipV="1">
            <a:off x="3546475" y="5629275"/>
            <a:ext cx="346075" cy="0"/>
          </a:xfrm>
          <a:prstGeom prst="line">
            <a:avLst/>
          </a:prstGeom>
          <a:noFill/>
          <a:ln w="12700">
            <a:solidFill>
              <a:srgbClr val="00279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it-IT" sz="2215"/>
          </a:p>
        </p:txBody>
      </p:sp>
      <p:sp>
        <p:nvSpPr>
          <p:cNvPr id="100408" name="Line 56">
            <a:extLst>
              <a:ext uri="{FF2B5EF4-FFF2-40B4-BE49-F238E27FC236}">
                <a16:creationId xmlns:a16="http://schemas.microsoft.com/office/drawing/2014/main" id="{2E1FE8BF-2EAA-8745-9267-2C1C291DADF4}"/>
              </a:ext>
            </a:extLst>
          </p:cNvPr>
          <p:cNvSpPr>
            <a:spLocks noChangeShapeType="1"/>
          </p:cNvSpPr>
          <p:nvPr/>
        </p:nvSpPr>
        <p:spPr bwMode="auto">
          <a:xfrm flipV="1">
            <a:off x="3001963" y="5629275"/>
            <a:ext cx="222250" cy="0"/>
          </a:xfrm>
          <a:prstGeom prst="line">
            <a:avLst/>
          </a:prstGeom>
          <a:noFill/>
          <a:ln w="12700">
            <a:solidFill>
              <a:srgbClr val="00279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it-IT" sz="2215"/>
          </a:p>
        </p:txBody>
      </p:sp>
      <p:sp>
        <p:nvSpPr>
          <p:cNvPr id="100409" name="Line 57">
            <a:extLst>
              <a:ext uri="{FF2B5EF4-FFF2-40B4-BE49-F238E27FC236}">
                <a16:creationId xmlns:a16="http://schemas.microsoft.com/office/drawing/2014/main" id="{DB29B6D9-DEA9-444A-AF5F-B28FDA4D7DC5}"/>
              </a:ext>
            </a:extLst>
          </p:cNvPr>
          <p:cNvSpPr>
            <a:spLocks noChangeShapeType="1"/>
          </p:cNvSpPr>
          <p:nvPr/>
        </p:nvSpPr>
        <p:spPr bwMode="auto">
          <a:xfrm flipH="1">
            <a:off x="2486025" y="4767263"/>
            <a:ext cx="1588" cy="174625"/>
          </a:xfrm>
          <a:prstGeom prst="line">
            <a:avLst/>
          </a:prstGeom>
          <a:noFill/>
          <a:ln w="12700">
            <a:solidFill>
              <a:srgbClr val="00279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it-IT" sz="2215"/>
          </a:p>
        </p:txBody>
      </p:sp>
      <p:sp>
        <p:nvSpPr>
          <p:cNvPr id="100410" name="Line 58">
            <a:extLst>
              <a:ext uri="{FF2B5EF4-FFF2-40B4-BE49-F238E27FC236}">
                <a16:creationId xmlns:a16="http://schemas.microsoft.com/office/drawing/2014/main" id="{EAB76AFB-3A51-9647-84F3-A310E949A9F6}"/>
              </a:ext>
            </a:extLst>
          </p:cNvPr>
          <p:cNvSpPr>
            <a:spLocks noChangeShapeType="1"/>
          </p:cNvSpPr>
          <p:nvPr/>
        </p:nvSpPr>
        <p:spPr bwMode="auto">
          <a:xfrm>
            <a:off x="5586413" y="3522663"/>
            <a:ext cx="304800" cy="0"/>
          </a:xfrm>
          <a:prstGeom prst="line">
            <a:avLst/>
          </a:prstGeom>
          <a:noFill/>
          <a:ln w="25400">
            <a:solidFill>
              <a:srgbClr val="FAFD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it-IT" sz="2215"/>
          </a:p>
        </p:txBody>
      </p:sp>
      <p:sp>
        <p:nvSpPr>
          <p:cNvPr id="100411" name="Line 59">
            <a:extLst>
              <a:ext uri="{FF2B5EF4-FFF2-40B4-BE49-F238E27FC236}">
                <a16:creationId xmlns:a16="http://schemas.microsoft.com/office/drawing/2014/main" id="{334C7ED4-FCE4-C34B-AFDD-6E8861F12AE1}"/>
              </a:ext>
            </a:extLst>
          </p:cNvPr>
          <p:cNvSpPr>
            <a:spLocks noChangeShapeType="1"/>
          </p:cNvSpPr>
          <p:nvPr/>
        </p:nvSpPr>
        <p:spPr bwMode="auto">
          <a:xfrm>
            <a:off x="5599113" y="4162425"/>
            <a:ext cx="306387" cy="0"/>
          </a:xfrm>
          <a:prstGeom prst="line">
            <a:avLst/>
          </a:prstGeom>
          <a:noFill/>
          <a:ln w="25400">
            <a:solidFill>
              <a:srgbClr val="FAFD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it-IT" sz="2215"/>
          </a:p>
        </p:txBody>
      </p:sp>
      <p:sp>
        <p:nvSpPr>
          <p:cNvPr id="100412" name="Line 60">
            <a:extLst>
              <a:ext uri="{FF2B5EF4-FFF2-40B4-BE49-F238E27FC236}">
                <a16:creationId xmlns:a16="http://schemas.microsoft.com/office/drawing/2014/main" id="{82D6D9F2-1E5F-AB47-8AF3-FA5052CFF7D5}"/>
              </a:ext>
            </a:extLst>
          </p:cNvPr>
          <p:cNvSpPr>
            <a:spLocks noChangeShapeType="1"/>
          </p:cNvSpPr>
          <p:nvPr/>
        </p:nvSpPr>
        <p:spPr bwMode="auto">
          <a:xfrm>
            <a:off x="7321550" y="4130675"/>
            <a:ext cx="304800" cy="0"/>
          </a:xfrm>
          <a:prstGeom prst="line">
            <a:avLst/>
          </a:prstGeom>
          <a:noFill/>
          <a:ln w="25400">
            <a:solidFill>
              <a:srgbClr val="FAFD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it-IT" sz="2215"/>
          </a:p>
        </p:txBody>
      </p:sp>
      <p:sp>
        <p:nvSpPr>
          <p:cNvPr id="100413" name="Line 61">
            <a:extLst>
              <a:ext uri="{FF2B5EF4-FFF2-40B4-BE49-F238E27FC236}">
                <a16:creationId xmlns:a16="http://schemas.microsoft.com/office/drawing/2014/main" id="{04C36A7C-09B4-3942-94DA-B1DAB2E6CDBF}"/>
              </a:ext>
            </a:extLst>
          </p:cNvPr>
          <p:cNvSpPr>
            <a:spLocks noChangeShapeType="1"/>
          </p:cNvSpPr>
          <p:nvPr/>
        </p:nvSpPr>
        <p:spPr bwMode="auto">
          <a:xfrm>
            <a:off x="3195638" y="2173288"/>
            <a:ext cx="0" cy="234950"/>
          </a:xfrm>
          <a:prstGeom prst="line">
            <a:avLst/>
          </a:prstGeom>
          <a:noFill/>
          <a:ln w="50800">
            <a:solidFill>
              <a:srgbClr val="00279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it-IT" sz="2215"/>
          </a:p>
        </p:txBody>
      </p:sp>
      <p:sp>
        <p:nvSpPr>
          <p:cNvPr id="100414" name="Line 62">
            <a:extLst>
              <a:ext uri="{FF2B5EF4-FFF2-40B4-BE49-F238E27FC236}">
                <a16:creationId xmlns:a16="http://schemas.microsoft.com/office/drawing/2014/main" id="{5978F602-552D-E346-B0B0-7DC650790679}"/>
              </a:ext>
            </a:extLst>
          </p:cNvPr>
          <p:cNvSpPr>
            <a:spLocks noChangeShapeType="1"/>
          </p:cNvSpPr>
          <p:nvPr/>
        </p:nvSpPr>
        <p:spPr bwMode="auto">
          <a:xfrm>
            <a:off x="3086100" y="2173288"/>
            <a:ext cx="0" cy="234950"/>
          </a:xfrm>
          <a:prstGeom prst="line">
            <a:avLst/>
          </a:prstGeom>
          <a:noFill/>
          <a:ln w="50800">
            <a:solidFill>
              <a:srgbClr val="00279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it-IT" sz="2215"/>
          </a:p>
        </p:txBody>
      </p:sp>
      <p:sp>
        <p:nvSpPr>
          <p:cNvPr id="100415" name="Line 63">
            <a:extLst>
              <a:ext uri="{FF2B5EF4-FFF2-40B4-BE49-F238E27FC236}">
                <a16:creationId xmlns:a16="http://schemas.microsoft.com/office/drawing/2014/main" id="{7CB7A6ED-01BA-0747-9752-963AEDD9887F}"/>
              </a:ext>
            </a:extLst>
          </p:cNvPr>
          <p:cNvSpPr>
            <a:spLocks noChangeShapeType="1"/>
          </p:cNvSpPr>
          <p:nvPr/>
        </p:nvSpPr>
        <p:spPr bwMode="auto">
          <a:xfrm>
            <a:off x="3070225" y="4678363"/>
            <a:ext cx="1588" cy="392112"/>
          </a:xfrm>
          <a:prstGeom prst="line">
            <a:avLst/>
          </a:prstGeom>
          <a:noFill/>
          <a:ln w="50800">
            <a:solidFill>
              <a:srgbClr val="00279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it-IT" sz="2215"/>
          </a:p>
        </p:txBody>
      </p:sp>
      <p:sp>
        <p:nvSpPr>
          <p:cNvPr id="100416" name="Line 64">
            <a:extLst>
              <a:ext uri="{FF2B5EF4-FFF2-40B4-BE49-F238E27FC236}">
                <a16:creationId xmlns:a16="http://schemas.microsoft.com/office/drawing/2014/main" id="{90C0049C-EC2B-3C4F-A24A-A6CD7DA3CE4C}"/>
              </a:ext>
            </a:extLst>
          </p:cNvPr>
          <p:cNvSpPr>
            <a:spLocks noChangeShapeType="1"/>
          </p:cNvSpPr>
          <p:nvPr/>
        </p:nvSpPr>
        <p:spPr bwMode="auto">
          <a:xfrm>
            <a:off x="3273425" y="4678363"/>
            <a:ext cx="1588" cy="392112"/>
          </a:xfrm>
          <a:prstGeom prst="line">
            <a:avLst/>
          </a:prstGeom>
          <a:noFill/>
          <a:ln w="50800">
            <a:solidFill>
              <a:srgbClr val="00279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it-IT" sz="2215"/>
          </a:p>
        </p:txBody>
      </p:sp>
      <p:sp>
        <p:nvSpPr>
          <p:cNvPr id="100417" name="AutoShape 65">
            <a:extLst>
              <a:ext uri="{FF2B5EF4-FFF2-40B4-BE49-F238E27FC236}">
                <a16:creationId xmlns:a16="http://schemas.microsoft.com/office/drawing/2014/main" id="{DBC4FED0-4007-F646-9F78-D18DBD81E600}"/>
              </a:ext>
            </a:extLst>
          </p:cNvPr>
          <p:cNvSpPr>
            <a:spLocks noChangeArrowheads="1"/>
          </p:cNvSpPr>
          <p:nvPr/>
        </p:nvSpPr>
        <p:spPr bwMode="auto">
          <a:xfrm>
            <a:off x="1481138" y="487363"/>
            <a:ext cx="3138487" cy="703262"/>
          </a:xfrm>
          <a:prstGeom prst="roundRect">
            <a:avLst>
              <a:gd name="adj" fmla="val 28833"/>
            </a:avLst>
          </a:prstGeom>
          <a:solidFill>
            <a:srgbClr val="081D58"/>
          </a:solidFill>
          <a:ln w="12700">
            <a:solidFill>
              <a:srgbClr val="FAFD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endParaRPr lang="it-IT" sz="2215"/>
          </a:p>
        </p:txBody>
      </p:sp>
      <p:sp>
        <p:nvSpPr>
          <p:cNvPr id="100418" name="Rectangle 66">
            <a:extLst>
              <a:ext uri="{FF2B5EF4-FFF2-40B4-BE49-F238E27FC236}">
                <a16:creationId xmlns:a16="http://schemas.microsoft.com/office/drawing/2014/main" id="{DF795336-7FEF-A042-AAF0-870322BB4CC0}"/>
              </a:ext>
            </a:extLst>
          </p:cNvPr>
          <p:cNvSpPr>
            <a:spLocks noChangeArrowheads="1"/>
          </p:cNvSpPr>
          <p:nvPr/>
        </p:nvSpPr>
        <p:spPr bwMode="auto">
          <a:xfrm>
            <a:off x="1806575" y="620713"/>
            <a:ext cx="249713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27" tIns="41031" rIns="83527" bIns="41031">
            <a:spAutoFit/>
          </a:bodyPr>
          <a:lstStyle/>
          <a:p>
            <a:pPr eaLnBrk="1" hangingPunct="1">
              <a:defRPr/>
            </a:pPr>
            <a:r>
              <a:rPr lang="it-IT" altLang="it-IT" sz="1846" b="1" dirty="0">
                <a:solidFill>
                  <a:srgbClr val="FAFD00"/>
                </a:solidFill>
              </a:rPr>
              <a:t>U16-RBE </a:t>
            </a:r>
            <a:r>
              <a:rPr lang="it-IT" altLang="it-IT" sz="1846" b="1" dirty="0" err="1">
                <a:solidFill>
                  <a:srgbClr val="FAFD00"/>
                </a:solidFill>
              </a:rPr>
              <a:t>expression</a:t>
            </a:r>
            <a:endParaRPr lang="it-IT" altLang="it-IT" sz="1846" b="1" dirty="0">
              <a:solidFill>
                <a:srgbClr val="FAFD00"/>
              </a:solidFill>
            </a:endParaRPr>
          </a:p>
        </p:txBody>
      </p:sp>
      <p:pic>
        <p:nvPicPr>
          <p:cNvPr id="100419" name="Picture 67">
            <a:extLst>
              <a:ext uri="{FF2B5EF4-FFF2-40B4-BE49-F238E27FC236}">
                <a16:creationId xmlns:a16="http://schemas.microsoft.com/office/drawing/2014/main" id="{C5ADEF0B-9DE1-1F42-A564-2A231495042B}"/>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94388" y="1614488"/>
            <a:ext cx="1500187" cy="4427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558085516"/>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ttangolo 48">
            <a:extLst>
              <a:ext uri="{FF2B5EF4-FFF2-40B4-BE49-F238E27FC236}">
                <a16:creationId xmlns:a16="http://schemas.microsoft.com/office/drawing/2014/main" id="{C86706E0-38FC-9247-825F-0C4336F293E1}"/>
              </a:ext>
            </a:extLst>
          </p:cNvPr>
          <p:cNvSpPr/>
          <p:nvPr/>
        </p:nvSpPr>
        <p:spPr>
          <a:xfrm>
            <a:off x="1187624" y="265970"/>
            <a:ext cx="7150444" cy="1008112"/>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3427" name="Line 1027">
            <a:extLst>
              <a:ext uri="{FF2B5EF4-FFF2-40B4-BE49-F238E27FC236}">
                <a16:creationId xmlns:a16="http://schemas.microsoft.com/office/drawing/2014/main" id="{048D478F-59B3-C84B-AF31-26548540272B}"/>
              </a:ext>
            </a:extLst>
          </p:cNvPr>
          <p:cNvSpPr>
            <a:spLocks noChangeShapeType="1"/>
          </p:cNvSpPr>
          <p:nvPr/>
        </p:nvSpPr>
        <p:spPr bwMode="auto">
          <a:xfrm flipH="1">
            <a:off x="2097088" y="1858963"/>
            <a:ext cx="6985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it-IT" sz="2215"/>
          </a:p>
        </p:txBody>
      </p:sp>
      <p:sp>
        <p:nvSpPr>
          <p:cNvPr id="103428" name="Line 1028">
            <a:extLst>
              <a:ext uri="{FF2B5EF4-FFF2-40B4-BE49-F238E27FC236}">
                <a16:creationId xmlns:a16="http://schemas.microsoft.com/office/drawing/2014/main" id="{B0E82790-1BA4-7A49-A265-476E9FE0B289}"/>
              </a:ext>
            </a:extLst>
          </p:cNvPr>
          <p:cNvSpPr>
            <a:spLocks noChangeShapeType="1"/>
          </p:cNvSpPr>
          <p:nvPr/>
        </p:nvSpPr>
        <p:spPr bwMode="auto">
          <a:xfrm flipH="1">
            <a:off x="2103438" y="5454650"/>
            <a:ext cx="6985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it-IT" sz="2215"/>
          </a:p>
        </p:txBody>
      </p:sp>
      <p:sp>
        <p:nvSpPr>
          <p:cNvPr id="103429" name="Line 1029">
            <a:extLst>
              <a:ext uri="{FF2B5EF4-FFF2-40B4-BE49-F238E27FC236}">
                <a16:creationId xmlns:a16="http://schemas.microsoft.com/office/drawing/2014/main" id="{2300F118-EA46-7749-954D-E4833E2D9421}"/>
              </a:ext>
            </a:extLst>
          </p:cNvPr>
          <p:cNvSpPr>
            <a:spLocks noChangeShapeType="1"/>
          </p:cNvSpPr>
          <p:nvPr/>
        </p:nvSpPr>
        <p:spPr bwMode="auto">
          <a:xfrm flipH="1">
            <a:off x="2108200" y="3068638"/>
            <a:ext cx="7143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it-IT" sz="2215"/>
          </a:p>
        </p:txBody>
      </p:sp>
      <p:sp>
        <p:nvSpPr>
          <p:cNvPr id="103430" name="Line 1030">
            <a:extLst>
              <a:ext uri="{FF2B5EF4-FFF2-40B4-BE49-F238E27FC236}">
                <a16:creationId xmlns:a16="http://schemas.microsoft.com/office/drawing/2014/main" id="{EF58091E-4444-AC4D-A5CB-C68A04D30E1E}"/>
              </a:ext>
            </a:extLst>
          </p:cNvPr>
          <p:cNvSpPr>
            <a:spLocks noChangeShapeType="1"/>
          </p:cNvSpPr>
          <p:nvPr/>
        </p:nvSpPr>
        <p:spPr bwMode="auto">
          <a:xfrm flipH="1">
            <a:off x="2101850" y="4273550"/>
            <a:ext cx="69850"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it-IT" sz="2215"/>
          </a:p>
        </p:txBody>
      </p:sp>
      <p:sp>
        <p:nvSpPr>
          <p:cNvPr id="103431" name="Line 1031">
            <a:extLst>
              <a:ext uri="{FF2B5EF4-FFF2-40B4-BE49-F238E27FC236}">
                <a16:creationId xmlns:a16="http://schemas.microsoft.com/office/drawing/2014/main" id="{FD4FAB14-BEF2-DC40-A8B4-051832B6B0C8}"/>
              </a:ext>
            </a:extLst>
          </p:cNvPr>
          <p:cNvSpPr>
            <a:spLocks noChangeShapeType="1"/>
          </p:cNvSpPr>
          <p:nvPr/>
        </p:nvSpPr>
        <p:spPr bwMode="auto">
          <a:xfrm>
            <a:off x="2197100" y="5491163"/>
            <a:ext cx="0" cy="46037"/>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it-IT" sz="2215"/>
          </a:p>
        </p:txBody>
      </p:sp>
      <p:sp>
        <p:nvSpPr>
          <p:cNvPr id="103432" name="Rectangle 1032">
            <a:extLst>
              <a:ext uri="{FF2B5EF4-FFF2-40B4-BE49-F238E27FC236}">
                <a16:creationId xmlns:a16="http://schemas.microsoft.com/office/drawing/2014/main" id="{1F736ECD-A216-1C41-B49F-C2372CE52B80}"/>
              </a:ext>
            </a:extLst>
          </p:cNvPr>
          <p:cNvSpPr>
            <a:spLocks noChangeArrowheads="1"/>
          </p:cNvSpPr>
          <p:nvPr/>
        </p:nvSpPr>
        <p:spPr bwMode="auto">
          <a:xfrm>
            <a:off x="2198688" y="1863725"/>
            <a:ext cx="5786437" cy="3589338"/>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it-IT" sz="2215"/>
          </a:p>
        </p:txBody>
      </p:sp>
      <p:sp>
        <p:nvSpPr>
          <p:cNvPr id="103433" name="Line 1033">
            <a:extLst>
              <a:ext uri="{FF2B5EF4-FFF2-40B4-BE49-F238E27FC236}">
                <a16:creationId xmlns:a16="http://schemas.microsoft.com/office/drawing/2014/main" id="{836F6BBD-4840-D34A-B209-85F0D015FC17}"/>
              </a:ext>
            </a:extLst>
          </p:cNvPr>
          <p:cNvSpPr>
            <a:spLocks noChangeShapeType="1"/>
          </p:cNvSpPr>
          <p:nvPr/>
        </p:nvSpPr>
        <p:spPr bwMode="auto">
          <a:xfrm>
            <a:off x="3573463" y="5483225"/>
            <a:ext cx="0" cy="476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it-IT" sz="2215"/>
          </a:p>
        </p:txBody>
      </p:sp>
      <p:sp>
        <p:nvSpPr>
          <p:cNvPr id="103434" name="Line 1034">
            <a:extLst>
              <a:ext uri="{FF2B5EF4-FFF2-40B4-BE49-F238E27FC236}">
                <a16:creationId xmlns:a16="http://schemas.microsoft.com/office/drawing/2014/main" id="{03F095B6-9986-ED47-B6F3-2308A64C9FCA}"/>
              </a:ext>
            </a:extLst>
          </p:cNvPr>
          <p:cNvSpPr>
            <a:spLocks noChangeShapeType="1"/>
          </p:cNvSpPr>
          <p:nvPr/>
        </p:nvSpPr>
        <p:spPr bwMode="auto">
          <a:xfrm>
            <a:off x="5068888" y="5489575"/>
            <a:ext cx="0" cy="4603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it-IT" sz="2215"/>
          </a:p>
        </p:txBody>
      </p:sp>
      <p:sp>
        <p:nvSpPr>
          <p:cNvPr id="103435" name="Line 1035">
            <a:extLst>
              <a:ext uri="{FF2B5EF4-FFF2-40B4-BE49-F238E27FC236}">
                <a16:creationId xmlns:a16="http://schemas.microsoft.com/office/drawing/2014/main" id="{3F9F483F-374D-3644-9E4A-3D767E5ADD79}"/>
              </a:ext>
            </a:extLst>
          </p:cNvPr>
          <p:cNvSpPr>
            <a:spLocks noChangeShapeType="1"/>
          </p:cNvSpPr>
          <p:nvPr/>
        </p:nvSpPr>
        <p:spPr bwMode="auto">
          <a:xfrm>
            <a:off x="6564313" y="5481638"/>
            <a:ext cx="0" cy="476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it-IT" sz="2215"/>
          </a:p>
        </p:txBody>
      </p:sp>
      <p:sp>
        <p:nvSpPr>
          <p:cNvPr id="103436" name="Line 1036">
            <a:extLst>
              <a:ext uri="{FF2B5EF4-FFF2-40B4-BE49-F238E27FC236}">
                <a16:creationId xmlns:a16="http://schemas.microsoft.com/office/drawing/2014/main" id="{ED9931DC-9BF5-1B4E-B902-EDFED0A138DF}"/>
              </a:ext>
            </a:extLst>
          </p:cNvPr>
          <p:cNvSpPr>
            <a:spLocks noChangeShapeType="1"/>
          </p:cNvSpPr>
          <p:nvPr/>
        </p:nvSpPr>
        <p:spPr bwMode="auto">
          <a:xfrm>
            <a:off x="7985125" y="5486400"/>
            <a:ext cx="0" cy="4762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it-IT" sz="2215"/>
          </a:p>
        </p:txBody>
      </p:sp>
      <p:sp>
        <p:nvSpPr>
          <p:cNvPr id="103437" name="Line 1037">
            <a:extLst>
              <a:ext uri="{FF2B5EF4-FFF2-40B4-BE49-F238E27FC236}">
                <a16:creationId xmlns:a16="http://schemas.microsoft.com/office/drawing/2014/main" id="{62233BF5-1555-104B-9620-FD2422F40FDA}"/>
              </a:ext>
            </a:extLst>
          </p:cNvPr>
          <p:cNvSpPr>
            <a:spLocks noChangeShapeType="1"/>
          </p:cNvSpPr>
          <p:nvPr/>
        </p:nvSpPr>
        <p:spPr bwMode="auto">
          <a:xfrm flipH="1">
            <a:off x="2146300" y="2471738"/>
            <a:ext cx="53975"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it-IT" sz="2215"/>
          </a:p>
        </p:txBody>
      </p:sp>
      <p:sp>
        <p:nvSpPr>
          <p:cNvPr id="103438" name="Line 1038">
            <a:extLst>
              <a:ext uri="{FF2B5EF4-FFF2-40B4-BE49-F238E27FC236}">
                <a16:creationId xmlns:a16="http://schemas.microsoft.com/office/drawing/2014/main" id="{D946B318-8DD6-1B42-A398-DB3275CD9174}"/>
              </a:ext>
            </a:extLst>
          </p:cNvPr>
          <p:cNvSpPr>
            <a:spLocks noChangeShapeType="1"/>
          </p:cNvSpPr>
          <p:nvPr/>
        </p:nvSpPr>
        <p:spPr bwMode="auto">
          <a:xfrm flipH="1">
            <a:off x="2138363" y="3705225"/>
            <a:ext cx="5238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it-IT" sz="2215"/>
          </a:p>
        </p:txBody>
      </p:sp>
      <p:sp>
        <p:nvSpPr>
          <p:cNvPr id="103439" name="Line 1039">
            <a:extLst>
              <a:ext uri="{FF2B5EF4-FFF2-40B4-BE49-F238E27FC236}">
                <a16:creationId xmlns:a16="http://schemas.microsoft.com/office/drawing/2014/main" id="{1C8C930F-4157-D343-B7F4-CC1905FEA192}"/>
              </a:ext>
            </a:extLst>
          </p:cNvPr>
          <p:cNvSpPr>
            <a:spLocks noChangeShapeType="1"/>
          </p:cNvSpPr>
          <p:nvPr/>
        </p:nvSpPr>
        <p:spPr bwMode="auto">
          <a:xfrm flipH="1">
            <a:off x="2130425" y="4868863"/>
            <a:ext cx="52388"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it-IT" sz="2215"/>
          </a:p>
        </p:txBody>
      </p:sp>
      <p:sp>
        <p:nvSpPr>
          <p:cNvPr id="103440" name="Line 1040">
            <a:extLst>
              <a:ext uri="{FF2B5EF4-FFF2-40B4-BE49-F238E27FC236}">
                <a16:creationId xmlns:a16="http://schemas.microsoft.com/office/drawing/2014/main" id="{C8F58D0F-B81D-D347-B683-1F3523B34619}"/>
              </a:ext>
            </a:extLst>
          </p:cNvPr>
          <p:cNvSpPr>
            <a:spLocks noChangeShapeType="1"/>
          </p:cNvSpPr>
          <p:nvPr/>
        </p:nvSpPr>
        <p:spPr bwMode="auto">
          <a:xfrm>
            <a:off x="2852738" y="5468938"/>
            <a:ext cx="0" cy="2857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it-IT" sz="2215"/>
          </a:p>
        </p:txBody>
      </p:sp>
      <p:sp>
        <p:nvSpPr>
          <p:cNvPr id="103441" name="Line 1041">
            <a:extLst>
              <a:ext uri="{FF2B5EF4-FFF2-40B4-BE49-F238E27FC236}">
                <a16:creationId xmlns:a16="http://schemas.microsoft.com/office/drawing/2014/main" id="{0776305E-61FF-AD4A-B7F8-CE420D1EBB8A}"/>
              </a:ext>
            </a:extLst>
          </p:cNvPr>
          <p:cNvSpPr>
            <a:spLocks noChangeShapeType="1"/>
          </p:cNvSpPr>
          <p:nvPr/>
        </p:nvSpPr>
        <p:spPr bwMode="auto">
          <a:xfrm>
            <a:off x="7218363" y="5467350"/>
            <a:ext cx="0" cy="28575"/>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it-IT" sz="2215"/>
          </a:p>
        </p:txBody>
      </p:sp>
      <p:sp>
        <p:nvSpPr>
          <p:cNvPr id="103442" name="Line 1042">
            <a:extLst>
              <a:ext uri="{FF2B5EF4-FFF2-40B4-BE49-F238E27FC236}">
                <a16:creationId xmlns:a16="http://schemas.microsoft.com/office/drawing/2014/main" id="{B52F7E99-4683-4449-926A-32AEEDF24479}"/>
              </a:ext>
            </a:extLst>
          </p:cNvPr>
          <p:cNvSpPr>
            <a:spLocks noChangeShapeType="1"/>
          </p:cNvSpPr>
          <p:nvPr/>
        </p:nvSpPr>
        <p:spPr bwMode="auto">
          <a:xfrm>
            <a:off x="5808663" y="5459413"/>
            <a:ext cx="0" cy="3016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it-IT" sz="2215"/>
          </a:p>
        </p:txBody>
      </p:sp>
      <p:sp>
        <p:nvSpPr>
          <p:cNvPr id="103443" name="Line 1043">
            <a:extLst>
              <a:ext uri="{FF2B5EF4-FFF2-40B4-BE49-F238E27FC236}">
                <a16:creationId xmlns:a16="http://schemas.microsoft.com/office/drawing/2014/main" id="{7E5BAAD7-8B19-FA41-8586-D403006F1507}"/>
              </a:ext>
            </a:extLst>
          </p:cNvPr>
          <p:cNvSpPr>
            <a:spLocks noChangeShapeType="1"/>
          </p:cNvSpPr>
          <p:nvPr/>
        </p:nvSpPr>
        <p:spPr bwMode="auto">
          <a:xfrm>
            <a:off x="4359275" y="5465763"/>
            <a:ext cx="0" cy="3016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it-IT" sz="2215"/>
          </a:p>
        </p:txBody>
      </p:sp>
      <p:sp>
        <p:nvSpPr>
          <p:cNvPr id="103444" name="Rectangle 1044">
            <a:extLst>
              <a:ext uri="{FF2B5EF4-FFF2-40B4-BE49-F238E27FC236}">
                <a16:creationId xmlns:a16="http://schemas.microsoft.com/office/drawing/2014/main" id="{5379C74C-83F4-4546-A339-337F6AB730BB}"/>
              </a:ext>
            </a:extLst>
          </p:cNvPr>
          <p:cNvSpPr>
            <a:spLocks noChangeArrowheads="1"/>
          </p:cNvSpPr>
          <p:nvPr/>
        </p:nvSpPr>
        <p:spPr bwMode="auto">
          <a:xfrm>
            <a:off x="1485900" y="1693863"/>
            <a:ext cx="6429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26" tIns="41031" rIns="83526" bIns="41031">
            <a:spAutoFit/>
          </a:bodyPr>
          <a:lstStyle/>
          <a:p>
            <a:pPr eaLnBrk="1" hangingPunct="1">
              <a:defRPr/>
            </a:pPr>
            <a:r>
              <a:rPr lang="it-IT" altLang="it-IT" sz="1846" b="1">
                <a:solidFill>
                  <a:srgbClr val="00279F"/>
                </a:solidFill>
                <a:latin typeface="Palatino" charset="0"/>
              </a:rPr>
              <a:t>3000</a:t>
            </a:r>
          </a:p>
        </p:txBody>
      </p:sp>
      <p:sp>
        <p:nvSpPr>
          <p:cNvPr id="103445" name="Rectangle 1045">
            <a:extLst>
              <a:ext uri="{FF2B5EF4-FFF2-40B4-BE49-F238E27FC236}">
                <a16:creationId xmlns:a16="http://schemas.microsoft.com/office/drawing/2014/main" id="{0B4878A2-F0EE-5E4A-8DAF-2F5E7633C1FC}"/>
              </a:ext>
            </a:extLst>
          </p:cNvPr>
          <p:cNvSpPr>
            <a:spLocks noChangeArrowheads="1"/>
          </p:cNvSpPr>
          <p:nvPr/>
        </p:nvSpPr>
        <p:spPr bwMode="auto">
          <a:xfrm>
            <a:off x="1493838" y="2867025"/>
            <a:ext cx="6429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26" tIns="41031" rIns="83526" bIns="41031">
            <a:spAutoFit/>
          </a:bodyPr>
          <a:lstStyle/>
          <a:p>
            <a:pPr eaLnBrk="1" hangingPunct="1">
              <a:defRPr/>
            </a:pPr>
            <a:r>
              <a:rPr lang="it-IT" altLang="it-IT" sz="1846" b="1">
                <a:solidFill>
                  <a:srgbClr val="00279F"/>
                </a:solidFill>
                <a:latin typeface="Palatino" charset="0"/>
              </a:rPr>
              <a:t>2000</a:t>
            </a:r>
          </a:p>
        </p:txBody>
      </p:sp>
      <p:sp>
        <p:nvSpPr>
          <p:cNvPr id="103446" name="Rectangle 1046">
            <a:extLst>
              <a:ext uri="{FF2B5EF4-FFF2-40B4-BE49-F238E27FC236}">
                <a16:creationId xmlns:a16="http://schemas.microsoft.com/office/drawing/2014/main" id="{2D90A0CD-D8DF-554B-9A0B-BD0A54EFC736}"/>
              </a:ext>
            </a:extLst>
          </p:cNvPr>
          <p:cNvSpPr>
            <a:spLocks noChangeArrowheads="1"/>
          </p:cNvSpPr>
          <p:nvPr/>
        </p:nvSpPr>
        <p:spPr bwMode="auto">
          <a:xfrm>
            <a:off x="1519238" y="4079875"/>
            <a:ext cx="6429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26" tIns="41031" rIns="83526" bIns="41031">
            <a:spAutoFit/>
          </a:bodyPr>
          <a:lstStyle/>
          <a:p>
            <a:pPr eaLnBrk="1" hangingPunct="1">
              <a:defRPr/>
            </a:pPr>
            <a:r>
              <a:rPr lang="it-IT" altLang="it-IT" sz="1846" b="1">
                <a:solidFill>
                  <a:srgbClr val="00279F"/>
                </a:solidFill>
                <a:latin typeface="Palatino" charset="0"/>
              </a:rPr>
              <a:t>1000</a:t>
            </a:r>
          </a:p>
        </p:txBody>
      </p:sp>
      <p:sp>
        <p:nvSpPr>
          <p:cNvPr id="103447" name="Rectangle 1047">
            <a:extLst>
              <a:ext uri="{FF2B5EF4-FFF2-40B4-BE49-F238E27FC236}">
                <a16:creationId xmlns:a16="http://schemas.microsoft.com/office/drawing/2014/main" id="{939DE572-845F-8A42-A43B-CBFD0FE447EA}"/>
              </a:ext>
            </a:extLst>
          </p:cNvPr>
          <p:cNvSpPr>
            <a:spLocks noChangeArrowheads="1"/>
          </p:cNvSpPr>
          <p:nvPr/>
        </p:nvSpPr>
        <p:spPr bwMode="auto">
          <a:xfrm>
            <a:off x="1851025" y="5522913"/>
            <a:ext cx="311150" cy="42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26" tIns="41031" rIns="83526" bIns="41031">
            <a:spAutoFit/>
          </a:bodyPr>
          <a:lstStyle/>
          <a:p>
            <a:pPr eaLnBrk="1" hangingPunct="1">
              <a:defRPr/>
            </a:pPr>
            <a:r>
              <a:rPr lang="it-IT" altLang="it-IT" sz="2215" b="1">
                <a:solidFill>
                  <a:srgbClr val="00279F"/>
                </a:solidFill>
                <a:latin typeface="Palatino" charset="0"/>
              </a:rPr>
              <a:t>0</a:t>
            </a:r>
          </a:p>
        </p:txBody>
      </p:sp>
      <p:sp>
        <p:nvSpPr>
          <p:cNvPr id="103448" name="Rectangle 1048">
            <a:extLst>
              <a:ext uri="{FF2B5EF4-FFF2-40B4-BE49-F238E27FC236}">
                <a16:creationId xmlns:a16="http://schemas.microsoft.com/office/drawing/2014/main" id="{78898454-FE75-3047-A1A2-27C57C0EE2CD}"/>
              </a:ext>
            </a:extLst>
          </p:cNvPr>
          <p:cNvSpPr>
            <a:spLocks noChangeArrowheads="1"/>
          </p:cNvSpPr>
          <p:nvPr/>
        </p:nvSpPr>
        <p:spPr bwMode="auto">
          <a:xfrm>
            <a:off x="3403600" y="5568950"/>
            <a:ext cx="454025" cy="42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26" tIns="41031" rIns="83526" bIns="41031">
            <a:spAutoFit/>
          </a:bodyPr>
          <a:lstStyle/>
          <a:p>
            <a:pPr eaLnBrk="1" hangingPunct="1">
              <a:defRPr/>
            </a:pPr>
            <a:r>
              <a:rPr lang="it-IT" altLang="it-IT" sz="2215" b="1">
                <a:solidFill>
                  <a:srgbClr val="00279F"/>
                </a:solidFill>
                <a:latin typeface="Palatino" charset="0"/>
              </a:rPr>
              <a:t>20</a:t>
            </a:r>
          </a:p>
        </p:txBody>
      </p:sp>
      <p:sp>
        <p:nvSpPr>
          <p:cNvPr id="103449" name="Rectangle 1049">
            <a:extLst>
              <a:ext uri="{FF2B5EF4-FFF2-40B4-BE49-F238E27FC236}">
                <a16:creationId xmlns:a16="http://schemas.microsoft.com/office/drawing/2014/main" id="{62B3C4D7-0086-784D-8FA1-583830AC00A9}"/>
              </a:ext>
            </a:extLst>
          </p:cNvPr>
          <p:cNvSpPr>
            <a:spLocks noChangeArrowheads="1"/>
          </p:cNvSpPr>
          <p:nvPr/>
        </p:nvSpPr>
        <p:spPr bwMode="auto">
          <a:xfrm>
            <a:off x="4903788" y="5583238"/>
            <a:ext cx="454025" cy="42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26" tIns="41031" rIns="83526" bIns="41031">
            <a:spAutoFit/>
          </a:bodyPr>
          <a:lstStyle/>
          <a:p>
            <a:pPr eaLnBrk="1" hangingPunct="1">
              <a:defRPr/>
            </a:pPr>
            <a:r>
              <a:rPr lang="it-IT" altLang="it-IT" sz="2215" b="1">
                <a:solidFill>
                  <a:srgbClr val="00279F"/>
                </a:solidFill>
                <a:latin typeface="Palatino" charset="0"/>
              </a:rPr>
              <a:t>40</a:t>
            </a:r>
          </a:p>
        </p:txBody>
      </p:sp>
      <p:sp>
        <p:nvSpPr>
          <p:cNvPr id="103450" name="Rectangle 1050">
            <a:extLst>
              <a:ext uri="{FF2B5EF4-FFF2-40B4-BE49-F238E27FC236}">
                <a16:creationId xmlns:a16="http://schemas.microsoft.com/office/drawing/2014/main" id="{34EEB076-6FAE-C64C-8FDB-F2406D0F97FD}"/>
              </a:ext>
            </a:extLst>
          </p:cNvPr>
          <p:cNvSpPr>
            <a:spLocks noChangeArrowheads="1"/>
          </p:cNvSpPr>
          <p:nvPr/>
        </p:nvSpPr>
        <p:spPr bwMode="auto">
          <a:xfrm>
            <a:off x="6372225" y="5583238"/>
            <a:ext cx="454025" cy="42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26" tIns="41031" rIns="83526" bIns="41031">
            <a:spAutoFit/>
          </a:bodyPr>
          <a:lstStyle/>
          <a:p>
            <a:pPr eaLnBrk="1" hangingPunct="1">
              <a:defRPr/>
            </a:pPr>
            <a:r>
              <a:rPr lang="it-IT" altLang="it-IT" sz="2215" b="1">
                <a:solidFill>
                  <a:srgbClr val="00279F"/>
                </a:solidFill>
                <a:latin typeface="Palatino" charset="0"/>
              </a:rPr>
              <a:t>60</a:t>
            </a:r>
          </a:p>
        </p:txBody>
      </p:sp>
      <p:sp>
        <p:nvSpPr>
          <p:cNvPr id="103451" name="Rectangle 1051">
            <a:extLst>
              <a:ext uri="{FF2B5EF4-FFF2-40B4-BE49-F238E27FC236}">
                <a16:creationId xmlns:a16="http://schemas.microsoft.com/office/drawing/2014/main" id="{E5744B17-536E-0C4D-B10E-3596BD9427F5}"/>
              </a:ext>
            </a:extLst>
          </p:cNvPr>
          <p:cNvSpPr>
            <a:spLocks noChangeArrowheads="1"/>
          </p:cNvSpPr>
          <p:nvPr/>
        </p:nvSpPr>
        <p:spPr bwMode="auto">
          <a:xfrm>
            <a:off x="7800975" y="5595938"/>
            <a:ext cx="454025" cy="42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26" tIns="41031" rIns="83526" bIns="41031">
            <a:spAutoFit/>
          </a:bodyPr>
          <a:lstStyle/>
          <a:p>
            <a:pPr eaLnBrk="1" hangingPunct="1">
              <a:defRPr/>
            </a:pPr>
            <a:r>
              <a:rPr lang="it-IT" altLang="it-IT" sz="2215" b="1">
                <a:solidFill>
                  <a:srgbClr val="00279F"/>
                </a:solidFill>
                <a:latin typeface="Palatino" charset="0"/>
              </a:rPr>
              <a:t>80</a:t>
            </a:r>
          </a:p>
        </p:txBody>
      </p:sp>
      <p:sp>
        <p:nvSpPr>
          <p:cNvPr id="103452" name="Line 1052">
            <a:extLst>
              <a:ext uri="{FF2B5EF4-FFF2-40B4-BE49-F238E27FC236}">
                <a16:creationId xmlns:a16="http://schemas.microsoft.com/office/drawing/2014/main" id="{A3D0EDA9-11AD-134C-9DEF-C51AB1CD0253}"/>
              </a:ext>
            </a:extLst>
          </p:cNvPr>
          <p:cNvSpPr>
            <a:spLocks noChangeShapeType="1"/>
          </p:cNvSpPr>
          <p:nvPr/>
        </p:nvSpPr>
        <p:spPr bwMode="auto">
          <a:xfrm>
            <a:off x="2627313" y="2203450"/>
            <a:ext cx="706437" cy="0"/>
          </a:xfrm>
          <a:prstGeom prst="line">
            <a:avLst/>
          </a:prstGeom>
          <a:noFill/>
          <a:ln w="254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it-IT" sz="2215"/>
          </a:p>
        </p:txBody>
      </p:sp>
      <p:sp>
        <p:nvSpPr>
          <p:cNvPr id="103453" name="Line 1053">
            <a:extLst>
              <a:ext uri="{FF2B5EF4-FFF2-40B4-BE49-F238E27FC236}">
                <a16:creationId xmlns:a16="http://schemas.microsoft.com/office/drawing/2014/main" id="{5EA7BEAD-573B-0843-9B1D-4A4967C1A3CB}"/>
              </a:ext>
            </a:extLst>
          </p:cNvPr>
          <p:cNvSpPr>
            <a:spLocks noChangeShapeType="1"/>
          </p:cNvSpPr>
          <p:nvPr/>
        </p:nvSpPr>
        <p:spPr bwMode="auto">
          <a:xfrm>
            <a:off x="2646363" y="2439988"/>
            <a:ext cx="706437"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it-IT" sz="2215"/>
          </a:p>
        </p:txBody>
      </p:sp>
      <p:sp>
        <p:nvSpPr>
          <p:cNvPr id="103454" name="Line 1054">
            <a:extLst>
              <a:ext uri="{FF2B5EF4-FFF2-40B4-BE49-F238E27FC236}">
                <a16:creationId xmlns:a16="http://schemas.microsoft.com/office/drawing/2014/main" id="{38E97BB5-98EA-1843-B80C-C5D049DBF173}"/>
              </a:ext>
            </a:extLst>
          </p:cNvPr>
          <p:cNvSpPr>
            <a:spLocks noChangeShapeType="1"/>
          </p:cNvSpPr>
          <p:nvPr/>
        </p:nvSpPr>
        <p:spPr bwMode="auto">
          <a:xfrm flipV="1">
            <a:off x="2546350" y="5397500"/>
            <a:ext cx="1328738" cy="39688"/>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it-IT" sz="2215"/>
          </a:p>
        </p:txBody>
      </p:sp>
      <p:sp>
        <p:nvSpPr>
          <p:cNvPr id="103455" name="Line 1055">
            <a:extLst>
              <a:ext uri="{FF2B5EF4-FFF2-40B4-BE49-F238E27FC236}">
                <a16:creationId xmlns:a16="http://schemas.microsoft.com/office/drawing/2014/main" id="{B9F270FA-7FAC-0E41-AD21-750018F0C045}"/>
              </a:ext>
            </a:extLst>
          </p:cNvPr>
          <p:cNvSpPr>
            <a:spLocks noChangeShapeType="1"/>
          </p:cNvSpPr>
          <p:nvPr/>
        </p:nvSpPr>
        <p:spPr bwMode="auto">
          <a:xfrm flipV="1">
            <a:off x="3895725" y="4506913"/>
            <a:ext cx="1716088" cy="86201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it-IT" sz="2215"/>
          </a:p>
        </p:txBody>
      </p:sp>
      <p:sp>
        <p:nvSpPr>
          <p:cNvPr id="103456" name="Line 1056">
            <a:extLst>
              <a:ext uri="{FF2B5EF4-FFF2-40B4-BE49-F238E27FC236}">
                <a16:creationId xmlns:a16="http://schemas.microsoft.com/office/drawing/2014/main" id="{0B5FF9D5-173D-284A-9FA9-09D8DCE9BA52}"/>
              </a:ext>
            </a:extLst>
          </p:cNvPr>
          <p:cNvSpPr>
            <a:spLocks noChangeShapeType="1"/>
          </p:cNvSpPr>
          <p:nvPr/>
        </p:nvSpPr>
        <p:spPr bwMode="auto">
          <a:xfrm flipV="1">
            <a:off x="5621338" y="2687638"/>
            <a:ext cx="1811337" cy="1833562"/>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it-IT" sz="2215"/>
          </a:p>
        </p:txBody>
      </p:sp>
      <p:sp>
        <p:nvSpPr>
          <p:cNvPr id="103457" name="Line 1057">
            <a:extLst>
              <a:ext uri="{FF2B5EF4-FFF2-40B4-BE49-F238E27FC236}">
                <a16:creationId xmlns:a16="http://schemas.microsoft.com/office/drawing/2014/main" id="{DA614874-E08B-5C45-87E8-0BEF9DDD4BB8}"/>
              </a:ext>
            </a:extLst>
          </p:cNvPr>
          <p:cNvSpPr>
            <a:spLocks noChangeShapeType="1"/>
          </p:cNvSpPr>
          <p:nvPr/>
        </p:nvSpPr>
        <p:spPr bwMode="auto">
          <a:xfrm flipV="1">
            <a:off x="3895725" y="4695825"/>
            <a:ext cx="1660525" cy="673100"/>
          </a:xfrm>
          <a:prstGeom prst="line">
            <a:avLst/>
          </a:prstGeom>
          <a:noFill/>
          <a:ln w="254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it-IT" sz="2215"/>
          </a:p>
        </p:txBody>
      </p:sp>
      <p:sp>
        <p:nvSpPr>
          <p:cNvPr id="103458" name="Line 1058">
            <a:extLst>
              <a:ext uri="{FF2B5EF4-FFF2-40B4-BE49-F238E27FC236}">
                <a16:creationId xmlns:a16="http://schemas.microsoft.com/office/drawing/2014/main" id="{401D46DB-6FBD-7B41-919A-BB2CCA0A2689}"/>
              </a:ext>
            </a:extLst>
          </p:cNvPr>
          <p:cNvSpPr>
            <a:spLocks noChangeShapeType="1"/>
          </p:cNvSpPr>
          <p:nvPr/>
        </p:nvSpPr>
        <p:spPr bwMode="auto">
          <a:xfrm flipV="1">
            <a:off x="5697538" y="4624388"/>
            <a:ext cx="1687512" cy="0"/>
          </a:xfrm>
          <a:prstGeom prst="line">
            <a:avLst/>
          </a:prstGeom>
          <a:noFill/>
          <a:ln w="254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it-IT" sz="2215"/>
          </a:p>
        </p:txBody>
      </p:sp>
      <p:sp>
        <p:nvSpPr>
          <p:cNvPr id="103459" name="Rectangle 1059">
            <a:extLst>
              <a:ext uri="{FF2B5EF4-FFF2-40B4-BE49-F238E27FC236}">
                <a16:creationId xmlns:a16="http://schemas.microsoft.com/office/drawing/2014/main" id="{A9BB594B-D6EE-3842-B8AF-1231DF4DF450}"/>
              </a:ext>
            </a:extLst>
          </p:cNvPr>
          <p:cNvSpPr>
            <a:spLocks noChangeArrowheads="1"/>
          </p:cNvSpPr>
          <p:nvPr/>
        </p:nvSpPr>
        <p:spPr bwMode="auto">
          <a:xfrm>
            <a:off x="2843213" y="2052638"/>
            <a:ext cx="422275" cy="42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26" tIns="41031" rIns="83526" bIns="41031">
            <a:spAutoFit/>
          </a:bodyPr>
          <a:lstStyle/>
          <a:p>
            <a:pPr eaLnBrk="1" hangingPunct="1">
              <a:defRPr/>
            </a:pPr>
            <a:r>
              <a:rPr lang="it-IT" altLang="it-IT" sz="2215" b="1">
                <a:solidFill>
                  <a:schemeClr val="accent2"/>
                </a:solidFill>
                <a:latin typeface="Monotype Sorts" charset="2"/>
              </a:rPr>
              <a:t></a:t>
            </a:r>
          </a:p>
        </p:txBody>
      </p:sp>
      <p:sp>
        <p:nvSpPr>
          <p:cNvPr id="103460" name="Rectangle 1060">
            <a:extLst>
              <a:ext uri="{FF2B5EF4-FFF2-40B4-BE49-F238E27FC236}">
                <a16:creationId xmlns:a16="http://schemas.microsoft.com/office/drawing/2014/main" id="{B454EBB9-25B4-5E4B-96F5-9F049C39688E}"/>
              </a:ext>
            </a:extLst>
          </p:cNvPr>
          <p:cNvSpPr>
            <a:spLocks noChangeArrowheads="1"/>
          </p:cNvSpPr>
          <p:nvPr/>
        </p:nvSpPr>
        <p:spPr bwMode="auto">
          <a:xfrm>
            <a:off x="5486400" y="4484688"/>
            <a:ext cx="422275" cy="42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26" tIns="41031" rIns="83526" bIns="41031">
            <a:spAutoFit/>
          </a:bodyPr>
          <a:lstStyle/>
          <a:p>
            <a:pPr eaLnBrk="1" hangingPunct="1">
              <a:defRPr/>
            </a:pPr>
            <a:r>
              <a:rPr lang="it-IT" altLang="it-IT" sz="2215" b="1">
                <a:solidFill>
                  <a:schemeClr val="accent2"/>
                </a:solidFill>
                <a:latin typeface="Monotype Sorts" charset="2"/>
              </a:rPr>
              <a:t></a:t>
            </a:r>
          </a:p>
        </p:txBody>
      </p:sp>
      <p:sp>
        <p:nvSpPr>
          <p:cNvPr id="103461" name="Rectangle 1061">
            <a:extLst>
              <a:ext uri="{FF2B5EF4-FFF2-40B4-BE49-F238E27FC236}">
                <a16:creationId xmlns:a16="http://schemas.microsoft.com/office/drawing/2014/main" id="{A12FEB18-2185-7C49-BF1D-53F704401D84}"/>
              </a:ext>
            </a:extLst>
          </p:cNvPr>
          <p:cNvSpPr>
            <a:spLocks noChangeArrowheads="1"/>
          </p:cNvSpPr>
          <p:nvPr/>
        </p:nvSpPr>
        <p:spPr bwMode="auto">
          <a:xfrm>
            <a:off x="7245350" y="4413250"/>
            <a:ext cx="420688" cy="423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26" tIns="41031" rIns="83526" bIns="41031">
            <a:spAutoFit/>
          </a:bodyPr>
          <a:lstStyle/>
          <a:p>
            <a:pPr eaLnBrk="1" hangingPunct="1">
              <a:defRPr/>
            </a:pPr>
            <a:r>
              <a:rPr lang="it-IT" altLang="it-IT" sz="2215" b="1">
                <a:solidFill>
                  <a:schemeClr val="accent2"/>
                </a:solidFill>
                <a:latin typeface="Monotype Sorts" charset="2"/>
              </a:rPr>
              <a:t></a:t>
            </a:r>
          </a:p>
        </p:txBody>
      </p:sp>
      <p:sp>
        <p:nvSpPr>
          <p:cNvPr id="103462" name="Rectangle 1062">
            <a:extLst>
              <a:ext uri="{FF2B5EF4-FFF2-40B4-BE49-F238E27FC236}">
                <a16:creationId xmlns:a16="http://schemas.microsoft.com/office/drawing/2014/main" id="{9F7ADCCE-37A7-1A40-A98F-A2EE211C328B}"/>
              </a:ext>
            </a:extLst>
          </p:cNvPr>
          <p:cNvSpPr>
            <a:spLocks noChangeArrowheads="1"/>
          </p:cNvSpPr>
          <p:nvPr/>
        </p:nvSpPr>
        <p:spPr bwMode="auto">
          <a:xfrm>
            <a:off x="2868613" y="2293938"/>
            <a:ext cx="314325" cy="309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26" tIns="41031" rIns="83526" bIns="41031">
            <a:spAutoFit/>
          </a:bodyPr>
          <a:lstStyle/>
          <a:p>
            <a:pPr eaLnBrk="1" hangingPunct="1">
              <a:defRPr/>
            </a:pPr>
            <a:r>
              <a:rPr lang="it-IT" altLang="it-IT" sz="1477" b="1">
                <a:latin typeface="Monotype Sorts" charset="2"/>
              </a:rPr>
              <a:t></a:t>
            </a:r>
          </a:p>
        </p:txBody>
      </p:sp>
      <p:sp>
        <p:nvSpPr>
          <p:cNvPr id="103463" name="Rectangle 1063">
            <a:extLst>
              <a:ext uri="{FF2B5EF4-FFF2-40B4-BE49-F238E27FC236}">
                <a16:creationId xmlns:a16="http://schemas.microsoft.com/office/drawing/2014/main" id="{20C19948-1E7A-3748-ADFD-A29D78E317F4}"/>
              </a:ext>
            </a:extLst>
          </p:cNvPr>
          <p:cNvSpPr>
            <a:spLocks noChangeArrowheads="1"/>
          </p:cNvSpPr>
          <p:nvPr/>
        </p:nvSpPr>
        <p:spPr bwMode="auto">
          <a:xfrm>
            <a:off x="7315200" y="2584450"/>
            <a:ext cx="312738"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26" tIns="41031" rIns="83526" bIns="41031">
            <a:spAutoFit/>
          </a:bodyPr>
          <a:lstStyle/>
          <a:p>
            <a:pPr eaLnBrk="1" hangingPunct="1">
              <a:defRPr/>
            </a:pPr>
            <a:r>
              <a:rPr lang="it-IT" altLang="it-IT" sz="1477" b="1">
                <a:latin typeface="Monotype Sorts" charset="2"/>
              </a:rPr>
              <a:t></a:t>
            </a:r>
          </a:p>
        </p:txBody>
      </p:sp>
      <p:sp>
        <p:nvSpPr>
          <p:cNvPr id="103464" name="Rectangle 1064">
            <a:extLst>
              <a:ext uri="{FF2B5EF4-FFF2-40B4-BE49-F238E27FC236}">
                <a16:creationId xmlns:a16="http://schemas.microsoft.com/office/drawing/2014/main" id="{41FC86D5-55EF-BA46-9407-83FA70CFBBCA}"/>
              </a:ext>
            </a:extLst>
          </p:cNvPr>
          <p:cNvSpPr>
            <a:spLocks noChangeArrowheads="1"/>
          </p:cNvSpPr>
          <p:nvPr/>
        </p:nvSpPr>
        <p:spPr bwMode="auto">
          <a:xfrm>
            <a:off x="5507038" y="4333875"/>
            <a:ext cx="312737"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26" tIns="41031" rIns="83526" bIns="41031">
            <a:spAutoFit/>
          </a:bodyPr>
          <a:lstStyle/>
          <a:p>
            <a:pPr eaLnBrk="1" hangingPunct="1">
              <a:defRPr/>
            </a:pPr>
            <a:r>
              <a:rPr lang="it-IT" altLang="it-IT" sz="1477" b="1">
                <a:latin typeface="Monotype Sorts" charset="2"/>
              </a:rPr>
              <a:t></a:t>
            </a:r>
          </a:p>
        </p:txBody>
      </p:sp>
      <p:sp>
        <p:nvSpPr>
          <p:cNvPr id="103465" name="Rectangle 1065">
            <a:extLst>
              <a:ext uri="{FF2B5EF4-FFF2-40B4-BE49-F238E27FC236}">
                <a16:creationId xmlns:a16="http://schemas.microsoft.com/office/drawing/2014/main" id="{9D9B33A7-7D76-A24C-9101-02B1C32D7CDA}"/>
              </a:ext>
            </a:extLst>
          </p:cNvPr>
          <p:cNvSpPr>
            <a:spLocks noChangeArrowheads="1"/>
          </p:cNvSpPr>
          <p:nvPr/>
        </p:nvSpPr>
        <p:spPr bwMode="auto">
          <a:xfrm>
            <a:off x="3475038" y="2022475"/>
            <a:ext cx="10048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26" tIns="41031" rIns="83526" bIns="41031">
            <a:spAutoFit/>
          </a:bodyPr>
          <a:lstStyle/>
          <a:p>
            <a:pPr eaLnBrk="1" hangingPunct="1">
              <a:defRPr/>
            </a:pPr>
            <a:r>
              <a:rPr lang="it-IT" altLang="it-IT" sz="1846" b="1">
                <a:solidFill>
                  <a:schemeClr val="accent2"/>
                </a:solidFill>
                <a:latin typeface="Palatino" charset="0"/>
              </a:rPr>
              <a:t>A3 RBE</a:t>
            </a:r>
          </a:p>
        </p:txBody>
      </p:sp>
      <p:sp>
        <p:nvSpPr>
          <p:cNvPr id="103466" name="Rectangle 1066">
            <a:extLst>
              <a:ext uri="{FF2B5EF4-FFF2-40B4-BE49-F238E27FC236}">
                <a16:creationId xmlns:a16="http://schemas.microsoft.com/office/drawing/2014/main" id="{DA656711-51DD-BE4E-849A-2FBD9CD8D014}"/>
              </a:ext>
            </a:extLst>
          </p:cNvPr>
          <p:cNvSpPr>
            <a:spLocks noChangeArrowheads="1"/>
          </p:cNvSpPr>
          <p:nvPr/>
        </p:nvSpPr>
        <p:spPr bwMode="auto">
          <a:xfrm>
            <a:off x="3487738" y="2238375"/>
            <a:ext cx="852487"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26" tIns="41031" rIns="83526" bIns="41031">
            <a:spAutoFit/>
          </a:bodyPr>
          <a:lstStyle/>
          <a:p>
            <a:pPr eaLnBrk="1" hangingPunct="1">
              <a:defRPr/>
            </a:pPr>
            <a:r>
              <a:rPr lang="it-IT" altLang="it-IT" sz="1846" b="1">
                <a:latin typeface="Palatino" charset="0"/>
              </a:rPr>
              <a:t>pBabe</a:t>
            </a:r>
          </a:p>
        </p:txBody>
      </p:sp>
      <p:sp>
        <p:nvSpPr>
          <p:cNvPr id="103467" name="Rectangle 1067">
            <a:extLst>
              <a:ext uri="{FF2B5EF4-FFF2-40B4-BE49-F238E27FC236}">
                <a16:creationId xmlns:a16="http://schemas.microsoft.com/office/drawing/2014/main" id="{274B3143-C803-B543-909B-F472A6DAF099}"/>
              </a:ext>
            </a:extLst>
          </p:cNvPr>
          <p:cNvSpPr>
            <a:spLocks noChangeArrowheads="1"/>
          </p:cNvSpPr>
          <p:nvPr/>
        </p:nvSpPr>
        <p:spPr bwMode="auto">
          <a:xfrm>
            <a:off x="2412206" y="288300"/>
            <a:ext cx="5103813" cy="1105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83526" tIns="41031" rIns="83526" bIns="41031">
            <a:spAutoFit/>
          </a:bodyPr>
          <a:lstStyle/>
          <a:p>
            <a:pPr algn="ctr">
              <a:defRPr/>
            </a:pPr>
            <a:r>
              <a:rPr lang="it-IT" altLang="it-IT" dirty="0">
                <a:latin typeface="+mj-lt"/>
                <a:ea typeface="ＭＳ Ｐゴシック" charset="0"/>
              </a:rPr>
              <a:t>HIV-IIIB </a:t>
            </a:r>
            <a:r>
              <a:rPr lang="it-IT" altLang="it-IT" dirty="0" err="1">
                <a:latin typeface="+mj-lt"/>
                <a:ea typeface="ＭＳ Ｐゴシック" charset="0"/>
              </a:rPr>
              <a:t>infection</a:t>
            </a:r>
            <a:r>
              <a:rPr lang="it-IT" altLang="it-IT" dirty="0">
                <a:latin typeface="+mj-lt"/>
                <a:ea typeface="ＭＳ Ｐゴシック" charset="0"/>
              </a:rPr>
              <a:t> of CD4+ </a:t>
            </a:r>
            <a:r>
              <a:rPr lang="it-IT" altLang="it-IT" dirty="0" err="1">
                <a:latin typeface="+mj-lt"/>
                <a:ea typeface="ＭＳ Ｐゴシック" charset="0"/>
              </a:rPr>
              <a:t>Hela</a:t>
            </a:r>
            <a:r>
              <a:rPr lang="it-IT" altLang="it-IT" dirty="0">
                <a:latin typeface="+mj-lt"/>
                <a:ea typeface="ＭＳ Ｐゴシック" charset="0"/>
              </a:rPr>
              <a:t> </a:t>
            </a:r>
            <a:r>
              <a:rPr lang="it-IT" altLang="it-IT" dirty="0" err="1">
                <a:latin typeface="+mj-lt"/>
                <a:ea typeface="ＭＳ Ｐゴシック" charset="0"/>
              </a:rPr>
              <a:t>cells</a:t>
            </a:r>
            <a:endParaRPr lang="it-IT" altLang="it-IT" dirty="0">
              <a:latin typeface="+mj-lt"/>
              <a:ea typeface="ＭＳ Ｐゴシック" charset="0"/>
            </a:endParaRPr>
          </a:p>
          <a:p>
            <a:pPr algn="ctr">
              <a:defRPr/>
            </a:pPr>
            <a:r>
              <a:rPr lang="it-IT" altLang="it-IT" dirty="0">
                <a:latin typeface="+mj-lt"/>
                <a:ea typeface="ＭＳ Ｐゴシック" charset="0"/>
              </a:rPr>
              <a:t> </a:t>
            </a:r>
            <a:r>
              <a:rPr lang="it-IT" altLang="it-IT" dirty="0" err="1">
                <a:latin typeface="+mj-lt"/>
                <a:ea typeface="ＭＳ Ｐゴシック" charset="0"/>
              </a:rPr>
              <a:t>transfected</a:t>
            </a:r>
            <a:r>
              <a:rPr lang="it-IT" altLang="it-IT" dirty="0">
                <a:latin typeface="+mj-lt"/>
                <a:ea typeface="ＭＳ Ｐゴシック" charset="0"/>
              </a:rPr>
              <a:t> with U16-RBE</a:t>
            </a:r>
          </a:p>
          <a:p>
            <a:pPr algn="ctr" eaLnBrk="1" hangingPunct="1">
              <a:defRPr/>
            </a:pPr>
            <a:endParaRPr lang="it-IT" altLang="it-IT" sz="1846" b="1" dirty="0">
              <a:solidFill>
                <a:srgbClr val="FAFD00"/>
              </a:solidFill>
              <a:latin typeface="New York" charset="0"/>
            </a:endParaRPr>
          </a:p>
        </p:txBody>
      </p:sp>
      <p:sp>
        <p:nvSpPr>
          <p:cNvPr id="103468" name="Rectangle 1068">
            <a:extLst>
              <a:ext uri="{FF2B5EF4-FFF2-40B4-BE49-F238E27FC236}">
                <a16:creationId xmlns:a16="http://schemas.microsoft.com/office/drawing/2014/main" id="{1D63903F-5D7A-E540-B58D-CD5EC24A2D11}"/>
              </a:ext>
            </a:extLst>
          </p:cNvPr>
          <p:cNvSpPr>
            <a:spLocks noChangeArrowheads="1"/>
          </p:cNvSpPr>
          <p:nvPr/>
        </p:nvSpPr>
        <p:spPr bwMode="auto">
          <a:xfrm rot="16200000">
            <a:off x="563563" y="3455988"/>
            <a:ext cx="14208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26" tIns="41031" rIns="83526" bIns="41031">
            <a:spAutoFit/>
          </a:bodyPr>
          <a:lstStyle/>
          <a:p>
            <a:pPr eaLnBrk="1" hangingPunct="1">
              <a:defRPr/>
            </a:pPr>
            <a:r>
              <a:rPr lang="it-IT" altLang="it-IT" sz="1846" b="1">
                <a:latin typeface="New York" charset="0"/>
              </a:rPr>
              <a:t>p24 pg/ml</a:t>
            </a:r>
          </a:p>
        </p:txBody>
      </p:sp>
      <p:sp>
        <p:nvSpPr>
          <p:cNvPr id="103469" name="Rectangle 1069">
            <a:extLst>
              <a:ext uri="{FF2B5EF4-FFF2-40B4-BE49-F238E27FC236}">
                <a16:creationId xmlns:a16="http://schemas.microsoft.com/office/drawing/2014/main" id="{E812D183-B3BE-3C44-8356-9104493CF099}"/>
              </a:ext>
            </a:extLst>
          </p:cNvPr>
          <p:cNvSpPr>
            <a:spLocks noChangeArrowheads="1"/>
          </p:cNvSpPr>
          <p:nvPr/>
        </p:nvSpPr>
        <p:spPr bwMode="auto">
          <a:xfrm>
            <a:off x="3929063" y="5938838"/>
            <a:ext cx="20701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26" tIns="41031" rIns="83526" bIns="41031">
            <a:spAutoFit/>
          </a:bodyPr>
          <a:lstStyle/>
          <a:p>
            <a:pPr eaLnBrk="1" hangingPunct="1">
              <a:defRPr/>
            </a:pPr>
            <a:r>
              <a:rPr lang="it-IT" altLang="it-IT" sz="1846" b="1">
                <a:latin typeface="New York" charset="0"/>
              </a:rPr>
              <a:t>h Post Infection</a:t>
            </a:r>
          </a:p>
        </p:txBody>
      </p:sp>
      <p:sp>
        <p:nvSpPr>
          <p:cNvPr id="103470" name="Rectangle 1070">
            <a:extLst>
              <a:ext uri="{FF2B5EF4-FFF2-40B4-BE49-F238E27FC236}">
                <a16:creationId xmlns:a16="http://schemas.microsoft.com/office/drawing/2014/main" id="{E221975B-2C07-5241-995A-BE25CCAB9AF0}"/>
              </a:ext>
            </a:extLst>
          </p:cNvPr>
          <p:cNvSpPr>
            <a:spLocks noChangeArrowheads="1"/>
          </p:cNvSpPr>
          <p:nvPr/>
        </p:nvSpPr>
        <p:spPr bwMode="auto">
          <a:xfrm>
            <a:off x="393700" y="288925"/>
            <a:ext cx="8340725" cy="6265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1" hangingPunct="1">
              <a:defRPr/>
            </a:pPr>
            <a:endParaRPr lang="it-IT" sz="2215"/>
          </a:p>
        </p:txBody>
      </p:sp>
      <p:sp>
        <p:nvSpPr>
          <p:cNvPr id="103471" name="Rectangle 1071">
            <a:extLst>
              <a:ext uri="{FF2B5EF4-FFF2-40B4-BE49-F238E27FC236}">
                <a16:creationId xmlns:a16="http://schemas.microsoft.com/office/drawing/2014/main" id="{2F534364-61FD-BF48-8A17-FD3FBC5E99C1}"/>
              </a:ext>
            </a:extLst>
          </p:cNvPr>
          <p:cNvSpPr>
            <a:spLocks noChangeArrowheads="1"/>
          </p:cNvSpPr>
          <p:nvPr/>
        </p:nvSpPr>
        <p:spPr bwMode="auto">
          <a:xfrm>
            <a:off x="3744913" y="5122863"/>
            <a:ext cx="422275" cy="42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26" tIns="41031" rIns="83526" bIns="41031">
            <a:spAutoFit/>
          </a:bodyPr>
          <a:lstStyle/>
          <a:p>
            <a:pPr eaLnBrk="1" hangingPunct="1">
              <a:defRPr/>
            </a:pPr>
            <a:r>
              <a:rPr lang="it-IT" altLang="it-IT" sz="2215" b="1">
                <a:solidFill>
                  <a:schemeClr val="accent2"/>
                </a:solidFill>
                <a:latin typeface="Monotype Sorts" charset="2"/>
              </a:rPr>
              <a:t></a:t>
            </a:r>
          </a:p>
        </p:txBody>
      </p:sp>
      <p:sp>
        <p:nvSpPr>
          <p:cNvPr id="103472" name="Rectangle 1072">
            <a:extLst>
              <a:ext uri="{FF2B5EF4-FFF2-40B4-BE49-F238E27FC236}">
                <a16:creationId xmlns:a16="http://schemas.microsoft.com/office/drawing/2014/main" id="{A179B96E-3B4E-0B4D-8E22-10CF37B8C914}"/>
              </a:ext>
            </a:extLst>
          </p:cNvPr>
          <p:cNvSpPr>
            <a:spLocks noChangeArrowheads="1"/>
          </p:cNvSpPr>
          <p:nvPr/>
        </p:nvSpPr>
        <p:spPr bwMode="auto">
          <a:xfrm>
            <a:off x="3700463" y="5230813"/>
            <a:ext cx="312737" cy="31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83526" tIns="41031" rIns="83526" bIns="41031">
            <a:spAutoFit/>
          </a:bodyPr>
          <a:lstStyle/>
          <a:p>
            <a:pPr eaLnBrk="1" hangingPunct="1">
              <a:defRPr/>
            </a:pPr>
            <a:r>
              <a:rPr lang="it-IT" altLang="it-IT" sz="1477" b="1">
                <a:latin typeface="Monotype Sorts" charset="2"/>
              </a:rPr>
              <a:t></a:t>
            </a:r>
          </a:p>
        </p:txBody>
      </p:sp>
    </p:spTree>
    <p:extLst>
      <p:ext uri="{BB962C8B-B14F-4D97-AF65-F5344CB8AC3E}">
        <p14:creationId xmlns:p14="http://schemas.microsoft.com/office/powerpoint/2010/main" val="777699178"/>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753BD59E-BA5B-8647-AF88-2AD3B0D0E374}"/>
              </a:ext>
            </a:extLst>
          </p:cNvPr>
          <p:cNvSpPr/>
          <p:nvPr/>
        </p:nvSpPr>
        <p:spPr>
          <a:xfrm>
            <a:off x="1187624" y="265970"/>
            <a:ext cx="7150444" cy="1008112"/>
          </a:xfrm>
          <a:prstGeom prst="rect">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67266" name="Picture 1026">
            <a:extLst>
              <a:ext uri="{FF2B5EF4-FFF2-40B4-BE49-F238E27FC236}">
                <a16:creationId xmlns:a16="http://schemas.microsoft.com/office/drawing/2014/main" id="{8CDDD4F6-8B55-ED4F-A772-0DBFC2607A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0644" t="8603" r="30646" b="13979"/>
          <a:stretch>
            <a:fillRect/>
          </a:stretch>
        </p:blipFill>
        <p:spPr bwMode="auto">
          <a:xfrm>
            <a:off x="0" y="1293813"/>
            <a:ext cx="2495550" cy="3743325"/>
          </a:xfrm>
          <a:prstGeom prst="rect">
            <a:avLst/>
          </a:prstGeom>
          <a:noFill/>
          <a:extLst>
            <a:ext uri="{909E8E84-426E-40DD-AFC4-6F175D3DCCD1}">
              <a14:hiddenFill xmlns:a14="http://schemas.microsoft.com/office/drawing/2010/main">
                <a:solidFill>
                  <a:srgbClr val="FFFFFF"/>
                </a:solidFill>
              </a14:hiddenFill>
            </a:ext>
          </a:extLst>
        </p:spPr>
      </p:pic>
      <p:sp>
        <p:nvSpPr>
          <p:cNvPr id="267267" name="Rectangle 1027">
            <a:extLst>
              <a:ext uri="{FF2B5EF4-FFF2-40B4-BE49-F238E27FC236}">
                <a16:creationId xmlns:a16="http://schemas.microsoft.com/office/drawing/2014/main" id="{7CFFE08C-C8D6-9B41-8B4A-D4A00921AC0F}"/>
              </a:ext>
            </a:extLst>
          </p:cNvPr>
          <p:cNvSpPr>
            <a:spLocks noChangeArrowheads="1"/>
          </p:cNvSpPr>
          <p:nvPr/>
        </p:nvSpPr>
        <p:spPr bwMode="auto">
          <a:xfrm>
            <a:off x="468313" y="5589588"/>
            <a:ext cx="8402637" cy="642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1" hangingPunct="1">
              <a:lnSpc>
                <a:spcPct val="90000"/>
              </a:lnSpc>
              <a:spcBef>
                <a:spcPct val="20000"/>
              </a:spcBef>
            </a:pPr>
            <a:r>
              <a:rPr lang="en-US" altLang="it-IT" sz="1800" b="1"/>
              <a:t>Each of these RNAs inhibits HIV-1 by a different mechanism  </a:t>
            </a:r>
          </a:p>
          <a:p>
            <a:pPr algn="ctr" eaLnBrk="1" hangingPunct="1">
              <a:lnSpc>
                <a:spcPct val="90000"/>
              </a:lnSpc>
              <a:spcBef>
                <a:spcPct val="20000"/>
              </a:spcBef>
            </a:pPr>
            <a:r>
              <a:rPr lang="en-US" altLang="it-IT" sz="1800" b="1"/>
              <a:t>Therefore it may be advantageous to combine these in a therapeutic setting</a:t>
            </a:r>
          </a:p>
        </p:txBody>
      </p:sp>
      <p:pic>
        <p:nvPicPr>
          <p:cNvPr id="267268" name="Picture 1028">
            <a:extLst>
              <a:ext uri="{FF2B5EF4-FFF2-40B4-BE49-F238E27FC236}">
                <a16:creationId xmlns:a16="http://schemas.microsoft.com/office/drawing/2014/main" id="{ED089C58-5697-CE47-9B51-3398A5B689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846" t="22565" r="53847" b="28204"/>
          <a:stretch>
            <a:fillRect/>
          </a:stretch>
        </p:blipFill>
        <p:spPr bwMode="auto">
          <a:xfrm>
            <a:off x="7019925" y="1628775"/>
            <a:ext cx="173355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267269" name="Picture 1029">
            <a:extLst>
              <a:ext uri="{FF2B5EF4-FFF2-40B4-BE49-F238E27FC236}">
                <a16:creationId xmlns:a16="http://schemas.microsoft.com/office/drawing/2014/main" id="{FA9BA745-5DBC-204E-BB21-41B7070907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4797425"/>
            <a:ext cx="3733800" cy="576263"/>
          </a:xfrm>
          <a:prstGeom prst="rect">
            <a:avLst/>
          </a:prstGeom>
          <a:noFill/>
          <a:extLst>
            <a:ext uri="{909E8E84-426E-40DD-AFC4-6F175D3DCCD1}">
              <a14:hiddenFill xmlns:a14="http://schemas.microsoft.com/office/drawing/2010/main">
                <a:solidFill>
                  <a:srgbClr val="FFFFFF"/>
                </a:solidFill>
              </a14:hiddenFill>
            </a:ext>
          </a:extLst>
        </p:spPr>
      </p:pic>
      <p:sp>
        <p:nvSpPr>
          <p:cNvPr id="267270" name="Rectangle 1030">
            <a:extLst>
              <a:ext uri="{FF2B5EF4-FFF2-40B4-BE49-F238E27FC236}">
                <a16:creationId xmlns:a16="http://schemas.microsoft.com/office/drawing/2014/main" id="{66D7F183-C607-E947-8D9D-887C79935817}"/>
              </a:ext>
            </a:extLst>
          </p:cNvPr>
          <p:cNvSpPr>
            <a:spLocks noGrp="1" noChangeArrowheads="1"/>
          </p:cNvSpPr>
          <p:nvPr>
            <p:ph type="title"/>
          </p:nvPr>
        </p:nvSpPr>
        <p:spPr>
          <a:xfrm>
            <a:off x="2014537" y="150813"/>
            <a:ext cx="5310187" cy="1143000"/>
          </a:xfrm>
          <a:ln>
            <a:solidFill>
              <a:schemeClr val="bg1"/>
            </a:solidFill>
            <a:miter lim="800000"/>
            <a:headEnd/>
            <a:tailEnd/>
          </a:ln>
        </p:spPr>
        <p:txBody>
          <a:bodyPr/>
          <a:lstStyle/>
          <a:p>
            <a:r>
              <a:rPr lang="en-US" altLang="it-IT" sz="2400" dirty="0"/>
              <a:t>Combinatorial </a:t>
            </a:r>
            <a:br>
              <a:rPr lang="en-US" altLang="it-IT" sz="2400" dirty="0"/>
            </a:br>
            <a:r>
              <a:rPr lang="en-US" altLang="it-IT" sz="2400" dirty="0"/>
              <a:t>therapeutic RNAs</a:t>
            </a:r>
          </a:p>
        </p:txBody>
      </p:sp>
      <p:sp>
        <p:nvSpPr>
          <p:cNvPr id="267271" name="Rectangle 1031">
            <a:extLst>
              <a:ext uri="{FF2B5EF4-FFF2-40B4-BE49-F238E27FC236}">
                <a16:creationId xmlns:a16="http://schemas.microsoft.com/office/drawing/2014/main" id="{00CF0EB1-058A-DC4F-9345-60ABBB0A7533}"/>
              </a:ext>
            </a:extLst>
          </p:cNvPr>
          <p:cNvSpPr>
            <a:spLocks noGrp="1" noChangeArrowheads="1"/>
          </p:cNvSpPr>
          <p:nvPr>
            <p:ph type="body" idx="1"/>
          </p:nvPr>
        </p:nvSpPr>
        <p:spPr>
          <a:xfrm>
            <a:off x="2397125" y="2619375"/>
            <a:ext cx="5303838" cy="2857500"/>
          </a:xfrm>
          <a:noFill/>
          <a:ln/>
          <a:extLst>
            <a:ext uri="{91240B29-F687-4F45-9708-019B960494DF}">
              <a14:hiddenLine xmlns:a14="http://schemas.microsoft.com/office/drawing/2010/main" w="9525">
                <a:solidFill>
                  <a:schemeClr val="accent2"/>
                </a:solidFill>
                <a:miter lim="800000"/>
                <a:headEnd/>
                <a:tailEnd/>
              </a14:hiddenLine>
            </a:ext>
          </a:extLst>
        </p:spPr>
        <p:txBody>
          <a:bodyPr/>
          <a:lstStyle/>
          <a:p>
            <a:pPr marL="812800" indent="-812800">
              <a:lnSpc>
                <a:spcPct val="80000"/>
              </a:lnSpc>
              <a:buFontTx/>
              <a:buAutoNum type="romanUcPeriod"/>
            </a:pPr>
            <a:r>
              <a:rPr lang="en-US" altLang="it-IT" sz="1800" b="1">
                <a:solidFill>
                  <a:schemeClr val="accent2"/>
                </a:solidFill>
              </a:rPr>
              <a:t>Nucleolar localizing TAR decoy</a:t>
            </a:r>
          </a:p>
          <a:p>
            <a:pPr marL="812800" indent="-812800">
              <a:lnSpc>
                <a:spcPct val="80000"/>
              </a:lnSpc>
              <a:buFontTx/>
              <a:buNone/>
            </a:pPr>
            <a:r>
              <a:rPr lang="en-US" altLang="it-IT" sz="1800" b="1"/>
              <a:t>	</a:t>
            </a:r>
            <a:r>
              <a:rPr lang="en-US" altLang="it-IT" sz="1000" b="1"/>
              <a:t>(Michienzi et al. 2002, 2006)</a:t>
            </a:r>
          </a:p>
          <a:p>
            <a:pPr marL="812800" indent="-812800">
              <a:lnSpc>
                <a:spcPct val="80000"/>
              </a:lnSpc>
              <a:buFontTx/>
              <a:buNone/>
            </a:pPr>
            <a:endParaRPr lang="en-US" altLang="it-IT" sz="1800" b="1"/>
          </a:p>
          <a:p>
            <a:pPr marL="812800" indent="-812800">
              <a:lnSpc>
                <a:spcPct val="80000"/>
              </a:lnSpc>
              <a:buFontTx/>
              <a:buNone/>
            </a:pPr>
            <a:endParaRPr lang="en-US" altLang="it-IT" sz="1800" b="1"/>
          </a:p>
          <a:p>
            <a:pPr marL="812800" indent="-812800">
              <a:lnSpc>
                <a:spcPct val="80000"/>
              </a:lnSpc>
              <a:buFontTx/>
              <a:buAutoNum type="romanUcPeriod" startAt="2"/>
            </a:pPr>
            <a:r>
              <a:rPr lang="en-US" altLang="it-IT" sz="1800" b="1">
                <a:solidFill>
                  <a:srgbClr val="009900"/>
                </a:solidFill>
              </a:rPr>
              <a:t>Chimeric VA1CCR5 ribozyme</a:t>
            </a:r>
          </a:p>
          <a:p>
            <a:pPr marL="812800" indent="-812800">
              <a:lnSpc>
                <a:spcPct val="80000"/>
              </a:lnSpc>
              <a:buFontTx/>
              <a:buNone/>
            </a:pPr>
            <a:r>
              <a:rPr lang="en-US" altLang="it-IT" sz="1800" b="1"/>
              <a:t>	</a:t>
            </a:r>
            <a:r>
              <a:rPr lang="en-US" altLang="it-IT" sz="1000" b="1"/>
              <a:t>(Cagnon et al, 1997; Li et al., 2003)</a:t>
            </a:r>
          </a:p>
          <a:p>
            <a:pPr marL="812800" indent="-812800">
              <a:lnSpc>
                <a:spcPct val="80000"/>
              </a:lnSpc>
              <a:buFontTx/>
              <a:buNone/>
            </a:pPr>
            <a:endParaRPr lang="en-US" altLang="it-IT" sz="1000" b="1"/>
          </a:p>
          <a:p>
            <a:pPr marL="812800" indent="-812800">
              <a:lnSpc>
                <a:spcPct val="80000"/>
              </a:lnSpc>
              <a:buFontTx/>
              <a:buNone/>
            </a:pPr>
            <a:endParaRPr lang="en-US" altLang="it-IT" sz="1000" b="1"/>
          </a:p>
          <a:p>
            <a:pPr marL="812800" indent="-812800">
              <a:lnSpc>
                <a:spcPct val="80000"/>
              </a:lnSpc>
              <a:buFontTx/>
              <a:buAutoNum type="romanUcPeriod" startAt="3"/>
            </a:pPr>
            <a:r>
              <a:rPr lang="en-US" altLang="it-IT" sz="1800" b="1">
                <a:solidFill>
                  <a:srgbClr val="FF3300"/>
                </a:solidFill>
              </a:rPr>
              <a:t>Anti –tat/rev shRNA</a:t>
            </a:r>
          </a:p>
          <a:p>
            <a:pPr marL="812800" indent="-812800">
              <a:lnSpc>
                <a:spcPct val="80000"/>
              </a:lnSpc>
            </a:pPr>
            <a:endParaRPr lang="en-US" altLang="it-IT" sz="1800" b="1"/>
          </a:p>
          <a:p>
            <a:pPr marL="812800" indent="-812800">
              <a:lnSpc>
                <a:spcPct val="80000"/>
              </a:lnSpc>
              <a:buFontTx/>
              <a:buNone/>
            </a:pPr>
            <a:r>
              <a:rPr lang="en-US" altLang="it-IT" sz="1200" b="1"/>
              <a:t> 	</a:t>
            </a:r>
          </a:p>
        </p:txBody>
      </p:sp>
    </p:spTree>
    <p:extLst>
      <p:ext uri="{BB962C8B-B14F-4D97-AF65-F5344CB8AC3E}">
        <p14:creationId xmlns:p14="http://schemas.microsoft.com/office/powerpoint/2010/main" val="3852130412"/>
      </p:ext>
    </p:extLst>
  </p:cSld>
  <p:clrMapOvr>
    <a:masterClrMapping/>
  </p:clrMapOvr>
  <p:transition advClick="0"/>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3905" name="CasellaDiTesto 28">
            <a:extLst>
              <a:ext uri="{FF2B5EF4-FFF2-40B4-BE49-F238E27FC236}">
                <a16:creationId xmlns:a16="http://schemas.microsoft.com/office/drawing/2014/main" id="{9E7155F5-5C7F-CC47-8903-1FDCE40E082E}"/>
              </a:ext>
            </a:extLst>
          </p:cNvPr>
          <p:cNvSpPr txBox="1">
            <a:spLocks noChangeArrowheads="1"/>
          </p:cNvSpPr>
          <p:nvPr/>
        </p:nvSpPr>
        <p:spPr bwMode="auto">
          <a:xfrm>
            <a:off x="7038975" y="2516188"/>
            <a:ext cx="8255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600" b="1">
                <a:latin typeface="Helvetica" pitchFamily="2" charset="0"/>
              </a:rPr>
              <a:t>MHC</a:t>
            </a:r>
          </a:p>
        </p:txBody>
      </p:sp>
      <p:sp>
        <p:nvSpPr>
          <p:cNvPr id="123906" name="Text Box 143">
            <a:extLst>
              <a:ext uri="{FF2B5EF4-FFF2-40B4-BE49-F238E27FC236}">
                <a16:creationId xmlns:a16="http://schemas.microsoft.com/office/drawing/2014/main" id="{394BF7DA-5078-154E-A771-F1559E962715}"/>
              </a:ext>
            </a:extLst>
          </p:cNvPr>
          <p:cNvSpPr txBox="1">
            <a:spLocks noChangeArrowheads="1"/>
          </p:cNvSpPr>
          <p:nvPr/>
        </p:nvSpPr>
        <p:spPr bwMode="auto">
          <a:xfrm rot="5402387" flipH="1" flipV="1">
            <a:off x="4679950" y="1589088"/>
            <a:ext cx="568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400" b="1">
                <a:latin typeface="Helvetica" pitchFamily="2" charset="0"/>
              </a:rPr>
              <a:t>10 d</a:t>
            </a:r>
          </a:p>
        </p:txBody>
      </p:sp>
      <p:sp>
        <p:nvSpPr>
          <p:cNvPr id="123907" name="Text Box 143">
            <a:extLst>
              <a:ext uri="{FF2B5EF4-FFF2-40B4-BE49-F238E27FC236}">
                <a16:creationId xmlns:a16="http://schemas.microsoft.com/office/drawing/2014/main" id="{1658A693-9884-9040-9B3E-44B44D13FC84}"/>
              </a:ext>
            </a:extLst>
          </p:cNvPr>
          <p:cNvSpPr txBox="1">
            <a:spLocks noChangeArrowheads="1"/>
          </p:cNvSpPr>
          <p:nvPr/>
        </p:nvSpPr>
        <p:spPr bwMode="auto">
          <a:xfrm rot="5402387" flipH="1" flipV="1">
            <a:off x="4249737" y="1589088"/>
            <a:ext cx="569913"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400" b="1">
                <a:latin typeface="Helvetica" pitchFamily="2" charset="0"/>
              </a:rPr>
              <a:t>6 d</a:t>
            </a:r>
          </a:p>
        </p:txBody>
      </p:sp>
      <p:sp>
        <p:nvSpPr>
          <p:cNvPr id="123908" name="Text Box 143">
            <a:extLst>
              <a:ext uri="{FF2B5EF4-FFF2-40B4-BE49-F238E27FC236}">
                <a16:creationId xmlns:a16="http://schemas.microsoft.com/office/drawing/2014/main" id="{0F4957FC-1030-B542-8125-4CE70889A719}"/>
              </a:ext>
            </a:extLst>
          </p:cNvPr>
          <p:cNvSpPr txBox="1">
            <a:spLocks noChangeArrowheads="1"/>
          </p:cNvSpPr>
          <p:nvPr/>
        </p:nvSpPr>
        <p:spPr bwMode="auto">
          <a:xfrm rot="5402387" flipH="1" flipV="1">
            <a:off x="3813969" y="1589882"/>
            <a:ext cx="5683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400" b="1">
                <a:latin typeface="Helvetica" pitchFamily="2" charset="0"/>
              </a:rPr>
              <a:t>3 d</a:t>
            </a:r>
          </a:p>
        </p:txBody>
      </p:sp>
      <p:cxnSp>
        <p:nvCxnSpPr>
          <p:cNvPr id="34" name="Connettore 1 33">
            <a:extLst>
              <a:ext uri="{FF2B5EF4-FFF2-40B4-BE49-F238E27FC236}">
                <a16:creationId xmlns:a16="http://schemas.microsoft.com/office/drawing/2014/main" id="{5B6AFF9C-B757-6347-AFA6-02B05D314335}"/>
              </a:ext>
            </a:extLst>
          </p:cNvPr>
          <p:cNvCxnSpPr/>
          <p:nvPr/>
        </p:nvCxnSpPr>
        <p:spPr>
          <a:xfrm>
            <a:off x="3870325" y="1493838"/>
            <a:ext cx="1312863" cy="793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3910" name="Text Box 101">
            <a:extLst>
              <a:ext uri="{FF2B5EF4-FFF2-40B4-BE49-F238E27FC236}">
                <a16:creationId xmlns:a16="http://schemas.microsoft.com/office/drawing/2014/main" id="{0ED181C2-1A14-054B-8DFB-80C52A8355FE}"/>
              </a:ext>
            </a:extLst>
          </p:cNvPr>
          <p:cNvSpPr txBox="1">
            <a:spLocks noChangeArrowheads="1"/>
          </p:cNvSpPr>
          <p:nvPr/>
        </p:nvSpPr>
        <p:spPr bwMode="auto">
          <a:xfrm>
            <a:off x="5048250" y="1123950"/>
            <a:ext cx="193675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it-IT" sz="1600" b="1">
                <a:solidFill>
                  <a:srgbClr val="FF0000"/>
                </a:solidFill>
                <a:latin typeface="Helvetica" pitchFamily="2" charset="0"/>
              </a:rPr>
              <a:t>Exon skipping</a:t>
            </a:r>
          </a:p>
        </p:txBody>
      </p:sp>
      <p:sp>
        <p:nvSpPr>
          <p:cNvPr id="123911" name="Text Box 143">
            <a:extLst>
              <a:ext uri="{FF2B5EF4-FFF2-40B4-BE49-F238E27FC236}">
                <a16:creationId xmlns:a16="http://schemas.microsoft.com/office/drawing/2014/main" id="{85E5DD22-1AFB-4940-BA7E-E7F03B6A4040}"/>
              </a:ext>
            </a:extLst>
          </p:cNvPr>
          <p:cNvSpPr txBox="1">
            <a:spLocks noChangeArrowheads="1"/>
          </p:cNvSpPr>
          <p:nvPr/>
        </p:nvSpPr>
        <p:spPr bwMode="auto">
          <a:xfrm rot="5402387" flipH="1" flipV="1">
            <a:off x="6253163" y="1589088"/>
            <a:ext cx="568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400" b="1">
                <a:latin typeface="Helvetica" pitchFamily="2" charset="0"/>
              </a:rPr>
              <a:t>10 d</a:t>
            </a:r>
          </a:p>
        </p:txBody>
      </p:sp>
      <p:sp>
        <p:nvSpPr>
          <p:cNvPr id="123912" name="Text Box 143">
            <a:extLst>
              <a:ext uri="{FF2B5EF4-FFF2-40B4-BE49-F238E27FC236}">
                <a16:creationId xmlns:a16="http://schemas.microsoft.com/office/drawing/2014/main" id="{BA8F42D6-585E-0B43-BCCF-6F692310883C}"/>
              </a:ext>
            </a:extLst>
          </p:cNvPr>
          <p:cNvSpPr txBox="1">
            <a:spLocks noChangeArrowheads="1"/>
          </p:cNvSpPr>
          <p:nvPr/>
        </p:nvSpPr>
        <p:spPr bwMode="auto">
          <a:xfrm rot="5402387" flipH="1" flipV="1">
            <a:off x="5757069" y="1588294"/>
            <a:ext cx="5699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400" b="1">
                <a:latin typeface="Helvetica" pitchFamily="2" charset="0"/>
              </a:rPr>
              <a:t>6 d</a:t>
            </a:r>
          </a:p>
        </p:txBody>
      </p:sp>
      <p:sp>
        <p:nvSpPr>
          <p:cNvPr id="123913" name="Text Box 143">
            <a:extLst>
              <a:ext uri="{FF2B5EF4-FFF2-40B4-BE49-F238E27FC236}">
                <a16:creationId xmlns:a16="http://schemas.microsoft.com/office/drawing/2014/main" id="{BA348E32-5ABB-B44A-BE1D-687971CFE78A}"/>
              </a:ext>
            </a:extLst>
          </p:cNvPr>
          <p:cNvSpPr txBox="1">
            <a:spLocks noChangeArrowheads="1"/>
          </p:cNvSpPr>
          <p:nvPr/>
        </p:nvSpPr>
        <p:spPr bwMode="auto">
          <a:xfrm rot="5402387" flipH="1" flipV="1">
            <a:off x="5310188" y="1589088"/>
            <a:ext cx="568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400" b="1">
                <a:latin typeface="Helvetica" pitchFamily="2" charset="0"/>
              </a:rPr>
              <a:t>3 d</a:t>
            </a:r>
          </a:p>
        </p:txBody>
      </p:sp>
      <p:cxnSp>
        <p:nvCxnSpPr>
          <p:cNvPr id="39" name="Connettore 1 38">
            <a:extLst>
              <a:ext uri="{FF2B5EF4-FFF2-40B4-BE49-F238E27FC236}">
                <a16:creationId xmlns:a16="http://schemas.microsoft.com/office/drawing/2014/main" id="{A9D86BAB-069A-784F-A6EF-3F454210CEE7}"/>
              </a:ext>
            </a:extLst>
          </p:cNvPr>
          <p:cNvCxnSpPr/>
          <p:nvPr/>
        </p:nvCxnSpPr>
        <p:spPr>
          <a:xfrm>
            <a:off x="5308600" y="1500188"/>
            <a:ext cx="1406525" cy="158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3915" name="Text Box 101">
            <a:extLst>
              <a:ext uri="{FF2B5EF4-FFF2-40B4-BE49-F238E27FC236}">
                <a16:creationId xmlns:a16="http://schemas.microsoft.com/office/drawing/2014/main" id="{EF1E0FD9-5793-3E4A-8707-C3B8721B7600}"/>
              </a:ext>
            </a:extLst>
          </p:cNvPr>
          <p:cNvSpPr txBox="1">
            <a:spLocks noChangeArrowheads="1"/>
          </p:cNvSpPr>
          <p:nvPr/>
        </p:nvSpPr>
        <p:spPr bwMode="auto">
          <a:xfrm>
            <a:off x="3738563" y="1111250"/>
            <a:ext cx="15303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it-IT" sz="1800" b="1">
                <a:latin typeface="Helvetica" pitchFamily="2" charset="0"/>
              </a:rPr>
              <a:t>Duchenne</a:t>
            </a:r>
          </a:p>
        </p:txBody>
      </p:sp>
      <p:sp>
        <p:nvSpPr>
          <p:cNvPr id="123916" name="CasellaDiTesto 41">
            <a:extLst>
              <a:ext uri="{FF2B5EF4-FFF2-40B4-BE49-F238E27FC236}">
                <a16:creationId xmlns:a16="http://schemas.microsoft.com/office/drawing/2014/main" id="{559C0728-6FD9-F047-9026-3BB1D969009F}"/>
              </a:ext>
            </a:extLst>
          </p:cNvPr>
          <p:cNvSpPr txBox="1">
            <a:spLocks noChangeArrowheads="1"/>
          </p:cNvSpPr>
          <p:nvPr/>
        </p:nvSpPr>
        <p:spPr bwMode="auto">
          <a:xfrm>
            <a:off x="7038975" y="2070100"/>
            <a:ext cx="8255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600" b="1">
                <a:latin typeface="Helvetica" pitchFamily="2" charset="0"/>
              </a:rPr>
              <a:t>DYS</a:t>
            </a:r>
          </a:p>
        </p:txBody>
      </p:sp>
      <p:sp>
        <p:nvSpPr>
          <p:cNvPr id="123917" name="CasellaDiTesto 42">
            <a:extLst>
              <a:ext uri="{FF2B5EF4-FFF2-40B4-BE49-F238E27FC236}">
                <a16:creationId xmlns:a16="http://schemas.microsoft.com/office/drawing/2014/main" id="{14363EDD-26ED-3F4F-8123-7D0BE725E4E5}"/>
              </a:ext>
            </a:extLst>
          </p:cNvPr>
          <p:cNvSpPr txBox="1">
            <a:spLocks noChangeArrowheads="1"/>
          </p:cNvSpPr>
          <p:nvPr/>
        </p:nvSpPr>
        <p:spPr bwMode="auto">
          <a:xfrm>
            <a:off x="7038975" y="2967038"/>
            <a:ext cx="8270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600" b="1">
                <a:latin typeface="Helvetica" pitchFamily="2" charset="0"/>
              </a:rPr>
              <a:t>MYOG</a:t>
            </a:r>
          </a:p>
        </p:txBody>
      </p:sp>
      <p:sp>
        <p:nvSpPr>
          <p:cNvPr id="123918" name="CasellaDiTesto 43">
            <a:extLst>
              <a:ext uri="{FF2B5EF4-FFF2-40B4-BE49-F238E27FC236}">
                <a16:creationId xmlns:a16="http://schemas.microsoft.com/office/drawing/2014/main" id="{49442D31-B31A-6841-AEBD-8522FEE3E433}"/>
              </a:ext>
            </a:extLst>
          </p:cNvPr>
          <p:cNvSpPr txBox="1">
            <a:spLocks noChangeArrowheads="1"/>
          </p:cNvSpPr>
          <p:nvPr/>
        </p:nvSpPr>
        <p:spPr bwMode="auto">
          <a:xfrm>
            <a:off x="7038975" y="3381375"/>
            <a:ext cx="83661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600" b="1">
                <a:latin typeface="Helvetica" pitchFamily="2" charset="0"/>
              </a:rPr>
              <a:t>ACTN</a:t>
            </a:r>
          </a:p>
        </p:txBody>
      </p:sp>
      <p:grpSp>
        <p:nvGrpSpPr>
          <p:cNvPr id="123919" name="Gruppo 63">
            <a:extLst>
              <a:ext uri="{FF2B5EF4-FFF2-40B4-BE49-F238E27FC236}">
                <a16:creationId xmlns:a16="http://schemas.microsoft.com/office/drawing/2014/main" id="{19EAD7F7-7DD7-3E4D-B64A-E0252C2A1630}"/>
              </a:ext>
            </a:extLst>
          </p:cNvPr>
          <p:cNvGrpSpPr>
            <a:grpSpLocks/>
          </p:cNvGrpSpPr>
          <p:nvPr/>
        </p:nvGrpSpPr>
        <p:grpSpPr bwMode="auto">
          <a:xfrm>
            <a:off x="3800475" y="2019300"/>
            <a:ext cx="3006725" cy="1739900"/>
            <a:chOff x="3716476" y="1562692"/>
            <a:chExt cx="2316779" cy="1247379"/>
          </a:xfrm>
        </p:grpSpPr>
        <p:pic>
          <p:nvPicPr>
            <p:cNvPr id="123951" name="Immagine 25" descr="actinina.png">
              <a:extLst>
                <a:ext uri="{FF2B5EF4-FFF2-40B4-BE49-F238E27FC236}">
                  <a16:creationId xmlns:a16="http://schemas.microsoft.com/office/drawing/2014/main" id="{A905AF3C-C8AB-4E41-A0A6-6906890AFE7E}"/>
                </a:ext>
              </a:extLst>
            </p:cNvPr>
            <p:cNvPicPr>
              <a:picLocks noChangeAspect="1"/>
            </p:cNvPicPr>
            <p:nvPr/>
          </p:nvPicPr>
          <p:blipFill>
            <a:blip r:embed="rId2">
              <a:extLst>
                <a:ext uri="{28A0092B-C50C-407E-A947-70E740481C1C}">
                  <a14:useLocalDpi xmlns:a14="http://schemas.microsoft.com/office/drawing/2010/main" val="0"/>
                </a:ext>
              </a:extLst>
            </a:blip>
            <a:srcRect l="1019" t="5428"/>
            <a:stretch>
              <a:fillRect/>
            </a:stretch>
          </p:blipFill>
          <p:spPr bwMode="auto">
            <a:xfrm flipH="1">
              <a:off x="3716487" y="2585509"/>
              <a:ext cx="2316768" cy="22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52" name="Immagine 27" descr="miogenina.png">
              <a:extLst>
                <a:ext uri="{FF2B5EF4-FFF2-40B4-BE49-F238E27FC236}">
                  <a16:creationId xmlns:a16="http://schemas.microsoft.com/office/drawing/2014/main" id="{8725A765-9B3E-EC4E-8F22-C686485FA933}"/>
                </a:ext>
              </a:extLst>
            </p:cNvPr>
            <p:cNvPicPr>
              <a:picLocks noChangeAspect="1"/>
            </p:cNvPicPr>
            <p:nvPr/>
          </p:nvPicPr>
          <p:blipFill>
            <a:blip r:embed="rId3">
              <a:extLst>
                <a:ext uri="{28A0092B-C50C-407E-A947-70E740481C1C}">
                  <a14:useLocalDpi xmlns:a14="http://schemas.microsoft.com/office/drawing/2010/main" val="0"/>
                </a:ext>
              </a:extLst>
            </a:blip>
            <a:srcRect l="1019" b="20459"/>
            <a:stretch>
              <a:fillRect/>
            </a:stretch>
          </p:blipFill>
          <p:spPr bwMode="auto">
            <a:xfrm flipH="1">
              <a:off x="3716487" y="2237951"/>
              <a:ext cx="2309762" cy="290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53" name="Immagine 40" descr="distrofina2.png">
              <a:extLst>
                <a:ext uri="{FF2B5EF4-FFF2-40B4-BE49-F238E27FC236}">
                  <a16:creationId xmlns:a16="http://schemas.microsoft.com/office/drawing/2014/main" id="{1C96EB35-3799-AE48-A688-F94F922B5B4A}"/>
                </a:ext>
              </a:extLst>
            </p:cNvPr>
            <p:cNvPicPr>
              <a:picLocks noChangeAspect="1"/>
            </p:cNvPicPr>
            <p:nvPr/>
          </p:nvPicPr>
          <p:blipFill>
            <a:blip r:embed="rId4">
              <a:extLst>
                <a:ext uri="{28A0092B-C50C-407E-A947-70E740481C1C}">
                  <a14:useLocalDpi xmlns:a14="http://schemas.microsoft.com/office/drawing/2010/main" val="0"/>
                </a:ext>
              </a:extLst>
            </a:blip>
            <a:srcRect l="1019" t="3105"/>
            <a:stretch>
              <a:fillRect/>
            </a:stretch>
          </p:blipFill>
          <p:spPr bwMode="auto">
            <a:xfrm flipH="1">
              <a:off x="3716476" y="1562692"/>
              <a:ext cx="2309772" cy="304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54" name="Immagine 44" descr="MHC.png">
              <a:extLst>
                <a:ext uri="{FF2B5EF4-FFF2-40B4-BE49-F238E27FC236}">
                  <a16:creationId xmlns:a16="http://schemas.microsoft.com/office/drawing/2014/main" id="{1E36A9FE-40FA-BC46-8AC0-7C99A7EFD6C9}"/>
                </a:ext>
              </a:extLst>
            </p:cNvPr>
            <p:cNvPicPr>
              <a:picLocks noChangeAspect="1"/>
            </p:cNvPicPr>
            <p:nvPr/>
          </p:nvPicPr>
          <p:blipFill>
            <a:blip r:embed="rId5">
              <a:extLst>
                <a:ext uri="{28A0092B-C50C-407E-A947-70E740481C1C}">
                  <a14:useLocalDpi xmlns:a14="http://schemas.microsoft.com/office/drawing/2010/main" val="0"/>
                </a:ext>
              </a:extLst>
            </a:blip>
            <a:srcRect t="22150" b="34251"/>
            <a:stretch>
              <a:fillRect/>
            </a:stretch>
          </p:blipFill>
          <p:spPr bwMode="auto">
            <a:xfrm>
              <a:off x="3716476" y="1901504"/>
              <a:ext cx="2309773" cy="287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3920" name="Text Box 101">
            <a:extLst>
              <a:ext uri="{FF2B5EF4-FFF2-40B4-BE49-F238E27FC236}">
                <a16:creationId xmlns:a16="http://schemas.microsoft.com/office/drawing/2014/main" id="{5E41819F-53DC-4344-80FD-6FC75B425210}"/>
              </a:ext>
            </a:extLst>
          </p:cNvPr>
          <p:cNvSpPr txBox="1">
            <a:spLocks noChangeArrowheads="1"/>
          </p:cNvSpPr>
          <p:nvPr/>
        </p:nvSpPr>
        <p:spPr bwMode="auto">
          <a:xfrm>
            <a:off x="1412875" y="1111250"/>
            <a:ext cx="1666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it-IT" sz="1800" b="1">
                <a:latin typeface="Helvetica" pitchFamily="2" charset="0"/>
              </a:rPr>
              <a:t>CTRL</a:t>
            </a:r>
          </a:p>
        </p:txBody>
      </p:sp>
      <p:grpSp>
        <p:nvGrpSpPr>
          <p:cNvPr id="123921" name="Gruppo 62">
            <a:extLst>
              <a:ext uri="{FF2B5EF4-FFF2-40B4-BE49-F238E27FC236}">
                <a16:creationId xmlns:a16="http://schemas.microsoft.com/office/drawing/2014/main" id="{E83BCC83-AD6B-874F-97B0-D2E6415D2F6F}"/>
              </a:ext>
            </a:extLst>
          </p:cNvPr>
          <p:cNvGrpSpPr>
            <a:grpSpLocks/>
          </p:cNvGrpSpPr>
          <p:nvPr/>
        </p:nvGrpSpPr>
        <p:grpSpPr bwMode="auto">
          <a:xfrm>
            <a:off x="1219200" y="2052638"/>
            <a:ext cx="2025650" cy="1677987"/>
            <a:chOff x="2330462" y="1595485"/>
            <a:chExt cx="1337647" cy="1213496"/>
          </a:xfrm>
        </p:grpSpPr>
        <p:pic>
          <p:nvPicPr>
            <p:cNvPr id="123947" name="Immagine 45">
              <a:extLst>
                <a:ext uri="{FF2B5EF4-FFF2-40B4-BE49-F238E27FC236}">
                  <a16:creationId xmlns:a16="http://schemas.microsoft.com/office/drawing/2014/main" id="{92E429D5-1A90-5F4A-B5B7-46EE4DA0F164}"/>
                </a:ext>
              </a:extLst>
            </p:cNvPr>
            <p:cNvPicPr>
              <a:picLocks/>
            </p:cNvPicPr>
            <p:nvPr/>
          </p:nvPicPr>
          <p:blipFill>
            <a:blip r:embed="rId6">
              <a:lum bright="-14000"/>
              <a:extLst>
                <a:ext uri="{28A0092B-C50C-407E-A947-70E740481C1C}">
                  <a14:useLocalDpi xmlns:a14="http://schemas.microsoft.com/office/drawing/2010/main" val="0"/>
                </a:ext>
              </a:extLst>
            </a:blip>
            <a:srcRect l="7198" r="45059"/>
            <a:stretch>
              <a:fillRect/>
            </a:stretch>
          </p:blipFill>
          <p:spPr bwMode="auto">
            <a:xfrm>
              <a:off x="2330464" y="1937324"/>
              <a:ext cx="1337645" cy="249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48" name="Immagine 46">
              <a:extLst>
                <a:ext uri="{FF2B5EF4-FFF2-40B4-BE49-F238E27FC236}">
                  <a16:creationId xmlns:a16="http://schemas.microsoft.com/office/drawing/2014/main" id="{19B5DEA3-F744-164F-88E4-DE90FEA7880D}"/>
                </a:ext>
              </a:extLst>
            </p:cNvPr>
            <p:cNvPicPr>
              <a:picLocks noChangeAspect="1"/>
            </p:cNvPicPr>
            <p:nvPr/>
          </p:nvPicPr>
          <p:blipFill>
            <a:blip r:embed="rId7">
              <a:lum bright="-16000" contrast="-28000"/>
              <a:extLst>
                <a:ext uri="{28A0092B-C50C-407E-A947-70E740481C1C}">
                  <a14:useLocalDpi xmlns:a14="http://schemas.microsoft.com/office/drawing/2010/main" val="0"/>
                </a:ext>
              </a:extLst>
            </a:blip>
            <a:srcRect l="2438" t="23543" r="59657" b="9499"/>
            <a:stretch>
              <a:fillRect/>
            </a:stretch>
          </p:blipFill>
          <p:spPr bwMode="auto">
            <a:xfrm>
              <a:off x="2333383" y="1595485"/>
              <a:ext cx="1334726" cy="286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49" name="Immagine 47" descr="actinina 2a.tiff">
              <a:extLst>
                <a:ext uri="{FF2B5EF4-FFF2-40B4-BE49-F238E27FC236}">
                  <a16:creationId xmlns:a16="http://schemas.microsoft.com/office/drawing/2014/main" id="{52EB8F17-7A42-5248-BCFC-9D3CE7C8E6A3}"/>
                </a:ext>
              </a:extLst>
            </p:cNvPr>
            <p:cNvPicPr>
              <a:picLocks noChangeAspect="1"/>
            </p:cNvPicPr>
            <p:nvPr/>
          </p:nvPicPr>
          <p:blipFill>
            <a:blip r:embed="rId8">
              <a:extLst>
                <a:ext uri="{28A0092B-C50C-407E-A947-70E740481C1C}">
                  <a14:useLocalDpi xmlns:a14="http://schemas.microsoft.com/office/drawing/2010/main" val="0"/>
                </a:ext>
              </a:extLst>
            </a:blip>
            <a:srcRect l="49419" t="7686"/>
            <a:stretch>
              <a:fillRect/>
            </a:stretch>
          </p:blipFill>
          <p:spPr bwMode="auto">
            <a:xfrm flipH="1">
              <a:off x="2330462" y="2578023"/>
              <a:ext cx="1337647" cy="230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50" name="Immagine 49">
              <a:extLst>
                <a:ext uri="{FF2B5EF4-FFF2-40B4-BE49-F238E27FC236}">
                  <a16:creationId xmlns:a16="http://schemas.microsoft.com/office/drawing/2014/main" id="{C3D708F1-50CD-214C-8F35-32814FAE1653}"/>
                </a:ext>
              </a:extLst>
            </p:cNvPr>
            <p:cNvPicPr>
              <a:picLocks/>
            </p:cNvPicPr>
            <p:nvPr/>
          </p:nvPicPr>
          <p:blipFill>
            <a:blip r:embed="rId9">
              <a:lum bright="-26000"/>
              <a:extLst>
                <a:ext uri="{28A0092B-C50C-407E-A947-70E740481C1C}">
                  <a14:useLocalDpi xmlns:a14="http://schemas.microsoft.com/office/drawing/2010/main" val="0"/>
                </a:ext>
              </a:extLst>
            </a:blip>
            <a:srcRect l="1060" r="47720" b="4811"/>
            <a:stretch>
              <a:fillRect/>
            </a:stretch>
          </p:blipFill>
          <p:spPr bwMode="auto">
            <a:xfrm>
              <a:off x="2330464" y="2261965"/>
              <a:ext cx="1337645" cy="235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51" name="Connettore 1 50">
            <a:extLst>
              <a:ext uri="{FF2B5EF4-FFF2-40B4-BE49-F238E27FC236}">
                <a16:creationId xmlns:a16="http://schemas.microsoft.com/office/drawing/2014/main" id="{9AB766CC-137B-6E42-BB48-8F501DE46F41}"/>
              </a:ext>
            </a:extLst>
          </p:cNvPr>
          <p:cNvCxnSpPr/>
          <p:nvPr/>
        </p:nvCxnSpPr>
        <p:spPr>
          <a:xfrm>
            <a:off x="1400175" y="1501775"/>
            <a:ext cx="1844675"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3923" name="Text Box 143">
            <a:extLst>
              <a:ext uri="{FF2B5EF4-FFF2-40B4-BE49-F238E27FC236}">
                <a16:creationId xmlns:a16="http://schemas.microsoft.com/office/drawing/2014/main" id="{9D1EB999-B8F4-6F4A-9140-949C55F844B2}"/>
              </a:ext>
            </a:extLst>
          </p:cNvPr>
          <p:cNvSpPr txBox="1">
            <a:spLocks noChangeArrowheads="1"/>
          </p:cNvSpPr>
          <p:nvPr/>
        </p:nvSpPr>
        <p:spPr bwMode="auto">
          <a:xfrm rot="5402387" flipH="1" flipV="1">
            <a:off x="2624932" y="1602581"/>
            <a:ext cx="6016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400" b="1">
                <a:latin typeface="Helvetica" pitchFamily="2" charset="0"/>
              </a:rPr>
              <a:t>10 d</a:t>
            </a:r>
          </a:p>
        </p:txBody>
      </p:sp>
      <p:sp>
        <p:nvSpPr>
          <p:cNvPr id="123924" name="Text Box 143">
            <a:extLst>
              <a:ext uri="{FF2B5EF4-FFF2-40B4-BE49-F238E27FC236}">
                <a16:creationId xmlns:a16="http://schemas.microsoft.com/office/drawing/2014/main" id="{E1745B3E-9115-CF40-812D-E4CB98F868D8}"/>
              </a:ext>
            </a:extLst>
          </p:cNvPr>
          <p:cNvSpPr txBox="1">
            <a:spLocks noChangeArrowheads="1"/>
          </p:cNvSpPr>
          <p:nvPr/>
        </p:nvSpPr>
        <p:spPr bwMode="auto">
          <a:xfrm rot="5402387" flipH="1" flipV="1">
            <a:off x="2130426" y="1603375"/>
            <a:ext cx="601662"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400" b="1">
                <a:latin typeface="Helvetica" pitchFamily="2" charset="0"/>
              </a:rPr>
              <a:t>6 d</a:t>
            </a:r>
          </a:p>
        </p:txBody>
      </p:sp>
      <p:sp>
        <p:nvSpPr>
          <p:cNvPr id="123925" name="Text Box 143">
            <a:extLst>
              <a:ext uri="{FF2B5EF4-FFF2-40B4-BE49-F238E27FC236}">
                <a16:creationId xmlns:a16="http://schemas.microsoft.com/office/drawing/2014/main" id="{044DE300-B0F7-D144-860D-E4F2C2995C0E}"/>
              </a:ext>
            </a:extLst>
          </p:cNvPr>
          <p:cNvSpPr txBox="1">
            <a:spLocks noChangeArrowheads="1"/>
          </p:cNvSpPr>
          <p:nvPr/>
        </p:nvSpPr>
        <p:spPr bwMode="auto">
          <a:xfrm rot="5402387" flipH="1" flipV="1">
            <a:off x="1654970" y="1602581"/>
            <a:ext cx="6016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400" b="1">
                <a:latin typeface="Helvetica" pitchFamily="2" charset="0"/>
              </a:rPr>
              <a:t>3 d</a:t>
            </a:r>
          </a:p>
        </p:txBody>
      </p:sp>
      <p:sp>
        <p:nvSpPr>
          <p:cNvPr id="123926" name="Text Box 143">
            <a:extLst>
              <a:ext uri="{FF2B5EF4-FFF2-40B4-BE49-F238E27FC236}">
                <a16:creationId xmlns:a16="http://schemas.microsoft.com/office/drawing/2014/main" id="{549C1C3E-FF82-CC44-A99E-FE3EFF2E0B6B}"/>
              </a:ext>
            </a:extLst>
          </p:cNvPr>
          <p:cNvSpPr txBox="1">
            <a:spLocks noChangeArrowheads="1"/>
          </p:cNvSpPr>
          <p:nvPr/>
        </p:nvSpPr>
        <p:spPr bwMode="auto">
          <a:xfrm rot="5402387" flipH="1" flipV="1">
            <a:off x="1250157" y="1602581"/>
            <a:ext cx="6016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400" b="1">
                <a:latin typeface="Helvetica" pitchFamily="2" charset="0"/>
              </a:rPr>
              <a:t>GM</a:t>
            </a:r>
          </a:p>
        </p:txBody>
      </p:sp>
      <p:sp>
        <p:nvSpPr>
          <p:cNvPr id="123927" name="CasellaDiTesto 67">
            <a:extLst>
              <a:ext uri="{FF2B5EF4-FFF2-40B4-BE49-F238E27FC236}">
                <a16:creationId xmlns:a16="http://schemas.microsoft.com/office/drawing/2014/main" id="{34542F13-7DD5-EC49-9AD3-4C3F2E2D8754}"/>
              </a:ext>
            </a:extLst>
          </p:cNvPr>
          <p:cNvSpPr txBox="1">
            <a:spLocks noChangeArrowheads="1"/>
          </p:cNvSpPr>
          <p:nvPr/>
        </p:nvSpPr>
        <p:spPr bwMode="auto">
          <a:xfrm>
            <a:off x="8364538" y="1219200"/>
            <a:ext cx="1857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it-IT" altLang="it-IT" sz="1800"/>
          </a:p>
        </p:txBody>
      </p:sp>
      <p:grpSp>
        <p:nvGrpSpPr>
          <p:cNvPr id="95" name="Gruppo 94">
            <a:extLst>
              <a:ext uri="{FF2B5EF4-FFF2-40B4-BE49-F238E27FC236}">
                <a16:creationId xmlns:a16="http://schemas.microsoft.com/office/drawing/2014/main" id="{41749E21-5512-6745-8899-33365EC697DB}"/>
              </a:ext>
            </a:extLst>
          </p:cNvPr>
          <p:cNvGrpSpPr>
            <a:grpSpLocks/>
          </p:cNvGrpSpPr>
          <p:nvPr/>
        </p:nvGrpSpPr>
        <p:grpSpPr bwMode="auto">
          <a:xfrm>
            <a:off x="265113" y="3713163"/>
            <a:ext cx="2951162" cy="3033712"/>
            <a:chOff x="264680" y="3713737"/>
            <a:chExt cx="2950896" cy="3033299"/>
          </a:xfrm>
        </p:grpSpPr>
        <p:sp>
          <p:nvSpPr>
            <p:cNvPr id="123941" name="Text Box 1">
              <a:extLst>
                <a:ext uri="{FF2B5EF4-FFF2-40B4-BE49-F238E27FC236}">
                  <a16:creationId xmlns:a16="http://schemas.microsoft.com/office/drawing/2014/main" id="{C4BFEAF0-41DA-C541-9597-D9CFCDA09DCC}"/>
                </a:ext>
              </a:extLst>
            </p:cNvPr>
            <p:cNvSpPr txBox="1">
              <a:spLocks noChangeArrowheads="1"/>
            </p:cNvSpPr>
            <p:nvPr/>
          </p:nvSpPr>
          <p:spPr bwMode="auto">
            <a:xfrm rot="-5400000">
              <a:off x="-48475" y="5183840"/>
              <a:ext cx="961274" cy="33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62640" rIns="90000" bIns="45000"/>
            <a:lstStyle>
              <a:lvl1pPr>
                <a:spcBef>
                  <a:spcPct val="20000"/>
                </a:spcBef>
                <a:buFont typeface="Arial" panose="020B0604020202020204" pitchFamily="34" charset="0"/>
                <a:buChar char="•"/>
                <a:tabLst>
                  <a:tab pos="723900" algn="l"/>
                  <a:tab pos="1447800" algn="l"/>
                  <a:tab pos="2171700" algn="l"/>
                  <a:tab pos="2895600" algn="l"/>
                  <a:tab pos="3619500" algn="l"/>
                  <a:tab pos="4343400" algn="l"/>
                  <a:tab pos="5067300" algn="l"/>
                </a:tabLst>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tabLst>
                  <a:tab pos="723900" algn="l"/>
                  <a:tab pos="1447800" algn="l"/>
                  <a:tab pos="2171700" algn="l"/>
                  <a:tab pos="2895600" algn="l"/>
                  <a:tab pos="3619500" algn="l"/>
                  <a:tab pos="4343400" algn="l"/>
                  <a:tab pos="5067300" algn="l"/>
                </a:tabLst>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tabLst>
                  <a:tab pos="723900" algn="l"/>
                  <a:tab pos="1447800" algn="l"/>
                  <a:tab pos="2171700" algn="l"/>
                  <a:tab pos="2895600" algn="l"/>
                  <a:tab pos="3619500" algn="l"/>
                  <a:tab pos="4343400" algn="l"/>
                  <a:tab pos="5067300" algn="l"/>
                </a:tabLst>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tabLst>
                  <a:tab pos="723900" algn="l"/>
                  <a:tab pos="1447800" algn="l"/>
                  <a:tab pos="2171700" algn="l"/>
                  <a:tab pos="2895600" algn="l"/>
                  <a:tab pos="3619500" algn="l"/>
                  <a:tab pos="4343400" algn="l"/>
                  <a:tab pos="5067300" algn="l"/>
                </a:tabLst>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tabLst>
                  <a:tab pos="723900" algn="l"/>
                  <a:tab pos="1447800" algn="l"/>
                  <a:tab pos="2171700" algn="l"/>
                  <a:tab pos="2895600" algn="l"/>
                  <a:tab pos="3619500" algn="l"/>
                  <a:tab pos="4343400" algn="l"/>
                  <a:tab pos="5067300" algn="l"/>
                </a:tabLst>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Lst>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Lst>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Lst>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723900" algn="l"/>
                  <a:tab pos="1447800" algn="l"/>
                  <a:tab pos="2171700" algn="l"/>
                  <a:tab pos="2895600" algn="l"/>
                  <a:tab pos="3619500" algn="l"/>
                  <a:tab pos="4343400" algn="l"/>
                  <a:tab pos="5067300" algn="l"/>
                </a:tabLst>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it-IT" sz="2400" b="1">
                  <a:solidFill>
                    <a:srgbClr val="000000"/>
                  </a:solidFill>
                  <a:latin typeface="Helvetica" pitchFamily="2" charset="0"/>
                </a:rPr>
                <a:t>MHC</a:t>
              </a:r>
            </a:p>
          </p:txBody>
        </p:sp>
        <p:grpSp>
          <p:nvGrpSpPr>
            <p:cNvPr id="123942" name="Gruppo 91">
              <a:extLst>
                <a:ext uri="{FF2B5EF4-FFF2-40B4-BE49-F238E27FC236}">
                  <a16:creationId xmlns:a16="http://schemas.microsoft.com/office/drawing/2014/main" id="{40086469-344C-F04E-B635-8F8F36A9F217}"/>
                </a:ext>
              </a:extLst>
            </p:cNvPr>
            <p:cNvGrpSpPr>
              <a:grpSpLocks/>
            </p:cNvGrpSpPr>
            <p:nvPr/>
          </p:nvGrpSpPr>
          <p:grpSpPr bwMode="auto">
            <a:xfrm>
              <a:off x="764594" y="3713737"/>
              <a:ext cx="2450982" cy="3033299"/>
              <a:chOff x="764594" y="3713737"/>
              <a:chExt cx="2450982" cy="3033299"/>
            </a:xfrm>
          </p:grpSpPr>
          <p:pic>
            <p:nvPicPr>
              <p:cNvPr id="123943" name="Picture 7">
                <a:extLst>
                  <a:ext uri="{FF2B5EF4-FFF2-40B4-BE49-F238E27FC236}">
                    <a16:creationId xmlns:a16="http://schemas.microsoft.com/office/drawing/2014/main" id="{D1711D85-5984-A441-9E73-1CC7C081FDB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4594" y="4400251"/>
                <a:ext cx="2418755" cy="1901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23944" name="Text Box 101">
                <a:extLst>
                  <a:ext uri="{FF2B5EF4-FFF2-40B4-BE49-F238E27FC236}">
                    <a16:creationId xmlns:a16="http://schemas.microsoft.com/office/drawing/2014/main" id="{C81BCD34-F0E3-3A4D-9A40-0E81DB76F5EB}"/>
                  </a:ext>
                </a:extLst>
              </p:cNvPr>
              <p:cNvSpPr txBox="1">
                <a:spLocks noChangeArrowheads="1"/>
              </p:cNvSpPr>
              <p:nvPr/>
            </p:nvSpPr>
            <p:spPr bwMode="auto">
              <a:xfrm>
                <a:off x="1074132" y="6377704"/>
                <a:ext cx="16673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it-IT" sz="1800" b="1">
                    <a:latin typeface="Helvetica" pitchFamily="2" charset="0"/>
                  </a:rPr>
                  <a:t>CTRL</a:t>
                </a:r>
              </a:p>
            </p:txBody>
          </p:sp>
          <p:cxnSp>
            <p:nvCxnSpPr>
              <p:cNvPr id="74" name="Connettore 1 73">
                <a:extLst>
                  <a:ext uri="{FF2B5EF4-FFF2-40B4-BE49-F238E27FC236}">
                    <a16:creationId xmlns:a16="http://schemas.microsoft.com/office/drawing/2014/main" id="{62FA1C07-518F-974F-8A02-F50779FE6693}"/>
                  </a:ext>
                </a:extLst>
              </p:cNvPr>
              <p:cNvCxnSpPr>
                <a:cxnSpLocks noChangeShapeType="1"/>
              </p:cNvCxnSpPr>
              <p:nvPr/>
            </p:nvCxnSpPr>
            <p:spPr bwMode="auto">
              <a:xfrm flipH="1">
                <a:off x="3166368" y="3713737"/>
                <a:ext cx="49208" cy="687293"/>
              </a:xfrm>
              <a:prstGeom prst="line">
                <a:avLst/>
              </a:prstGeom>
              <a:noFill/>
              <a:ln w="381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7" name="Connettore 1 76">
                <a:extLst>
                  <a:ext uri="{FF2B5EF4-FFF2-40B4-BE49-F238E27FC236}">
                    <a16:creationId xmlns:a16="http://schemas.microsoft.com/office/drawing/2014/main" id="{A25513EB-3887-AF44-8507-24105F29A826}"/>
                  </a:ext>
                </a:extLst>
              </p:cNvPr>
              <p:cNvCxnSpPr>
                <a:cxnSpLocks noChangeShapeType="1"/>
              </p:cNvCxnSpPr>
              <p:nvPr/>
            </p:nvCxnSpPr>
            <p:spPr bwMode="auto">
              <a:xfrm flipH="1">
                <a:off x="764697" y="3720086"/>
                <a:ext cx="2006419" cy="680944"/>
              </a:xfrm>
              <a:prstGeom prst="line">
                <a:avLst/>
              </a:prstGeom>
              <a:noFill/>
              <a:ln w="381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grpSp>
        <p:nvGrpSpPr>
          <p:cNvPr id="93" name="Gruppo 92">
            <a:extLst>
              <a:ext uri="{FF2B5EF4-FFF2-40B4-BE49-F238E27FC236}">
                <a16:creationId xmlns:a16="http://schemas.microsoft.com/office/drawing/2014/main" id="{0ABE9C95-DA4B-CF46-A539-FC4FA0FC909F}"/>
              </a:ext>
            </a:extLst>
          </p:cNvPr>
          <p:cNvGrpSpPr>
            <a:grpSpLocks/>
          </p:cNvGrpSpPr>
          <p:nvPr/>
        </p:nvGrpSpPr>
        <p:grpSpPr bwMode="auto">
          <a:xfrm>
            <a:off x="3316288" y="3730625"/>
            <a:ext cx="2417762" cy="3016250"/>
            <a:chOff x="3315903" y="3730670"/>
            <a:chExt cx="2418755" cy="3016366"/>
          </a:xfrm>
        </p:grpSpPr>
        <p:pic>
          <p:nvPicPr>
            <p:cNvPr id="123937" name="Picture 3">
              <a:extLst>
                <a:ext uri="{FF2B5EF4-FFF2-40B4-BE49-F238E27FC236}">
                  <a16:creationId xmlns:a16="http://schemas.microsoft.com/office/drawing/2014/main" id="{CE2CDEB7-6CDF-664D-8AF3-3DB14AD5B17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315903" y="4400251"/>
              <a:ext cx="2418755" cy="1901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23938" name="Text Box 101">
              <a:extLst>
                <a:ext uri="{FF2B5EF4-FFF2-40B4-BE49-F238E27FC236}">
                  <a16:creationId xmlns:a16="http://schemas.microsoft.com/office/drawing/2014/main" id="{85FDC6EE-5173-8046-A224-90A71D62B12C}"/>
                </a:ext>
              </a:extLst>
            </p:cNvPr>
            <p:cNvSpPr txBox="1">
              <a:spLocks noChangeArrowheads="1"/>
            </p:cNvSpPr>
            <p:nvPr/>
          </p:nvSpPr>
          <p:spPr bwMode="auto">
            <a:xfrm>
              <a:off x="3773098" y="6377704"/>
              <a:ext cx="1529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it-IT" sz="1800" b="1">
                  <a:latin typeface="Helvetica" pitchFamily="2" charset="0"/>
                </a:rPr>
                <a:t>Duchenne</a:t>
              </a:r>
            </a:p>
          </p:txBody>
        </p:sp>
        <p:cxnSp>
          <p:nvCxnSpPr>
            <p:cNvPr id="80" name="Connettore 1 79">
              <a:extLst>
                <a:ext uri="{FF2B5EF4-FFF2-40B4-BE49-F238E27FC236}">
                  <a16:creationId xmlns:a16="http://schemas.microsoft.com/office/drawing/2014/main" id="{C01727B4-1A39-2A4A-A024-F93BCA70C5A2}"/>
                </a:ext>
              </a:extLst>
            </p:cNvPr>
            <p:cNvCxnSpPr>
              <a:cxnSpLocks noChangeShapeType="1"/>
            </p:cNvCxnSpPr>
            <p:nvPr/>
          </p:nvCxnSpPr>
          <p:spPr bwMode="auto">
            <a:xfrm>
              <a:off x="5286799" y="3741783"/>
              <a:ext cx="430390" cy="641375"/>
            </a:xfrm>
            <a:prstGeom prst="line">
              <a:avLst/>
            </a:prstGeom>
            <a:noFill/>
            <a:ln w="381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2" name="Connettore 1 81">
              <a:extLst>
                <a:ext uri="{FF2B5EF4-FFF2-40B4-BE49-F238E27FC236}">
                  <a16:creationId xmlns:a16="http://schemas.microsoft.com/office/drawing/2014/main" id="{26106976-6CC7-B449-9B21-2EABE185F504}"/>
                </a:ext>
              </a:extLst>
            </p:cNvPr>
            <p:cNvCxnSpPr>
              <a:cxnSpLocks noChangeShapeType="1"/>
            </p:cNvCxnSpPr>
            <p:nvPr/>
          </p:nvCxnSpPr>
          <p:spPr bwMode="auto">
            <a:xfrm flipH="1">
              <a:off x="3315903" y="3730670"/>
              <a:ext cx="1557977" cy="669951"/>
            </a:xfrm>
            <a:prstGeom prst="line">
              <a:avLst/>
            </a:prstGeom>
            <a:noFill/>
            <a:ln w="381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nvGrpSpPr>
          <p:cNvPr id="94" name="Gruppo 93">
            <a:extLst>
              <a:ext uri="{FF2B5EF4-FFF2-40B4-BE49-F238E27FC236}">
                <a16:creationId xmlns:a16="http://schemas.microsoft.com/office/drawing/2014/main" id="{E7B59195-2AC7-B440-8144-5E99134CC627}"/>
              </a:ext>
            </a:extLst>
          </p:cNvPr>
          <p:cNvGrpSpPr>
            <a:grpSpLocks/>
          </p:cNvGrpSpPr>
          <p:nvPr/>
        </p:nvGrpSpPr>
        <p:grpSpPr bwMode="auto">
          <a:xfrm>
            <a:off x="5861050" y="3721100"/>
            <a:ext cx="2419350" cy="2581275"/>
            <a:chOff x="5861637" y="3720445"/>
            <a:chExt cx="2418755" cy="2581362"/>
          </a:xfrm>
        </p:grpSpPr>
        <p:pic>
          <p:nvPicPr>
            <p:cNvPr id="123934" name="Picture 11">
              <a:extLst>
                <a:ext uri="{FF2B5EF4-FFF2-40B4-BE49-F238E27FC236}">
                  <a16:creationId xmlns:a16="http://schemas.microsoft.com/office/drawing/2014/main" id="{A2C9C6F3-0BD9-6F45-92A8-BD5F30B8450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861637" y="4400251"/>
              <a:ext cx="2418755" cy="1901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cxnSp>
          <p:nvCxnSpPr>
            <p:cNvPr id="85" name="Connettore 1 84">
              <a:extLst>
                <a:ext uri="{FF2B5EF4-FFF2-40B4-BE49-F238E27FC236}">
                  <a16:creationId xmlns:a16="http://schemas.microsoft.com/office/drawing/2014/main" id="{28BCC544-00F7-8C46-8DD3-BE2FA9058F8E}"/>
                </a:ext>
              </a:extLst>
            </p:cNvPr>
            <p:cNvCxnSpPr>
              <a:cxnSpLocks noChangeShapeType="1"/>
            </p:cNvCxnSpPr>
            <p:nvPr/>
          </p:nvCxnSpPr>
          <p:spPr bwMode="auto">
            <a:xfrm>
              <a:off x="6807554" y="3720445"/>
              <a:ext cx="1472838" cy="679473"/>
            </a:xfrm>
            <a:prstGeom prst="line">
              <a:avLst/>
            </a:prstGeom>
            <a:noFill/>
            <a:ln w="381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87" name="Connettore 1 86">
              <a:extLst>
                <a:ext uri="{FF2B5EF4-FFF2-40B4-BE49-F238E27FC236}">
                  <a16:creationId xmlns:a16="http://schemas.microsoft.com/office/drawing/2014/main" id="{2785ACC4-DEE1-6A4C-B6CA-D4F76A4C17D0}"/>
                </a:ext>
              </a:extLst>
            </p:cNvPr>
            <p:cNvCxnSpPr>
              <a:cxnSpLocks noChangeShapeType="1"/>
            </p:cNvCxnSpPr>
            <p:nvPr/>
          </p:nvCxnSpPr>
          <p:spPr bwMode="auto">
            <a:xfrm flipH="1">
              <a:off x="5888618" y="3729970"/>
              <a:ext cx="468197" cy="687411"/>
            </a:xfrm>
            <a:prstGeom prst="line">
              <a:avLst/>
            </a:prstGeom>
            <a:noFill/>
            <a:ln w="381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123931" name="CasellaDiTesto 90">
            <a:extLst>
              <a:ext uri="{FF2B5EF4-FFF2-40B4-BE49-F238E27FC236}">
                <a16:creationId xmlns:a16="http://schemas.microsoft.com/office/drawing/2014/main" id="{D416D425-0AE3-8D41-90EC-AA00013C7FD4}"/>
              </a:ext>
            </a:extLst>
          </p:cNvPr>
          <p:cNvSpPr txBox="1">
            <a:spLocks noChangeArrowheads="1"/>
          </p:cNvSpPr>
          <p:nvPr/>
        </p:nvSpPr>
        <p:spPr bwMode="auto">
          <a:xfrm>
            <a:off x="-50800" y="0"/>
            <a:ext cx="9093200"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it-IT" sz="2600" b="1">
                <a:solidFill>
                  <a:srgbClr val="800000"/>
                </a:solidFill>
              </a:rPr>
              <a:t>Exon skipping</a:t>
            </a:r>
            <a:r>
              <a:rPr lang="it-IT" altLang="it-IT" sz="2600" b="1">
                <a:solidFill>
                  <a:srgbClr val="800000"/>
                </a:solidFill>
              </a:rPr>
              <a:t>  rescues dystrophin expression and</a:t>
            </a:r>
          </a:p>
          <a:p>
            <a:pPr algn="ctr">
              <a:spcBef>
                <a:spcPct val="0"/>
              </a:spcBef>
              <a:buFontTx/>
              <a:buNone/>
            </a:pPr>
            <a:r>
              <a:rPr lang="it-IT" altLang="it-IT" sz="2600" b="1">
                <a:solidFill>
                  <a:srgbClr val="800000"/>
                </a:solidFill>
              </a:rPr>
              <a:t> </a:t>
            </a:r>
            <a:r>
              <a:rPr lang="en-GB" altLang="it-IT" sz="2600" b="1">
                <a:solidFill>
                  <a:srgbClr val="800000"/>
                </a:solidFill>
              </a:rPr>
              <a:t>correct timing of myogenic marker expression </a:t>
            </a:r>
            <a:endParaRPr lang="it-IT" altLang="it-IT" sz="2600" b="1">
              <a:solidFill>
                <a:srgbClr val="800000"/>
              </a:solidFill>
            </a:endParaRPr>
          </a:p>
        </p:txBody>
      </p:sp>
      <p:sp>
        <p:nvSpPr>
          <p:cNvPr id="123932" name="Text Box 101">
            <a:extLst>
              <a:ext uri="{FF2B5EF4-FFF2-40B4-BE49-F238E27FC236}">
                <a16:creationId xmlns:a16="http://schemas.microsoft.com/office/drawing/2014/main" id="{A0C766B7-0C09-AB4F-812D-041A2E40BE0E}"/>
              </a:ext>
            </a:extLst>
          </p:cNvPr>
          <p:cNvSpPr txBox="1">
            <a:spLocks noChangeArrowheads="1"/>
          </p:cNvSpPr>
          <p:nvPr/>
        </p:nvSpPr>
        <p:spPr bwMode="auto">
          <a:xfrm>
            <a:off x="6259513" y="6427788"/>
            <a:ext cx="15589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it-IT" sz="1400" b="1">
                <a:latin typeface="Helvetica" pitchFamily="2" charset="0"/>
              </a:rPr>
              <a:t>Exon skipping</a:t>
            </a:r>
          </a:p>
        </p:txBody>
      </p:sp>
      <p:pic>
        <p:nvPicPr>
          <p:cNvPr id="123933" name="Immagine 42" descr="Senza titolo.jpg">
            <a:extLst>
              <a:ext uri="{FF2B5EF4-FFF2-40B4-BE49-F238E27FC236}">
                <a16:creationId xmlns:a16="http://schemas.microsoft.com/office/drawing/2014/main" id="{4B6DC4FA-EE95-104B-83CB-877B531CCEBE}"/>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37388" y="1031875"/>
            <a:ext cx="15509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29" name="CasellaDiTesto 49">
            <a:extLst>
              <a:ext uri="{FF2B5EF4-FFF2-40B4-BE49-F238E27FC236}">
                <a16:creationId xmlns:a16="http://schemas.microsoft.com/office/drawing/2014/main" id="{AD0CF9AF-6D89-9244-9AC3-99282D08F552}"/>
              </a:ext>
            </a:extLst>
          </p:cNvPr>
          <p:cNvSpPr txBox="1">
            <a:spLocks noChangeArrowheads="1"/>
          </p:cNvSpPr>
          <p:nvPr/>
        </p:nvSpPr>
        <p:spPr bwMode="auto">
          <a:xfrm>
            <a:off x="-23813" y="192088"/>
            <a:ext cx="9144001"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it-IT" sz="2800" b="1">
                <a:solidFill>
                  <a:srgbClr val="800000"/>
                </a:solidFill>
              </a:rPr>
              <a:t> Dystrophin is required for nNOS localization</a:t>
            </a:r>
          </a:p>
        </p:txBody>
      </p:sp>
      <p:pic>
        <p:nvPicPr>
          <p:cNvPr id="124930" name="Immagine 18" descr="ML_sinistra_202EC.ai">
            <a:extLst>
              <a:ext uri="{FF2B5EF4-FFF2-40B4-BE49-F238E27FC236}">
                <a16:creationId xmlns:a16="http://schemas.microsoft.com/office/drawing/2014/main" id="{17674F4F-5184-6E4D-8940-F1CC744F32A0}"/>
              </a:ext>
            </a:extLst>
          </p:cNvPr>
          <p:cNvPicPr>
            <a:picLocks noChangeAspect="1"/>
          </p:cNvPicPr>
          <p:nvPr/>
        </p:nvPicPr>
        <p:blipFill>
          <a:blip r:embed="rId3">
            <a:extLst>
              <a:ext uri="{28A0092B-C50C-407E-A947-70E740481C1C}">
                <a14:useLocalDpi xmlns:a14="http://schemas.microsoft.com/office/drawing/2010/main" val="0"/>
              </a:ext>
            </a:extLst>
          </a:blip>
          <a:srcRect l="32564" t="40681" r="56602" b="41621"/>
          <a:stretch>
            <a:fillRect/>
          </a:stretch>
        </p:blipFill>
        <p:spPr bwMode="auto">
          <a:xfrm>
            <a:off x="8566150" y="6157913"/>
            <a:ext cx="59055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1" name="Immagine 42" descr="Senza titolo.jpg">
            <a:extLst>
              <a:ext uri="{FF2B5EF4-FFF2-40B4-BE49-F238E27FC236}">
                <a16:creationId xmlns:a16="http://schemas.microsoft.com/office/drawing/2014/main" id="{F8B31EF1-571D-9E42-85B0-B65DED527E65}"/>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895600" y="995363"/>
            <a:ext cx="3003550" cy="159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4932" name="Gruppo 50">
            <a:extLst>
              <a:ext uri="{FF2B5EF4-FFF2-40B4-BE49-F238E27FC236}">
                <a16:creationId xmlns:a16="http://schemas.microsoft.com/office/drawing/2014/main" id="{FFFA2964-C573-C349-8F76-D1B67951FC2A}"/>
              </a:ext>
            </a:extLst>
          </p:cNvPr>
          <p:cNvGrpSpPr>
            <a:grpSpLocks/>
          </p:cNvGrpSpPr>
          <p:nvPr/>
        </p:nvGrpSpPr>
        <p:grpSpPr bwMode="auto">
          <a:xfrm>
            <a:off x="1493838" y="3005138"/>
            <a:ext cx="5211762" cy="3895725"/>
            <a:chOff x="845930" y="2667000"/>
            <a:chExt cx="5211970" cy="4233862"/>
          </a:xfrm>
        </p:grpSpPr>
        <p:pic>
          <p:nvPicPr>
            <p:cNvPr id="124936" name="Immagine 49" descr="fina ultima.jpg">
              <a:extLst>
                <a:ext uri="{FF2B5EF4-FFF2-40B4-BE49-F238E27FC236}">
                  <a16:creationId xmlns:a16="http://schemas.microsoft.com/office/drawing/2014/main" id="{4642A2DA-466C-4E44-9169-298ADE3DB73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381500" y="4275137"/>
              <a:ext cx="1493838"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4937" name="Object 2">
              <a:extLst>
                <a:ext uri="{FF2B5EF4-FFF2-40B4-BE49-F238E27FC236}">
                  <a16:creationId xmlns:a16="http://schemas.microsoft.com/office/drawing/2014/main" id="{BB337C45-23C5-764E-860E-41DBBFF79F7C}"/>
                </a:ext>
              </a:extLst>
            </p:cNvPr>
            <p:cNvGraphicFramePr>
              <a:graphicFrameLocks noChangeAspect="1"/>
            </p:cNvGraphicFramePr>
            <p:nvPr/>
          </p:nvGraphicFramePr>
          <p:xfrm>
            <a:off x="2795588" y="4275137"/>
            <a:ext cx="1492250" cy="1189038"/>
          </p:xfrm>
          <a:graphic>
            <a:graphicData uri="http://schemas.openxmlformats.org/presentationml/2006/ole">
              <mc:AlternateContent xmlns:mc="http://schemas.openxmlformats.org/markup-compatibility/2006">
                <mc:Choice xmlns:v="urn:schemas-microsoft-com:vml" Requires="v">
                  <p:oleObj spid="_x0000_s125061" name="Image" r:id="rId6" imgW="1873250" imgH="1498600" progId="">
                    <p:embed/>
                  </p:oleObj>
                </mc:Choice>
                <mc:Fallback>
                  <p:oleObj name="Image" r:id="rId6" imgW="1873250" imgH="1498600" progId="">
                    <p:embed/>
                    <p:pic>
                      <p:nvPicPr>
                        <p:cNvPr id="0" name="Object 2"/>
                        <p:cNvPicPr>
                          <a:picLocks noChangeAspect="1" noChangeArrowheads="1"/>
                        </p:cNvPicPr>
                        <p:nvPr/>
                      </p:nvPicPr>
                      <p:blipFill>
                        <a:blip r:embed="rId7">
                          <a:lum bright="2000" contrast="2000"/>
                          <a:extLst>
                            <a:ext uri="{28A0092B-C50C-407E-A947-70E740481C1C}">
                              <a14:useLocalDpi xmlns:a14="http://schemas.microsoft.com/office/drawing/2010/main" val="0"/>
                            </a:ext>
                          </a:extLst>
                        </a:blip>
                        <a:srcRect/>
                        <a:stretch>
                          <a:fillRect/>
                        </a:stretch>
                      </p:blipFill>
                      <p:spPr bwMode="auto">
                        <a:xfrm>
                          <a:off x="2795588" y="4275137"/>
                          <a:ext cx="1492250" cy="118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4938" name="Object 3">
              <a:extLst>
                <a:ext uri="{FF2B5EF4-FFF2-40B4-BE49-F238E27FC236}">
                  <a16:creationId xmlns:a16="http://schemas.microsoft.com/office/drawing/2014/main" id="{206330BD-54C9-A34D-948A-EACD4F615462}"/>
                </a:ext>
              </a:extLst>
            </p:cNvPr>
            <p:cNvGraphicFramePr>
              <a:graphicFrameLocks noChangeAspect="1"/>
            </p:cNvGraphicFramePr>
            <p:nvPr/>
          </p:nvGraphicFramePr>
          <p:xfrm>
            <a:off x="2795588" y="3017837"/>
            <a:ext cx="1492250" cy="1189038"/>
          </p:xfrm>
          <a:graphic>
            <a:graphicData uri="http://schemas.openxmlformats.org/presentationml/2006/ole">
              <mc:AlternateContent xmlns:mc="http://schemas.openxmlformats.org/markup-compatibility/2006">
                <mc:Choice xmlns:v="urn:schemas-microsoft-com:vml" Requires="v">
                  <p:oleObj spid="_x0000_s125062" name="Image" r:id="rId8" imgW="1873250" imgH="1498600" progId="">
                    <p:embed/>
                  </p:oleObj>
                </mc:Choice>
                <mc:Fallback>
                  <p:oleObj name="Image" r:id="rId8" imgW="1873250" imgH="1498600" progId="">
                    <p:embed/>
                    <p:pic>
                      <p:nvPicPr>
                        <p:cNvPr id="0" name="Object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95588" y="3017837"/>
                          <a:ext cx="1492250" cy="118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4939" name="Object 4">
              <a:extLst>
                <a:ext uri="{FF2B5EF4-FFF2-40B4-BE49-F238E27FC236}">
                  <a16:creationId xmlns:a16="http://schemas.microsoft.com/office/drawing/2014/main" id="{CA05D86D-6EC0-454B-B31C-B066B679FC5B}"/>
                </a:ext>
              </a:extLst>
            </p:cNvPr>
            <p:cNvGraphicFramePr>
              <a:graphicFrameLocks noChangeAspect="1"/>
            </p:cNvGraphicFramePr>
            <p:nvPr/>
          </p:nvGraphicFramePr>
          <p:xfrm>
            <a:off x="1201738" y="4275137"/>
            <a:ext cx="1493837" cy="1189038"/>
          </p:xfrm>
          <a:graphic>
            <a:graphicData uri="http://schemas.openxmlformats.org/presentationml/2006/ole">
              <mc:AlternateContent xmlns:mc="http://schemas.openxmlformats.org/markup-compatibility/2006">
                <mc:Choice xmlns:v="urn:schemas-microsoft-com:vml" Requires="v">
                  <p:oleObj spid="_x0000_s125063" name="Image" r:id="rId10" imgW="1873250" imgH="1498600" progId="">
                    <p:embed/>
                  </p:oleObj>
                </mc:Choice>
                <mc:Fallback>
                  <p:oleObj name="Image" r:id="rId10" imgW="1873250" imgH="1498600" progId="">
                    <p:embed/>
                    <p:pic>
                      <p:nvPicPr>
                        <p:cNvPr id="0" name="Object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01738" y="4275137"/>
                          <a:ext cx="1493837" cy="118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4940" name="Object 5">
              <a:extLst>
                <a:ext uri="{FF2B5EF4-FFF2-40B4-BE49-F238E27FC236}">
                  <a16:creationId xmlns:a16="http://schemas.microsoft.com/office/drawing/2014/main" id="{5BBF3640-13ED-C844-96C6-16057D986161}"/>
                </a:ext>
              </a:extLst>
            </p:cNvPr>
            <p:cNvGraphicFramePr>
              <a:graphicFrameLocks noChangeAspect="1"/>
            </p:cNvGraphicFramePr>
            <p:nvPr/>
          </p:nvGraphicFramePr>
          <p:xfrm>
            <a:off x="1201738" y="3017837"/>
            <a:ext cx="1493837" cy="1189038"/>
          </p:xfrm>
          <a:graphic>
            <a:graphicData uri="http://schemas.openxmlformats.org/presentationml/2006/ole">
              <mc:AlternateContent xmlns:mc="http://schemas.openxmlformats.org/markup-compatibility/2006">
                <mc:Choice xmlns:v="urn:schemas-microsoft-com:vml" Requires="v">
                  <p:oleObj spid="_x0000_s125064" name="Image" r:id="rId12" imgW="1873250" imgH="1498600" progId="">
                    <p:embed/>
                  </p:oleObj>
                </mc:Choice>
                <mc:Fallback>
                  <p:oleObj name="Image" r:id="rId12" imgW="1873250" imgH="1498600" progId="">
                    <p:embed/>
                    <p:pic>
                      <p:nvPicPr>
                        <p:cNvPr id="0" name="Object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01738" y="3017837"/>
                          <a:ext cx="1493837" cy="118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graphicFrame>
          <p:nvGraphicFramePr>
            <p:cNvPr id="124941" name="Object 6">
              <a:extLst>
                <a:ext uri="{FF2B5EF4-FFF2-40B4-BE49-F238E27FC236}">
                  <a16:creationId xmlns:a16="http://schemas.microsoft.com/office/drawing/2014/main" id="{F7EB1E07-ABF6-A448-A10F-F7DFEE7ACA28}"/>
                </a:ext>
              </a:extLst>
            </p:cNvPr>
            <p:cNvGraphicFramePr>
              <a:graphicFrameLocks noChangeAspect="1"/>
            </p:cNvGraphicFramePr>
            <p:nvPr/>
          </p:nvGraphicFramePr>
          <p:xfrm>
            <a:off x="4384675" y="3017837"/>
            <a:ext cx="1493838" cy="1189038"/>
          </p:xfrm>
          <a:graphic>
            <a:graphicData uri="http://schemas.openxmlformats.org/presentationml/2006/ole">
              <mc:AlternateContent xmlns:mc="http://schemas.openxmlformats.org/markup-compatibility/2006">
                <mc:Choice xmlns:v="urn:schemas-microsoft-com:vml" Requires="v">
                  <p:oleObj spid="_x0000_s125065" name="Image" r:id="rId14" imgW="1873250" imgH="1498600" progId="">
                    <p:embed/>
                  </p:oleObj>
                </mc:Choice>
                <mc:Fallback>
                  <p:oleObj name="Image" r:id="rId14" imgW="1873250" imgH="1498600" progId="">
                    <p:embed/>
                    <p:pic>
                      <p:nvPicPr>
                        <p:cNvPr id="0" name="Object 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384675" y="3017837"/>
                          <a:ext cx="1493838" cy="1189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124942" name="Text Box 11">
              <a:extLst>
                <a:ext uri="{FF2B5EF4-FFF2-40B4-BE49-F238E27FC236}">
                  <a16:creationId xmlns:a16="http://schemas.microsoft.com/office/drawing/2014/main" id="{10D0F55D-D857-B64B-9C13-6B54502B64CD}"/>
                </a:ext>
              </a:extLst>
            </p:cNvPr>
            <p:cNvSpPr txBox="1">
              <a:spLocks noChangeArrowheads="1"/>
            </p:cNvSpPr>
            <p:nvPr/>
          </p:nvSpPr>
          <p:spPr bwMode="auto">
            <a:xfrm>
              <a:off x="1684338" y="2667000"/>
              <a:ext cx="619125" cy="36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600"/>
                <a:t>WT</a:t>
              </a:r>
            </a:p>
          </p:txBody>
        </p:sp>
        <p:sp>
          <p:nvSpPr>
            <p:cNvPr id="124943" name="CasellaDiTesto 43">
              <a:extLst>
                <a:ext uri="{FF2B5EF4-FFF2-40B4-BE49-F238E27FC236}">
                  <a16:creationId xmlns:a16="http://schemas.microsoft.com/office/drawing/2014/main" id="{C9F9E16A-53D6-6743-B6B4-2E88CA670EE7}"/>
                </a:ext>
              </a:extLst>
            </p:cNvPr>
            <p:cNvSpPr txBox="1">
              <a:spLocks noChangeArrowheads="1"/>
            </p:cNvSpPr>
            <p:nvPr/>
          </p:nvSpPr>
          <p:spPr bwMode="auto">
            <a:xfrm>
              <a:off x="3271838" y="2667000"/>
              <a:ext cx="628650" cy="36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600" i="1"/>
                <a:t>mdx</a:t>
              </a:r>
            </a:p>
          </p:txBody>
        </p:sp>
        <p:sp>
          <p:nvSpPr>
            <p:cNvPr id="124944" name="CasellaDiTesto 42">
              <a:extLst>
                <a:ext uri="{FF2B5EF4-FFF2-40B4-BE49-F238E27FC236}">
                  <a16:creationId xmlns:a16="http://schemas.microsoft.com/office/drawing/2014/main" id="{C3A4FEF7-8939-414D-8875-58F5D7C02F9B}"/>
                </a:ext>
              </a:extLst>
            </p:cNvPr>
            <p:cNvSpPr txBox="1">
              <a:spLocks noChangeArrowheads="1"/>
            </p:cNvSpPr>
            <p:nvPr/>
          </p:nvSpPr>
          <p:spPr bwMode="auto">
            <a:xfrm>
              <a:off x="4302125" y="2667000"/>
              <a:ext cx="1752600" cy="36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600"/>
                <a:t>AAV-U1#23 (G3)</a:t>
              </a:r>
            </a:p>
          </p:txBody>
        </p:sp>
        <p:sp>
          <p:nvSpPr>
            <p:cNvPr id="124945" name="CasellaDiTesto 47">
              <a:extLst>
                <a:ext uri="{FF2B5EF4-FFF2-40B4-BE49-F238E27FC236}">
                  <a16:creationId xmlns:a16="http://schemas.microsoft.com/office/drawing/2014/main" id="{EA86A2A7-5D75-CA48-BC4A-144BC4BC8DD8}"/>
                </a:ext>
              </a:extLst>
            </p:cNvPr>
            <p:cNvSpPr txBox="1">
              <a:spLocks noChangeArrowheads="1"/>
            </p:cNvSpPr>
            <p:nvPr/>
          </p:nvSpPr>
          <p:spPr bwMode="auto">
            <a:xfrm rot="-5400000">
              <a:off x="554782" y="4736098"/>
              <a:ext cx="92085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600">
                  <a:latin typeface="Symbol" pitchFamily="2" charset="2"/>
                </a:rPr>
                <a:t>a</a:t>
              </a:r>
              <a:r>
                <a:rPr lang="it-IT" altLang="it-IT" sz="1600"/>
                <a:t>-nNOS</a:t>
              </a:r>
            </a:p>
          </p:txBody>
        </p:sp>
        <p:sp>
          <p:nvSpPr>
            <p:cNvPr id="124946" name="CasellaDiTesto 48">
              <a:extLst>
                <a:ext uri="{FF2B5EF4-FFF2-40B4-BE49-F238E27FC236}">
                  <a16:creationId xmlns:a16="http://schemas.microsoft.com/office/drawing/2014/main" id="{1E7D44A7-F138-834C-8279-FDBF893B5CD0}"/>
                </a:ext>
              </a:extLst>
            </p:cNvPr>
            <p:cNvSpPr txBox="1">
              <a:spLocks noChangeArrowheads="1"/>
            </p:cNvSpPr>
            <p:nvPr/>
          </p:nvSpPr>
          <p:spPr bwMode="auto">
            <a:xfrm rot="-5400000">
              <a:off x="658766" y="3478799"/>
              <a:ext cx="71288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600">
                  <a:latin typeface="Symbol" pitchFamily="2" charset="2"/>
                </a:rPr>
                <a:t>a</a:t>
              </a:r>
              <a:r>
                <a:rPr lang="it-IT" altLang="it-IT" sz="1600"/>
                <a:t>-dys</a:t>
              </a:r>
            </a:p>
          </p:txBody>
        </p:sp>
        <p:pic>
          <p:nvPicPr>
            <p:cNvPr id="124947" name="Picture 4" descr="mdxa 10x serie1">
              <a:extLst>
                <a:ext uri="{FF2B5EF4-FFF2-40B4-BE49-F238E27FC236}">
                  <a16:creationId xmlns:a16="http://schemas.microsoft.com/office/drawing/2014/main" id="{159C9454-6B3C-D040-B37C-43294BADD1A6}"/>
                </a:ext>
              </a:extLst>
            </p:cNvPr>
            <p:cNvPicPr preferRelativeResize="0">
              <a:picLocks noChangeArrowheads="1"/>
            </p:cNvPicPr>
            <p:nvPr/>
          </p:nvPicPr>
          <p:blipFill>
            <a:blip r:embed="rId16">
              <a:lum bright="6000"/>
              <a:extLst>
                <a:ext uri="{28A0092B-C50C-407E-A947-70E740481C1C}">
                  <a14:useLocalDpi xmlns:a14="http://schemas.microsoft.com/office/drawing/2010/main" val="0"/>
                </a:ext>
              </a:extLst>
            </a:blip>
            <a:srcRect l="24290" t="53143" r="37744" b="10458"/>
            <a:stretch>
              <a:fillRect/>
            </a:stretch>
          </p:blipFill>
          <p:spPr bwMode="auto">
            <a:xfrm>
              <a:off x="2795588" y="5534025"/>
              <a:ext cx="15113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pic>
          <p:nvPicPr>
            <p:cNvPr id="124948" name="Picture 5" descr="wt gd 15 mesi serie1b 20x">
              <a:extLst>
                <a:ext uri="{FF2B5EF4-FFF2-40B4-BE49-F238E27FC236}">
                  <a16:creationId xmlns:a16="http://schemas.microsoft.com/office/drawing/2014/main" id="{FB0288B9-0641-A645-B7DA-B47CF1CC8C13}"/>
                </a:ext>
              </a:extLst>
            </p:cNvPr>
            <p:cNvPicPr preferRelativeResize="0">
              <a:picLocks noChangeArrowheads="1"/>
            </p:cNvPicPr>
            <p:nvPr/>
          </p:nvPicPr>
          <p:blipFill>
            <a:blip r:embed="rId17">
              <a:lum contrast="20000"/>
              <a:extLst>
                <a:ext uri="{28A0092B-C50C-407E-A947-70E740481C1C}">
                  <a14:useLocalDpi xmlns:a14="http://schemas.microsoft.com/office/drawing/2010/main" val="0"/>
                </a:ext>
              </a:extLst>
            </a:blip>
            <a:srcRect l="12720" t="32222" r="18170"/>
            <a:stretch>
              <a:fillRect/>
            </a:stretch>
          </p:blipFill>
          <p:spPr bwMode="auto">
            <a:xfrm>
              <a:off x="1201738" y="5534025"/>
              <a:ext cx="15113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pic>
          <p:nvPicPr>
            <p:cNvPr id="124949" name="Picture 4" descr="pin 13 10x">
              <a:extLst>
                <a:ext uri="{FF2B5EF4-FFF2-40B4-BE49-F238E27FC236}">
                  <a16:creationId xmlns:a16="http://schemas.microsoft.com/office/drawing/2014/main" id="{960FAB98-03AD-1047-BC8B-3E34AFBD3C1C}"/>
                </a:ext>
              </a:extLst>
            </p:cNvPr>
            <p:cNvPicPr>
              <a:picLocks noChangeArrowheads="1"/>
            </p:cNvPicPr>
            <p:nvPr/>
          </p:nvPicPr>
          <p:blipFill>
            <a:blip r:embed="rId18">
              <a:extLst>
                <a:ext uri="{28A0092B-C50C-407E-A947-70E740481C1C}">
                  <a14:useLocalDpi xmlns:a14="http://schemas.microsoft.com/office/drawing/2010/main" val="0"/>
                </a:ext>
              </a:extLst>
            </a:blip>
            <a:srcRect t="34045" r="77335" b="44174"/>
            <a:stretch>
              <a:fillRect/>
            </a:stretch>
          </p:blipFill>
          <p:spPr bwMode="auto">
            <a:xfrm>
              <a:off x="4384675" y="5534025"/>
              <a:ext cx="1512888"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
          <p:nvSpPr>
            <p:cNvPr id="124950" name="CasellaDiTesto 49">
              <a:extLst>
                <a:ext uri="{FF2B5EF4-FFF2-40B4-BE49-F238E27FC236}">
                  <a16:creationId xmlns:a16="http://schemas.microsoft.com/office/drawing/2014/main" id="{78600ED3-68C6-BB46-A79C-892A2C035B03}"/>
                </a:ext>
              </a:extLst>
            </p:cNvPr>
            <p:cNvSpPr txBox="1">
              <a:spLocks noChangeArrowheads="1"/>
            </p:cNvSpPr>
            <p:nvPr/>
          </p:nvSpPr>
          <p:spPr bwMode="auto">
            <a:xfrm rot="-5400000">
              <a:off x="714895" y="5994191"/>
              <a:ext cx="60062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600"/>
                <a:t>H&amp;E</a:t>
              </a:r>
            </a:p>
          </p:txBody>
        </p:sp>
        <p:sp>
          <p:nvSpPr>
            <p:cNvPr id="124951" name="Line 27">
              <a:extLst>
                <a:ext uri="{FF2B5EF4-FFF2-40B4-BE49-F238E27FC236}">
                  <a16:creationId xmlns:a16="http://schemas.microsoft.com/office/drawing/2014/main" id="{640FC62E-CB12-2146-B932-438EB7332F56}"/>
                </a:ext>
              </a:extLst>
            </p:cNvPr>
            <p:cNvSpPr>
              <a:spLocks noChangeShapeType="1"/>
            </p:cNvSpPr>
            <p:nvPr/>
          </p:nvSpPr>
          <p:spPr bwMode="auto">
            <a:xfrm>
              <a:off x="2330450" y="6646862"/>
              <a:ext cx="3238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4952" name="Line 27">
              <a:extLst>
                <a:ext uri="{FF2B5EF4-FFF2-40B4-BE49-F238E27FC236}">
                  <a16:creationId xmlns:a16="http://schemas.microsoft.com/office/drawing/2014/main" id="{F39417B1-AF87-C248-9ABF-25B524D31B95}"/>
                </a:ext>
              </a:extLst>
            </p:cNvPr>
            <p:cNvSpPr>
              <a:spLocks noChangeShapeType="1"/>
            </p:cNvSpPr>
            <p:nvPr/>
          </p:nvSpPr>
          <p:spPr bwMode="auto">
            <a:xfrm>
              <a:off x="3933825" y="6646862"/>
              <a:ext cx="3238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4953" name="Line 27">
              <a:extLst>
                <a:ext uri="{FF2B5EF4-FFF2-40B4-BE49-F238E27FC236}">
                  <a16:creationId xmlns:a16="http://schemas.microsoft.com/office/drawing/2014/main" id="{71C00D07-9855-AB4A-B1E2-9C8A3483456D}"/>
                </a:ext>
              </a:extLst>
            </p:cNvPr>
            <p:cNvSpPr>
              <a:spLocks noChangeShapeType="1"/>
            </p:cNvSpPr>
            <p:nvPr/>
          </p:nvSpPr>
          <p:spPr bwMode="auto">
            <a:xfrm>
              <a:off x="5513388" y="6646862"/>
              <a:ext cx="3238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4954" name="Line 27">
              <a:extLst>
                <a:ext uri="{FF2B5EF4-FFF2-40B4-BE49-F238E27FC236}">
                  <a16:creationId xmlns:a16="http://schemas.microsoft.com/office/drawing/2014/main" id="{3AF4973A-7218-5241-829F-E82093C01C3B}"/>
                </a:ext>
              </a:extLst>
            </p:cNvPr>
            <p:cNvSpPr>
              <a:spLocks noChangeShapeType="1"/>
            </p:cNvSpPr>
            <p:nvPr/>
          </p:nvSpPr>
          <p:spPr bwMode="auto">
            <a:xfrm>
              <a:off x="2324100" y="5370512"/>
              <a:ext cx="323850"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4955" name="Line 27">
              <a:extLst>
                <a:ext uri="{FF2B5EF4-FFF2-40B4-BE49-F238E27FC236}">
                  <a16:creationId xmlns:a16="http://schemas.microsoft.com/office/drawing/2014/main" id="{1F1FE9D2-B3F2-3E48-8DEA-C2E8315DA44B}"/>
                </a:ext>
              </a:extLst>
            </p:cNvPr>
            <p:cNvSpPr>
              <a:spLocks noChangeShapeType="1"/>
            </p:cNvSpPr>
            <p:nvPr/>
          </p:nvSpPr>
          <p:spPr bwMode="auto">
            <a:xfrm>
              <a:off x="2324100" y="4106862"/>
              <a:ext cx="323850"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4956" name="Line 27">
              <a:extLst>
                <a:ext uri="{FF2B5EF4-FFF2-40B4-BE49-F238E27FC236}">
                  <a16:creationId xmlns:a16="http://schemas.microsoft.com/office/drawing/2014/main" id="{04BC631B-8E06-2546-B2DF-4BFC66C2B5F3}"/>
                </a:ext>
              </a:extLst>
            </p:cNvPr>
            <p:cNvSpPr>
              <a:spLocks noChangeShapeType="1"/>
            </p:cNvSpPr>
            <p:nvPr/>
          </p:nvSpPr>
          <p:spPr bwMode="auto">
            <a:xfrm>
              <a:off x="3927475" y="4106862"/>
              <a:ext cx="323850"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4957" name="Line 27">
              <a:extLst>
                <a:ext uri="{FF2B5EF4-FFF2-40B4-BE49-F238E27FC236}">
                  <a16:creationId xmlns:a16="http://schemas.microsoft.com/office/drawing/2014/main" id="{C70E1705-F358-0640-BBD9-6238298C6407}"/>
                </a:ext>
              </a:extLst>
            </p:cNvPr>
            <p:cNvSpPr>
              <a:spLocks noChangeShapeType="1"/>
            </p:cNvSpPr>
            <p:nvPr/>
          </p:nvSpPr>
          <p:spPr bwMode="auto">
            <a:xfrm>
              <a:off x="3927475" y="5370512"/>
              <a:ext cx="323850"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4958" name="Line 27">
              <a:extLst>
                <a:ext uri="{FF2B5EF4-FFF2-40B4-BE49-F238E27FC236}">
                  <a16:creationId xmlns:a16="http://schemas.microsoft.com/office/drawing/2014/main" id="{69EAF4A5-46B1-6C4E-B7F6-9BA7D18F6A8E}"/>
                </a:ext>
              </a:extLst>
            </p:cNvPr>
            <p:cNvSpPr>
              <a:spLocks noChangeShapeType="1"/>
            </p:cNvSpPr>
            <p:nvPr/>
          </p:nvSpPr>
          <p:spPr bwMode="auto">
            <a:xfrm>
              <a:off x="5507038" y="5370512"/>
              <a:ext cx="323850"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4959" name="Line 27">
              <a:extLst>
                <a:ext uri="{FF2B5EF4-FFF2-40B4-BE49-F238E27FC236}">
                  <a16:creationId xmlns:a16="http://schemas.microsoft.com/office/drawing/2014/main" id="{92F2F51B-0A40-E84C-B2D6-2C9CF60750ED}"/>
                </a:ext>
              </a:extLst>
            </p:cNvPr>
            <p:cNvSpPr>
              <a:spLocks noChangeShapeType="1"/>
            </p:cNvSpPr>
            <p:nvPr/>
          </p:nvSpPr>
          <p:spPr bwMode="auto">
            <a:xfrm>
              <a:off x="5507038" y="4106862"/>
              <a:ext cx="323850"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81" name="Rettangolo 80">
              <a:extLst>
                <a:ext uri="{FF2B5EF4-FFF2-40B4-BE49-F238E27FC236}">
                  <a16:creationId xmlns:a16="http://schemas.microsoft.com/office/drawing/2014/main" id="{C0070E55-1AC5-CA40-8995-5AAEA6F844E3}"/>
                </a:ext>
              </a:extLst>
            </p:cNvPr>
            <p:cNvSpPr/>
            <p:nvPr/>
          </p:nvSpPr>
          <p:spPr>
            <a:xfrm>
              <a:off x="5880093" y="5458519"/>
              <a:ext cx="177807" cy="144234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565150">
                <a:defRPr/>
              </a:pPr>
              <a:endParaRPr lang="it-IT">
                <a:solidFill>
                  <a:srgbClr val="FFFFFF"/>
                </a:solidFill>
                <a:ea typeface="ＭＳ Ｐゴシック" pitchFamily="-107" charset="-128"/>
                <a:cs typeface="ＭＳ Ｐゴシック" pitchFamily="-107" charset="-128"/>
              </a:endParaRPr>
            </a:p>
          </p:txBody>
        </p:sp>
      </p:grpSp>
      <p:sp>
        <p:nvSpPr>
          <p:cNvPr id="52" name="Ovale 51">
            <a:extLst>
              <a:ext uri="{FF2B5EF4-FFF2-40B4-BE49-F238E27FC236}">
                <a16:creationId xmlns:a16="http://schemas.microsoft.com/office/drawing/2014/main" id="{40136A98-A9F6-9448-92C9-05B88EB0A79A}"/>
              </a:ext>
            </a:extLst>
          </p:cNvPr>
          <p:cNvSpPr/>
          <p:nvPr/>
        </p:nvSpPr>
        <p:spPr>
          <a:xfrm>
            <a:off x="7461250" y="3325813"/>
            <a:ext cx="782638" cy="331787"/>
          </a:xfrm>
          <a:prstGeom prst="ellipse">
            <a:avLst/>
          </a:prstGeom>
          <a:solidFill>
            <a:schemeClr val="tx1">
              <a:lumMod val="50000"/>
              <a:lumOff val="50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it-IT" sz="1400">
                <a:solidFill>
                  <a:srgbClr val="FFFFFF"/>
                </a:solidFill>
                <a:latin typeface="Arial" pitchFamily="-107" charset="0"/>
                <a:ea typeface="Arial" pitchFamily="-107" charset="0"/>
                <a:cs typeface="Arial" pitchFamily="-107" charset="0"/>
              </a:rPr>
              <a:t>DYS</a:t>
            </a:r>
          </a:p>
        </p:txBody>
      </p:sp>
      <p:sp>
        <p:nvSpPr>
          <p:cNvPr id="53" name="Rettangolo arrotondato 52">
            <a:extLst>
              <a:ext uri="{FF2B5EF4-FFF2-40B4-BE49-F238E27FC236}">
                <a16:creationId xmlns:a16="http://schemas.microsoft.com/office/drawing/2014/main" id="{60200D1C-2DE7-CF4A-B3DB-E09F6D64E76A}"/>
              </a:ext>
            </a:extLst>
          </p:cNvPr>
          <p:cNvSpPr/>
          <p:nvPr/>
        </p:nvSpPr>
        <p:spPr>
          <a:xfrm>
            <a:off x="7594600" y="3082925"/>
            <a:ext cx="711200" cy="227013"/>
          </a:xfrm>
          <a:prstGeom prst="roundRect">
            <a:avLst/>
          </a:prstGeom>
          <a:solidFill>
            <a:schemeClr val="tx1">
              <a:lumMod val="65000"/>
              <a:lumOff val="3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it-IT" sz="1400">
                <a:solidFill>
                  <a:srgbClr val="FFFFFF"/>
                </a:solidFill>
                <a:latin typeface="Arial" pitchFamily="-107" charset="0"/>
                <a:ea typeface="Arial" pitchFamily="-107" charset="0"/>
                <a:cs typeface="Arial" pitchFamily="-107" charset="0"/>
              </a:rPr>
              <a:t>nNOS</a:t>
            </a:r>
          </a:p>
        </p:txBody>
      </p:sp>
      <p:sp>
        <p:nvSpPr>
          <p:cNvPr id="54" name="Rettangolo arrotondato 53">
            <a:extLst>
              <a:ext uri="{FF2B5EF4-FFF2-40B4-BE49-F238E27FC236}">
                <a16:creationId xmlns:a16="http://schemas.microsoft.com/office/drawing/2014/main" id="{CAE7C3D9-FB96-9A45-9B12-C4CA448110EF}"/>
              </a:ext>
            </a:extLst>
          </p:cNvPr>
          <p:cNvSpPr/>
          <p:nvPr/>
        </p:nvSpPr>
        <p:spPr>
          <a:xfrm>
            <a:off x="6951663" y="3163888"/>
            <a:ext cx="717550" cy="330200"/>
          </a:xfrm>
          <a:prstGeom prst="roundRect">
            <a:avLst/>
          </a:prstGeom>
          <a:solidFill>
            <a:schemeClr val="bg1">
              <a:lumMod val="85000"/>
            </a:schemeClr>
          </a:solidFill>
          <a:ln w="25400">
            <a:solidFill>
              <a:schemeClr val="tx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it-IT" sz="1400">
                <a:solidFill>
                  <a:schemeClr val="tx1"/>
                </a:solidFill>
                <a:latin typeface="Arial" pitchFamily="-107" charset="0"/>
                <a:ea typeface="Arial" pitchFamily="-107" charset="0"/>
                <a:cs typeface="Arial" pitchFamily="-107" charset="0"/>
              </a:rPr>
              <a:t>DAPC</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25953" name="Gruppo 44">
            <a:extLst>
              <a:ext uri="{FF2B5EF4-FFF2-40B4-BE49-F238E27FC236}">
                <a16:creationId xmlns:a16="http://schemas.microsoft.com/office/drawing/2014/main" id="{7CFE6109-A18E-D54C-AF65-C83E7146F4D4}"/>
              </a:ext>
            </a:extLst>
          </p:cNvPr>
          <p:cNvGrpSpPr>
            <a:grpSpLocks/>
          </p:cNvGrpSpPr>
          <p:nvPr/>
        </p:nvGrpSpPr>
        <p:grpSpPr bwMode="auto">
          <a:xfrm>
            <a:off x="5326063" y="947738"/>
            <a:ext cx="2282825" cy="1982787"/>
            <a:chOff x="1830519" y="914400"/>
            <a:chExt cx="2282692" cy="1982788"/>
          </a:xfrm>
        </p:grpSpPr>
        <p:grpSp>
          <p:nvGrpSpPr>
            <p:cNvPr id="125991" name="Gruppo 41">
              <a:extLst>
                <a:ext uri="{FF2B5EF4-FFF2-40B4-BE49-F238E27FC236}">
                  <a16:creationId xmlns:a16="http://schemas.microsoft.com/office/drawing/2014/main" id="{A81C132E-512A-D947-BC1D-B7C839808BAE}"/>
                </a:ext>
              </a:extLst>
            </p:cNvPr>
            <p:cNvGrpSpPr>
              <a:grpSpLocks/>
            </p:cNvGrpSpPr>
            <p:nvPr/>
          </p:nvGrpSpPr>
          <p:grpSpPr bwMode="auto">
            <a:xfrm>
              <a:off x="2322513" y="1571625"/>
              <a:ext cx="1790698" cy="1325563"/>
              <a:chOff x="2322284" y="2559954"/>
              <a:chExt cx="1791047" cy="1326246"/>
            </a:xfrm>
          </p:grpSpPr>
          <p:sp>
            <p:nvSpPr>
              <p:cNvPr id="33" name="Ovale 32">
                <a:extLst>
                  <a:ext uri="{FF2B5EF4-FFF2-40B4-BE49-F238E27FC236}">
                    <a16:creationId xmlns:a16="http://schemas.microsoft.com/office/drawing/2014/main" id="{CEEDD085-C1E1-394A-B10A-EEEF84EAAFA9}"/>
                  </a:ext>
                </a:extLst>
              </p:cNvPr>
              <p:cNvSpPr/>
              <p:nvPr/>
            </p:nvSpPr>
            <p:spPr>
              <a:xfrm>
                <a:off x="2771709" y="3192105"/>
                <a:ext cx="1341622" cy="694095"/>
              </a:xfrm>
              <a:prstGeom prst="ellips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r>
                  <a:rPr lang="it-IT" sz="1600" b="1">
                    <a:solidFill>
                      <a:schemeClr val="tx1"/>
                    </a:solidFill>
                    <a:latin typeface="Arial" pitchFamily="-107" charset="0"/>
                    <a:ea typeface="Arial" pitchFamily="-107" charset="0"/>
                    <a:cs typeface="Arial" pitchFamily="-107" charset="0"/>
                  </a:rPr>
                  <a:t>HDAC2</a:t>
                </a:r>
              </a:p>
            </p:txBody>
          </p:sp>
          <p:cxnSp>
            <p:nvCxnSpPr>
              <p:cNvPr id="15" name="Connettore 1 14">
                <a:extLst>
                  <a:ext uri="{FF2B5EF4-FFF2-40B4-BE49-F238E27FC236}">
                    <a16:creationId xmlns:a16="http://schemas.microsoft.com/office/drawing/2014/main" id="{0F9787F7-AB8C-EF44-8159-E696EBE577B5}"/>
                  </a:ext>
                </a:extLst>
              </p:cNvPr>
              <p:cNvCxnSpPr/>
              <p:nvPr/>
            </p:nvCxnSpPr>
            <p:spPr>
              <a:xfrm rot="16200000" flipV="1">
                <a:off x="2740730" y="3205641"/>
                <a:ext cx="101652" cy="192114"/>
              </a:xfrm>
              <a:prstGeom prst="line">
                <a:avLst/>
              </a:prstGeom>
              <a:ln w="5715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8" name="Connettore 1 17">
                <a:extLst>
                  <a:ext uri="{FF2B5EF4-FFF2-40B4-BE49-F238E27FC236}">
                    <a16:creationId xmlns:a16="http://schemas.microsoft.com/office/drawing/2014/main" id="{48486A03-48AB-DC4D-B038-46FE20201284}"/>
                  </a:ext>
                </a:extLst>
              </p:cNvPr>
              <p:cNvCxnSpPr/>
              <p:nvPr/>
            </p:nvCxnSpPr>
            <p:spPr>
              <a:xfrm rot="5400000" flipH="1" flipV="1">
                <a:off x="3208294" y="3103159"/>
                <a:ext cx="193775" cy="0"/>
              </a:xfrm>
              <a:prstGeom prst="line">
                <a:avLst/>
              </a:prstGeom>
              <a:ln w="5715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0" name="Ovale 19">
                <a:extLst>
                  <a:ext uri="{FF2B5EF4-FFF2-40B4-BE49-F238E27FC236}">
                    <a16:creationId xmlns:a16="http://schemas.microsoft.com/office/drawing/2014/main" id="{6C464D21-6CB1-1348-818A-B2CF5AF207AB}"/>
                  </a:ext>
                </a:extLst>
              </p:cNvPr>
              <p:cNvSpPr/>
              <p:nvPr/>
            </p:nvSpPr>
            <p:spPr>
              <a:xfrm>
                <a:off x="2619289" y="3163515"/>
                <a:ext cx="152421" cy="144537"/>
              </a:xfrm>
              <a:prstGeom prst="ellipse">
                <a:avLst/>
              </a:prstGeom>
              <a:solidFill>
                <a:schemeClr val="bg1">
                  <a:lumMod val="6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lgn="ctr">
                  <a:defRPr/>
                </a:pPr>
                <a:endParaRPr lang="it-IT" altLang="it-IT">
                  <a:solidFill>
                    <a:srgbClr val="FFFFFF"/>
                  </a:solidFill>
                  <a:latin typeface="Arial" charset="0"/>
                </a:endParaRPr>
              </a:p>
            </p:txBody>
          </p:sp>
          <p:sp>
            <p:nvSpPr>
              <p:cNvPr id="23" name="Ovale 22">
                <a:extLst>
                  <a:ext uri="{FF2B5EF4-FFF2-40B4-BE49-F238E27FC236}">
                    <a16:creationId xmlns:a16="http://schemas.microsoft.com/office/drawing/2014/main" id="{405E4F42-117E-E941-9FAC-F599D1C9F81B}"/>
                  </a:ext>
                </a:extLst>
              </p:cNvPr>
              <p:cNvSpPr/>
              <p:nvPr/>
            </p:nvSpPr>
            <p:spPr>
              <a:xfrm>
                <a:off x="3228972" y="2904619"/>
                <a:ext cx="152421" cy="142949"/>
              </a:xfrm>
              <a:prstGeom prst="ellipse">
                <a:avLst/>
              </a:prstGeom>
              <a:solidFill>
                <a:schemeClr val="bg1">
                  <a:lumMod val="6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anchor="ct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lgn="ctr">
                  <a:defRPr/>
                </a:pPr>
                <a:endParaRPr lang="it-IT" altLang="it-IT">
                  <a:solidFill>
                    <a:srgbClr val="FFFFFF"/>
                  </a:solidFill>
                  <a:latin typeface="Arial" charset="0"/>
                </a:endParaRPr>
              </a:p>
            </p:txBody>
          </p:sp>
          <p:sp>
            <p:nvSpPr>
              <p:cNvPr id="126003" name="CasellaDiTesto 30">
                <a:extLst>
                  <a:ext uri="{FF2B5EF4-FFF2-40B4-BE49-F238E27FC236}">
                    <a16:creationId xmlns:a16="http://schemas.microsoft.com/office/drawing/2014/main" id="{0593D828-621A-A940-925D-E1E4AAB144F3}"/>
                  </a:ext>
                </a:extLst>
              </p:cNvPr>
              <p:cNvSpPr txBox="1">
                <a:spLocks noChangeArrowheads="1"/>
              </p:cNvSpPr>
              <p:nvPr/>
            </p:nvSpPr>
            <p:spPr bwMode="auto">
              <a:xfrm>
                <a:off x="2322284" y="2895600"/>
                <a:ext cx="290783" cy="369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800"/>
                  <a:t>S</a:t>
                </a:r>
              </a:p>
            </p:txBody>
          </p:sp>
          <p:sp>
            <p:nvSpPr>
              <p:cNvPr id="126004" name="CasellaDiTesto 33">
                <a:extLst>
                  <a:ext uri="{FF2B5EF4-FFF2-40B4-BE49-F238E27FC236}">
                    <a16:creationId xmlns:a16="http://schemas.microsoft.com/office/drawing/2014/main" id="{0B040867-C140-A940-878F-69E3B185402A}"/>
                  </a:ext>
                </a:extLst>
              </p:cNvPr>
              <p:cNvSpPr txBox="1">
                <a:spLocks noChangeArrowheads="1"/>
              </p:cNvSpPr>
              <p:nvPr/>
            </p:nvSpPr>
            <p:spPr bwMode="auto">
              <a:xfrm>
                <a:off x="3115124" y="2559954"/>
                <a:ext cx="290783" cy="369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800"/>
                  <a:t>S</a:t>
                </a:r>
              </a:p>
            </p:txBody>
          </p:sp>
        </p:grpSp>
        <p:grpSp>
          <p:nvGrpSpPr>
            <p:cNvPr id="125992" name="Gruppo 70">
              <a:extLst>
                <a:ext uri="{FF2B5EF4-FFF2-40B4-BE49-F238E27FC236}">
                  <a16:creationId xmlns:a16="http://schemas.microsoft.com/office/drawing/2014/main" id="{AB780D9B-4406-1C41-90E5-F495B61EF9F5}"/>
                </a:ext>
              </a:extLst>
            </p:cNvPr>
            <p:cNvGrpSpPr>
              <a:grpSpLocks/>
            </p:cNvGrpSpPr>
            <p:nvPr/>
          </p:nvGrpSpPr>
          <p:grpSpPr bwMode="auto">
            <a:xfrm>
              <a:off x="1830519" y="914400"/>
              <a:ext cx="1933444" cy="1222375"/>
              <a:chOff x="1831175" y="1902752"/>
              <a:chExt cx="1932349" cy="1222321"/>
            </a:xfrm>
          </p:grpSpPr>
          <p:sp>
            <p:nvSpPr>
              <p:cNvPr id="125996" name="CasellaDiTesto 21">
                <a:extLst>
                  <a:ext uri="{FF2B5EF4-FFF2-40B4-BE49-F238E27FC236}">
                    <a16:creationId xmlns:a16="http://schemas.microsoft.com/office/drawing/2014/main" id="{5471B461-1765-1A46-8604-C04D5737E367}"/>
                  </a:ext>
                </a:extLst>
              </p:cNvPr>
              <p:cNvSpPr txBox="1">
                <a:spLocks noChangeArrowheads="1"/>
              </p:cNvSpPr>
              <p:nvPr/>
            </p:nvSpPr>
            <p:spPr bwMode="auto">
              <a:xfrm>
                <a:off x="3001524" y="1902752"/>
                <a:ext cx="762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2400" b="1">
                    <a:solidFill>
                      <a:srgbClr val="FF0000"/>
                    </a:solidFill>
                  </a:rPr>
                  <a:t>NO</a:t>
                </a:r>
              </a:p>
            </p:txBody>
          </p:sp>
          <p:sp>
            <p:nvSpPr>
              <p:cNvPr id="125997" name="CasellaDiTesto 54">
                <a:extLst>
                  <a:ext uri="{FF2B5EF4-FFF2-40B4-BE49-F238E27FC236}">
                    <a16:creationId xmlns:a16="http://schemas.microsoft.com/office/drawing/2014/main" id="{C108BEC4-56E8-CB4B-8766-7A3E923C30D9}"/>
                  </a:ext>
                </a:extLst>
              </p:cNvPr>
              <p:cNvSpPr txBox="1">
                <a:spLocks noChangeArrowheads="1"/>
              </p:cNvSpPr>
              <p:nvPr/>
            </p:nvSpPr>
            <p:spPr bwMode="auto">
              <a:xfrm rot="-3677429">
                <a:off x="1680877" y="2513371"/>
                <a:ext cx="762000"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2400" b="1">
                    <a:solidFill>
                      <a:srgbClr val="FF0000"/>
                    </a:solidFill>
                  </a:rPr>
                  <a:t>NO</a:t>
                </a:r>
              </a:p>
            </p:txBody>
          </p:sp>
        </p:grpSp>
        <p:grpSp>
          <p:nvGrpSpPr>
            <p:cNvPr id="125993" name="Gruppo 71">
              <a:extLst>
                <a:ext uri="{FF2B5EF4-FFF2-40B4-BE49-F238E27FC236}">
                  <a16:creationId xmlns:a16="http://schemas.microsoft.com/office/drawing/2014/main" id="{15BF44A2-D530-CD4B-821D-472FEC2F5C95}"/>
                </a:ext>
              </a:extLst>
            </p:cNvPr>
            <p:cNvGrpSpPr>
              <a:grpSpLocks/>
            </p:cNvGrpSpPr>
            <p:nvPr/>
          </p:nvGrpSpPr>
          <p:grpSpPr bwMode="auto">
            <a:xfrm>
              <a:off x="2139950" y="1355725"/>
              <a:ext cx="1150938" cy="719138"/>
              <a:chOff x="2140324" y="2344126"/>
              <a:chExt cx="1149927" cy="719554"/>
            </a:xfrm>
          </p:grpSpPr>
          <p:cxnSp>
            <p:nvCxnSpPr>
              <p:cNvPr id="57" name="Connettore 1 56">
                <a:extLst>
                  <a:ext uri="{FF2B5EF4-FFF2-40B4-BE49-F238E27FC236}">
                    <a16:creationId xmlns:a16="http://schemas.microsoft.com/office/drawing/2014/main" id="{ECAE75A3-662C-1D48-9C13-D77F9B813BD3}"/>
                  </a:ext>
                </a:extLst>
              </p:cNvPr>
              <p:cNvCxnSpPr/>
              <p:nvPr/>
            </p:nvCxnSpPr>
            <p:spPr>
              <a:xfrm>
                <a:off x="2140437" y="2944548"/>
                <a:ext cx="237902" cy="119131"/>
              </a:xfrm>
              <a:prstGeom prst="line">
                <a:avLst/>
              </a:prstGeom>
              <a:ln w="508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8" name="Connettore 1 67">
                <a:extLst>
                  <a:ext uri="{FF2B5EF4-FFF2-40B4-BE49-F238E27FC236}">
                    <a16:creationId xmlns:a16="http://schemas.microsoft.com/office/drawing/2014/main" id="{B74E0574-FFBD-3B43-98A6-1A3158ED334E}"/>
                  </a:ext>
                </a:extLst>
              </p:cNvPr>
              <p:cNvCxnSpPr/>
              <p:nvPr/>
            </p:nvCxnSpPr>
            <p:spPr>
              <a:xfrm rot="16200000" flipH="1">
                <a:off x="3106098" y="2452196"/>
                <a:ext cx="292269" cy="76129"/>
              </a:xfrm>
              <a:prstGeom prst="line">
                <a:avLst/>
              </a:prstGeom>
              <a:ln w="508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grpSp>
        <p:nvGrpSpPr>
          <p:cNvPr id="125954" name="Group 17">
            <a:extLst>
              <a:ext uri="{FF2B5EF4-FFF2-40B4-BE49-F238E27FC236}">
                <a16:creationId xmlns:a16="http://schemas.microsoft.com/office/drawing/2014/main" id="{8F07E282-3378-B841-9477-1CD94440C191}"/>
              </a:ext>
            </a:extLst>
          </p:cNvPr>
          <p:cNvGrpSpPr>
            <a:grpSpLocks/>
          </p:cNvGrpSpPr>
          <p:nvPr/>
        </p:nvGrpSpPr>
        <p:grpSpPr bwMode="auto">
          <a:xfrm>
            <a:off x="0" y="6192838"/>
            <a:ext cx="9144000" cy="677862"/>
            <a:chOff x="0" y="2184"/>
            <a:chExt cx="5760" cy="1727"/>
          </a:xfrm>
        </p:grpSpPr>
        <p:pic>
          <p:nvPicPr>
            <p:cNvPr id="125989" name="Picture 15" descr="Fondino">
              <a:extLst>
                <a:ext uri="{FF2B5EF4-FFF2-40B4-BE49-F238E27FC236}">
                  <a16:creationId xmlns:a16="http://schemas.microsoft.com/office/drawing/2014/main" id="{924C802A-F092-7D48-8820-2F4931FC90F2}"/>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94"/>
              <a:ext cx="5760" cy="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90" name="Picture 16" descr="fascia">
              <a:extLst>
                <a:ext uri="{FF2B5EF4-FFF2-40B4-BE49-F238E27FC236}">
                  <a16:creationId xmlns:a16="http://schemas.microsoft.com/office/drawing/2014/main" id="{9130723B-E476-A243-9221-F3BC1A97B06F}"/>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6" y="2184"/>
              <a:ext cx="4444" cy="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5955" name="Immagine 9" descr="ML_sinistra_202EC.ai">
            <a:extLst>
              <a:ext uri="{FF2B5EF4-FFF2-40B4-BE49-F238E27FC236}">
                <a16:creationId xmlns:a16="http://schemas.microsoft.com/office/drawing/2014/main" id="{66C89FA4-58F8-2B49-874C-A530A5B0EE5D}"/>
              </a:ext>
            </a:extLst>
          </p:cNvPr>
          <p:cNvPicPr>
            <a:picLocks noChangeAspect="1"/>
          </p:cNvPicPr>
          <p:nvPr/>
        </p:nvPicPr>
        <p:blipFill>
          <a:blip r:embed="rId5">
            <a:extLst>
              <a:ext uri="{28A0092B-C50C-407E-A947-70E740481C1C}">
                <a14:useLocalDpi xmlns:a14="http://schemas.microsoft.com/office/drawing/2010/main" val="0"/>
              </a:ext>
            </a:extLst>
          </a:blip>
          <a:srcRect l="32564" t="40681" r="56602" b="41621"/>
          <a:stretch>
            <a:fillRect/>
          </a:stretch>
        </p:blipFill>
        <p:spPr bwMode="auto">
          <a:xfrm>
            <a:off x="8566150" y="6157913"/>
            <a:ext cx="59055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6" name="Rettangolo 20">
            <a:extLst>
              <a:ext uri="{FF2B5EF4-FFF2-40B4-BE49-F238E27FC236}">
                <a16:creationId xmlns:a16="http://schemas.microsoft.com/office/drawing/2014/main" id="{63E5407D-F68D-CB41-B961-9137D3290A89}"/>
              </a:ext>
            </a:extLst>
          </p:cNvPr>
          <p:cNvSpPr>
            <a:spLocks noChangeArrowheads="1"/>
          </p:cNvSpPr>
          <p:nvPr/>
        </p:nvSpPr>
        <p:spPr bwMode="auto">
          <a:xfrm>
            <a:off x="192088" y="22860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it-IT" altLang="it-IT" sz="2800" b="1">
                <a:solidFill>
                  <a:srgbClr val="800000"/>
                </a:solidFill>
                <a:latin typeface="Century Gothic" panose="020B0502020202020204" pitchFamily="34" charset="0"/>
              </a:rPr>
              <a:t>A functional link between NO and HDACs</a:t>
            </a:r>
          </a:p>
        </p:txBody>
      </p:sp>
      <p:sp>
        <p:nvSpPr>
          <p:cNvPr id="62" name="Rettangolo arrotondato 61">
            <a:extLst>
              <a:ext uri="{FF2B5EF4-FFF2-40B4-BE49-F238E27FC236}">
                <a16:creationId xmlns:a16="http://schemas.microsoft.com/office/drawing/2014/main" id="{3E8DA83D-F123-3F42-AF20-79389D95EC91}"/>
              </a:ext>
            </a:extLst>
          </p:cNvPr>
          <p:cNvSpPr/>
          <p:nvPr/>
        </p:nvSpPr>
        <p:spPr>
          <a:xfrm rot="20046686">
            <a:off x="1362075" y="2214563"/>
            <a:ext cx="1741488" cy="338137"/>
          </a:xfrm>
          <a:prstGeom prst="roundRect">
            <a:avLst/>
          </a:prstGeom>
          <a:solidFill>
            <a:schemeClr val="tx1">
              <a:lumMod val="75000"/>
              <a:lumOff val="25000"/>
            </a:schemeClr>
          </a:solid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63" name="Ovale 62">
            <a:extLst>
              <a:ext uri="{FF2B5EF4-FFF2-40B4-BE49-F238E27FC236}">
                <a16:creationId xmlns:a16="http://schemas.microsoft.com/office/drawing/2014/main" id="{C62D9364-F37A-8D4B-945C-AFEA8AF8FDE7}"/>
              </a:ext>
            </a:extLst>
          </p:cNvPr>
          <p:cNvSpPr/>
          <p:nvPr/>
        </p:nvSpPr>
        <p:spPr>
          <a:xfrm>
            <a:off x="2824163" y="1989138"/>
            <a:ext cx="811212" cy="401637"/>
          </a:xfrm>
          <a:prstGeom prst="ellipse">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64" name="Rettangolo arrotondato 63">
            <a:extLst>
              <a:ext uri="{FF2B5EF4-FFF2-40B4-BE49-F238E27FC236}">
                <a16:creationId xmlns:a16="http://schemas.microsoft.com/office/drawing/2014/main" id="{38228E89-0E1D-E44A-BB96-47AF75FCAC06}"/>
              </a:ext>
            </a:extLst>
          </p:cNvPr>
          <p:cNvSpPr/>
          <p:nvPr/>
        </p:nvSpPr>
        <p:spPr>
          <a:xfrm>
            <a:off x="2381250" y="1778000"/>
            <a:ext cx="709613" cy="296863"/>
          </a:xfrm>
          <a:prstGeom prst="roundRect">
            <a:avLst/>
          </a:prstGeom>
          <a:solidFill>
            <a:schemeClr val="bg1">
              <a:lumMod val="50000"/>
            </a:schemeClr>
          </a:solid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p>
        </p:txBody>
      </p:sp>
      <p:sp>
        <p:nvSpPr>
          <p:cNvPr id="125960" name="CasellaDiTesto 64">
            <a:extLst>
              <a:ext uri="{FF2B5EF4-FFF2-40B4-BE49-F238E27FC236}">
                <a16:creationId xmlns:a16="http://schemas.microsoft.com/office/drawing/2014/main" id="{91AC859D-8073-7744-974B-0C5D2002E5A3}"/>
              </a:ext>
            </a:extLst>
          </p:cNvPr>
          <p:cNvSpPr txBox="1">
            <a:spLocks noChangeArrowheads="1"/>
          </p:cNvSpPr>
          <p:nvPr/>
        </p:nvSpPr>
        <p:spPr bwMode="auto">
          <a:xfrm rot="-1551301">
            <a:off x="1846263" y="2212975"/>
            <a:ext cx="6651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800"/>
              <a:t>DMD</a:t>
            </a:r>
          </a:p>
        </p:txBody>
      </p:sp>
      <p:sp>
        <p:nvSpPr>
          <p:cNvPr id="125961" name="CasellaDiTesto 65">
            <a:extLst>
              <a:ext uri="{FF2B5EF4-FFF2-40B4-BE49-F238E27FC236}">
                <a16:creationId xmlns:a16="http://schemas.microsoft.com/office/drawing/2014/main" id="{7F9EF623-EE90-EE43-925D-365BFF8C02CB}"/>
              </a:ext>
            </a:extLst>
          </p:cNvPr>
          <p:cNvSpPr txBox="1">
            <a:spLocks noChangeArrowheads="1"/>
          </p:cNvSpPr>
          <p:nvPr/>
        </p:nvSpPr>
        <p:spPr bwMode="auto">
          <a:xfrm>
            <a:off x="2381250" y="1728788"/>
            <a:ext cx="711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800"/>
              <a:t>DAPC</a:t>
            </a:r>
          </a:p>
        </p:txBody>
      </p:sp>
      <p:sp>
        <p:nvSpPr>
          <p:cNvPr id="125962" name="Rettangolo 66">
            <a:extLst>
              <a:ext uri="{FF2B5EF4-FFF2-40B4-BE49-F238E27FC236}">
                <a16:creationId xmlns:a16="http://schemas.microsoft.com/office/drawing/2014/main" id="{CB39D3F7-F481-6F4E-86F4-8101AAB17872}"/>
              </a:ext>
            </a:extLst>
          </p:cNvPr>
          <p:cNvSpPr>
            <a:spLocks noChangeArrowheads="1"/>
          </p:cNvSpPr>
          <p:nvPr/>
        </p:nvSpPr>
        <p:spPr bwMode="auto">
          <a:xfrm>
            <a:off x="2860675" y="1978025"/>
            <a:ext cx="714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it-IT" altLang="it-IT" sz="2400">
                <a:latin typeface="Century Gothic" panose="020B0502020202020204" pitchFamily="34" charset="0"/>
              </a:rPr>
              <a:t>nNOS</a:t>
            </a:r>
          </a:p>
        </p:txBody>
      </p:sp>
      <p:cxnSp>
        <p:nvCxnSpPr>
          <p:cNvPr id="3" name="Connettore 2 2">
            <a:extLst>
              <a:ext uri="{FF2B5EF4-FFF2-40B4-BE49-F238E27FC236}">
                <a16:creationId xmlns:a16="http://schemas.microsoft.com/office/drawing/2014/main" id="{FBE8D744-0BD3-6249-ADC1-3B815FE5988F}"/>
              </a:ext>
            </a:extLst>
          </p:cNvPr>
          <p:cNvCxnSpPr>
            <a:cxnSpLocks noChangeShapeType="1"/>
          </p:cNvCxnSpPr>
          <p:nvPr/>
        </p:nvCxnSpPr>
        <p:spPr bwMode="auto">
          <a:xfrm>
            <a:off x="4111625" y="2708275"/>
            <a:ext cx="1290638" cy="0"/>
          </a:xfrm>
          <a:prstGeom prst="straightConnector1">
            <a:avLst/>
          </a:prstGeom>
          <a:noFill/>
          <a:ln w="76200">
            <a:solidFill>
              <a:srgbClr val="FF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25964" name="CasellaDiTesto 3">
            <a:extLst>
              <a:ext uri="{FF2B5EF4-FFF2-40B4-BE49-F238E27FC236}">
                <a16:creationId xmlns:a16="http://schemas.microsoft.com/office/drawing/2014/main" id="{4E5117B6-52E2-2544-8AC1-41CA2D845021}"/>
              </a:ext>
            </a:extLst>
          </p:cNvPr>
          <p:cNvSpPr txBox="1">
            <a:spLocks noChangeArrowheads="1"/>
          </p:cNvSpPr>
          <p:nvPr/>
        </p:nvSpPr>
        <p:spPr bwMode="auto">
          <a:xfrm>
            <a:off x="4281488" y="2160588"/>
            <a:ext cx="6556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2000" b="1">
                <a:solidFill>
                  <a:srgbClr val="FF0000"/>
                </a:solidFill>
              </a:rPr>
              <a:t>+NO</a:t>
            </a:r>
          </a:p>
        </p:txBody>
      </p:sp>
      <p:grpSp>
        <p:nvGrpSpPr>
          <p:cNvPr id="9" name="Gruppo 8">
            <a:extLst>
              <a:ext uri="{FF2B5EF4-FFF2-40B4-BE49-F238E27FC236}">
                <a16:creationId xmlns:a16="http://schemas.microsoft.com/office/drawing/2014/main" id="{BACF522A-D1F8-1546-9E4D-6F4F17218262}"/>
              </a:ext>
            </a:extLst>
          </p:cNvPr>
          <p:cNvGrpSpPr>
            <a:grpSpLocks/>
          </p:cNvGrpSpPr>
          <p:nvPr/>
        </p:nvGrpSpPr>
        <p:grpSpPr bwMode="auto">
          <a:xfrm>
            <a:off x="1255713" y="3246438"/>
            <a:ext cx="4306887" cy="2706687"/>
            <a:chOff x="1255272" y="3246432"/>
            <a:chExt cx="4308104" cy="2706893"/>
          </a:xfrm>
        </p:grpSpPr>
        <p:cxnSp>
          <p:nvCxnSpPr>
            <p:cNvPr id="28" name="Connettore 2 27">
              <a:extLst>
                <a:ext uri="{FF2B5EF4-FFF2-40B4-BE49-F238E27FC236}">
                  <a16:creationId xmlns:a16="http://schemas.microsoft.com/office/drawing/2014/main" id="{EDAB1704-13F6-CB43-ACF1-5A4CC04E6CCB}"/>
                </a:ext>
              </a:extLst>
            </p:cNvPr>
            <p:cNvCxnSpPr/>
            <p:nvPr/>
          </p:nvCxnSpPr>
          <p:spPr>
            <a:xfrm flipV="1">
              <a:off x="3926202" y="4748321"/>
              <a:ext cx="641531" cy="0"/>
            </a:xfrm>
            <a:prstGeom prst="straightConnector1">
              <a:avLst/>
            </a:prstGeom>
            <a:ln w="508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29" name="Connettore 1 28">
              <a:extLst>
                <a:ext uri="{FF2B5EF4-FFF2-40B4-BE49-F238E27FC236}">
                  <a16:creationId xmlns:a16="http://schemas.microsoft.com/office/drawing/2014/main" id="{D021B596-153B-0342-BEE3-2B2506C2A057}"/>
                </a:ext>
              </a:extLst>
            </p:cNvPr>
            <p:cNvCxnSpPr>
              <a:endCxn id="30" idx="3"/>
            </p:cNvCxnSpPr>
            <p:nvPr/>
          </p:nvCxnSpPr>
          <p:spPr>
            <a:xfrm flipV="1">
              <a:off x="2200101" y="5319865"/>
              <a:ext cx="3363275" cy="1587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0" name="Rettangolo arrotondato 29">
              <a:extLst>
                <a:ext uri="{FF2B5EF4-FFF2-40B4-BE49-F238E27FC236}">
                  <a16:creationId xmlns:a16="http://schemas.microsoft.com/office/drawing/2014/main" id="{D1AED42F-C525-C14A-8CB3-91801CA3611F}"/>
                </a:ext>
              </a:extLst>
            </p:cNvPr>
            <p:cNvSpPr>
              <a:spLocks noChangeArrowheads="1"/>
            </p:cNvSpPr>
            <p:nvPr/>
          </p:nvSpPr>
          <p:spPr bwMode="auto">
            <a:xfrm>
              <a:off x="4111991" y="5129350"/>
              <a:ext cx="1451385" cy="381029"/>
            </a:xfrm>
            <a:prstGeom prst="roundRect">
              <a:avLst>
                <a:gd name="adj" fmla="val 16667"/>
              </a:avLst>
            </a:prstGeom>
            <a:solidFill>
              <a:srgbClr val="595959"/>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round/>
                  <a:headEnd/>
                  <a:tailEnd/>
                </a14:hiddenLine>
              </a:ext>
            </a:extLst>
          </p:spPr>
          <p:txBody>
            <a:bodyPr anchor="ctr"/>
            <a:lstStyle/>
            <a:p>
              <a:pPr algn="ctr">
                <a:defRPr/>
              </a:pPr>
              <a:r>
                <a:rPr lang="it-IT" sz="2000" b="1" dirty="0" err="1">
                  <a:solidFill>
                    <a:schemeClr val="bg1"/>
                  </a:solidFill>
                  <a:latin typeface="+mn-lt"/>
                  <a:ea typeface="Arial" pitchFamily="28" charset="0"/>
                  <a:cs typeface="Arial" pitchFamily="28" charset="0"/>
                </a:rPr>
                <a:t>miR</a:t>
              </a:r>
              <a:r>
                <a:rPr lang="it-IT" sz="2000" b="1" dirty="0">
                  <a:solidFill>
                    <a:schemeClr val="bg1"/>
                  </a:solidFill>
                  <a:latin typeface="+mn-lt"/>
                  <a:ea typeface="Arial" pitchFamily="28" charset="0"/>
                  <a:cs typeface="Arial" pitchFamily="28" charset="0"/>
                </a:rPr>
                <a:t> </a:t>
              </a:r>
              <a:r>
                <a:rPr lang="it-IT" sz="2000" b="1" dirty="0" err="1">
                  <a:solidFill>
                    <a:schemeClr val="bg1"/>
                  </a:solidFill>
                  <a:latin typeface="+mn-lt"/>
                  <a:ea typeface="Arial" pitchFamily="28" charset="0"/>
                  <a:cs typeface="Arial" pitchFamily="28" charset="0"/>
                </a:rPr>
                <a:t>genes</a:t>
              </a:r>
              <a:endParaRPr lang="it-IT" sz="2000" b="1" dirty="0">
                <a:solidFill>
                  <a:schemeClr val="bg1"/>
                </a:solidFill>
                <a:latin typeface="+mn-lt"/>
                <a:ea typeface="Arial" pitchFamily="28" charset="0"/>
                <a:cs typeface="Arial" pitchFamily="28" charset="0"/>
              </a:endParaRPr>
            </a:p>
          </p:txBody>
        </p:sp>
        <p:cxnSp>
          <p:nvCxnSpPr>
            <p:cNvPr id="31" name="Connettore 1 30">
              <a:extLst>
                <a:ext uri="{FF2B5EF4-FFF2-40B4-BE49-F238E27FC236}">
                  <a16:creationId xmlns:a16="http://schemas.microsoft.com/office/drawing/2014/main" id="{E8CDE34C-020C-B143-B166-EE2D03739551}"/>
                </a:ext>
              </a:extLst>
            </p:cNvPr>
            <p:cNvCxnSpPr/>
            <p:nvPr/>
          </p:nvCxnSpPr>
          <p:spPr>
            <a:xfrm rot="5400000" flipH="1" flipV="1">
              <a:off x="3654722" y="5022980"/>
              <a:ext cx="581069" cy="0"/>
            </a:xfrm>
            <a:prstGeom prst="line">
              <a:avLst/>
            </a:prstGeom>
            <a:ln w="508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2" name="Ovale 31">
              <a:extLst>
                <a:ext uri="{FF2B5EF4-FFF2-40B4-BE49-F238E27FC236}">
                  <a16:creationId xmlns:a16="http://schemas.microsoft.com/office/drawing/2014/main" id="{F83C8CEC-2C8C-8849-9D01-10B4F23AC7E1}"/>
                </a:ext>
              </a:extLst>
            </p:cNvPr>
            <p:cNvSpPr/>
            <p:nvPr/>
          </p:nvSpPr>
          <p:spPr bwMode="auto">
            <a:xfrm>
              <a:off x="2949613" y="5178566"/>
              <a:ext cx="430335" cy="339751"/>
            </a:xfrm>
            <a:prstGeom prst="ellipse">
              <a:avLst/>
            </a:prstGeom>
            <a:solidFill>
              <a:srgbClr val="FF66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cs typeface="Arial"/>
              </a:endParaRPr>
            </a:p>
          </p:txBody>
        </p:sp>
        <p:grpSp>
          <p:nvGrpSpPr>
            <p:cNvPr id="125974" name="Gruppo 66">
              <a:extLst>
                <a:ext uri="{FF2B5EF4-FFF2-40B4-BE49-F238E27FC236}">
                  <a16:creationId xmlns:a16="http://schemas.microsoft.com/office/drawing/2014/main" id="{628843AF-FBF9-4640-8E1F-84DECEA6A49F}"/>
                </a:ext>
              </a:extLst>
            </p:cNvPr>
            <p:cNvGrpSpPr>
              <a:grpSpLocks/>
            </p:cNvGrpSpPr>
            <p:nvPr/>
          </p:nvGrpSpPr>
          <p:grpSpPr bwMode="auto">
            <a:xfrm>
              <a:off x="1255272" y="3246432"/>
              <a:ext cx="1569362" cy="1502845"/>
              <a:chOff x="251079" y="3344322"/>
              <a:chExt cx="1569362" cy="1502845"/>
            </a:xfrm>
          </p:grpSpPr>
          <p:sp>
            <p:nvSpPr>
              <p:cNvPr id="38" name="Ovale 37">
                <a:extLst>
                  <a:ext uri="{FF2B5EF4-FFF2-40B4-BE49-F238E27FC236}">
                    <a16:creationId xmlns:a16="http://schemas.microsoft.com/office/drawing/2014/main" id="{391464EE-93F0-BF4C-AB3C-045EFEF650B6}"/>
                  </a:ext>
                </a:extLst>
              </p:cNvPr>
              <p:cNvSpPr/>
              <p:nvPr/>
            </p:nvSpPr>
            <p:spPr bwMode="auto">
              <a:xfrm>
                <a:off x="1072048" y="4492171"/>
                <a:ext cx="600244" cy="355627"/>
              </a:xfrm>
              <a:prstGeom prst="ellipse">
                <a:avLst/>
              </a:prstGeom>
              <a:solidFill>
                <a:schemeClr val="bg1">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sz="1400" b="1" dirty="0">
                  <a:solidFill>
                    <a:schemeClr val="tx1"/>
                  </a:solidFill>
                  <a:cs typeface="Arial"/>
                </a:endParaRPr>
              </a:p>
            </p:txBody>
          </p:sp>
          <p:cxnSp>
            <p:nvCxnSpPr>
              <p:cNvPr id="39" name="Connettore 1 38">
                <a:extLst>
                  <a:ext uri="{FF2B5EF4-FFF2-40B4-BE49-F238E27FC236}">
                    <a16:creationId xmlns:a16="http://schemas.microsoft.com/office/drawing/2014/main" id="{A960DD99-C2D1-0549-B151-65D650BC8EF7}"/>
                  </a:ext>
                </a:extLst>
              </p:cNvPr>
              <p:cNvCxnSpPr/>
              <p:nvPr/>
            </p:nvCxnSpPr>
            <p:spPr bwMode="auto">
              <a:xfrm rot="16200000" flipV="1">
                <a:off x="987897" y="4446110"/>
                <a:ext cx="101608" cy="193730"/>
              </a:xfrm>
              <a:prstGeom prst="line">
                <a:avLst/>
              </a:prstGeom>
              <a:ln w="5715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40" name="Connettore 1 39">
                <a:extLst>
                  <a:ext uri="{FF2B5EF4-FFF2-40B4-BE49-F238E27FC236}">
                    <a16:creationId xmlns:a16="http://schemas.microsoft.com/office/drawing/2014/main" id="{3ACCF9AA-0A54-CF42-9B2E-D711295BFA53}"/>
                  </a:ext>
                </a:extLst>
              </p:cNvPr>
              <p:cNvCxnSpPr/>
              <p:nvPr/>
            </p:nvCxnSpPr>
            <p:spPr bwMode="auto">
              <a:xfrm rot="5400000" flipH="1" flipV="1">
                <a:off x="1213395" y="4428667"/>
                <a:ext cx="193690" cy="0"/>
              </a:xfrm>
              <a:prstGeom prst="line">
                <a:avLst/>
              </a:prstGeom>
              <a:ln w="5715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41" name="Ovale 40">
                <a:extLst>
                  <a:ext uri="{FF2B5EF4-FFF2-40B4-BE49-F238E27FC236}">
                    <a16:creationId xmlns:a16="http://schemas.microsoft.com/office/drawing/2014/main" id="{967FAB9C-4175-6A44-8873-71A5D54FC4CE}"/>
                  </a:ext>
                </a:extLst>
              </p:cNvPr>
              <p:cNvSpPr/>
              <p:nvPr/>
            </p:nvSpPr>
            <p:spPr bwMode="auto">
              <a:xfrm>
                <a:off x="865614" y="4404852"/>
                <a:ext cx="152443" cy="144473"/>
              </a:xfrm>
              <a:prstGeom prst="ellipse">
                <a:avLst/>
              </a:prstGeom>
              <a:solidFill>
                <a:schemeClr val="bg1">
                  <a:lumMod val="6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cs typeface="Arial"/>
                </a:endParaRPr>
              </a:p>
            </p:txBody>
          </p:sp>
          <p:sp>
            <p:nvSpPr>
              <p:cNvPr id="42" name="Ovale 41">
                <a:extLst>
                  <a:ext uri="{FF2B5EF4-FFF2-40B4-BE49-F238E27FC236}">
                    <a16:creationId xmlns:a16="http://schemas.microsoft.com/office/drawing/2014/main" id="{9E897B31-CC6F-2842-B9C6-195E8E58FF8B}"/>
                  </a:ext>
                </a:extLst>
              </p:cNvPr>
              <p:cNvSpPr/>
              <p:nvPr/>
            </p:nvSpPr>
            <p:spPr bwMode="auto">
              <a:xfrm>
                <a:off x="1234018" y="4230214"/>
                <a:ext cx="152443" cy="142886"/>
              </a:xfrm>
              <a:prstGeom prst="ellipse">
                <a:avLst/>
              </a:prstGeom>
              <a:solidFill>
                <a:schemeClr val="bg1">
                  <a:lumMod val="65000"/>
                </a:schemeClr>
              </a:solidFill>
              <a:ln>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cs typeface="Arial"/>
                </a:endParaRPr>
              </a:p>
            </p:txBody>
          </p:sp>
          <p:sp>
            <p:nvSpPr>
              <p:cNvPr id="125982" name="CasellaDiTesto 30">
                <a:extLst>
                  <a:ext uri="{FF2B5EF4-FFF2-40B4-BE49-F238E27FC236}">
                    <a16:creationId xmlns:a16="http://schemas.microsoft.com/office/drawing/2014/main" id="{3EC372A4-68B3-A548-9609-F3938782834C}"/>
                  </a:ext>
                </a:extLst>
              </p:cNvPr>
              <p:cNvSpPr txBox="1">
                <a:spLocks noChangeArrowheads="1"/>
              </p:cNvSpPr>
              <p:nvPr/>
            </p:nvSpPr>
            <p:spPr bwMode="auto">
              <a:xfrm>
                <a:off x="632984" y="4157109"/>
                <a:ext cx="26715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400"/>
                  <a:t>S</a:t>
                </a:r>
              </a:p>
            </p:txBody>
          </p:sp>
          <p:sp>
            <p:nvSpPr>
              <p:cNvPr id="125983" name="CasellaDiTesto 31">
                <a:extLst>
                  <a:ext uri="{FF2B5EF4-FFF2-40B4-BE49-F238E27FC236}">
                    <a16:creationId xmlns:a16="http://schemas.microsoft.com/office/drawing/2014/main" id="{9797357C-1E8A-804F-8674-B1615E703784}"/>
                  </a:ext>
                </a:extLst>
              </p:cNvPr>
              <p:cNvSpPr txBox="1">
                <a:spLocks noChangeArrowheads="1"/>
              </p:cNvSpPr>
              <p:nvPr/>
            </p:nvSpPr>
            <p:spPr bwMode="auto">
              <a:xfrm>
                <a:off x="1172380" y="3906300"/>
                <a:ext cx="26715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400"/>
                  <a:t>S</a:t>
                </a:r>
              </a:p>
            </p:txBody>
          </p:sp>
          <p:sp>
            <p:nvSpPr>
              <p:cNvPr id="125984" name="CasellaDiTesto 42">
                <a:extLst>
                  <a:ext uri="{FF2B5EF4-FFF2-40B4-BE49-F238E27FC236}">
                    <a16:creationId xmlns:a16="http://schemas.microsoft.com/office/drawing/2014/main" id="{8EA99BA2-1742-8A44-931E-7D3AC468BD10}"/>
                  </a:ext>
                </a:extLst>
              </p:cNvPr>
              <p:cNvSpPr txBox="1">
                <a:spLocks noChangeArrowheads="1"/>
              </p:cNvSpPr>
              <p:nvPr/>
            </p:nvSpPr>
            <p:spPr bwMode="auto">
              <a:xfrm>
                <a:off x="1058635" y="3344322"/>
                <a:ext cx="7618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400" b="1">
                    <a:solidFill>
                      <a:srgbClr val="FF0000"/>
                    </a:solidFill>
                  </a:rPr>
                  <a:t>NO</a:t>
                </a:r>
              </a:p>
            </p:txBody>
          </p:sp>
          <p:sp>
            <p:nvSpPr>
              <p:cNvPr id="125985" name="CasellaDiTesto 43">
                <a:extLst>
                  <a:ext uri="{FF2B5EF4-FFF2-40B4-BE49-F238E27FC236}">
                    <a16:creationId xmlns:a16="http://schemas.microsoft.com/office/drawing/2014/main" id="{5890ADC4-102F-0342-A446-999C684EFB4B}"/>
                  </a:ext>
                </a:extLst>
              </p:cNvPr>
              <p:cNvSpPr txBox="1">
                <a:spLocks noChangeArrowheads="1"/>
              </p:cNvSpPr>
              <p:nvPr/>
            </p:nvSpPr>
            <p:spPr bwMode="auto">
              <a:xfrm rot="-3677429">
                <a:off x="23951" y="3862463"/>
                <a:ext cx="76203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400" b="1">
                    <a:solidFill>
                      <a:srgbClr val="FF0000"/>
                    </a:solidFill>
                  </a:rPr>
                  <a:t>NO</a:t>
                </a:r>
              </a:p>
            </p:txBody>
          </p:sp>
          <p:cxnSp>
            <p:nvCxnSpPr>
              <p:cNvPr id="47" name="Connettore 1 46">
                <a:extLst>
                  <a:ext uri="{FF2B5EF4-FFF2-40B4-BE49-F238E27FC236}">
                    <a16:creationId xmlns:a16="http://schemas.microsoft.com/office/drawing/2014/main" id="{EE9EAF44-EA9B-1448-8514-F861C0F30B56}"/>
                  </a:ext>
                </a:extLst>
              </p:cNvPr>
              <p:cNvCxnSpPr/>
              <p:nvPr/>
            </p:nvCxnSpPr>
            <p:spPr bwMode="auto">
              <a:xfrm>
                <a:off x="451160" y="4230214"/>
                <a:ext cx="238192" cy="95257"/>
              </a:xfrm>
              <a:prstGeom prst="line">
                <a:avLst/>
              </a:prstGeom>
              <a:ln w="317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5987" name="Rettangolo 47">
                <a:extLst>
                  <a:ext uri="{FF2B5EF4-FFF2-40B4-BE49-F238E27FC236}">
                    <a16:creationId xmlns:a16="http://schemas.microsoft.com/office/drawing/2014/main" id="{114F4355-0C4D-D542-8669-5FE6E21DF574}"/>
                  </a:ext>
                </a:extLst>
              </p:cNvPr>
              <p:cNvSpPr>
                <a:spLocks noChangeArrowheads="1"/>
              </p:cNvSpPr>
              <p:nvPr/>
            </p:nvSpPr>
            <p:spPr bwMode="auto">
              <a:xfrm>
                <a:off x="1039914" y="4493148"/>
                <a:ext cx="69960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it-IT" altLang="it-IT" sz="1400" b="1">
                    <a:latin typeface="Century Gothic" panose="020B0502020202020204" pitchFamily="34" charset="0"/>
                  </a:rPr>
                  <a:t>HDAC2</a:t>
                </a:r>
              </a:p>
            </p:txBody>
          </p:sp>
          <p:cxnSp>
            <p:nvCxnSpPr>
              <p:cNvPr id="49" name="Connettore 1 48">
                <a:extLst>
                  <a:ext uri="{FF2B5EF4-FFF2-40B4-BE49-F238E27FC236}">
                    <a16:creationId xmlns:a16="http://schemas.microsoft.com/office/drawing/2014/main" id="{EBB77E96-C566-7C47-9F67-03850BE96CC9}"/>
                  </a:ext>
                </a:extLst>
              </p:cNvPr>
              <p:cNvCxnSpPr/>
              <p:nvPr/>
            </p:nvCxnSpPr>
            <p:spPr bwMode="auto">
              <a:xfrm rot="16200000" flipH="1">
                <a:off x="1141155" y="3800763"/>
                <a:ext cx="296885" cy="0"/>
              </a:xfrm>
              <a:prstGeom prst="line">
                <a:avLst/>
              </a:prstGeom>
              <a:ln w="3175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25975" name="CasellaDiTesto 49">
              <a:extLst>
                <a:ext uri="{FF2B5EF4-FFF2-40B4-BE49-F238E27FC236}">
                  <a16:creationId xmlns:a16="http://schemas.microsoft.com/office/drawing/2014/main" id="{5C774EF6-509A-0045-8F50-17FAF82ABCBD}"/>
                </a:ext>
              </a:extLst>
            </p:cNvPr>
            <p:cNvSpPr txBox="1">
              <a:spLocks noChangeArrowheads="1"/>
            </p:cNvSpPr>
            <p:nvPr/>
          </p:nvSpPr>
          <p:spPr bwMode="auto">
            <a:xfrm>
              <a:off x="2652843" y="5553215"/>
              <a:ext cx="128026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2000" b="1"/>
                <a:t>Activation</a:t>
              </a:r>
            </a:p>
          </p:txBody>
        </p:sp>
        <p:cxnSp>
          <p:nvCxnSpPr>
            <p:cNvPr id="7" name="Connettore 2 6">
              <a:extLst>
                <a:ext uri="{FF2B5EF4-FFF2-40B4-BE49-F238E27FC236}">
                  <a16:creationId xmlns:a16="http://schemas.microsoft.com/office/drawing/2014/main" id="{C4F04855-565D-1C42-B756-D2635EC397B3}"/>
                </a:ext>
              </a:extLst>
            </p:cNvPr>
            <p:cNvCxnSpPr>
              <a:cxnSpLocks noChangeShapeType="1"/>
            </p:cNvCxnSpPr>
            <p:nvPr/>
          </p:nvCxnSpPr>
          <p:spPr bwMode="auto">
            <a:xfrm flipH="1" flipV="1">
              <a:off x="2558977" y="4749908"/>
              <a:ext cx="254072" cy="379442"/>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72" name="Titolo 1">
            <a:extLst>
              <a:ext uri="{FF2B5EF4-FFF2-40B4-BE49-F238E27FC236}">
                <a16:creationId xmlns:a16="http://schemas.microsoft.com/office/drawing/2014/main" id="{12C77CE9-5134-CB43-965B-377DC42A447E}"/>
              </a:ext>
            </a:extLst>
          </p:cNvPr>
          <p:cNvSpPr>
            <a:spLocks noGrp="1"/>
          </p:cNvSpPr>
          <p:nvPr>
            <p:ph type="title"/>
          </p:nvPr>
        </p:nvSpPr>
        <p:spPr>
          <a:xfrm>
            <a:off x="5781675" y="4606925"/>
            <a:ext cx="3470275" cy="1143000"/>
          </a:xfrm>
        </p:spPr>
        <p:txBody>
          <a:bodyPr/>
          <a:lstStyle/>
          <a:p>
            <a:pPr eaLnBrk="1" hangingPunct="1"/>
            <a:r>
              <a:rPr lang="it-IT" altLang="it-IT" sz="2000">
                <a:ea typeface="ＭＳ Ｐゴシック" panose="020B0600070205080204" pitchFamily="34" charset="-128"/>
              </a:rPr>
              <a:t>Dystrophin activates several miRNAs that control muscle homeostasis</a:t>
            </a:r>
          </a:p>
        </p:txBody>
      </p:sp>
      <p:sp>
        <p:nvSpPr>
          <p:cNvPr id="125967" name="Rectangle 3">
            <a:extLst>
              <a:ext uri="{FF2B5EF4-FFF2-40B4-BE49-F238E27FC236}">
                <a16:creationId xmlns:a16="http://schemas.microsoft.com/office/drawing/2014/main" id="{2BFAADF7-AC7D-7D46-82E6-871C2A9FAD02}"/>
              </a:ext>
            </a:extLst>
          </p:cNvPr>
          <p:cNvSpPr>
            <a:spLocks noChangeArrowheads="1"/>
          </p:cNvSpPr>
          <p:nvPr/>
        </p:nvSpPr>
        <p:spPr bwMode="auto">
          <a:xfrm>
            <a:off x="4876800" y="6338888"/>
            <a:ext cx="3603625"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a:lnSpc>
                <a:spcPct val="120000"/>
              </a:lnSpc>
              <a:spcBef>
                <a:spcPct val="0"/>
              </a:spcBef>
              <a:buFontTx/>
              <a:buNone/>
            </a:pPr>
            <a:r>
              <a:rPr lang="it-IT" altLang="it-IT" sz="1600">
                <a:solidFill>
                  <a:schemeClr val="bg1"/>
                </a:solidFill>
                <a:latin typeface="Arial" panose="020B0604020202020204" pitchFamily="34" charset="0"/>
              </a:rPr>
              <a:t>Cacchiarelli et al., Cell Metab. </a:t>
            </a:r>
            <a:r>
              <a:rPr lang="it-IT" altLang="it-IT" sz="1600" b="1">
                <a:solidFill>
                  <a:schemeClr val="bg1"/>
                </a:solidFill>
                <a:latin typeface="Arial" panose="020B0604020202020204" pitchFamily="34" charset="0"/>
              </a:rPr>
              <a:t>2010</a:t>
            </a:r>
          </a:p>
        </p:txBody>
      </p:sp>
      <p:sp>
        <p:nvSpPr>
          <p:cNvPr id="125968" name="CasellaDiTesto 1">
            <a:extLst>
              <a:ext uri="{FF2B5EF4-FFF2-40B4-BE49-F238E27FC236}">
                <a16:creationId xmlns:a16="http://schemas.microsoft.com/office/drawing/2014/main" id="{1EB2F91D-6444-2445-BF7E-3161E8FD9C42}"/>
              </a:ext>
            </a:extLst>
          </p:cNvPr>
          <p:cNvSpPr txBox="1">
            <a:spLocks noChangeArrowheads="1"/>
          </p:cNvSpPr>
          <p:nvPr/>
        </p:nvSpPr>
        <p:spPr bwMode="auto">
          <a:xfrm>
            <a:off x="4651375" y="3255963"/>
            <a:ext cx="40624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800"/>
              <a:t>HDAC nitrosylation inactivtes the enzyme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8001" name="Rettangolo 1">
            <a:extLst>
              <a:ext uri="{FF2B5EF4-FFF2-40B4-BE49-F238E27FC236}">
                <a16:creationId xmlns:a16="http://schemas.microsoft.com/office/drawing/2014/main" id="{7FC6D4EF-5A6B-B24D-A87C-E2B913746B9F}"/>
              </a:ext>
            </a:extLst>
          </p:cNvPr>
          <p:cNvSpPr>
            <a:spLocks noChangeArrowheads="1"/>
          </p:cNvSpPr>
          <p:nvPr/>
        </p:nvSpPr>
        <p:spPr bwMode="auto">
          <a:xfrm>
            <a:off x="76200" y="152400"/>
            <a:ext cx="8915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en-GB" altLang="it-IT" b="1">
                <a:solidFill>
                  <a:srgbClr val="812434"/>
                </a:solidFill>
                <a:latin typeface="Century Gothic" panose="020B0502020202020204" pitchFamily="34" charset="0"/>
              </a:rPr>
              <a:t>Several miRNA targets are involved in DMD</a:t>
            </a:r>
            <a:endParaRPr lang="it-IT" altLang="it-IT" b="1">
              <a:solidFill>
                <a:srgbClr val="812434"/>
              </a:solidFill>
              <a:latin typeface="Century Gothic" panose="020B0502020202020204" pitchFamily="34" charset="0"/>
            </a:endParaRPr>
          </a:p>
        </p:txBody>
      </p:sp>
      <p:grpSp>
        <p:nvGrpSpPr>
          <p:cNvPr id="128002" name="Group 17">
            <a:extLst>
              <a:ext uri="{FF2B5EF4-FFF2-40B4-BE49-F238E27FC236}">
                <a16:creationId xmlns:a16="http://schemas.microsoft.com/office/drawing/2014/main" id="{5B146CE5-6F59-3948-937A-27ADFFD48181}"/>
              </a:ext>
            </a:extLst>
          </p:cNvPr>
          <p:cNvGrpSpPr>
            <a:grpSpLocks/>
          </p:cNvGrpSpPr>
          <p:nvPr/>
        </p:nvGrpSpPr>
        <p:grpSpPr bwMode="auto">
          <a:xfrm>
            <a:off x="0" y="6192838"/>
            <a:ext cx="9144000" cy="677862"/>
            <a:chOff x="0" y="2184"/>
            <a:chExt cx="5760" cy="1727"/>
          </a:xfrm>
        </p:grpSpPr>
        <p:pic>
          <p:nvPicPr>
            <p:cNvPr id="128024" name="Picture 15" descr="Fondino">
              <a:extLst>
                <a:ext uri="{FF2B5EF4-FFF2-40B4-BE49-F238E27FC236}">
                  <a16:creationId xmlns:a16="http://schemas.microsoft.com/office/drawing/2014/main" id="{3802564D-2155-1F44-9C04-E1BB458C51A2}"/>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94"/>
              <a:ext cx="5760" cy="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25" name="Picture 16" descr="fascia">
              <a:extLst>
                <a:ext uri="{FF2B5EF4-FFF2-40B4-BE49-F238E27FC236}">
                  <a16:creationId xmlns:a16="http://schemas.microsoft.com/office/drawing/2014/main" id="{81CD25B6-977E-A042-B337-5200C722A6A5}"/>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6" y="2184"/>
              <a:ext cx="4444" cy="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8003" name="Immagine 104" descr="ML_sinistra_202EC.ai">
            <a:extLst>
              <a:ext uri="{FF2B5EF4-FFF2-40B4-BE49-F238E27FC236}">
                <a16:creationId xmlns:a16="http://schemas.microsoft.com/office/drawing/2014/main" id="{90E73B6E-1DDF-EC45-9984-9DB130310591}"/>
              </a:ext>
            </a:extLst>
          </p:cNvPr>
          <p:cNvPicPr>
            <a:picLocks noChangeAspect="1"/>
          </p:cNvPicPr>
          <p:nvPr/>
        </p:nvPicPr>
        <p:blipFill>
          <a:blip r:embed="rId4">
            <a:extLst>
              <a:ext uri="{28A0092B-C50C-407E-A947-70E740481C1C}">
                <a14:useLocalDpi xmlns:a14="http://schemas.microsoft.com/office/drawing/2010/main" val="0"/>
              </a:ext>
            </a:extLst>
          </a:blip>
          <a:srcRect l="32564" t="40681" r="56602" b="41621"/>
          <a:stretch>
            <a:fillRect/>
          </a:stretch>
        </p:blipFill>
        <p:spPr bwMode="auto">
          <a:xfrm>
            <a:off x="8566150" y="6157913"/>
            <a:ext cx="59055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4" name="CasellaDiTesto 123">
            <a:extLst>
              <a:ext uri="{FF2B5EF4-FFF2-40B4-BE49-F238E27FC236}">
                <a16:creationId xmlns:a16="http://schemas.microsoft.com/office/drawing/2014/main" id="{5AE6657F-36F6-F845-9E05-7C1060C4A9DA}"/>
              </a:ext>
            </a:extLst>
          </p:cNvPr>
          <p:cNvSpPr txBox="1">
            <a:spLocks noChangeArrowheads="1"/>
          </p:cNvSpPr>
          <p:nvPr/>
        </p:nvSpPr>
        <p:spPr bwMode="auto">
          <a:xfrm>
            <a:off x="5900738" y="2500313"/>
            <a:ext cx="18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it-IT" altLang="it-IT" sz="1800"/>
          </a:p>
        </p:txBody>
      </p:sp>
      <p:sp>
        <p:nvSpPr>
          <p:cNvPr id="32" name="Triangolo rettangolo 31">
            <a:extLst>
              <a:ext uri="{FF2B5EF4-FFF2-40B4-BE49-F238E27FC236}">
                <a16:creationId xmlns:a16="http://schemas.microsoft.com/office/drawing/2014/main" id="{1AF18409-D0BB-464A-A394-2C29B63342BB}"/>
              </a:ext>
            </a:extLst>
          </p:cNvPr>
          <p:cNvSpPr/>
          <p:nvPr/>
        </p:nvSpPr>
        <p:spPr bwMode="auto">
          <a:xfrm flipV="1">
            <a:off x="2867025" y="1800225"/>
            <a:ext cx="3033713" cy="1092200"/>
          </a:xfrm>
          <a:prstGeom prst="rtTriangle">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solidFill>
                <a:srgbClr val="FFFFFF"/>
              </a:solidFill>
              <a:ea typeface="ＭＳ Ｐゴシック" pitchFamily="-107" charset="-128"/>
              <a:cs typeface="ＭＳ Ｐゴシック" pitchFamily="-107" charset="-128"/>
            </a:endParaRPr>
          </a:p>
        </p:txBody>
      </p:sp>
      <p:sp>
        <p:nvSpPr>
          <p:cNvPr id="33" name="Triangolo rettangolo 32">
            <a:extLst>
              <a:ext uri="{FF2B5EF4-FFF2-40B4-BE49-F238E27FC236}">
                <a16:creationId xmlns:a16="http://schemas.microsoft.com/office/drawing/2014/main" id="{A4C474B2-194C-5E49-90A0-80CCCEE6734E}"/>
              </a:ext>
            </a:extLst>
          </p:cNvPr>
          <p:cNvSpPr/>
          <p:nvPr/>
        </p:nvSpPr>
        <p:spPr bwMode="auto">
          <a:xfrm flipH="1">
            <a:off x="2867025" y="1949450"/>
            <a:ext cx="3033713" cy="1095375"/>
          </a:xfrm>
          <a:prstGeom prst="rtTriangle">
            <a:avLst/>
          </a:prstGeom>
          <a:solidFill>
            <a:srgbClr val="8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it-IT">
              <a:solidFill>
                <a:srgbClr val="FFFFFF"/>
              </a:solidFill>
              <a:ea typeface="ＭＳ Ｐゴシック" pitchFamily="-107" charset="-128"/>
              <a:cs typeface="ＭＳ Ｐゴシック" pitchFamily="-107" charset="-128"/>
            </a:endParaRPr>
          </a:p>
        </p:txBody>
      </p:sp>
      <p:sp>
        <p:nvSpPr>
          <p:cNvPr id="128007" name="CasellaDiTesto 14">
            <a:extLst>
              <a:ext uri="{FF2B5EF4-FFF2-40B4-BE49-F238E27FC236}">
                <a16:creationId xmlns:a16="http://schemas.microsoft.com/office/drawing/2014/main" id="{7A1A91A9-F017-804C-9883-8478FF742B3A}"/>
              </a:ext>
            </a:extLst>
          </p:cNvPr>
          <p:cNvSpPr txBox="1">
            <a:spLocks noChangeArrowheads="1"/>
          </p:cNvSpPr>
          <p:nvPr/>
        </p:nvSpPr>
        <p:spPr bwMode="auto">
          <a:xfrm>
            <a:off x="3025775" y="1920875"/>
            <a:ext cx="10398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2000" b="1">
                <a:solidFill>
                  <a:srgbClr val="FFFFFF"/>
                </a:solidFill>
                <a:latin typeface="Arial" panose="020B0604020202020204" pitchFamily="34" charset="0"/>
              </a:rPr>
              <a:t>miR-29</a:t>
            </a:r>
          </a:p>
        </p:txBody>
      </p:sp>
      <p:sp>
        <p:nvSpPr>
          <p:cNvPr id="128008" name="CasellaDiTesto 15">
            <a:extLst>
              <a:ext uri="{FF2B5EF4-FFF2-40B4-BE49-F238E27FC236}">
                <a16:creationId xmlns:a16="http://schemas.microsoft.com/office/drawing/2014/main" id="{528185CC-2ADD-2249-8C33-379262E022BF}"/>
              </a:ext>
            </a:extLst>
          </p:cNvPr>
          <p:cNvSpPr txBox="1">
            <a:spLocks noChangeArrowheads="1"/>
          </p:cNvSpPr>
          <p:nvPr/>
        </p:nvSpPr>
        <p:spPr bwMode="auto">
          <a:xfrm>
            <a:off x="4684713" y="2519363"/>
            <a:ext cx="1225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2000" b="1">
                <a:solidFill>
                  <a:srgbClr val="FFFFFF"/>
                </a:solidFill>
                <a:latin typeface="Arial" panose="020B0604020202020204" pitchFamily="34" charset="0"/>
              </a:rPr>
              <a:t>collagen</a:t>
            </a:r>
          </a:p>
        </p:txBody>
      </p:sp>
      <p:sp>
        <p:nvSpPr>
          <p:cNvPr id="128009" name="CasellaDiTesto 20">
            <a:extLst>
              <a:ext uri="{FF2B5EF4-FFF2-40B4-BE49-F238E27FC236}">
                <a16:creationId xmlns:a16="http://schemas.microsoft.com/office/drawing/2014/main" id="{AC7AB68E-8C9C-2F4D-B034-3A2F87A98266}"/>
              </a:ext>
            </a:extLst>
          </p:cNvPr>
          <p:cNvSpPr txBox="1">
            <a:spLocks noChangeArrowheads="1"/>
          </p:cNvSpPr>
          <p:nvPr/>
        </p:nvSpPr>
        <p:spPr bwMode="auto">
          <a:xfrm>
            <a:off x="3051175" y="1241425"/>
            <a:ext cx="28114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2000" b="1">
                <a:latin typeface="Arial" panose="020B0604020202020204" pitchFamily="34" charset="0"/>
              </a:rPr>
              <a:t>WT				mdx	</a:t>
            </a:r>
          </a:p>
        </p:txBody>
      </p:sp>
      <p:cxnSp>
        <p:nvCxnSpPr>
          <p:cNvPr id="37" name="Connettore 2 36">
            <a:extLst>
              <a:ext uri="{FF2B5EF4-FFF2-40B4-BE49-F238E27FC236}">
                <a16:creationId xmlns:a16="http://schemas.microsoft.com/office/drawing/2014/main" id="{D629F9EB-273E-354E-8A0D-FF154CF4C5BF}"/>
              </a:ext>
            </a:extLst>
          </p:cNvPr>
          <p:cNvCxnSpPr>
            <a:cxnSpLocks noChangeShapeType="1"/>
          </p:cNvCxnSpPr>
          <p:nvPr/>
        </p:nvCxnSpPr>
        <p:spPr bwMode="auto">
          <a:xfrm>
            <a:off x="3741738" y="1484313"/>
            <a:ext cx="1031875" cy="14287"/>
          </a:xfrm>
          <a:prstGeom prst="straightConnector1">
            <a:avLst/>
          </a:prstGeom>
          <a:noFill/>
          <a:ln w="28575">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28011" name="Rettangolo 47">
            <a:extLst>
              <a:ext uri="{FF2B5EF4-FFF2-40B4-BE49-F238E27FC236}">
                <a16:creationId xmlns:a16="http://schemas.microsoft.com/office/drawing/2014/main" id="{BDB0F962-7BC4-D94A-AC21-BC9E50340930}"/>
              </a:ext>
            </a:extLst>
          </p:cNvPr>
          <p:cNvSpPr>
            <a:spLocks noChangeArrowheads="1"/>
          </p:cNvSpPr>
          <p:nvPr/>
        </p:nvSpPr>
        <p:spPr bwMode="auto">
          <a:xfrm>
            <a:off x="2674938" y="3417888"/>
            <a:ext cx="49926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it-IT" altLang="it-IT" sz="2400" b="1">
                <a:latin typeface="Century Gothic" panose="020B0502020202020204" pitchFamily="34" charset="0"/>
              </a:rPr>
              <a:t>miR-29 decreases fibrosis </a:t>
            </a:r>
            <a:endParaRPr lang="it-IT" altLang="it-IT" sz="2400">
              <a:latin typeface="Century Gothic" panose="020B0502020202020204" pitchFamily="34" charset="0"/>
            </a:endParaRPr>
          </a:p>
        </p:txBody>
      </p:sp>
      <p:grpSp>
        <p:nvGrpSpPr>
          <p:cNvPr id="31" name="Gruppo 29">
            <a:extLst>
              <a:ext uri="{FF2B5EF4-FFF2-40B4-BE49-F238E27FC236}">
                <a16:creationId xmlns:a16="http://schemas.microsoft.com/office/drawing/2014/main" id="{00B50075-DFBE-234B-AD37-14CBA13E8EE5}"/>
              </a:ext>
            </a:extLst>
          </p:cNvPr>
          <p:cNvGrpSpPr>
            <a:grpSpLocks/>
          </p:cNvGrpSpPr>
          <p:nvPr/>
        </p:nvGrpSpPr>
        <p:grpSpPr bwMode="auto">
          <a:xfrm>
            <a:off x="1023938" y="4816475"/>
            <a:ext cx="1296987" cy="646113"/>
            <a:chOff x="1026064" y="2199534"/>
            <a:chExt cx="1295806" cy="646814"/>
          </a:xfrm>
        </p:grpSpPr>
        <p:sp>
          <p:nvSpPr>
            <p:cNvPr id="128022" name="CasellaDiTesto 15">
              <a:extLst>
                <a:ext uri="{FF2B5EF4-FFF2-40B4-BE49-F238E27FC236}">
                  <a16:creationId xmlns:a16="http://schemas.microsoft.com/office/drawing/2014/main" id="{EC7EFCE3-7570-0444-92A1-4EC1CA2AFC18}"/>
                </a:ext>
              </a:extLst>
            </p:cNvPr>
            <p:cNvSpPr txBox="1">
              <a:spLocks noChangeArrowheads="1"/>
            </p:cNvSpPr>
            <p:nvPr/>
          </p:nvSpPr>
          <p:spPr bwMode="auto">
            <a:xfrm>
              <a:off x="1026064" y="2199534"/>
              <a:ext cx="1158232" cy="646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800" b="1"/>
                <a:t>Duchenne</a:t>
              </a:r>
            </a:p>
            <a:p>
              <a:pPr eaLnBrk="1" hangingPunct="1">
                <a:spcBef>
                  <a:spcPct val="0"/>
                </a:spcBef>
                <a:buFontTx/>
                <a:buNone/>
              </a:pPr>
              <a:r>
                <a:rPr lang="it-IT" altLang="it-IT" sz="1800" b="1"/>
                <a:t>no DYS</a:t>
              </a:r>
            </a:p>
          </p:txBody>
        </p:sp>
        <p:cxnSp>
          <p:nvCxnSpPr>
            <p:cNvPr id="35" name="Connettore 2 34">
              <a:extLst>
                <a:ext uri="{FF2B5EF4-FFF2-40B4-BE49-F238E27FC236}">
                  <a16:creationId xmlns:a16="http://schemas.microsoft.com/office/drawing/2014/main" id="{ECF49C8A-9F29-6547-B146-92CDA5C9283E}"/>
                </a:ext>
              </a:extLst>
            </p:cNvPr>
            <p:cNvCxnSpPr>
              <a:cxnSpLocks noChangeShapeType="1"/>
            </p:cNvCxnSpPr>
            <p:nvPr/>
          </p:nvCxnSpPr>
          <p:spPr bwMode="auto">
            <a:xfrm rot="5400000">
              <a:off x="2051705" y="2491952"/>
              <a:ext cx="538746" cy="1586"/>
            </a:xfrm>
            <a:prstGeom prst="straightConnector1">
              <a:avLst/>
            </a:prstGeom>
            <a:noFill/>
            <a:ln w="381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nvGrpSpPr>
          <p:cNvPr id="36" name="Gruppo 35">
            <a:extLst>
              <a:ext uri="{FF2B5EF4-FFF2-40B4-BE49-F238E27FC236}">
                <a16:creationId xmlns:a16="http://schemas.microsoft.com/office/drawing/2014/main" id="{C539AA64-7AE3-DE4A-B74C-4E48353B165E}"/>
              </a:ext>
            </a:extLst>
          </p:cNvPr>
          <p:cNvGrpSpPr>
            <a:grpSpLocks/>
          </p:cNvGrpSpPr>
          <p:nvPr/>
        </p:nvGrpSpPr>
        <p:grpSpPr bwMode="auto">
          <a:xfrm>
            <a:off x="4030663" y="4840288"/>
            <a:ext cx="2168525" cy="539750"/>
            <a:chOff x="4033025" y="2222738"/>
            <a:chExt cx="2167840" cy="540153"/>
          </a:xfrm>
        </p:grpSpPr>
        <p:cxnSp>
          <p:nvCxnSpPr>
            <p:cNvPr id="38" name="Connettore 2 37">
              <a:extLst>
                <a:ext uri="{FF2B5EF4-FFF2-40B4-BE49-F238E27FC236}">
                  <a16:creationId xmlns:a16="http://schemas.microsoft.com/office/drawing/2014/main" id="{1439C5C5-5221-A14F-A4AD-81243BF7B3D7}"/>
                </a:ext>
              </a:extLst>
            </p:cNvPr>
            <p:cNvCxnSpPr>
              <a:cxnSpLocks noChangeShapeType="1"/>
            </p:cNvCxnSpPr>
            <p:nvPr/>
          </p:nvCxnSpPr>
          <p:spPr bwMode="auto">
            <a:xfrm rot="-5400000">
              <a:off x="5929995" y="2492021"/>
              <a:ext cx="540153" cy="1587"/>
            </a:xfrm>
            <a:prstGeom prst="straightConnector1">
              <a:avLst/>
            </a:prstGeom>
            <a:noFill/>
            <a:ln w="381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28021" name="CasellaDiTesto 22">
              <a:extLst>
                <a:ext uri="{FF2B5EF4-FFF2-40B4-BE49-F238E27FC236}">
                  <a16:creationId xmlns:a16="http://schemas.microsoft.com/office/drawing/2014/main" id="{57CCBF00-9EDB-3B41-B9B4-78B7A4E26F0B}"/>
                </a:ext>
              </a:extLst>
            </p:cNvPr>
            <p:cNvSpPr txBox="1">
              <a:spLocks noChangeArrowheads="1"/>
            </p:cNvSpPr>
            <p:nvPr/>
          </p:nvSpPr>
          <p:spPr bwMode="auto">
            <a:xfrm>
              <a:off x="4033025" y="2318154"/>
              <a:ext cx="2095869" cy="369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800" b="1"/>
                <a:t>COLLAGEN/ELASTIN </a:t>
              </a:r>
            </a:p>
          </p:txBody>
        </p:sp>
      </p:grpSp>
      <p:grpSp>
        <p:nvGrpSpPr>
          <p:cNvPr id="40" name="Gruppo 39">
            <a:extLst>
              <a:ext uri="{FF2B5EF4-FFF2-40B4-BE49-F238E27FC236}">
                <a16:creationId xmlns:a16="http://schemas.microsoft.com/office/drawing/2014/main" id="{5306D391-482D-0141-BBB4-64FF6D59D789}"/>
              </a:ext>
            </a:extLst>
          </p:cNvPr>
          <p:cNvGrpSpPr>
            <a:grpSpLocks/>
          </p:cNvGrpSpPr>
          <p:nvPr/>
        </p:nvGrpSpPr>
        <p:grpSpPr bwMode="auto">
          <a:xfrm>
            <a:off x="2679700" y="4840288"/>
            <a:ext cx="892175" cy="539750"/>
            <a:chOff x="2681762" y="2222736"/>
            <a:chExt cx="891247" cy="540153"/>
          </a:xfrm>
        </p:grpSpPr>
        <p:sp>
          <p:nvSpPr>
            <p:cNvPr id="128018" name="CasellaDiTesto 19">
              <a:extLst>
                <a:ext uri="{FF2B5EF4-FFF2-40B4-BE49-F238E27FC236}">
                  <a16:creationId xmlns:a16="http://schemas.microsoft.com/office/drawing/2014/main" id="{311778C9-D44E-C74B-BFFB-41179F7961D2}"/>
                </a:ext>
              </a:extLst>
            </p:cNvPr>
            <p:cNvSpPr txBox="1">
              <a:spLocks noChangeArrowheads="1"/>
            </p:cNvSpPr>
            <p:nvPr/>
          </p:nvSpPr>
          <p:spPr bwMode="auto">
            <a:xfrm>
              <a:off x="2681762" y="2318154"/>
              <a:ext cx="863431" cy="369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800" b="1"/>
                <a:t>miR-29 </a:t>
              </a:r>
            </a:p>
          </p:txBody>
        </p:sp>
        <p:cxnSp>
          <p:nvCxnSpPr>
            <p:cNvPr id="42" name="Connettore 2 41">
              <a:extLst>
                <a:ext uri="{FF2B5EF4-FFF2-40B4-BE49-F238E27FC236}">
                  <a16:creationId xmlns:a16="http://schemas.microsoft.com/office/drawing/2014/main" id="{825111D1-5BA9-F54D-A8AF-1558C35BAA70}"/>
                </a:ext>
              </a:extLst>
            </p:cNvPr>
            <p:cNvCxnSpPr>
              <a:cxnSpLocks noChangeShapeType="1"/>
            </p:cNvCxnSpPr>
            <p:nvPr/>
          </p:nvCxnSpPr>
          <p:spPr bwMode="auto">
            <a:xfrm rot="5400000">
              <a:off x="3302140" y="2492019"/>
              <a:ext cx="540153" cy="1585"/>
            </a:xfrm>
            <a:prstGeom prst="straightConnector1">
              <a:avLst/>
            </a:prstGeom>
            <a:noFill/>
            <a:ln w="381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nvGrpSpPr>
          <p:cNvPr id="43" name="Gruppo 42">
            <a:extLst>
              <a:ext uri="{FF2B5EF4-FFF2-40B4-BE49-F238E27FC236}">
                <a16:creationId xmlns:a16="http://schemas.microsoft.com/office/drawing/2014/main" id="{34BC3A52-D900-5747-B152-82D2127B25AC}"/>
              </a:ext>
            </a:extLst>
          </p:cNvPr>
          <p:cNvGrpSpPr>
            <a:grpSpLocks/>
          </p:cNvGrpSpPr>
          <p:nvPr/>
        </p:nvGrpSpPr>
        <p:grpSpPr bwMode="auto">
          <a:xfrm>
            <a:off x="6580188" y="4833938"/>
            <a:ext cx="1639887" cy="546100"/>
            <a:chOff x="6581756" y="2216480"/>
            <a:chExt cx="1639378" cy="546409"/>
          </a:xfrm>
        </p:grpSpPr>
        <p:sp>
          <p:nvSpPr>
            <p:cNvPr id="128016" name="CasellaDiTesto 24">
              <a:extLst>
                <a:ext uri="{FF2B5EF4-FFF2-40B4-BE49-F238E27FC236}">
                  <a16:creationId xmlns:a16="http://schemas.microsoft.com/office/drawing/2014/main" id="{9795A52D-8AE6-DD45-95D9-02948CCDAFCE}"/>
                </a:ext>
              </a:extLst>
            </p:cNvPr>
            <p:cNvSpPr txBox="1">
              <a:spLocks noChangeArrowheads="1"/>
            </p:cNvSpPr>
            <p:nvPr/>
          </p:nvSpPr>
          <p:spPr bwMode="auto">
            <a:xfrm>
              <a:off x="6581756" y="2216480"/>
              <a:ext cx="1526656" cy="523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2800" b="1">
                  <a:solidFill>
                    <a:srgbClr val="FF0000"/>
                  </a:solidFill>
                </a:rPr>
                <a:t>FIBROSIS</a:t>
              </a:r>
            </a:p>
          </p:txBody>
        </p:sp>
        <p:cxnSp>
          <p:nvCxnSpPr>
            <p:cNvPr id="45" name="Connettore 2 44">
              <a:extLst>
                <a:ext uri="{FF2B5EF4-FFF2-40B4-BE49-F238E27FC236}">
                  <a16:creationId xmlns:a16="http://schemas.microsoft.com/office/drawing/2014/main" id="{72AA6309-15A7-2F41-8C2B-B1D03EC630AB}"/>
                </a:ext>
              </a:extLst>
            </p:cNvPr>
            <p:cNvCxnSpPr>
              <a:cxnSpLocks noChangeShapeType="1"/>
            </p:cNvCxnSpPr>
            <p:nvPr/>
          </p:nvCxnSpPr>
          <p:spPr bwMode="auto">
            <a:xfrm rot="-5400000">
              <a:off x="7950314" y="2492068"/>
              <a:ext cx="540055" cy="1587"/>
            </a:xfrm>
            <a:prstGeom prst="straightConnector1">
              <a:avLst/>
            </a:prstGeom>
            <a:noFill/>
            <a:ln w="38100">
              <a:solidFill>
                <a:srgbClr val="FF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B4D56DF4-249D-BE47-9B9C-C299A680F7CC}"/>
              </a:ext>
            </a:extLst>
          </p:cNvPr>
          <p:cNvSpPr>
            <a:spLocks noGrp="1"/>
          </p:cNvSpPr>
          <p:nvPr>
            <p:ph type="title"/>
          </p:nvPr>
        </p:nvSpPr>
        <p:spPr>
          <a:xfrm>
            <a:off x="355600" y="592138"/>
            <a:ext cx="7772400" cy="457200"/>
          </a:xfrm>
        </p:spPr>
        <p:txBody>
          <a:bodyPr/>
          <a:lstStyle/>
          <a:p>
            <a:pPr algn="l" eaLnBrk="1" hangingPunct="1"/>
            <a:r>
              <a:rPr lang="en-US" altLang="it-IT" sz="2800">
                <a:solidFill>
                  <a:schemeClr val="accent2"/>
                </a:solidFill>
                <a:latin typeface="Century Gothic" panose="020B0502020202020204" pitchFamily="34" charset="0"/>
                <a:ea typeface="ＭＳ Ｐゴシック" panose="020B0600070205080204" pitchFamily="34" charset="-128"/>
              </a:rPr>
              <a:t>•	</a:t>
            </a:r>
            <a:r>
              <a:rPr lang="en-US" altLang="it-IT" sz="2800">
                <a:solidFill>
                  <a:srgbClr val="000000"/>
                </a:solidFill>
                <a:ea typeface="ＭＳ Ｐゴシック" panose="020B0600070205080204" pitchFamily="34" charset="-128"/>
              </a:rPr>
              <a:t>Recognition of canonical splice sites</a:t>
            </a:r>
          </a:p>
        </p:txBody>
      </p:sp>
      <p:pic>
        <p:nvPicPr>
          <p:cNvPr id="30722" name="Picture 5">
            <a:extLst>
              <a:ext uri="{FF2B5EF4-FFF2-40B4-BE49-F238E27FC236}">
                <a16:creationId xmlns:a16="http://schemas.microsoft.com/office/drawing/2014/main" id="{AEA46011-91CF-264E-9EA5-05B2D32577E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9463" r="85143" b="70819"/>
          <a:stretch>
            <a:fillRect/>
          </a:stretch>
        </p:blipFill>
        <p:spPr bwMode="auto">
          <a:xfrm>
            <a:off x="6651625" y="3200400"/>
            <a:ext cx="10207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3" name="Picture 6">
            <a:extLst>
              <a:ext uri="{FF2B5EF4-FFF2-40B4-BE49-F238E27FC236}">
                <a16:creationId xmlns:a16="http://schemas.microsoft.com/office/drawing/2014/main" id="{42965A7F-032A-B540-853B-0FB643AE41F5}"/>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80360" t="24651" r="5383" b="70583"/>
          <a:stretch>
            <a:fillRect/>
          </a:stretch>
        </p:blipFill>
        <p:spPr bwMode="auto">
          <a:xfrm rot="-5400000">
            <a:off x="4910138" y="3344863"/>
            <a:ext cx="97948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Line 7">
            <a:extLst>
              <a:ext uri="{FF2B5EF4-FFF2-40B4-BE49-F238E27FC236}">
                <a16:creationId xmlns:a16="http://schemas.microsoft.com/office/drawing/2014/main" id="{98BB2879-6BB1-5944-A160-4FE504D24895}"/>
              </a:ext>
            </a:extLst>
          </p:cNvPr>
          <p:cNvSpPr>
            <a:spLocks noChangeShapeType="1"/>
          </p:cNvSpPr>
          <p:nvPr/>
        </p:nvSpPr>
        <p:spPr bwMode="auto">
          <a:xfrm>
            <a:off x="5008563" y="3019425"/>
            <a:ext cx="130175" cy="436563"/>
          </a:xfrm>
          <a:prstGeom prst="line">
            <a:avLst/>
          </a:prstGeom>
          <a:noFill/>
          <a:ln w="9525">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wrap="none" anchor="ctr"/>
          <a:lstStyle/>
          <a:p>
            <a:endParaRPr lang="it-IT"/>
          </a:p>
        </p:txBody>
      </p:sp>
      <p:pic>
        <p:nvPicPr>
          <p:cNvPr id="30725" name="Picture 8">
            <a:extLst>
              <a:ext uri="{FF2B5EF4-FFF2-40B4-BE49-F238E27FC236}">
                <a16:creationId xmlns:a16="http://schemas.microsoft.com/office/drawing/2014/main" id="{5BA45E75-5614-D04D-B7B8-2F123F3A13B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9463" r="85143" b="70819"/>
          <a:stretch>
            <a:fillRect/>
          </a:stretch>
        </p:blipFill>
        <p:spPr bwMode="auto">
          <a:xfrm>
            <a:off x="1644650" y="3159125"/>
            <a:ext cx="10207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26" name="Group 9">
            <a:extLst>
              <a:ext uri="{FF2B5EF4-FFF2-40B4-BE49-F238E27FC236}">
                <a16:creationId xmlns:a16="http://schemas.microsoft.com/office/drawing/2014/main" id="{80569A16-881C-5241-9A31-F134523649AA}"/>
              </a:ext>
            </a:extLst>
          </p:cNvPr>
          <p:cNvGrpSpPr>
            <a:grpSpLocks/>
          </p:cNvGrpSpPr>
          <p:nvPr/>
        </p:nvGrpSpPr>
        <p:grpSpPr bwMode="auto">
          <a:xfrm>
            <a:off x="4519613" y="3508375"/>
            <a:ext cx="738187" cy="471488"/>
            <a:chOff x="5315" y="1266"/>
            <a:chExt cx="465" cy="297"/>
          </a:xfrm>
        </p:grpSpPr>
        <p:sp>
          <p:nvSpPr>
            <p:cNvPr id="30746" name="Text Box 10">
              <a:extLst>
                <a:ext uri="{FF2B5EF4-FFF2-40B4-BE49-F238E27FC236}">
                  <a16:creationId xmlns:a16="http://schemas.microsoft.com/office/drawing/2014/main" id="{9A3502BD-D30A-484D-9687-45B0EF6A10D2}"/>
                </a:ext>
              </a:extLst>
            </p:cNvPr>
            <p:cNvSpPr txBox="1">
              <a:spLocks noChangeArrowheads="1"/>
            </p:cNvSpPr>
            <p:nvPr/>
          </p:nvSpPr>
          <p:spPr bwMode="auto">
            <a:xfrm>
              <a:off x="5315" y="1300"/>
              <a:ext cx="251"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GB" altLang="it-IT" sz="800" b="1">
                  <a:latin typeface="Arial" panose="020B0604020202020204" pitchFamily="34" charset="0"/>
                </a:rPr>
                <a:t>BBP</a:t>
              </a:r>
              <a:endParaRPr lang="en-GB" altLang="it-IT" sz="1000">
                <a:latin typeface="Arial" panose="020B0604020202020204" pitchFamily="34" charset="0"/>
              </a:endParaRPr>
            </a:p>
          </p:txBody>
        </p:sp>
        <p:sp>
          <p:nvSpPr>
            <p:cNvPr id="30747" name="Freeform 11">
              <a:extLst>
                <a:ext uri="{FF2B5EF4-FFF2-40B4-BE49-F238E27FC236}">
                  <a16:creationId xmlns:a16="http://schemas.microsoft.com/office/drawing/2014/main" id="{F81EE3C9-533B-6347-A967-1C019E96B6F4}"/>
                </a:ext>
              </a:extLst>
            </p:cNvPr>
            <p:cNvSpPr>
              <a:spLocks/>
            </p:cNvSpPr>
            <p:nvPr/>
          </p:nvSpPr>
          <p:spPr bwMode="auto">
            <a:xfrm>
              <a:off x="5409" y="1266"/>
              <a:ext cx="371" cy="297"/>
            </a:xfrm>
            <a:custGeom>
              <a:avLst/>
              <a:gdLst>
                <a:gd name="T0" fmla="*/ 112 w 371"/>
                <a:gd name="T1" fmla="*/ 165 h 297"/>
                <a:gd name="T2" fmla="*/ 40 w 371"/>
                <a:gd name="T3" fmla="*/ 157 h 297"/>
                <a:gd name="T4" fmla="*/ 8 w 371"/>
                <a:gd name="T5" fmla="*/ 193 h 297"/>
                <a:gd name="T6" fmla="*/ 84 w 371"/>
                <a:gd name="T7" fmla="*/ 293 h 297"/>
                <a:gd name="T8" fmla="*/ 192 w 371"/>
                <a:gd name="T9" fmla="*/ 221 h 297"/>
                <a:gd name="T10" fmla="*/ 344 w 371"/>
                <a:gd name="T11" fmla="*/ 49 h 297"/>
                <a:gd name="T12" fmla="*/ 360 w 371"/>
                <a:gd name="T13" fmla="*/ 5 h 297"/>
                <a:gd name="T14" fmla="*/ 300 w 371"/>
                <a:gd name="T15" fmla="*/ 25 h 297"/>
                <a:gd name="T16" fmla="*/ 200 w 371"/>
                <a:gd name="T17" fmla="*/ 153 h 297"/>
                <a:gd name="T18" fmla="*/ 112 w 371"/>
                <a:gd name="T19" fmla="*/ 165 h 2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71"/>
                <a:gd name="T31" fmla="*/ 0 h 297"/>
                <a:gd name="T32" fmla="*/ 371 w 371"/>
                <a:gd name="T33" fmla="*/ 297 h 2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71" h="297">
                  <a:moveTo>
                    <a:pt x="112" y="165"/>
                  </a:moveTo>
                  <a:cubicBezTo>
                    <a:pt x="85" y="165"/>
                    <a:pt x="57" y="152"/>
                    <a:pt x="40" y="157"/>
                  </a:cubicBezTo>
                  <a:cubicBezTo>
                    <a:pt x="22" y="161"/>
                    <a:pt x="0" y="170"/>
                    <a:pt x="8" y="193"/>
                  </a:cubicBezTo>
                  <a:cubicBezTo>
                    <a:pt x="15" y="215"/>
                    <a:pt x="53" y="288"/>
                    <a:pt x="84" y="293"/>
                  </a:cubicBezTo>
                  <a:cubicBezTo>
                    <a:pt x="114" y="297"/>
                    <a:pt x="148" y="261"/>
                    <a:pt x="192" y="221"/>
                  </a:cubicBezTo>
                  <a:cubicBezTo>
                    <a:pt x="235" y="180"/>
                    <a:pt x="316" y="84"/>
                    <a:pt x="344" y="49"/>
                  </a:cubicBezTo>
                  <a:cubicBezTo>
                    <a:pt x="371" y="13"/>
                    <a:pt x="367" y="9"/>
                    <a:pt x="360" y="5"/>
                  </a:cubicBezTo>
                  <a:cubicBezTo>
                    <a:pt x="352" y="0"/>
                    <a:pt x="326" y="0"/>
                    <a:pt x="300" y="25"/>
                  </a:cubicBezTo>
                  <a:cubicBezTo>
                    <a:pt x="273" y="49"/>
                    <a:pt x="232" y="129"/>
                    <a:pt x="200" y="153"/>
                  </a:cubicBezTo>
                  <a:cubicBezTo>
                    <a:pt x="168" y="176"/>
                    <a:pt x="138" y="164"/>
                    <a:pt x="112" y="165"/>
                  </a:cubicBezTo>
                  <a:close/>
                </a:path>
              </a:pathLst>
            </a:custGeom>
            <a:noFill/>
            <a:ln w="38100">
              <a:solidFill>
                <a:srgbClr val="B2B2B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grpSp>
      <p:pic>
        <p:nvPicPr>
          <p:cNvPr id="30727" name="Picture 16">
            <a:extLst>
              <a:ext uri="{FF2B5EF4-FFF2-40B4-BE49-F238E27FC236}">
                <a16:creationId xmlns:a16="http://schemas.microsoft.com/office/drawing/2014/main" id="{A8888F6E-BA95-184E-AF5F-D0E3B151F87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0079" t="6979" r="12268" b="79588"/>
          <a:stretch>
            <a:fillRect/>
          </a:stretch>
        </p:blipFill>
        <p:spPr bwMode="auto">
          <a:xfrm>
            <a:off x="4022725" y="2149475"/>
            <a:ext cx="12128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28" name="Group 18">
            <a:extLst>
              <a:ext uri="{FF2B5EF4-FFF2-40B4-BE49-F238E27FC236}">
                <a16:creationId xmlns:a16="http://schemas.microsoft.com/office/drawing/2014/main" id="{39FAAE53-9BA6-2B4A-8BF1-7EDDEDAA06D8}"/>
              </a:ext>
            </a:extLst>
          </p:cNvPr>
          <p:cNvGrpSpPr>
            <a:grpSpLocks/>
          </p:cNvGrpSpPr>
          <p:nvPr/>
        </p:nvGrpSpPr>
        <p:grpSpPr bwMode="auto">
          <a:xfrm>
            <a:off x="993775" y="3709988"/>
            <a:ext cx="7781925" cy="306387"/>
            <a:chOff x="592" y="1666"/>
            <a:chExt cx="4902" cy="193"/>
          </a:xfrm>
        </p:grpSpPr>
        <p:sp>
          <p:nvSpPr>
            <p:cNvPr id="30738" name="Rectangle 19">
              <a:extLst>
                <a:ext uri="{FF2B5EF4-FFF2-40B4-BE49-F238E27FC236}">
                  <a16:creationId xmlns:a16="http://schemas.microsoft.com/office/drawing/2014/main" id="{C19D2DF3-FFE3-2B42-BB42-B3C322DF5EFC}"/>
                </a:ext>
              </a:extLst>
            </p:cNvPr>
            <p:cNvSpPr>
              <a:spLocks noChangeArrowheads="1"/>
            </p:cNvSpPr>
            <p:nvPr/>
          </p:nvSpPr>
          <p:spPr bwMode="auto">
            <a:xfrm>
              <a:off x="592" y="1666"/>
              <a:ext cx="846" cy="177"/>
            </a:xfrm>
            <a:prstGeom prst="rect">
              <a:avLst/>
            </a:prstGeom>
            <a:solidFill>
              <a:srgbClr val="BDBDB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30739" name="Rectangle 20">
              <a:extLst>
                <a:ext uri="{FF2B5EF4-FFF2-40B4-BE49-F238E27FC236}">
                  <a16:creationId xmlns:a16="http://schemas.microsoft.com/office/drawing/2014/main" id="{A1D127B6-A9A6-EE41-8011-3AEFBE958BD9}"/>
                </a:ext>
              </a:extLst>
            </p:cNvPr>
            <p:cNvSpPr>
              <a:spLocks noChangeArrowheads="1"/>
            </p:cNvSpPr>
            <p:nvPr/>
          </p:nvSpPr>
          <p:spPr bwMode="auto">
            <a:xfrm>
              <a:off x="3746" y="1680"/>
              <a:ext cx="846" cy="177"/>
            </a:xfrm>
            <a:prstGeom prst="rect">
              <a:avLst/>
            </a:prstGeom>
            <a:solidFill>
              <a:srgbClr val="BDBDBD"/>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sp>
          <p:nvSpPr>
            <p:cNvPr id="30740" name="Line 21">
              <a:extLst>
                <a:ext uri="{FF2B5EF4-FFF2-40B4-BE49-F238E27FC236}">
                  <a16:creationId xmlns:a16="http://schemas.microsoft.com/office/drawing/2014/main" id="{79D97769-97AC-1C40-A09F-5FE3068B3DB9}"/>
                </a:ext>
              </a:extLst>
            </p:cNvPr>
            <p:cNvSpPr>
              <a:spLocks noChangeShapeType="1"/>
            </p:cNvSpPr>
            <p:nvPr/>
          </p:nvSpPr>
          <p:spPr bwMode="auto">
            <a:xfrm>
              <a:off x="911" y="1762"/>
              <a:ext cx="4583" cy="0"/>
            </a:xfrm>
            <a:prstGeom prst="line">
              <a:avLst/>
            </a:prstGeom>
            <a:noFill/>
            <a:ln w="38100">
              <a:solidFill>
                <a:srgbClr val="BDBDBD"/>
              </a:solidFill>
              <a:round/>
              <a:headEnd/>
              <a:tailEnd/>
            </a:ln>
            <a:extLst>
              <a:ext uri="{909E8E84-426E-40DD-AFC4-6F175D3DCCD1}">
                <a14:hiddenFill xmlns:a14="http://schemas.microsoft.com/office/drawing/2010/main">
                  <a:noFill/>
                </a14:hiddenFill>
              </a:ext>
            </a:extLst>
          </p:spPr>
          <p:txBody>
            <a:bodyPr wrap="none" anchor="ctr"/>
            <a:lstStyle/>
            <a:p>
              <a:endParaRPr lang="it-IT"/>
            </a:p>
          </p:txBody>
        </p:sp>
        <p:sp>
          <p:nvSpPr>
            <p:cNvPr id="30741" name="Text Box 22">
              <a:extLst>
                <a:ext uri="{FF2B5EF4-FFF2-40B4-BE49-F238E27FC236}">
                  <a16:creationId xmlns:a16="http://schemas.microsoft.com/office/drawing/2014/main" id="{B844EE1E-4D54-714A-AF7F-257D1A75DD85}"/>
                </a:ext>
              </a:extLst>
            </p:cNvPr>
            <p:cNvSpPr txBox="1">
              <a:spLocks noChangeArrowheads="1"/>
            </p:cNvSpPr>
            <p:nvPr/>
          </p:nvSpPr>
          <p:spPr bwMode="auto">
            <a:xfrm>
              <a:off x="1383" y="1676"/>
              <a:ext cx="26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50000"/>
                </a:spcBef>
                <a:buFontTx/>
                <a:buNone/>
              </a:pPr>
              <a:r>
                <a:rPr lang="en-US" altLang="it-IT" sz="1200" b="1">
                  <a:solidFill>
                    <a:srgbClr val="EB0215"/>
                  </a:solidFill>
                  <a:latin typeface="Arial" panose="020B0604020202020204" pitchFamily="34" charset="0"/>
                </a:rPr>
                <a:t>GU</a:t>
              </a:r>
            </a:p>
          </p:txBody>
        </p:sp>
        <p:sp>
          <p:nvSpPr>
            <p:cNvPr id="30742" name="Text Box 23">
              <a:extLst>
                <a:ext uri="{FF2B5EF4-FFF2-40B4-BE49-F238E27FC236}">
                  <a16:creationId xmlns:a16="http://schemas.microsoft.com/office/drawing/2014/main" id="{458FFF7A-2667-1D41-978F-41F43E9683A3}"/>
                </a:ext>
              </a:extLst>
            </p:cNvPr>
            <p:cNvSpPr txBox="1">
              <a:spLocks noChangeArrowheads="1"/>
            </p:cNvSpPr>
            <p:nvPr/>
          </p:nvSpPr>
          <p:spPr bwMode="auto">
            <a:xfrm>
              <a:off x="2927" y="1676"/>
              <a:ext cx="147"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50000"/>
                </a:spcBef>
                <a:buFontTx/>
                <a:buNone/>
              </a:pPr>
              <a:r>
                <a:rPr lang="en-US" altLang="it-IT" sz="1200" b="1">
                  <a:solidFill>
                    <a:srgbClr val="EB0215"/>
                  </a:solidFill>
                  <a:latin typeface="Arial" panose="020B0604020202020204" pitchFamily="34" charset="0"/>
                </a:rPr>
                <a:t>A</a:t>
              </a:r>
            </a:p>
          </p:txBody>
        </p:sp>
        <p:sp>
          <p:nvSpPr>
            <p:cNvPr id="30743" name="Text Box 24">
              <a:extLst>
                <a:ext uri="{FF2B5EF4-FFF2-40B4-BE49-F238E27FC236}">
                  <a16:creationId xmlns:a16="http://schemas.microsoft.com/office/drawing/2014/main" id="{D1676198-27C9-0944-B61B-4A4DC87D987F}"/>
                </a:ext>
              </a:extLst>
            </p:cNvPr>
            <p:cNvSpPr txBox="1">
              <a:spLocks noChangeArrowheads="1"/>
            </p:cNvSpPr>
            <p:nvPr/>
          </p:nvSpPr>
          <p:spPr bwMode="auto">
            <a:xfrm>
              <a:off x="3530" y="1686"/>
              <a:ext cx="284"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50000"/>
                </a:spcBef>
                <a:buFontTx/>
                <a:buNone/>
              </a:pPr>
              <a:r>
                <a:rPr lang="en-US" altLang="it-IT" sz="1200" b="1">
                  <a:solidFill>
                    <a:srgbClr val="EB0215"/>
                  </a:solidFill>
                  <a:latin typeface="Arial" panose="020B0604020202020204" pitchFamily="34" charset="0"/>
                </a:rPr>
                <a:t>AG</a:t>
              </a:r>
            </a:p>
          </p:txBody>
        </p:sp>
        <p:sp>
          <p:nvSpPr>
            <p:cNvPr id="30744" name="Text Box 25">
              <a:extLst>
                <a:ext uri="{FF2B5EF4-FFF2-40B4-BE49-F238E27FC236}">
                  <a16:creationId xmlns:a16="http://schemas.microsoft.com/office/drawing/2014/main" id="{6BAFFC98-448A-E94E-89A0-7F36FE57782E}"/>
                </a:ext>
              </a:extLst>
            </p:cNvPr>
            <p:cNvSpPr txBox="1">
              <a:spLocks noChangeArrowheads="1"/>
            </p:cNvSpPr>
            <p:nvPr/>
          </p:nvSpPr>
          <p:spPr bwMode="auto">
            <a:xfrm>
              <a:off x="4542" y="1681"/>
              <a:ext cx="263"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50000"/>
                </a:spcBef>
                <a:buFontTx/>
                <a:buNone/>
              </a:pPr>
              <a:r>
                <a:rPr lang="en-US" altLang="it-IT" sz="1200" b="1">
                  <a:solidFill>
                    <a:srgbClr val="EB0215"/>
                  </a:solidFill>
                  <a:latin typeface="Arial" panose="020B0604020202020204" pitchFamily="34" charset="0"/>
                </a:rPr>
                <a:t>GU</a:t>
              </a:r>
            </a:p>
          </p:txBody>
        </p:sp>
        <p:sp>
          <p:nvSpPr>
            <p:cNvPr id="30745" name="Text Box 26">
              <a:extLst>
                <a:ext uri="{FF2B5EF4-FFF2-40B4-BE49-F238E27FC236}">
                  <a16:creationId xmlns:a16="http://schemas.microsoft.com/office/drawing/2014/main" id="{7D7B3C56-6C06-AE42-88D5-B02138C6EF1F}"/>
                </a:ext>
              </a:extLst>
            </p:cNvPr>
            <p:cNvSpPr txBox="1">
              <a:spLocks noChangeArrowheads="1"/>
            </p:cNvSpPr>
            <p:nvPr/>
          </p:nvSpPr>
          <p:spPr bwMode="auto">
            <a:xfrm>
              <a:off x="3069" y="1686"/>
              <a:ext cx="542"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50000"/>
                </a:spcBef>
                <a:buFontTx/>
                <a:buNone/>
              </a:pPr>
              <a:r>
                <a:rPr lang="en-US" altLang="it-IT" sz="1200" b="1">
                  <a:solidFill>
                    <a:srgbClr val="EB0215"/>
                  </a:solidFill>
                  <a:latin typeface="Arial" panose="020B0604020202020204" pitchFamily="34" charset="0"/>
                </a:rPr>
                <a:t>YYYYYY</a:t>
              </a:r>
            </a:p>
          </p:txBody>
        </p:sp>
      </p:grpSp>
      <p:sp>
        <p:nvSpPr>
          <p:cNvPr id="30729" name="Freeform 27">
            <a:extLst>
              <a:ext uri="{FF2B5EF4-FFF2-40B4-BE49-F238E27FC236}">
                <a16:creationId xmlns:a16="http://schemas.microsoft.com/office/drawing/2014/main" id="{1997B9D8-7202-2F42-BE3C-E7160741CE44}"/>
              </a:ext>
            </a:extLst>
          </p:cNvPr>
          <p:cNvSpPr>
            <a:spLocks/>
          </p:cNvSpPr>
          <p:nvPr/>
        </p:nvSpPr>
        <p:spPr bwMode="auto">
          <a:xfrm>
            <a:off x="2392363" y="2636838"/>
            <a:ext cx="2603500" cy="939800"/>
          </a:xfrm>
          <a:custGeom>
            <a:avLst/>
            <a:gdLst>
              <a:gd name="T0" fmla="*/ 0 w 1640"/>
              <a:gd name="T1" fmla="*/ 2147483646 h 592"/>
              <a:gd name="T2" fmla="*/ 2147483646 w 1640"/>
              <a:gd name="T3" fmla="*/ 2147483646 h 592"/>
              <a:gd name="T4" fmla="*/ 2147483646 w 1640"/>
              <a:gd name="T5" fmla="*/ 2147483646 h 592"/>
              <a:gd name="T6" fmla="*/ 2147483646 w 1640"/>
              <a:gd name="T7" fmla="*/ 2147483646 h 592"/>
              <a:gd name="T8" fmla="*/ 2147483646 w 1640"/>
              <a:gd name="T9" fmla="*/ 2147483646 h 592"/>
              <a:gd name="T10" fmla="*/ 2147483646 w 1640"/>
              <a:gd name="T11" fmla="*/ 2147483646 h 592"/>
              <a:gd name="T12" fmla="*/ 0 60000 65536"/>
              <a:gd name="T13" fmla="*/ 0 60000 65536"/>
              <a:gd name="T14" fmla="*/ 0 60000 65536"/>
              <a:gd name="T15" fmla="*/ 0 60000 65536"/>
              <a:gd name="T16" fmla="*/ 0 60000 65536"/>
              <a:gd name="T17" fmla="*/ 0 60000 65536"/>
              <a:gd name="T18" fmla="*/ 0 w 1640"/>
              <a:gd name="T19" fmla="*/ 0 h 592"/>
              <a:gd name="T20" fmla="*/ 1640 w 1640"/>
              <a:gd name="T21" fmla="*/ 592 h 592"/>
            </a:gdLst>
            <a:ahLst/>
            <a:cxnLst>
              <a:cxn ang="T12">
                <a:pos x="T0" y="T1"/>
              </a:cxn>
              <a:cxn ang="T13">
                <a:pos x="T2" y="T3"/>
              </a:cxn>
              <a:cxn ang="T14">
                <a:pos x="T4" y="T5"/>
              </a:cxn>
              <a:cxn ang="T15">
                <a:pos x="T6" y="T7"/>
              </a:cxn>
              <a:cxn ang="T16">
                <a:pos x="T8" y="T9"/>
              </a:cxn>
              <a:cxn ang="T17">
                <a:pos x="T10" y="T11"/>
              </a:cxn>
            </a:cxnLst>
            <a:rect l="T18" t="T19" r="T20" b="T21"/>
            <a:pathLst>
              <a:path w="1640" h="592">
                <a:moveTo>
                  <a:pt x="0" y="245"/>
                </a:moveTo>
                <a:cubicBezTo>
                  <a:pt x="37" y="201"/>
                  <a:pt x="75" y="158"/>
                  <a:pt x="137" y="129"/>
                </a:cubicBezTo>
                <a:cubicBezTo>
                  <a:pt x="199" y="100"/>
                  <a:pt x="257" y="82"/>
                  <a:pt x="375" y="73"/>
                </a:cubicBezTo>
                <a:cubicBezTo>
                  <a:pt x="493" y="64"/>
                  <a:pt x="656" y="0"/>
                  <a:pt x="846" y="73"/>
                </a:cubicBezTo>
                <a:cubicBezTo>
                  <a:pt x="1036" y="146"/>
                  <a:pt x="1388" y="426"/>
                  <a:pt x="1514" y="509"/>
                </a:cubicBezTo>
                <a:cubicBezTo>
                  <a:pt x="1640" y="592"/>
                  <a:pt x="1622" y="580"/>
                  <a:pt x="1605" y="569"/>
                </a:cubicBezTo>
              </a:path>
            </a:pathLst>
          </a:custGeom>
          <a:noFill/>
          <a:ln w="57150">
            <a:solidFill>
              <a:srgbClr val="FF00FF"/>
            </a:solidFill>
            <a:round/>
            <a:headEnd type="stealth" w="med" len="me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30730" name="Text Box 28">
            <a:extLst>
              <a:ext uri="{FF2B5EF4-FFF2-40B4-BE49-F238E27FC236}">
                <a16:creationId xmlns:a16="http://schemas.microsoft.com/office/drawing/2014/main" id="{769A49FC-E4AB-F84F-B4E3-252A22CEFA80}"/>
              </a:ext>
            </a:extLst>
          </p:cNvPr>
          <p:cNvSpPr txBox="1">
            <a:spLocks noChangeArrowheads="1"/>
          </p:cNvSpPr>
          <p:nvPr/>
        </p:nvSpPr>
        <p:spPr bwMode="auto">
          <a:xfrm>
            <a:off x="3386138" y="2266950"/>
            <a:ext cx="339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2000" b="1">
                <a:solidFill>
                  <a:srgbClr val="FF00FF"/>
                </a:solidFill>
                <a:latin typeface="Arial" panose="020B0604020202020204" pitchFamily="34" charset="0"/>
              </a:rPr>
              <a:t>?</a:t>
            </a:r>
            <a:endParaRPr lang="en-US" altLang="it-IT" sz="1200" b="1">
              <a:latin typeface="Arial" panose="020B0604020202020204" pitchFamily="34" charset="0"/>
            </a:endParaRPr>
          </a:p>
        </p:txBody>
      </p:sp>
      <p:sp>
        <p:nvSpPr>
          <p:cNvPr id="30731" name="Freeform 38">
            <a:extLst>
              <a:ext uri="{FF2B5EF4-FFF2-40B4-BE49-F238E27FC236}">
                <a16:creationId xmlns:a16="http://schemas.microsoft.com/office/drawing/2014/main" id="{8A34A8E7-B896-6D4D-AC2F-4E992879EC54}"/>
              </a:ext>
            </a:extLst>
          </p:cNvPr>
          <p:cNvSpPr>
            <a:spLocks/>
          </p:cNvSpPr>
          <p:nvPr/>
        </p:nvSpPr>
        <p:spPr bwMode="auto">
          <a:xfrm>
            <a:off x="5961063" y="2971800"/>
            <a:ext cx="1166812" cy="473075"/>
          </a:xfrm>
          <a:custGeom>
            <a:avLst/>
            <a:gdLst>
              <a:gd name="T0" fmla="*/ 0 w 735"/>
              <a:gd name="T1" fmla="*/ 2147483646 h 298"/>
              <a:gd name="T2" fmla="*/ 2147483646 w 735"/>
              <a:gd name="T3" fmla="*/ 2147483646 h 298"/>
              <a:gd name="T4" fmla="*/ 2147483646 w 735"/>
              <a:gd name="T5" fmla="*/ 2147483646 h 298"/>
              <a:gd name="T6" fmla="*/ 2147483646 w 735"/>
              <a:gd name="T7" fmla="*/ 2147483646 h 298"/>
              <a:gd name="T8" fmla="*/ 2147483646 w 735"/>
              <a:gd name="T9" fmla="*/ 2147483646 h 298"/>
              <a:gd name="T10" fmla="*/ 0 60000 65536"/>
              <a:gd name="T11" fmla="*/ 0 60000 65536"/>
              <a:gd name="T12" fmla="*/ 0 60000 65536"/>
              <a:gd name="T13" fmla="*/ 0 60000 65536"/>
              <a:gd name="T14" fmla="*/ 0 60000 65536"/>
              <a:gd name="T15" fmla="*/ 0 w 735"/>
              <a:gd name="T16" fmla="*/ 0 h 298"/>
              <a:gd name="T17" fmla="*/ 735 w 735"/>
              <a:gd name="T18" fmla="*/ 298 h 298"/>
            </a:gdLst>
            <a:ahLst/>
            <a:cxnLst>
              <a:cxn ang="T10">
                <a:pos x="T0" y="T1"/>
              </a:cxn>
              <a:cxn ang="T11">
                <a:pos x="T2" y="T3"/>
              </a:cxn>
              <a:cxn ang="T12">
                <a:pos x="T4" y="T5"/>
              </a:cxn>
              <a:cxn ang="T13">
                <a:pos x="T6" y="T7"/>
              </a:cxn>
              <a:cxn ang="T14">
                <a:pos x="T8" y="T9"/>
              </a:cxn>
            </a:cxnLst>
            <a:rect l="T15" t="T16" r="T17" b="T18"/>
            <a:pathLst>
              <a:path w="735" h="298">
                <a:moveTo>
                  <a:pt x="0" y="298"/>
                </a:moveTo>
                <a:cubicBezTo>
                  <a:pt x="12" y="237"/>
                  <a:pt x="25" y="176"/>
                  <a:pt x="71" y="131"/>
                </a:cubicBezTo>
                <a:cubicBezTo>
                  <a:pt x="117" y="86"/>
                  <a:pt x="202" y="48"/>
                  <a:pt x="274" y="29"/>
                </a:cubicBezTo>
                <a:cubicBezTo>
                  <a:pt x="346" y="10"/>
                  <a:pt x="425" y="0"/>
                  <a:pt x="502" y="19"/>
                </a:cubicBezTo>
                <a:cubicBezTo>
                  <a:pt x="579" y="38"/>
                  <a:pt x="696" y="121"/>
                  <a:pt x="735" y="141"/>
                </a:cubicBezTo>
              </a:path>
            </a:pathLst>
          </a:custGeom>
          <a:noFill/>
          <a:ln w="38100">
            <a:solidFill>
              <a:srgbClr val="FF00FF"/>
            </a:solidFill>
            <a:round/>
            <a:headEnd type="stealth" w="med" len="me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it-IT"/>
          </a:p>
        </p:txBody>
      </p:sp>
      <p:sp>
        <p:nvSpPr>
          <p:cNvPr id="30732" name="Text Box 39">
            <a:extLst>
              <a:ext uri="{FF2B5EF4-FFF2-40B4-BE49-F238E27FC236}">
                <a16:creationId xmlns:a16="http://schemas.microsoft.com/office/drawing/2014/main" id="{F160D2C0-A872-2140-99D4-5FF6872B5877}"/>
              </a:ext>
            </a:extLst>
          </p:cNvPr>
          <p:cNvSpPr txBox="1">
            <a:spLocks noChangeArrowheads="1"/>
          </p:cNvSpPr>
          <p:nvPr/>
        </p:nvSpPr>
        <p:spPr bwMode="auto">
          <a:xfrm>
            <a:off x="6448425" y="2563813"/>
            <a:ext cx="3397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2000" b="1">
                <a:solidFill>
                  <a:srgbClr val="FF00FF"/>
                </a:solidFill>
                <a:latin typeface="Arial" panose="020B0604020202020204" pitchFamily="34" charset="0"/>
              </a:rPr>
              <a:t>?</a:t>
            </a:r>
            <a:endParaRPr lang="en-US" altLang="it-IT" sz="1200" b="1">
              <a:latin typeface="Arial" panose="020B0604020202020204" pitchFamily="34" charset="0"/>
            </a:endParaRPr>
          </a:p>
        </p:txBody>
      </p:sp>
      <p:grpSp>
        <p:nvGrpSpPr>
          <p:cNvPr id="30733" name="Group 155">
            <a:extLst>
              <a:ext uri="{FF2B5EF4-FFF2-40B4-BE49-F238E27FC236}">
                <a16:creationId xmlns:a16="http://schemas.microsoft.com/office/drawing/2014/main" id="{4AEB18CC-7725-C74B-9057-2E873B9B645A}"/>
              </a:ext>
            </a:extLst>
          </p:cNvPr>
          <p:cNvGrpSpPr>
            <a:grpSpLocks/>
          </p:cNvGrpSpPr>
          <p:nvPr/>
        </p:nvGrpSpPr>
        <p:grpSpPr bwMode="auto">
          <a:xfrm>
            <a:off x="368300" y="5040313"/>
            <a:ext cx="2397125" cy="1549400"/>
            <a:chOff x="1379" y="1049"/>
            <a:chExt cx="3095" cy="2070"/>
          </a:xfrm>
        </p:grpSpPr>
        <p:pic>
          <p:nvPicPr>
            <p:cNvPr id="30736" name="Picture 156">
              <a:extLst>
                <a:ext uri="{FF2B5EF4-FFF2-40B4-BE49-F238E27FC236}">
                  <a16:creationId xmlns:a16="http://schemas.microsoft.com/office/drawing/2014/main" id="{3344BBDF-59D2-C545-A926-9687745D5B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2426" t="44472" b="2162"/>
            <a:stretch>
              <a:fillRect/>
            </a:stretch>
          </p:blipFill>
          <p:spPr bwMode="auto">
            <a:xfrm>
              <a:off x="1379" y="1049"/>
              <a:ext cx="3095" cy="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37" name="Rectangle 157">
              <a:extLst>
                <a:ext uri="{FF2B5EF4-FFF2-40B4-BE49-F238E27FC236}">
                  <a16:creationId xmlns:a16="http://schemas.microsoft.com/office/drawing/2014/main" id="{8D078DCC-18E0-4240-9A32-00EFE1BA80BE}"/>
                </a:ext>
              </a:extLst>
            </p:cNvPr>
            <p:cNvSpPr>
              <a:spLocks noChangeArrowheads="1"/>
            </p:cNvSpPr>
            <p:nvPr/>
          </p:nvSpPr>
          <p:spPr bwMode="auto">
            <a:xfrm>
              <a:off x="1408" y="1114"/>
              <a:ext cx="1407" cy="29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endParaRPr lang="it-IT" altLang="it-IT" sz="2400">
                <a:latin typeface="Century Gothic" panose="020B0502020202020204" pitchFamily="34" charset="0"/>
              </a:endParaRPr>
            </a:p>
          </p:txBody>
        </p:sp>
      </p:grpSp>
      <p:sp>
        <p:nvSpPr>
          <p:cNvPr id="30734" name="Text Box 158">
            <a:extLst>
              <a:ext uri="{FF2B5EF4-FFF2-40B4-BE49-F238E27FC236}">
                <a16:creationId xmlns:a16="http://schemas.microsoft.com/office/drawing/2014/main" id="{BC7ED0C4-E682-8D46-ADAD-9A70217D49C0}"/>
              </a:ext>
            </a:extLst>
          </p:cNvPr>
          <p:cNvSpPr txBox="1">
            <a:spLocks noChangeArrowheads="1"/>
          </p:cNvSpPr>
          <p:nvPr/>
        </p:nvSpPr>
        <p:spPr bwMode="auto">
          <a:xfrm>
            <a:off x="368300" y="6578600"/>
            <a:ext cx="58578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GB" altLang="it-IT" sz="1200">
                <a:latin typeface="Century Gothic" panose="020B0502020202020204" pitchFamily="34" charset="0"/>
              </a:rPr>
              <a:t>From: </a:t>
            </a:r>
            <a:r>
              <a:rPr lang="en-GB" altLang="it-IT" sz="1200">
                <a:solidFill>
                  <a:srgbClr val="000000"/>
                </a:solidFill>
                <a:latin typeface="Century Gothic" panose="020B0502020202020204" pitchFamily="34" charset="0"/>
              </a:rPr>
              <a:t>H. Stark, P. Dube, R. Luhrmann &amp; B. Kastner, </a:t>
            </a:r>
            <a:r>
              <a:rPr lang="en-GB" altLang="it-IT" sz="1200" i="1">
                <a:solidFill>
                  <a:srgbClr val="000000"/>
                </a:solidFill>
                <a:latin typeface="Century Gothic" panose="020B0502020202020204" pitchFamily="34" charset="0"/>
              </a:rPr>
              <a:t>Nature</a:t>
            </a:r>
            <a:r>
              <a:rPr lang="en-GB" altLang="it-IT" sz="1200">
                <a:solidFill>
                  <a:srgbClr val="000000"/>
                </a:solidFill>
                <a:latin typeface="Century Gothic" panose="020B0502020202020204" pitchFamily="34" charset="0"/>
              </a:rPr>
              <a:t> 409, 539 - 542 (2001)</a:t>
            </a:r>
            <a:endParaRPr lang="en-US" altLang="it-IT" sz="1200">
              <a:solidFill>
                <a:srgbClr val="000000"/>
              </a:solidFill>
              <a:latin typeface="Century Gothic" panose="020B0502020202020204" pitchFamily="34" charset="0"/>
            </a:endParaRPr>
          </a:p>
        </p:txBody>
      </p:sp>
      <p:sp>
        <p:nvSpPr>
          <p:cNvPr id="30735" name="Rectangle 159">
            <a:extLst>
              <a:ext uri="{FF2B5EF4-FFF2-40B4-BE49-F238E27FC236}">
                <a16:creationId xmlns:a16="http://schemas.microsoft.com/office/drawing/2014/main" id="{B2D861D0-493A-904A-9756-D0CB8455A4C0}"/>
              </a:ext>
            </a:extLst>
          </p:cNvPr>
          <p:cNvSpPr>
            <a:spLocks noChangeArrowheads="1"/>
          </p:cNvSpPr>
          <p:nvPr/>
        </p:nvSpPr>
        <p:spPr bwMode="auto">
          <a:xfrm>
            <a:off x="4503738" y="4999038"/>
            <a:ext cx="4640262"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it-IT" sz="2400">
                <a:solidFill>
                  <a:schemeClr val="tx2"/>
                </a:solidFill>
                <a:latin typeface="Century Gothic" panose="020B0502020202020204" pitchFamily="34" charset="0"/>
              </a:rPr>
              <a:t>10-15% of single nucleotide mutations causing disease </a:t>
            </a:r>
            <a:br>
              <a:rPr lang="en-US" altLang="it-IT" sz="2400">
                <a:solidFill>
                  <a:schemeClr val="tx2"/>
                </a:solidFill>
                <a:latin typeface="Century Gothic" panose="020B0502020202020204" pitchFamily="34" charset="0"/>
              </a:rPr>
            </a:br>
            <a:r>
              <a:rPr lang="en-US" altLang="it-IT" sz="2400">
                <a:solidFill>
                  <a:schemeClr val="tx2"/>
                </a:solidFill>
                <a:latin typeface="Century Gothic" panose="020B0502020202020204" pitchFamily="34" charset="0"/>
              </a:rPr>
              <a:t>affect splice sites</a:t>
            </a:r>
            <a:endParaRPr lang="en-US" altLang="it-IT" sz="2400" b="1">
              <a:solidFill>
                <a:schemeClr val="tx2"/>
              </a:solidFill>
              <a:latin typeface="Century Gothic" panose="020B0502020202020204" pitchFamily="34"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9025" name="Picture 3" descr="C:\Documents and Settings\Julie\Desktop\DD.png">
            <a:extLst>
              <a:ext uri="{FF2B5EF4-FFF2-40B4-BE49-F238E27FC236}">
                <a16:creationId xmlns:a16="http://schemas.microsoft.com/office/drawing/2014/main" id="{F4BD041A-279E-4549-AAD9-BC2297A74D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16075"/>
            <a:ext cx="2925763"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9026" name="Gruppo 129">
            <a:extLst>
              <a:ext uri="{FF2B5EF4-FFF2-40B4-BE49-F238E27FC236}">
                <a16:creationId xmlns:a16="http://schemas.microsoft.com/office/drawing/2014/main" id="{80F556BD-9902-EA47-8587-CDDCD9FD4824}"/>
              </a:ext>
            </a:extLst>
          </p:cNvPr>
          <p:cNvGrpSpPr>
            <a:grpSpLocks/>
          </p:cNvGrpSpPr>
          <p:nvPr/>
        </p:nvGrpSpPr>
        <p:grpSpPr bwMode="auto">
          <a:xfrm>
            <a:off x="-14288" y="3659188"/>
            <a:ext cx="4891088" cy="1471612"/>
            <a:chOff x="825040" y="3949700"/>
            <a:chExt cx="5270960" cy="1765300"/>
          </a:xfrm>
        </p:grpSpPr>
        <p:grpSp>
          <p:nvGrpSpPr>
            <p:cNvPr id="129045" name="Gruppo 126">
              <a:extLst>
                <a:ext uri="{FF2B5EF4-FFF2-40B4-BE49-F238E27FC236}">
                  <a16:creationId xmlns:a16="http://schemas.microsoft.com/office/drawing/2014/main" id="{AE16A75F-2525-EE46-ACD1-248F4B13A055}"/>
                </a:ext>
              </a:extLst>
            </p:cNvPr>
            <p:cNvGrpSpPr>
              <a:grpSpLocks/>
            </p:cNvGrpSpPr>
            <p:nvPr/>
          </p:nvGrpSpPr>
          <p:grpSpPr bwMode="auto">
            <a:xfrm>
              <a:off x="825040" y="3969267"/>
              <a:ext cx="2516932" cy="1738538"/>
              <a:chOff x="202740" y="4134367"/>
              <a:chExt cx="2516932" cy="1738538"/>
            </a:xfrm>
          </p:grpSpPr>
          <p:sp>
            <p:nvSpPr>
              <p:cNvPr id="129063" name="CasellaDiTesto 284">
                <a:extLst>
                  <a:ext uri="{FF2B5EF4-FFF2-40B4-BE49-F238E27FC236}">
                    <a16:creationId xmlns:a16="http://schemas.microsoft.com/office/drawing/2014/main" id="{25876B55-8282-B44F-B9CA-194F338E7AD0}"/>
                  </a:ext>
                </a:extLst>
              </p:cNvPr>
              <p:cNvSpPr txBox="1">
                <a:spLocks noChangeArrowheads="1"/>
              </p:cNvSpPr>
              <p:nvPr/>
            </p:nvSpPr>
            <p:spPr bwMode="auto">
              <a:xfrm rot="-5400000">
                <a:off x="-251285" y="4588392"/>
                <a:ext cx="1212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400"/>
                  <a:t>Fold Change</a:t>
                </a:r>
              </a:p>
            </p:txBody>
          </p:sp>
          <p:cxnSp>
            <p:nvCxnSpPr>
              <p:cNvPr id="47" name="Connettore 1 46">
                <a:extLst>
                  <a:ext uri="{FF2B5EF4-FFF2-40B4-BE49-F238E27FC236}">
                    <a16:creationId xmlns:a16="http://schemas.microsoft.com/office/drawing/2014/main" id="{AF81CDA1-D233-CA42-A065-5F55CDA8A58E}"/>
                  </a:ext>
                </a:extLst>
              </p:cNvPr>
              <p:cNvCxnSpPr/>
              <p:nvPr/>
            </p:nvCxnSpPr>
            <p:spPr>
              <a:xfrm rot="5400000">
                <a:off x="-17515" y="4791025"/>
                <a:ext cx="1203528" cy="3422"/>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9065" name="CasellaDiTesto 271">
                <a:extLst>
                  <a:ext uri="{FF2B5EF4-FFF2-40B4-BE49-F238E27FC236}">
                    <a16:creationId xmlns:a16="http://schemas.microsoft.com/office/drawing/2014/main" id="{B02FD8B6-22F5-FC4B-9DAC-DE51F978D30A}"/>
                  </a:ext>
                </a:extLst>
              </p:cNvPr>
              <p:cNvSpPr txBox="1">
                <a:spLocks noChangeArrowheads="1"/>
              </p:cNvSpPr>
              <p:nvPr/>
            </p:nvSpPr>
            <p:spPr bwMode="auto">
              <a:xfrm rot="5400000">
                <a:off x="2298985" y="4610842"/>
                <a:ext cx="533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400"/>
                  <a:t>ELN</a:t>
                </a:r>
              </a:p>
            </p:txBody>
          </p:sp>
          <p:grpSp>
            <p:nvGrpSpPr>
              <p:cNvPr id="129066" name="Gruppo 121">
                <a:extLst>
                  <a:ext uri="{FF2B5EF4-FFF2-40B4-BE49-F238E27FC236}">
                    <a16:creationId xmlns:a16="http://schemas.microsoft.com/office/drawing/2014/main" id="{06896AC3-9DF7-6442-99E9-72E7FA1C5166}"/>
                  </a:ext>
                </a:extLst>
              </p:cNvPr>
              <p:cNvGrpSpPr>
                <a:grpSpLocks/>
              </p:cNvGrpSpPr>
              <p:nvPr/>
            </p:nvGrpSpPr>
            <p:grpSpPr bwMode="auto">
              <a:xfrm>
                <a:off x="846422" y="5225205"/>
                <a:ext cx="1565275" cy="647700"/>
                <a:chOff x="846422" y="5225205"/>
                <a:chExt cx="1565275" cy="647700"/>
              </a:xfrm>
            </p:grpSpPr>
            <p:sp>
              <p:nvSpPr>
                <p:cNvPr id="129072" name="CasellaDiTesto 273">
                  <a:extLst>
                    <a:ext uri="{FF2B5EF4-FFF2-40B4-BE49-F238E27FC236}">
                      <a16:creationId xmlns:a16="http://schemas.microsoft.com/office/drawing/2014/main" id="{B2AC259C-0F37-6043-B100-CC43CA760F8B}"/>
                    </a:ext>
                  </a:extLst>
                </p:cNvPr>
                <p:cNvSpPr txBox="1">
                  <a:spLocks noChangeArrowheads="1"/>
                </p:cNvSpPr>
                <p:nvPr/>
              </p:nvSpPr>
              <p:spPr bwMode="auto">
                <a:xfrm rot="-5400000">
                  <a:off x="768634" y="5369668"/>
                  <a:ext cx="460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400"/>
                    <a:t>WT</a:t>
                  </a:r>
                </a:p>
              </p:txBody>
            </p:sp>
            <p:sp>
              <p:nvSpPr>
                <p:cNvPr id="129073" name="CasellaDiTesto 274">
                  <a:extLst>
                    <a:ext uri="{FF2B5EF4-FFF2-40B4-BE49-F238E27FC236}">
                      <a16:creationId xmlns:a16="http://schemas.microsoft.com/office/drawing/2014/main" id="{1B93D482-5735-174D-8325-1A13D4206DE4}"/>
                    </a:ext>
                  </a:extLst>
                </p:cNvPr>
                <p:cNvSpPr txBox="1">
                  <a:spLocks noChangeArrowheads="1"/>
                </p:cNvSpPr>
                <p:nvPr/>
              </p:nvSpPr>
              <p:spPr bwMode="auto">
                <a:xfrm rot="-5400000">
                  <a:off x="1975134" y="5356968"/>
                  <a:ext cx="568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400" i="1"/>
                    <a:t>mdx</a:t>
                  </a:r>
                </a:p>
              </p:txBody>
            </p:sp>
            <p:sp>
              <p:nvSpPr>
                <p:cNvPr id="129074" name="CasellaDiTesto 112">
                  <a:extLst>
                    <a:ext uri="{FF2B5EF4-FFF2-40B4-BE49-F238E27FC236}">
                      <a16:creationId xmlns:a16="http://schemas.microsoft.com/office/drawing/2014/main" id="{B002C3F8-32DF-0D4B-B4E4-B626E09CD90D}"/>
                    </a:ext>
                  </a:extLst>
                </p:cNvPr>
                <p:cNvSpPr txBox="1">
                  <a:spLocks noChangeArrowheads="1"/>
                </p:cNvSpPr>
                <p:nvPr/>
              </p:nvSpPr>
              <p:spPr bwMode="auto">
                <a:xfrm>
                  <a:off x="1119472" y="5272830"/>
                  <a:ext cx="284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400"/>
                    <a:t>1</a:t>
                  </a:r>
                </a:p>
              </p:txBody>
            </p:sp>
            <p:sp>
              <p:nvSpPr>
                <p:cNvPr id="129075" name="CasellaDiTesto 113">
                  <a:extLst>
                    <a:ext uri="{FF2B5EF4-FFF2-40B4-BE49-F238E27FC236}">
                      <a16:creationId xmlns:a16="http://schemas.microsoft.com/office/drawing/2014/main" id="{766A7279-BC31-D94E-89AD-16FC9C744AF0}"/>
                    </a:ext>
                  </a:extLst>
                </p:cNvPr>
                <p:cNvSpPr txBox="1">
                  <a:spLocks noChangeArrowheads="1"/>
                </p:cNvSpPr>
                <p:nvPr/>
              </p:nvSpPr>
              <p:spPr bwMode="auto">
                <a:xfrm>
                  <a:off x="1376647" y="5272830"/>
                  <a:ext cx="284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400"/>
                    <a:t>2</a:t>
                  </a:r>
                </a:p>
              </p:txBody>
            </p:sp>
            <p:sp>
              <p:nvSpPr>
                <p:cNvPr id="129076" name="CasellaDiTesto 114">
                  <a:extLst>
                    <a:ext uri="{FF2B5EF4-FFF2-40B4-BE49-F238E27FC236}">
                      <a16:creationId xmlns:a16="http://schemas.microsoft.com/office/drawing/2014/main" id="{BE17F706-142A-BE47-8F02-6816DB5B453D}"/>
                    </a:ext>
                  </a:extLst>
                </p:cNvPr>
                <p:cNvSpPr txBox="1">
                  <a:spLocks noChangeArrowheads="1"/>
                </p:cNvSpPr>
                <p:nvPr/>
              </p:nvSpPr>
              <p:spPr bwMode="auto">
                <a:xfrm>
                  <a:off x="1633822" y="5272830"/>
                  <a:ext cx="284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400"/>
                    <a:t>3</a:t>
                  </a:r>
                </a:p>
              </p:txBody>
            </p:sp>
            <p:sp>
              <p:nvSpPr>
                <p:cNvPr id="129077" name="CasellaDiTesto 115">
                  <a:extLst>
                    <a:ext uri="{FF2B5EF4-FFF2-40B4-BE49-F238E27FC236}">
                      <a16:creationId xmlns:a16="http://schemas.microsoft.com/office/drawing/2014/main" id="{C4CA9100-3FCE-264B-9534-5970679A832B}"/>
                    </a:ext>
                  </a:extLst>
                </p:cNvPr>
                <p:cNvSpPr txBox="1">
                  <a:spLocks noChangeArrowheads="1"/>
                </p:cNvSpPr>
                <p:nvPr/>
              </p:nvSpPr>
              <p:spPr bwMode="auto">
                <a:xfrm>
                  <a:off x="1889409" y="5272830"/>
                  <a:ext cx="284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400"/>
                    <a:t>4</a:t>
                  </a:r>
                </a:p>
              </p:txBody>
            </p:sp>
            <p:cxnSp>
              <p:nvCxnSpPr>
                <p:cNvPr id="60" name="Connettore 1 59">
                  <a:extLst>
                    <a:ext uri="{FF2B5EF4-FFF2-40B4-BE49-F238E27FC236}">
                      <a16:creationId xmlns:a16="http://schemas.microsoft.com/office/drawing/2014/main" id="{D36D49CE-A235-5F45-81FE-3C44CE3413AC}"/>
                    </a:ext>
                  </a:extLst>
                </p:cNvPr>
                <p:cNvCxnSpPr/>
                <p:nvPr/>
              </p:nvCxnSpPr>
              <p:spPr>
                <a:xfrm rot="5400000">
                  <a:off x="1637145" y="5111962"/>
                  <a:ext cx="1905" cy="913564"/>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9079" name="CasellaDiTesto 117">
                  <a:extLst>
                    <a:ext uri="{FF2B5EF4-FFF2-40B4-BE49-F238E27FC236}">
                      <a16:creationId xmlns:a16="http://schemas.microsoft.com/office/drawing/2014/main" id="{ADFFC6DD-A061-D544-B0EF-61742AEB20B2}"/>
                    </a:ext>
                  </a:extLst>
                </p:cNvPr>
                <p:cNvSpPr txBox="1">
                  <a:spLocks noChangeArrowheads="1"/>
                </p:cNvSpPr>
                <p:nvPr/>
              </p:nvSpPr>
              <p:spPr bwMode="auto">
                <a:xfrm>
                  <a:off x="1302034" y="5564930"/>
                  <a:ext cx="6746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400"/>
                    <a:t>U1-29</a:t>
                  </a:r>
                </a:p>
              </p:txBody>
            </p:sp>
          </p:grpSp>
          <p:graphicFrame>
            <p:nvGraphicFramePr>
              <p:cNvPr id="72" name="Grafico 71">
                <a:extLst>
                  <a:ext uri="{FF2B5EF4-FFF2-40B4-BE49-F238E27FC236}">
                    <a16:creationId xmlns:a16="http://schemas.microsoft.com/office/drawing/2014/main" id="{A4E85D7D-79DF-844C-8505-9120234E5B4C}"/>
                  </a:ext>
                </a:extLst>
              </p:cNvPr>
              <p:cNvGraphicFramePr/>
              <p:nvPr/>
            </p:nvGraphicFramePr>
            <p:xfrm>
              <a:off x="562715" y="4134367"/>
              <a:ext cx="1980000" cy="1260000"/>
            </p:xfrm>
            <a:graphic>
              <a:graphicData uri="http://schemas.openxmlformats.org/drawingml/2006/chart">
                <c:chart xmlns:c="http://schemas.openxmlformats.org/drawingml/2006/chart" xmlns:r="http://schemas.openxmlformats.org/officeDocument/2006/relationships" r:id="rId3"/>
              </a:graphicData>
            </a:graphic>
          </p:graphicFrame>
          <p:sp>
            <p:nvSpPr>
              <p:cNvPr id="93" name="Parentesi quadra aperta 92">
                <a:extLst>
                  <a:ext uri="{FF2B5EF4-FFF2-40B4-BE49-F238E27FC236}">
                    <a16:creationId xmlns:a16="http://schemas.microsoft.com/office/drawing/2014/main" id="{46CA3217-74A8-5D4C-9544-3ECAA1C90B15}"/>
                  </a:ext>
                </a:extLst>
              </p:cNvPr>
              <p:cNvSpPr/>
              <p:nvPr/>
            </p:nvSpPr>
            <p:spPr>
              <a:xfrm rot="5400000">
                <a:off x="1601335" y="4243447"/>
                <a:ext cx="83790" cy="961467"/>
              </a:xfrm>
              <a:prstGeom prst="leftBracket">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anchor="ct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lgn="ctr">
                  <a:defRPr/>
                </a:pPr>
                <a:endParaRPr lang="it-IT" altLang="it-IT">
                  <a:latin typeface="Arial" charset="0"/>
                </a:endParaRPr>
              </a:p>
            </p:txBody>
          </p:sp>
          <p:sp>
            <p:nvSpPr>
              <p:cNvPr id="129069" name="Rettangolo 150">
                <a:extLst>
                  <a:ext uri="{FF2B5EF4-FFF2-40B4-BE49-F238E27FC236}">
                    <a16:creationId xmlns:a16="http://schemas.microsoft.com/office/drawing/2014/main" id="{A558A75D-E039-5543-9F82-07612E9C5D4C}"/>
                  </a:ext>
                </a:extLst>
              </p:cNvPr>
              <p:cNvSpPr>
                <a:spLocks noChangeArrowheads="1"/>
              </p:cNvSpPr>
              <p:nvPr/>
            </p:nvSpPr>
            <p:spPr bwMode="auto">
              <a:xfrm>
                <a:off x="1502059" y="4448917"/>
                <a:ext cx="2841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fontAlgn="b">
                  <a:spcBef>
                    <a:spcPct val="0"/>
                  </a:spcBef>
                  <a:buFontTx/>
                  <a:buNone/>
                </a:pPr>
                <a:r>
                  <a:rPr lang="it-IT" altLang="it-IT" sz="2000">
                    <a:latin typeface="Century Gothic" panose="020B0502020202020204" pitchFamily="34" charset="0"/>
                  </a:rPr>
                  <a:t>*</a:t>
                </a:r>
              </a:p>
            </p:txBody>
          </p:sp>
          <p:cxnSp>
            <p:nvCxnSpPr>
              <p:cNvPr id="97" name="Connettore 1 96">
                <a:extLst>
                  <a:ext uri="{FF2B5EF4-FFF2-40B4-BE49-F238E27FC236}">
                    <a16:creationId xmlns:a16="http://schemas.microsoft.com/office/drawing/2014/main" id="{31D5A3D8-FDBF-514C-82B3-9B0AF14D3B14}"/>
                  </a:ext>
                </a:extLst>
              </p:cNvPr>
              <p:cNvCxnSpPr/>
              <p:nvPr/>
            </p:nvCxnSpPr>
            <p:spPr>
              <a:xfrm>
                <a:off x="1634676" y="4368073"/>
                <a:ext cx="550876"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8" name="Connettore 1 97">
                <a:extLst>
                  <a:ext uri="{FF2B5EF4-FFF2-40B4-BE49-F238E27FC236}">
                    <a16:creationId xmlns:a16="http://schemas.microsoft.com/office/drawing/2014/main" id="{DADC85BE-7BA9-4249-B047-682A55D7F9E4}"/>
                  </a:ext>
                </a:extLst>
              </p:cNvPr>
              <p:cNvCxnSpPr/>
              <p:nvPr/>
            </p:nvCxnSpPr>
            <p:spPr>
              <a:xfrm rot="5400000">
                <a:off x="1564297" y="4447200"/>
                <a:ext cx="156154" cy="1711"/>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29046" name="CasellaDiTesto 271">
              <a:extLst>
                <a:ext uri="{FF2B5EF4-FFF2-40B4-BE49-F238E27FC236}">
                  <a16:creationId xmlns:a16="http://schemas.microsoft.com/office/drawing/2014/main" id="{1A818307-DCF4-0343-AA2D-B98CDE6069FF}"/>
                </a:ext>
              </a:extLst>
            </p:cNvPr>
            <p:cNvSpPr txBox="1">
              <a:spLocks noChangeArrowheads="1"/>
            </p:cNvSpPr>
            <p:nvPr/>
          </p:nvSpPr>
          <p:spPr bwMode="auto">
            <a:xfrm rot="5400000">
              <a:off x="5505450" y="4527550"/>
              <a:ext cx="8731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400"/>
                <a:t>COL1A1</a:t>
              </a:r>
            </a:p>
          </p:txBody>
        </p:sp>
        <p:graphicFrame>
          <p:nvGraphicFramePr>
            <p:cNvPr id="71" name="Grafico 70">
              <a:extLst>
                <a:ext uri="{FF2B5EF4-FFF2-40B4-BE49-F238E27FC236}">
                  <a16:creationId xmlns:a16="http://schemas.microsoft.com/office/drawing/2014/main" id="{85F2E040-9A13-C240-A006-83D3678A6545}"/>
                </a:ext>
              </a:extLst>
            </p:cNvPr>
            <p:cNvGraphicFramePr/>
            <p:nvPr/>
          </p:nvGraphicFramePr>
          <p:xfrm>
            <a:off x="3939043" y="3975100"/>
            <a:ext cx="1980000" cy="1260000"/>
          </p:xfrm>
          <a:graphic>
            <a:graphicData uri="http://schemas.openxmlformats.org/drawingml/2006/chart">
              <c:chart xmlns:c="http://schemas.openxmlformats.org/drawingml/2006/chart" xmlns:r="http://schemas.openxmlformats.org/officeDocument/2006/relationships" r:id="rId4"/>
            </a:graphicData>
          </a:graphic>
        </p:graphicFrame>
        <p:sp>
          <p:nvSpPr>
            <p:cNvPr id="91" name="Parentesi quadra aperta 90">
              <a:extLst>
                <a:ext uri="{FF2B5EF4-FFF2-40B4-BE49-F238E27FC236}">
                  <a16:creationId xmlns:a16="http://schemas.microsoft.com/office/drawing/2014/main" id="{8F935F56-1E98-BF4E-AE4F-E93994DB2F2F}"/>
                </a:ext>
              </a:extLst>
            </p:cNvPr>
            <p:cNvSpPr/>
            <p:nvPr/>
          </p:nvSpPr>
          <p:spPr>
            <a:xfrm rot="5400000">
              <a:off x="4977063" y="4357136"/>
              <a:ext cx="85695" cy="958045"/>
            </a:xfrm>
            <a:prstGeom prst="leftBracket">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txBody>
            <a:bodyPr anchor="ctr"/>
            <a:lstStyle>
              <a:lvl1pPr>
                <a:defRPr sz="2400">
                  <a:solidFill>
                    <a:schemeClr val="tx1"/>
                  </a:solidFill>
                  <a:latin typeface="Century Gothic" charset="0"/>
                  <a:ea typeface="ＭＳ Ｐゴシック" charset="-128"/>
                </a:defRPr>
              </a:lvl1pPr>
              <a:lvl2pPr marL="742950" indent="-285750">
                <a:defRPr sz="2400">
                  <a:solidFill>
                    <a:schemeClr val="tx1"/>
                  </a:solidFill>
                  <a:latin typeface="Century Gothic" charset="0"/>
                  <a:ea typeface="ＭＳ Ｐゴシック" charset="-128"/>
                </a:defRPr>
              </a:lvl2pPr>
              <a:lvl3pPr marL="1143000" indent="-228600">
                <a:defRPr sz="2400">
                  <a:solidFill>
                    <a:schemeClr val="tx1"/>
                  </a:solidFill>
                  <a:latin typeface="Century Gothic" charset="0"/>
                  <a:ea typeface="ＭＳ Ｐゴシック" charset="-128"/>
                </a:defRPr>
              </a:lvl3pPr>
              <a:lvl4pPr marL="1600200" indent="-228600">
                <a:defRPr sz="2400">
                  <a:solidFill>
                    <a:schemeClr val="tx1"/>
                  </a:solidFill>
                  <a:latin typeface="Century Gothic" charset="0"/>
                  <a:ea typeface="ＭＳ Ｐゴシック" charset="-128"/>
                </a:defRPr>
              </a:lvl4pPr>
              <a:lvl5pPr marL="2057400" indent="-228600">
                <a:defRPr sz="2400">
                  <a:solidFill>
                    <a:schemeClr val="tx1"/>
                  </a:solidFill>
                  <a:latin typeface="Century Gothic" charset="0"/>
                  <a:ea typeface="ＭＳ Ｐゴシック" charset="-128"/>
                </a:defRPr>
              </a:lvl5pPr>
              <a:lvl6pPr marL="2514600" indent="-228600" eaLnBrk="0" fontAlgn="base" hangingPunct="0">
                <a:spcBef>
                  <a:spcPct val="0"/>
                </a:spcBef>
                <a:spcAft>
                  <a:spcPct val="0"/>
                </a:spcAft>
                <a:defRPr sz="2400">
                  <a:solidFill>
                    <a:schemeClr val="tx1"/>
                  </a:solidFill>
                  <a:latin typeface="Century Gothic" charset="0"/>
                  <a:ea typeface="ＭＳ Ｐゴシック" charset="-128"/>
                </a:defRPr>
              </a:lvl6pPr>
              <a:lvl7pPr marL="2971800" indent="-228600" eaLnBrk="0" fontAlgn="base" hangingPunct="0">
                <a:spcBef>
                  <a:spcPct val="0"/>
                </a:spcBef>
                <a:spcAft>
                  <a:spcPct val="0"/>
                </a:spcAft>
                <a:defRPr sz="2400">
                  <a:solidFill>
                    <a:schemeClr val="tx1"/>
                  </a:solidFill>
                  <a:latin typeface="Century Gothic" charset="0"/>
                  <a:ea typeface="ＭＳ Ｐゴシック" charset="-128"/>
                </a:defRPr>
              </a:lvl7pPr>
              <a:lvl8pPr marL="3429000" indent="-228600" eaLnBrk="0" fontAlgn="base" hangingPunct="0">
                <a:spcBef>
                  <a:spcPct val="0"/>
                </a:spcBef>
                <a:spcAft>
                  <a:spcPct val="0"/>
                </a:spcAft>
                <a:defRPr sz="2400">
                  <a:solidFill>
                    <a:schemeClr val="tx1"/>
                  </a:solidFill>
                  <a:latin typeface="Century Gothic" charset="0"/>
                  <a:ea typeface="ＭＳ Ｐゴシック" charset="-128"/>
                </a:defRPr>
              </a:lvl8pPr>
              <a:lvl9pPr marL="3886200" indent="-228600" eaLnBrk="0" fontAlgn="base" hangingPunct="0">
                <a:spcBef>
                  <a:spcPct val="0"/>
                </a:spcBef>
                <a:spcAft>
                  <a:spcPct val="0"/>
                </a:spcAft>
                <a:defRPr sz="2400">
                  <a:solidFill>
                    <a:schemeClr val="tx1"/>
                  </a:solidFill>
                  <a:latin typeface="Century Gothic" charset="0"/>
                  <a:ea typeface="ＭＳ Ｐゴシック" charset="-128"/>
                </a:defRPr>
              </a:lvl9pPr>
            </a:lstStyle>
            <a:p>
              <a:pPr algn="ctr">
                <a:defRPr/>
              </a:pPr>
              <a:endParaRPr lang="it-IT" altLang="it-IT">
                <a:latin typeface="Arial" charset="0"/>
              </a:endParaRPr>
            </a:p>
          </p:txBody>
        </p:sp>
        <p:sp>
          <p:nvSpPr>
            <p:cNvPr id="129049" name="Rettangolo 148">
              <a:extLst>
                <a:ext uri="{FF2B5EF4-FFF2-40B4-BE49-F238E27FC236}">
                  <a16:creationId xmlns:a16="http://schemas.microsoft.com/office/drawing/2014/main" id="{7CC888B0-2738-934C-9657-691B13601F2F}"/>
                </a:ext>
              </a:extLst>
            </p:cNvPr>
            <p:cNvSpPr>
              <a:spLocks noChangeArrowheads="1"/>
            </p:cNvSpPr>
            <p:nvPr/>
          </p:nvSpPr>
          <p:spPr bwMode="auto">
            <a:xfrm>
              <a:off x="4873625" y="4529020"/>
              <a:ext cx="2841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fontAlgn="b">
                <a:spcBef>
                  <a:spcPct val="0"/>
                </a:spcBef>
                <a:buFontTx/>
                <a:buNone/>
              </a:pPr>
              <a:r>
                <a:rPr lang="it-IT" altLang="it-IT" sz="2000">
                  <a:latin typeface="Century Gothic" panose="020B0502020202020204" pitchFamily="34" charset="0"/>
                </a:rPr>
                <a:t>*</a:t>
              </a:r>
            </a:p>
          </p:txBody>
        </p:sp>
        <p:cxnSp>
          <p:nvCxnSpPr>
            <p:cNvPr id="95" name="Connettore 1 94">
              <a:extLst>
                <a:ext uri="{FF2B5EF4-FFF2-40B4-BE49-F238E27FC236}">
                  <a16:creationId xmlns:a16="http://schemas.microsoft.com/office/drawing/2014/main" id="{910AAD4A-1E8A-5740-AF26-B69BC34D3F04}"/>
                </a:ext>
              </a:extLst>
            </p:cNvPr>
            <p:cNvCxnSpPr/>
            <p:nvPr/>
          </p:nvCxnSpPr>
          <p:spPr>
            <a:xfrm>
              <a:off x="5009646" y="4242965"/>
              <a:ext cx="54916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6" name="Connettore 1 95">
              <a:extLst>
                <a:ext uri="{FF2B5EF4-FFF2-40B4-BE49-F238E27FC236}">
                  <a16:creationId xmlns:a16="http://schemas.microsoft.com/office/drawing/2014/main" id="{A6D67DE1-ACD1-0946-B962-2B8AB4CE7692}"/>
                </a:ext>
              </a:extLst>
            </p:cNvPr>
            <p:cNvCxnSpPr/>
            <p:nvPr/>
          </p:nvCxnSpPr>
          <p:spPr>
            <a:xfrm rot="5400000">
              <a:off x="4830543" y="4422067"/>
              <a:ext cx="359915" cy="171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8" name="Connettore 1 107">
              <a:extLst>
                <a:ext uri="{FF2B5EF4-FFF2-40B4-BE49-F238E27FC236}">
                  <a16:creationId xmlns:a16="http://schemas.microsoft.com/office/drawing/2014/main" id="{7FC7AB32-4B22-0049-99C8-40F296773971}"/>
                </a:ext>
              </a:extLst>
            </p:cNvPr>
            <p:cNvCxnSpPr/>
            <p:nvPr/>
          </p:nvCxnSpPr>
          <p:spPr>
            <a:xfrm rot="16200000" flipH="1">
              <a:off x="3359256" y="4581933"/>
              <a:ext cx="1100694" cy="0"/>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129053" name="Gruppo 122">
              <a:extLst>
                <a:ext uri="{FF2B5EF4-FFF2-40B4-BE49-F238E27FC236}">
                  <a16:creationId xmlns:a16="http://schemas.microsoft.com/office/drawing/2014/main" id="{3FBD3A2E-23E7-B04C-8C72-083AB3C8A8F0}"/>
                </a:ext>
              </a:extLst>
            </p:cNvPr>
            <p:cNvGrpSpPr>
              <a:grpSpLocks/>
            </p:cNvGrpSpPr>
            <p:nvPr/>
          </p:nvGrpSpPr>
          <p:grpSpPr bwMode="auto">
            <a:xfrm>
              <a:off x="4219765" y="5067300"/>
              <a:ext cx="1565275" cy="647700"/>
              <a:chOff x="3578225" y="5257800"/>
              <a:chExt cx="1565275" cy="647700"/>
            </a:xfrm>
          </p:grpSpPr>
          <p:sp>
            <p:nvSpPr>
              <p:cNvPr id="129055" name="CasellaDiTesto 273">
                <a:extLst>
                  <a:ext uri="{FF2B5EF4-FFF2-40B4-BE49-F238E27FC236}">
                    <a16:creationId xmlns:a16="http://schemas.microsoft.com/office/drawing/2014/main" id="{4E16926A-69D7-634E-A2EC-332806BCE600}"/>
                  </a:ext>
                </a:extLst>
              </p:cNvPr>
              <p:cNvSpPr txBox="1">
                <a:spLocks noChangeArrowheads="1"/>
              </p:cNvSpPr>
              <p:nvPr/>
            </p:nvSpPr>
            <p:spPr bwMode="auto">
              <a:xfrm rot="-5400000">
                <a:off x="3500437" y="5402263"/>
                <a:ext cx="4603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400"/>
                  <a:t>WT</a:t>
                </a:r>
              </a:p>
            </p:txBody>
          </p:sp>
          <p:sp>
            <p:nvSpPr>
              <p:cNvPr id="129056" name="CasellaDiTesto 274">
                <a:extLst>
                  <a:ext uri="{FF2B5EF4-FFF2-40B4-BE49-F238E27FC236}">
                    <a16:creationId xmlns:a16="http://schemas.microsoft.com/office/drawing/2014/main" id="{109EAE46-43E1-2449-BEB9-0A6FFF00F941}"/>
                  </a:ext>
                </a:extLst>
              </p:cNvPr>
              <p:cNvSpPr txBox="1">
                <a:spLocks noChangeArrowheads="1"/>
              </p:cNvSpPr>
              <p:nvPr/>
            </p:nvSpPr>
            <p:spPr bwMode="auto">
              <a:xfrm rot="-5400000">
                <a:off x="4706937" y="5389563"/>
                <a:ext cx="5683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400" i="1"/>
                  <a:t>mdx</a:t>
                </a:r>
              </a:p>
            </p:txBody>
          </p:sp>
          <p:sp>
            <p:nvSpPr>
              <p:cNvPr id="129057" name="CasellaDiTesto 112">
                <a:extLst>
                  <a:ext uri="{FF2B5EF4-FFF2-40B4-BE49-F238E27FC236}">
                    <a16:creationId xmlns:a16="http://schemas.microsoft.com/office/drawing/2014/main" id="{5D2DE8C2-8248-DA43-965B-45DA3734E661}"/>
                  </a:ext>
                </a:extLst>
              </p:cNvPr>
              <p:cNvSpPr txBox="1">
                <a:spLocks noChangeArrowheads="1"/>
              </p:cNvSpPr>
              <p:nvPr/>
            </p:nvSpPr>
            <p:spPr bwMode="auto">
              <a:xfrm>
                <a:off x="3851275" y="5305425"/>
                <a:ext cx="284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400"/>
                  <a:t>1</a:t>
                </a:r>
              </a:p>
            </p:txBody>
          </p:sp>
          <p:sp>
            <p:nvSpPr>
              <p:cNvPr id="129058" name="CasellaDiTesto 113">
                <a:extLst>
                  <a:ext uri="{FF2B5EF4-FFF2-40B4-BE49-F238E27FC236}">
                    <a16:creationId xmlns:a16="http://schemas.microsoft.com/office/drawing/2014/main" id="{EB78ECDF-1D71-354C-AEEC-3EC2A38AFB06}"/>
                  </a:ext>
                </a:extLst>
              </p:cNvPr>
              <p:cNvSpPr txBox="1">
                <a:spLocks noChangeArrowheads="1"/>
              </p:cNvSpPr>
              <p:nvPr/>
            </p:nvSpPr>
            <p:spPr bwMode="auto">
              <a:xfrm>
                <a:off x="4108450" y="5305425"/>
                <a:ext cx="284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400"/>
                  <a:t>2</a:t>
                </a:r>
              </a:p>
            </p:txBody>
          </p:sp>
          <p:sp>
            <p:nvSpPr>
              <p:cNvPr id="129059" name="CasellaDiTesto 114">
                <a:extLst>
                  <a:ext uri="{FF2B5EF4-FFF2-40B4-BE49-F238E27FC236}">
                    <a16:creationId xmlns:a16="http://schemas.microsoft.com/office/drawing/2014/main" id="{5BE9CE63-266F-DF4E-836C-E696432716B8}"/>
                  </a:ext>
                </a:extLst>
              </p:cNvPr>
              <p:cNvSpPr txBox="1">
                <a:spLocks noChangeArrowheads="1"/>
              </p:cNvSpPr>
              <p:nvPr/>
            </p:nvSpPr>
            <p:spPr bwMode="auto">
              <a:xfrm>
                <a:off x="4365625" y="5305425"/>
                <a:ext cx="284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400"/>
                  <a:t>3</a:t>
                </a:r>
              </a:p>
            </p:txBody>
          </p:sp>
          <p:sp>
            <p:nvSpPr>
              <p:cNvPr id="129060" name="CasellaDiTesto 115">
                <a:extLst>
                  <a:ext uri="{FF2B5EF4-FFF2-40B4-BE49-F238E27FC236}">
                    <a16:creationId xmlns:a16="http://schemas.microsoft.com/office/drawing/2014/main" id="{7E3A1485-E00E-274B-8E4B-049584BF25EA}"/>
                  </a:ext>
                </a:extLst>
              </p:cNvPr>
              <p:cNvSpPr txBox="1">
                <a:spLocks noChangeArrowheads="1"/>
              </p:cNvSpPr>
              <p:nvPr/>
            </p:nvSpPr>
            <p:spPr bwMode="auto">
              <a:xfrm>
                <a:off x="4621212" y="5305425"/>
                <a:ext cx="284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400"/>
                  <a:t>4</a:t>
                </a:r>
              </a:p>
            </p:txBody>
          </p:sp>
          <p:cxnSp>
            <p:nvCxnSpPr>
              <p:cNvPr id="117" name="Connettore 1 116">
                <a:extLst>
                  <a:ext uri="{FF2B5EF4-FFF2-40B4-BE49-F238E27FC236}">
                    <a16:creationId xmlns:a16="http://schemas.microsoft.com/office/drawing/2014/main" id="{42854792-973A-4841-A7DD-8EAF75EB634C}"/>
                  </a:ext>
                </a:extLst>
              </p:cNvPr>
              <p:cNvCxnSpPr/>
              <p:nvPr/>
            </p:nvCxnSpPr>
            <p:spPr>
              <a:xfrm rot="5400000">
                <a:off x="4369720" y="5147740"/>
                <a:ext cx="1904" cy="911855"/>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9062" name="CasellaDiTesto 117">
                <a:extLst>
                  <a:ext uri="{FF2B5EF4-FFF2-40B4-BE49-F238E27FC236}">
                    <a16:creationId xmlns:a16="http://schemas.microsoft.com/office/drawing/2014/main" id="{A664D39F-916B-034A-BFA7-18C529334930}"/>
                  </a:ext>
                </a:extLst>
              </p:cNvPr>
              <p:cNvSpPr txBox="1">
                <a:spLocks noChangeArrowheads="1"/>
              </p:cNvSpPr>
              <p:nvPr/>
            </p:nvSpPr>
            <p:spPr bwMode="auto">
              <a:xfrm>
                <a:off x="4033837" y="5597525"/>
                <a:ext cx="6746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400"/>
                  <a:t>U1-29</a:t>
                </a:r>
              </a:p>
            </p:txBody>
          </p:sp>
        </p:grpSp>
        <p:sp>
          <p:nvSpPr>
            <p:cNvPr id="129054" name="CasellaDiTesto 284">
              <a:extLst>
                <a:ext uri="{FF2B5EF4-FFF2-40B4-BE49-F238E27FC236}">
                  <a16:creationId xmlns:a16="http://schemas.microsoft.com/office/drawing/2014/main" id="{F7482F1B-6290-8B40-82A3-33B4B3B8A921}"/>
                </a:ext>
              </a:extLst>
            </p:cNvPr>
            <p:cNvSpPr txBox="1">
              <a:spLocks noChangeArrowheads="1"/>
            </p:cNvSpPr>
            <p:nvPr/>
          </p:nvSpPr>
          <p:spPr bwMode="auto">
            <a:xfrm rot="-5400000">
              <a:off x="3063875" y="4403725"/>
              <a:ext cx="1212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400"/>
                <a:t>Fold Change</a:t>
              </a:r>
            </a:p>
          </p:txBody>
        </p:sp>
      </p:grpSp>
      <p:sp>
        <p:nvSpPr>
          <p:cNvPr id="129027" name="Line 27">
            <a:extLst>
              <a:ext uri="{FF2B5EF4-FFF2-40B4-BE49-F238E27FC236}">
                <a16:creationId xmlns:a16="http://schemas.microsoft.com/office/drawing/2014/main" id="{739A5C44-54C8-644E-9A39-E07F4D11B50D}"/>
              </a:ext>
            </a:extLst>
          </p:cNvPr>
          <p:cNvSpPr>
            <a:spLocks noChangeShapeType="1"/>
          </p:cNvSpPr>
          <p:nvPr/>
        </p:nvSpPr>
        <p:spPr bwMode="auto">
          <a:xfrm>
            <a:off x="8748713" y="4983163"/>
            <a:ext cx="90487"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9028" name="CasellaDiTesto 49">
            <a:extLst>
              <a:ext uri="{FF2B5EF4-FFF2-40B4-BE49-F238E27FC236}">
                <a16:creationId xmlns:a16="http://schemas.microsoft.com/office/drawing/2014/main" id="{91063D94-D5E9-5748-A455-919DC0AA084A}"/>
              </a:ext>
            </a:extLst>
          </p:cNvPr>
          <p:cNvSpPr txBox="1">
            <a:spLocks noChangeArrowheads="1"/>
          </p:cNvSpPr>
          <p:nvPr/>
        </p:nvSpPr>
        <p:spPr bwMode="auto">
          <a:xfrm>
            <a:off x="730250" y="0"/>
            <a:ext cx="772795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it-IT" b="1">
                <a:solidFill>
                  <a:srgbClr val="812434"/>
                </a:solidFill>
              </a:rPr>
              <a:t>Administration of miR-29 reduces fibrosis</a:t>
            </a:r>
          </a:p>
          <a:p>
            <a:pPr algn="ctr" eaLnBrk="1" hangingPunct="1">
              <a:spcBef>
                <a:spcPct val="0"/>
              </a:spcBef>
              <a:buFontTx/>
              <a:buNone/>
            </a:pPr>
            <a:endParaRPr lang="it-IT" altLang="it-IT" sz="2000"/>
          </a:p>
          <a:p>
            <a:pPr algn="ctr" eaLnBrk="1" hangingPunct="1">
              <a:spcBef>
                <a:spcPct val="0"/>
              </a:spcBef>
              <a:buFontTx/>
              <a:buNone/>
            </a:pPr>
            <a:r>
              <a:rPr lang="it-IT" altLang="it-IT" sz="2000"/>
              <a:t>if administered to </a:t>
            </a:r>
            <a:r>
              <a:rPr lang="it-IT" altLang="it-IT" sz="2000" i="1"/>
              <a:t>mdx </a:t>
            </a:r>
            <a:r>
              <a:rPr lang="it-IT" altLang="it-IT" sz="2000"/>
              <a:t>muscles it reduces fibrosis</a:t>
            </a:r>
            <a:r>
              <a:rPr lang="it-IT" altLang="it-IT" sz="2000" b="1"/>
              <a:t> </a:t>
            </a:r>
          </a:p>
          <a:p>
            <a:pPr algn="ctr" eaLnBrk="1" hangingPunct="1">
              <a:spcBef>
                <a:spcPct val="0"/>
              </a:spcBef>
              <a:buFontTx/>
              <a:buNone/>
            </a:pPr>
            <a:endParaRPr lang="it-IT" altLang="it-IT" sz="2000" b="1"/>
          </a:p>
        </p:txBody>
      </p:sp>
      <p:pic>
        <p:nvPicPr>
          <p:cNvPr id="129029" name="Immagine 98">
            <a:extLst>
              <a:ext uri="{FF2B5EF4-FFF2-40B4-BE49-F238E27FC236}">
                <a16:creationId xmlns:a16="http://schemas.microsoft.com/office/drawing/2014/main" id="{35BFEF03-A001-2648-98CF-B8762A59345F}"/>
              </a:ext>
            </a:extLst>
          </p:cNvPr>
          <p:cNvPicPr>
            <a:picLocks noChangeAspect="1"/>
          </p:cNvPicPr>
          <p:nvPr/>
        </p:nvPicPr>
        <p:blipFill>
          <a:blip r:embed="rId5">
            <a:extLst>
              <a:ext uri="{28A0092B-C50C-407E-A947-70E740481C1C}">
                <a14:useLocalDpi xmlns:a14="http://schemas.microsoft.com/office/drawing/2010/main" val="0"/>
              </a:ext>
            </a:extLst>
          </a:blip>
          <a:srcRect b="2242"/>
          <a:stretch>
            <a:fillRect/>
          </a:stretch>
        </p:blipFill>
        <p:spPr bwMode="auto">
          <a:xfrm>
            <a:off x="5613400" y="1392238"/>
            <a:ext cx="28448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30" name="Immagine 99">
            <a:extLst>
              <a:ext uri="{FF2B5EF4-FFF2-40B4-BE49-F238E27FC236}">
                <a16:creationId xmlns:a16="http://schemas.microsoft.com/office/drawing/2014/main" id="{FA4E6B11-0861-504D-9372-C8F38E4B4B6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13400" y="3844925"/>
            <a:ext cx="2846388" cy="213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1" name="Line 27">
            <a:extLst>
              <a:ext uri="{FF2B5EF4-FFF2-40B4-BE49-F238E27FC236}">
                <a16:creationId xmlns:a16="http://schemas.microsoft.com/office/drawing/2014/main" id="{78D4E36E-ACA9-E444-9C59-C44BD58ACA39}"/>
              </a:ext>
            </a:extLst>
          </p:cNvPr>
          <p:cNvSpPr>
            <a:spLocks noChangeShapeType="1"/>
          </p:cNvSpPr>
          <p:nvPr/>
        </p:nvSpPr>
        <p:spPr bwMode="auto">
          <a:xfrm>
            <a:off x="7134225" y="5497513"/>
            <a:ext cx="90488" cy="0"/>
          </a:xfrm>
          <a:prstGeom prst="line">
            <a:avLst/>
          </a:prstGeom>
          <a:noFill/>
          <a:ln w="25400">
            <a:solidFill>
              <a:schemeClr val="bg1"/>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29032" name="CasellaDiTesto 52">
            <a:extLst>
              <a:ext uri="{FF2B5EF4-FFF2-40B4-BE49-F238E27FC236}">
                <a16:creationId xmlns:a16="http://schemas.microsoft.com/office/drawing/2014/main" id="{53FC7BC3-8AD5-5149-9C88-544F7DFE9968}"/>
              </a:ext>
            </a:extLst>
          </p:cNvPr>
          <p:cNvSpPr txBox="1">
            <a:spLocks noChangeArrowheads="1"/>
          </p:cNvSpPr>
          <p:nvPr/>
        </p:nvSpPr>
        <p:spPr bwMode="auto">
          <a:xfrm>
            <a:off x="519113" y="5172075"/>
            <a:ext cx="39751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800" b="1"/>
              <a:t>miR-29 electroporation in </a:t>
            </a:r>
            <a:r>
              <a:rPr lang="it-IT" altLang="it-IT" sz="1800" b="1" i="1"/>
              <a:t>mdx  </a:t>
            </a:r>
            <a:r>
              <a:rPr lang="it-IT" altLang="it-IT" sz="1800" b="1"/>
              <a:t>muscles</a:t>
            </a:r>
          </a:p>
          <a:p>
            <a:pPr eaLnBrk="1" hangingPunct="1">
              <a:spcBef>
                <a:spcPct val="0"/>
              </a:spcBef>
              <a:buFontTx/>
              <a:buNone/>
            </a:pPr>
            <a:r>
              <a:rPr lang="it-IT" altLang="it-IT" sz="1800" b="1"/>
              <a:t>decreases elastin and collagen mRNAs </a:t>
            </a:r>
          </a:p>
          <a:p>
            <a:pPr eaLnBrk="1" hangingPunct="1">
              <a:spcBef>
                <a:spcPct val="0"/>
              </a:spcBef>
              <a:buFontTx/>
              <a:buNone/>
            </a:pPr>
            <a:endParaRPr lang="it-IT" altLang="it-IT" sz="1800"/>
          </a:p>
        </p:txBody>
      </p:sp>
      <p:sp>
        <p:nvSpPr>
          <p:cNvPr id="50" name="Rettangolo 49">
            <a:extLst>
              <a:ext uri="{FF2B5EF4-FFF2-40B4-BE49-F238E27FC236}">
                <a16:creationId xmlns:a16="http://schemas.microsoft.com/office/drawing/2014/main" id="{7F5CF6E3-1834-184B-84EA-CCDE49091A6E}"/>
              </a:ext>
            </a:extLst>
          </p:cNvPr>
          <p:cNvSpPr>
            <a:spLocks noChangeArrowheads="1"/>
          </p:cNvSpPr>
          <p:nvPr/>
        </p:nvSpPr>
        <p:spPr bwMode="auto">
          <a:xfrm>
            <a:off x="0" y="3659188"/>
            <a:ext cx="4876800" cy="2589212"/>
          </a:xfrm>
          <a:prstGeom prst="rect">
            <a:avLst/>
          </a:prstGeom>
          <a:solidFill>
            <a:schemeClr val="bg1"/>
          </a:solidFill>
          <a:ln w="9525">
            <a:solidFill>
              <a:schemeClr val="bg1"/>
            </a:solidFill>
            <a:miter lim="800000"/>
            <a:headEnd/>
            <a:tailEnd/>
          </a:ln>
          <a:effectLst>
            <a:outerShdw blurRad="40000" dist="23000" dir="5400000" rotWithShape="0">
              <a:srgbClr val="808080">
                <a:alpha val="34999"/>
              </a:srgbClr>
            </a:outerShdw>
          </a:effectLst>
        </p:spPr>
        <p:txBody>
          <a:bodyPr anchor="ctr"/>
          <a:lstStyle>
            <a:lvl1pPr>
              <a:defRPr sz="2400">
                <a:solidFill>
                  <a:schemeClr val="tx1"/>
                </a:solidFill>
                <a:latin typeface="Century Gothic" panose="020B0502020202020204" pitchFamily="34" charset="0"/>
                <a:ea typeface="ＭＳ Ｐゴシック" panose="020B0600070205080204" pitchFamily="34" charset="-128"/>
              </a:defRPr>
            </a:lvl1pPr>
            <a:lvl2pPr marL="742950" indent="-285750">
              <a:defRPr sz="2400">
                <a:solidFill>
                  <a:schemeClr val="tx1"/>
                </a:solidFill>
                <a:latin typeface="Century Gothic" panose="020B0502020202020204" pitchFamily="34" charset="0"/>
                <a:ea typeface="ＭＳ Ｐゴシック" panose="020B0600070205080204" pitchFamily="34" charset="-128"/>
              </a:defRPr>
            </a:lvl2pPr>
            <a:lvl3pPr marL="1143000" indent="-228600">
              <a:defRPr sz="2400">
                <a:solidFill>
                  <a:schemeClr val="tx1"/>
                </a:solidFill>
                <a:latin typeface="Century Gothic" panose="020B0502020202020204" pitchFamily="34" charset="0"/>
                <a:ea typeface="ＭＳ Ｐゴシック" panose="020B0600070205080204" pitchFamily="34" charset="-128"/>
              </a:defRPr>
            </a:lvl3pPr>
            <a:lvl4pPr marL="1600200" indent="-228600">
              <a:defRPr sz="2400">
                <a:solidFill>
                  <a:schemeClr val="tx1"/>
                </a:solidFill>
                <a:latin typeface="Century Gothic" panose="020B0502020202020204" pitchFamily="34" charset="0"/>
                <a:ea typeface="ＭＳ Ｐゴシック" panose="020B0600070205080204" pitchFamily="34" charset="-128"/>
              </a:defRPr>
            </a:lvl4pPr>
            <a:lvl5pPr marL="2057400" indent="-228600">
              <a:defRPr sz="2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9pPr>
          </a:lstStyle>
          <a:p>
            <a:pPr algn="ctr">
              <a:defRPr/>
            </a:pPr>
            <a:endParaRPr lang="it-IT" altLang="it-IT">
              <a:solidFill>
                <a:srgbClr val="FFFFFF"/>
              </a:solidFill>
              <a:latin typeface="Calibri" panose="020F0502020204030204" pitchFamily="34" charset="0"/>
            </a:endParaRPr>
          </a:p>
        </p:txBody>
      </p:sp>
      <p:pic>
        <p:nvPicPr>
          <p:cNvPr id="129034" name="Immagine 3" descr="Immagine 2.png">
            <a:extLst>
              <a:ext uri="{FF2B5EF4-FFF2-40B4-BE49-F238E27FC236}">
                <a16:creationId xmlns:a16="http://schemas.microsoft.com/office/drawing/2014/main" id="{A8CAAD3B-D0EF-9943-AF48-3F8A5EE4347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508250" y="2971800"/>
            <a:ext cx="1879600"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Freccia destra 50">
            <a:extLst>
              <a:ext uri="{FF2B5EF4-FFF2-40B4-BE49-F238E27FC236}">
                <a16:creationId xmlns:a16="http://schemas.microsoft.com/office/drawing/2014/main" id="{5366B246-6E02-AF4B-8E38-0AC920744F6E}"/>
              </a:ext>
            </a:extLst>
          </p:cNvPr>
          <p:cNvSpPr>
            <a:spLocks noChangeArrowheads="1"/>
          </p:cNvSpPr>
          <p:nvPr/>
        </p:nvSpPr>
        <p:spPr bwMode="auto">
          <a:xfrm>
            <a:off x="4591050" y="3449638"/>
            <a:ext cx="742950" cy="425450"/>
          </a:xfrm>
          <a:prstGeom prst="rightArrow">
            <a:avLst>
              <a:gd name="adj1" fmla="val 50000"/>
              <a:gd name="adj2" fmla="val 50003"/>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lvl1pPr>
              <a:defRPr sz="2400">
                <a:solidFill>
                  <a:schemeClr val="tx1"/>
                </a:solidFill>
                <a:latin typeface="Century Gothic" panose="020B0502020202020204" pitchFamily="34" charset="0"/>
                <a:ea typeface="ＭＳ Ｐゴシック" panose="020B0600070205080204" pitchFamily="34" charset="-128"/>
              </a:defRPr>
            </a:lvl1pPr>
            <a:lvl2pPr marL="742950" indent="-285750">
              <a:defRPr sz="2400">
                <a:solidFill>
                  <a:schemeClr val="tx1"/>
                </a:solidFill>
                <a:latin typeface="Century Gothic" panose="020B0502020202020204" pitchFamily="34" charset="0"/>
                <a:ea typeface="ＭＳ Ｐゴシック" panose="020B0600070205080204" pitchFamily="34" charset="-128"/>
              </a:defRPr>
            </a:lvl2pPr>
            <a:lvl3pPr marL="1143000" indent="-228600">
              <a:defRPr sz="2400">
                <a:solidFill>
                  <a:schemeClr val="tx1"/>
                </a:solidFill>
                <a:latin typeface="Century Gothic" panose="020B0502020202020204" pitchFamily="34" charset="0"/>
                <a:ea typeface="ＭＳ Ｐゴシック" panose="020B0600070205080204" pitchFamily="34" charset="-128"/>
              </a:defRPr>
            </a:lvl3pPr>
            <a:lvl4pPr marL="1600200" indent="-228600">
              <a:defRPr sz="2400">
                <a:solidFill>
                  <a:schemeClr val="tx1"/>
                </a:solidFill>
                <a:latin typeface="Century Gothic" panose="020B0502020202020204" pitchFamily="34" charset="0"/>
                <a:ea typeface="ＭＳ Ｐゴシック" panose="020B0600070205080204" pitchFamily="34" charset="-128"/>
              </a:defRPr>
            </a:lvl4pPr>
            <a:lvl5pPr marL="2057400" indent="-228600">
              <a:defRPr sz="2400">
                <a:solidFill>
                  <a:schemeClr val="tx1"/>
                </a:solidFill>
                <a:latin typeface="Century Gothic" panose="020B0502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entury Gothic" panose="020B0502020202020204" pitchFamily="34" charset="0"/>
                <a:ea typeface="ＭＳ Ｐゴシック" panose="020B0600070205080204" pitchFamily="34" charset="-128"/>
              </a:defRPr>
            </a:lvl9pPr>
          </a:lstStyle>
          <a:p>
            <a:pPr algn="ctr">
              <a:defRPr/>
            </a:pPr>
            <a:endParaRPr lang="it-IT" altLang="it-IT">
              <a:solidFill>
                <a:srgbClr val="FFFFFF"/>
              </a:solidFill>
              <a:latin typeface="Calibri" panose="020F0502020204030204" pitchFamily="34" charset="0"/>
            </a:endParaRPr>
          </a:p>
        </p:txBody>
      </p:sp>
      <p:sp>
        <p:nvSpPr>
          <p:cNvPr id="129036" name="CasellaDiTesto 42">
            <a:extLst>
              <a:ext uri="{FF2B5EF4-FFF2-40B4-BE49-F238E27FC236}">
                <a16:creationId xmlns:a16="http://schemas.microsoft.com/office/drawing/2014/main" id="{50A2420D-210E-0046-8A92-DBBE434F30AF}"/>
              </a:ext>
            </a:extLst>
          </p:cNvPr>
          <p:cNvSpPr txBox="1">
            <a:spLocks noChangeArrowheads="1"/>
          </p:cNvSpPr>
          <p:nvPr/>
        </p:nvSpPr>
        <p:spPr bwMode="auto">
          <a:xfrm>
            <a:off x="4114800" y="4897438"/>
            <a:ext cx="18288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it-IT" sz="2000" b="1">
                <a:latin typeface="Comic Sans MS" panose="030F0902030302020204" pitchFamily="66" charset="0"/>
              </a:rPr>
              <a:t>miR-29</a:t>
            </a:r>
          </a:p>
        </p:txBody>
      </p:sp>
      <p:sp>
        <p:nvSpPr>
          <p:cNvPr id="129037" name="Rettangolo 105">
            <a:extLst>
              <a:ext uri="{FF2B5EF4-FFF2-40B4-BE49-F238E27FC236}">
                <a16:creationId xmlns:a16="http://schemas.microsoft.com/office/drawing/2014/main" id="{468BF0C4-1ACC-7A42-944F-408611169BE3}"/>
              </a:ext>
            </a:extLst>
          </p:cNvPr>
          <p:cNvSpPr>
            <a:spLocks noChangeArrowheads="1"/>
          </p:cNvSpPr>
          <p:nvPr/>
        </p:nvSpPr>
        <p:spPr bwMode="auto">
          <a:xfrm>
            <a:off x="4572000" y="2482850"/>
            <a:ext cx="1008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it-IT" altLang="it-IT" sz="2400" b="1" i="1">
                <a:solidFill>
                  <a:srgbClr val="000000"/>
                </a:solidFill>
                <a:latin typeface="Comic Sans MS" panose="030F0902030302020204" pitchFamily="66" charset="0"/>
              </a:rPr>
              <a:t>control</a:t>
            </a:r>
            <a:endParaRPr lang="it-IT" altLang="it-IT" sz="2400">
              <a:latin typeface="Comic Sans MS" panose="030F0902030302020204" pitchFamily="66" charset="0"/>
            </a:endParaRPr>
          </a:p>
        </p:txBody>
      </p:sp>
      <p:sp>
        <p:nvSpPr>
          <p:cNvPr id="129038" name="Rettangolo 105">
            <a:extLst>
              <a:ext uri="{FF2B5EF4-FFF2-40B4-BE49-F238E27FC236}">
                <a16:creationId xmlns:a16="http://schemas.microsoft.com/office/drawing/2014/main" id="{3635C0B1-AB25-3D45-825D-40D4C9113AE9}"/>
              </a:ext>
            </a:extLst>
          </p:cNvPr>
          <p:cNvSpPr>
            <a:spLocks noChangeArrowheads="1"/>
          </p:cNvSpPr>
          <p:nvPr/>
        </p:nvSpPr>
        <p:spPr bwMode="auto">
          <a:xfrm>
            <a:off x="2860675" y="4756150"/>
            <a:ext cx="7286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it-IT" altLang="it-IT" sz="2000" b="1" i="1">
                <a:solidFill>
                  <a:srgbClr val="000000"/>
                </a:solidFill>
                <a:latin typeface="Comic Sans MS" panose="030F0902030302020204" pitchFamily="66" charset="0"/>
              </a:rPr>
              <a:t>mdx</a:t>
            </a:r>
            <a:endParaRPr lang="it-IT" altLang="it-IT" sz="2000">
              <a:latin typeface="Comic Sans MS" panose="030F0902030302020204" pitchFamily="66" charset="0"/>
            </a:endParaRPr>
          </a:p>
        </p:txBody>
      </p:sp>
      <p:sp>
        <p:nvSpPr>
          <p:cNvPr id="129039" name="CasellaDiTesto 127">
            <a:extLst>
              <a:ext uri="{FF2B5EF4-FFF2-40B4-BE49-F238E27FC236}">
                <a16:creationId xmlns:a16="http://schemas.microsoft.com/office/drawing/2014/main" id="{7CE7D893-2FAC-464D-8DA1-D04CA34DA690}"/>
              </a:ext>
            </a:extLst>
          </p:cNvPr>
          <p:cNvSpPr txBox="1">
            <a:spLocks noChangeArrowheads="1"/>
          </p:cNvSpPr>
          <p:nvPr/>
        </p:nvSpPr>
        <p:spPr bwMode="auto">
          <a:xfrm>
            <a:off x="4529138" y="5916613"/>
            <a:ext cx="14144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200">
                <a:latin typeface="Comic Sans MS" panose="030F0902030302020204" pitchFamily="66" charset="0"/>
              </a:rPr>
              <a:t>Masson’</a:t>
            </a:r>
            <a:r>
              <a:rPr lang="it-IT" altLang="ja-JP" sz="1200">
                <a:latin typeface="Comic Sans MS" panose="030F0902030302020204" pitchFamily="66" charset="0"/>
              </a:rPr>
              <a:t>s staining</a:t>
            </a:r>
            <a:endParaRPr lang="it-IT" altLang="it-IT" sz="1200">
              <a:latin typeface="Comic Sans MS" panose="030F0902030302020204" pitchFamily="66" charset="0"/>
            </a:endParaRPr>
          </a:p>
        </p:txBody>
      </p:sp>
      <p:grpSp>
        <p:nvGrpSpPr>
          <p:cNvPr id="129040" name="Group 17">
            <a:extLst>
              <a:ext uri="{FF2B5EF4-FFF2-40B4-BE49-F238E27FC236}">
                <a16:creationId xmlns:a16="http://schemas.microsoft.com/office/drawing/2014/main" id="{2217A9BF-2F3D-8B4D-8FE7-2D8B0EB21292}"/>
              </a:ext>
            </a:extLst>
          </p:cNvPr>
          <p:cNvGrpSpPr>
            <a:grpSpLocks/>
          </p:cNvGrpSpPr>
          <p:nvPr/>
        </p:nvGrpSpPr>
        <p:grpSpPr bwMode="auto">
          <a:xfrm>
            <a:off x="0" y="6248400"/>
            <a:ext cx="9144000" cy="622300"/>
            <a:chOff x="0" y="2184"/>
            <a:chExt cx="5760" cy="1727"/>
          </a:xfrm>
        </p:grpSpPr>
        <p:pic>
          <p:nvPicPr>
            <p:cNvPr id="129043" name="Picture 15" descr="Fondino">
              <a:extLst>
                <a:ext uri="{FF2B5EF4-FFF2-40B4-BE49-F238E27FC236}">
                  <a16:creationId xmlns:a16="http://schemas.microsoft.com/office/drawing/2014/main" id="{2FF99CD1-979E-384B-831C-2DEBE8095E46}"/>
                </a:ext>
              </a:extLst>
            </p:cNvPr>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2994"/>
              <a:ext cx="5760" cy="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44" name="Picture 16" descr="fascia">
              <a:extLst>
                <a:ext uri="{FF2B5EF4-FFF2-40B4-BE49-F238E27FC236}">
                  <a16:creationId xmlns:a16="http://schemas.microsoft.com/office/drawing/2014/main" id="{F21689A7-6F0C-5444-9C1D-B5476941321B}"/>
                </a:ext>
              </a:extLst>
            </p:cNvPr>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16" y="2184"/>
              <a:ext cx="4444" cy="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9041" name="Immagine 9" descr="ML_sinistra_202EC.ai">
            <a:extLst>
              <a:ext uri="{FF2B5EF4-FFF2-40B4-BE49-F238E27FC236}">
                <a16:creationId xmlns:a16="http://schemas.microsoft.com/office/drawing/2014/main" id="{2AC9AD77-3363-0D49-8A20-76948B111ACD}"/>
              </a:ext>
            </a:extLst>
          </p:cNvPr>
          <p:cNvPicPr>
            <a:picLocks noChangeAspect="1"/>
          </p:cNvPicPr>
          <p:nvPr/>
        </p:nvPicPr>
        <p:blipFill>
          <a:blip r:embed="rId10">
            <a:extLst>
              <a:ext uri="{28A0092B-C50C-407E-A947-70E740481C1C}">
                <a14:useLocalDpi xmlns:a14="http://schemas.microsoft.com/office/drawing/2010/main" val="0"/>
              </a:ext>
            </a:extLst>
          </a:blip>
          <a:srcRect l="32564" t="40681" r="56602" b="41621"/>
          <a:stretch>
            <a:fillRect/>
          </a:stretch>
        </p:blipFill>
        <p:spPr bwMode="auto">
          <a:xfrm>
            <a:off x="8566150" y="6213475"/>
            <a:ext cx="590550"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42" name="Rectangle 3">
            <a:extLst>
              <a:ext uri="{FF2B5EF4-FFF2-40B4-BE49-F238E27FC236}">
                <a16:creationId xmlns:a16="http://schemas.microsoft.com/office/drawing/2014/main" id="{4F63E772-AFD1-BA42-8DAE-8FD7C90E27DC}"/>
              </a:ext>
            </a:extLst>
          </p:cNvPr>
          <p:cNvSpPr>
            <a:spLocks noChangeArrowheads="1"/>
          </p:cNvSpPr>
          <p:nvPr/>
        </p:nvSpPr>
        <p:spPr bwMode="auto">
          <a:xfrm>
            <a:off x="4876800" y="6338888"/>
            <a:ext cx="3603625"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a:lnSpc>
                <a:spcPct val="120000"/>
              </a:lnSpc>
              <a:spcBef>
                <a:spcPct val="0"/>
              </a:spcBef>
              <a:buFontTx/>
              <a:buNone/>
            </a:pPr>
            <a:r>
              <a:rPr lang="it-IT" altLang="it-IT" sz="1600">
                <a:solidFill>
                  <a:schemeClr val="bg1"/>
                </a:solidFill>
                <a:latin typeface="Arial" panose="020B0604020202020204" pitchFamily="34" charset="0"/>
              </a:rPr>
              <a:t>Cacchiarelli et al., Cell Metab. </a:t>
            </a:r>
            <a:r>
              <a:rPr lang="it-IT" altLang="it-IT" sz="1600" b="1">
                <a:solidFill>
                  <a:schemeClr val="bg1"/>
                </a:solidFill>
                <a:latin typeface="Arial" panose="020B0604020202020204" pitchFamily="34" charset="0"/>
              </a:rPr>
              <a:t>2010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0049" name="Picture 7">
            <a:extLst>
              <a:ext uri="{FF2B5EF4-FFF2-40B4-BE49-F238E27FC236}">
                <a16:creationId xmlns:a16="http://schemas.microsoft.com/office/drawing/2014/main" id="{43BCC319-CE0D-6B4C-97D1-34EA4E0EF1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975" y="1497013"/>
            <a:ext cx="3629025" cy="268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0050" name="Picture 4">
            <a:extLst>
              <a:ext uri="{FF2B5EF4-FFF2-40B4-BE49-F238E27FC236}">
                <a16:creationId xmlns:a16="http://schemas.microsoft.com/office/drawing/2014/main" id="{94ADCF46-7043-C849-ABC9-6C8FA20190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4388" y="1495425"/>
            <a:ext cx="3630612"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30051" name="Rectangle 37">
            <a:extLst>
              <a:ext uri="{FF2B5EF4-FFF2-40B4-BE49-F238E27FC236}">
                <a16:creationId xmlns:a16="http://schemas.microsoft.com/office/drawing/2014/main" id="{8F56EA44-649E-F74B-893B-25C323E67854}"/>
              </a:ext>
            </a:extLst>
          </p:cNvPr>
          <p:cNvSpPr>
            <a:spLocks noChangeArrowheads="1"/>
          </p:cNvSpPr>
          <p:nvPr/>
        </p:nvSpPr>
        <p:spPr bwMode="auto">
          <a:xfrm>
            <a:off x="5905500" y="871538"/>
            <a:ext cx="1219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it-IT" altLang="it-IT" b="1" i="1">
                <a:solidFill>
                  <a:srgbClr val="800000"/>
                </a:solidFill>
                <a:latin typeface="Century Gothic" panose="020B0502020202020204" pitchFamily="34" charset="0"/>
              </a:rPr>
              <a:t>mdx</a:t>
            </a:r>
          </a:p>
        </p:txBody>
      </p:sp>
      <p:sp>
        <p:nvSpPr>
          <p:cNvPr id="130052" name="Rectangle 37">
            <a:extLst>
              <a:ext uri="{FF2B5EF4-FFF2-40B4-BE49-F238E27FC236}">
                <a16:creationId xmlns:a16="http://schemas.microsoft.com/office/drawing/2014/main" id="{50F6C318-883B-0246-B4B1-889E5EB474E8}"/>
              </a:ext>
            </a:extLst>
          </p:cNvPr>
          <p:cNvSpPr>
            <a:spLocks noChangeArrowheads="1"/>
          </p:cNvSpPr>
          <p:nvPr/>
        </p:nvSpPr>
        <p:spPr bwMode="auto">
          <a:xfrm>
            <a:off x="1938338" y="871538"/>
            <a:ext cx="13223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spcBef>
                <a:spcPct val="0"/>
              </a:spcBef>
              <a:buFontTx/>
              <a:buNone/>
            </a:pPr>
            <a:r>
              <a:rPr lang="it-IT" altLang="it-IT" b="1">
                <a:solidFill>
                  <a:srgbClr val="800000"/>
                </a:solidFill>
                <a:latin typeface="Century Gothic" panose="020B0502020202020204" pitchFamily="34" charset="0"/>
              </a:rPr>
              <a:t>WT</a:t>
            </a:r>
          </a:p>
        </p:txBody>
      </p:sp>
      <p:sp>
        <p:nvSpPr>
          <p:cNvPr id="130053" name="Line 17">
            <a:extLst>
              <a:ext uri="{FF2B5EF4-FFF2-40B4-BE49-F238E27FC236}">
                <a16:creationId xmlns:a16="http://schemas.microsoft.com/office/drawing/2014/main" id="{6F8790E6-87E0-B543-8A1B-09C7225BB501}"/>
              </a:ext>
            </a:extLst>
          </p:cNvPr>
          <p:cNvSpPr>
            <a:spLocks noChangeShapeType="1"/>
          </p:cNvSpPr>
          <p:nvPr/>
        </p:nvSpPr>
        <p:spPr bwMode="auto">
          <a:xfrm>
            <a:off x="3711575" y="4029075"/>
            <a:ext cx="557213" cy="317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30054" name="Line 17">
            <a:extLst>
              <a:ext uri="{FF2B5EF4-FFF2-40B4-BE49-F238E27FC236}">
                <a16:creationId xmlns:a16="http://schemas.microsoft.com/office/drawing/2014/main" id="{6C765AE9-FE10-444B-8439-64268F10BDD8}"/>
              </a:ext>
            </a:extLst>
          </p:cNvPr>
          <p:cNvSpPr>
            <a:spLocks noChangeShapeType="1"/>
          </p:cNvSpPr>
          <p:nvPr/>
        </p:nvSpPr>
        <p:spPr bwMode="auto">
          <a:xfrm>
            <a:off x="7516813" y="4006850"/>
            <a:ext cx="557212" cy="3175"/>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a:lstStyle/>
          <a:p>
            <a:endParaRPr lang="it-IT"/>
          </a:p>
        </p:txBody>
      </p:sp>
      <p:sp>
        <p:nvSpPr>
          <p:cNvPr id="130055" name="Rettangolo 9">
            <a:extLst>
              <a:ext uri="{FF2B5EF4-FFF2-40B4-BE49-F238E27FC236}">
                <a16:creationId xmlns:a16="http://schemas.microsoft.com/office/drawing/2014/main" id="{5A25603D-2C38-0342-BB33-E79C8043B42E}"/>
              </a:ext>
            </a:extLst>
          </p:cNvPr>
          <p:cNvSpPr>
            <a:spLocks noChangeArrowheads="1"/>
          </p:cNvSpPr>
          <p:nvPr/>
        </p:nvSpPr>
        <p:spPr bwMode="auto">
          <a:xfrm>
            <a:off x="1247775" y="19050"/>
            <a:ext cx="64055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it-IT" altLang="it-IT" sz="3600" b="1">
                <a:solidFill>
                  <a:srgbClr val="800000"/>
                </a:solidFill>
                <a:latin typeface="Century Gothic" panose="020B0502020202020204" pitchFamily="34" charset="0"/>
              </a:rPr>
              <a:t>miR-31 is overexpressed in DMD</a:t>
            </a:r>
          </a:p>
        </p:txBody>
      </p:sp>
      <p:grpSp>
        <p:nvGrpSpPr>
          <p:cNvPr id="130056" name="Group 17">
            <a:extLst>
              <a:ext uri="{FF2B5EF4-FFF2-40B4-BE49-F238E27FC236}">
                <a16:creationId xmlns:a16="http://schemas.microsoft.com/office/drawing/2014/main" id="{BE743FF2-75B0-2240-B00E-DC5A7EBD2EE6}"/>
              </a:ext>
            </a:extLst>
          </p:cNvPr>
          <p:cNvGrpSpPr>
            <a:grpSpLocks/>
          </p:cNvGrpSpPr>
          <p:nvPr/>
        </p:nvGrpSpPr>
        <p:grpSpPr bwMode="auto">
          <a:xfrm>
            <a:off x="0" y="6192838"/>
            <a:ext cx="9144000" cy="677862"/>
            <a:chOff x="0" y="2184"/>
            <a:chExt cx="5760" cy="1727"/>
          </a:xfrm>
        </p:grpSpPr>
        <p:pic>
          <p:nvPicPr>
            <p:cNvPr id="130067" name="Picture 15" descr="Fondino">
              <a:extLst>
                <a:ext uri="{FF2B5EF4-FFF2-40B4-BE49-F238E27FC236}">
                  <a16:creationId xmlns:a16="http://schemas.microsoft.com/office/drawing/2014/main" id="{93D3C769-C59A-1C42-8329-A0E5358C45DD}"/>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94"/>
              <a:ext cx="5760" cy="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68" name="Picture 16" descr="fascia">
              <a:extLst>
                <a:ext uri="{FF2B5EF4-FFF2-40B4-BE49-F238E27FC236}">
                  <a16:creationId xmlns:a16="http://schemas.microsoft.com/office/drawing/2014/main" id="{095302CD-9939-AB46-813A-38CCF9EA6973}"/>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16" y="2184"/>
              <a:ext cx="4444" cy="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0057" name="Immagine 14" descr="ML_sinistra_202EC.ai">
            <a:extLst>
              <a:ext uri="{FF2B5EF4-FFF2-40B4-BE49-F238E27FC236}">
                <a16:creationId xmlns:a16="http://schemas.microsoft.com/office/drawing/2014/main" id="{FFA81F46-72BC-6F4C-939B-D628D31CD981}"/>
              </a:ext>
            </a:extLst>
          </p:cNvPr>
          <p:cNvPicPr>
            <a:picLocks noChangeAspect="1"/>
          </p:cNvPicPr>
          <p:nvPr/>
        </p:nvPicPr>
        <p:blipFill>
          <a:blip r:embed="rId6">
            <a:extLst>
              <a:ext uri="{28A0092B-C50C-407E-A947-70E740481C1C}">
                <a14:useLocalDpi xmlns:a14="http://schemas.microsoft.com/office/drawing/2010/main" val="0"/>
              </a:ext>
            </a:extLst>
          </a:blip>
          <a:srcRect l="32564" t="40681" r="56602" b="41621"/>
          <a:stretch>
            <a:fillRect/>
          </a:stretch>
        </p:blipFill>
        <p:spPr bwMode="auto">
          <a:xfrm>
            <a:off x="8566150" y="6157913"/>
            <a:ext cx="59055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uppo 21">
            <a:extLst>
              <a:ext uri="{FF2B5EF4-FFF2-40B4-BE49-F238E27FC236}">
                <a16:creationId xmlns:a16="http://schemas.microsoft.com/office/drawing/2014/main" id="{0FEB6BDB-B364-CD4D-857B-F49EA34EA82F}"/>
              </a:ext>
            </a:extLst>
          </p:cNvPr>
          <p:cNvGrpSpPr>
            <a:grpSpLocks/>
          </p:cNvGrpSpPr>
          <p:nvPr/>
        </p:nvGrpSpPr>
        <p:grpSpPr bwMode="auto">
          <a:xfrm>
            <a:off x="2386013" y="4854575"/>
            <a:ext cx="4294187" cy="1303338"/>
            <a:chOff x="1612094" y="4854756"/>
            <a:chExt cx="4293307" cy="1303504"/>
          </a:xfrm>
        </p:grpSpPr>
        <p:grpSp>
          <p:nvGrpSpPr>
            <p:cNvPr id="130060" name="Gruppo 30">
              <a:extLst>
                <a:ext uri="{FF2B5EF4-FFF2-40B4-BE49-F238E27FC236}">
                  <a16:creationId xmlns:a16="http://schemas.microsoft.com/office/drawing/2014/main" id="{BB95A59B-67DF-8B4E-8F89-3002B084C184}"/>
                </a:ext>
              </a:extLst>
            </p:cNvPr>
            <p:cNvGrpSpPr>
              <a:grpSpLocks/>
            </p:cNvGrpSpPr>
            <p:nvPr/>
          </p:nvGrpSpPr>
          <p:grpSpPr bwMode="auto">
            <a:xfrm>
              <a:off x="3069858" y="5050044"/>
              <a:ext cx="2835543" cy="887525"/>
              <a:chOff x="3069858" y="5050044"/>
              <a:chExt cx="2835543" cy="887525"/>
            </a:xfrm>
          </p:grpSpPr>
          <p:sp>
            <p:nvSpPr>
              <p:cNvPr id="130062" name="CasellaDiTesto 16">
                <a:extLst>
                  <a:ext uri="{FF2B5EF4-FFF2-40B4-BE49-F238E27FC236}">
                    <a16:creationId xmlns:a16="http://schemas.microsoft.com/office/drawing/2014/main" id="{5D71BE7A-69F0-2948-BD27-3DE9444D5F19}"/>
                  </a:ext>
                </a:extLst>
              </p:cNvPr>
              <p:cNvSpPr txBox="1">
                <a:spLocks noChangeArrowheads="1"/>
              </p:cNvSpPr>
              <p:nvPr/>
            </p:nvSpPr>
            <p:spPr bwMode="auto">
              <a:xfrm>
                <a:off x="3069858" y="5492330"/>
                <a:ext cx="1245811" cy="369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800" b="1"/>
                  <a:t>Dystrophin </a:t>
                </a:r>
              </a:p>
            </p:txBody>
          </p:sp>
          <p:sp>
            <p:nvSpPr>
              <p:cNvPr id="130063" name="CasellaDiTesto 18">
                <a:extLst>
                  <a:ext uri="{FF2B5EF4-FFF2-40B4-BE49-F238E27FC236}">
                    <a16:creationId xmlns:a16="http://schemas.microsoft.com/office/drawing/2014/main" id="{3FBCDB82-ED45-AC40-BD57-B1375ECFB2F3}"/>
                  </a:ext>
                </a:extLst>
              </p:cNvPr>
              <p:cNvSpPr txBox="1">
                <a:spLocks noChangeArrowheads="1"/>
              </p:cNvSpPr>
              <p:nvPr/>
            </p:nvSpPr>
            <p:spPr bwMode="auto">
              <a:xfrm>
                <a:off x="4725556" y="5492330"/>
                <a:ext cx="8637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it-IT" altLang="it-IT" sz="1800" b="1"/>
                  <a:t>miR-31 </a:t>
                </a:r>
              </a:p>
            </p:txBody>
          </p:sp>
          <p:cxnSp>
            <p:nvCxnSpPr>
              <p:cNvPr id="20" name="Connettore 2 19">
                <a:extLst>
                  <a:ext uri="{FF2B5EF4-FFF2-40B4-BE49-F238E27FC236}">
                    <a16:creationId xmlns:a16="http://schemas.microsoft.com/office/drawing/2014/main" id="{9AFCEC23-20D4-534D-AA3C-1D0E215795EA}"/>
                  </a:ext>
                </a:extLst>
              </p:cNvPr>
              <p:cNvCxnSpPr>
                <a:cxnSpLocks noChangeShapeType="1"/>
              </p:cNvCxnSpPr>
              <p:nvPr/>
            </p:nvCxnSpPr>
            <p:spPr bwMode="auto">
              <a:xfrm rot="-5400000">
                <a:off x="5634699" y="5666866"/>
                <a:ext cx="539819" cy="1587"/>
              </a:xfrm>
              <a:prstGeom prst="straightConnector1">
                <a:avLst/>
              </a:prstGeom>
              <a:noFill/>
              <a:ln w="381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5" name="Figura a mano libera 24">
                <a:extLst>
                  <a:ext uri="{FF2B5EF4-FFF2-40B4-BE49-F238E27FC236}">
                    <a16:creationId xmlns:a16="http://schemas.microsoft.com/office/drawing/2014/main" id="{C8A73B9D-B17A-AB41-A90A-7A9B33F7068E}"/>
                  </a:ext>
                </a:extLst>
              </p:cNvPr>
              <p:cNvSpPr/>
              <p:nvPr/>
            </p:nvSpPr>
            <p:spPr>
              <a:xfrm>
                <a:off x="3746843" y="5050044"/>
                <a:ext cx="1607809" cy="442968"/>
              </a:xfrm>
              <a:custGeom>
                <a:avLst/>
                <a:gdLst>
                  <a:gd name="connsiteX0" fmla="*/ 2660650 w 2660650"/>
                  <a:gd name="connsiteY0" fmla="*/ 442383 h 442383"/>
                  <a:gd name="connsiteX1" fmla="*/ 1612900 w 2660650"/>
                  <a:gd name="connsiteY1" fmla="*/ 4233 h 442383"/>
                  <a:gd name="connsiteX2" fmla="*/ 0 w 2660650"/>
                  <a:gd name="connsiteY2" fmla="*/ 416983 h 442383"/>
                </a:gdLst>
                <a:ahLst/>
                <a:cxnLst>
                  <a:cxn ang="0">
                    <a:pos x="connsiteX0" y="connsiteY0"/>
                  </a:cxn>
                  <a:cxn ang="0">
                    <a:pos x="connsiteX1" y="connsiteY1"/>
                  </a:cxn>
                  <a:cxn ang="0">
                    <a:pos x="connsiteX2" y="connsiteY2"/>
                  </a:cxn>
                </a:cxnLst>
                <a:rect l="l" t="t" r="r" b="b"/>
                <a:pathLst>
                  <a:path w="2660650" h="442383">
                    <a:moveTo>
                      <a:pt x="2660650" y="442383"/>
                    </a:moveTo>
                    <a:cubicBezTo>
                      <a:pt x="2358496" y="225424"/>
                      <a:pt x="2056342" y="8466"/>
                      <a:pt x="1612900" y="4233"/>
                    </a:cubicBezTo>
                    <a:cubicBezTo>
                      <a:pt x="1169458" y="0"/>
                      <a:pt x="584729" y="208491"/>
                      <a:pt x="0" y="416983"/>
                    </a:cubicBezTo>
                  </a:path>
                </a:pathLst>
              </a:cu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it-IT"/>
              </a:p>
            </p:txBody>
          </p:sp>
          <p:cxnSp>
            <p:nvCxnSpPr>
              <p:cNvPr id="26" name="Connettore 1 25">
                <a:extLst>
                  <a:ext uri="{FF2B5EF4-FFF2-40B4-BE49-F238E27FC236}">
                    <a16:creationId xmlns:a16="http://schemas.microsoft.com/office/drawing/2014/main" id="{E2CE1D6B-4BA9-7946-9F08-F2E0206B7B0E}"/>
                  </a:ext>
                </a:extLst>
              </p:cNvPr>
              <p:cNvCxnSpPr/>
              <p:nvPr/>
            </p:nvCxnSpPr>
            <p:spPr>
              <a:xfrm>
                <a:off x="3619869" y="5467609"/>
                <a:ext cx="296802"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130061" name="Immagine 20">
              <a:extLst>
                <a:ext uri="{FF2B5EF4-FFF2-40B4-BE49-F238E27FC236}">
                  <a16:creationId xmlns:a16="http://schemas.microsoft.com/office/drawing/2014/main" id="{23316A91-9E5E-2C49-8DD1-DBEFE4E1E52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612094" y="4854756"/>
              <a:ext cx="954111" cy="130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0059" name="Rettangolo 22">
            <a:extLst>
              <a:ext uri="{FF2B5EF4-FFF2-40B4-BE49-F238E27FC236}">
                <a16:creationId xmlns:a16="http://schemas.microsoft.com/office/drawing/2014/main" id="{9705D71A-D078-1549-8022-431506D3D43C}"/>
              </a:ext>
            </a:extLst>
          </p:cNvPr>
          <p:cNvSpPr>
            <a:spLocks noChangeArrowheads="1"/>
          </p:cNvSpPr>
          <p:nvPr/>
        </p:nvSpPr>
        <p:spPr bwMode="auto">
          <a:xfrm>
            <a:off x="1978025" y="4384675"/>
            <a:ext cx="6883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it-IT" altLang="it-IT" sz="2800" b="1">
                <a:solidFill>
                  <a:srgbClr val="800000"/>
                </a:solidFill>
                <a:latin typeface="Century Gothic" panose="020B0502020202020204" pitchFamily="34" charset="0"/>
              </a:rPr>
              <a:t>….it represses dystrophin mRNA translation </a:t>
            </a:r>
            <a:r>
              <a:rPr lang="it-IT" altLang="ja-JP" sz="2800" b="1">
                <a:solidFill>
                  <a:srgbClr val="800000"/>
                </a:solidFill>
                <a:latin typeface="Century Gothic" panose="020B0502020202020204" pitchFamily="34" charset="0"/>
              </a:rPr>
              <a:t>!</a:t>
            </a:r>
            <a:endParaRPr lang="it-IT" altLang="it-IT" sz="2800" b="1">
              <a:solidFill>
                <a:srgbClr val="800000"/>
              </a:solidFill>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diamond(in)">
                                      <p:cBhvr>
                                        <p:cTn id="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073" name="CasellaDiTesto 2">
            <a:extLst>
              <a:ext uri="{FF2B5EF4-FFF2-40B4-BE49-F238E27FC236}">
                <a16:creationId xmlns:a16="http://schemas.microsoft.com/office/drawing/2014/main" id="{900562F3-458C-5446-A599-30F9826E47B5}"/>
              </a:ext>
            </a:extLst>
          </p:cNvPr>
          <p:cNvSpPr txBox="1">
            <a:spLocks noChangeArrowheads="1"/>
          </p:cNvSpPr>
          <p:nvPr/>
        </p:nvSpPr>
        <p:spPr bwMode="auto">
          <a:xfrm>
            <a:off x="0" y="-120650"/>
            <a:ext cx="917098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it-IT" sz="3600" b="1">
                <a:solidFill>
                  <a:srgbClr val="800000"/>
                </a:solidFill>
              </a:rPr>
              <a:t>miR-31 depletion synergizes with exon skipping</a:t>
            </a:r>
            <a:r>
              <a:rPr lang="it-IT" altLang="ja-JP" sz="3600" b="1">
                <a:solidFill>
                  <a:srgbClr val="800000"/>
                </a:solidFill>
              </a:rPr>
              <a:t>…</a:t>
            </a:r>
            <a:endParaRPr lang="it-IT" altLang="it-IT" sz="2800">
              <a:solidFill>
                <a:srgbClr val="800000"/>
              </a:solidFill>
              <a:latin typeface="Comic Sans MS" panose="030F0902030302020204" pitchFamily="66" charset="0"/>
            </a:endParaRPr>
          </a:p>
        </p:txBody>
      </p:sp>
      <p:grpSp>
        <p:nvGrpSpPr>
          <p:cNvPr id="131074" name="Group 17">
            <a:extLst>
              <a:ext uri="{FF2B5EF4-FFF2-40B4-BE49-F238E27FC236}">
                <a16:creationId xmlns:a16="http://schemas.microsoft.com/office/drawing/2014/main" id="{7274C56B-D85B-5349-B37F-8D4E1E796049}"/>
              </a:ext>
            </a:extLst>
          </p:cNvPr>
          <p:cNvGrpSpPr>
            <a:grpSpLocks/>
          </p:cNvGrpSpPr>
          <p:nvPr/>
        </p:nvGrpSpPr>
        <p:grpSpPr bwMode="auto">
          <a:xfrm>
            <a:off x="0" y="6157913"/>
            <a:ext cx="9144000" cy="677862"/>
            <a:chOff x="0" y="2184"/>
            <a:chExt cx="5760" cy="1727"/>
          </a:xfrm>
        </p:grpSpPr>
        <p:pic>
          <p:nvPicPr>
            <p:cNvPr id="131078" name="Picture 15" descr="Fondino">
              <a:extLst>
                <a:ext uri="{FF2B5EF4-FFF2-40B4-BE49-F238E27FC236}">
                  <a16:creationId xmlns:a16="http://schemas.microsoft.com/office/drawing/2014/main" id="{58FF9101-6EC7-2248-B852-A029E3132B3E}"/>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94"/>
              <a:ext cx="5760" cy="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9" name="Picture 16" descr="fascia">
              <a:extLst>
                <a:ext uri="{FF2B5EF4-FFF2-40B4-BE49-F238E27FC236}">
                  <a16:creationId xmlns:a16="http://schemas.microsoft.com/office/drawing/2014/main" id="{A123F9BF-E032-EC41-919C-8DD29458A15C}"/>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6" y="2184"/>
              <a:ext cx="4444" cy="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1075" name="Immagine 9" descr="ML_sinistra_202EC.ai">
            <a:extLst>
              <a:ext uri="{FF2B5EF4-FFF2-40B4-BE49-F238E27FC236}">
                <a16:creationId xmlns:a16="http://schemas.microsoft.com/office/drawing/2014/main" id="{1BF59B21-A4CD-B74C-B5DF-393F85528D6E}"/>
              </a:ext>
            </a:extLst>
          </p:cNvPr>
          <p:cNvPicPr>
            <a:picLocks noChangeAspect="1"/>
          </p:cNvPicPr>
          <p:nvPr/>
        </p:nvPicPr>
        <p:blipFill>
          <a:blip r:embed="rId4">
            <a:extLst>
              <a:ext uri="{28A0092B-C50C-407E-A947-70E740481C1C}">
                <a14:useLocalDpi xmlns:a14="http://schemas.microsoft.com/office/drawing/2010/main" val="0"/>
              </a:ext>
            </a:extLst>
          </a:blip>
          <a:srcRect l="32564" t="40681" r="56602" b="41621"/>
          <a:stretch>
            <a:fillRect/>
          </a:stretch>
        </p:blipFill>
        <p:spPr bwMode="auto">
          <a:xfrm>
            <a:off x="8566150" y="6157913"/>
            <a:ext cx="590550"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6" name="Immagine 42" descr="Senza titolo.png">
            <a:extLst>
              <a:ext uri="{FF2B5EF4-FFF2-40B4-BE49-F238E27FC236}">
                <a16:creationId xmlns:a16="http://schemas.microsoft.com/office/drawing/2014/main" id="{29F48E9C-E2FA-0440-BFA9-7631A8B9D04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405063" y="1371600"/>
            <a:ext cx="4384675" cy="266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7" name="CasellaDiTesto 10">
            <a:extLst>
              <a:ext uri="{FF2B5EF4-FFF2-40B4-BE49-F238E27FC236}">
                <a16:creationId xmlns:a16="http://schemas.microsoft.com/office/drawing/2014/main" id="{61F795C4-6BC5-8640-A920-CD13B1470551}"/>
              </a:ext>
            </a:extLst>
          </p:cNvPr>
          <p:cNvSpPr txBox="1">
            <a:spLocks noChangeArrowheads="1"/>
          </p:cNvSpPr>
          <p:nvPr/>
        </p:nvSpPr>
        <p:spPr bwMode="auto">
          <a:xfrm>
            <a:off x="1016000" y="4548188"/>
            <a:ext cx="73787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it-IT" altLang="it-IT" sz="2400" b="1">
                <a:solidFill>
                  <a:srgbClr val="800000"/>
                </a:solidFill>
              </a:rPr>
              <a:t>… and possibly with all those strategies aimed to </a:t>
            </a:r>
          </a:p>
          <a:p>
            <a:pPr algn="ctr" eaLnBrk="1" hangingPunct="1">
              <a:spcBef>
                <a:spcPct val="0"/>
              </a:spcBef>
              <a:buFontTx/>
              <a:buNone/>
            </a:pPr>
            <a:r>
              <a:rPr lang="it-IT" altLang="it-IT" sz="2400" b="1">
                <a:solidFill>
                  <a:srgbClr val="800000"/>
                </a:solidFill>
              </a:rPr>
              <a:t>rescue dystrophin expression</a:t>
            </a:r>
          </a:p>
        </p:txBody>
      </p:sp>
    </p:spTree>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388</TotalTime>
  <Words>6882</Words>
  <Application>Microsoft Macintosh PowerPoint</Application>
  <PresentationFormat>Presentazione su schermo (4:3)</PresentationFormat>
  <Paragraphs>1315</Paragraphs>
  <Slides>92</Slides>
  <Notes>67</Notes>
  <HiddenSlides>0</HiddenSlides>
  <MMClips>0</MMClips>
  <ScaleCrop>false</ScaleCrop>
  <HeadingPairs>
    <vt:vector size="8" baseType="variant">
      <vt:variant>
        <vt:lpstr>Caratteri utilizzati</vt:lpstr>
      </vt:variant>
      <vt:variant>
        <vt:i4>21</vt:i4>
      </vt:variant>
      <vt:variant>
        <vt:lpstr>Tema</vt:lpstr>
      </vt:variant>
      <vt:variant>
        <vt:i4>1</vt:i4>
      </vt:variant>
      <vt:variant>
        <vt:lpstr>Server OLE incorporati</vt:lpstr>
      </vt:variant>
      <vt:variant>
        <vt:i4>3</vt:i4>
      </vt:variant>
      <vt:variant>
        <vt:lpstr>Titoli diapositive</vt:lpstr>
      </vt:variant>
      <vt:variant>
        <vt:i4>92</vt:i4>
      </vt:variant>
    </vt:vector>
  </HeadingPairs>
  <TitlesOfParts>
    <vt:vector size="117" baseType="lpstr">
      <vt:lpstr>Arial Unicode MS</vt:lpstr>
      <vt:lpstr>Arial</vt:lpstr>
      <vt:lpstr>Arial</vt:lpstr>
      <vt:lpstr>Calibri</vt:lpstr>
      <vt:lpstr>Calibri (Intestazioni)</vt:lpstr>
      <vt:lpstr>Century Gothic</vt:lpstr>
      <vt:lpstr>Comic Sans MS</vt:lpstr>
      <vt:lpstr>Courier</vt:lpstr>
      <vt:lpstr>Courier New</vt:lpstr>
      <vt:lpstr>Geneva</vt:lpstr>
      <vt:lpstr>Helvetica</vt:lpstr>
      <vt:lpstr>Monotype Sorts</vt:lpstr>
      <vt:lpstr>New York</vt:lpstr>
      <vt:lpstr>Palatino</vt:lpstr>
      <vt:lpstr>Symbol</vt:lpstr>
      <vt:lpstr>Times</vt:lpstr>
      <vt:lpstr>Times New Roman</vt:lpstr>
      <vt:lpstr>Trebuchet MS</vt:lpstr>
      <vt:lpstr>Tw Cen MT Condensed Extra Bold</vt:lpstr>
      <vt:lpstr>Verdana</vt:lpstr>
      <vt:lpstr>Wingdings</vt:lpstr>
      <vt:lpstr>Tema di Office</vt:lpstr>
      <vt:lpstr>Grafico</vt:lpstr>
      <vt:lpstr>Chart</vt:lpstr>
      <vt:lpstr>Image</vt:lpstr>
      <vt:lpstr>Presentazione standard di PowerPoint</vt:lpstr>
      <vt:lpstr>Presentazione standard di PowerPoint</vt:lpstr>
      <vt:lpstr>Pre-mRNA splicing</vt:lpstr>
      <vt:lpstr>• Problem 1</vt:lpstr>
      <vt:lpstr>Types of Alternative Splicing Event</vt:lpstr>
      <vt:lpstr>• RNA splicing gets the most out of genes </vt:lpstr>
      <vt:lpstr>Alternative splicing: functional consequences</vt:lpstr>
      <vt:lpstr>Presentazione standard di PowerPoint</vt:lpstr>
      <vt:lpstr>• Recognition of canonical splice sites</vt:lpstr>
      <vt:lpstr>• Mutations at constitutive splice sites:  exon skipping</vt:lpstr>
      <vt:lpstr>• Mechanistic models connecting ESEs and SRs</vt:lpstr>
      <vt:lpstr>Presentazione standard di PowerPoint</vt:lpstr>
      <vt:lpstr>Presentazione standard di PowerPoint</vt:lpstr>
      <vt:lpstr>Presentazione standard di PowerPoint</vt:lpstr>
      <vt:lpstr>Presentazione standard di PowerPoint</vt:lpstr>
      <vt:lpstr>Regulatory elements in pre-mRNA splicing</vt:lpstr>
      <vt:lpstr>Presentazione standard di PowerPoint</vt:lpstr>
      <vt:lpstr>Exon skipping: models</vt:lpstr>
      <vt:lpstr>The pre mRNA splicing pathology</vt:lpstr>
      <vt:lpstr>Presentazione standard di PowerPoint</vt:lpstr>
      <vt:lpstr>Presentazione standard di PowerPoint</vt:lpstr>
      <vt:lpstr>Presentazione standard di PowerPoint</vt:lpstr>
      <vt:lpstr>Presentazione standard di PowerPoint</vt:lpstr>
      <vt:lpstr>Missense mutations in CFTR exon 12 induce exon skipping in hybrid minigene Cystic Fibrosis Transmembrane Conductance Regulator</vt:lpstr>
      <vt:lpstr>Presentazione standard di PowerPoint</vt:lpstr>
      <vt:lpstr>Presentazione standard di PowerPoint</vt:lpstr>
      <vt:lpstr>• Exon mutations associated with disease</vt:lpstr>
      <vt:lpstr>Presentazione standard di PowerPoint</vt:lpstr>
      <vt:lpstr>• Challenges for the future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SMN1 exon 7</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The exon skipping strategy in the therapeutic treatment of Duchenne Muscular Dystrophy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small non coding RNAs as therapeutics   try to get a long lasting and  body-wide treatment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Conclusions</vt:lpstr>
      <vt:lpstr>Presentazione standard di PowerPoint</vt:lpstr>
      <vt:lpstr>Presentazione standard di PowerPoint</vt:lpstr>
      <vt:lpstr>Presentazione standard di PowerPoint</vt:lpstr>
      <vt:lpstr>Presentazione standard di PowerPoint</vt:lpstr>
      <vt:lpstr>Combinatorial  therapeutic RNAs</vt:lpstr>
      <vt:lpstr>Presentazione standard di PowerPoint</vt:lpstr>
      <vt:lpstr>Presentazione standard di PowerPoint</vt:lpstr>
      <vt:lpstr>Dystrophin activates several miRNAs that control muscle homeostasis</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Irene Bozzoni</dc:creator>
  <cp:lastModifiedBy>Irene Bozzoni</cp:lastModifiedBy>
  <cp:revision>28</cp:revision>
  <dcterms:created xsi:type="dcterms:W3CDTF">2018-10-18T05:34:58Z</dcterms:created>
  <dcterms:modified xsi:type="dcterms:W3CDTF">2021-10-18T22:02:23Z</dcterms:modified>
</cp:coreProperties>
</file>