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325" r:id="rId4"/>
    <p:sldId id="260" r:id="rId5"/>
    <p:sldId id="326" r:id="rId6"/>
    <p:sldId id="327" r:id="rId7"/>
    <p:sldId id="355" r:id="rId8"/>
    <p:sldId id="323" r:id="rId9"/>
    <p:sldId id="324" r:id="rId10"/>
    <p:sldId id="263" r:id="rId11"/>
    <p:sldId id="264" r:id="rId12"/>
    <p:sldId id="315" r:id="rId13"/>
    <p:sldId id="318" r:id="rId14"/>
    <p:sldId id="319" r:id="rId15"/>
    <p:sldId id="329" r:id="rId16"/>
    <p:sldId id="330" r:id="rId17"/>
    <p:sldId id="331" r:id="rId18"/>
    <p:sldId id="332" r:id="rId19"/>
    <p:sldId id="335" r:id="rId20"/>
    <p:sldId id="337" r:id="rId21"/>
    <p:sldId id="336" r:id="rId22"/>
    <p:sldId id="339" r:id="rId23"/>
    <p:sldId id="340" r:id="rId24"/>
    <p:sldId id="341" r:id="rId25"/>
    <p:sldId id="342" r:id="rId26"/>
    <p:sldId id="343" r:id="rId27"/>
    <p:sldId id="344" r:id="rId28"/>
    <p:sldId id="345" r:id="rId29"/>
    <p:sldId id="346" r:id="rId30"/>
    <p:sldId id="357" r:id="rId31"/>
    <p:sldId id="347" r:id="rId32"/>
    <p:sldId id="356" r:id="rId33"/>
    <p:sldId id="349" r:id="rId34"/>
    <p:sldId id="350" r:id="rId35"/>
    <p:sldId id="351" r:id="rId36"/>
    <p:sldId id="352" r:id="rId37"/>
    <p:sldId id="353" r:id="rId38"/>
    <p:sldId id="334" r:id="rId39"/>
    <p:sldId id="358" r:id="rId40"/>
    <p:sldId id="362" r:id="rId41"/>
    <p:sldId id="364" r:id="rId42"/>
    <p:sldId id="365" r:id="rId43"/>
    <p:sldId id="366" r:id="rId44"/>
    <p:sldId id="359" r:id="rId45"/>
    <p:sldId id="367" r:id="rId46"/>
    <p:sldId id="369" r:id="rId47"/>
    <p:sldId id="368" r:id="rId48"/>
    <p:sldId id="360" r:id="rId49"/>
    <p:sldId id="361" r:id="rId50"/>
    <p:sldId id="265" r:id="rId51"/>
    <p:sldId id="266" r:id="rId52"/>
    <p:sldId id="277" r:id="rId53"/>
    <p:sldId id="267" r:id="rId54"/>
    <p:sldId id="268" r:id="rId55"/>
    <p:sldId id="276" r:id="rId56"/>
    <p:sldId id="270" r:id="rId57"/>
    <p:sldId id="269" r:id="rId58"/>
    <p:sldId id="279" r:id="rId59"/>
    <p:sldId id="308" r:id="rId60"/>
    <p:sldId id="305" r:id="rId61"/>
    <p:sldId id="306" r:id="rId62"/>
    <p:sldId id="311" r:id="rId63"/>
    <p:sldId id="307" r:id="rId64"/>
    <p:sldId id="310" r:id="rId65"/>
    <p:sldId id="312" r:id="rId66"/>
    <p:sldId id="313" r:id="rId67"/>
    <p:sldId id="314" r:id="rId6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07" autoAdjust="0"/>
  </p:normalViewPr>
  <p:slideViewPr>
    <p:cSldViewPr>
      <p:cViewPr varScale="1">
        <p:scale>
          <a:sx n="69" d="100"/>
          <a:sy n="69" d="100"/>
        </p:scale>
        <p:origin x="-11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3BDB4-47A5-405A-A282-A0F9A579EE6B}" type="datetimeFigureOut">
              <a:rPr lang="it-IT" smtClean="0"/>
              <a:pPr/>
              <a:t>26/04/20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21107-011C-4218-96F6-94E5943BDEE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Decreto </a:t>
            </a:r>
            <a:r>
              <a:rPr lang="it-IT" dirty="0" err="1" smtClean="0"/>
              <a:t>Lorenzin</a:t>
            </a:r>
            <a:r>
              <a:rPr lang="it-IT" dirty="0" smtClean="0"/>
              <a:t> 2017</a:t>
            </a:r>
            <a:endParaRPr lang="it-IT" dirty="0"/>
          </a:p>
        </p:txBody>
      </p:sp>
      <p:sp>
        <p:nvSpPr>
          <p:cNvPr id="4" name="Segnaposto numero diapositiva 3"/>
          <p:cNvSpPr>
            <a:spLocks noGrp="1"/>
          </p:cNvSpPr>
          <p:nvPr>
            <p:ph type="sldNum" sz="quarter" idx="10"/>
          </p:nvPr>
        </p:nvSpPr>
        <p:spPr/>
        <p:txBody>
          <a:bodyPr/>
          <a:lstStyle/>
          <a:p>
            <a:fld id="{E1021107-011C-4218-96F6-94E5943BDEEC}" type="slidenum">
              <a:rPr lang="it-IT" smtClean="0"/>
              <a:pPr/>
              <a:t>14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DA DENUNCIARE QUANDO SI VERIFICANO FOCOLAI EPIDEMICI</a:t>
            </a:r>
            <a:endParaRPr lang="it-IT" dirty="0"/>
          </a:p>
        </p:txBody>
      </p:sp>
      <p:sp>
        <p:nvSpPr>
          <p:cNvPr id="4" name="Segnaposto numero diapositiva 3"/>
          <p:cNvSpPr>
            <a:spLocks noGrp="1"/>
          </p:cNvSpPr>
          <p:nvPr>
            <p:ph type="sldNum" sz="quarter" idx="10"/>
          </p:nvPr>
        </p:nvSpPr>
        <p:spPr/>
        <p:txBody>
          <a:bodyPr/>
          <a:lstStyle/>
          <a:p>
            <a:fld id="{87E9F448-4975-47B4-9F8E-585280B2D943}" type="slidenum">
              <a:rPr lang="it-IT" smtClean="0"/>
              <a:pPr/>
              <a:t>30</a:t>
            </a:fld>
            <a:endParaRPr lang="it-IT"/>
          </a:p>
        </p:txBody>
      </p:sp>
    </p:spTree>
    <p:extLst>
      <p:ext uri="{BB962C8B-B14F-4D97-AF65-F5344CB8AC3E}">
        <p14:creationId xmlns:p14="http://schemas.microsoft.com/office/powerpoint/2010/main" xmlns="" val="170663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26/04/20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26/04/20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26/04/20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26/04/20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26/04/20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26/04/20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26/04/20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26/04/20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26/04/20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26/04/20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26/04/20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26/04/20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TSO</a:t>
            </a:r>
            <a:endParaRPr lang="it-IT" dirty="0"/>
          </a:p>
        </p:txBody>
      </p:sp>
      <p:sp>
        <p:nvSpPr>
          <p:cNvPr id="3" name="Sottotitolo 2"/>
          <p:cNvSpPr>
            <a:spLocks noGrp="1"/>
          </p:cNvSpPr>
          <p:nvPr>
            <p:ph type="subTitle" idx="1"/>
          </p:nvPr>
        </p:nvSpPr>
        <p:spPr/>
        <p:txBody>
          <a:bodyPr/>
          <a:lstStyle/>
          <a:p>
            <a:r>
              <a:rPr lang="it-IT" dirty="0" smtClean="0"/>
              <a:t>TRATTAMENTO SANITARIO OBBLIGATORIO</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PROCEDURE </a:t>
            </a:r>
            <a:r>
              <a:rPr lang="it-IT" dirty="0" err="1" smtClean="0"/>
              <a:t>DI</a:t>
            </a:r>
            <a:r>
              <a:rPr lang="it-IT" dirty="0" smtClean="0"/>
              <a:t> ATTUAZIONE DEL TSO </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 Viene stabilito nell’art 35 che il Sindaco dispone il TSO, su proposta medica motivata (di fatto è una certificazione) convalidata  da uno psichiatra del Servizio di Salute Mentale della ASL.</a:t>
            </a:r>
          </a:p>
          <a:p>
            <a:pPr>
              <a:buNone/>
            </a:pPr>
            <a:r>
              <a:rPr lang="it-IT" dirty="0" smtClean="0"/>
              <a:t>Il certificato deve contenere:</a:t>
            </a:r>
          </a:p>
          <a:p>
            <a:pPr>
              <a:buFontTx/>
              <a:buChar char="-"/>
            </a:pPr>
            <a:r>
              <a:rPr lang="it-IT" dirty="0" smtClean="0"/>
              <a:t>l’identità inequivocabile  del paziente e tutti gli elementi sanitari , anamnestici e obiettivi che giustificano il TSO in regime di ricovero </a:t>
            </a:r>
          </a:p>
          <a:p>
            <a:pPr>
              <a:buFontTx/>
              <a:buChar char="-"/>
            </a:pPr>
            <a:r>
              <a:rPr lang="it-IT" dirty="0" smtClean="0"/>
              <a:t>L’indicazione del medico richiedente e del convalidante con i relativi recapiti</a:t>
            </a:r>
          </a:p>
          <a:p>
            <a:pPr>
              <a:buNone/>
            </a:pPr>
            <a:r>
              <a:rPr lang="it-IT" dirty="0" smtClean="0"/>
              <a:t>Avvenuto il ricovero , il provvedimento del  Sindaco deve essere notificato entro 48 ore al giudice competente per territorio. Il Giudice a sua volta convalida o meno il provvedimento entro le 48 ore successive. In caso di mancata convalida il Sindaco dispone la cessazione del TSO in regime di ricovero. In ogni caso se il TSO si prolunga oltre i 7 </a:t>
            </a:r>
            <a:r>
              <a:rPr lang="it-IT" dirty="0" err="1" smtClean="0"/>
              <a:t>gg</a:t>
            </a:r>
            <a:r>
              <a:rPr lang="it-IT" dirty="0" smtClean="0"/>
              <a:t> , il responsabile dell’SPDC  deve motivare il prolungamento del ricovero al Sindaco .</a:t>
            </a:r>
          </a:p>
          <a:p>
            <a:pPr>
              <a:buNone/>
            </a:pPr>
            <a:endParaRPr lang="it-IT" dirty="0"/>
          </a:p>
        </p:txBody>
      </p:sp>
      <p:sp>
        <p:nvSpPr>
          <p:cNvPr id="4" name="Segnaposto numero diapositiva 3"/>
          <p:cNvSpPr>
            <a:spLocks noGrp="1"/>
          </p:cNvSpPr>
          <p:nvPr>
            <p:ph type="sldNum" sz="quarter" idx="12"/>
          </p:nvPr>
        </p:nvSpPr>
        <p:spPr>
          <a:xfrm>
            <a:off x="5462736" y="5728171"/>
            <a:ext cx="2133600" cy="581149"/>
          </a:xfrm>
          <a:solidFill>
            <a:srgbClr val="FFFF00"/>
          </a:solidFill>
        </p:spPr>
        <p:txBody>
          <a:bodyPr/>
          <a:lstStyle/>
          <a:p>
            <a:r>
              <a:rPr lang="it-IT" dirty="0" smtClean="0">
                <a:solidFill>
                  <a:schemeClr val="tx1"/>
                </a:solidFill>
              </a:rPr>
              <a:t>memo</a:t>
            </a:r>
            <a:endParaRPr lang="it-IT"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404664"/>
            <a:ext cx="4788198" cy="613570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10230443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DIRITTO </a:t>
            </a:r>
            <a:r>
              <a:rPr lang="it-IT" dirty="0" err="1" smtClean="0"/>
              <a:t>DI</a:t>
            </a:r>
            <a:r>
              <a:rPr lang="it-IT" dirty="0" smtClean="0"/>
              <a:t> CURA e DIRITTO </a:t>
            </a:r>
            <a:r>
              <a:rPr lang="it-IT" dirty="0" err="1" smtClean="0"/>
              <a:t>DI</a:t>
            </a:r>
            <a:r>
              <a:rPr lang="it-IT" dirty="0" smtClean="0"/>
              <a:t> SALUTE </a:t>
            </a:r>
            <a:endParaRPr lang="it-IT" dirty="0"/>
          </a:p>
        </p:txBody>
      </p:sp>
      <p:sp>
        <p:nvSpPr>
          <p:cNvPr id="3" name="Segnaposto contenuto 2"/>
          <p:cNvSpPr>
            <a:spLocks noGrp="1"/>
          </p:cNvSpPr>
          <p:nvPr>
            <p:ph idx="1"/>
          </p:nvPr>
        </p:nvSpPr>
        <p:spPr/>
        <p:txBody>
          <a:bodyPr/>
          <a:lstStyle/>
          <a:p>
            <a:pPr>
              <a:buNone/>
            </a:pPr>
            <a:r>
              <a:rPr lang="it-IT" dirty="0" smtClean="0"/>
              <a:t>Quanto detto in tema di Trattamento Sanitario Obbligatorio  vale particolarmente in ambito psichiatrico, ma potrebbe valere anche per qualsiasi stato morboso del quale il soggetto può non essere pienamente consapevole.   Rifiutare di curarsi può in alcuni casi mettere a rischio  la propria vita e la propria salute</a:t>
            </a:r>
            <a:r>
              <a:rPr lang="it-IT" dirty="0" smtClean="0"/>
              <a:t>. </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OBBLIGHI SANITARI E </a:t>
            </a:r>
            <a:r>
              <a:rPr lang="it-IT" dirty="0" err="1" smtClean="0"/>
              <a:t>DI</a:t>
            </a:r>
            <a:r>
              <a:rPr lang="it-IT" dirty="0" smtClean="0"/>
              <a:t> CURA</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sz="2400" dirty="0" smtClean="0"/>
              <a:t>In alcune circostanze particolari è giusto che la legge preveda espressamente l’obbligo per il cittadino di sottoporsi a determinati accertamenti e trattamenti, nel costante rispetto del generale principio di libertà di cura e di scelta di cura, per salvaguardare la salute individuale e collettiva. </a:t>
            </a:r>
          </a:p>
          <a:p>
            <a:pPr>
              <a:buNone/>
            </a:pPr>
            <a:r>
              <a:rPr lang="it-IT" sz="2400" dirty="0" smtClean="0"/>
              <a:t>A parte quanto detto in tema di pazienti psichiatrici si parla di accertamenti e trattamenti sanitari obbligatori in tema di:</a:t>
            </a:r>
          </a:p>
          <a:p>
            <a:pPr>
              <a:buNone/>
            </a:pPr>
            <a:endParaRPr lang="it-IT" sz="2400" dirty="0" smtClean="0"/>
          </a:p>
          <a:p>
            <a:pPr>
              <a:buFontTx/>
              <a:buChar char="-"/>
            </a:pPr>
            <a:r>
              <a:rPr lang="it-IT" sz="2400" b="1" dirty="0" smtClean="0"/>
              <a:t>Malattie Infettive e contagiose</a:t>
            </a:r>
            <a:r>
              <a:rPr lang="it-IT" sz="2400" dirty="0" smtClean="0"/>
              <a:t> per le quali esiste obbligo di denuncia e </a:t>
            </a:r>
            <a:r>
              <a:rPr lang="it-IT" sz="2400" dirty="0" smtClean="0"/>
              <a:t>di </a:t>
            </a:r>
            <a:r>
              <a:rPr lang="it-IT" sz="2400" dirty="0" smtClean="0"/>
              <a:t>azioni </a:t>
            </a:r>
            <a:r>
              <a:rPr lang="it-IT" sz="2400" dirty="0" smtClean="0"/>
              <a:t>preventive volte ad evitare la </a:t>
            </a:r>
            <a:r>
              <a:rPr lang="it-IT" sz="2400" dirty="0" smtClean="0"/>
              <a:t>trasmissione </a:t>
            </a:r>
            <a:r>
              <a:rPr lang="it-IT" sz="2400" dirty="0" smtClean="0"/>
              <a:t> del contagio ai </a:t>
            </a:r>
            <a:r>
              <a:rPr lang="it-IT" sz="2400" dirty="0" smtClean="0"/>
              <a:t>contatti attuata mediante isolamento domiciliare:</a:t>
            </a:r>
          </a:p>
          <a:p>
            <a:pPr>
              <a:buNone/>
            </a:pPr>
            <a:r>
              <a:rPr lang="it-IT" sz="2400" dirty="0" smtClean="0"/>
              <a:t>a)</a:t>
            </a:r>
            <a:r>
              <a:rPr lang="it-IT" sz="2400" i="1" dirty="0" smtClean="0"/>
              <a:t>fiduciario:                  </a:t>
            </a:r>
            <a:r>
              <a:rPr lang="it-IT" sz="2400" dirty="0" smtClean="0"/>
              <a:t>se la gestione è affidata ai familiari della persona</a:t>
            </a:r>
          </a:p>
          <a:p>
            <a:pPr>
              <a:buNone/>
            </a:pPr>
            <a:r>
              <a:rPr lang="it-IT" sz="2400" dirty="0" smtClean="0"/>
              <a:t>b)</a:t>
            </a:r>
            <a:r>
              <a:rPr lang="it-IT" sz="2400" i="1" dirty="0" smtClean="0"/>
              <a:t>assistenziale:             </a:t>
            </a:r>
            <a:r>
              <a:rPr lang="it-IT" sz="2400" dirty="0" smtClean="0"/>
              <a:t>se la gestione è affidata a personale sanitario</a:t>
            </a:r>
          </a:p>
          <a:p>
            <a:pPr>
              <a:buNone/>
            </a:pPr>
            <a:r>
              <a:rPr lang="it-IT" sz="2400" dirty="0" smtClean="0"/>
              <a:t>c) </a:t>
            </a:r>
            <a:r>
              <a:rPr lang="it-IT" sz="2400" i="1" dirty="0" smtClean="0"/>
              <a:t>per piantonamento: </a:t>
            </a:r>
            <a:r>
              <a:rPr lang="it-IT" sz="2400" dirty="0" smtClean="0"/>
              <a:t>se affidata alle forze dell’ordine</a:t>
            </a:r>
          </a:p>
          <a:p>
            <a:pPr>
              <a:buNone/>
            </a:pPr>
            <a:endParaRPr lang="it-IT" dirty="0" smtClean="0"/>
          </a:p>
          <a:p>
            <a:pPr>
              <a:buNone/>
            </a:pP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OBBLIGHI SANITARI E  </a:t>
            </a:r>
            <a:r>
              <a:rPr lang="it-IT" dirty="0" err="1" smtClean="0"/>
              <a:t>DI</a:t>
            </a:r>
            <a:r>
              <a:rPr lang="it-IT" dirty="0" smtClean="0"/>
              <a:t> CURA </a:t>
            </a:r>
            <a:endParaRPr lang="it-IT" dirty="0"/>
          </a:p>
        </p:txBody>
      </p:sp>
      <p:sp>
        <p:nvSpPr>
          <p:cNvPr id="3" name="Segnaposto contenuto 2"/>
          <p:cNvSpPr>
            <a:spLocks noGrp="1"/>
          </p:cNvSpPr>
          <p:nvPr>
            <p:ph idx="1"/>
          </p:nvPr>
        </p:nvSpPr>
        <p:spPr/>
        <p:txBody>
          <a:bodyPr/>
          <a:lstStyle/>
          <a:p>
            <a:pPr>
              <a:buFontTx/>
              <a:buChar char="-"/>
            </a:pPr>
            <a:r>
              <a:rPr lang="it-IT" b="1" dirty="0" smtClean="0"/>
              <a:t>Vaccinazioni obbligatorie e facoltative:</a:t>
            </a:r>
          </a:p>
          <a:p>
            <a:pPr>
              <a:buNone/>
            </a:pPr>
            <a:r>
              <a:rPr lang="it-IT" dirty="0" smtClean="0"/>
              <a:t>le</a:t>
            </a:r>
            <a:r>
              <a:rPr lang="it-IT" b="1" dirty="0" smtClean="0"/>
              <a:t> </a:t>
            </a:r>
            <a:r>
              <a:rPr lang="it-IT" dirty="0" smtClean="0"/>
              <a:t> vaccinazioni obbligatorie riguardano i minori in età prescolare e scolare fino a 16 anni</a:t>
            </a:r>
            <a:endParaRPr lang="it-IT" dirty="0"/>
          </a:p>
        </p:txBody>
      </p:sp>
      <p:pic>
        <p:nvPicPr>
          <p:cNvPr id="4" name="Picture 2"/>
          <p:cNvPicPr>
            <a:picLocks noChangeAspect="1" noChangeArrowheads="1"/>
          </p:cNvPicPr>
          <p:nvPr/>
        </p:nvPicPr>
        <p:blipFill>
          <a:blip r:embed="rId3" cstate="print"/>
          <a:srcRect/>
          <a:stretch>
            <a:fillRect/>
          </a:stretch>
        </p:blipFill>
        <p:spPr bwMode="auto">
          <a:xfrm>
            <a:off x="457200" y="2276872"/>
            <a:ext cx="8229600" cy="384167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9198" y="332656"/>
            <a:ext cx="9130798" cy="302433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625" y="3443436"/>
            <a:ext cx="9048750" cy="3009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4996" y="476672"/>
            <a:ext cx="8608869" cy="543346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p:cNvPicPr>
            <a:picLocks noGrp="1" noChangeAspect="1" noChangeArrowheads="1"/>
          </p:cNvPicPr>
          <p:nvPr>
            <p:ph idx="1"/>
          </p:nvPr>
        </p:nvPicPr>
        <p:blipFill>
          <a:blip r:embed="rId2" cstate="print"/>
          <a:srcRect/>
          <a:stretch>
            <a:fillRect/>
          </a:stretch>
        </p:blipFill>
        <p:spPr bwMode="auto">
          <a:xfrm>
            <a:off x="35496" y="692696"/>
            <a:ext cx="8997011" cy="507342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p:cNvPicPr>
            <a:picLocks noGrp="1" noChangeAspect="1" noChangeArrowheads="1"/>
          </p:cNvPicPr>
          <p:nvPr>
            <p:ph idx="1"/>
          </p:nvPr>
        </p:nvPicPr>
        <p:blipFill>
          <a:blip r:embed="rId2" cstate="print"/>
          <a:srcRect/>
          <a:stretch>
            <a:fillRect/>
          </a:stretch>
        </p:blipFill>
        <p:spPr bwMode="auto">
          <a:xfrm>
            <a:off x="158273" y="620688"/>
            <a:ext cx="8904740" cy="500141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sz="2800" dirty="0" smtClean="0"/>
              <a:t>Disordini immunitari</a:t>
            </a:r>
          </a:p>
          <a:p>
            <a:r>
              <a:rPr lang="it-IT" sz="2800" dirty="0" smtClean="0"/>
              <a:t>Gravi reazioni allergiche</a:t>
            </a:r>
            <a:endParaRPr lang="it-IT" sz="2800" dirty="0"/>
          </a:p>
        </p:txBody>
      </p:sp>
      <p:pic>
        <p:nvPicPr>
          <p:cNvPr id="4" name="Picture 2"/>
          <p:cNvPicPr>
            <a:picLocks noChangeAspect="1" noChangeArrowheads="1"/>
          </p:cNvPicPr>
          <p:nvPr/>
        </p:nvPicPr>
        <p:blipFill>
          <a:blip r:embed="rId2" cstate="print"/>
          <a:stretch>
            <a:fillRect/>
          </a:stretch>
        </p:blipFill>
        <p:spPr>
          <a:xfrm>
            <a:off x="457200" y="1340768"/>
            <a:ext cx="8229600" cy="3779179"/>
          </a:xfrm>
          <a:prstGeom prst="rect">
            <a:avLst/>
          </a:prstGeom>
        </p:spPr>
      </p:pic>
      <p:sp>
        <p:nvSpPr>
          <p:cNvPr id="5" name="Titolo 1"/>
          <p:cNvSpPr>
            <a:spLocks noGrp="1"/>
          </p:cNvSpPr>
          <p:nvPr>
            <p:ph type="title"/>
          </p:nvPr>
        </p:nvSpPr>
        <p:spPr/>
        <p:txBody>
          <a:bodyPr>
            <a:normAutofit fontScale="90000"/>
          </a:bodyPr>
          <a:lstStyle/>
          <a:p>
            <a:r>
              <a:rPr lang="it-IT" dirty="0" smtClean="0"/>
              <a:t>CONTROINDICAZIONI  ALLE VACCINAZIONI OBBLIGATORIE</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 Normalmente tutti gli atti sanitari sono volontari e il paziente si reca dal medico  per sottoporsi ad accertamenti sanitari  e cure in modo autonomo e volontario</a:t>
            </a:r>
          </a:p>
          <a:p>
            <a:pPr>
              <a:buNone/>
            </a:pPr>
            <a:r>
              <a:rPr lang="it-IT" dirty="0" smtClean="0"/>
              <a:t>Cionondimeno tra medico e paziente è importante instaurare una relazione professionale basata sul consenso e sul reciproco riconoscimento dei ruoli , delle funzioni e delle finalità dei processi sanitari </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2313" y="1700808"/>
            <a:ext cx="7772400" cy="1362075"/>
          </a:xfrm>
        </p:spPr>
        <p:txBody>
          <a:bodyPr/>
          <a:lstStyle/>
          <a:p>
            <a:r>
              <a:rPr lang="it-IT" dirty="0" smtClean="0"/>
              <a:t>Denunce obbligatorie</a:t>
            </a:r>
            <a:endParaRPr lang="it-IT" dirty="0"/>
          </a:p>
        </p:txBody>
      </p:sp>
      <p:sp>
        <p:nvSpPr>
          <p:cNvPr id="5" name="Segnaposto testo 4"/>
          <p:cNvSpPr>
            <a:spLocks noGrp="1"/>
          </p:cNvSpPr>
          <p:nvPr>
            <p:ph type="body" idx="1"/>
          </p:nvPr>
        </p:nvSpPr>
        <p:spPr/>
        <p:txBody>
          <a:bodyPr/>
          <a:lstStyle/>
          <a:p>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DENUNCE OBBLIGATORIE</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 Con il termine di denuncia sanitaria s’intende l’atto scritto che il medico utilizza per informare una pubblica autorità di fatti o notizie appresi nell’esercizio della professione e di cui è obbligato a riferire per disposizione di legge </a:t>
            </a:r>
          </a:p>
          <a:p>
            <a:pPr>
              <a:buNone/>
            </a:pPr>
            <a:r>
              <a:rPr lang="it-IT" dirty="0" smtClean="0"/>
              <a:t> </a:t>
            </a:r>
            <a:r>
              <a:rPr lang="it-IT" b="1" dirty="0" smtClean="0"/>
              <a:t>Le denunce obbligatorie costituiscono  giusta causa imperativa  di rivelazione del segreto professionale</a:t>
            </a:r>
          </a:p>
          <a:p>
            <a:pPr>
              <a:buNone/>
            </a:pP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40000" lnSpcReduction="20000"/>
          </a:bodyPr>
          <a:lstStyle/>
          <a:p>
            <a:pPr>
              <a:buNone/>
            </a:pPr>
            <a:r>
              <a:rPr lang="it-IT" dirty="0" smtClean="0"/>
              <a:t> </a:t>
            </a:r>
            <a:r>
              <a:rPr lang="it-IT" sz="7000" dirty="0" smtClean="0"/>
              <a:t>Le denunce sanitarie obbligatorie (oltre alle denunce del settore giudiziario  referto e rapporto , si dividono in tre settori sulla base  alla pubblica autorità di destinazione, del loro oggetto e </a:t>
            </a:r>
            <a:r>
              <a:rPr lang="it-IT" sz="7000" dirty="0" err="1" smtClean="0"/>
              <a:t>ﬁnalità</a:t>
            </a:r>
            <a:r>
              <a:rPr lang="it-IT" sz="7000" dirty="0" smtClean="0"/>
              <a:t>.</a:t>
            </a:r>
          </a:p>
          <a:p>
            <a:pPr>
              <a:buNone/>
            </a:pPr>
            <a:r>
              <a:rPr lang="it-IT" sz="7000" dirty="0" smtClean="0"/>
              <a:t> Si distinguono pertanto in:  </a:t>
            </a:r>
          </a:p>
          <a:p>
            <a:pPr>
              <a:buNone/>
            </a:pPr>
            <a:endParaRPr lang="it-IT" sz="7000" dirty="0" smtClean="0"/>
          </a:p>
          <a:p>
            <a:r>
              <a:rPr lang="it-IT" sz="7000" dirty="0" smtClean="0"/>
              <a:t>Denunce del settore sanitario</a:t>
            </a:r>
          </a:p>
          <a:p>
            <a:r>
              <a:rPr lang="it-IT" sz="7000" dirty="0" smtClean="0"/>
              <a:t>Denunce del settore amministrativo</a:t>
            </a:r>
          </a:p>
          <a:p>
            <a:r>
              <a:rPr lang="it-IT" sz="7000" dirty="0" smtClean="0"/>
              <a:t>Denunce del settore assicurativo/previdenziale  </a:t>
            </a:r>
            <a:endParaRPr lang="it-IT" dirty="0" smtClean="0"/>
          </a:p>
          <a:p>
            <a:endParaRPr lang="it-IT" dirty="0" smtClean="0"/>
          </a:p>
          <a:p>
            <a:endParaRPr lang="it-IT" dirty="0" smtClean="0"/>
          </a:p>
          <a:p>
            <a:endParaRPr lang="it-IT" dirty="0" smtClean="0"/>
          </a:p>
          <a:p>
            <a:pPr>
              <a:buNone/>
            </a:pPr>
            <a:r>
              <a:rPr lang="it-IT" dirty="0" smtClean="0"/>
              <a:t> </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540" y="1484785"/>
            <a:ext cx="7972508"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fontScale="90000"/>
          </a:bodyPr>
          <a:lstStyle/>
          <a:p>
            <a:r>
              <a:rPr lang="it-IT" dirty="0" smtClean="0"/>
              <a:t>DENUNCIA(NOTIFICA) DELLE MALATTIE INFETTIVE COME OBBLIGO DI LEGGE</a:t>
            </a:r>
            <a:endParaRPr lang="it-IT" dirty="0"/>
          </a:p>
        </p:txBody>
      </p:sp>
    </p:spTree>
    <p:extLst>
      <p:ext uri="{BB962C8B-B14F-4D97-AF65-F5344CB8AC3E}">
        <p14:creationId xmlns:p14="http://schemas.microsoft.com/office/powerpoint/2010/main" xmlns="" val="3980328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4294967295"/>
          </p:nvPr>
        </p:nvSpPr>
        <p:spPr>
          <a:xfrm>
            <a:off x="179512" y="803374"/>
            <a:ext cx="8820472" cy="4857874"/>
          </a:xfrm>
        </p:spPr>
        <p:txBody>
          <a:bodyPr>
            <a:normAutofit fontScale="77500" lnSpcReduction="20000"/>
          </a:bodyPr>
          <a:lstStyle/>
          <a:p>
            <a:pPr>
              <a:buNone/>
            </a:pPr>
            <a:r>
              <a:rPr lang="it-IT" sz="2800" dirty="0" smtClean="0"/>
              <a:t>Il fine  che si persegue con la denuncia è duplice:</a:t>
            </a:r>
          </a:p>
          <a:p>
            <a:pPr marL="514350" indent="-514350">
              <a:buFont typeface="+mj-lt"/>
              <a:buAutoNum type="arabicPeriod"/>
            </a:pPr>
            <a:r>
              <a:rPr lang="it-IT" sz="2800" dirty="0" smtClean="0"/>
              <a:t>Tutelare la salute collettiva permettendo di assumere adeguate misure preventive di igiene pubblica e individuale</a:t>
            </a:r>
          </a:p>
          <a:p>
            <a:pPr marL="514350" indent="-514350">
              <a:buFont typeface="+mj-lt"/>
              <a:buAutoNum type="arabicPeriod"/>
            </a:pPr>
            <a:r>
              <a:rPr lang="it-IT" sz="2800" dirty="0" smtClean="0"/>
              <a:t>Consentire l’effettuazione di indagini statistico-epidemiologiche  nel campo della sanità pubblica</a:t>
            </a:r>
          </a:p>
          <a:p>
            <a:pPr marL="514350" indent="-514350">
              <a:buNone/>
            </a:pPr>
            <a:r>
              <a:rPr lang="it-IT" sz="2800" dirty="0" smtClean="0"/>
              <a:t>Tali finalità possono essere in contrasto  con il diritto alla” Privacy” </a:t>
            </a:r>
          </a:p>
          <a:p>
            <a:pPr marL="514350" indent="-514350">
              <a:buNone/>
            </a:pPr>
            <a:r>
              <a:rPr lang="it-IT" sz="2800" dirty="0" smtClean="0"/>
              <a:t>Ma è noto che la denuncia di malattia infettiva viene inoltrata allo scopo di prevenire la diffusione di malattie contagiose alla collettività e dalla quale si innescano misure di contumacia /isolamento dell’individuo che potrebbe non avere interesse  ad osservare con conseguenze nefaste per la collettività.</a:t>
            </a:r>
          </a:p>
          <a:p>
            <a:pPr marL="514350" indent="-514350">
              <a:buNone/>
            </a:pPr>
            <a:r>
              <a:rPr lang="it-IT" sz="2800" b="1" dirty="0" smtClean="0"/>
              <a:t>Le denunce sanitarie obbligatorie costituiscono giusta causa di rivelazione di segreto  </a:t>
            </a:r>
          </a:p>
          <a:p>
            <a:pPr marL="514350" indent="-514350">
              <a:buNone/>
            </a:pPr>
            <a:r>
              <a:rPr lang="it-IT" sz="2800" b="1" dirty="0" smtClean="0"/>
              <a:t>Il medico segnalerà i soli dati necessari che hanno interesse per gli adempimenti relativi al caso</a:t>
            </a:r>
          </a:p>
          <a:p>
            <a:pPr marL="514350" indent="-514350">
              <a:buNone/>
            </a:pPr>
            <a:endParaRPr lang="it-IT" sz="2400" b="1" dirty="0" smtClean="0"/>
          </a:p>
          <a:p>
            <a:pPr marL="514350" indent="-514350">
              <a:buNone/>
            </a:pPr>
            <a:endParaRPr lang="it-IT" sz="2400" b="1" dirty="0" smtClean="0"/>
          </a:p>
          <a:p>
            <a:pPr marL="514350" indent="-514350">
              <a:buNone/>
            </a:pPr>
            <a:endParaRPr lang="it-IT" sz="2400" b="1" dirty="0" smtClean="0"/>
          </a:p>
          <a:p>
            <a:pPr marL="514350" indent="-514350">
              <a:buFont typeface="+mj-lt"/>
              <a:buAutoNum type="arabicPeriod"/>
            </a:pP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DIPARTIMENTO </a:t>
            </a:r>
            <a:r>
              <a:rPr lang="it-IT" dirty="0" err="1" smtClean="0"/>
              <a:t>DI</a:t>
            </a:r>
            <a:r>
              <a:rPr lang="it-IT" dirty="0" smtClean="0"/>
              <a:t> PREVENZIONE: Servizio Igiene e Sanità Pubblica SISP</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114" y="1743074"/>
            <a:ext cx="8641366" cy="438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0601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OMISSIONE DI DENUNCIA</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688" y="1691829"/>
            <a:ext cx="8301501" cy="4401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6914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noAutofit/>
          </a:bodyPr>
          <a:lstStyle/>
          <a:p>
            <a:r>
              <a:rPr lang="it-IT" sz="2800" b="1" dirty="0" smtClean="0"/>
              <a:t>ELENCO MALATTIE INFETTIVE SOTTOPOSTE A DENUNCIA OBBLIGATORIA</a:t>
            </a:r>
            <a:endParaRPr lang="it-IT" sz="2800" b="1" dirty="0"/>
          </a:p>
        </p:txBody>
      </p:sp>
      <p:sp>
        <p:nvSpPr>
          <p:cNvPr id="12" name="Segnaposto testo 11"/>
          <p:cNvSpPr>
            <a:spLocks noGrp="1"/>
          </p:cNvSpPr>
          <p:nvPr>
            <p:ph type="body" idx="1"/>
          </p:nvPr>
        </p:nvSpPr>
        <p:spPr>
          <a:xfrm>
            <a:off x="2260004" y="1340768"/>
            <a:ext cx="4040188" cy="639762"/>
          </a:xfrm>
        </p:spPr>
        <p:txBody>
          <a:bodyPr>
            <a:normAutofit fontScale="92500" lnSpcReduction="20000"/>
          </a:bodyPr>
          <a:lstStyle/>
          <a:p>
            <a:r>
              <a:rPr lang="it-IT" dirty="0" smtClean="0"/>
              <a:t>COMUNICAZIONE IMMEDIATA CLASSE I</a:t>
            </a:r>
            <a:endParaRPr lang="it-IT" dirty="0"/>
          </a:p>
        </p:txBody>
      </p:sp>
      <p:pic>
        <p:nvPicPr>
          <p:cNvPr id="7173" name="Picture 5"/>
          <p:cNvPicPr>
            <a:picLocks noGrp="1" noChangeAspect="1" noChangeArrowheads="1"/>
          </p:cNvPicPr>
          <p:nvPr>
            <p:ph sz="half" idx="2"/>
          </p:nvPr>
        </p:nvPicPr>
        <p:blipFill>
          <a:blip r:embed="rId2" cstate="print"/>
          <a:stretch>
            <a:fillRect/>
          </a:stretch>
        </p:blipFill>
        <p:spPr bwMode="auto">
          <a:xfrm>
            <a:off x="476954" y="2174875"/>
            <a:ext cx="4000679" cy="3951288"/>
          </a:xfrm>
          <a:prstGeom prst="rect">
            <a:avLst/>
          </a:prstGeom>
          <a:noFill/>
          <a:ln w="9525">
            <a:noFill/>
            <a:miter lim="800000"/>
            <a:headEnd/>
            <a:tailEnd/>
          </a:ln>
        </p:spPr>
      </p:pic>
      <p:pic>
        <p:nvPicPr>
          <p:cNvPr id="7174" name="Picture 6"/>
          <p:cNvPicPr>
            <a:picLocks noGrp="1" noChangeAspect="1" noChangeArrowheads="1"/>
          </p:cNvPicPr>
          <p:nvPr>
            <p:ph sz="quarter" idx="4"/>
          </p:nvPr>
        </p:nvPicPr>
        <p:blipFill>
          <a:blip r:embed="rId3" cstate="print"/>
          <a:stretch>
            <a:fillRect/>
          </a:stretch>
        </p:blipFill>
        <p:spPr bwMode="auto">
          <a:xfrm>
            <a:off x="4708525" y="2555081"/>
            <a:ext cx="3914775" cy="3190875"/>
          </a:xfrm>
          <a:prstGeom prst="rect">
            <a:avLst/>
          </a:prstGeom>
          <a:noFill/>
          <a:ln w="9525">
            <a:noFill/>
            <a:miter lim="800000"/>
            <a:headEnd/>
            <a:tailEnd/>
          </a:ln>
        </p:spPr>
      </p:pic>
      <p:sp>
        <p:nvSpPr>
          <p:cNvPr id="15" name="Segnaposto testo 14"/>
          <p:cNvSpPr>
            <a:spLocks noGrp="1"/>
          </p:cNvSpPr>
          <p:nvPr>
            <p:ph type="body" sz="quarter" idx="3"/>
          </p:nvPr>
        </p:nvSpPr>
        <p:spPr>
          <a:xfrm>
            <a:off x="4716016" y="2204864"/>
            <a:ext cx="2088232" cy="360040"/>
          </a:xfrm>
        </p:spPr>
        <p:txBody>
          <a:bodyPr>
            <a:normAutofit fontScale="85000" lnSpcReduction="20000"/>
          </a:bodyPr>
          <a:lstStyle/>
          <a:p>
            <a:r>
              <a:rPr lang="it-IT" dirty="0" smtClean="0">
                <a:solidFill>
                  <a:srgbClr val="FF0000"/>
                </a:solidFill>
              </a:rPr>
              <a:t>CORONAVIRUS</a:t>
            </a:r>
            <a:endParaRPr lang="it-IT"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79512" y="404664"/>
            <a:ext cx="8640960" cy="580926"/>
          </a:xfrm>
        </p:spPr>
        <p:txBody>
          <a:bodyPr>
            <a:noAutofit/>
          </a:bodyPr>
          <a:lstStyle/>
          <a:p>
            <a:r>
              <a:rPr lang="it-IT" sz="2800" b="1" dirty="0" smtClean="0"/>
              <a:t>COMUNICAZIONE ENTRO 48 ORE</a:t>
            </a:r>
            <a:br>
              <a:rPr lang="it-IT" sz="2800" b="1" dirty="0" smtClean="0"/>
            </a:br>
            <a:r>
              <a:rPr lang="it-IT" sz="2800" b="1" dirty="0" smtClean="0"/>
              <a:t>CLASSE II</a:t>
            </a:r>
            <a:endParaRPr lang="it-IT" sz="2800" b="1"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674574" y="1600200"/>
            <a:ext cx="3603851" cy="4525963"/>
          </a:xfrm>
          <a:prstGeom prst="rect">
            <a:avLst/>
          </a:prstGeom>
          <a:noFill/>
          <a:ln w="9525">
            <a:noFill/>
            <a:miter lim="800000"/>
            <a:headEnd/>
            <a:tailEnd/>
          </a:ln>
        </p:spPr>
      </p:pic>
      <p:pic>
        <p:nvPicPr>
          <p:cNvPr id="8195" name="Picture 3"/>
          <p:cNvPicPr>
            <a:picLocks noGrp="1" noChangeAspect="1" noChangeArrowheads="1"/>
          </p:cNvPicPr>
          <p:nvPr>
            <p:ph sz="half" idx="2"/>
          </p:nvPr>
        </p:nvPicPr>
        <p:blipFill>
          <a:blip r:embed="rId3" cstate="print"/>
          <a:srcRect/>
          <a:stretch>
            <a:fillRect/>
          </a:stretch>
        </p:blipFill>
        <p:spPr bwMode="auto">
          <a:xfrm>
            <a:off x="4882977" y="1600200"/>
            <a:ext cx="3569045" cy="45259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tretch>
            <a:fillRect/>
          </a:stretch>
        </p:blipFill>
        <p:spPr bwMode="auto">
          <a:xfrm>
            <a:off x="747674" y="892674"/>
            <a:ext cx="7568742" cy="5704678"/>
          </a:xfrm>
          <a:prstGeom prst="rect">
            <a:avLst/>
          </a:prstGeom>
          <a:noFill/>
          <a:ln w="9525">
            <a:noFill/>
            <a:miter lim="800000"/>
            <a:headEnd/>
            <a:tailEnd/>
          </a:ln>
        </p:spPr>
      </p:pic>
      <p:sp>
        <p:nvSpPr>
          <p:cNvPr id="9" name="Titolo 8"/>
          <p:cNvSpPr>
            <a:spLocks noGrp="1"/>
          </p:cNvSpPr>
          <p:nvPr>
            <p:ph type="title"/>
          </p:nvPr>
        </p:nvSpPr>
        <p:spPr>
          <a:xfrm>
            <a:off x="6084168" y="620688"/>
            <a:ext cx="2736304" cy="864096"/>
          </a:xfrm>
        </p:spPr>
        <p:txBody>
          <a:bodyPr>
            <a:normAutofit/>
          </a:bodyPr>
          <a:lstStyle/>
          <a:p>
            <a:r>
              <a:rPr lang="it-IT" sz="3600" b="1" dirty="0" smtClean="0"/>
              <a:t>CLASSE III</a:t>
            </a:r>
            <a:endParaRPr lang="it-IT"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SALUTE E’ UN DIRITTO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 il primato della libertà personale di cura, come libertà da costrizioni è il cardine sul quale si costruisce tutta l’attività professionale del medico.</a:t>
            </a:r>
          </a:p>
          <a:p>
            <a:r>
              <a:rPr lang="it-IT" dirty="0" smtClean="0"/>
              <a:t> in eccezione a tale impianto ,il trattamento medico può essere imposto,   quando risulta necessario  tutelare sia il soggetto che  la collettività dalla pericolosità della malattia e sempre che, in tali e tassativi casi, esso sia previsto dalla legge.</a:t>
            </a:r>
            <a:endParaRPr lang="it-IT" dirty="0"/>
          </a:p>
        </p:txBody>
      </p:sp>
      <p:sp>
        <p:nvSpPr>
          <p:cNvPr id="4" name="Segnaposto numero diapositiva 3"/>
          <p:cNvSpPr>
            <a:spLocks noGrp="1"/>
          </p:cNvSpPr>
          <p:nvPr>
            <p:ph type="sldNum" sz="quarter" idx="12"/>
          </p:nvPr>
        </p:nvSpPr>
        <p:spPr/>
        <p:txBody>
          <a:bodyPr/>
          <a:lstStyle/>
          <a:p>
            <a:pPr>
              <a:defRPr/>
            </a:pPr>
            <a:fld id="{BA512A59-EB35-4B9F-9852-83FE02892CE4}"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t>CLASSE IV ENTRO 48 ORE</a:t>
            </a:r>
            <a:endParaRPr lang="it-IT" sz="2400" b="1"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1484784"/>
            <a:ext cx="5977616" cy="2924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3487" y="4509120"/>
            <a:ext cx="6074857"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9491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DENUNCE ASL- UFFICIO IGIENE VETERINARIO </a:t>
            </a:r>
            <a:br>
              <a:rPr lang="it-IT" sz="3600" b="1" dirty="0" smtClean="0"/>
            </a:br>
            <a:r>
              <a:rPr lang="it-IT" sz="3600" b="1" dirty="0" smtClean="0"/>
              <a:t>(per disinfestazioni</a:t>
            </a:r>
            <a:r>
              <a:rPr lang="it-IT" b="1" dirty="0" smtClean="0"/>
              <a:t>) </a:t>
            </a:r>
            <a:r>
              <a:rPr lang="it-IT" sz="3100" b="1" dirty="0" smtClean="0"/>
              <a:t>CLASSE V</a:t>
            </a:r>
            <a:endParaRPr lang="it-IT" b="1" dirty="0"/>
          </a:p>
        </p:txBody>
      </p:sp>
      <p:sp>
        <p:nvSpPr>
          <p:cNvPr id="3" name="Segnaposto contenuto 2"/>
          <p:cNvSpPr>
            <a:spLocks noGrp="1"/>
          </p:cNvSpPr>
          <p:nvPr>
            <p:ph idx="1"/>
          </p:nvPr>
        </p:nvSpPr>
        <p:spPr/>
        <p:txBody>
          <a:bodyPr/>
          <a:lstStyle/>
          <a:p>
            <a:r>
              <a:rPr lang="it-IT" dirty="0" smtClean="0"/>
              <a:t>Morsi di cane, gatto, ratto, puzzole, volpi, furetti, pipistrelli</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ATTUALITA’ IN TEMA </a:t>
            </a:r>
            <a:r>
              <a:rPr lang="it-IT" dirty="0" err="1" smtClean="0"/>
              <a:t>DI</a:t>
            </a:r>
            <a:r>
              <a:rPr lang="it-IT" dirty="0" smtClean="0"/>
              <a:t> EPIDEMIE/PANDEMIE</a:t>
            </a:r>
            <a:endParaRPr lang="it-IT" dirty="0"/>
          </a:p>
        </p:txBody>
      </p:sp>
      <p:sp>
        <p:nvSpPr>
          <p:cNvPr id="5" name="Segnaposto testo 4"/>
          <p:cNvSpPr>
            <a:spLocks noGrp="1"/>
          </p:cNvSpPr>
          <p:nvPr>
            <p:ph type="body" idx="1"/>
          </p:nvPr>
        </p:nvSpPr>
        <p:spPr/>
        <p:txBody>
          <a:bodyPr/>
          <a:lstStyle/>
          <a:p>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389347" y="980728"/>
            <a:ext cx="7999077" cy="551252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p:cNvPicPr>
            <a:picLocks noGrp="1" noChangeAspect="1" noChangeArrowheads="1"/>
          </p:cNvPicPr>
          <p:nvPr>
            <p:ph idx="1"/>
          </p:nvPr>
        </p:nvPicPr>
        <p:blipFill>
          <a:blip r:embed="rId2" cstate="print"/>
          <a:srcRect/>
          <a:stretch>
            <a:fillRect/>
          </a:stretch>
        </p:blipFill>
        <p:spPr bwMode="auto">
          <a:xfrm>
            <a:off x="135974" y="188640"/>
            <a:ext cx="8900522" cy="462827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447800" y="4797152"/>
            <a:ext cx="6248400" cy="19621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942791" y="476672"/>
            <a:ext cx="7404780" cy="30243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017402" y="3536404"/>
            <a:ext cx="7266924" cy="284492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6" name="Picture 4"/>
          <p:cNvPicPr>
            <a:picLocks noGrp="1" noChangeAspect="1" noChangeArrowheads="1"/>
          </p:cNvPicPr>
          <p:nvPr>
            <p:ph idx="1"/>
          </p:nvPr>
        </p:nvPicPr>
        <p:blipFill>
          <a:blip r:embed="rId2" cstate="print"/>
          <a:srcRect/>
          <a:stretch>
            <a:fillRect/>
          </a:stretch>
        </p:blipFill>
        <p:spPr bwMode="auto">
          <a:xfrm>
            <a:off x="268297" y="446476"/>
            <a:ext cx="8480167" cy="56796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p:cNvPicPr>
            <a:picLocks noGrp="1" noChangeAspect="1" noChangeArrowheads="1"/>
          </p:cNvPicPr>
          <p:nvPr>
            <p:ph idx="1"/>
          </p:nvPr>
        </p:nvPicPr>
        <p:blipFill>
          <a:blip r:embed="rId2" cstate="print"/>
          <a:srcRect/>
          <a:stretch>
            <a:fillRect/>
          </a:stretch>
        </p:blipFill>
        <p:spPr bwMode="auto">
          <a:xfrm>
            <a:off x="201891" y="764704"/>
            <a:ext cx="8942109" cy="565725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idx="1"/>
          </p:nvPr>
        </p:nvSpPr>
        <p:spPr/>
        <p:txBody>
          <a:bodyPr>
            <a:normAutofit/>
          </a:bodyPr>
          <a:lstStyle/>
          <a:p>
            <a:r>
              <a:rPr lang="it-IT" sz="1800" dirty="0" smtClean="0"/>
              <a:t>file:///C:/Users/Marina/AppData/Local/Packages/microsoft.windowscommunicationsapps_8wekyb3d8bbwe/LocalState/Files/S0/16615/Attachments/Allegato_03_Scheda_Segnalazione.cleaned[18951].pdf</a:t>
            </a:r>
            <a:endParaRPr lang="it-IT"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DENUNCE AMMINISTRATIVE OBBLIGATORIE (COMUNE, ASL)</a:t>
            </a:r>
            <a:endParaRPr lang="it-IT" dirty="0"/>
          </a:p>
        </p:txBody>
      </p:sp>
      <p:sp>
        <p:nvSpPr>
          <p:cNvPr id="3" name="Segnaposto contenuto 2"/>
          <p:cNvSpPr>
            <a:spLocks noGrp="1"/>
          </p:cNvSpPr>
          <p:nvPr>
            <p:ph idx="1"/>
          </p:nvPr>
        </p:nvSpPr>
        <p:spPr/>
        <p:txBody>
          <a:bodyPr>
            <a:normAutofit lnSpcReduction="10000"/>
          </a:bodyPr>
          <a:lstStyle/>
          <a:p>
            <a:r>
              <a:rPr lang="it-IT" dirty="0" smtClean="0"/>
              <a:t>Certificato di nascita</a:t>
            </a:r>
          </a:p>
          <a:p>
            <a:r>
              <a:rPr lang="it-IT" dirty="0" smtClean="0"/>
              <a:t>Assistenza al parto (morte , </a:t>
            </a:r>
            <a:r>
              <a:rPr lang="it-IT" dirty="0" err="1" smtClean="0"/>
              <a:t>malformativo</a:t>
            </a:r>
            <a:r>
              <a:rPr lang="it-IT" dirty="0" smtClean="0"/>
              <a:t>, lussazione congenita anca)</a:t>
            </a:r>
          </a:p>
          <a:p>
            <a:r>
              <a:rPr lang="it-IT" dirty="0" smtClean="0"/>
              <a:t>Denuncia infanti deformi /immaturi</a:t>
            </a:r>
          </a:p>
          <a:p>
            <a:r>
              <a:rPr lang="it-IT" dirty="0" smtClean="0"/>
              <a:t>Interruzione volontaria gravidanza</a:t>
            </a:r>
          </a:p>
          <a:p>
            <a:r>
              <a:rPr lang="it-IT" dirty="0" smtClean="0"/>
              <a:t>Morte e Denuncia cause morte (ISTAT)</a:t>
            </a:r>
          </a:p>
          <a:p>
            <a:r>
              <a:rPr lang="it-IT" dirty="0" smtClean="0"/>
              <a:t>Denuncia malattie infettive e diffusive</a:t>
            </a:r>
          </a:p>
          <a:p>
            <a:r>
              <a:rPr lang="it-IT" dirty="0" smtClean="0"/>
              <a:t>Vaccinazioni</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A512A59-EB35-4B9F-9852-83FE02892CE4}" type="slidenum">
              <a:rPr lang="it-IT" smtClean="0"/>
              <a:pPr>
                <a:defRPr/>
              </a:pPr>
              <a:t>4</a:t>
            </a:fld>
            <a:endParaRPr lang="it-IT"/>
          </a:p>
        </p:txBody>
      </p:sp>
      <p:sp>
        <p:nvSpPr>
          <p:cNvPr id="3" name="Segnaposto contenuto 2"/>
          <p:cNvSpPr>
            <a:spLocks noGrp="1"/>
          </p:cNvSpPr>
          <p:nvPr>
            <p:ph idx="4294967295"/>
          </p:nvPr>
        </p:nvSpPr>
        <p:spPr>
          <a:xfrm>
            <a:off x="0" y="836712"/>
            <a:ext cx="8229600" cy="5184576"/>
          </a:xfrm>
        </p:spPr>
        <p:txBody>
          <a:bodyPr>
            <a:normAutofit lnSpcReduction="10000"/>
          </a:bodyPr>
          <a:lstStyle/>
          <a:p>
            <a:pPr>
              <a:defRPr/>
            </a:pPr>
            <a:r>
              <a:rPr lang="it-IT" b="1" dirty="0" smtClean="0"/>
              <a:t>Art. 32 della Costituzione italiana del 1948 </a:t>
            </a:r>
          </a:p>
          <a:p>
            <a:pPr>
              <a:defRPr/>
            </a:pPr>
            <a:endParaRPr lang="it-IT" sz="1600" dirty="0" smtClean="0"/>
          </a:p>
          <a:p>
            <a:pPr>
              <a:buNone/>
              <a:defRPr/>
            </a:pPr>
            <a:r>
              <a:rPr lang="it-IT" dirty="0" smtClean="0"/>
              <a:t>  “La Repubblica tutela la </a:t>
            </a:r>
            <a:r>
              <a:rPr lang="it-IT" b="1" dirty="0" smtClean="0"/>
              <a:t>salute</a:t>
            </a:r>
            <a:r>
              <a:rPr lang="it-IT" dirty="0" smtClean="0"/>
              <a:t> come fondamentale diritto dell’individuo e interesse della collettività e garantisce cure gratuite agli indigenti</a:t>
            </a:r>
            <a:endParaRPr lang="it-IT" b="1" dirty="0" smtClean="0"/>
          </a:p>
          <a:p>
            <a:pPr>
              <a:defRPr/>
            </a:pPr>
            <a:endParaRPr lang="it-IT" b="1" dirty="0" smtClean="0"/>
          </a:p>
          <a:p>
            <a:pPr>
              <a:buNone/>
              <a:defRPr/>
            </a:pPr>
            <a:r>
              <a:rPr lang="it-IT" dirty="0" smtClean="0"/>
              <a:t> Nessuno può essere sottoposto a trattamento sanitario se non per disposizioni di legge. La legge non può in nessun caso violare i limiti imposti dal rispetto della persona umana”</a:t>
            </a:r>
          </a:p>
          <a:p>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4"/>
            <a:ext cx="9199105" cy="5734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229200"/>
            <a:ext cx="9199105" cy="17572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17815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81175" y="116632"/>
            <a:ext cx="5581650"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81175" y="4492280"/>
            <a:ext cx="5581650" cy="2969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ttangolo 1"/>
          <p:cNvSpPr/>
          <p:nvPr/>
        </p:nvSpPr>
        <p:spPr bwMode="auto">
          <a:xfrm>
            <a:off x="3203848" y="1700808"/>
            <a:ext cx="288032" cy="21602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it-IT" b="1"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89429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332656"/>
            <a:ext cx="8229600" cy="4525963"/>
          </a:xfrm>
        </p:spPr>
        <p:txBody>
          <a:bodyPr/>
          <a:lstStyle/>
          <a:p>
            <a:endParaRPr lang="it-IT"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260648"/>
            <a:ext cx="5486400" cy="478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9275" y="5107260"/>
            <a:ext cx="5505450" cy="156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68947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9275" y="188640"/>
            <a:ext cx="5505450" cy="3533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24038" y="3501008"/>
            <a:ext cx="5495925" cy="412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9453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DENUNCE A CARATTERE ASSICURATIVO/PREVIDENZIALE INAIL /INPS</a:t>
            </a:r>
            <a:endParaRPr lang="it-IT" sz="3600" dirty="0"/>
          </a:p>
        </p:txBody>
      </p:sp>
      <p:sp>
        <p:nvSpPr>
          <p:cNvPr id="3" name="Segnaposto contenuto 2"/>
          <p:cNvSpPr>
            <a:spLocks noGrp="1"/>
          </p:cNvSpPr>
          <p:nvPr>
            <p:ph idx="1"/>
          </p:nvPr>
        </p:nvSpPr>
        <p:spPr>
          <a:xfrm>
            <a:off x="457200" y="1855365"/>
            <a:ext cx="8229600" cy="4525963"/>
          </a:xfrm>
        </p:spPr>
        <p:txBody>
          <a:bodyPr/>
          <a:lstStyle/>
          <a:p>
            <a:r>
              <a:rPr lang="it-IT" dirty="0" smtClean="0"/>
              <a:t>Infortuni sul lavoro (entro 3 </a:t>
            </a:r>
            <a:r>
              <a:rPr lang="it-IT" dirty="0" err="1" smtClean="0"/>
              <a:t>gg</a:t>
            </a:r>
            <a:r>
              <a:rPr lang="it-IT" dirty="0" smtClean="0"/>
              <a:t>)</a:t>
            </a:r>
          </a:p>
          <a:p>
            <a:r>
              <a:rPr lang="it-IT" dirty="0" smtClean="0"/>
              <a:t>Malattia professionale /lavoro correlata</a:t>
            </a:r>
          </a:p>
          <a:p>
            <a:r>
              <a:rPr lang="it-IT" dirty="0" smtClean="0"/>
              <a:t>Certificati di assenza dal lavoro per malattia</a:t>
            </a:r>
          </a:p>
          <a:p>
            <a:endParaRPr lang="it-IT" dirty="0" smtClean="0"/>
          </a:p>
          <a:p>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27384"/>
            <a:ext cx="5268243" cy="5679111"/>
          </a:xfrm>
          <a:prstGeom prst="rect">
            <a:avLst/>
          </a:prstGeom>
          <a:noFill/>
          <a:ln>
            <a:noFill/>
          </a:ln>
          <a:effec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11995" y="4880942"/>
            <a:ext cx="5196309" cy="19657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e 3"/>
          <p:cNvSpPr/>
          <p:nvPr/>
        </p:nvSpPr>
        <p:spPr>
          <a:xfrm>
            <a:off x="2051720" y="6525344"/>
            <a:ext cx="1706488" cy="421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 xmlns:p14="http://schemas.microsoft.com/office/powerpoint/2010/main" val="3841128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1238" y="668610"/>
            <a:ext cx="4581525" cy="600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760" y="116632"/>
            <a:ext cx="16954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Ovale 1"/>
          <p:cNvSpPr/>
          <p:nvPr/>
        </p:nvSpPr>
        <p:spPr>
          <a:xfrm>
            <a:off x="2281238" y="6453336"/>
            <a:ext cx="149867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 xmlns:p14="http://schemas.microsoft.com/office/powerpoint/2010/main" val="28720749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052736"/>
            <a:ext cx="7639320" cy="5311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835696" y="3789040"/>
            <a:ext cx="91440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 xmlns:p14="http://schemas.microsoft.com/office/powerpoint/2010/main" val="2298079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ALTRE DENUNCE /INFORMATIVE </a:t>
            </a:r>
            <a:r>
              <a:rPr lang="it-IT" dirty="0" err="1" smtClean="0"/>
              <a:t>DI</a:t>
            </a:r>
            <a:r>
              <a:rPr lang="it-IT" dirty="0" smtClean="0"/>
              <a:t> INTERESSE PER LA COLLETTIVITA’</a:t>
            </a:r>
            <a:endParaRPr lang="it-IT" dirty="0"/>
          </a:p>
        </p:txBody>
      </p:sp>
      <p:sp>
        <p:nvSpPr>
          <p:cNvPr id="3" name="Segnaposto contenuto 2"/>
          <p:cNvSpPr>
            <a:spLocks noGrp="1"/>
          </p:cNvSpPr>
          <p:nvPr>
            <p:ph idx="1"/>
          </p:nvPr>
        </p:nvSpPr>
        <p:spPr/>
        <p:txBody>
          <a:bodyPr/>
          <a:lstStyle/>
          <a:p>
            <a:endParaRPr lang="it-IT" dirty="0" smtClean="0"/>
          </a:p>
          <a:p>
            <a:r>
              <a:rPr lang="it-IT" dirty="0" smtClean="0"/>
              <a:t>Denunce di reazioni avverse a farmaci (ADR)  </a:t>
            </a:r>
          </a:p>
          <a:p>
            <a:pPr>
              <a:buNone/>
            </a:pP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2313" y="2924944"/>
            <a:ext cx="7772400" cy="1362075"/>
          </a:xfrm>
        </p:spPr>
        <p:txBody>
          <a:bodyPr/>
          <a:lstStyle/>
          <a:p>
            <a:r>
              <a:rPr lang="it-IT" dirty="0" smtClean="0"/>
              <a:t>REFERTO E RAPPORTO</a:t>
            </a:r>
            <a:endParaRPr lang="it-IT" dirty="0"/>
          </a:p>
        </p:txBody>
      </p:sp>
      <p:sp>
        <p:nvSpPr>
          <p:cNvPr id="5" name="Segnaposto testo 4"/>
          <p:cNvSpPr>
            <a:spLocks noGrp="1"/>
          </p:cNvSpPr>
          <p:nvPr>
            <p:ph type="body" idx="1"/>
          </p:nvPr>
        </p:nvSpPr>
        <p:spPr/>
        <p:txBody>
          <a:bodyPr/>
          <a:lstStyle/>
          <a:p>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t>TRATTAMENTO SANITARIO OBBLIGATORIO</a:t>
            </a:r>
            <a:br>
              <a:rPr lang="it-IT" sz="3600" dirty="0" smtClean="0"/>
            </a:br>
            <a:r>
              <a:rPr lang="it-IT" sz="3600" dirty="0" smtClean="0"/>
              <a:t>TSO</a:t>
            </a:r>
            <a:endParaRPr lang="it-IT" sz="3600"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    I Trattamenti Sanitari Obbligatori e gli accertamenti medici, possono essere disposti solo con provvedimenti adottati dalla Autorità preposta nella veste di autorità sanitaria che tutelano l’individuo e la collettività (Sindaco di Comune ), su proposta motivata di un medico (art 33 legge 833/1978).</a:t>
            </a:r>
          </a:p>
          <a:p>
            <a:r>
              <a:rPr lang="it-IT" dirty="0" smtClean="0"/>
              <a:t>La legge dispone nello stesso articolo che i TSO siano attuati da servizi pubblici territoriali con ricovero nelle strutture sanitarie ospedaliere o convenzionate.</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DENUNCIA:REFERTO /RAPPORTO</a:t>
            </a:r>
            <a:endParaRPr lang="it-IT" dirty="0"/>
          </a:p>
        </p:txBody>
      </p:sp>
      <p:sp>
        <p:nvSpPr>
          <p:cNvPr id="4" name="Segnaposto contenuto 3"/>
          <p:cNvSpPr>
            <a:spLocks noGrp="1"/>
          </p:cNvSpPr>
          <p:nvPr>
            <p:ph idx="1"/>
          </p:nvPr>
        </p:nvSpPr>
        <p:spPr/>
        <p:txBody>
          <a:bodyPr>
            <a:normAutofit lnSpcReduction="10000"/>
          </a:bodyPr>
          <a:lstStyle/>
          <a:p>
            <a:r>
              <a:rPr lang="it-IT" dirty="0" smtClean="0"/>
              <a:t>Si tratta di una denuncia obbligatoria destinata all’Autorità Giudiziaria che ha lo scopo di portare a conoscenza tutti i fatti delittuosi e lesivi dell’integrità psico-fisica perseguibili d’ufficio.</a:t>
            </a:r>
          </a:p>
          <a:p>
            <a:r>
              <a:rPr lang="it-IT" dirty="0" smtClean="0"/>
              <a:t>L’obbligo di referto medico deriva da una disposizione del Codice Penale che prevede multa e sanzioni nel caso di omissione o ritardo di trasmissione di Referto. </a:t>
            </a:r>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dirty="0" smtClean="0"/>
              <a:t>Art 365 CP Omissione di Referto </a:t>
            </a:r>
            <a:r>
              <a:rPr lang="it-IT" dirty="0" err="1" smtClean="0"/>
              <a:t>….</a:t>
            </a:r>
            <a:r>
              <a:rPr lang="it-IT" i="1" dirty="0" err="1" smtClean="0"/>
              <a:t>chiunque</a:t>
            </a:r>
            <a:r>
              <a:rPr lang="it-IT" i="1" dirty="0" smtClean="0"/>
              <a:t> , nell’esercizio di una professione sanitaria, presta assistenza o opera in casi che possono presentare i caratteri di un delitto per il quale si debba procedere d’ufficio, omette o ritarda di riferire all’Autorità Giudiziaria , è punito con multa.</a:t>
            </a:r>
          </a:p>
          <a:p>
            <a:pPr>
              <a:buNone/>
            </a:pPr>
            <a:r>
              <a:rPr lang="it-IT" i="1" dirty="0" smtClean="0"/>
              <a:t>Questa disposizione non si applica quando il Referto espone la persona assistita a procedimento penale.  </a:t>
            </a:r>
            <a:endParaRPr lang="it-IT" i="1"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51</a:t>
            </a:fld>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DIFFERENZA TRA REFERTO E RAPPORTO</a:t>
            </a:r>
            <a:endParaRPr lang="it-IT" dirty="0"/>
          </a:p>
        </p:txBody>
      </p:sp>
      <p:sp>
        <p:nvSpPr>
          <p:cNvPr id="6" name="Segnaposto testo 5"/>
          <p:cNvSpPr>
            <a:spLocks noGrp="1"/>
          </p:cNvSpPr>
          <p:nvPr>
            <p:ph type="body" idx="1"/>
          </p:nvPr>
        </p:nvSpPr>
        <p:spPr/>
        <p:txBody>
          <a:bodyPr/>
          <a:lstStyle/>
          <a:p>
            <a:r>
              <a:rPr lang="it-IT" dirty="0" smtClean="0"/>
              <a:t>REFERTO</a:t>
            </a:r>
            <a:endParaRPr lang="it-IT" dirty="0"/>
          </a:p>
        </p:txBody>
      </p:sp>
      <p:sp>
        <p:nvSpPr>
          <p:cNvPr id="7" name="Segnaposto contenuto 6"/>
          <p:cNvSpPr>
            <a:spLocks noGrp="1"/>
          </p:cNvSpPr>
          <p:nvPr>
            <p:ph sz="half" idx="2"/>
          </p:nvPr>
        </p:nvSpPr>
        <p:spPr>
          <a:xfrm>
            <a:off x="179512" y="2606922"/>
            <a:ext cx="4317876" cy="2982318"/>
          </a:xfrm>
        </p:spPr>
        <p:txBody>
          <a:bodyPr/>
          <a:lstStyle/>
          <a:p>
            <a:r>
              <a:rPr lang="it-IT" sz="2000" dirty="0" smtClean="0"/>
              <a:t> Esercenti una professione sanitaria</a:t>
            </a:r>
          </a:p>
          <a:p>
            <a:pPr>
              <a:buNone/>
            </a:pPr>
            <a:r>
              <a:rPr lang="it-IT" sz="2000" dirty="0" smtClean="0"/>
              <a:t>   </a:t>
            </a:r>
          </a:p>
          <a:p>
            <a:r>
              <a:rPr lang="it-IT" sz="2000" dirty="0" smtClean="0"/>
              <a:t>Riguarda i delitti perseguibili d’</a:t>
            </a:r>
            <a:r>
              <a:rPr lang="it-IT" sz="2000" dirty="0" err="1" smtClean="0"/>
              <a:t>ufﬁcio</a:t>
            </a:r>
            <a:r>
              <a:rPr lang="it-IT" sz="2000" dirty="0" smtClean="0"/>
              <a:t> </a:t>
            </a:r>
          </a:p>
          <a:p>
            <a:endParaRPr lang="it-IT" sz="2000" dirty="0" smtClean="0"/>
          </a:p>
          <a:p>
            <a:r>
              <a:rPr lang="it-IT" sz="2000" dirty="0" smtClean="0"/>
              <a:t> Deve pervenire entro 48 ore </a:t>
            </a:r>
          </a:p>
          <a:p>
            <a:endParaRPr lang="it-IT" sz="2000" dirty="0" smtClean="0"/>
          </a:p>
          <a:p>
            <a:endParaRPr lang="it-IT" sz="2000" dirty="0"/>
          </a:p>
        </p:txBody>
      </p:sp>
      <p:sp>
        <p:nvSpPr>
          <p:cNvPr id="8" name="Segnaposto testo 7"/>
          <p:cNvSpPr>
            <a:spLocks noGrp="1"/>
          </p:cNvSpPr>
          <p:nvPr>
            <p:ph type="body" sz="quarter" idx="3"/>
          </p:nvPr>
        </p:nvSpPr>
        <p:spPr/>
        <p:txBody>
          <a:bodyPr/>
          <a:lstStyle/>
          <a:p>
            <a:r>
              <a:rPr lang="it-IT" dirty="0" smtClean="0"/>
              <a:t>RAPPORTO</a:t>
            </a:r>
            <a:endParaRPr lang="it-IT" dirty="0"/>
          </a:p>
        </p:txBody>
      </p:sp>
      <p:sp>
        <p:nvSpPr>
          <p:cNvPr id="9" name="Segnaposto contenuto 8"/>
          <p:cNvSpPr>
            <a:spLocks noGrp="1"/>
          </p:cNvSpPr>
          <p:nvPr>
            <p:ph sz="quarter" idx="4"/>
          </p:nvPr>
        </p:nvSpPr>
        <p:spPr>
          <a:xfrm>
            <a:off x="4645025" y="2564904"/>
            <a:ext cx="4103439" cy="2880320"/>
          </a:xfrm>
        </p:spPr>
        <p:txBody>
          <a:bodyPr/>
          <a:lstStyle/>
          <a:p>
            <a:r>
              <a:rPr lang="it-IT" dirty="0" smtClean="0"/>
              <a:t> </a:t>
            </a:r>
            <a:r>
              <a:rPr lang="it-IT" sz="2000" dirty="0" smtClean="0"/>
              <a:t>Pubblico </a:t>
            </a:r>
            <a:r>
              <a:rPr lang="it-IT" sz="2000" dirty="0" err="1" smtClean="0"/>
              <a:t>ufﬁciale</a:t>
            </a:r>
            <a:r>
              <a:rPr lang="it-IT" sz="2000" dirty="0" smtClean="0"/>
              <a:t> o incaricato di un pubblico servizio </a:t>
            </a:r>
          </a:p>
          <a:p>
            <a:r>
              <a:rPr lang="it-IT" sz="2000" dirty="0" smtClean="0"/>
              <a:t>Riguarda  i delitti perseguibili d’</a:t>
            </a:r>
            <a:r>
              <a:rPr lang="it-IT" sz="2000" dirty="0" err="1" smtClean="0"/>
              <a:t>ufﬁcio</a:t>
            </a:r>
            <a:r>
              <a:rPr lang="it-IT" sz="2000" dirty="0" smtClean="0"/>
              <a:t>  </a:t>
            </a:r>
          </a:p>
          <a:p>
            <a:endParaRPr lang="it-IT" sz="2000" dirty="0" smtClean="0"/>
          </a:p>
          <a:p>
            <a:r>
              <a:rPr lang="it-IT" sz="2000" dirty="0" smtClean="0"/>
              <a:t> Deve essere trasmesso senza ritardo </a:t>
            </a:r>
          </a:p>
          <a:p>
            <a:endParaRPr lang="it-IT" sz="2000" dirty="0" smtClean="0"/>
          </a:p>
          <a:p>
            <a:endParaRPr lang="it-IT"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7500" lnSpcReduction="20000"/>
          </a:bodyPr>
          <a:lstStyle/>
          <a:p>
            <a:pPr>
              <a:buNone/>
            </a:pPr>
            <a:r>
              <a:rPr lang="it-IT" dirty="0" smtClean="0"/>
              <a:t>La norma indica obbligo solo quando l’opera o l’assistenza al paziente è rivolta a condizioni delittuose perseguibili d’ufficio. Il Codice Penale distingue i reati per gravità in delitti (reclusione o multa) e contravvenzioni (arresto e ammenda).</a:t>
            </a:r>
          </a:p>
          <a:p>
            <a:pPr>
              <a:buNone/>
            </a:pPr>
            <a:r>
              <a:rPr lang="it-IT" dirty="0" smtClean="0"/>
              <a:t>Sono delitti perseguibili d’ufficio quelli che abbiano gravità tale da costituire danno per la collettività e per i suoi beni.</a:t>
            </a:r>
          </a:p>
          <a:p>
            <a:pPr>
              <a:buNone/>
            </a:pPr>
            <a:r>
              <a:rPr lang="it-IT" dirty="0" smtClean="0"/>
              <a:t>Sono delitti perseguibili a querela quelli il cui  danno è strettamente individuale e compete alla persona lesa  l’iniziativa di promuovere l’azione giudiziaria: tra questi è compresa , nonostante la gravità  la violenza sessuale non aggravata, che ha il mero scopo  di tutelare la vittima dalle conseguenze della pubblicizzazione del fatto.</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53</a:t>
            </a:fld>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r>
              <a:rPr lang="it-IT" dirty="0" smtClean="0"/>
              <a:t>Il medico deve discernere  nella vasta gamma dei delitti perseguibili d’ufficio o a querela e non gli compete il dettaglio e le circostanze del fatto ma la certificazione deve riguardare solo l’elemento tecnico scientifico sanitario e la concreta possibilità che sia perseguibile d’ufficio.</a:t>
            </a:r>
          </a:p>
          <a:p>
            <a:pPr>
              <a:buNone/>
            </a:pPr>
            <a:r>
              <a:rPr lang="it-IT" dirty="0" smtClean="0"/>
              <a:t> </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54</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DELITTI PERSEGUIBILI </a:t>
            </a:r>
            <a:r>
              <a:rPr lang="it-IT" dirty="0" err="1" smtClean="0"/>
              <a:t>D’UFFICIO</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0537" y="1628800"/>
            <a:ext cx="8951481" cy="446449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DELITTI PERSEGUIBILI </a:t>
            </a:r>
            <a:r>
              <a:rPr lang="it-IT" dirty="0" err="1" smtClean="0"/>
              <a:t>D’UFFICIO</a:t>
            </a:r>
            <a:endParaRPr lang="it-IT"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2996" y="1700807"/>
            <a:ext cx="8595467" cy="420606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DELITTI PERSEGUIBILI A QUERELA</a:t>
            </a:r>
            <a:endParaRPr lang="it-IT" dirty="0"/>
          </a:p>
        </p:txBody>
      </p:sp>
      <p:sp>
        <p:nvSpPr>
          <p:cNvPr id="3" name="Segnaposto contenuto 2"/>
          <p:cNvSpPr>
            <a:spLocks noGrp="1"/>
          </p:cNvSpPr>
          <p:nvPr>
            <p:ph idx="1"/>
          </p:nvPr>
        </p:nvSpPr>
        <p:spPr>
          <a:xfrm>
            <a:off x="179512" y="1196752"/>
            <a:ext cx="8507288" cy="4929411"/>
          </a:xfrm>
        </p:spPr>
        <p:txBody>
          <a:bodyPr>
            <a:normAutofit fontScale="85000" lnSpcReduction="10000"/>
          </a:bodyPr>
          <a:lstStyle/>
          <a:p>
            <a:r>
              <a:rPr lang="it-IT" dirty="0" smtClean="0"/>
              <a:t>CP Art 581 Delitto di percosse</a:t>
            </a:r>
          </a:p>
          <a:p>
            <a:r>
              <a:rPr lang="it-IT" dirty="0" smtClean="0"/>
              <a:t>CP Art. 582 Delitto di lesioni personali dolose lievissime non aggravate</a:t>
            </a:r>
          </a:p>
          <a:p>
            <a:r>
              <a:rPr lang="it-IT" dirty="0" smtClean="0"/>
              <a:t>CP Art 590 Delitto di lesioni colpose escluse quelle aggravate derivanti da violazione delle norme di prevenzione degli infortuni e malattie professionali</a:t>
            </a:r>
          </a:p>
          <a:p>
            <a:r>
              <a:rPr lang="it-IT" dirty="0" smtClean="0"/>
              <a:t>CP Art 609 bis, violenza sessuale; </a:t>
            </a:r>
            <a:r>
              <a:rPr lang="it-IT" dirty="0" err="1" smtClean="0"/>
              <a:t>ter</a:t>
            </a:r>
            <a:r>
              <a:rPr lang="it-IT" dirty="0" smtClean="0"/>
              <a:t> circostanze aggravanti;</a:t>
            </a:r>
          </a:p>
          <a:p>
            <a:r>
              <a:rPr lang="it-IT" dirty="0" smtClean="0"/>
              <a:t>Si procede d’ufficio se il fatto di cui al 609-bis è minorenne, o commesso da un genitore anche adottivo o convivente o affidatario o se è commesso da incaricato di pubblico servizio, o pubblico </a:t>
            </a:r>
            <a:r>
              <a:rPr lang="it-IT" dirty="0" err="1" smtClean="0"/>
              <a:t>ufficiale…</a:t>
            </a:r>
            <a:r>
              <a:rPr lang="it-IT" dirty="0" smtClean="0"/>
              <a:t>.</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57</a:t>
            </a:fld>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it-IT" b="1" dirty="0" smtClean="0"/>
              <a:t>COME VA FATTO UN REFERTO</a:t>
            </a:r>
          </a:p>
        </p:txBody>
      </p:sp>
      <p:sp>
        <p:nvSpPr>
          <p:cNvPr id="76803" name="Rectangle 3"/>
          <p:cNvSpPr>
            <a:spLocks noGrp="1" noChangeArrowheads="1"/>
          </p:cNvSpPr>
          <p:nvPr>
            <p:ph type="body" idx="1"/>
          </p:nvPr>
        </p:nvSpPr>
        <p:spPr/>
        <p:txBody>
          <a:bodyPr>
            <a:normAutofit fontScale="92500" lnSpcReduction="20000"/>
          </a:bodyPr>
          <a:lstStyle/>
          <a:p>
            <a:pPr eaLnBrk="1" hangingPunct="1">
              <a:lnSpc>
                <a:spcPct val="90000"/>
              </a:lnSpc>
              <a:buNone/>
            </a:pPr>
            <a:r>
              <a:rPr lang="it-IT" dirty="0" smtClean="0"/>
              <a:t>Carta intestata:</a:t>
            </a:r>
          </a:p>
          <a:p>
            <a:pPr marL="514350" indent="-514350" eaLnBrk="1" hangingPunct="1">
              <a:lnSpc>
                <a:spcPct val="90000"/>
              </a:lnSpc>
              <a:buFont typeface="+mj-lt"/>
              <a:buAutoNum type="arabicPeriod"/>
            </a:pPr>
            <a:r>
              <a:rPr lang="it-IT" dirty="0" smtClean="0"/>
              <a:t>  data</a:t>
            </a:r>
          </a:p>
          <a:p>
            <a:pPr marL="514350" indent="-514350" eaLnBrk="1" hangingPunct="1">
              <a:lnSpc>
                <a:spcPct val="90000"/>
              </a:lnSpc>
              <a:buFont typeface="+mj-lt"/>
              <a:buAutoNum type="arabicPeriod"/>
            </a:pPr>
            <a:r>
              <a:rPr lang="it-IT" dirty="0" smtClean="0"/>
              <a:t>  da chi si è stati chiamati</a:t>
            </a:r>
          </a:p>
          <a:p>
            <a:pPr marL="514350" indent="-514350" eaLnBrk="1" hangingPunct="1">
              <a:lnSpc>
                <a:spcPct val="90000"/>
              </a:lnSpc>
              <a:buFont typeface="+mj-lt"/>
              <a:buAutoNum type="arabicPeriod"/>
            </a:pPr>
            <a:r>
              <a:rPr lang="it-IT" dirty="0" smtClean="0"/>
              <a:t>  luogo-ora</a:t>
            </a:r>
          </a:p>
          <a:p>
            <a:pPr marL="514350" indent="-514350" eaLnBrk="1" hangingPunct="1">
              <a:lnSpc>
                <a:spcPct val="90000"/>
              </a:lnSpc>
              <a:buFont typeface="+mj-lt"/>
              <a:buAutoNum type="arabicPeriod"/>
            </a:pPr>
            <a:r>
              <a:rPr lang="it-IT" dirty="0" smtClean="0"/>
              <a:t> generalità della persona (se la si conosce)</a:t>
            </a:r>
          </a:p>
          <a:p>
            <a:pPr marL="514350" indent="-514350" eaLnBrk="1" hangingPunct="1">
              <a:lnSpc>
                <a:spcPct val="90000"/>
              </a:lnSpc>
              <a:buFont typeface="+mj-lt"/>
              <a:buAutoNum type="arabicPeriod"/>
            </a:pPr>
            <a:r>
              <a:rPr lang="it-IT" dirty="0" smtClean="0"/>
              <a:t> tipologia delle lesioni ed eventualmente il mezzo che le ha prodotte</a:t>
            </a:r>
          </a:p>
          <a:p>
            <a:pPr marL="514350" indent="-514350" eaLnBrk="1" hangingPunct="1">
              <a:lnSpc>
                <a:spcPct val="90000"/>
              </a:lnSpc>
              <a:buFont typeface="+mj-lt"/>
              <a:buAutoNum type="arabicPeriod"/>
            </a:pPr>
            <a:r>
              <a:rPr lang="it-IT" dirty="0" smtClean="0"/>
              <a:t> giudizio prognostico circa&lt;la durata ed evoluzione dei postumi.</a:t>
            </a:r>
          </a:p>
          <a:p>
            <a:pPr eaLnBrk="1" hangingPunct="1">
              <a:lnSpc>
                <a:spcPct val="90000"/>
              </a:lnSpc>
            </a:pPr>
            <a:endParaRPr lang="it-IT" dirty="0" smtClean="0"/>
          </a:p>
          <a:p>
            <a:pPr eaLnBrk="1" hangingPunct="1">
              <a:lnSpc>
                <a:spcPct val="90000"/>
              </a:lnSpc>
            </a:pPr>
            <a:r>
              <a:rPr lang="it-IT" dirty="0" smtClean="0"/>
              <a:t>firma</a:t>
            </a:r>
          </a:p>
        </p:txBody>
      </p:sp>
    </p:spTree>
    <p:extLst>
      <p:ext uri="{BB962C8B-B14F-4D97-AF65-F5344CB8AC3E}">
        <p14:creationId xmlns="" xmlns:p14="http://schemas.microsoft.com/office/powerpoint/2010/main" val="232743772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1061864"/>
            <a:ext cx="8229600" cy="1143000"/>
          </a:xfrm>
        </p:spPr>
        <p:txBody>
          <a:bodyPr/>
          <a:lstStyle/>
          <a:p>
            <a:r>
              <a:rPr lang="it-IT" b="1" dirty="0" smtClean="0"/>
              <a:t>OMISSIONE </a:t>
            </a:r>
            <a:r>
              <a:rPr lang="it-IT" b="1" dirty="0" err="1" smtClean="0"/>
              <a:t>DI</a:t>
            </a:r>
            <a:r>
              <a:rPr lang="it-IT" b="1" dirty="0" smtClean="0"/>
              <a:t> SOCCORSO</a:t>
            </a:r>
            <a:endParaRPr lang="it-IT" b="1" dirty="0"/>
          </a:p>
        </p:txBody>
      </p:sp>
      <p:sp>
        <p:nvSpPr>
          <p:cNvPr id="7" name="Segnaposto contenuto 6"/>
          <p:cNvSpPr>
            <a:spLocks noGrp="1"/>
          </p:cNvSpPr>
          <p:nvPr>
            <p:ph idx="1"/>
          </p:nvPr>
        </p:nvSpPr>
        <p:spPr>
          <a:xfrm>
            <a:off x="457200" y="2968352"/>
            <a:ext cx="8229600" cy="2692896"/>
          </a:xfrm>
        </p:spPr>
        <p:txBody>
          <a:bodyPr/>
          <a:lstStyle/>
          <a:p>
            <a:pPr>
              <a:buNone/>
            </a:pPr>
            <a:r>
              <a:rPr lang="it-IT" dirty="0" smtClean="0"/>
              <a:t>Il medico indipendentemente dalla sua funzione e dalla sua specializzazione deve in qualunque luogo e circostanza prestare le cure di urgenza ad una persona inferma, per la quale non sia possibile assicurare altra idonea assistenza.</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LEGGE 180  13 maggio 1978</a:t>
            </a:r>
            <a:br>
              <a:rPr lang="it-IT" dirty="0" smtClean="0"/>
            </a:br>
            <a:r>
              <a:rPr lang="it-IT" sz="4000" dirty="0" smtClean="0"/>
              <a:t>Riordino del sistema di cure Psichiatriche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Tale legge ha segnato il tramonto della segregazione del malato mentale in Istituti Manicomiali degradati e degradanti, abolendo il concetto di malato mentale  come soggetto “pericoloso per se o per altri” stigmatizzato come individuo da escludere socialmente.</a:t>
            </a:r>
          </a:p>
          <a:p>
            <a:r>
              <a:rPr lang="it-IT" dirty="0" smtClean="0"/>
              <a:t>Le norme di tale Legge furono rapidamente inserite in articoli 33,34,35 della legge  833  del 1978 che istituiva il nuovo Sistema Sanitario Nazionale.</a:t>
            </a:r>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OMISSIONE </a:t>
            </a:r>
            <a:r>
              <a:rPr lang="it-IT" dirty="0" err="1" smtClean="0"/>
              <a:t>DI</a:t>
            </a:r>
            <a:r>
              <a:rPr lang="it-IT" dirty="0" smtClean="0"/>
              <a:t> SOCCORSO E’ UN DOVERE </a:t>
            </a:r>
            <a:r>
              <a:rPr lang="it-IT" dirty="0" err="1" smtClean="0"/>
              <a:t>DI</a:t>
            </a:r>
            <a:r>
              <a:rPr lang="it-IT" dirty="0" smtClean="0"/>
              <a:t> CHIUNQUE </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Il nostro ordinamento giuridico colloca il reato di omissione di soccorso, previsto dall’art. 593 del codice penale, tra i delitti contro la persona e, più precisamente, tra quelli contro la vita e l’incolumità personale</a:t>
            </a:r>
            <a:r>
              <a:rPr lang="it-IT" i="1" dirty="0" smtClean="0"/>
              <a:t> </a:t>
            </a:r>
          </a:p>
          <a:p>
            <a:pPr>
              <a:buNone/>
            </a:pPr>
            <a:r>
              <a:rPr lang="it-IT" i="1" dirty="0" err="1" smtClean="0"/>
              <a:t>……</a:t>
            </a:r>
            <a:r>
              <a:rPr lang="it-IT" i="1" dirty="0" smtClean="0"/>
              <a:t>.”Chiunque, trovando abbandonato o smarrito un fanciullo minore  o un’altra persona incapace di provvedere a sé stessa, per malattia di mente o di corpo, per vecchiaia o per altra causa, omette di darne immediato avviso all’autorità è punito con la reclusione fino a un anno o con la multa fino a 2.500 </a:t>
            </a:r>
            <a:r>
              <a:rPr lang="it-IT" i="1" dirty="0" err="1" smtClean="0"/>
              <a:t>euro……</a:t>
            </a:r>
            <a:endParaRPr lang="it-IT" dirty="0" smtClean="0"/>
          </a:p>
          <a:p>
            <a:pPr>
              <a:buNone/>
            </a:pPr>
            <a:r>
              <a:rPr lang="it-IT" i="1" dirty="0" smtClean="0"/>
              <a:t>..Alla stessa pena soggiace chi, trovando un corpo umano che sia o sembri inanimato, ovvero una persona ferita o altrimenti in pericolo, omette di prestare l’assistenza occorrente o di darne immediato avviso all’</a:t>
            </a:r>
            <a:r>
              <a:rPr lang="it-IT" i="1" dirty="0" err="1" smtClean="0"/>
              <a:t>autorità……</a:t>
            </a:r>
            <a:endParaRPr lang="it-IT" dirty="0" smtClean="0"/>
          </a:p>
          <a:p>
            <a:pPr>
              <a:buNone/>
            </a:pPr>
            <a:r>
              <a:rPr lang="it-IT" i="1" dirty="0" smtClean="0"/>
              <a:t>Se da siffatta condotta omissiva del colpevole deriva una lesione personale, la pena è aumentata; se ne deriva la morte, la pena è raddoppiata</a:t>
            </a:r>
            <a:r>
              <a:rPr lang="it-IT" dirty="0" smtClean="0"/>
              <a:t>”.</a:t>
            </a:r>
          </a:p>
          <a:p>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79512" y="1600200"/>
            <a:ext cx="8507288" cy="4925144"/>
          </a:xfrm>
        </p:spPr>
        <p:txBody>
          <a:bodyPr>
            <a:normAutofit/>
          </a:bodyPr>
          <a:lstStyle/>
          <a:p>
            <a:r>
              <a:rPr lang="it-IT" dirty="0" smtClean="0"/>
              <a:t>Prestare soccorso ai sensi dell’art. 593 c.p. e della giurisprudenza tutta è dunque un dovere del cittadino, tanto più se il soccorritore è un medico, soggetto qualificato a cui la norma riserva l’esecuzione di manovre di assistenza base </a:t>
            </a:r>
          </a:p>
          <a:p>
            <a:pPr>
              <a:buNone/>
            </a:pPr>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pPr>
              <a:buNone/>
            </a:pPr>
            <a:r>
              <a:rPr lang="it-IT" dirty="0" smtClean="0"/>
              <a:t> Naturalmente il soccorso deve essere adeguato alle circostanze in cui esso avviene:</a:t>
            </a:r>
          </a:p>
          <a:p>
            <a:pPr>
              <a:buNone/>
            </a:pPr>
            <a:r>
              <a:rPr lang="it-IT" dirty="0" smtClean="0"/>
              <a:t>-Saper tamponare un sanguinamento con poche ed essenziali manovre</a:t>
            </a:r>
          </a:p>
          <a:p>
            <a:pPr>
              <a:buNone/>
            </a:pPr>
            <a:r>
              <a:rPr lang="it-IT" dirty="0" smtClean="0"/>
              <a:t>-Saper effettuare una manovra di </a:t>
            </a:r>
            <a:r>
              <a:rPr lang="it-IT" dirty="0" err="1" smtClean="0"/>
              <a:t>resuscitazione</a:t>
            </a:r>
            <a:r>
              <a:rPr lang="it-IT" dirty="0" smtClean="0"/>
              <a:t> in caso di arresto cardio-respiratorio</a:t>
            </a:r>
          </a:p>
          <a:p>
            <a:pPr>
              <a:buNone/>
            </a:pPr>
            <a:r>
              <a:rPr lang="it-IT" dirty="0" smtClean="0"/>
              <a:t>-Saper gestire un soccorso in una grave reazione allergica (posto che si abbiano a disposizione farmaci) </a:t>
            </a:r>
            <a:endParaRPr lang="it-IT"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smtClean="0"/>
              <a:t>L’obbligo di intervento come soggetto qualificato emerge non solo dal giuramento che il medico è tenuto ad effettuare “</a:t>
            </a:r>
            <a:r>
              <a:rPr lang="it-IT" dirty="0" err="1" smtClean="0"/>
              <a:t>…</a:t>
            </a:r>
            <a:r>
              <a:rPr lang="it-IT" i="1" dirty="0" err="1" smtClean="0"/>
              <a:t>giuro</a:t>
            </a:r>
            <a:r>
              <a:rPr lang="it-IT" dirty="0" err="1" smtClean="0"/>
              <a:t>…</a:t>
            </a:r>
            <a:r>
              <a:rPr lang="it-IT" dirty="0" smtClean="0"/>
              <a:t> </a:t>
            </a:r>
            <a:r>
              <a:rPr lang="it-IT" i="1" dirty="0" smtClean="0"/>
              <a:t>di prestare soccorso nei casi d’urgenza e di mettermi a disposizione dell’autorità competente, in caso di pubblica calamità” </a:t>
            </a:r>
            <a:r>
              <a:rPr lang="it-IT" dirty="0" smtClean="0"/>
              <a:t>ma anche dall’art. 7 del codice deontologico il quale dispone: “</a:t>
            </a:r>
            <a:r>
              <a:rPr lang="it-IT" i="1" dirty="0" smtClean="0"/>
              <a:t>Il medico, indipendentemente dalla sua abituale attività, non può mai rifiutarsi di prestare soccorso o cure d’urgenza e deve tempestivamente attivarsi per assicurare ogni specifica e adeguata assistenza</a:t>
            </a:r>
            <a:r>
              <a:rPr lang="it-IT" dirty="0" smtClean="0"/>
              <a:t>”.</a:t>
            </a:r>
            <a:endParaRPr lang="it-IT"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it-IT" dirty="0" smtClean="0"/>
              <a:t>L’obbligo di prestare la propria assistenza come medico nasce dal fatto che ci si trovi in una reale condizione di obiettivo  pericolo di vita o danno grave alla persona</a:t>
            </a:r>
          </a:p>
          <a:p>
            <a:r>
              <a:rPr lang="it-IT" dirty="0" smtClean="0"/>
              <a:t>Il danno  grave è inteso nella sua probabilità e non nella sua certezza</a:t>
            </a:r>
          </a:p>
          <a:p>
            <a:r>
              <a:rPr lang="it-IT" dirty="0" smtClean="0"/>
              <a:t>La gravità presunta del danno esclude quindi l’intervento per eventi morbosi banali e non vi è obbligo di soccorso a soggetti che lo richiedono per eventi  procrastinabili o generici</a:t>
            </a:r>
            <a:endParaRPr lang="it-IT"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L’Obbligo di soccorso può riguardare semplicemente l’Obbligo di avvisare l’Autorità nel caso di : </a:t>
            </a:r>
          </a:p>
          <a:p>
            <a:pPr>
              <a:buNone/>
            </a:pPr>
            <a:r>
              <a:rPr lang="it-IT" dirty="0" smtClean="0"/>
              <a:t>-soggetto di minore età smarrito o abbandonato</a:t>
            </a:r>
          </a:p>
          <a:p>
            <a:pPr>
              <a:buNone/>
            </a:pPr>
            <a:r>
              <a:rPr lang="it-IT" dirty="0" smtClean="0"/>
              <a:t>-una persona incapace di provvedere a se stessa per malattia fisica o psichica</a:t>
            </a:r>
          </a:p>
          <a:p>
            <a:pPr>
              <a:buNone/>
            </a:pPr>
            <a:endParaRPr lang="it-IT"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FATTISPECIE </a:t>
            </a:r>
            <a:r>
              <a:rPr lang="it-IT" dirty="0" err="1" smtClean="0"/>
              <a:t>DI</a:t>
            </a:r>
            <a:r>
              <a:rPr lang="it-IT" dirty="0" smtClean="0"/>
              <a:t> OBBLIGO </a:t>
            </a:r>
            <a:r>
              <a:rPr lang="it-IT" dirty="0" err="1" smtClean="0"/>
              <a:t>DI</a:t>
            </a:r>
            <a:r>
              <a:rPr lang="it-IT" dirty="0" smtClean="0"/>
              <a:t> SOCCORSO</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Persona inanimata</a:t>
            </a:r>
          </a:p>
          <a:p>
            <a:r>
              <a:rPr lang="it-IT" dirty="0" smtClean="0"/>
              <a:t>Persona apparentemente inanimata</a:t>
            </a:r>
          </a:p>
          <a:p>
            <a:r>
              <a:rPr lang="it-IT" dirty="0" smtClean="0"/>
              <a:t>Persona ferita</a:t>
            </a:r>
          </a:p>
          <a:p>
            <a:r>
              <a:rPr lang="it-IT" dirty="0" smtClean="0"/>
              <a:t>Persona altrimenti in pericolo</a:t>
            </a:r>
          </a:p>
          <a:p>
            <a:pPr>
              <a:buNone/>
            </a:pPr>
            <a:endParaRPr lang="it-IT" dirty="0" smtClean="0"/>
          </a:p>
          <a:p>
            <a:pPr>
              <a:buNone/>
            </a:pPr>
            <a:r>
              <a:rPr lang="it-IT" dirty="0" smtClean="0"/>
              <a:t>Il codice della strada punisce con arresto, sanzione amministrativa e ritiro di patente , chi nell’incidente stradale non si fermi a prestare l’assistenza necessaria alla persona ferita a prescindere dalla presenza di terze persone che giungano in soccorso</a:t>
            </a:r>
            <a:endParaRPr lang="it-IT"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OMISSIONE </a:t>
            </a:r>
            <a:r>
              <a:rPr lang="it-IT" dirty="0" err="1" smtClean="0"/>
              <a:t>DI</a:t>
            </a:r>
            <a:r>
              <a:rPr lang="it-IT" dirty="0" smtClean="0"/>
              <a:t> ATTI </a:t>
            </a:r>
            <a:r>
              <a:rPr lang="it-IT" dirty="0" err="1" smtClean="0"/>
              <a:t>D’UFFICIO</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Il medico può rispondere del reato  di omissione  o rifiuto di atti d’ufficio</a:t>
            </a:r>
          </a:p>
          <a:p>
            <a:pPr>
              <a:buNone/>
            </a:pPr>
            <a:r>
              <a:rPr lang="it-IT" dirty="0" smtClean="0"/>
              <a:t> </a:t>
            </a:r>
            <a:r>
              <a:rPr lang="it-IT" i="1" dirty="0" smtClean="0"/>
              <a:t>Art 328 Codice Penale “</a:t>
            </a:r>
            <a:r>
              <a:rPr lang="it-IT" sz="2800" i="1" dirty="0" smtClean="0"/>
              <a:t>Il Pubblico Ufficiale o incaricato di Pubblico Servizio che rifiuta , omette o ritarda un atto del suo </a:t>
            </a:r>
            <a:r>
              <a:rPr lang="it-IT" sz="2800" i="1" dirty="0" err="1" smtClean="0"/>
              <a:t>ufficio….è</a:t>
            </a:r>
            <a:r>
              <a:rPr lang="it-IT" sz="2800" i="1" dirty="0" smtClean="0"/>
              <a:t> punito con reclusione da sei mesi a due </a:t>
            </a:r>
            <a:r>
              <a:rPr lang="it-IT" sz="2800" i="1" dirty="0" err="1" smtClean="0"/>
              <a:t>anni…</a:t>
            </a:r>
            <a:r>
              <a:rPr lang="it-IT" sz="2800" i="1" dirty="0" smtClean="0"/>
              <a:t>”</a:t>
            </a:r>
          </a:p>
          <a:p>
            <a:pPr>
              <a:buNone/>
            </a:pPr>
            <a:r>
              <a:rPr lang="it-IT" sz="2800" dirty="0" smtClean="0"/>
              <a:t>L’ambito nel quale si svolge tale fattispecie , riguarda la condotta omissiva per negligenza o inosservanza di procedure su prescrizioni e cure che comporta pericolo o danno alla persona oppure rifiuto di una visita medica o una  certificazione che dovrebbe essere data al paziente</a:t>
            </a:r>
          </a:p>
          <a:p>
            <a:pPr>
              <a:buNone/>
            </a:pPr>
            <a:r>
              <a:rPr lang="it-IT" sz="2800" dirty="0" smtClean="0"/>
              <a:t>( </a:t>
            </a:r>
            <a:r>
              <a:rPr lang="it-IT" sz="1900" i="1" dirty="0" smtClean="0"/>
              <a:t>Sentenza della Cassazione Penale </a:t>
            </a:r>
            <a:r>
              <a:rPr lang="it-IT" sz="1900" i="1" dirty="0" err="1" smtClean="0"/>
              <a:t>VI</a:t>
            </a:r>
            <a:r>
              <a:rPr lang="it-IT" sz="1900" i="1" dirty="0" smtClean="0"/>
              <a:t> 12 marzo 1985</a:t>
            </a:r>
            <a:r>
              <a:rPr lang="it-IT" sz="2800" dirty="0" smtClean="0"/>
              <a:t>)</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864096"/>
          </a:xfrm>
        </p:spPr>
        <p:txBody>
          <a:bodyPr>
            <a:normAutofit/>
          </a:bodyPr>
          <a:lstStyle/>
          <a:p>
            <a:r>
              <a:rPr lang="it-IT" sz="3600" dirty="0" smtClean="0"/>
              <a:t>ASSISTENZA AL PAZIENTE PSICHIATRICO</a:t>
            </a:r>
            <a:endParaRPr lang="it-IT" sz="3600" dirty="0"/>
          </a:p>
        </p:txBody>
      </p:sp>
      <p:sp>
        <p:nvSpPr>
          <p:cNvPr id="4" name="Segnaposto contenuto 3"/>
          <p:cNvSpPr>
            <a:spLocks noGrp="1"/>
          </p:cNvSpPr>
          <p:nvPr>
            <p:ph idx="1"/>
          </p:nvPr>
        </p:nvSpPr>
        <p:spPr>
          <a:xfrm>
            <a:off x="0" y="836712"/>
            <a:ext cx="9144000" cy="5544616"/>
          </a:xfrm>
        </p:spPr>
        <p:txBody>
          <a:bodyPr>
            <a:noAutofit/>
          </a:bodyPr>
          <a:lstStyle/>
          <a:p>
            <a:pPr>
              <a:buNone/>
            </a:pPr>
            <a:r>
              <a:rPr lang="it-IT" sz="2400" dirty="0" smtClean="0"/>
              <a:t>Nella  833 /1978 (riforma del SSN):</a:t>
            </a:r>
          </a:p>
          <a:p>
            <a:pPr>
              <a:buNone/>
            </a:pPr>
            <a:r>
              <a:rPr lang="it-IT" sz="2400" dirty="0" smtClean="0"/>
              <a:t>-   si tutela la salute fisica e psichica nel rispetto  della dignità e libertà della persona umana</a:t>
            </a:r>
          </a:p>
          <a:p>
            <a:pPr>
              <a:buNone/>
            </a:pPr>
            <a:r>
              <a:rPr lang="it-IT" sz="2400" dirty="0" smtClean="0"/>
              <a:t>-   la salute mentale si avvale di sistemi di prevenzione e assistenza territoriale con Dipartimenti Psichiatrici ASL e Centri di Salute Mentale (DSM/CSM) al fine di evitare discriminazioni e favorire l’inserimento sociale. La stessa legge, all’art 34 dispone che gli interventi di cura, prevenzione e riabilitazione del paziente psichiatrico siano  attuate in strutture territoriali extraospedaliere che hanno fondi propri destinati ai Dipartimenti Psichiatrici di ciascuna ASL</a:t>
            </a:r>
          </a:p>
          <a:p>
            <a:pPr>
              <a:buNone/>
            </a:pPr>
            <a:r>
              <a:rPr lang="it-IT" sz="2400" dirty="0" smtClean="0"/>
              <a:t>-la salute mentale prevede all’interno degli Ospedali Generali , SPDC (Servizi Psichiatrici di Diagnosi e Cura ) dove afferiscono i pazienti con  crisi psichiatriche </a:t>
            </a:r>
          </a:p>
          <a:p>
            <a:pPr>
              <a:buNone/>
            </a:pPr>
            <a:endParaRPr lang="it-IT" sz="1800" dirty="0" smtClean="0"/>
          </a:p>
          <a:p>
            <a:endParaRPr lang="it-IT"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TSO</a:t>
            </a:r>
            <a:endParaRPr lang="it-IT" dirty="0"/>
          </a:p>
        </p:txBody>
      </p:sp>
      <p:sp>
        <p:nvSpPr>
          <p:cNvPr id="3" name="Segnaposto contenuto 2"/>
          <p:cNvSpPr>
            <a:spLocks noGrp="1"/>
          </p:cNvSpPr>
          <p:nvPr>
            <p:ph idx="1"/>
          </p:nvPr>
        </p:nvSpPr>
        <p:spPr>
          <a:xfrm>
            <a:off x="251520" y="1700808"/>
            <a:ext cx="8496944" cy="4425355"/>
          </a:xfrm>
        </p:spPr>
        <p:txBody>
          <a:bodyPr>
            <a:normAutofit/>
          </a:bodyPr>
          <a:lstStyle/>
          <a:p>
            <a:pPr marL="514350" indent="-514350">
              <a:buFont typeface="+mj-lt"/>
              <a:buAutoNum type="arabicParenR"/>
            </a:pPr>
            <a:r>
              <a:rPr lang="it-IT" dirty="0" smtClean="0"/>
              <a:t> Il TSO è applicato di regola in ambito    psichiatrico  </a:t>
            </a:r>
          </a:p>
          <a:p>
            <a:pPr marL="514350" indent="-514350">
              <a:buFont typeface="+mj-lt"/>
              <a:buAutoNum type="arabicParenR"/>
            </a:pPr>
            <a:r>
              <a:rPr lang="it-IT" dirty="0" smtClean="0"/>
              <a:t> Sono previste cure in regime di ricovero in reparti  SPDC ( Servizio Psichiatrico Diagnosi e Cura)</a:t>
            </a:r>
          </a:p>
          <a:p>
            <a:pPr marL="514350" indent="-514350">
              <a:buFont typeface="+mj-lt"/>
              <a:buAutoNum type="arabicParenR"/>
            </a:pPr>
            <a:r>
              <a:rPr lang="it-IT" dirty="0" smtClean="0"/>
              <a:t>Può essere effettuato solo se sussistono tre condizioni  contemporaneamente: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Condizioni irrinunciabili per richiedere TSO </a:t>
            </a:r>
            <a:endParaRPr lang="it-IT" dirty="0"/>
          </a:p>
        </p:txBody>
      </p:sp>
      <p:sp>
        <p:nvSpPr>
          <p:cNvPr id="3" name="Segnaposto contenuto 2"/>
          <p:cNvSpPr>
            <a:spLocks noGrp="1"/>
          </p:cNvSpPr>
          <p:nvPr>
            <p:ph idx="1"/>
          </p:nvPr>
        </p:nvSpPr>
        <p:spPr/>
        <p:txBody>
          <a:bodyPr/>
          <a:lstStyle/>
          <a:p>
            <a:pPr marL="514350" indent="-514350">
              <a:buFont typeface="+mj-lt"/>
              <a:buAutoNum type="alphaLcParenR"/>
            </a:pPr>
            <a:r>
              <a:rPr lang="it-IT" dirty="0" smtClean="0"/>
              <a:t>Che esistano alterazioni psichiche tali da richiedere urgenti interventi terapeutici</a:t>
            </a:r>
          </a:p>
          <a:p>
            <a:pPr marL="514350" indent="-514350">
              <a:buFont typeface="+mj-lt"/>
              <a:buAutoNum type="alphaLcParenR"/>
            </a:pPr>
            <a:r>
              <a:rPr lang="it-IT" dirty="0" smtClean="0"/>
              <a:t>Che sussistano condizioni tali da impedire tempestive e idonee misure sanitarie al di fuori dell’ospedale</a:t>
            </a:r>
          </a:p>
          <a:p>
            <a:pPr marL="514350" indent="-514350">
              <a:buFont typeface="+mj-lt"/>
              <a:buAutoNum type="alphaLcParenR"/>
            </a:pPr>
            <a:r>
              <a:rPr lang="it-IT" dirty="0" smtClean="0"/>
              <a:t>Che il paziente rifiuti i necessari interventi terapeutici </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9</a:t>
            </a:fld>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2356</Words>
  <Application>Microsoft Office PowerPoint</Application>
  <PresentationFormat>Presentazione su schermo (4:3)</PresentationFormat>
  <Paragraphs>198</Paragraphs>
  <Slides>67</Slides>
  <Notes>2</Notes>
  <HiddenSlides>0</HiddenSlides>
  <MMClips>0</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Tema di Office</vt:lpstr>
      <vt:lpstr>TSO</vt:lpstr>
      <vt:lpstr>Diapositiva 2</vt:lpstr>
      <vt:lpstr>LA SALUTE E’ UN DIRITTO</vt:lpstr>
      <vt:lpstr>Diapositiva 4</vt:lpstr>
      <vt:lpstr>TRATTAMENTO SANITARIO OBBLIGATORIO TSO</vt:lpstr>
      <vt:lpstr>LEGGE 180  13 maggio 1978 Riordino del sistema di cure Psichiatriche</vt:lpstr>
      <vt:lpstr>ASSISTENZA AL PAZIENTE PSICHIATRICO</vt:lpstr>
      <vt:lpstr>TSO</vt:lpstr>
      <vt:lpstr>Condizioni irrinunciabili per richiedere TSO </vt:lpstr>
      <vt:lpstr>PROCEDURE DI ATTUAZIONE DEL TSO </vt:lpstr>
      <vt:lpstr>Diapositiva 11</vt:lpstr>
      <vt:lpstr>DIRITTO DI CURA e DIRITTO DI SALUTE </vt:lpstr>
      <vt:lpstr>OBBLIGHI SANITARI E DI CURA</vt:lpstr>
      <vt:lpstr>OBBLIGHI SANITARI E  DI CURA </vt:lpstr>
      <vt:lpstr>Diapositiva 15</vt:lpstr>
      <vt:lpstr>Diapositiva 16</vt:lpstr>
      <vt:lpstr>Diapositiva 17</vt:lpstr>
      <vt:lpstr>Diapositiva 18</vt:lpstr>
      <vt:lpstr>CONTROINDICAZIONI  ALLE VACCINAZIONI OBBLIGATORIE</vt:lpstr>
      <vt:lpstr>Denunce obbligatorie</vt:lpstr>
      <vt:lpstr>DENUNCE OBBLIGATORIE</vt:lpstr>
      <vt:lpstr>Diapositiva 22</vt:lpstr>
      <vt:lpstr>DENUNCIA(NOTIFICA) DELLE MALATTIE INFETTIVE COME OBBLIGO DI LEGGE</vt:lpstr>
      <vt:lpstr>Diapositiva 24</vt:lpstr>
      <vt:lpstr>DIPARTIMENTO DI PREVENZIONE: Servizio Igiene e Sanità Pubblica SISP</vt:lpstr>
      <vt:lpstr>OMISSIONE DI DENUNCIA</vt:lpstr>
      <vt:lpstr>ELENCO MALATTIE INFETTIVE SOTTOPOSTE A DENUNCIA OBBLIGATORIA</vt:lpstr>
      <vt:lpstr>COMUNICAZIONE ENTRO 48 ORE CLASSE II</vt:lpstr>
      <vt:lpstr>CLASSE III</vt:lpstr>
      <vt:lpstr>CLASSE IV ENTRO 48 ORE</vt:lpstr>
      <vt:lpstr>DENUNCE ASL- UFFICIO IGIENE VETERINARIO  (per disinfestazioni) CLASSE V</vt:lpstr>
      <vt:lpstr>ATTUALITA’ IN TEMA DI EPIDEMIE/PANDEMIE</vt:lpstr>
      <vt:lpstr>Diapositiva 33</vt:lpstr>
      <vt:lpstr>Diapositiva 34</vt:lpstr>
      <vt:lpstr>Diapositiva 35</vt:lpstr>
      <vt:lpstr>Diapositiva 36</vt:lpstr>
      <vt:lpstr>Diapositiva 37</vt:lpstr>
      <vt:lpstr>Diapositiva 38</vt:lpstr>
      <vt:lpstr>DENUNCE AMMINISTRATIVE OBBLIGATORIE (COMUNE, ASL)</vt:lpstr>
      <vt:lpstr>Diapositiva 40</vt:lpstr>
      <vt:lpstr>Diapositiva 41</vt:lpstr>
      <vt:lpstr>Diapositiva 42</vt:lpstr>
      <vt:lpstr>Diapositiva 43</vt:lpstr>
      <vt:lpstr>DENUNCE A CARATTERE ASSICURATIVO/PREVIDENZIALE INAIL /INPS</vt:lpstr>
      <vt:lpstr>Diapositiva 45</vt:lpstr>
      <vt:lpstr>Diapositiva 46</vt:lpstr>
      <vt:lpstr>Diapositiva 47</vt:lpstr>
      <vt:lpstr>ALTRE DENUNCE /INFORMATIVE DI INTERESSE PER LA COLLETTIVITA’</vt:lpstr>
      <vt:lpstr>REFERTO E RAPPORTO</vt:lpstr>
      <vt:lpstr>DENUNCIA:REFERTO /RAPPORTO</vt:lpstr>
      <vt:lpstr>Diapositiva 51</vt:lpstr>
      <vt:lpstr>DIFFERENZA TRA REFERTO E RAPPORTO</vt:lpstr>
      <vt:lpstr>Diapositiva 53</vt:lpstr>
      <vt:lpstr>Diapositiva 54</vt:lpstr>
      <vt:lpstr>DELITTI PERSEGUIBILI D’UFFICIO</vt:lpstr>
      <vt:lpstr>DELITTI PERSEGUIBILI D’UFFICIO</vt:lpstr>
      <vt:lpstr>DELITTI PERSEGUIBILI A QUERELA</vt:lpstr>
      <vt:lpstr>COME VA FATTO UN REFERTO</vt:lpstr>
      <vt:lpstr>OMISSIONE DI SOCCORSO</vt:lpstr>
      <vt:lpstr>OMISSIONE DI SOCCORSO E’ UN DOVERE DI CHIUNQUE </vt:lpstr>
      <vt:lpstr>Diapositiva 61</vt:lpstr>
      <vt:lpstr>Diapositiva 62</vt:lpstr>
      <vt:lpstr>Diapositiva 63</vt:lpstr>
      <vt:lpstr>Diapositiva 64</vt:lpstr>
      <vt:lpstr>Diapositiva 65</vt:lpstr>
      <vt:lpstr>FATTISPECIE DI OBBLIGO DI SOCCORSO</vt:lpstr>
      <vt:lpstr>OMISSIONE DI ATTI D’UFFICIO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TSO</dc:title>
  <dc:creator>marina moscatelli</dc:creator>
  <cp:lastModifiedBy>Marina</cp:lastModifiedBy>
  <cp:revision>142</cp:revision>
  <dcterms:created xsi:type="dcterms:W3CDTF">2019-05-18T13:23:28Z</dcterms:created>
  <dcterms:modified xsi:type="dcterms:W3CDTF">2020-04-26T15:21:55Z</dcterms:modified>
</cp:coreProperties>
</file>