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8" r:id="rId3"/>
    <p:sldId id="279" r:id="rId4"/>
    <p:sldId id="256" r:id="rId5"/>
    <p:sldId id="272" r:id="rId6"/>
    <p:sldId id="273" r:id="rId7"/>
    <p:sldId id="274" r:id="rId8"/>
    <p:sldId id="275" r:id="rId9"/>
    <p:sldId id="276" r:id="rId10"/>
    <p:sldId id="277" r:id="rId11"/>
    <p:sldId id="258" r:id="rId12"/>
    <p:sldId id="259" r:id="rId13"/>
    <p:sldId id="260" r:id="rId14"/>
    <p:sldId id="261" r:id="rId15"/>
    <p:sldId id="265" r:id="rId16"/>
    <p:sldId id="262" r:id="rId17"/>
    <p:sldId id="266" r:id="rId18"/>
    <p:sldId id="267" r:id="rId19"/>
    <p:sldId id="268" r:id="rId20"/>
    <p:sldId id="269" r:id="rId21"/>
    <p:sldId id="270" r:id="rId22"/>
    <p:sldId id="271" r:id="rId23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23"/>
    <p:restoredTop sz="94663"/>
  </p:normalViewPr>
  <p:slideViewPr>
    <p:cSldViewPr snapToGrid="0" snapToObjects="1">
      <p:cViewPr varScale="1">
        <p:scale>
          <a:sx n="124" d="100"/>
          <a:sy n="124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AACC-732A-954C-B92B-090C15FA3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D6313-5267-2648-AC0E-1BC099897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A94D1-8171-0C46-BC8B-0D83BCD0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B3044-10C6-4E43-B6B6-4FF6C1F5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CA73A-1384-1E4E-B3B2-81EFBB5B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3804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10544-8150-2E4B-8BE9-CE619BD1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98332-AD00-204A-9312-67A52C76A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6243B-6254-A44E-8284-AF84E79D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EDFAF-0C73-2E4F-A6FC-F81536BA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53B6E-1206-3541-AABB-6E1EC07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7427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AFDB6-8B43-D741-8141-9E7449467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05E6AB-92B4-C54F-AB08-28F4FDBA4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1C039-8642-3248-8284-414FEF4FE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25AA2-EF6F-AA46-82DA-BD43CC698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EEE5D-EE98-E747-A777-6610CABE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3832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D890D-ADFE-E14B-8ADC-037F92519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72E1-8E63-7944-ADCF-2A89FED39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E71B9-F840-3548-A57F-5350321DF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57BAF-0A16-EC4A-A9D7-F53A81C8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250BC-1D15-4347-9DE3-9AFB7A11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7393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E4ED-29BE-6941-AE03-09C032BF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FBF63-8BF5-6D4B-8C78-36519957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20E6C-A3F5-694B-9F20-6A154B74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BACF7-BC51-7247-ACA1-83B6A767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E72E3-6B87-ED45-B62C-0BC3E7F1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881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FDA6-C7D1-B44D-96EB-D79EBFC3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05ED0-FBC1-8442-B342-23A2F9BBD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67674-6D57-E942-9442-4B79761BC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AB53B-FEDE-154C-AD32-D4C444ABB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1FEB4-3DB8-484A-AD9D-057ECDEA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9CAD6-8117-EB49-AFA9-8431509A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4798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FD0F-1CBA-A041-8083-AD5F672A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66B0C-D156-1742-A543-8C481A03E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88F84-E64C-CA4A-843B-EAFFAFBCC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7DA75-D576-7845-A189-EA1301CDF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64368-5163-BF42-88B4-2BB81DA5A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53DA4-A7CE-984C-BEEB-1F0B9FC4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7DE3B-27C6-2843-9AF8-C72C6690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0E075C-DC48-8A4F-B238-7E2840007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9833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B51-07E6-9D46-B967-6FBFCB91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58A3B-7063-F24C-9D70-D746086B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B2688-D1AF-FE4C-A320-42616F74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3D3D6-2A21-EB4E-B90C-896CA932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1114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12E0E-A255-2C43-A7EE-E0CCE397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32AD5-AB92-414A-958D-80CB482D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C7D25-36C5-F046-942E-8D47773F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894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EAF2-5E65-C946-AF3E-4314160C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3E0CF-7393-3145-B204-1F0591986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7B12A-9999-914C-9A9A-31F370DFC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5D630-7066-A54C-8DEE-51BF9341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5FAD2-6A4C-A646-82F2-5CDF7563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CF0A7-B6EB-5E43-BB90-B4179352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7319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F34D-4A2B-C243-9608-4DBF1193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BC86BC-DE35-EF44-B783-2B7609CE9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7CF52-526A-4D44-AA7C-EC64BF9F2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7E211-196D-E443-83BF-1105FDA0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38B1-6C8A-A841-909A-7164FDFF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040F8-E01D-8A4C-B976-4A053EC4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3233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1EAC1-F638-934B-B9B3-7A257741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9A2EE-CC8A-3747-9A10-DD000A6E4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38428-26A7-FE45-9339-8A559C0C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58AFE-A79D-C642-B67D-6960456DD96A}" type="datetimeFigureOut">
              <a:rPr lang="en-IT" smtClean="0"/>
              <a:t>01/10/2023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185DC-91B9-2347-B71B-DCA9D5BAB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D505B-8F2E-9B4D-BFF4-DA5BAF2B5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989D-2067-FD42-AF34-2BD503B2413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5513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gif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giulia.lausi@uniroma1.it" TargetMode="External"/><Relationship Id="rId2" Type="http://schemas.openxmlformats.org/officeDocument/2006/relationships/hyperlink" Target="mailto:fabio.ferlazzo@uniroma1.it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Psi2.svg" TargetMode="External"/><Relationship Id="rId3" Type="http://schemas.openxmlformats.org/officeDocument/2006/relationships/hyperlink" Target="https://commons.wikimedia.org/wiki/File:Hexagon_with_diagonals.svg" TargetMode="External"/><Relationship Id="rId7" Type="http://schemas.openxmlformats.org/officeDocument/2006/relationships/hyperlink" Target="https://commons.wikimedia.org/wiki/User:Jossifresco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Phi.svg" TargetMode="External"/><Relationship Id="rId11" Type="http://schemas.openxmlformats.org/officeDocument/2006/relationships/hyperlink" Target="https://en.wikipedia.org/wiki/User:Mysid" TargetMode="External"/><Relationship Id="rId5" Type="http://schemas.openxmlformats.org/officeDocument/2006/relationships/hyperlink" Target="https://commons.wikimedia.org/wiki/File:Human.svg" TargetMode="External"/><Relationship Id="rId10" Type="http://schemas.openxmlformats.org/officeDocument/2006/relationships/hyperlink" Target="https://commons.wikimedia.org/wiki/File:Lobes_of_the_brain_NL.svg" TargetMode="External"/><Relationship Id="rId4" Type="http://schemas.openxmlformats.org/officeDocument/2006/relationships/hyperlink" Target="https://commons.wikimedia.org/wiki/User:Charles_Lowe" TargetMode="External"/><Relationship Id="rId9" Type="http://schemas.openxmlformats.org/officeDocument/2006/relationships/hyperlink" Target="https://commons.wikimedia.org/w/index.php?title=User:Gdh&amp;action=edit&amp;redlink=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Fondino">
            <a:extLst>
              <a:ext uri="{FF2B5EF4-FFF2-40B4-BE49-F238E27FC236}">
                <a16:creationId xmlns:a16="http://schemas.microsoft.com/office/drawing/2014/main" id="{2AE98CCA-83E8-414C-89BB-754C040C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1D00FE5D-09BE-F741-A22A-79E043B3A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45" y="-26039"/>
            <a:ext cx="9840686" cy="128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30780-36D5-B94F-AAD1-47AA0995BBED}"/>
              </a:ext>
            </a:extLst>
          </p:cNvPr>
          <p:cNvGrpSpPr/>
          <p:nvPr/>
        </p:nvGrpSpPr>
        <p:grpSpPr>
          <a:xfrm>
            <a:off x="5977015" y="0"/>
            <a:ext cx="6183086" cy="2989943"/>
            <a:chOff x="522288" y="457200"/>
            <a:chExt cx="11147425" cy="59436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527840-3822-214D-AA0E-57A0DA83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8" y="457200"/>
              <a:ext cx="2841625" cy="19859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A group of men in military uniforms&#10;&#10;Description automatically generated with low confidence">
              <a:extLst>
                <a:ext uri="{FF2B5EF4-FFF2-40B4-BE49-F238E27FC236}">
                  <a16:creationId xmlns:a16="http://schemas.microsoft.com/office/drawing/2014/main" id="{214BEF25-6F77-2D4E-9885-243E76443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8" y="2519363"/>
              <a:ext cx="2841625" cy="14287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15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A stack of books&#10;&#10;Description automatically generated with low confidence">
              <a:extLst>
                <a:ext uri="{FF2B5EF4-FFF2-40B4-BE49-F238E27FC236}">
                  <a16:creationId xmlns:a16="http://schemas.microsoft.com/office/drawing/2014/main" id="{D2660EB9-19C4-2C4E-B855-815D708E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525" y="457200"/>
              <a:ext cx="5553075" cy="349091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A desk with a computer on it&#10;&#10;Description automatically generated with low confidence">
              <a:extLst>
                <a:ext uri="{FF2B5EF4-FFF2-40B4-BE49-F238E27FC236}">
                  <a16:creationId xmlns:a16="http://schemas.microsoft.com/office/drawing/2014/main" id="{2E0D569C-ED8C-C846-9BF2-35C188003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388" y="457200"/>
              <a:ext cx="2600325" cy="14874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A person holding a petri dish&#10;&#10;Description automatically generated with low confidence">
              <a:extLst>
                <a:ext uri="{FF2B5EF4-FFF2-40B4-BE49-F238E27FC236}">
                  <a16:creationId xmlns:a16="http://schemas.microsoft.com/office/drawing/2014/main" id="{B73442CC-31EC-FE4A-A25F-A66567095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388" y="2020888"/>
              <a:ext cx="2600325" cy="19272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A hand holding a gold trophy&#10;&#10;Description automatically generated with low confidence">
              <a:extLst>
                <a:ext uri="{FF2B5EF4-FFF2-40B4-BE49-F238E27FC236}">
                  <a16:creationId xmlns:a16="http://schemas.microsoft.com/office/drawing/2014/main" id="{21142E47-7BDC-1443-9FF3-18BFFDE10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8" y="4024313"/>
              <a:ext cx="1468438" cy="23764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15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1ED4D0D8-0DE2-0043-883C-0EE6561AE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25" y="4024313"/>
              <a:ext cx="3111500" cy="23764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94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n empty lecture hall&#10;&#10;Description automatically generated with low confidence">
              <a:extLst>
                <a:ext uri="{FF2B5EF4-FFF2-40B4-BE49-F238E27FC236}">
                  <a16:creationId xmlns:a16="http://schemas.microsoft.com/office/drawing/2014/main" id="{F0B93117-6160-F244-9ADD-CED6A15E6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625" y="4024313"/>
              <a:ext cx="6415088" cy="23764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C94403B-4A1E-014D-8ED1-27DAB6A84D56}"/>
              </a:ext>
            </a:extLst>
          </p:cNvPr>
          <p:cNvGrpSpPr/>
          <p:nvPr/>
        </p:nvGrpSpPr>
        <p:grpSpPr>
          <a:xfrm>
            <a:off x="0" y="3028276"/>
            <a:ext cx="5977015" cy="3829724"/>
            <a:chOff x="-3717" y="-1"/>
            <a:chExt cx="12191998" cy="6858001"/>
          </a:xfrm>
        </p:grpSpPr>
        <p:pic>
          <p:nvPicPr>
            <p:cNvPr id="7" name="Picture 2" descr="Fingerprint">
              <a:extLst>
                <a:ext uri="{FF2B5EF4-FFF2-40B4-BE49-F238E27FC236}">
                  <a16:creationId xmlns:a16="http://schemas.microsoft.com/office/drawing/2014/main" id="{9F4B921E-86CF-AB4A-B8CD-A5B7E532E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2" r="2" b="9826"/>
            <a:stretch/>
          </p:blipFill>
          <p:spPr bwMode="auto">
            <a:xfrm>
              <a:off x="2295" y="10"/>
              <a:ext cx="7493441" cy="4515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PDF) A new mathematical modelling based shape extraction technique for  Forensic Odontology, Journal of Forensic and Legal Medicine">
              <a:extLst>
                <a:ext uri="{FF2B5EF4-FFF2-40B4-BE49-F238E27FC236}">
                  <a16:creationId xmlns:a16="http://schemas.microsoft.com/office/drawing/2014/main" id="{F2F76478-490A-024E-B5B7-52A506565D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67" r="-2" b="7348"/>
            <a:stretch/>
          </p:blipFill>
          <p:spPr bwMode="auto">
            <a:xfrm>
              <a:off x="7581163" y="-1"/>
              <a:ext cx="4607118" cy="2183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SAAFS - South African Academy of Forensic Sciences">
              <a:extLst>
                <a:ext uri="{FF2B5EF4-FFF2-40B4-BE49-F238E27FC236}">
                  <a16:creationId xmlns:a16="http://schemas.microsoft.com/office/drawing/2014/main" id="{4F93EDA6-7445-EB45-A4B9-6E75A2ED8C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1" r="164" b="-2"/>
            <a:stretch/>
          </p:blipFill>
          <p:spPr bwMode="auto">
            <a:xfrm>
              <a:off x="7581165" y="2274491"/>
              <a:ext cx="4601105" cy="224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Spectroscopy and Forensics">
              <a:extLst>
                <a:ext uri="{FF2B5EF4-FFF2-40B4-BE49-F238E27FC236}">
                  <a16:creationId xmlns:a16="http://schemas.microsoft.com/office/drawing/2014/main" id="{DD1A8898-1104-E549-BE3D-ED126FCA91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3" r="5" b="437"/>
            <a:stretch/>
          </p:blipFill>
          <p:spPr bwMode="auto">
            <a:xfrm>
              <a:off x="-3717" y="4607392"/>
              <a:ext cx="3707011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What Exactly Does a Forensic Psychologist Do? | Psychology Today">
              <a:extLst>
                <a:ext uri="{FF2B5EF4-FFF2-40B4-BE49-F238E27FC236}">
                  <a16:creationId xmlns:a16="http://schemas.microsoft.com/office/drawing/2014/main" id="{69C9FEB1-09AB-0940-AF38-ED7AB38153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8" r="1785" b="-4"/>
            <a:stretch/>
          </p:blipFill>
          <p:spPr bwMode="auto">
            <a:xfrm>
              <a:off x="3794735" y="4607382"/>
              <a:ext cx="3694988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88828048-EE55-7E46-BB83-E367EA2A84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27" b="33697"/>
            <a:stretch/>
          </p:blipFill>
          <p:spPr bwMode="auto">
            <a:xfrm>
              <a:off x="7581164" y="4607392"/>
              <a:ext cx="4595097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9F5F85-6B58-3B4A-9234-637D512B54F5}"/>
              </a:ext>
            </a:extLst>
          </p:cNvPr>
          <p:cNvSpPr txBox="1"/>
          <p:nvPr/>
        </p:nvSpPr>
        <p:spPr>
          <a:xfrm>
            <a:off x="5971122" y="3270616"/>
            <a:ext cx="61833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 err="1">
                <a:solidFill>
                  <a:schemeClr val="bg1"/>
                </a:solidFill>
              </a:rPr>
              <a:t>Master’s</a:t>
            </a:r>
            <a:r>
              <a:rPr lang="it-IT" sz="4000" dirty="0">
                <a:solidFill>
                  <a:schemeClr val="bg1"/>
                </a:solidFill>
              </a:rPr>
              <a:t> </a:t>
            </a:r>
            <a:r>
              <a:rPr lang="it-IT" sz="4000" dirty="0" err="1">
                <a:solidFill>
                  <a:schemeClr val="bg1"/>
                </a:solidFill>
              </a:rPr>
              <a:t>Degree</a:t>
            </a:r>
            <a:endParaRPr lang="it-IT" sz="4000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</a:rPr>
              <a:t>LM-55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Cognitive </a:t>
            </a:r>
            <a:r>
              <a:rPr lang="it-I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Forensic</a:t>
            </a:r>
            <a:r>
              <a:rPr lang="it-I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  <a:endParaRPr lang="it-IT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73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2742F29-68FA-E743-B40C-799D74B6008A}"/>
              </a:ext>
            </a:extLst>
          </p:cNvPr>
          <p:cNvGrpSpPr/>
          <p:nvPr/>
        </p:nvGrpSpPr>
        <p:grpSpPr>
          <a:xfrm>
            <a:off x="0" y="3028276"/>
            <a:ext cx="5977015" cy="3829724"/>
            <a:chOff x="-3717" y="-1"/>
            <a:chExt cx="12191998" cy="6858001"/>
          </a:xfrm>
        </p:grpSpPr>
        <p:pic>
          <p:nvPicPr>
            <p:cNvPr id="24" name="Picture 2" descr="Fingerprint">
              <a:extLst>
                <a:ext uri="{FF2B5EF4-FFF2-40B4-BE49-F238E27FC236}">
                  <a16:creationId xmlns:a16="http://schemas.microsoft.com/office/drawing/2014/main" id="{3BCA84DA-0176-7343-8F5F-213C82B6DC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2" r="2" b="9826"/>
            <a:stretch/>
          </p:blipFill>
          <p:spPr bwMode="auto">
            <a:xfrm>
              <a:off x="2295" y="10"/>
              <a:ext cx="7493441" cy="4515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PDF) A new mathematical modelling based shape extraction technique for  Forensic Odontology, Journal of Forensic and Legal Medicine">
              <a:extLst>
                <a:ext uri="{FF2B5EF4-FFF2-40B4-BE49-F238E27FC236}">
                  <a16:creationId xmlns:a16="http://schemas.microsoft.com/office/drawing/2014/main" id="{4C1F9178-D284-4749-B73C-41DFA5076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67" r="-2" b="7348"/>
            <a:stretch/>
          </p:blipFill>
          <p:spPr bwMode="auto">
            <a:xfrm>
              <a:off x="7581163" y="-1"/>
              <a:ext cx="4607118" cy="2183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SAAFS - South African Academy of Forensic Sciences">
              <a:extLst>
                <a:ext uri="{FF2B5EF4-FFF2-40B4-BE49-F238E27FC236}">
                  <a16:creationId xmlns:a16="http://schemas.microsoft.com/office/drawing/2014/main" id="{40A647CB-3D14-1B44-AC3B-670BF76596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1" r="164" b="-2"/>
            <a:stretch/>
          </p:blipFill>
          <p:spPr bwMode="auto">
            <a:xfrm>
              <a:off x="7581165" y="2274491"/>
              <a:ext cx="4601105" cy="224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Spectroscopy and Forensics">
              <a:extLst>
                <a:ext uri="{FF2B5EF4-FFF2-40B4-BE49-F238E27FC236}">
                  <a16:creationId xmlns:a16="http://schemas.microsoft.com/office/drawing/2014/main" id="{4FEBC0CF-EEDF-C34F-84B5-C98F1F9C70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3" r="5" b="437"/>
            <a:stretch/>
          </p:blipFill>
          <p:spPr bwMode="auto">
            <a:xfrm>
              <a:off x="-3717" y="4607392"/>
              <a:ext cx="3707011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What Exactly Does a Forensic Psychologist Do? | Psychology Today">
              <a:extLst>
                <a:ext uri="{FF2B5EF4-FFF2-40B4-BE49-F238E27FC236}">
                  <a16:creationId xmlns:a16="http://schemas.microsoft.com/office/drawing/2014/main" id="{13FB57F2-0807-4541-99C2-A3689F5E83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8" r="1785" b="-4"/>
            <a:stretch/>
          </p:blipFill>
          <p:spPr bwMode="auto">
            <a:xfrm>
              <a:off x="3794735" y="4607382"/>
              <a:ext cx="3694988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813D4CF5-7481-2A45-8699-425F1AE3C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27" b="33697"/>
            <a:stretch/>
          </p:blipFill>
          <p:spPr bwMode="auto">
            <a:xfrm>
              <a:off x="7581164" y="4607392"/>
              <a:ext cx="4595097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21EE710-A8C1-714C-B7B1-99093E1B900F}"/>
              </a:ext>
            </a:extLst>
          </p:cNvPr>
          <p:cNvSpPr txBox="1"/>
          <p:nvPr/>
        </p:nvSpPr>
        <p:spPr>
          <a:xfrm>
            <a:off x="543265" y="1696331"/>
            <a:ext cx="10855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Forensic scientists—like any other experts—are vulnerable to a wide range of human factors that may influence the value of their work.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416C76-413D-1844-80CA-43FB9C1831F9}"/>
              </a:ext>
            </a:extLst>
          </p:cNvPr>
          <p:cNvSpPr txBox="1"/>
          <p:nvPr/>
        </p:nvSpPr>
        <p:spPr>
          <a:xfrm>
            <a:off x="-390294" y="75615"/>
            <a:ext cx="11789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Cognitive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Forensic</a:t>
            </a: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Sciences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7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2742F29-68FA-E743-B40C-799D74B6008A}"/>
              </a:ext>
            </a:extLst>
          </p:cNvPr>
          <p:cNvGrpSpPr/>
          <p:nvPr/>
        </p:nvGrpSpPr>
        <p:grpSpPr>
          <a:xfrm>
            <a:off x="0" y="3028276"/>
            <a:ext cx="5977015" cy="3829724"/>
            <a:chOff x="-3717" y="-1"/>
            <a:chExt cx="12191998" cy="6858001"/>
          </a:xfrm>
        </p:grpSpPr>
        <p:pic>
          <p:nvPicPr>
            <p:cNvPr id="24" name="Picture 2" descr="Fingerprint">
              <a:extLst>
                <a:ext uri="{FF2B5EF4-FFF2-40B4-BE49-F238E27FC236}">
                  <a16:creationId xmlns:a16="http://schemas.microsoft.com/office/drawing/2014/main" id="{3BCA84DA-0176-7343-8F5F-213C82B6DC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2" r="2" b="9826"/>
            <a:stretch/>
          </p:blipFill>
          <p:spPr bwMode="auto">
            <a:xfrm>
              <a:off x="2295" y="10"/>
              <a:ext cx="7493441" cy="4515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PDF) A new mathematical modelling based shape extraction technique for  Forensic Odontology, Journal of Forensic and Legal Medicine">
              <a:extLst>
                <a:ext uri="{FF2B5EF4-FFF2-40B4-BE49-F238E27FC236}">
                  <a16:creationId xmlns:a16="http://schemas.microsoft.com/office/drawing/2014/main" id="{4C1F9178-D284-4749-B73C-41DFA5076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67" r="-2" b="7348"/>
            <a:stretch/>
          </p:blipFill>
          <p:spPr bwMode="auto">
            <a:xfrm>
              <a:off x="7581163" y="-1"/>
              <a:ext cx="4607118" cy="2183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SAAFS - South African Academy of Forensic Sciences">
              <a:extLst>
                <a:ext uri="{FF2B5EF4-FFF2-40B4-BE49-F238E27FC236}">
                  <a16:creationId xmlns:a16="http://schemas.microsoft.com/office/drawing/2014/main" id="{40A647CB-3D14-1B44-AC3B-670BF76596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1" r="164" b="-2"/>
            <a:stretch/>
          </p:blipFill>
          <p:spPr bwMode="auto">
            <a:xfrm>
              <a:off x="7581165" y="2274491"/>
              <a:ext cx="4601105" cy="224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Spectroscopy and Forensics">
              <a:extLst>
                <a:ext uri="{FF2B5EF4-FFF2-40B4-BE49-F238E27FC236}">
                  <a16:creationId xmlns:a16="http://schemas.microsoft.com/office/drawing/2014/main" id="{4FEBC0CF-EEDF-C34F-84B5-C98F1F9C70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3" r="5" b="437"/>
            <a:stretch/>
          </p:blipFill>
          <p:spPr bwMode="auto">
            <a:xfrm>
              <a:off x="-3717" y="4607392"/>
              <a:ext cx="3707011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What Exactly Does a Forensic Psychologist Do? | Psychology Today">
              <a:extLst>
                <a:ext uri="{FF2B5EF4-FFF2-40B4-BE49-F238E27FC236}">
                  <a16:creationId xmlns:a16="http://schemas.microsoft.com/office/drawing/2014/main" id="{13FB57F2-0807-4541-99C2-A3689F5E83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8" r="1785" b="-4"/>
            <a:stretch/>
          </p:blipFill>
          <p:spPr bwMode="auto">
            <a:xfrm>
              <a:off x="3794735" y="4607382"/>
              <a:ext cx="3694988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813D4CF5-7481-2A45-8699-425F1AE3C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27" b="33697"/>
            <a:stretch/>
          </p:blipFill>
          <p:spPr bwMode="auto">
            <a:xfrm>
              <a:off x="7581164" y="4607392"/>
              <a:ext cx="4595097" cy="2250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21EE710-A8C1-714C-B7B1-99093E1B900F}"/>
              </a:ext>
            </a:extLst>
          </p:cNvPr>
          <p:cNvSpPr txBox="1"/>
          <p:nvPr/>
        </p:nvSpPr>
        <p:spPr>
          <a:xfrm>
            <a:off x="543265" y="1696331"/>
            <a:ext cx="10855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Forensic scientists—like any other experts—are vulnerable to a wide range of human factors that may influence the value of their work.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416C76-413D-1844-80CA-43FB9C1831F9}"/>
              </a:ext>
            </a:extLst>
          </p:cNvPr>
          <p:cNvSpPr txBox="1"/>
          <p:nvPr/>
        </p:nvSpPr>
        <p:spPr>
          <a:xfrm>
            <a:off x="-390293" y="75615"/>
            <a:ext cx="70065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Cognitive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Forensic</a:t>
            </a: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Sciences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5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F21EE710-A8C1-714C-B7B1-99093E1B900F}"/>
              </a:ext>
            </a:extLst>
          </p:cNvPr>
          <p:cNvSpPr txBox="1"/>
          <p:nvPr/>
        </p:nvSpPr>
        <p:spPr>
          <a:xfrm>
            <a:off x="668143" y="3716894"/>
            <a:ext cx="108557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Individuals involved in the legal systems often make decisions and express judgements on the basis of evidence often outside their area of expertise.</a:t>
            </a:r>
            <a:endParaRPr lang="en-IT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C8698A-2619-EB43-971F-1987FF9AED86}"/>
              </a:ext>
            </a:extLst>
          </p:cNvPr>
          <p:cNvGrpSpPr/>
          <p:nvPr/>
        </p:nvGrpSpPr>
        <p:grpSpPr>
          <a:xfrm>
            <a:off x="5977015" y="0"/>
            <a:ext cx="6183086" cy="2989943"/>
            <a:chOff x="522288" y="457200"/>
            <a:chExt cx="11147425" cy="59436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77A4EB-12D2-CE48-B0CF-6272E73D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8" y="457200"/>
              <a:ext cx="2841625" cy="19859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A group of men in military uniforms&#10;&#10;Description automatically generated with low confidence">
              <a:extLst>
                <a:ext uri="{FF2B5EF4-FFF2-40B4-BE49-F238E27FC236}">
                  <a16:creationId xmlns:a16="http://schemas.microsoft.com/office/drawing/2014/main" id="{B58296EF-C327-C341-B810-5BDE60B9D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8" y="2519363"/>
              <a:ext cx="2841625" cy="14287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15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9" descr="A stack of books&#10;&#10;Description automatically generated with low confidence">
              <a:extLst>
                <a:ext uri="{FF2B5EF4-FFF2-40B4-BE49-F238E27FC236}">
                  <a16:creationId xmlns:a16="http://schemas.microsoft.com/office/drawing/2014/main" id="{6C3CD221-673F-094F-B85B-A1F7723F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525" y="457200"/>
              <a:ext cx="5553075" cy="349091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607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" descr="A desk with a computer on it&#10;&#10;Description automatically generated with low confidence">
              <a:extLst>
                <a:ext uri="{FF2B5EF4-FFF2-40B4-BE49-F238E27FC236}">
                  <a16:creationId xmlns:a16="http://schemas.microsoft.com/office/drawing/2014/main" id="{F160A37F-52A7-7848-8090-F85722A4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388" y="457200"/>
              <a:ext cx="2600325" cy="14874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A person holding a petri dish&#10;&#10;Description automatically generated with low confidence">
              <a:extLst>
                <a:ext uri="{FF2B5EF4-FFF2-40B4-BE49-F238E27FC236}">
                  <a16:creationId xmlns:a16="http://schemas.microsoft.com/office/drawing/2014/main" id="{D9EC842D-0353-5F4A-8BA8-D4333D00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388" y="2020888"/>
              <a:ext cx="2600325" cy="19272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 descr="A hand holding a gold trophy&#10;&#10;Description automatically generated with low confidence">
              <a:extLst>
                <a:ext uri="{FF2B5EF4-FFF2-40B4-BE49-F238E27FC236}">
                  <a16:creationId xmlns:a16="http://schemas.microsoft.com/office/drawing/2014/main" id="{C0AD6E04-B173-7A40-9A9A-13E74F37E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8" y="4024313"/>
              <a:ext cx="1468438" cy="23764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15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9339060E-F19F-8D45-A809-D3EF6487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925" y="4024313"/>
              <a:ext cx="3111500" cy="23764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294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An empty lecture hall&#10;&#10;Description automatically generated with low confidence">
              <a:extLst>
                <a:ext uri="{FF2B5EF4-FFF2-40B4-BE49-F238E27FC236}">
                  <a16:creationId xmlns:a16="http://schemas.microsoft.com/office/drawing/2014/main" id="{E9D83AF9-DEAB-6140-85D3-F63E1D1B2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625" y="4024313"/>
              <a:ext cx="6415088" cy="23764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9D72CC2-A5D1-C245-A661-0945C9B06ED2}"/>
              </a:ext>
            </a:extLst>
          </p:cNvPr>
          <p:cNvSpPr txBox="1"/>
          <p:nvPr/>
        </p:nvSpPr>
        <p:spPr>
          <a:xfrm>
            <a:off x="-390293" y="75615"/>
            <a:ext cx="70065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Cognitive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Forensic</a:t>
            </a: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Sciences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36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F21EE710-A8C1-714C-B7B1-99093E1B900F}"/>
              </a:ext>
            </a:extLst>
          </p:cNvPr>
          <p:cNvSpPr txBox="1"/>
          <p:nvPr/>
        </p:nvSpPr>
        <p:spPr>
          <a:xfrm>
            <a:off x="668143" y="2090172"/>
            <a:ext cx="108557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Recommendation 5, National Academy of Forensic Science (US)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The National Institute of Forensic Science (NIFS) should encourage research programs on human observer bias and sources of human error in forensic examinations. Such programs might include stud- </a:t>
            </a:r>
            <a:r>
              <a:rPr lang="en-GB" sz="2800" dirty="0" err="1">
                <a:solidFill>
                  <a:srgbClr val="000000"/>
                </a:solidFill>
                <a:latin typeface="Lato" panose="020F0502020204030204" pitchFamily="34" charset="0"/>
              </a:rPr>
              <a:t>ies</a:t>
            </a:r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 to determine the effects of contextual bias in forensic practice</a:t>
            </a:r>
            <a:endParaRPr lang="en-IT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D72CC2-A5D1-C245-A661-0945C9B06ED2}"/>
              </a:ext>
            </a:extLst>
          </p:cNvPr>
          <p:cNvSpPr txBox="1"/>
          <p:nvPr/>
        </p:nvSpPr>
        <p:spPr>
          <a:xfrm>
            <a:off x="-211875" y="86767"/>
            <a:ext cx="122217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Cognitive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Forensic</a:t>
            </a: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Sciences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0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13872CC-10BC-D04D-989C-064187BCC8AC}"/>
              </a:ext>
            </a:extLst>
          </p:cNvPr>
          <p:cNvSpPr txBox="1"/>
          <p:nvPr/>
        </p:nvSpPr>
        <p:spPr>
          <a:xfrm>
            <a:off x="-211875" y="86767"/>
            <a:ext cx="122217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Cognitive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Forensic</a:t>
            </a: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Sciences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085D49-2B41-8242-ADFA-B61EC4AEA895}"/>
              </a:ext>
            </a:extLst>
          </p:cNvPr>
          <p:cNvSpPr txBox="1"/>
          <p:nvPr/>
        </p:nvSpPr>
        <p:spPr>
          <a:xfrm>
            <a:off x="668143" y="2090172"/>
            <a:ext cx="1085571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Master’s Degree, LM-55 </a:t>
            </a:r>
            <a:r>
              <a:rPr lang="en-GB" sz="2800" dirty="0" err="1">
                <a:solidFill>
                  <a:srgbClr val="000000"/>
                </a:solidFill>
                <a:latin typeface="Lato" panose="020F0502020204030204" pitchFamily="34" charset="0"/>
              </a:rPr>
              <a:t>Scienze</a:t>
            </a:r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 Cognitive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Schools: Medicine and Psychology, Law, Science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2 years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2223456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13872CC-10BC-D04D-989C-064187BCC8AC}"/>
              </a:ext>
            </a:extLst>
          </p:cNvPr>
          <p:cNvSpPr txBox="1"/>
          <p:nvPr/>
        </p:nvSpPr>
        <p:spPr>
          <a:xfrm>
            <a:off x="-211875" y="86767"/>
            <a:ext cx="122217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Cognitive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Forensic</a:t>
            </a: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Sciences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085D49-2B41-8242-ADFA-B61EC4AEA895}"/>
              </a:ext>
            </a:extLst>
          </p:cNvPr>
          <p:cNvSpPr txBox="1"/>
          <p:nvPr/>
        </p:nvSpPr>
        <p:spPr>
          <a:xfrm>
            <a:off x="668143" y="2090172"/>
            <a:ext cx="1085571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Being a degree in Cognitive Science (LM-55), the programme has a strong multidisciplinary identity (e.g., Psychology, Law, Biology, Maths, Chemistry, Neuroscience, Philosophy)</a:t>
            </a:r>
          </a:p>
          <a:p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972213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321CF50-52A7-8644-A059-90D5F972E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112588"/>
              </p:ext>
            </p:extLst>
          </p:nvPr>
        </p:nvGraphicFramePr>
        <p:xfrm>
          <a:off x="706611" y="871043"/>
          <a:ext cx="10463548" cy="599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01537">
                  <a:extLst>
                    <a:ext uri="{9D8B030D-6E8A-4147-A177-3AD203B41FA5}">
                      <a16:colId xmlns:a16="http://schemas.microsoft.com/office/drawing/2014/main" val="1644943369"/>
                    </a:ext>
                  </a:extLst>
                </a:gridCol>
                <a:gridCol w="2462011">
                  <a:extLst>
                    <a:ext uri="{9D8B030D-6E8A-4147-A177-3AD203B41FA5}">
                      <a16:colId xmlns:a16="http://schemas.microsoft.com/office/drawing/2014/main" val="1737739099"/>
                    </a:ext>
                  </a:extLst>
                </a:gridCol>
              </a:tblGrid>
              <a:tr h="367845">
                <a:tc>
                  <a:txBody>
                    <a:bodyPr/>
                    <a:lstStyle/>
                    <a:p>
                      <a:r>
                        <a:rPr lang="en-IT" sz="1800" cap="all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Course</a:t>
                      </a:r>
                      <a:endParaRPr lang="en-IT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 cap="all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CFU</a:t>
                      </a:r>
                      <a:endParaRPr lang="en-IT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795660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FORENSIC DECISION-MAKING - EPISTEMOLOGY AND PROFESSIONAL ETHICS 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+ 3 Lab</a:t>
                      </a: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733983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FUNDAMENTALS OF CRIMINAL LAW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9667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PRINCIPLES OF CRIMINAL PROCEDURAL LAW AND INTERNATIONAL CRIMINAL LAW 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6+6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246996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MEMORY - EYEWITNESS TESTIMONY AND EMOTION PSYCHOLOGY </a:t>
                      </a:r>
                      <a:endParaRPr lang="en-IT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+ 3 Lab</a:t>
                      </a: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44579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MATHEMATICAL MODELS FOR CRIMINAL ANALYSIS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IT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564440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CRIMINOLOGY AND VICTIMOLOGY </a:t>
                      </a:r>
                      <a:endParaRPr lang="en-IT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6+6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106514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FORENSIC PSYCHOPATHOLOGY</a:t>
                      </a:r>
                      <a:endParaRPr lang="en-IT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IT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667676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FORENSIC NEUROPSYCHOLOGY AND RESEARCH METHODS 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+ 3 Lab</a:t>
                      </a: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236916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FORENSIC GENETICS AND LAB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+ 3 Lab</a:t>
                      </a: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244036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FORENSIC CHEMISTRY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012836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algn="just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ONE MODULE CHOSEN BY STUDENT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499" marR="64560" marT="64560" marB="645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34077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arenR"/>
                      </a:pPr>
                      <a:r>
                        <a:rPr lang="en-IT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PSYCHOLOGY OF DEVIANCE AND LEGAL EDUCATION </a:t>
                      </a:r>
                      <a:endParaRPr lang="en-IT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499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+ 3 Lab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931931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arenR"/>
                      </a:pPr>
                      <a:r>
                        <a:rPr lang="en-IT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COGNITION AND EMOTION IN FORENSIC SCIENCE: FROM GENES TO BEHAVIOR </a:t>
                      </a:r>
                      <a:endParaRPr lang="en-IT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499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+ 3 Lab</a:t>
                      </a: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132010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OTHER TRAINING ACTIVITIES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499" marR="64560" marT="64560" marB="645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139227"/>
                  </a:ext>
                </a:extLst>
              </a:tr>
              <a:tr h="351125">
                <a:tc>
                  <a:txBody>
                    <a:bodyPr/>
                    <a:lstStyle/>
                    <a:p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FINAL THESIS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3499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en-IT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60" marR="64560" marT="64560" marB="645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945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97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di Sapienza Università di Roma">
            <a:extLst>
              <a:ext uri="{FF2B5EF4-FFF2-40B4-BE49-F238E27FC236}">
                <a16:creationId xmlns:a16="http://schemas.microsoft.com/office/drawing/2014/main" id="{D3AB67D6-BE47-D24E-9868-EE07342FB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" b="97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D49F8-CFBF-D541-80F1-BA1D67F308C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Sapienza University of Rome - 1303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893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D246C3A-1723-3E43-BBBC-63B2B63C9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r="25118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4E134CD-CABB-C043-97D3-80D5D35F7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4" r="17752" b="-1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38667C-3724-854D-A6A2-3D4BC3488A8F}"/>
              </a:ext>
            </a:extLst>
          </p:cNvPr>
          <p:cNvSpPr txBox="1"/>
          <p:nvPr/>
        </p:nvSpPr>
        <p:spPr>
          <a:xfrm>
            <a:off x="0" y="6113154"/>
            <a:ext cx="12188952" cy="744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Psychology building</a:t>
            </a:r>
          </a:p>
        </p:txBody>
      </p:sp>
    </p:spTree>
    <p:extLst>
      <p:ext uri="{BB962C8B-B14F-4D97-AF65-F5344CB8AC3E}">
        <p14:creationId xmlns:p14="http://schemas.microsoft.com/office/powerpoint/2010/main" val="3584390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D246C3A-1723-3E43-BBBC-63B2B63C9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r="25118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38667C-3724-854D-A6A2-3D4BC3488A8F}"/>
              </a:ext>
            </a:extLst>
          </p:cNvPr>
          <p:cNvSpPr txBox="1"/>
          <p:nvPr/>
        </p:nvSpPr>
        <p:spPr>
          <a:xfrm>
            <a:off x="0" y="6113154"/>
            <a:ext cx="12188952" cy="7448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Psychology building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648E5-383E-734B-B05F-9E54A1D50B64}"/>
              </a:ext>
            </a:extLst>
          </p:cNvPr>
          <p:cNvSpPr txBox="1"/>
          <p:nvPr/>
        </p:nvSpPr>
        <p:spPr>
          <a:xfrm>
            <a:off x="6917689" y="425088"/>
            <a:ext cx="49901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Classrooms (</a:t>
            </a:r>
            <a:r>
              <a:rPr lang="en-GB" sz="2800" dirty="0" err="1">
                <a:solidFill>
                  <a:srgbClr val="000000"/>
                </a:solidFill>
                <a:latin typeface="Lato" panose="020F0502020204030204" pitchFamily="34" charset="0"/>
              </a:rPr>
              <a:t>Aule</a:t>
            </a:r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)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Library (</a:t>
            </a:r>
            <a:r>
              <a:rPr lang="en-GB" sz="2800" dirty="0" err="1">
                <a:solidFill>
                  <a:srgbClr val="000000"/>
                </a:solidFill>
                <a:latin typeface="Lato" panose="020F0502020204030204" pitchFamily="34" charset="0"/>
              </a:rPr>
              <a:t>Biblioteca</a:t>
            </a:r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Lato" panose="020F0502020204030204" pitchFamily="34" charset="0"/>
              </a:rPr>
              <a:t>Valentini</a:t>
            </a:r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)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Reading hall (</a:t>
            </a:r>
            <a:r>
              <a:rPr lang="en-GB" sz="2800" dirty="0" err="1">
                <a:solidFill>
                  <a:srgbClr val="000000"/>
                </a:solidFill>
                <a:latin typeface="Lato" panose="020F0502020204030204" pitchFamily="34" charset="0"/>
              </a:rPr>
              <a:t>sala</a:t>
            </a:r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Lato" panose="020F0502020204030204" pitchFamily="34" charset="0"/>
              </a:rPr>
              <a:t>lettura</a:t>
            </a:r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)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Professors’ offices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Departments (scientific labs)</a:t>
            </a:r>
          </a:p>
          <a:p>
            <a:endParaRPr lang="en-GB" sz="2800" dirty="0">
              <a:solidFill>
                <a:srgbClr val="000000"/>
              </a:solidFill>
              <a:latin typeface="Lato" panose="020F050202020403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Lato" panose="020F0502020204030204" pitchFamily="34" charset="0"/>
              </a:rPr>
              <a:t>Courtyard</a:t>
            </a:r>
          </a:p>
          <a:p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377498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1E416C76-413D-1844-80CA-43FB9C1831F9}"/>
              </a:ext>
            </a:extLst>
          </p:cNvPr>
          <p:cNvSpPr txBox="1"/>
          <p:nvPr/>
        </p:nvSpPr>
        <p:spPr>
          <a:xfrm>
            <a:off x="0" y="0"/>
            <a:ext cx="1219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Cognitive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Forensic</a:t>
            </a: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Sciences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Prof. Fabio </a:t>
            </a:r>
            <a:r>
              <a:rPr lang="it-IT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Ferlazzo</a:t>
            </a:r>
            <a:endParaRPr lang="it-IT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Department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endParaRPr lang="it-IT" sz="3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Professor of General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endParaRPr lang="it-IT" sz="3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Head of the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Programme</a:t>
            </a:r>
            <a:endParaRPr lang="it-IT" sz="3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fabio.ferlazzo@uniroma1.it</a:t>
            </a:r>
          </a:p>
        </p:txBody>
      </p:sp>
    </p:spTree>
    <p:extLst>
      <p:ext uri="{BB962C8B-B14F-4D97-AF65-F5344CB8AC3E}">
        <p14:creationId xmlns:p14="http://schemas.microsoft.com/office/powerpoint/2010/main" val="3290377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8D7CD-DA69-D54F-B726-647320AF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790" y="213871"/>
            <a:ext cx="6146417" cy="714280"/>
          </a:xfrm>
        </p:spPr>
        <p:txBody>
          <a:bodyPr>
            <a:normAutofit fontScale="90000"/>
          </a:bodyPr>
          <a:lstStyle/>
          <a:p>
            <a:r>
              <a:rPr lang="en-IT" dirty="0"/>
              <a:t>Sapienza: www.uniroma1.it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B7708-8308-CB47-B1E4-3B5CD50F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72" y="988466"/>
            <a:ext cx="8868255" cy="586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4C49FD-318D-49AE-BAC7-5634695C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44DC2E-9E72-4669-878E-AF93DF307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56A799-9BBA-4BC7-8D47-C6251FDDF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EA9C1F-2B28-4DEA-8EF8-4D0A06E28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AD021B0-C307-4067-887D-35DF45447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4" y="549275"/>
            <a:ext cx="11088686" cy="5757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8D7CD-DA69-D54F-B726-647320AF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112840"/>
            <a:ext cx="4716463" cy="2311844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Programme</a:t>
            </a:r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https://corsidilaurea.uniroma1.it/en/corso/2022/31781/home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3CC9DA-C742-47CF-8965-06B4D836A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83337" y="549273"/>
            <a:ext cx="5257537" cy="5757924"/>
            <a:chOff x="4656138" y="0"/>
            <a:chExt cx="6983409" cy="630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7219E4-2868-4D53-9258-78813DDFD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272C0A-7EBF-4D41-9851-D1B8A23DF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AD8EFA-1927-489C-803F-6F7684B61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EBBDFBC-1B22-0745-A6B0-5EF26BA75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37" y="654109"/>
            <a:ext cx="5255525" cy="554672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4055-62F0-9643-9F66-E3527529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503" y="1994546"/>
            <a:ext cx="121919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Please, </a:t>
            </a:r>
            <a:r>
              <a:rPr lang="it-IT" dirty="0"/>
              <a:t>use </a:t>
            </a:r>
            <a:r>
              <a:rPr lang="it-IT" dirty="0" err="1"/>
              <a:t>your</a:t>
            </a:r>
            <a:r>
              <a:rPr lang="it-IT" dirty="0"/>
              <a:t> Sapienza email </a:t>
            </a:r>
            <a:r>
              <a:rPr lang="it-IT" dirty="0" err="1"/>
              <a:t>address</a:t>
            </a:r>
            <a:r>
              <a:rPr lang="it-IT" dirty="0"/>
              <a:t> to </a:t>
            </a:r>
            <a:r>
              <a:rPr lang="it-IT" dirty="0" err="1"/>
              <a:t>communicate</a:t>
            </a:r>
            <a:r>
              <a:rPr lang="it-IT" dirty="0"/>
              <a:t> with </a:t>
            </a:r>
            <a:r>
              <a:rPr lang="it-IT" dirty="0" err="1"/>
              <a:t>offices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Sapienza (and </a:t>
            </a:r>
            <a:r>
              <a:rPr lang="it-IT" dirty="0" err="1"/>
              <a:t>us</a:t>
            </a:r>
            <a:r>
              <a:rPr lang="it-IT" dirty="0"/>
              <a:t>)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 err="1"/>
              <a:t>Representative</a:t>
            </a:r>
            <a:r>
              <a:rPr lang="it-IT" dirty="0"/>
              <a:t>: Fabio </a:t>
            </a:r>
            <a:r>
              <a:rPr lang="it-IT" dirty="0" err="1"/>
              <a:t>Ferlazzo</a:t>
            </a:r>
            <a:r>
              <a:rPr lang="it-IT" dirty="0"/>
              <a:t>, </a:t>
            </a:r>
            <a:r>
              <a:rPr lang="it-IT" dirty="0">
                <a:hlinkClick r:id="rId2"/>
              </a:rPr>
              <a:t>fabio.ferlazzo@uniroma1.it</a:t>
            </a:r>
            <a:br>
              <a:rPr lang="it-IT" dirty="0"/>
            </a:br>
            <a:br>
              <a:rPr lang="it-IT" dirty="0"/>
            </a:br>
            <a:r>
              <a:rPr lang="it-IT" dirty="0"/>
              <a:t>Tutor: Giulia Lausi, </a:t>
            </a:r>
            <a:r>
              <a:rPr lang="it-IT" dirty="0">
                <a:hlinkClick r:id="rId3"/>
              </a:rPr>
              <a:t>giulia.lausi@uniroma1.it</a:t>
            </a:r>
            <a:br>
              <a:rPr lang="it-IT" dirty="0"/>
            </a:b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5428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1E416C76-413D-1844-80CA-43FB9C1831F9}"/>
              </a:ext>
            </a:extLst>
          </p:cNvPr>
          <p:cNvSpPr txBox="1"/>
          <p:nvPr/>
        </p:nvSpPr>
        <p:spPr>
          <a:xfrm>
            <a:off x="0" y="0"/>
            <a:ext cx="12192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Cognitive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Forensic</a:t>
            </a:r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Sciences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Prof. Fabio </a:t>
            </a:r>
            <a:r>
              <a:rPr lang="it-IT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Ferlazzo</a:t>
            </a:r>
            <a:endParaRPr lang="it-IT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Department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Psychology</a:t>
            </a:r>
            <a:endParaRPr lang="it-IT" sz="3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My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interests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 cognitive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processes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(executive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functions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decision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making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,…),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methodology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extreme</a:t>
            </a:r>
            <a:r>
              <a:rPr lang="it-IT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32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environments</a:t>
            </a:r>
            <a:endParaRPr lang="it-IT" sz="32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1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C9FF94-221D-6A44-AE44-CDC5FCB6DF15}"/>
              </a:ext>
            </a:extLst>
          </p:cNvPr>
          <p:cNvSpPr txBox="1"/>
          <p:nvPr/>
        </p:nvSpPr>
        <p:spPr>
          <a:xfrm>
            <a:off x="772886" y="265943"/>
            <a:ext cx="10036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Cognitive Science </a:t>
            </a:r>
          </a:p>
          <a:p>
            <a:pPr algn="ctr"/>
            <a:endParaRPr lang="en-GB" sz="4000" dirty="0"/>
          </a:p>
          <a:p>
            <a:pPr algn="ctr"/>
            <a:r>
              <a:rPr lang="en-GB" sz="3200" dirty="0"/>
              <a:t>The interdisciplinary and scientific study of the mind and its processes It examines the nature, the tasks, and the functions of cognition.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Origins: around 1950</a:t>
            </a:r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3157225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C11594C-342D-274F-A24D-21372D63C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41" y="1115344"/>
            <a:ext cx="5255986" cy="52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226E35-D95E-7545-9A77-C423CD7D01CA}"/>
              </a:ext>
            </a:extLst>
          </p:cNvPr>
          <p:cNvSpPr txBox="1"/>
          <p:nvPr/>
        </p:nvSpPr>
        <p:spPr>
          <a:xfrm>
            <a:off x="772886" y="265943"/>
            <a:ext cx="10036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Cognitive Science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030CD-A000-1F46-804F-648D81AF609F}"/>
              </a:ext>
            </a:extLst>
          </p:cNvPr>
          <p:cNvSpPr txBox="1"/>
          <p:nvPr/>
        </p:nvSpPr>
        <p:spPr>
          <a:xfrm>
            <a:off x="0" y="6282012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1200" dirty="0"/>
            </a:b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File:Hexagon with diagonals.svg"/>
              </a:rPr>
              <a:t>Hexagon_with_diagonals.svg</a:t>
            </a: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GB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User:Charles Lowe"/>
              </a:rPr>
              <a:t>Charles Lowe</a:t>
            </a: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File:Human.svg"/>
              </a:rPr>
              <a:t>Human.svg</a:t>
            </a: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: created by NASA </a:t>
            </a:r>
            <a:r>
              <a:rPr lang="en-GB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File:Phi.svg"/>
              </a:rPr>
              <a:t>Phi.svg</a:t>
            </a: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GB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User:Jossifresco"/>
              </a:rPr>
              <a:t>jossi</a:t>
            </a: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File:Psi2.svg"/>
              </a:rPr>
              <a:t>Psi2.svg</a:t>
            </a: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GB" sz="1200" b="0" i="0" u="none" strike="noStrike" dirty="0">
                <a:solidFill>
                  <a:srgbClr val="D73333"/>
                </a:solidFill>
                <a:effectLst/>
                <a:latin typeface="Arial" panose="020B0604020202020204" pitchFamily="34" charset="0"/>
                <a:hlinkClick r:id="rId9" tooltip="User:Gdh (page does not exist)"/>
              </a:rPr>
              <a:t>Gdh</a:t>
            </a: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0" tooltip="File:Lobes of the brain NL.svg"/>
              </a:rPr>
              <a:t>Lobes_of_the_brain_NL.svg</a:t>
            </a:r>
            <a:r>
              <a:rPr lang="en-GB" sz="1200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: </a:t>
            </a:r>
            <a:r>
              <a:rPr lang="en-GB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1" tooltip="w:User:Mysid"/>
              </a:rPr>
              <a:t>Mysid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62111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0AB5BD-24C1-BB47-AFF5-F2CF3515CE1B}"/>
              </a:ext>
            </a:extLst>
          </p:cNvPr>
          <p:cNvSpPr txBox="1"/>
          <p:nvPr/>
        </p:nvSpPr>
        <p:spPr>
          <a:xfrm>
            <a:off x="468084" y="108857"/>
            <a:ext cx="10578280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200" dirty="0"/>
              <a:t>Master’s degrees in Cognitive Sciences in Italy</a:t>
            </a:r>
          </a:p>
          <a:p>
            <a:pPr algn="ctr"/>
            <a:endParaRPr lang="en-IT" sz="3200" dirty="0"/>
          </a:p>
          <a:p>
            <a:pPr algn="ctr"/>
            <a:r>
              <a:rPr lang="en-IT" sz="3200" dirty="0"/>
              <a:t>6 programmes:</a:t>
            </a:r>
          </a:p>
          <a:p>
            <a:pPr algn="ctr"/>
            <a:endParaRPr lang="en-IT" sz="3200" dirty="0"/>
          </a:p>
          <a:p>
            <a:pPr algn="ctr"/>
            <a:r>
              <a:rPr lang="en-IT" sz="2800" dirty="0"/>
              <a:t>University of Milan - Cognitive Sciences and Decision-Making </a:t>
            </a:r>
          </a:p>
          <a:p>
            <a:pPr algn="ctr"/>
            <a:r>
              <a:rPr lang="en-IT" sz="2800" dirty="0"/>
              <a:t>University of Messina - Cognitive Sciences and Communication theories</a:t>
            </a:r>
          </a:p>
          <a:p>
            <a:pPr algn="ctr"/>
            <a:r>
              <a:rPr lang="en-IT" sz="2800" dirty="0"/>
              <a:t>University of Trento - Cognitive Science</a:t>
            </a:r>
          </a:p>
          <a:p>
            <a:pPr algn="ctr"/>
            <a:r>
              <a:rPr lang="en-IT" sz="2800" dirty="0"/>
              <a:t>University of Trento - Human Computer Interaction</a:t>
            </a:r>
          </a:p>
          <a:p>
            <a:pPr algn="ctr"/>
            <a:r>
              <a:rPr lang="en-IT" sz="2800" dirty="0"/>
              <a:t>University of Chieti/Pescara - Computational Cognitive Science</a:t>
            </a:r>
          </a:p>
          <a:p>
            <a:pPr algn="ctr"/>
            <a:r>
              <a:rPr lang="en-IT" sz="2800" dirty="0"/>
              <a:t>University Sapienza of Rome - Cognitive Forensic Sciences</a:t>
            </a:r>
          </a:p>
        </p:txBody>
      </p:sp>
    </p:spTree>
    <p:extLst>
      <p:ext uri="{BB962C8B-B14F-4D97-AF65-F5344CB8AC3E}">
        <p14:creationId xmlns:p14="http://schemas.microsoft.com/office/powerpoint/2010/main" val="367369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0AB5BD-24C1-BB47-AFF5-F2CF3515CE1B}"/>
              </a:ext>
            </a:extLst>
          </p:cNvPr>
          <p:cNvSpPr txBox="1"/>
          <p:nvPr/>
        </p:nvSpPr>
        <p:spPr>
          <a:xfrm>
            <a:off x="1298180" y="1888889"/>
            <a:ext cx="9595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600" dirty="0"/>
              <a:t>Cognitive science has also a strong applied nature:</a:t>
            </a:r>
          </a:p>
          <a:p>
            <a:pPr algn="ctr"/>
            <a:r>
              <a:rPr lang="en-GB" sz="3600" dirty="0"/>
              <a:t>h</a:t>
            </a:r>
            <a:r>
              <a:rPr lang="en-IT" sz="3600" dirty="0"/>
              <a:t>uman error</a:t>
            </a:r>
          </a:p>
        </p:txBody>
      </p:sp>
    </p:spTree>
    <p:extLst>
      <p:ext uri="{BB962C8B-B14F-4D97-AF65-F5344CB8AC3E}">
        <p14:creationId xmlns:p14="http://schemas.microsoft.com/office/powerpoint/2010/main" val="1937763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0AB5BD-24C1-BB47-AFF5-F2CF3515CE1B}"/>
              </a:ext>
            </a:extLst>
          </p:cNvPr>
          <p:cNvSpPr txBox="1"/>
          <p:nvPr/>
        </p:nvSpPr>
        <p:spPr>
          <a:xfrm>
            <a:off x="764657" y="1437785"/>
            <a:ext cx="109030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Human error contributes approximately to:</a:t>
            </a:r>
          </a:p>
          <a:p>
            <a:r>
              <a:rPr lang="en-GB" sz="3600" dirty="0"/>
              <a:t>94% of car accidents</a:t>
            </a:r>
          </a:p>
          <a:p>
            <a:r>
              <a:rPr lang="en-GB" sz="3600" dirty="0"/>
              <a:t>90% of industrial accidents</a:t>
            </a:r>
          </a:p>
          <a:p>
            <a:r>
              <a:rPr lang="en-GB" sz="3600" dirty="0"/>
              <a:t>80% of civil aviation accidents</a:t>
            </a:r>
          </a:p>
          <a:p>
            <a:r>
              <a:rPr lang="en-GB" sz="3600" dirty="0"/>
              <a:t>75% of marine accidents</a:t>
            </a:r>
          </a:p>
          <a:p>
            <a:r>
              <a:rPr lang="en-GB" sz="3600" dirty="0"/>
              <a:t>In healthcare, human error causes 250,000 to 440,000 deaths annually (in the United States).</a:t>
            </a:r>
          </a:p>
          <a:p>
            <a:r>
              <a:rPr lang="en-GB" sz="3600" dirty="0"/>
              <a:t>The construction industry reports that human error is responsible for 60% to 80% of workplace accidents</a:t>
            </a:r>
            <a:endParaRPr lang="en-IT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64A1B-0657-C742-BF69-ACCB708759A5}"/>
              </a:ext>
            </a:extLst>
          </p:cNvPr>
          <p:cNvSpPr txBox="1"/>
          <p:nvPr/>
        </p:nvSpPr>
        <p:spPr>
          <a:xfrm>
            <a:off x="1298180" y="9961"/>
            <a:ext cx="9595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600" dirty="0"/>
              <a:t>Cognitive science has also a strong applied nature:</a:t>
            </a:r>
          </a:p>
          <a:p>
            <a:pPr algn="ctr"/>
            <a:r>
              <a:rPr lang="en-GB" sz="3600" dirty="0"/>
              <a:t>h</a:t>
            </a:r>
            <a:r>
              <a:rPr lang="en-IT" sz="3600" dirty="0"/>
              <a:t>uman error</a:t>
            </a:r>
          </a:p>
        </p:txBody>
      </p:sp>
    </p:spTree>
    <p:extLst>
      <p:ext uri="{BB962C8B-B14F-4D97-AF65-F5344CB8AC3E}">
        <p14:creationId xmlns:p14="http://schemas.microsoft.com/office/powerpoint/2010/main" val="2345367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0AB5BD-24C1-BB47-AFF5-F2CF3515CE1B}"/>
              </a:ext>
            </a:extLst>
          </p:cNvPr>
          <p:cNvSpPr txBox="1"/>
          <p:nvPr/>
        </p:nvSpPr>
        <p:spPr>
          <a:xfrm>
            <a:off x="764657" y="1437785"/>
            <a:ext cx="1090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Understanding how the cognitive system works might help preventing human errors</a:t>
            </a:r>
            <a:endParaRPr lang="en-IT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64A1B-0657-C742-BF69-ACCB708759A5}"/>
              </a:ext>
            </a:extLst>
          </p:cNvPr>
          <p:cNvSpPr txBox="1"/>
          <p:nvPr/>
        </p:nvSpPr>
        <p:spPr>
          <a:xfrm>
            <a:off x="1298180" y="9961"/>
            <a:ext cx="9595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600" dirty="0"/>
              <a:t>Cognitive science has also a strong applied nature:</a:t>
            </a:r>
          </a:p>
          <a:p>
            <a:pPr algn="ctr"/>
            <a:r>
              <a:rPr lang="en-GB" sz="3600" dirty="0"/>
              <a:t>h</a:t>
            </a:r>
            <a:r>
              <a:rPr lang="en-IT" sz="3600" dirty="0"/>
              <a:t>uman error</a:t>
            </a:r>
          </a:p>
        </p:txBody>
      </p:sp>
    </p:spTree>
    <p:extLst>
      <p:ext uri="{BB962C8B-B14F-4D97-AF65-F5344CB8AC3E}">
        <p14:creationId xmlns:p14="http://schemas.microsoft.com/office/powerpoint/2010/main" val="2192566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715</Words>
  <Application>Microsoft Macintosh PowerPoint</Application>
  <PresentationFormat>Widescreen</PresentationFormat>
  <Paragraphs>122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Sapienza: www.uniroma1.it</vt:lpstr>
      <vt:lpstr>Programme  https://corsidilaurea.uniroma1.it/en/corso/2022/31781/home</vt:lpstr>
      <vt:lpstr>Please, use your Sapienza email address to communicate with offices at Sapienza (and us)    Representative: Fabio Ferlazzo, fabio.ferlazzo@uniroma1.it  Tutor: Giulia Lausi, giulia.lausi@uniroma1.it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ferlazzo</dc:creator>
  <cp:lastModifiedBy>Fabio Ferlazzo</cp:lastModifiedBy>
  <cp:revision>5</cp:revision>
  <dcterms:created xsi:type="dcterms:W3CDTF">2022-10-02T15:02:31Z</dcterms:created>
  <dcterms:modified xsi:type="dcterms:W3CDTF">2023-10-01T19:17:15Z</dcterms:modified>
</cp:coreProperties>
</file>