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handoutMasterIdLst>
    <p:handoutMasterId r:id="rId26"/>
  </p:handoutMasterIdLst>
  <p:sldIdLst>
    <p:sldId id="294" r:id="rId2"/>
    <p:sldId id="291" r:id="rId3"/>
    <p:sldId id="295" r:id="rId4"/>
    <p:sldId id="321" r:id="rId5"/>
    <p:sldId id="296" r:id="rId6"/>
    <p:sldId id="297" r:id="rId7"/>
    <p:sldId id="298" r:id="rId8"/>
    <p:sldId id="299" r:id="rId9"/>
    <p:sldId id="300" r:id="rId10"/>
    <p:sldId id="301" r:id="rId11"/>
    <p:sldId id="302" r:id="rId12"/>
    <p:sldId id="303" r:id="rId13"/>
    <p:sldId id="305" r:id="rId14"/>
    <p:sldId id="306" r:id="rId15"/>
    <p:sldId id="308" r:id="rId16"/>
    <p:sldId id="311" r:id="rId17"/>
    <p:sldId id="315" r:id="rId18"/>
    <p:sldId id="316" r:id="rId19"/>
    <p:sldId id="317" r:id="rId20"/>
    <p:sldId id="318" r:id="rId21"/>
    <p:sldId id="319" r:id="rId22"/>
    <p:sldId id="320" r:id="rId23"/>
    <p:sldId id="322" r:id="rId24"/>
  </p:sldIdLst>
  <p:sldSz cx="9144000" cy="6858000" type="screen4x3"/>
  <p:notesSz cx="6858000" cy="9144000"/>
  <p:custDataLst>
    <p:tags r:id="rId27"/>
  </p:custDataLst>
  <p:defaultTextStyle>
    <a:defPPr>
      <a:defRPr lang="it-IT"/>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789">
          <p15:clr>
            <a:srgbClr val="A4A3A4"/>
          </p15:clr>
        </p15:guide>
        <p15:guide id="2" orient="horz" pos="1956">
          <p15:clr>
            <a:srgbClr val="A4A3A4"/>
          </p15:clr>
        </p15:guide>
        <p15:guide id="3" orient="horz" pos="3929">
          <p15:clr>
            <a:srgbClr val="A4A3A4"/>
          </p15:clr>
        </p15:guide>
        <p15:guide id="4" pos="5396">
          <p15:clr>
            <a:srgbClr val="A4A3A4"/>
          </p15:clr>
        </p15:guide>
        <p15:guide id="5">
          <p15:clr>
            <a:srgbClr val="A4A3A4"/>
          </p15:clr>
        </p15:guide>
        <p15:guide id="6"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990"/>
    <a:srgbClr val="002060"/>
    <a:srgbClr val="822433"/>
    <a:srgbClr val="009984"/>
    <a:srgbClr val="FBBA00"/>
    <a:srgbClr val="C1BAA4"/>
    <a:srgbClr val="009FE3"/>
    <a:srgbClr val="00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416" y="108"/>
      </p:cViewPr>
      <p:guideLst>
        <p:guide orient="horz" pos="789"/>
        <p:guide orient="horz" pos="1956"/>
        <p:guide orient="horz" pos="3929"/>
        <p:guide pos="5396"/>
        <p:guide/>
        <p:guide pos="33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599414-F0EC-4F98-8F21-7102DFE592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a:p>
        </p:txBody>
      </p:sp>
      <p:sp>
        <p:nvSpPr>
          <p:cNvPr id="3" name="Date Placeholder 2">
            <a:extLst>
              <a:ext uri="{FF2B5EF4-FFF2-40B4-BE49-F238E27FC236}">
                <a16:creationId xmlns:a16="http://schemas.microsoft.com/office/drawing/2014/main" id="{0E43EF7B-9C0C-4D8B-A8FE-42209AE72ED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C32CEA8-5399-4478-8A20-10F49212BA73}" type="datetimeFigureOut">
              <a:rPr lang="en-US" altLang="it-IT"/>
              <a:pPr>
                <a:defRPr/>
              </a:pPr>
              <a:t>3/1/2018</a:t>
            </a:fld>
            <a:endParaRPr lang="en-US" altLang="it-IT"/>
          </a:p>
        </p:txBody>
      </p:sp>
      <p:sp>
        <p:nvSpPr>
          <p:cNvPr id="4" name="Footer Placeholder 3">
            <a:extLst>
              <a:ext uri="{FF2B5EF4-FFF2-40B4-BE49-F238E27FC236}">
                <a16:creationId xmlns:a16="http://schemas.microsoft.com/office/drawing/2014/main" id="{A8A52AE1-D47C-4FB6-8000-0237A904981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a:p>
        </p:txBody>
      </p:sp>
      <p:sp>
        <p:nvSpPr>
          <p:cNvPr id="5" name="Slide Number Placeholder 4">
            <a:extLst>
              <a:ext uri="{FF2B5EF4-FFF2-40B4-BE49-F238E27FC236}">
                <a16:creationId xmlns:a16="http://schemas.microsoft.com/office/drawing/2014/main" id="{27D6CADE-C773-4BF0-A3C9-5E43A6B11F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6AF40C3-330F-41F3-B5E3-58B1C9137CC2}"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8D3B4F4-1F8B-4118-A838-82547013B45A}"/>
              </a:ext>
            </a:extLst>
          </p:cNvPr>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099" name="Rectangle 3">
            <a:extLst>
              <a:ext uri="{FF2B5EF4-FFF2-40B4-BE49-F238E27FC236}">
                <a16:creationId xmlns:a16="http://schemas.microsoft.com/office/drawing/2014/main" id="{A3236326-7653-43BF-94AB-F47AB8F77E0D}"/>
              </a:ext>
            </a:extLst>
          </p:cNvPr>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charset="0"/>
                <a:cs typeface="ヒラギノ角ゴ Pro W3" charset="0"/>
              </a:defRPr>
            </a:lvl1pPr>
          </a:lstStyle>
          <a:p>
            <a:pPr>
              <a:defRPr/>
            </a:pPr>
            <a:endParaRPr lang="it-IT"/>
          </a:p>
        </p:txBody>
      </p:sp>
      <p:sp>
        <p:nvSpPr>
          <p:cNvPr id="4100" name="Rectangle 4">
            <a:extLst>
              <a:ext uri="{FF2B5EF4-FFF2-40B4-BE49-F238E27FC236}">
                <a16:creationId xmlns:a16="http://schemas.microsoft.com/office/drawing/2014/main" id="{F6888510-7954-4AF8-9485-F553447348E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9E0E146-2C24-48BF-96B5-F24B9D7CEFDE}"/>
              </a:ext>
            </a:extLst>
          </p:cNvPr>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a:extLst>
              <a:ext uri="{FF2B5EF4-FFF2-40B4-BE49-F238E27FC236}">
                <a16:creationId xmlns:a16="http://schemas.microsoft.com/office/drawing/2014/main" id="{FBE530F0-4266-432C-942A-2AE805C83469}"/>
              </a:ext>
            </a:extLst>
          </p:cNvPr>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103" name="Rectangle 7">
            <a:extLst>
              <a:ext uri="{FF2B5EF4-FFF2-40B4-BE49-F238E27FC236}">
                <a16:creationId xmlns:a16="http://schemas.microsoft.com/office/drawing/2014/main" id="{BFB733DC-0353-4B6F-8C5F-51B475426989}"/>
              </a:ext>
            </a:extLst>
          </p:cNvPr>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5EEE7A97-24CE-4428-8F98-D0F005114EDE}"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531713-4A3C-4BCB-ACD2-930594DB1F6E}"/>
              </a:ext>
            </a:extLst>
          </p:cNvPr>
          <p:cNvSpPr>
            <a:spLocks noGrp="1" noChangeArrowheads="1"/>
          </p:cNvSpPr>
          <p:nvPr>
            <p:ph type="sldNum" sz="quarter" idx="5"/>
          </p:nvPr>
        </p:nvSpPr>
        <p:spPr>
          <a:ln/>
        </p:spPr>
        <p:txBody>
          <a:bodyPr/>
          <a:lstStyle/>
          <a:p>
            <a:fld id="{779202D4-F04E-454C-BE7F-E57C7C177023}" type="slidenum">
              <a:rPr lang="it-IT" altLang="it-IT"/>
              <a:pPr/>
              <a:t>1</a:t>
            </a:fld>
            <a:endParaRPr lang="it-IT" altLang="it-IT"/>
          </a:p>
        </p:txBody>
      </p:sp>
      <p:sp>
        <p:nvSpPr>
          <p:cNvPr id="27650" name="Rectangle 2">
            <a:extLst>
              <a:ext uri="{FF2B5EF4-FFF2-40B4-BE49-F238E27FC236}">
                <a16:creationId xmlns:a16="http://schemas.microsoft.com/office/drawing/2014/main" id="{23C37DC4-6124-44BF-8112-C6E29A706A9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a:extLst>
              <a:ext uri="{FF2B5EF4-FFF2-40B4-BE49-F238E27FC236}">
                <a16:creationId xmlns:a16="http://schemas.microsoft.com/office/drawing/2014/main" id="{CC28AF9B-7C39-4D63-AE98-55A01667996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it-IT" altLang="it-IT"/>
              <a:t> </a:t>
            </a:r>
          </a:p>
        </p:txBody>
      </p:sp>
    </p:spTree>
    <p:extLst>
      <p:ext uri="{BB962C8B-B14F-4D97-AF65-F5344CB8AC3E}">
        <p14:creationId xmlns:p14="http://schemas.microsoft.com/office/powerpoint/2010/main" val="232876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8598C2-A455-4D44-BE53-F9BB33A3F1CB}"/>
              </a:ext>
            </a:extLst>
          </p:cNvPr>
          <p:cNvSpPr>
            <a:spLocks noGrp="1" noChangeArrowheads="1"/>
          </p:cNvSpPr>
          <p:nvPr>
            <p:ph type="sldNum" sz="quarter" idx="5"/>
          </p:nvPr>
        </p:nvSpPr>
        <p:spPr>
          <a:ln/>
        </p:spPr>
        <p:txBody>
          <a:bodyPr/>
          <a:lstStyle/>
          <a:p>
            <a:fld id="{BBF05FBD-1E5E-48CD-9333-97702907B94D}" type="slidenum">
              <a:rPr lang="it-IT" altLang="it-IT"/>
              <a:pPr/>
              <a:t>10</a:t>
            </a:fld>
            <a:endParaRPr lang="it-IT" altLang="it-IT"/>
          </a:p>
        </p:txBody>
      </p:sp>
      <p:sp>
        <p:nvSpPr>
          <p:cNvPr id="200706" name="Rectangle 1026">
            <a:extLst>
              <a:ext uri="{FF2B5EF4-FFF2-40B4-BE49-F238E27FC236}">
                <a16:creationId xmlns:a16="http://schemas.microsoft.com/office/drawing/2014/main" id="{D7EA2764-7454-4A97-AAE9-22046F1CC3FF}"/>
              </a:ext>
            </a:extLst>
          </p:cNvPr>
          <p:cNvSpPr>
            <a:spLocks noGrp="1" noRot="1" noChangeAspect="1" noChangeArrowheads="1" noTextEdit="1"/>
          </p:cNvSpPr>
          <p:nvPr>
            <p:ph type="sldImg"/>
          </p:nvPr>
        </p:nvSpPr>
        <p:spPr>
          <a:ln/>
        </p:spPr>
      </p:sp>
      <p:sp>
        <p:nvSpPr>
          <p:cNvPr id="200707" name="Rectangle 1027">
            <a:extLst>
              <a:ext uri="{FF2B5EF4-FFF2-40B4-BE49-F238E27FC236}">
                <a16:creationId xmlns:a16="http://schemas.microsoft.com/office/drawing/2014/main" id="{E686C9A5-5C9F-420E-9802-4CA29F06F5CF}"/>
              </a:ext>
            </a:extLst>
          </p:cNvPr>
          <p:cNvSpPr>
            <a:spLocks noGrp="1" noChangeArrowheads="1"/>
          </p:cNvSpPr>
          <p:nvPr>
            <p:ph type="body" idx="1"/>
          </p:nvPr>
        </p:nvSpPr>
        <p:spPr/>
        <p:txBody>
          <a:bodyPr/>
          <a:lstStyle/>
          <a:p>
            <a:pPr>
              <a:spcBef>
                <a:spcPct val="20000"/>
              </a:spcBef>
            </a:pPr>
            <a:r>
              <a:rPr lang="it-IT" altLang="it-IT" sz="1600">
                <a:latin typeface="Tahoma" panose="020B0604030504040204" pitchFamily="34" charset="0"/>
              </a:rPr>
              <a:t>Nota programmatore: quesito ordinamento.</a:t>
            </a:r>
          </a:p>
          <a:p>
            <a:pPr>
              <a:spcBef>
                <a:spcPct val="20000"/>
              </a:spcBef>
            </a:pPr>
            <a:r>
              <a:rPr lang="it-IT" altLang="it-IT" sz="1600">
                <a:latin typeface="Tahoma" panose="020B0604030504040204" pitchFamily="34" charset="0"/>
              </a:rPr>
              <a:t>Ordinamento corretto: 3, 7, 4, 1, 2, 5, 6.</a:t>
            </a:r>
          </a:p>
          <a:p>
            <a:pPr>
              <a:spcBef>
                <a:spcPct val="20000"/>
              </a:spcBef>
            </a:pPr>
            <a:endParaRPr lang="it-IT" altLang="it-IT" sz="1600">
              <a:latin typeface="Tahoma" panose="020B0604030504040204" pitchFamily="34" charset="0"/>
            </a:endParaRPr>
          </a:p>
          <a:p>
            <a:pPr>
              <a:spcBef>
                <a:spcPct val="20000"/>
              </a:spcBef>
            </a:pPr>
            <a:r>
              <a:rPr lang="it-IT" altLang="it-IT" sz="1600">
                <a:latin typeface="Tahoma" panose="020B0604030504040204" pitchFamily="34" charset="0"/>
              </a:rPr>
              <a:t>Esatto. Va notato che, se l’isolamento delle due variabili è completo, la differenza tra </a:t>
            </a:r>
            <a:r>
              <a:rPr lang="it-IT" altLang="it-IT" sz="1600" b="1">
                <a:latin typeface="Tahoma" panose="020B0604030504040204" pitchFamily="34" charset="0"/>
              </a:rPr>
              <a:t>X</a:t>
            </a:r>
            <a:r>
              <a:rPr lang="it-IT" altLang="it-IT" sz="1600">
                <a:latin typeface="Tahoma" panose="020B0604030504040204" pitchFamily="34" charset="0"/>
              </a:rPr>
              <a:t> ed </a:t>
            </a:r>
            <a:r>
              <a:rPr lang="it-IT" altLang="it-IT" sz="1600" b="1">
                <a:latin typeface="Tahoma" panose="020B0604030504040204" pitchFamily="34" charset="0"/>
              </a:rPr>
              <a:t>X</a:t>
            </a:r>
            <a:r>
              <a:rPr lang="it-IT" altLang="it-IT" sz="1600" b="1" baseline="30000">
                <a:latin typeface="Tahoma" panose="020B0604030504040204" pitchFamily="34" charset="0"/>
              </a:rPr>
              <a:t>i</a:t>
            </a:r>
            <a:r>
              <a:rPr lang="it-IT" altLang="it-IT" sz="1600" baseline="30000">
                <a:latin typeface="Tahoma" panose="020B0604030504040204" pitchFamily="34" charset="0"/>
              </a:rPr>
              <a:t> </a:t>
            </a:r>
            <a:r>
              <a:rPr lang="it-IT" altLang="it-IT" sz="1600">
                <a:latin typeface="Tahoma" panose="020B0604030504040204" pitchFamily="34" charset="0"/>
              </a:rPr>
              <a:t>può essere considerata effetto di </a:t>
            </a:r>
            <a:r>
              <a:rPr lang="it-IT" altLang="it-IT" sz="1600" b="1">
                <a:latin typeface="Tahoma" panose="020B0604030504040204" pitchFamily="34" charset="0"/>
              </a:rPr>
              <a:t>Y</a:t>
            </a:r>
            <a:r>
              <a:rPr lang="it-IT" altLang="it-IT" sz="1600">
                <a:latin typeface="Tahoma" panose="020B0604030504040204" pitchFamily="34" charset="0"/>
              </a:rPr>
              <a:t>.</a:t>
            </a:r>
          </a:p>
          <a:p>
            <a:pPr>
              <a:spcBef>
                <a:spcPct val="20000"/>
              </a:spcBef>
            </a:pPr>
            <a:endParaRPr lang="it-IT" altLang="it-IT" sz="1600">
              <a:latin typeface="Tahoma" panose="020B0604030504040204" pitchFamily="34" charset="0"/>
            </a:endParaRPr>
          </a:p>
          <a:p>
            <a:pPr>
              <a:spcBef>
                <a:spcPct val="20000"/>
              </a:spcBef>
            </a:pPr>
            <a:r>
              <a:rPr lang="it-IT" altLang="it-IT" sz="1600">
                <a:latin typeface="Tahoma" panose="020B0604030504040204" pitchFamily="34" charset="0"/>
              </a:rPr>
              <a:t>Feedback risposta errata:</a:t>
            </a:r>
          </a:p>
          <a:p>
            <a:pPr>
              <a:spcBef>
                <a:spcPct val="20000"/>
              </a:spcBef>
            </a:pPr>
            <a:r>
              <a:rPr lang="it-IT" altLang="it-IT" sz="1600">
                <a:latin typeface="Tahoma" panose="020B0604030504040204" pitchFamily="34" charset="0"/>
              </a:rPr>
              <a:t>Attenzione, l’ordinamento non è corretto.</a:t>
            </a:r>
          </a:p>
          <a:p>
            <a:pPr>
              <a:spcBef>
                <a:spcPct val="20000"/>
              </a:spcBef>
            </a:pPr>
            <a:endParaRPr lang="it-IT" altLang="it-IT" sz="1600">
              <a:latin typeface="Tahoma" panose="020B0604030504040204" pitchFamily="34" charset="0"/>
            </a:endParaRPr>
          </a:p>
          <a:p>
            <a:pPr>
              <a:spcBef>
                <a:spcPct val="20000"/>
              </a:spcBef>
            </a:pPr>
            <a:r>
              <a:rPr lang="it-IT" altLang="it-IT" sz="1600">
                <a:latin typeface="Tahoma" panose="020B0604030504040204" pitchFamily="34" charset="0"/>
              </a:rPr>
              <a:t>Feedback risposta non fornita:</a:t>
            </a:r>
          </a:p>
          <a:p>
            <a:pPr>
              <a:spcBef>
                <a:spcPct val="20000"/>
              </a:spcBef>
            </a:pPr>
            <a:r>
              <a:rPr lang="it-IT" altLang="it-IT" sz="1600">
                <a:latin typeface="Tahoma" panose="020B0604030504040204" pitchFamily="34" charset="0"/>
              </a:rPr>
              <a:t>Ecco, in sequenza, le fasi per la progettazione di un disegno sperimentale. Va notato che, se l’isolamento delle due variabili è completo, la differenza tra </a:t>
            </a:r>
            <a:r>
              <a:rPr lang="it-IT" altLang="it-IT" sz="1600" b="1">
                <a:latin typeface="Tahoma" panose="020B0604030504040204" pitchFamily="34" charset="0"/>
              </a:rPr>
              <a:t>X</a:t>
            </a:r>
            <a:r>
              <a:rPr lang="it-IT" altLang="it-IT" sz="1600">
                <a:latin typeface="Tahoma" panose="020B0604030504040204" pitchFamily="34" charset="0"/>
              </a:rPr>
              <a:t> ed </a:t>
            </a:r>
            <a:r>
              <a:rPr lang="it-IT" altLang="it-IT" sz="1600" b="1">
                <a:latin typeface="Tahoma" panose="020B0604030504040204" pitchFamily="34" charset="0"/>
              </a:rPr>
              <a:t>X</a:t>
            </a:r>
            <a:r>
              <a:rPr lang="it-IT" altLang="it-IT" sz="1600" b="1" baseline="30000">
                <a:latin typeface="Tahoma" panose="020B0604030504040204" pitchFamily="34" charset="0"/>
              </a:rPr>
              <a:t>i</a:t>
            </a:r>
            <a:r>
              <a:rPr lang="it-IT" altLang="it-IT" sz="1600" baseline="30000">
                <a:latin typeface="Tahoma" panose="020B0604030504040204" pitchFamily="34" charset="0"/>
              </a:rPr>
              <a:t> </a:t>
            </a:r>
            <a:r>
              <a:rPr lang="it-IT" altLang="it-IT" sz="1600">
                <a:latin typeface="Tahoma" panose="020B0604030504040204" pitchFamily="34" charset="0"/>
              </a:rPr>
              <a:t>può essere considerata effetto di </a:t>
            </a:r>
            <a:r>
              <a:rPr lang="it-IT" altLang="it-IT" sz="1600" b="1">
                <a:latin typeface="Tahoma" panose="020B0604030504040204" pitchFamily="34" charset="0"/>
              </a:rPr>
              <a:t>Y</a:t>
            </a:r>
            <a:r>
              <a:rPr lang="it-IT" altLang="it-IT" sz="1600">
                <a:latin typeface="Tahoma" panose="020B0604030504040204" pitchFamily="34" charset="0"/>
              </a:rPr>
              <a:t>.</a:t>
            </a:r>
          </a:p>
          <a:p>
            <a:pPr>
              <a:spcBef>
                <a:spcPct val="20000"/>
              </a:spcBef>
            </a:pPr>
            <a:endParaRPr lang="it-IT" altLang="it-IT" sz="1600">
              <a:latin typeface="Tahoma" panose="020B0604030504040204" pitchFamily="34" charset="0"/>
            </a:endParaRPr>
          </a:p>
          <a:p>
            <a:endParaRPr lang="it-IT" altLang="it-IT"/>
          </a:p>
        </p:txBody>
      </p:sp>
    </p:spTree>
    <p:extLst>
      <p:ext uri="{BB962C8B-B14F-4D97-AF65-F5344CB8AC3E}">
        <p14:creationId xmlns:p14="http://schemas.microsoft.com/office/powerpoint/2010/main" val="426576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74E673-7336-4975-9F99-AF0896EECE9F}"/>
              </a:ext>
            </a:extLst>
          </p:cNvPr>
          <p:cNvSpPr>
            <a:spLocks noGrp="1" noChangeArrowheads="1"/>
          </p:cNvSpPr>
          <p:nvPr>
            <p:ph type="sldNum" sz="quarter" idx="5"/>
          </p:nvPr>
        </p:nvSpPr>
        <p:spPr>
          <a:ln/>
        </p:spPr>
        <p:txBody>
          <a:bodyPr/>
          <a:lstStyle/>
          <a:p>
            <a:fld id="{A8E1FBF9-E8F5-4736-A395-5C34F1AA431A}" type="slidenum">
              <a:rPr lang="it-IT" altLang="it-IT"/>
              <a:pPr/>
              <a:t>11</a:t>
            </a:fld>
            <a:endParaRPr lang="it-IT" altLang="it-IT"/>
          </a:p>
        </p:txBody>
      </p:sp>
      <p:sp>
        <p:nvSpPr>
          <p:cNvPr id="216066" name="Rectangle 1026">
            <a:extLst>
              <a:ext uri="{FF2B5EF4-FFF2-40B4-BE49-F238E27FC236}">
                <a16:creationId xmlns:a16="http://schemas.microsoft.com/office/drawing/2014/main" id="{AD7CA946-B6D4-4858-90F6-D7A47A7093B7}"/>
              </a:ext>
            </a:extLst>
          </p:cNvPr>
          <p:cNvSpPr>
            <a:spLocks noGrp="1" noRot="1" noChangeAspect="1" noChangeArrowheads="1" noTextEdit="1"/>
          </p:cNvSpPr>
          <p:nvPr>
            <p:ph type="sldImg"/>
          </p:nvPr>
        </p:nvSpPr>
        <p:spPr>
          <a:ln/>
        </p:spPr>
      </p:sp>
      <p:sp>
        <p:nvSpPr>
          <p:cNvPr id="216067" name="Rectangle 1027">
            <a:extLst>
              <a:ext uri="{FF2B5EF4-FFF2-40B4-BE49-F238E27FC236}">
                <a16:creationId xmlns:a16="http://schemas.microsoft.com/office/drawing/2014/main" id="{89F9E620-25D2-466B-9894-7C67E4A3AD17}"/>
              </a:ext>
            </a:extLst>
          </p:cNvPr>
          <p:cNvSpPr>
            <a:spLocks noGrp="1" noChangeArrowheads="1"/>
          </p:cNvSpPr>
          <p:nvPr>
            <p:ph type="body" idx="1"/>
          </p:nvPr>
        </p:nvSpPr>
        <p:spPr/>
        <p:txBody>
          <a:bodyPr/>
          <a:lstStyle/>
          <a:p>
            <a:pPr eaLnBrk="0" hangingPunct="0">
              <a:spcBef>
                <a:spcPct val="0"/>
              </a:spcBef>
            </a:pPr>
            <a:r>
              <a:rPr lang="it-IT" altLang="it-IT" sz="1600">
                <a:latin typeface="Tahoma" panose="020B0604030504040204" pitchFamily="34" charset="0"/>
                <a:cs typeface="Times New Roman" panose="02020603050405020304" pitchFamily="18" charset="0"/>
              </a:rPr>
              <a:t>Nota programmatore </a:t>
            </a:r>
          </a:p>
          <a:p>
            <a:pPr eaLnBrk="0" hangingPunct="0">
              <a:spcBef>
                <a:spcPct val="0"/>
              </a:spcBef>
            </a:pPr>
            <a:r>
              <a:rPr lang="it-IT" altLang="it-IT" sz="1600">
                <a:latin typeface="Tahoma" panose="020B0604030504040204" pitchFamily="34" charset="0"/>
                <a:cs typeface="Times New Roman" panose="02020603050405020304" pitchFamily="18" charset="0"/>
              </a:rPr>
              <a:t>Risposta multipla con feedback differenziato</a:t>
            </a:r>
          </a:p>
          <a:p>
            <a:pPr eaLnBrk="0" hangingPunct="0">
              <a:spcBef>
                <a:spcPct val="0"/>
              </a:spcBef>
            </a:pPr>
            <a:endParaRPr lang="it-IT" altLang="it-IT" sz="1600">
              <a:latin typeface="Tahoma" panose="020B0604030504040204" pitchFamily="34" charset="0"/>
              <a:cs typeface="Times New Roman" panose="02020603050405020304" pitchFamily="18" charset="0"/>
            </a:endParaRPr>
          </a:p>
          <a:p>
            <a:pPr eaLnBrk="0" hangingPunct="0">
              <a:spcBef>
                <a:spcPct val="0"/>
              </a:spcBef>
            </a:pPr>
            <a:r>
              <a:rPr lang="it-IT" altLang="it-IT" sz="1600">
                <a:latin typeface="Tahoma" panose="020B0604030504040204" pitchFamily="34" charset="0"/>
                <a:cs typeface="Times New Roman" panose="02020603050405020304" pitchFamily="18" charset="0"/>
              </a:rPr>
              <a:t>Risposta esatta: cartesio</a:t>
            </a:r>
          </a:p>
          <a:p>
            <a:pPr eaLnBrk="0" hangingPunct="0">
              <a:spcBef>
                <a:spcPct val="0"/>
              </a:spcBef>
            </a:pPr>
            <a:r>
              <a:rPr lang="it-IT" altLang="it-IT" sz="1600">
                <a:latin typeface="Tahoma" panose="020B0604030504040204" pitchFamily="34" charset="0"/>
                <a:cs typeface="Times New Roman" panose="02020603050405020304" pitchFamily="18" charset="0"/>
              </a:rPr>
              <a:t>Feedback risposta esatta.</a:t>
            </a:r>
          </a:p>
          <a:p>
            <a:pPr eaLnBrk="0" hangingPunct="0">
              <a:spcBef>
                <a:spcPct val="0"/>
              </a:spcBef>
            </a:pPr>
            <a:r>
              <a:rPr lang="it-IT" altLang="it-IT" sz="1600">
                <a:latin typeface="Tahoma" panose="020B0604030504040204" pitchFamily="34" charset="0"/>
                <a:cs typeface="Times New Roman" panose="02020603050405020304" pitchFamily="18" charset="0"/>
              </a:rPr>
              <a:t>Esatto. Il problema del metodo di ricerca è presente in tutta la riflessione filosofica, fin dall’antichità. Fino ai tempi moderni si distinguevano due diverse modalità di conoscenza, quella empirica che partiva dai dati sensibili e quella razionalistica che muoveva da premesse teoriche e procedeva per deduzione. Cartesio adotta la seguente definizione.</a:t>
            </a:r>
          </a:p>
          <a:p>
            <a:pPr eaLnBrk="0" hangingPunct="0">
              <a:spcBef>
                <a:spcPct val="0"/>
              </a:spcBef>
            </a:pPr>
            <a:endParaRPr lang="it-IT" altLang="it-IT" sz="1600">
              <a:latin typeface="Tahoma" panose="020B0604030504040204" pitchFamily="34" charset="0"/>
              <a:cs typeface="Times New Roman" panose="02020603050405020304" pitchFamily="18" charset="0"/>
            </a:endParaRPr>
          </a:p>
          <a:p>
            <a:pPr eaLnBrk="0" hangingPunct="0">
              <a:spcBef>
                <a:spcPct val="0"/>
              </a:spcBef>
            </a:pPr>
            <a:r>
              <a:rPr lang="it-IT" altLang="it-IT" sz="1600">
                <a:latin typeface="Tahoma" panose="020B0604030504040204" pitchFamily="34" charset="0"/>
                <a:cs typeface="Times New Roman" panose="02020603050405020304" pitchFamily="18" charset="0"/>
              </a:rPr>
              <a:t>Feedback per risposta su Kant</a:t>
            </a:r>
          </a:p>
          <a:p>
            <a:pPr eaLnBrk="0" hangingPunct="0">
              <a:spcBef>
                <a:spcPct val="0"/>
              </a:spcBef>
            </a:pPr>
            <a:r>
              <a:rPr lang="it-IT" altLang="it-IT" sz="1600">
                <a:latin typeface="Tahoma" panose="020B0604030504040204" pitchFamily="34" charset="0"/>
                <a:cs typeface="Times New Roman" panose="02020603050405020304" pitchFamily="18" charset="0"/>
              </a:rPr>
              <a:t>Attenzione, la celebre affermazione non fu formulata da Kant. Va però rilevato che il filosofo tedesco ha dedicato tutta la sua opera ad una riflessione sul metodo della ricerca, cercando di definire i limiti in cui la ragione può operare e di trovare una sintesi tra empirismo e razionalismo.ù</a:t>
            </a:r>
          </a:p>
          <a:p>
            <a:pPr eaLnBrk="0" hangingPunct="0">
              <a:spcBef>
                <a:spcPct val="0"/>
              </a:spcBef>
            </a:pPr>
            <a:endParaRPr lang="it-IT" altLang="it-IT" sz="1600">
              <a:latin typeface="Tahoma" panose="020B0604030504040204" pitchFamily="34" charset="0"/>
              <a:cs typeface="Times New Roman" panose="02020603050405020304" pitchFamily="18" charset="0"/>
            </a:endParaRPr>
          </a:p>
          <a:p>
            <a:pPr eaLnBrk="0" hangingPunct="0">
              <a:spcBef>
                <a:spcPct val="0"/>
              </a:spcBef>
            </a:pPr>
            <a:r>
              <a:rPr lang="it-IT" altLang="it-IT" sz="1600">
                <a:latin typeface="Tahoma" panose="020B0604030504040204" pitchFamily="34" charset="0"/>
                <a:cs typeface="Times New Roman" panose="02020603050405020304" pitchFamily="18" charset="0"/>
              </a:rPr>
              <a:t>Feedback risposta su Galileo</a:t>
            </a:r>
          </a:p>
          <a:p>
            <a:r>
              <a:rPr lang="it-IT" altLang="it-IT" sz="1600">
                <a:latin typeface="Tahoma" panose="020B0604030504040204" pitchFamily="34" charset="0"/>
                <a:cs typeface="Times New Roman" panose="02020603050405020304" pitchFamily="18" charset="0"/>
              </a:rPr>
              <a:t>Attenzione, la celebre affermazione non fu formulata da Galileo. Va comunque osservato che il grande scienziato italiano fu tra i primi a porsi il problema del metodo che, partendo dalla ricerca su campo, definì il moderno approccio scientifico basata sulla verifica sperimentale.</a:t>
            </a:r>
          </a:p>
          <a:p>
            <a:endParaRPr lang="it-IT" altLang="it-IT"/>
          </a:p>
        </p:txBody>
      </p:sp>
    </p:spTree>
    <p:extLst>
      <p:ext uri="{BB962C8B-B14F-4D97-AF65-F5344CB8AC3E}">
        <p14:creationId xmlns:p14="http://schemas.microsoft.com/office/powerpoint/2010/main" val="203932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C81C4E-C1EC-4DB3-BB4A-A55266B78A5B}"/>
              </a:ext>
            </a:extLst>
          </p:cNvPr>
          <p:cNvSpPr>
            <a:spLocks noGrp="1" noChangeArrowheads="1"/>
          </p:cNvSpPr>
          <p:nvPr>
            <p:ph type="sldNum" sz="quarter" idx="5"/>
          </p:nvPr>
        </p:nvSpPr>
        <p:spPr>
          <a:ln/>
        </p:spPr>
        <p:txBody>
          <a:bodyPr/>
          <a:lstStyle/>
          <a:p>
            <a:fld id="{B481AA26-BFD0-4897-BC4D-B206ECD24B64}" type="slidenum">
              <a:rPr lang="it-IT" altLang="it-IT"/>
              <a:pPr/>
              <a:t>12</a:t>
            </a:fld>
            <a:endParaRPr lang="it-IT" altLang="it-IT"/>
          </a:p>
        </p:txBody>
      </p:sp>
      <p:sp>
        <p:nvSpPr>
          <p:cNvPr id="232450" name="Rectangle 1026">
            <a:extLst>
              <a:ext uri="{FF2B5EF4-FFF2-40B4-BE49-F238E27FC236}">
                <a16:creationId xmlns:a16="http://schemas.microsoft.com/office/drawing/2014/main" id="{030E7EF5-DDC8-4D5F-9524-9751BFCEF095}"/>
              </a:ext>
            </a:extLst>
          </p:cNvPr>
          <p:cNvSpPr>
            <a:spLocks noGrp="1" noRot="1" noChangeAspect="1" noChangeArrowheads="1" noTextEdit="1"/>
          </p:cNvSpPr>
          <p:nvPr>
            <p:ph type="sldImg"/>
          </p:nvPr>
        </p:nvSpPr>
        <p:spPr>
          <a:ln/>
        </p:spPr>
      </p:sp>
      <p:sp>
        <p:nvSpPr>
          <p:cNvPr id="232451" name="Rectangle 1027">
            <a:extLst>
              <a:ext uri="{FF2B5EF4-FFF2-40B4-BE49-F238E27FC236}">
                <a16:creationId xmlns:a16="http://schemas.microsoft.com/office/drawing/2014/main" id="{8AEA49FA-8A63-4933-805E-109A081A4AAA}"/>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169714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A486D4-3ACD-4A6C-A63F-A5F16BC9B7B8}"/>
              </a:ext>
            </a:extLst>
          </p:cNvPr>
          <p:cNvSpPr>
            <a:spLocks noGrp="1" noChangeArrowheads="1"/>
          </p:cNvSpPr>
          <p:nvPr>
            <p:ph type="sldNum" sz="quarter" idx="5"/>
          </p:nvPr>
        </p:nvSpPr>
        <p:spPr>
          <a:ln/>
        </p:spPr>
        <p:txBody>
          <a:bodyPr/>
          <a:lstStyle/>
          <a:p>
            <a:fld id="{DC674877-C9D7-40F4-8054-E2617230798F}" type="slidenum">
              <a:rPr lang="it-IT" altLang="it-IT"/>
              <a:pPr/>
              <a:t>13</a:t>
            </a:fld>
            <a:endParaRPr lang="it-IT" altLang="it-IT"/>
          </a:p>
        </p:txBody>
      </p:sp>
      <p:sp>
        <p:nvSpPr>
          <p:cNvPr id="202754" name="Rectangle 2">
            <a:extLst>
              <a:ext uri="{FF2B5EF4-FFF2-40B4-BE49-F238E27FC236}">
                <a16:creationId xmlns:a16="http://schemas.microsoft.com/office/drawing/2014/main" id="{09F1FC90-CF33-4F0D-B9B7-697DC50E4698}"/>
              </a:ext>
            </a:extLst>
          </p:cNvPr>
          <p:cNvSpPr>
            <a:spLocks noGrp="1" noRot="1" noChangeAspect="1" noChangeArrowheads="1" noTextEdit="1"/>
          </p:cNvSpPr>
          <p:nvPr>
            <p:ph type="sldImg"/>
          </p:nvPr>
        </p:nvSpPr>
        <p:spPr>
          <a:ln/>
        </p:spPr>
      </p:sp>
      <p:sp>
        <p:nvSpPr>
          <p:cNvPr id="202755" name="Rectangle 3">
            <a:extLst>
              <a:ext uri="{FF2B5EF4-FFF2-40B4-BE49-F238E27FC236}">
                <a16:creationId xmlns:a16="http://schemas.microsoft.com/office/drawing/2014/main" id="{C26F81A8-A480-44F4-B8F0-BA12647B6EC5}"/>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242960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5F2F88-2E1F-4540-A27C-CDB72F8B7EA7}"/>
              </a:ext>
            </a:extLst>
          </p:cNvPr>
          <p:cNvSpPr>
            <a:spLocks noGrp="1" noChangeArrowheads="1"/>
          </p:cNvSpPr>
          <p:nvPr>
            <p:ph type="sldNum" sz="quarter" idx="5"/>
          </p:nvPr>
        </p:nvSpPr>
        <p:spPr>
          <a:ln/>
        </p:spPr>
        <p:txBody>
          <a:bodyPr/>
          <a:lstStyle/>
          <a:p>
            <a:fld id="{290ACEC9-810C-4E1C-8ACE-7D1E86952E08}" type="slidenum">
              <a:rPr lang="it-IT" altLang="it-IT"/>
              <a:pPr/>
              <a:t>14</a:t>
            </a:fld>
            <a:endParaRPr lang="it-IT" altLang="it-IT"/>
          </a:p>
        </p:txBody>
      </p:sp>
      <p:sp>
        <p:nvSpPr>
          <p:cNvPr id="250882" name="Rectangle 2">
            <a:extLst>
              <a:ext uri="{FF2B5EF4-FFF2-40B4-BE49-F238E27FC236}">
                <a16:creationId xmlns:a16="http://schemas.microsoft.com/office/drawing/2014/main" id="{2E845BA8-7ECB-4469-A5EA-BFA158D16BAC}"/>
              </a:ext>
            </a:extLst>
          </p:cNvPr>
          <p:cNvSpPr>
            <a:spLocks noGrp="1" noRot="1" noChangeAspect="1" noChangeArrowheads="1" noTextEdit="1"/>
          </p:cNvSpPr>
          <p:nvPr>
            <p:ph type="sldImg"/>
          </p:nvPr>
        </p:nvSpPr>
        <p:spPr>
          <a:ln/>
        </p:spPr>
      </p:sp>
      <p:sp>
        <p:nvSpPr>
          <p:cNvPr id="250883" name="Rectangle 3">
            <a:extLst>
              <a:ext uri="{FF2B5EF4-FFF2-40B4-BE49-F238E27FC236}">
                <a16:creationId xmlns:a16="http://schemas.microsoft.com/office/drawing/2014/main" id="{F1B6D698-AE12-4140-949E-6D43BDA9418B}"/>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750304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4C46A4-AD9F-4E34-ABB8-302017CCB111}"/>
              </a:ext>
            </a:extLst>
          </p:cNvPr>
          <p:cNvSpPr>
            <a:spLocks noGrp="1" noChangeArrowheads="1"/>
          </p:cNvSpPr>
          <p:nvPr>
            <p:ph type="sldNum" sz="quarter" idx="5"/>
          </p:nvPr>
        </p:nvSpPr>
        <p:spPr>
          <a:ln/>
        </p:spPr>
        <p:txBody>
          <a:bodyPr/>
          <a:lstStyle/>
          <a:p>
            <a:fld id="{5923671A-8E50-48C5-A19E-3C2E80E2C403}" type="slidenum">
              <a:rPr lang="it-IT" altLang="it-IT"/>
              <a:pPr/>
              <a:t>15</a:t>
            </a:fld>
            <a:endParaRPr lang="it-IT" altLang="it-IT"/>
          </a:p>
        </p:txBody>
      </p:sp>
      <p:sp>
        <p:nvSpPr>
          <p:cNvPr id="251906" name="Rectangle 2">
            <a:extLst>
              <a:ext uri="{FF2B5EF4-FFF2-40B4-BE49-F238E27FC236}">
                <a16:creationId xmlns:a16="http://schemas.microsoft.com/office/drawing/2014/main" id="{F0905262-FB3A-46F2-9583-774238D6BAC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F51B7A3F-11D8-4E66-9B8E-3A8DC7108623}"/>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512464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C5717A-94F6-41B8-A887-A88256146293}"/>
              </a:ext>
            </a:extLst>
          </p:cNvPr>
          <p:cNvSpPr>
            <a:spLocks noGrp="1" noChangeArrowheads="1"/>
          </p:cNvSpPr>
          <p:nvPr>
            <p:ph type="sldNum" sz="quarter" idx="5"/>
          </p:nvPr>
        </p:nvSpPr>
        <p:spPr>
          <a:ln/>
        </p:spPr>
        <p:txBody>
          <a:bodyPr/>
          <a:lstStyle/>
          <a:p>
            <a:fld id="{BC8FE972-2197-4F5E-8A86-FCE65FC9B888}" type="slidenum">
              <a:rPr lang="it-IT" altLang="it-IT"/>
              <a:pPr/>
              <a:t>16</a:t>
            </a:fld>
            <a:endParaRPr lang="it-IT" altLang="it-IT"/>
          </a:p>
        </p:txBody>
      </p:sp>
      <p:sp>
        <p:nvSpPr>
          <p:cNvPr id="252930" name="Rectangle 2">
            <a:extLst>
              <a:ext uri="{FF2B5EF4-FFF2-40B4-BE49-F238E27FC236}">
                <a16:creationId xmlns:a16="http://schemas.microsoft.com/office/drawing/2014/main" id="{A188A1E7-382F-4E2D-A0A8-4A9B8F6E62FD}"/>
              </a:ext>
            </a:extLst>
          </p:cNvPr>
          <p:cNvSpPr>
            <a:spLocks noGrp="1" noRot="1" noChangeAspect="1" noChangeArrowheads="1" noTextEdit="1"/>
          </p:cNvSpPr>
          <p:nvPr>
            <p:ph type="sldImg"/>
          </p:nvPr>
        </p:nvSpPr>
        <p:spPr>
          <a:ln/>
        </p:spPr>
      </p:sp>
      <p:sp>
        <p:nvSpPr>
          <p:cNvPr id="252931" name="Rectangle 3">
            <a:extLst>
              <a:ext uri="{FF2B5EF4-FFF2-40B4-BE49-F238E27FC236}">
                <a16:creationId xmlns:a16="http://schemas.microsoft.com/office/drawing/2014/main" id="{76C4669B-3C0C-4E1B-A86F-F02BECA89550}"/>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863361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F80AB5-7811-45B2-99D0-891A6A635BBC}"/>
              </a:ext>
            </a:extLst>
          </p:cNvPr>
          <p:cNvSpPr>
            <a:spLocks noGrp="1" noChangeArrowheads="1"/>
          </p:cNvSpPr>
          <p:nvPr>
            <p:ph type="sldNum" sz="quarter" idx="5"/>
          </p:nvPr>
        </p:nvSpPr>
        <p:spPr>
          <a:ln/>
        </p:spPr>
        <p:txBody>
          <a:bodyPr/>
          <a:lstStyle/>
          <a:p>
            <a:fld id="{F996F546-48BB-4A82-95F6-D975AC4D7832}" type="slidenum">
              <a:rPr lang="it-IT" altLang="it-IT"/>
              <a:pPr/>
              <a:t>17</a:t>
            </a:fld>
            <a:endParaRPr lang="it-IT" altLang="it-IT"/>
          </a:p>
        </p:txBody>
      </p:sp>
      <p:sp>
        <p:nvSpPr>
          <p:cNvPr id="257026" name="Rectangle 2">
            <a:extLst>
              <a:ext uri="{FF2B5EF4-FFF2-40B4-BE49-F238E27FC236}">
                <a16:creationId xmlns:a16="http://schemas.microsoft.com/office/drawing/2014/main" id="{FFFF255C-7E31-4048-9C9B-E147C20E710D}"/>
              </a:ext>
            </a:extLst>
          </p:cNvPr>
          <p:cNvSpPr>
            <a:spLocks noGrp="1" noRot="1" noChangeAspect="1" noChangeArrowheads="1" noTextEdit="1"/>
          </p:cNvSpPr>
          <p:nvPr>
            <p:ph type="sldImg"/>
          </p:nvPr>
        </p:nvSpPr>
        <p:spPr>
          <a:ln/>
        </p:spPr>
      </p:sp>
      <p:sp>
        <p:nvSpPr>
          <p:cNvPr id="257027" name="Rectangle 3">
            <a:extLst>
              <a:ext uri="{FF2B5EF4-FFF2-40B4-BE49-F238E27FC236}">
                <a16:creationId xmlns:a16="http://schemas.microsoft.com/office/drawing/2014/main" id="{820B3EE4-9900-4F4F-874C-D9B9BE1752B8}"/>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64771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0264EB-5366-4822-9872-21CD02414353}"/>
              </a:ext>
            </a:extLst>
          </p:cNvPr>
          <p:cNvSpPr>
            <a:spLocks noGrp="1" noChangeArrowheads="1"/>
          </p:cNvSpPr>
          <p:nvPr>
            <p:ph type="sldNum" sz="quarter" idx="5"/>
          </p:nvPr>
        </p:nvSpPr>
        <p:spPr>
          <a:ln/>
        </p:spPr>
        <p:txBody>
          <a:bodyPr/>
          <a:lstStyle/>
          <a:p>
            <a:fld id="{DAA7137D-A18E-495E-BA59-7915B779F4B4}" type="slidenum">
              <a:rPr lang="it-IT" altLang="it-IT"/>
              <a:pPr/>
              <a:t>18</a:t>
            </a:fld>
            <a:endParaRPr lang="it-IT" altLang="it-IT"/>
          </a:p>
        </p:txBody>
      </p:sp>
      <p:sp>
        <p:nvSpPr>
          <p:cNvPr id="258050" name="Rectangle 2">
            <a:extLst>
              <a:ext uri="{FF2B5EF4-FFF2-40B4-BE49-F238E27FC236}">
                <a16:creationId xmlns:a16="http://schemas.microsoft.com/office/drawing/2014/main" id="{C9239AD2-B8F4-41D9-8180-51A83B2892CB}"/>
              </a:ext>
            </a:extLst>
          </p:cNvPr>
          <p:cNvSpPr>
            <a:spLocks noGrp="1" noRot="1" noChangeAspect="1" noChangeArrowheads="1" noTextEdit="1"/>
          </p:cNvSpPr>
          <p:nvPr>
            <p:ph type="sldImg"/>
          </p:nvPr>
        </p:nvSpPr>
        <p:spPr>
          <a:ln/>
        </p:spPr>
      </p:sp>
      <p:sp>
        <p:nvSpPr>
          <p:cNvPr id="258051" name="Rectangle 3">
            <a:extLst>
              <a:ext uri="{FF2B5EF4-FFF2-40B4-BE49-F238E27FC236}">
                <a16:creationId xmlns:a16="http://schemas.microsoft.com/office/drawing/2014/main" id="{8ADB77DF-7476-4429-BE38-F5A35C3EDE6D}"/>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42225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122CD8B-7538-49AC-AA21-2648739A1099}"/>
              </a:ext>
            </a:extLst>
          </p:cNvPr>
          <p:cNvSpPr>
            <a:spLocks noGrp="1" noChangeArrowheads="1"/>
          </p:cNvSpPr>
          <p:nvPr>
            <p:ph type="sldNum" sz="quarter" idx="5"/>
          </p:nvPr>
        </p:nvSpPr>
        <p:spPr>
          <a:ln/>
        </p:spPr>
        <p:txBody>
          <a:bodyPr/>
          <a:lstStyle/>
          <a:p>
            <a:fld id="{05DE730D-1E69-472A-A97A-76B27BF81BB8}" type="slidenum">
              <a:rPr lang="it-IT" altLang="it-IT"/>
              <a:pPr/>
              <a:t>19</a:t>
            </a:fld>
            <a:endParaRPr lang="it-IT" altLang="it-IT"/>
          </a:p>
        </p:txBody>
      </p:sp>
      <p:sp>
        <p:nvSpPr>
          <p:cNvPr id="259074" name="Rectangle 2">
            <a:extLst>
              <a:ext uri="{FF2B5EF4-FFF2-40B4-BE49-F238E27FC236}">
                <a16:creationId xmlns:a16="http://schemas.microsoft.com/office/drawing/2014/main" id="{5BEFA8F6-1175-42C8-8840-2A28E6A4B623}"/>
              </a:ext>
            </a:extLst>
          </p:cNvPr>
          <p:cNvSpPr>
            <a:spLocks noGrp="1" noRot="1" noChangeAspect="1" noChangeArrowheads="1" noTextEdit="1"/>
          </p:cNvSpPr>
          <p:nvPr>
            <p:ph type="sldImg"/>
          </p:nvPr>
        </p:nvSpPr>
        <p:spPr>
          <a:ln/>
        </p:spPr>
      </p:sp>
      <p:sp>
        <p:nvSpPr>
          <p:cNvPr id="259075" name="Rectangle 3">
            <a:extLst>
              <a:ext uri="{FF2B5EF4-FFF2-40B4-BE49-F238E27FC236}">
                <a16:creationId xmlns:a16="http://schemas.microsoft.com/office/drawing/2014/main" id="{54727DCC-E15C-4043-B0CC-279D13842B52}"/>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740593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DCA3234-77B8-4E48-9AC3-7CFD40B11B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97DF041E-E946-4FEE-B7C4-F28BCE2D21E8}" type="slidenum">
              <a:rPr lang="it-IT" altLang="it-IT" sz="1200" smtClean="0"/>
              <a:pPr/>
              <a:t>2</a:t>
            </a:fld>
            <a:endParaRPr lang="it-IT" altLang="it-IT" sz="1200"/>
          </a:p>
        </p:txBody>
      </p:sp>
      <p:sp>
        <p:nvSpPr>
          <p:cNvPr id="7171" name="Rectangle 2">
            <a:extLst>
              <a:ext uri="{FF2B5EF4-FFF2-40B4-BE49-F238E27FC236}">
                <a16:creationId xmlns:a16="http://schemas.microsoft.com/office/drawing/2014/main" id="{D273BCE8-A141-4575-9004-2D13E96C7610}"/>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1CF69C9-3EC3-40A2-AC81-D218086361F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ヒラギノ角ゴ Pro W3"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B151DB6-50FB-4ADF-A749-19D5878EDC78}"/>
              </a:ext>
            </a:extLst>
          </p:cNvPr>
          <p:cNvSpPr>
            <a:spLocks noGrp="1" noChangeArrowheads="1"/>
          </p:cNvSpPr>
          <p:nvPr>
            <p:ph type="sldNum" sz="quarter" idx="5"/>
          </p:nvPr>
        </p:nvSpPr>
        <p:spPr>
          <a:ln/>
        </p:spPr>
        <p:txBody>
          <a:bodyPr/>
          <a:lstStyle/>
          <a:p>
            <a:fld id="{3DEBFA91-2605-4932-B067-852F30201F55}" type="slidenum">
              <a:rPr lang="it-IT" altLang="it-IT"/>
              <a:pPr/>
              <a:t>20</a:t>
            </a:fld>
            <a:endParaRPr lang="it-IT" altLang="it-IT"/>
          </a:p>
        </p:txBody>
      </p:sp>
      <p:sp>
        <p:nvSpPr>
          <p:cNvPr id="260098" name="Rectangle 2">
            <a:extLst>
              <a:ext uri="{FF2B5EF4-FFF2-40B4-BE49-F238E27FC236}">
                <a16:creationId xmlns:a16="http://schemas.microsoft.com/office/drawing/2014/main" id="{7A018CD2-CD3E-42DA-B926-56E656A37584}"/>
              </a:ext>
            </a:extLst>
          </p:cNvPr>
          <p:cNvSpPr>
            <a:spLocks noGrp="1" noRot="1" noChangeAspect="1" noChangeArrowheads="1" noTextEdit="1"/>
          </p:cNvSpPr>
          <p:nvPr>
            <p:ph type="sldImg"/>
          </p:nvPr>
        </p:nvSpPr>
        <p:spPr>
          <a:ln/>
        </p:spPr>
      </p:sp>
      <p:sp>
        <p:nvSpPr>
          <p:cNvPr id="260099" name="Rectangle 3">
            <a:extLst>
              <a:ext uri="{FF2B5EF4-FFF2-40B4-BE49-F238E27FC236}">
                <a16:creationId xmlns:a16="http://schemas.microsoft.com/office/drawing/2014/main" id="{D749BD6A-F6BB-4771-9992-1055EF076FE1}"/>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714145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8A8613-AD19-4829-9C7B-4062E00039FD}"/>
              </a:ext>
            </a:extLst>
          </p:cNvPr>
          <p:cNvSpPr>
            <a:spLocks noGrp="1" noChangeArrowheads="1"/>
          </p:cNvSpPr>
          <p:nvPr>
            <p:ph type="sldNum" sz="quarter" idx="5"/>
          </p:nvPr>
        </p:nvSpPr>
        <p:spPr>
          <a:ln/>
        </p:spPr>
        <p:txBody>
          <a:bodyPr/>
          <a:lstStyle/>
          <a:p>
            <a:fld id="{6A7AFD22-3CB4-42E2-A4CF-E5D1C7DCC05E}" type="slidenum">
              <a:rPr lang="it-IT" altLang="it-IT"/>
              <a:pPr/>
              <a:t>21</a:t>
            </a:fld>
            <a:endParaRPr lang="it-IT" altLang="it-IT"/>
          </a:p>
        </p:txBody>
      </p:sp>
      <p:sp>
        <p:nvSpPr>
          <p:cNvPr id="261122" name="Rectangle 2">
            <a:extLst>
              <a:ext uri="{FF2B5EF4-FFF2-40B4-BE49-F238E27FC236}">
                <a16:creationId xmlns:a16="http://schemas.microsoft.com/office/drawing/2014/main" id="{878DCA73-66DD-4B06-B582-76C1B1D33498}"/>
              </a:ext>
            </a:extLst>
          </p:cNvPr>
          <p:cNvSpPr>
            <a:spLocks noGrp="1" noRot="1" noChangeAspect="1" noChangeArrowheads="1" noTextEdit="1"/>
          </p:cNvSpPr>
          <p:nvPr>
            <p:ph type="sldImg"/>
          </p:nvPr>
        </p:nvSpPr>
        <p:spPr>
          <a:ln/>
        </p:spPr>
      </p:sp>
      <p:sp>
        <p:nvSpPr>
          <p:cNvPr id="261123" name="Rectangle 3">
            <a:extLst>
              <a:ext uri="{FF2B5EF4-FFF2-40B4-BE49-F238E27FC236}">
                <a16:creationId xmlns:a16="http://schemas.microsoft.com/office/drawing/2014/main" id="{CB22301E-C7C7-47AC-B955-7839ABAD5178}"/>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623075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4E98E5-29E2-4FEE-9D29-52116F824FC6}"/>
              </a:ext>
            </a:extLst>
          </p:cNvPr>
          <p:cNvSpPr>
            <a:spLocks noGrp="1" noChangeArrowheads="1"/>
          </p:cNvSpPr>
          <p:nvPr>
            <p:ph type="sldNum" sz="quarter" idx="5"/>
          </p:nvPr>
        </p:nvSpPr>
        <p:spPr>
          <a:ln/>
        </p:spPr>
        <p:txBody>
          <a:bodyPr/>
          <a:lstStyle/>
          <a:p>
            <a:fld id="{0B1F7F7E-29E7-4687-A8AC-72D369B0D893}" type="slidenum">
              <a:rPr lang="it-IT" altLang="it-IT"/>
              <a:pPr/>
              <a:t>22</a:t>
            </a:fld>
            <a:endParaRPr lang="it-IT" altLang="it-IT"/>
          </a:p>
        </p:txBody>
      </p:sp>
      <p:sp>
        <p:nvSpPr>
          <p:cNvPr id="262146" name="Rectangle 2">
            <a:extLst>
              <a:ext uri="{FF2B5EF4-FFF2-40B4-BE49-F238E27FC236}">
                <a16:creationId xmlns:a16="http://schemas.microsoft.com/office/drawing/2014/main" id="{A3B1DBC9-E966-4F1F-92FA-A03B8A670EF4}"/>
              </a:ext>
            </a:extLst>
          </p:cNvPr>
          <p:cNvSpPr>
            <a:spLocks noGrp="1" noRot="1" noChangeAspect="1" noChangeArrowheads="1" noTextEdit="1"/>
          </p:cNvSpPr>
          <p:nvPr>
            <p:ph type="sldImg"/>
          </p:nvPr>
        </p:nvSpPr>
        <p:spPr>
          <a:ln/>
        </p:spPr>
      </p:sp>
      <p:sp>
        <p:nvSpPr>
          <p:cNvPr id="262147" name="Rectangle 3">
            <a:extLst>
              <a:ext uri="{FF2B5EF4-FFF2-40B4-BE49-F238E27FC236}">
                <a16:creationId xmlns:a16="http://schemas.microsoft.com/office/drawing/2014/main" id="{9DDC6BB4-E1A1-4E27-9E99-DFEBE7357D03}"/>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613471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531713-4A3C-4BCB-ACD2-930594DB1F6E}"/>
              </a:ext>
            </a:extLst>
          </p:cNvPr>
          <p:cNvSpPr>
            <a:spLocks noGrp="1" noChangeArrowheads="1"/>
          </p:cNvSpPr>
          <p:nvPr>
            <p:ph type="sldNum" sz="quarter" idx="5"/>
          </p:nvPr>
        </p:nvSpPr>
        <p:spPr>
          <a:ln/>
        </p:spPr>
        <p:txBody>
          <a:bodyPr/>
          <a:lstStyle/>
          <a:p>
            <a:fld id="{779202D4-F04E-454C-BE7F-E57C7C177023}" type="slidenum">
              <a:rPr lang="it-IT" altLang="it-IT"/>
              <a:pPr/>
              <a:t>23</a:t>
            </a:fld>
            <a:endParaRPr lang="it-IT" altLang="it-IT"/>
          </a:p>
        </p:txBody>
      </p:sp>
      <p:sp>
        <p:nvSpPr>
          <p:cNvPr id="27650" name="Rectangle 2">
            <a:extLst>
              <a:ext uri="{FF2B5EF4-FFF2-40B4-BE49-F238E27FC236}">
                <a16:creationId xmlns:a16="http://schemas.microsoft.com/office/drawing/2014/main" id="{23C37DC4-6124-44BF-8112-C6E29A706A9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a:extLst>
              <a:ext uri="{FF2B5EF4-FFF2-40B4-BE49-F238E27FC236}">
                <a16:creationId xmlns:a16="http://schemas.microsoft.com/office/drawing/2014/main" id="{CC28AF9B-7C39-4D63-AE98-55A01667996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it-IT" altLang="it-IT"/>
              <a:t> </a:t>
            </a:r>
          </a:p>
        </p:txBody>
      </p:sp>
    </p:spTree>
    <p:extLst>
      <p:ext uri="{BB962C8B-B14F-4D97-AF65-F5344CB8AC3E}">
        <p14:creationId xmlns:p14="http://schemas.microsoft.com/office/powerpoint/2010/main" val="29655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8A866B-F656-4E78-A2B9-B4E3C3D33796}"/>
              </a:ext>
            </a:extLst>
          </p:cNvPr>
          <p:cNvSpPr>
            <a:spLocks noGrp="1" noChangeArrowheads="1"/>
          </p:cNvSpPr>
          <p:nvPr>
            <p:ph type="sldNum" sz="quarter" idx="5"/>
          </p:nvPr>
        </p:nvSpPr>
        <p:spPr>
          <a:ln/>
        </p:spPr>
        <p:txBody>
          <a:bodyPr/>
          <a:lstStyle/>
          <a:p>
            <a:fld id="{785FB021-19CE-46C1-9BCE-42D9A16E9E9D}" type="slidenum">
              <a:rPr lang="it-IT" altLang="it-IT"/>
              <a:pPr/>
              <a:t>3</a:t>
            </a:fld>
            <a:endParaRPr lang="it-IT" altLang="it-IT"/>
          </a:p>
        </p:txBody>
      </p:sp>
      <p:sp>
        <p:nvSpPr>
          <p:cNvPr id="197634" name="Rectangle 2">
            <a:extLst>
              <a:ext uri="{FF2B5EF4-FFF2-40B4-BE49-F238E27FC236}">
                <a16:creationId xmlns:a16="http://schemas.microsoft.com/office/drawing/2014/main" id="{132C84EF-CB36-4669-815D-315CA6D79CF4}"/>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60B1E45A-9BB3-49AE-B5E2-F4AC145D46B7}"/>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83035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8A866B-F656-4E78-A2B9-B4E3C3D33796}"/>
              </a:ext>
            </a:extLst>
          </p:cNvPr>
          <p:cNvSpPr>
            <a:spLocks noGrp="1" noChangeArrowheads="1"/>
          </p:cNvSpPr>
          <p:nvPr>
            <p:ph type="sldNum" sz="quarter" idx="5"/>
          </p:nvPr>
        </p:nvSpPr>
        <p:spPr>
          <a:ln/>
        </p:spPr>
        <p:txBody>
          <a:bodyPr/>
          <a:lstStyle/>
          <a:p>
            <a:fld id="{785FB021-19CE-46C1-9BCE-42D9A16E9E9D}" type="slidenum">
              <a:rPr lang="it-IT" altLang="it-IT"/>
              <a:pPr/>
              <a:t>4</a:t>
            </a:fld>
            <a:endParaRPr lang="it-IT" altLang="it-IT"/>
          </a:p>
        </p:txBody>
      </p:sp>
      <p:sp>
        <p:nvSpPr>
          <p:cNvPr id="197634" name="Rectangle 2">
            <a:extLst>
              <a:ext uri="{FF2B5EF4-FFF2-40B4-BE49-F238E27FC236}">
                <a16:creationId xmlns:a16="http://schemas.microsoft.com/office/drawing/2014/main" id="{132C84EF-CB36-4669-815D-315CA6D79CF4}"/>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60B1E45A-9BB3-49AE-B5E2-F4AC145D46B7}"/>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07001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4390AD-3CDE-4EE9-B0E3-AB9901E0EE20}"/>
              </a:ext>
            </a:extLst>
          </p:cNvPr>
          <p:cNvSpPr>
            <a:spLocks noGrp="1" noChangeArrowheads="1"/>
          </p:cNvSpPr>
          <p:nvPr>
            <p:ph type="sldNum" sz="quarter" idx="5"/>
          </p:nvPr>
        </p:nvSpPr>
        <p:spPr>
          <a:ln/>
        </p:spPr>
        <p:txBody>
          <a:bodyPr/>
          <a:lstStyle/>
          <a:p>
            <a:fld id="{E34A2FE9-AE47-4891-938F-05CAFFCB4B14}" type="slidenum">
              <a:rPr lang="it-IT" altLang="it-IT"/>
              <a:pPr/>
              <a:t>5</a:t>
            </a:fld>
            <a:endParaRPr lang="it-IT" altLang="it-IT"/>
          </a:p>
        </p:txBody>
      </p:sp>
      <p:sp>
        <p:nvSpPr>
          <p:cNvPr id="249858" name="Rectangle 2">
            <a:extLst>
              <a:ext uri="{FF2B5EF4-FFF2-40B4-BE49-F238E27FC236}">
                <a16:creationId xmlns:a16="http://schemas.microsoft.com/office/drawing/2014/main" id="{CB5CE23C-5779-4E60-89B1-2486AF7FDBB3}"/>
              </a:ext>
            </a:extLst>
          </p:cNvPr>
          <p:cNvSpPr>
            <a:spLocks noGrp="1" noRot="1" noChangeAspect="1" noChangeArrowheads="1" noTextEdit="1"/>
          </p:cNvSpPr>
          <p:nvPr>
            <p:ph type="sldImg"/>
          </p:nvPr>
        </p:nvSpPr>
        <p:spPr>
          <a:ln/>
        </p:spPr>
      </p:sp>
      <p:sp>
        <p:nvSpPr>
          <p:cNvPr id="249859" name="Rectangle 3">
            <a:extLst>
              <a:ext uri="{FF2B5EF4-FFF2-40B4-BE49-F238E27FC236}">
                <a16:creationId xmlns:a16="http://schemas.microsoft.com/office/drawing/2014/main" id="{4E1BA9C3-773B-43D4-ADE2-BE3BD2E84B93}"/>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27704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CF4DD4-9B5A-4827-A8CB-753E2E678765}"/>
              </a:ext>
            </a:extLst>
          </p:cNvPr>
          <p:cNvSpPr>
            <a:spLocks noGrp="1" noChangeArrowheads="1"/>
          </p:cNvSpPr>
          <p:nvPr>
            <p:ph type="sldNum" sz="quarter" idx="5"/>
          </p:nvPr>
        </p:nvSpPr>
        <p:spPr>
          <a:ln/>
        </p:spPr>
        <p:txBody>
          <a:bodyPr/>
          <a:lstStyle/>
          <a:p>
            <a:fld id="{666D88F0-0712-4B33-ACA9-512C7031C304}" type="slidenum">
              <a:rPr lang="it-IT" altLang="it-IT"/>
              <a:pPr/>
              <a:t>6</a:t>
            </a:fld>
            <a:endParaRPr lang="it-IT" altLang="it-IT"/>
          </a:p>
        </p:txBody>
      </p:sp>
      <p:sp>
        <p:nvSpPr>
          <p:cNvPr id="233474" name="Rectangle 1026">
            <a:extLst>
              <a:ext uri="{FF2B5EF4-FFF2-40B4-BE49-F238E27FC236}">
                <a16:creationId xmlns:a16="http://schemas.microsoft.com/office/drawing/2014/main" id="{8CC453D5-B165-4AC9-AE6E-468ED0E79C34}"/>
              </a:ext>
            </a:extLst>
          </p:cNvPr>
          <p:cNvSpPr>
            <a:spLocks noGrp="1" noRot="1" noChangeAspect="1" noChangeArrowheads="1" noTextEdit="1"/>
          </p:cNvSpPr>
          <p:nvPr>
            <p:ph type="sldImg"/>
          </p:nvPr>
        </p:nvSpPr>
        <p:spPr>
          <a:ln/>
        </p:spPr>
      </p:sp>
      <p:sp>
        <p:nvSpPr>
          <p:cNvPr id="233475" name="Rectangle 1027">
            <a:extLst>
              <a:ext uri="{FF2B5EF4-FFF2-40B4-BE49-F238E27FC236}">
                <a16:creationId xmlns:a16="http://schemas.microsoft.com/office/drawing/2014/main" id="{6B8ED1E7-2613-45DF-B81A-30831CB73106}"/>
              </a:ext>
            </a:extLst>
          </p:cNvPr>
          <p:cNvSpPr>
            <a:spLocks noGrp="1" noChangeArrowheads="1"/>
          </p:cNvSpPr>
          <p:nvPr>
            <p:ph type="body" idx="1"/>
          </p:nvPr>
        </p:nvSpPr>
        <p:spPr/>
        <p:txBody>
          <a:bodyPr/>
          <a:lstStyle/>
          <a:p>
            <a:pPr marL="228600" indent="-228600"/>
            <a:r>
              <a:rPr lang="it-IT" altLang="it-IT"/>
              <a:t>Nota programmatore: Quesito a scelta multipla</a:t>
            </a:r>
          </a:p>
          <a:p>
            <a:pPr marL="228600" indent="-228600"/>
            <a:r>
              <a:rPr lang="it-IT" altLang="it-IT"/>
              <a:t>Risposta esatta: 2</a:t>
            </a:r>
          </a:p>
          <a:p>
            <a:pPr marL="228600" indent="-228600"/>
            <a:endParaRPr lang="it-IT" altLang="it-IT"/>
          </a:p>
          <a:p>
            <a:pPr marL="228600" indent="-228600"/>
            <a:r>
              <a:rPr lang="it-IT" altLang="it-IT"/>
              <a:t>Repliche</a:t>
            </a:r>
          </a:p>
          <a:p>
            <a:pPr marL="228600" indent="-228600">
              <a:buFontTx/>
              <a:buAutoNum type="arabicPeriod"/>
            </a:pPr>
            <a:r>
              <a:rPr lang="it-IT" altLang="it-IT"/>
              <a:t>Attenzione: il comportamento del bambino è la variabile dipendente…</a:t>
            </a:r>
          </a:p>
          <a:p>
            <a:pPr marL="228600" indent="-228600">
              <a:buFontTx/>
              <a:buAutoNum type="arabicPeriod"/>
            </a:pPr>
            <a:r>
              <a:rPr lang="it-IT" altLang="it-IT"/>
              <a:t>Esatto: la variabile indipendente coincide infatti con il trattamento o stimolo introdotto.</a:t>
            </a:r>
          </a:p>
          <a:p>
            <a:pPr marL="228600" indent="-228600">
              <a:buFontTx/>
              <a:buAutoNum type="arabicPeriod"/>
            </a:pPr>
            <a:r>
              <a:rPr lang="it-IT" altLang="it-IT"/>
              <a:t>Attenzione: questa situazione rappresenta l’effetto del trattamento, ovvero la risposta all’introduzione della variabile indipendente…</a:t>
            </a:r>
          </a:p>
        </p:txBody>
      </p:sp>
    </p:spTree>
    <p:extLst>
      <p:ext uri="{BB962C8B-B14F-4D97-AF65-F5344CB8AC3E}">
        <p14:creationId xmlns:p14="http://schemas.microsoft.com/office/powerpoint/2010/main" val="415412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53AA83-0A25-498C-8110-1A4D3BCA2130}"/>
              </a:ext>
            </a:extLst>
          </p:cNvPr>
          <p:cNvSpPr>
            <a:spLocks noGrp="1" noChangeArrowheads="1"/>
          </p:cNvSpPr>
          <p:nvPr>
            <p:ph type="sldNum" sz="quarter" idx="5"/>
          </p:nvPr>
        </p:nvSpPr>
        <p:spPr>
          <a:ln/>
        </p:spPr>
        <p:txBody>
          <a:bodyPr/>
          <a:lstStyle/>
          <a:p>
            <a:fld id="{E36ECE39-2B1B-4E0F-B0EF-5AC2AF9D8579}" type="slidenum">
              <a:rPr lang="it-IT" altLang="it-IT"/>
              <a:pPr/>
              <a:t>7</a:t>
            </a:fld>
            <a:endParaRPr lang="it-IT" altLang="it-IT"/>
          </a:p>
        </p:txBody>
      </p:sp>
      <p:sp>
        <p:nvSpPr>
          <p:cNvPr id="234498" name="Rectangle 2">
            <a:extLst>
              <a:ext uri="{FF2B5EF4-FFF2-40B4-BE49-F238E27FC236}">
                <a16:creationId xmlns:a16="http://schemas.microsoft.com/office/drawing/2014/main" id="{148D4D55-C804-4425-99A3-B5DCFF047AC2}"/>
              </a:ext>
            </a:extLst>
          </p:cNvPr>
          <p:cNvSpPr>
            <a:spLocks noGrp="1" noRot="1" noChangeAspect="1" noChangeArrowheads="1" noTextEdit="1"/>
          </p:cNvSpPr>
          <p:nvPr>
            <p:ph type="sldImg"/>
          </p:nvPr>
        </p:nvSpPr>
        <p:spPr>
          <a:ln/>
        </p:spPr>
      </p:sp>
      <p:sp>
        <p:nvSpPr>
          <p:cNvPr id="234499" name="Rectangle 3">
            <a:extLst>
              <a:ext uri="{FF2B5EF4-FFF2-40B4-BE49-F238E27FC236}">
                <a16:creationId xmlns:a16="http://schemas.microsoft.com/office/drawing/2014/main" id="{7B3D4FEC-6600-483F-851A-827AE4DA9639}"/>
              </a:ext>
            </a:extLst>
          </p:cNvPr>
          <p:cNvSpPr>
            <a:spLocks noGrp="1" noChangeArrowheads="1"/>
          </p:cNvSpPr>
          <p:nvPr>
            <p:ph type="body" idx="1"/>
          </p:nvPr>
        </p:nvSpPr>
        <p:spPr/>
        <p:txBody>
          <a:bodyPr/>
          <a:lstStyle/>
          <a:p>
            <a:r>
              <a:rPr lang="it-IT" altLang="it-IT"/>
              <a:t>Pop up a pagina 25</a:t>
            </a:r>
          </a:p>
        </p:txBody>
      </p:sp>
    </p:spTree>
    <p:extLst>
      <p:ext uri="{BB962C8B-B14F-4D97-AF65-F5344CB8AC3E}">
        <p14:creationId xmlns:p14="http://schemas.microsoft.com/office/powerpoint/2010/main" val="265160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3B314B-5312-4C64-9502-28CD9B314D2C}"/>
              </a:ext>
            </a:extLst>
          </p:cNvPr>
          <p:cNvSpPr>
            <a:spLocks noGrp="1" noChangeArrowheads="1"/>
          </p:cNvSpPr>
          <p:nvPr>
            <p:ph type="sldNum" sz="quarter" idx="5"/>
          </p:nvPr>
        </p:nvSpPr>
        <p:spPr>
          <a:ln/>
        </p:spPr>
        <p:txBody>
          <a:bodyPr/>
          <a:lstStyle/>
          <a:p>
            <a:fld id="{7460E814-4B1D-435A-ACCB-550971530A45}" type="slidenum">
              <a:rPr lang="it-IT" altLang="it-IT"/>
              <a:pPr/>
              <a:t>8</a:t>
            </a:fld>
            <a:endParaRPr lang="it-IT" altLang="it-IT"/>
          </a:p>
        </p:txBody>
      </p:sp>
      <p:sp>
        <p:nvSpPr>
          <p:cNvPr id="225282" name="Rectangle 1026">
            <a:extLst>
              <a:ext uri="{FF2B5EF4-FFF2-40B4-BE49-F238E27FC236}">
                <a16:creationId xmlns:a16="http://schemas.microsoft.com/office/drawing/2014/main" id="{08FD4CDB-4C20-469C-8919-96674EE116F2}"/>
              </a:ext>
            </a:extLst>
          </p:cNvPr>
          <p:cNvSpPr>
            <a:spLocks noGrp="1" noRot="1" noChangeAspect="1" noChangeArrowheads="1" noTextEdit="1"/>
          </p:cNvSpPr>
          <p:nvPr>
            <p:ph type="sldImg"/>
          </p:nvPr>
        </p:nvSpPr>
        <p:spPr>
          <a:ln/>
        </p:spPr>
      </p:sp>
      <p:sp>
        <p:nvSpPr>
          <p:cNvPr id="225283" name="Rectangle 1027">
            <a:extLst>
              <a:ext uri="{FF2B5EF4-FFF2-40B4-BE49-F238E27FC236}">
                <a16:creationId xmlns:a16="http://schemas.microsoft.com/office/drawing/2014/main" id="{09FAC615-C9FC-4565-A7E0-5AFEB2CD9E1B}"/>
              </a:ext>
            </a:extLst>
          </p:cNvPr>
          <p:cNvSpPr>
            <a:spLocks noGrp="1" noChangeArrowheads="1"/>
          </p:cNvSpPr>
          <p:nvPr>
            <p:ph type="body" idx="1"/>
          </p:nvPr>
        </p:nvSpPr>
        <p:spPr/>
        <p:txBody>
          <a:bodyPr/>
          <a:lstStyle/>
          <a:p>
            <a:r>
              <a:rPr lang="it-IT" altLang="it-IT"/>
              <a:t> </a:t>
            </a:r>
          </a:p>
        </p:txBody>
      </p:sp>
    </p:spTree>
    <p:extLst>
      <p:ext uri="{BB962C8B-B14F-4D97-AF65-F5344CB8AC3E}">
        <p14:creationId xmlns:p14="http://schemas.microsoft.com/office/powerpoint/2010/main" val="4261665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BD4522-1758-401C-AD31-E2EC6879D195}"/>
              </a:ext>
            </a:extLst>
          </p:cNvPr>
          <p:cNvSpPr>
            <a:spLocks noGrp="1" noChangeArrowheads="1"/>
          </p:cNvSpPr>
          <p:nvPr>
            <p:ph type="sldNum" sz="quarter" idx="5"/>
          </p:nvPr>
        </p:nvSpPr>
        <p:spPr>
          <a:ln/>
        </p:spPr>
        <p:txBody>
          <a:bodyPr/>
          <a:lstStyle/>
          <a:p>
            <a:fld id="{D8753DF8-8AAA-447E-8514-90142831B264}" type="slidenum">
              <a:rPr lang="it-IT" altLang="it-IT"/>
              <a:pPr/>
              <a:t>9</a:t>
            </a:fld>
            <a:endParaRPr lang="it-IT" altLang="it-IT"/>
          </a:p>
        </p:txBody>
      </p:sp>
      <p:sp>
        <p:nvSpPr>
          <p:cNvPr id="199682" name="Rectangle 2">
            <a:extLst>
              <a:ext uri="{FF2B5EF4-FFF2-40B4-BE49-F238E27FC236}">
                <a16:creationId xmlns:a16="http://schemas.microsoft.com/office/drawing/2014/main" id="{7DD34706-759F-4456-8A09-01ACCC0896C0}"/>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1E69DAFA-FB00-4800-BDF2-8941D1F22844}"/>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069213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cover.jpg">
            <a:extLst>
              <a:ext uri="{FF2B5EF4-FFF2-40B4-BE49-F238E27FC236}">
                <a16:creationId xmlns:a16="http://schemas.microsoft.com/office/drawing/2014/main" id="{021F1A2D-71F1-4593-8B7D-866EC18E4A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58987" y="3878560"/>
            <a:ext cx="6929437" cy="990600"/>
          </a:xfrm>
        </p:spPr>
        <p:txBody>
          <a:bodyPr/>
          <a:lstStyle>
            <a:lvl1pPr>
              <a:lnSpc>
                <a:spcPts val="2200"/>
              </a:lnSpc>
              <a:defRPr b="1">
                <a:solidFill>
                  <a:schemeClr val="bg1"/>
                </a:solidFill>
                <a:latin typeface="Franklin Gothic Medium"/>
                <a:cs typeface="Franklin Gothic Medium"/>
              </a:defRPr>
            </a:lvl1pPr>
          </a:lstStyle>
          <a:p>
            <a:pPr lvl="0"/>
            <a:r>
              <a:rPr lang="it-IT" noProof="0" dirty="0"/>
              <a:t>Click to </a:t>
            </a:r>
            <a:r>
              <a:rPr lang="it-IT" noProof="0" dirty="0" err="1"/>
              <a:t>edit</a:t>
            </a:r>
            <a:r>
              <a:rPr lang="it-IT" noProof="0" dirty="0"/>
              <a:t> Master </a:t>
            </a:r>
            <a:r>
              <a:rPr lang="it-IT" noProof="0" dirty="0" err="1"/>
              <a:t>title</a:t>
            </a:r>
            <a:r>
              <a:rPr lang="it-IT" noProof="0" dirty="0"/>
              <a:t> style</a:t>
            </a:r>
          </a:p>
        </p:txBody>
      </p:sp>
      <p:sp>
        <p:nvSpPr>
          <p:cNvPr id="3075" name="Rectangle 3"/>
          <p:cNvSpPr>
            <a:spLocks noGrp="1" noChangeArrowheads="1"/>
          </p:cNvSpPr>
          <p:nvPr>
            <p:ph type="subTitle" idx="1"/>
          </p:nvPr>
        </p:nvSpPr>
        <p:spPr>
          <a:xfrm>
            <a:off x="1458987" y="5106888"/>
            <a:ext cx="6929437" cy="914400"/>
          </a:xfrm>
        </p:spPr>
        <p:txBody>
          <a:bodyPr/>
          <a:lstStyle>
            <a:lvl1pPr marL="0" indent="0">
              <a:defRPr sz="2200" b="0" i="0">
                <a:solidFill>
                  <a:schemeClr val="bg1"/>
                </a:solidFill>
                <a:latin typeface="Franklin Gothic Book"/>
                <a:cs typeface="Franklin Gothic Book"/>
              </a:defRPr>
            </a:lvl1pPr>
          </a:lstStyle>
          <a:p>
            <a:pPr lvl="0"/>
            <a:r>
              <a:rPr lang="it-IT" noProof="0" dirty="0"/>
              <a:t>Fare clic per modificare lo stile del sottotitolo dello schema</a:t>
            </a:r>
          </a:p>
        </p:txBody>
      </p:sp>
    </p:spTree>
    <p:extLst>
      <p:ext uri="{BB962C8B-B14F-4D97-AF65-F5344CB8AC3E}">
        <p14:creationId xmlns:p14="http://schemas.microsoft.com/office/powerpoint/2010/main" val="85935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751F6D03-79A4-43FC-8C2E-5CFCE5ED8536}"/>
              </a:ext>
            </a:extLst>
          </p:cNvPr>
          <p:cNvSpPr txBox="1">
            <a:spLocks noChangeArrowheads="1"/>
          </p:cNvSpPr>
          <p:nvPr userDrawn="1"/>
        </p:nvSpPr>
        <p:spPr bwMode="auto">
          <a:xfrm>
            <a:off x="539750" y="1019175"/>
            <a:ext cx="8002588" cy="46038"/>
          </a:xfrm>
          <a:prstGeom prst="rect">
            <a:avLst/>
          </a:prstGeom>
          <a:solidFill>
            <a:srgbClr val="464990"/>
          </a:solidFill>
          <a:ln>
            <a:noFill/>
          </a:ln>
          <a:extLst/>
        </p:spPr>
        <p:txBody>
          <a:bodyPr tIns="0" bIns="0"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it-IT" sz="1800" dirty="0">
              <a:solidFill>
                <a:schemeClr val="bg1"/>
              </a:solidFill>
              <a:latin typeface="Franklin Gothic Book" pitchFamily="34" charset="0"/>
            </a:endParaRPr>
          </a:p>
        </p:txBody>
      </p:sp>
      <p:pic>
        <p:nvPicPr>
          <p:cNvPr id="5" name="Immagine 8">
            <a:extLst>
              <a:ext uri="{FF2B5EF4-FFF2-40B4-BE49-F238E27FC236}">
                <a16:creationId xmlns:a16="http://schemas.microsoft.com/office/drawing/2014/main" id="{2A6BBA65-03E9-49CA-A973-1BCBBE2E75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76825" y="466725"/>
            <a:ext cx="148748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Menna\Desktop\logo.jpg">
            <a:extLst>
              <a:ext uri="{FF2B5EF4-FFF2-40B4-BE49-F238E27FC236}">
                <a16:creationId xmlns:a16="http://schemas.microsoft.com/office/drawing/2014/main" id="{6CD05FFA-DCC5-4840-9373-DDAC16B4EF4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403225"/>
            <a:ext cx="18843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539552" y="104775"/>
            <a:ext cx="8002786" cy="914400"/>
          </a:xfrm>
          <a:prstGeom prst="rect">
            <a:avLst/>
          </a:prstGeom>
          <a:noFill/>
          <a:ln>
            <a:noFill/>
          </a:ln>
          <a:extLst/>
        </p:spPr>
        <p:txBody>
          <a:bodyPr/>
          <a:lstStyle/>
          <a:p>
            <a:pPr lvl="0"/>
            <a:r>
              <a:rPr lang="it-IT" dirty="0"/>
              <a:t>Fare clic per modificare stile</a:t>
            </a:r>
          </a:p>
        </p:txBody>
      </p:sp>
      <p:sp>
        <p:nvSpPr>
          <p:cNvPr id="12" name="Rectangle 3"/>
          <p:cNvSpPr>
            <a:spLocks noGrp="1" noChangeArrowheads="1"/>
          </p:cNvSpPr>
          <p:nvPr>
            <p:ph idx="1"/>
          </p:nvPr>
        </p:nvSpPr>
        <p:spPr bwMode="auto">
          <a:xfrm>
            <a:off x="514003" y="1124744"/>
            <a:ext cx="8002786" cy="4895750"/>
          </a:xfrm>
          <a:prstGeom prst="rect">
            <a:avLst/>
          </a:prstGeom>
          <a:noFill/>
          <a:ln>
            <a:noFill/>
          </a:ln>
          <a:extLst/>
        </p:spPr>
        <p:txBody>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p:txBody>
      </p:sp>
      <p:sp>
        <p:nvSpPr>
          <p:cNvPr id="7" name="Rectangle 6">
            <a:extLst>
              <a:ext uri="{FF2B5EF4-FFF2-40B4-BE49-F238E27FC236}">
                <a16:creationId xmlns:a16="http://schemas.microsoft.com/office/drawing/2014/main" id="{DFC62066-F762-425F-B635-4FFFC73F9FA4}"/>
              </a:ext>
            </a:extLst>
          </p:cNvPr>
          <p:cNvSpPr>
            <a:spLocks noGrp="1" noChangeArrowheads="1"/>
          </p:cNvSpPr>
          <p:nvPr>
            <p:ph type="sldNum" sz="quarter" idx="10"/>
          </p:nvPr>
        </p:nvSpPr>
        <p:spPr/>
        <p:txBody>
          <a:bodyPr/>
          <a:lstStyle>
            <a:lvl1pPr>
              <a:defRPr>
                <a:solidFill>
                  <a:srgbClr val="FFFFFF"/>
                </a:solidFill>
              </a:defRPr>
            </a:lvl1pPr>
          </a:lstStyle>
          <a:p>
            <a:pPr>
              <a:defRPr/>
            </a:pPr>
            <a:fld id="{0335BD3D-7B14-41C1-A8C6-1CFA394CEE6E}" type="slidenum">
              <a:rPr lang="it-IT" altLang="it-IT"/>
              <a:pPr>
                <a:defRPr/>
              </a:pPr>
              <a:t>‹N›</a:t>
            </a:fld>
            <a:endParaRPr lang="it-IT" altLang="it-IT"/>
          </a:p>
        </p:txBody>
      </p:sp>
    </p:spTree>
    <p:extLst>
      <p:ext uri="{BB962C8B-B14F-4D97-AF65-F5344CB8AC3E}">
        <p14:creationId xmlns:p14="http://schemas.microsoft.com/office/powerpoint/2010/main" val="308066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34FFC7-B94A-42FA-907D-1B49598FDA2D}"/>
              </a:ext>
            </a:extLst>
          </p:cNvPr>
          <p:cNvSpPr>
            <a:spLocks noGrp="1"/>
          </p:cNvSpPr>
          <p:nvPr>
            <p:ph type="title"/>
          </p:nvPr>
        </p:nvSpPr>
        <p:spPr>
          <a:xfrm>
            <a:off x="628650" y="365125"/>
            <a:ext cx="78867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1CE6B7C-5288-4C64-BCB0-699A72D4A26B}"/>
              </a:ext>
            </a:extLst>
          </p:cNvPr>
          <p:cNvSpPr>
            <a:spLocks noGrp="1"/>
          </p:cNvSpPr>
          <p:nvPr>
            <p:ph idx="1"/>
          </p:nvPr>
        </p:nvSpPr>
        <p:spPr>
          <a:xfrm>
            <a:off x="628650" y="1825625"/>
            <a:ext cx="7886700" cy="4351338"/>
          </a:xfrm>
          <a:prstGeom prst="rect">
            <a:avLst/>
          </a:prstGeo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5575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462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FA6766A-508E-437B-82ED-12095DA38695}"/>
              </a:ext>
            </a:extLst>
          </p:cNvPr>
          <p:cNvSpPr>
            <a:spLocks noGrp="1" noChangeArrowheads="1"/>
          </p:cNvSpPr>
          <p:nvPr>
            <p:ph type="title"/>
          </p:nvPr>
        </p:nvSpPr>
        <p:spPr bwMode="auto">
          <a:xfrm>
            <a:off x="539750" y="76200"/>
            <a:ext cx="8007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it-IT" altLang="it-IT"/>
              <a:t>Fare clic per modificare stile</a:t>
            </a:r>
          </a:p>
        </p:txBody>
      </p:sp>
      <p:sp>
        <p:nvSpPr>
          <p:cNvPr id="1027" name="Rectangle 3">
            <a:extLst>
              <a:ext uri="{FF2B5EF4-FFF2-40B4-BE49-F238E27FC236}">
                <a16:creationId xmlns:a16="http://schemas.microsoft.com/office/drawing/2014/main" id="{61DBD09D-8EF5-45AF-9310-3B29DEDD6001}"/>
              </a:ext>
            </a:extLst>
          </p:cNvPr>
          <p:cNvSpPr>
            <a:spLocks noGrp="1" noChangeArrowheads="1"/>
          </p:cNvSpPr>
          <p:nvPr>
            <p:ph type="body" idx="1"/>
          </p:nvPr>
        </p:nvSpPr>
        <p:spPr bwMode="auto">
          <a:xfrm>
            <a:off x="539750" y="1125538"/>
            <a:ext cx="800258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p:txBody>
      </p:sp>
      <p:pic>
        <p:nvPicPr>
          <p:cNvPr id="1028" name="Picture 2" descr="piede.jpg">
            <a:extLst>
              <a:ext uri="{FF2B5EF4-FFF2-40B4-BE49-F238E27FC236}">
                <a16:creationId xmlns:a16="http://schemas.microsoft.com/office/drawing/2014/main" id="{2AB13421-6BC0-4537-8FC6-C7C122FCDB2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70788" y="6450013"/>
            <a:ext cx="157321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9" name="Straight Connector 4">
            <a:extLst>
              <a:ext uri="{FF2B5EF4-FFF2-40B4-BE49-F238E27FC236}">
                <a16:creationId xmlns:a16="http://schemas.microsoft.com/office/drawing/2014/main" id="{B298EC59-B78E-4384-A45E-7E8BA976CD0F}"/>
              </a:ext>
            </a:extLst>
          </p:cNvPr>
          <p:cNvCxnSpPr>
            <a:cxnSpLocks noChangeShapeType="1"/>
          </p:cNvCxnSpPr>
          <p:nvPr userDrawn="1"/>
        </p:nvCxnSpPr>
        <p:spPr bwMode="auto">
          <a:xfrm>
            <a:off x="539750" y="1052513"/>
            <a:ext cx="5603875" cy="0"/>
          </a:xfrm>
          <a:prstGeom prst="line">
            <a:avLst/>
          </a:prstGeom>
          <a:noFill/>
          <a:ln w="19050">
            <a:solidFill>
              <a:srgbClr val="822433"/>
            </a:solidFill>
            <a:round/>
            <a:headEnd/>
            <a:tailEnd/>
          </a:ln>
          <a:extLst>
            <a:ext uri="{909E8E84-426E-40DD-AFC4-6F175D3DCCD1}">
              <a14:hiddenFill xmlns:a14="http://schemas.microsoft.com/office/drawing/2010/main">
                <a:noFill/>
              </a14:hiddenFill>
            </a:ext>
          </a:extLst>
        </p:spPr>
      </p:cxnSp>
      <p:sp>
        <p:nvSpPr>
          <p:cNvPr id="1030" name="Rectangle 6">
            <a:extLst>
              <a:ext uri="{FF2B5EF4-FFF2-40B4-BE49-F238E27FC236}">
                <a16:creationId xmlns:a16="http://schemas.microsoft.com/office/drawing/2014/main" id="{6569213B-A7C7-43FB-95C8-D2FF8F4A891B}"/>
              </a:ext>
            </a:extLst>
          </p:cNvPr>
          <p:cNvSpPr>
            <a:spLocks noGrp="1" noChangeArrowheads="1"/>
          </p:cNvSpPr>
          <p:nvPr>
            <p:ph type="sldNum" sz="quarter" idx="4"/>
          </p:nvPr>
        </p:nvSpPr>
        <p:spPr bwMode="auto">
          <a:xfrm>
            <a:off x="8520113" y="6597650"/>
            <a:ext cx="609600" cy="214313"/>
          </a:xfrm>
          <a:prstGeom prst="rect">
            <a:avLst/>
          </a:prstGeom>
          <a:noFill/>
          <a:ln>
            <a:noFill/>
          </a:ln>
          <a:extLst/>
        </p:spPr>
        <p:txBody>
          <a:bodyPr vert="horz" wrap="square" lIns="0" tIns="0" rIns="0" bIns="0" numCol="1" anchor="t" anchorCtr="0" compatLnSpc="1">
            <a:prstTxWarp prst="textNoShape">
              <a:avLst/>
            </a:prstTxWarp>
          </a:bodyPr>
          <a:lstStyle>
            <a:lvl1pPr>
              <a:lnSpc>
                <a:spcPts val="900"/>
              </a:lnSpc>
              <a:defRPr sz="800">
                <a:solidFill>
                  <a:schemeClr val="bg1"/>
                </a:solidFill>
                <a:latin typeface="Franklin Gothic Book" panose="020B0503020102020204" pitchFamily="34" charset="0"/>
              </a:defRPr>
            </a:lvl1pPr>
          </a:lstStyle>
          <a:p>
            <a:pPr>
              <a:defRPr/>
            </a:pPr>
            <a:fld id="{1A1E1840-44BE-408E-B61E-43BBB2ECCB78}"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Lst>
  <p:hf hdr="0" ftr="0" dt="0"/>
  <p:txStyles>
    <p:titleStyle>
      <a:lvl1pPr algn="l" rtl="0" eaLnBrk="0" fontAlgn="base" hangingPunct="0">
        <a:spcBef>
          <a:spcPct val="0"/>
        </a:spcBef>
        <a:spcAft>
          <a:spcPct val="0"/>
        </a:spcAft>
        <a:defRPr sz="2400">
          <a:solidFill>
            <a:srgbClr val="881E33"/>
          </a:solidFill>
          <a:latin typeface="Franklin Gothic Medium"/>
          <a:ea typeface="+mj-ea"/>
          <a:cs typeface="Franklin Gothic Medium"/>
        </a:defRPr>
      </a:lvl1pPr>
      <a:lvl2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2pPr>
      <a:lvl3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3pPr>
      <a:lvl4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4pPr>
      <a:lvl5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5pPr>
      <a:lvl6pPr marL="457200" algn="l" rtl="0" fontAlgn="base">
        <a:spcBef>
          <a:spcPct val="0"/>
        </a:spcBef>
        <a:spcAft>
          <a:spcPct val="0"/>
        </a:spcAft>
        <a:defRPr sz="2400">
          <a:solidFill>
            <a:srgbClr val="A30050"/>
          </a:solidFill>
          <a:latin typeface="Verdana" charset="0"/>
          <a:ea typeface="ヒラギノ角ゴ Pro W3" charset="0"/>
          <a:cs typeface="ヒラギノ角ゴ Pro W3" charset="0"/>
        </a:defRPr>
      </a:lvl6pPr>
      <a:lvl7pPr marL="914400" algn="l" rtl="0" fontAlgn="base">
        <a:spcBef>
          <a:spcPct val="0"/>
        </a:spcBef>
        <a:spcAft>
          <a:spcPct val="0"/>
        </a:spcAft>
        <a:defRPr sz="2400">
          <a:solidFill>
            <a:srgbClr val="A30050"/>
          </a:solidFill>
          <a:latin typeface="Verdana" charset="0"/>
          <a:ea typeface="ヒラギノ角ゴ Pro W3" charset="0"/>
          <a:cs typeface="ヒラギノ角ゴ Pro W3" charset="0"/>
        </a:defRPr>
      </a:lvl7pPr>
      <a:lvl8pPr marL="1371600" algn="l" rtl="0" fontAlgn="base">
        <a:spcBef>
          <a:spcPct val="0"/>
        </a:spcBef>
        <a:spcAft>
          <a:spcPct val="0"/>
        </a:spcAft>
        <a:defRPr sz="2400">
          <a:solidFill>
            <a:srgbClr val="A30050"/>
          </a:solidFill>
          <a:latin typeface="Verdana" charset="0"/>
          <a:ea typeface="ヒラギノ角ゴ Pro W3" charset="0"/>
          <a:cs typeface="ヒラギノ角ゴ Pro W3" charset="0"/>
        </a:defRPr>
      </a:lvl8pPr>
      <a:lvl9pPr marL="1828800" algn="l" rtl="0" fontAlgn="base">
        <a:spcBef>
          <a:spcPct val="0"/>
        </a:spcBef>
        <a:spcAft>
          <a:spcPct val="0"/>
        </a:spcAft>
        <a:defRPr sz="2400">
          <a:solidFill>
            <a:srgbClr val="A30050"/>
          </a:solidFill>
          <a:latin typeface="Verdana" charset="0"/>
          <a:ea typeface="ヒラギノ角ゴ Pro W3" charset="0"/>
          <a:cs typeface="ヒラギノ角ゴ Pro W3" charset="0"/>
        </a:defRPr>
      </a:lvl9pPr>
    </p:titleStyle>
    <p:bodyStyle>
      <a:lvl1pPr marL="342900" indent="-342900" algn="l" rtl="0" eaLnBrk="0" fontAlgn="base" hangingPunct="0">
        <a:lnSpc>
          <a:spcPts val="2200"/>
        </a:lnSpc>
        <a:spcBef>
          <a:spcPct val="20000"/>
        </a:spcBef>
        <a:spcAft>
          <a:spcPct val="0"/>
        </a:spcAft>
        <a:defRPr sz="1600">
          <a:solidFill>
            <a:schemeClr val="tx1"/>
          </a:solidFill>
          <a:latin typeface="Franklin Gothic Book"/>
          <a:ea typeface="+mn-ea"/>
          <a:cs typeface="Franklin Gothic Book"/>
        </a:defRPr>
      </a:lvl1pPr>
      <a:lvl2pPr marL="479425" indent="-28575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400">
          <a:solidFill>
            <a:schemeClr val="tx1"/>
          </a:solidFill>
          <a:latin typeface="Franklin Gothic Book"/>
          <a:ea typeface="+mn-ea"/>
          <a:cs typeface="Franklin Gothic Book"/>
        </a:defRPr>
      </a:lvl2pPr>
      <a:lvl3pPr marL="1638300" indent="-3048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200">
          <a:solidFill>
            <a:schemeClr val="tx1"/>
          </a:solidFill>
          <a:latin typeface="Franklin Gothic Book"/>
          <a:ea typeface="+mn-ea"/>
          <a:cs typeface="Franklin Gothic Book"/>
        </a:defRPr>
      </a:lvl3pPr>
      <a:lvl4pPr marL="2095500" indent="-2667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000">
          <a:solidFill>
            <a:schemeClr val="tx1"/>
          </a:solidFill>
          <a:latin typeface="Franklin Gothic Book"/>
          <a:ea typeface="+mn-ea"/>
          <a:cs typeface="Franklin Gothic Book"/>
        </a:defRPr>
      </a:lvl4pPr>
      <a:lvl5pPr marL="2552700" indent="-266700" algn="l" rtl="0" eaLnBrk="0" fontAlgn="base" hangingPunct="0">
        <a:lnSpc>
          <a:spcPts val="2200"/>
        </a:lnSpc>
        <a:spcBef>
          <a:spcPct val="20000"/>
        </a:spcBef>
        <a:spcAft>
          <a:spcPct val="0"/>
        </a:spcAft>
        <a:buFont typeface="Arial" panose="020B0604020202020204" pitchFamily="34" charset="0"/>
        <a:defRPr sz="1600">
          <a:solidFill>
            <a:schemeClr val="tx1"/>
          </a:solidFill>
          <a:latin typeface="Franklin Gothic Book"/>
          <a:ea typeface="+mn-ea"/>
          <a:cs typeface="Franklin Gothic Book"/>
        </a:defRPr>
      </a:lvl5pPr>
      <a:lvl6pPr marL="30099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6pPr>
      <a:lvl7pPr marL="34671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7pPr>
      <a:lvl8pPr marL="39243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8pPr>
      <a:lvl9pPr marL="43815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52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8" name="Text Box 8">
            <a:extLst>
              <a:ext uri="{FF2B5EF4-FFF2-40B4-BE49-F238E27FC236}">
                <a16:creationId xmlns:a16="http://schemas.microsoft.com/office/drawing/2014/main" id="{920C393B-4DDA-4C38-9721-771B30F00855}"/>
              </a:ext>
            </a:extLst>
          </p:cNvPr>
          <p:cNvSpPr txBox="1">
            <a:spLocks noChangeArrowheads="1"/>
          </p:cNvSpPr>
          <p:nvPr/>
        </p:nvSpPr>
        <p:spPr bwMode="auto">
          <a:xfrm>
            <a:off x="419100" y="1057934"/>
            <a:ext cx="38266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dirty="0">
                <a:solidFill>
                  <a:srgbClr val="003399"/>
                </a:solidFill>
                <a:latin typeface="Arial Narrow" panose="020B0606020202030204" pitchFamily="34" charset="0"/>
              </a:rPr>
              <a:t>Progettare un disegno sperimentale </a:t>
            </a:r>
          </a:p>
        </p:txBody>
      </p:sp>
      <p:sp>
        <p:nvSpPr>
          <p:cNvPr id="189462" name="Text Box 22">
            <a:extLst>
              <a:ext uri="{FF2B5EF4-FFF2-40B4-BE49-F238E27FC236}">
                <a16:creationId xmlns:a16="http://schemas.microsoft.com/office/drawing/2014/main" id="{1881E9EF-2953-4618-AF78-8E39FDFE6CBA}"/>
              </a:ext>
            </a:extLst>
          </p:cNvPr>
          <p:cNvSpPr txBox="1">
            <a:spLocks noChangeArrowheads="1"/>
          </p:cNvSpPr>
          <p:nvPr/>
        </p:nvSpPr>
        <p:spPr bwMode="auto">
          <a:xfrm>
            <a:off x="1485900" y="2730079"/>
            <a:ext cx="6470476" cy="324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25000"/>
              </a:lnSpc>
              <a:spcBef>
                <a:spcPct val="20000"/>
              </a:spcBef>
              <a:buFontTx/>
              <a:buAutoNum type="arabicPeriod"/>
            </a:pPr>
            <a:r>
              <a:rPr lang="it-IT" altLang="it-IT" sz="2000" dirty="0">
                <a:latin typeface="Arial Narrow" panose="020B0606020202030204" pitchFamily="34" charset="0"/>
              </a:rPr>
              <a:t>Isolare </a:t>
            </a:r>
            <a:r>
              <a:rPr lang="it-IT" altLang="it-IT" sz="2000" b="1" dirty="0">
                <a:latin typeface="Arial Narrow" panose="020B0606020202030204" pitchFamily="34" charset="0"/>
              </a:rPr>
              <a:t>X</a:t>
            </a:r>
            <a:r>
              <a:rPr lang="it-IT" altLang="it-IT" sz="2000" dirty="0">
                <a:latin typeface="Arial Narrow" panose="020B0606020202030204" pitchFamily="34" charset="0"/>
              </a:rPr>
              <a:t> ed </a:t>
            </a:r>
            <a:r>
              <a:rPr lang="it-IT" altLang="it-IT" sz="2000" b="1" dirty="0">
                <a:latin typeface="Arial Narrow" panose="020B0606020202030204" pitchFamily="34" charset="0"/>
              </a:rPr>
              <a:t>Y</a:t>
            </a:r>
            <a:endParaRPr lang="it-IT" altLang="it-IT" sz="2000" dirty="0">
              <a:latin typeface="Arial Narrow" panose="020B0606020202030204" pitchFamily="34" charset="0"/>
            </a:endParaRPr>
          </a:p>
          <a:p>
            <a:pPr>
              <a:lnSpc>
                <a:spcPct val="125000"/>
              </a:lnSpc>
              <a:spcBef>
                <a:spcPct val="20000"/>
              </a:spcBef>
              <a:buFontTx/>
              <a:buAutoNum type="arabicPeriod"/>
            </a:pPr>
            <a:r>
              <a:rPr lang="it-IT" altLang="it-IT" sz="2000" dirty="0">
                <a:latin typeface="Arial Narrow" panose="020B0606020202030204" pitchFamily="34" charset="0"/>
              </a:rPr>
              <a:t>Misurare </a:t>
            </a:r>
            <a:r>
              <a:rPr lang="it-IT" altLang="it-IT" sz="2000" b="1" dirty="0">
                <a:latin typeface="Arial Narrow" panose="020B0606020202030204" pitchFamily="34" charset="0"/>
              </a:rPr>
              <a:t>X</a:t>
            </a:r>
            <a:r>
              <a:rPr lang="it-IT" altLang="it-IT" sz="2000" dirty="0">
                <a:latin typeface="Arial Narrow" panose="020B0606020202030204" pitchFamily="34" charset="0"/>
              </a:rPr>
              <a:t> (</a:t>
            </a:r>
            <a:r>
              <a:rPr lang="it-IT" altLang="it-IT" sz="2000" dirty="0" err="1">
                <a:latin typeface="Arial Narrow" panose="020B0606020202030204" pitchFamily="34" charset="0"/>
              </a:rPr>
              <a:t>pretest</a:t>
            </a:r>
            <a:r>
              <a:rPr lang="it-IT" altLang="it-IT" sz="2000" dirty="0">
                <a:latin typeface="Arial Narrow" panose="020B0606020202030204" pitchFamily="34" charset="0"/>
              </a:rPr>
              <a:t>) </a:t>
            </a:r>
          </a:p>
          <a:p>
            <a:pPr>
              <a:lnSpc>
                <a:spcPct val="125000"/>
              </a:lnSpc>
              <a:spcBef>
                <a:spcPct val="50000"/>
              </a:spcBef>
              <a:buFontTx/>
              <a:buAutoNum type="arabicPeriod"/>
            </a:pPr>
            <a:r>
              <a:rPr lang="it-IT" altLang="it-IT" sz="2000" dirty="0">
                <a:latin typeface="Arial Narrow" panose="020B0606020202030204" pitchFamily="34" charset="0"/>
              </a:rPr>
              <a:t>Definire un’ipotesi causale dove si afferma che </a:t>
            </a:r>
            <a:r>
              <a:rPr lang="it-IT" altLang="it-IT" sz="2000" b="1" dirty="0">
                <a:latin typeface="Arial Narrow" panose="020B0606020202030204" pitchFamily="34" charset="0"/>
              </a:rPr>
              <a:t>Y</a:t>
            </a:r>
            <a:r>
              <a:rPr lang="it-IT" altLang="it-IT" sz="2000" dirty="0">
                <a:latin typeface="Arial Narrow" panose="020B0606020202030204" pitchFamily="34" charset="0"/>
              </a:rPr>
              <a:t> è causa di </a:t>
            </a:r>
            <a:r>
              <a:rPr lang="it-IT" altLang="it-IT" sz="2000" b="1" dirty="0">
                <a:latin typeface="Arial Narrow" panose="020B0606020202030204" pitchFamily="34" charset="0"/>
              </a:rPr>
              <a:t>X</a:t>
            </a:r>
          </a:p>
          <a:p>
            <a:pPr>
              <a:lnSpc>
                <a:spcPct val="125000"/>
              </a:lnSpc>
              <a:spcBef>
                <a:spcPct val="20000"/>
              </a:spcBef>
              <a:buFontTx/>
              <a:buAutoNum type="arabicPeriod"/>
            </a:pPr>
            <a:r>
              <a:rPr lang="it-IT" altLang="it-IT" sz="2000" dirty="0">
                <a:latin typeface="Arial Narrow" panose="020B0606020202030204" pitchFamily="34" charset="0"/>
              </a:rPr>
              <a:t>Definire le condizioni sperimentali</a:t>
            </a:r>
          </a:p>
          <a:p>
            <a:pPr>
              <a:lnSpc>
                <a:spcPct val="125000"/>
              </a:lnSpc>
              <a:spcBef>
                <a:spcPct val="20000"/>
              </a:spcBef>
              <a:buFontTx/>
              <a:buAutoNum type="arabicPeriod"/>
            </a:pPr>
            <a:r>
              <a:rPr lang="it-IT" altLang="it-IT" sz="2000" dirty="0">
                <a:latin typeface="Arial Narrow" panose="020B0606020202030204" pitchFamily="34" charset="0"/>
              </a:rPr>
              <a:t>Introdurre </a:t>
            </a:r>
            <a:r>
              <a:rPr lang="it-IT" altLang="it-IT" sz="2000" b="1" dirty="0">
                <a:latin typeface="Arial Narrow" panose="020B0606020202030204" pitchFamily="34" charset="0"/>
              </a:rPr>
              <a:t>Y</a:t>
            </a:r>
            <a:r>
              <a:rPr lang="it-IT" altLang="it-IT" sz="2000" dirty="0">
                <a:latin typeface="Arial Narrow" panose="020B0606020202030204" pitchFamily="34" charset="0"/>
              </a:rPr>
              <a:t> </a:t>
            </a:r>
          </a:p>
          <a:p>
            <a:pPr>
              <a:lnSpc>
                <a:spcPct val="125000"/>
              </a:lnSpc>
              <a:spcBef>
                <a:spcPct val="20000"/>
              </a:spcBef>
              <a:buFontTx/>
              <a:buAutoNum type="arabicPeriod"/>
            </a:pPr>
            <a:r>
              <a:rPr lang="it-IT" altLang="it-IT" sz="2000" dirty="0">
                <a:latin typeface="Arial Narrow" panose="020B0606020202030204" pitchFamily="34" charset="0"/>
              </a:rPr>
              <a:t> Misurare </a:t>
            </a:r>
            <a:r>
              <a:rPr lang="it-IT" altLang="it-IT" sz="2000" b="1" dirty="0" err="1">
                <a:latin typeface="Arial Narrow" panose="020B0606020202030204" pitchFamily="34" charset="0"/>
              </a:rPr>
              <a:t>X</a:t>
            </a:r>
            <a:r>
              <a:rPr lang="it-IT" altLang="it-IT" sz="2000" b="1" baseline="30000" dirty="0" err="1">
                <a:latin typeface="Arial Narrow" panose="020B0606020202030204" pitchFamily="34" charset="0"/>
              </a:rPr>
              <a:t>i</a:t>
            </a:r>
            <a:r>
              <a:rPr lang="it-IT" altLang="it-IT" sz="2000" baseline="30000" dirty="0">
                <a:latin typeface="Arial Narrow" panose="020B0606020202030204" pitchFamily="34" charset="0"/>
              </a:rPr>
              <a:t> </a:t>
            </a:r>
            <a:r>
              <a:rPr lang="it-IT" altLang="it-IT" sz="2000" dirty="0">
                <a:latin typeface="Arial Narrow" panose="020B0606020202030204" pitchFamily="34" charset="0"/>
              </a:rPr>
              <a:t> (post-test)</a:t>
            </a:r>
          </a:p>
          <a:p>
            <a:pPr>
              <a:lnSpc>
                <a:spcPct val="125000"/>
              </a:lnSpc>
              <a:spcBef>
                <a:spcPct val="20000"/>
              </a:spcBef>
              <a:buFontTx/>
              <a:buAutoNum type="arabicPeriod"/>
            </a:pPr>
            <a:r>
              <a:rPr lang="it-IT" altLang="it-IT" sz="2000" dirty="0">
                <a:latin typeface="Arial Narrow" panose="020B0606020202030204" pitchFamily="34" charset="0"/>
              </a:rPr>
              <a:t> Definire operativamente </a:t>
            </a:r>
            <a:r>
              <a:rPr lang="it-IT" altLang="it-IT" sz="2000" b="1" dirty="0">
                <a:latin typeface="Arial Narrow" panose="020B0606020202030204" pitchFamily="34" charset="0"/>
              </a:rPr>
              <a:t>X</a:t>
            </a:r>
            <a:r>
              <a:rPr lang="it-IT" altLang="it-IT" sz="2000" dirty="0">
                <a:latin typeface="Arial Narrow" panose="020B0606020202030204" pitchFamily="34" charset="0"/>
              </a:rPr>
              <a:t> e </a:t>
            </a:r>
            <a:r>
              <a:rPr lang="it-IT" altLang="it-IT" sz="2000" b="1" dirty="0">
                <a:latin typeface="Arial Narrow" panose="020B0606020202030204" pitchFamily="34" charset="0"/>
              </a:rPr>
              <a:t>Y</a:t>
            </a:r>
          </a:p>
        </p:txBody>
      </p:sp>
      <p:sp>
        <p:nvSpPr>
          <p:cNvPr id="189463" name="Text Box 23">
            <a:extLst>
              <a:ext uri="{FF2B5EF4-FFF2-40B4-BE49-F238E27FC236}">
                <a16:creationId xmlns:a16="http://schemas.microsoft.com/office/drawing/2014/main" id="{0FA24609-4610-45FB-B016-161764C89DCA}"/>
              </a:ext>
            </a:extLst>
          </p:cNvPr>
          <p:cNvSpPr txBox="1">
            <a:spLocks noChangeArrowheads="1"/>
          </p:cNvSpPr>
          <p:nvPr/>
        </p:nvSpPr>
        <p:spPr bwMode="auto">
          <a:xfrm>
            <a:off x="419100" y="1772816"/>
            <a:ext cx="8305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a:latin typeface="Arial Narrow" panose="020B0606020202030204" pitchFamily="34" charset="0"/>
              </a:rPr>
              <a:t>In base a quanto detto, prova ad ordinare, nella giusta sequenza, le </a:t>
            </a:r>
            <a:r>
              <a:rPr lang="it-IT" altLang="it-IT" sz="2000" b="1">
                <a:latin typeface="Arial Narrow" panose="020B0606020202030204" pitchFamily="34" charset="0"/>
              </a:rPr>
              <a:t>fasi per la progettazione di un disegno sperimentale</a:t>
            </a:r>
            <a:r>
              <a:rPr lang="it-IT" altLang="it-IT" sz="2000">
                <a:latin typeface="Arial Narrow" panose="020B0606020202030204" pitchFamily="34" charset="0"/>
              </a:rPr>
              <a:t>:</a:t>
            </a:r>
          </a:p>
        </p:txBody>
      </p:sp>
      <p:pic>
        <p:nvPicPr>
          <p:cNvPr id="189464" name="Picture 24" descr="msg_ord">
            <a:extLst>
              <a:ext uri="{FF2B5EF4-FFF2-40B4-BE49-F238E27FC236}">
                <a16:creationId xmlns:a16="http://schemas.microsoft.com/office/drawing/2014/main" id="{1AA914F3-3B9C-43D3-82B0-105FB0C31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5873329"/>
            <a:ext cx="3611563" cy="331787"/>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0C86D4D0-EF90-41FF-BAD4-1D9318A9E6B8}"/>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630409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9" name="Text Box 15">
            <a:extLst>
              <a:ext uri="{FF2B5EF4-FFF2-40B4-BE49-F238E27FC236}">
                <a16:creationId xmlns:a16="http://schemas.microsoft.com/office/drawing/2014/main" id="{98FF46F2-0050-4551-BC87-F633455CA617}"/>
              </a:ext>
            </a:extLst>
          </p:cNvPr>
          <p:cNvSpPr txBox="1">
            <a:spLocks noChangeArrowheads="1"/>
          </p:cNvSpPr>
          <p:nvPr/>
        </p:nvSpPr>
        <p:spPr bwMode="auto">
          <a:xfrm>
            <a:off x="467544" y="1052736"/>
            <a:ext cx="37689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dirty="0">
                <a:solidFill>
                  <a:srgbClr val="003399"/>
                </a:solidFill>
                <a:latin typeface="Arial Narrow" panose="020B0606020202030204" pitchFamily="34" charset="0"/>
              </a:rPr>
              <a:t>Progettare un disegno sperimentale</a:t>
            </a:r>
          </a:p>
        </p:txBody>
      </p:sp>
      <p:sp>
        <p:nvSpPr>
          <p:cNvPr id="190499" name="Rectangle 35">
            <a:extLst>
              <a:ext uri="{FF2B5EF4-FFF2-40B4-BE49-F238E27FC236}">
                <a16:creationId xmlns:a16="http://schemas.microsoft.com/office/drawing/2014/main" id="{202EB71D-C396-4593-82E3-F9D5C28DA8E7}"/>
              </a:ext>
            </a:extLst>
          </p:cNvPr>
          <p:cNvSpPr>
            <a:spLocks noChangeArrowheads="1"/>
          </p:cNvSpPr>
          <p:nvPr/>
        </p:nvSpPr>
        <p:spPr bwMode="auto">
          <a:xfrm>
            <a:off x="683568" y="1672717"/>
            <a:ext cx="44196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it-IT" altLang="it-IT" sz="2000" dirty="0">
                <a:latin typeface="Arial Narrow" panose="020B0606020202030204" pitchFamily="34" charset="0"/>
              </a:rPr>
              <a:t>Se l’isolamento delle due variabili non è completo, occorre trovare il modo di assicurare comunque la validità dell’esperimento.</a:t>
            </a:r>
          </a:p>
          <a:p>
            <a:pPr eaLnBrk="0" hangingPunct="0"/>
            <a:endParaRPr lang="it-IT" altLang="it-IT" sz="2000" dirty="0">
              <a:latin typeface="Arial Narrow" panose="020B0606020202030204" pitchFamily="34" charset="0"/>
            </a:endParaRPr>
          </a:p>
          <a:p>
            <a:pPr eaLnBrk="0" hangingPunct="0"/>
            <a:r>
              <a:rPr lang="it-IT" altLang="it-IT" sz="2000" dirty="0">
                <a:latin typeface="Arial Narrow" panose="020B0606020202030204" pitchFamily="34" charset="0"/>
              </a:rPr>
              <a:t>A questo scopo sono stati  elaborati diversi </a:t>
            </a:r>
            <a:r>
              <a:rPr lang="it-IT" altLang="it-IT" sz="2000" b="1" dirty="0">
                <a:latin typeface="Arial Narrow" panose="020B0606020202030204" pitchFamily="34" charset="0"/>
              </a:rPr>
              <a:t>modelli di disegno sperimentale</a:t>
            </a:r>
            <a:r>
              <a:rPr lang="it-IT" altLang="it-IT" sz="2000" dirty="0">
                <a:latin typeface="Arial Narrow" panose="020B0606020202030204" pitchFamily="34" charset="0"/>
              </a:rPr>
              <a:t> che consentono di:</a:t>
            </a:r>
          </a:p>
          <a:p>
            <a:pPr eaLnBrk="0" hangingPunct="0"/>
            <a:endParaRPr lang="it-IT" altLang="it-IT" sz="2000" dirty="0">
              <a:latin typeface="Arial Narrow" panose="020B0606020202030204" pitchFamily="34" charset="0"/>
            </a:endParaRPr>
          </a:p>
          <a:p>
            <a:pPr eaLnBrk="0" hangingPunct="0">
              <a:buFontTx/>
              <a:buChar char="•"/>
            </a:pPr>
            <a:r>
              <a:rPr lang="it-IT" altLang="it-IT" sz="2000" i="1" dirty="0">
                <a:latin typeface="Arial Narrow" panose="020B0606020202030204" pitchFamily="34" charset="0"/>
              </a:rPr>
              <a:t> </a:t>
            </a:r>
            <a:r>
              <a:rPr lang="it-IT" altLang="it-IT" sz="2000" b="1" dirty="0">
                <a:latin typeface="Arial Narrow" panose="020B0606020202030204" pitchFamily="34" charset="0"/>
              </a:rPr>
              <a:t>isolare </a:t>
            </a:r>
            <a:r>
              <a:rPr lang="it-IT" altLang="it-IT" sz="2000" dirty="0">
                <a:latin typeface="Arial Narrow" panose="020B0606020202030204" pitchFamily="34" charset="0"/>
              </a:rPr>
              <a:t>uno o più fattori che agiscono sulla variabile da controllare,</a:t>
            </a:r>
          </a:p>
          <a:p>
            <a:pPr eaLnBrk="0" hangingPunct="0">
              <a:buFontTx/>
              <a:buChar char="•"/>
            </a:pPr>
            <a:r>
              <a:rPr lang="it-IT" altLang="it-IT" sz="2000" b="1" dirty="0">
                <a:latin typeface="Arial Narrow" panose="020B0606020202030204" pitchFamily="34" charset="0"/>
              </a:rPr>
              <a:t> neutralizzare</a:t>
            </a:r>
            <a:r>
              <a:rPr lang="it-IT" altLang="it-IT" sz="2000" dirty="0">
                <a:latin typeface="Arial Narrow" panose="020B0606020202030204" pitchFamily="34" charset="0"/>
              </a:rPr>
              <a:t> le variabili potenzialmente invalidanti,</a:t>
            </a:r>
          </a:p>
          <a:p>
            <a:pPr eaLnBrk="0" hangingPunct="0">
              <a:buFontTx/>
              <a:buChar char="•"/>
            </a:pPr>
            <a:r>
              <a:rPr lang="it-IT" altLang="it-IT" sz="2000" i="1" dirty="0">
                <a:latin typeface="Arial Narrow" panose="020B0606020202030204" pitchFamily="34" charset="0"/>
              </a:rPr>
              <a:t> </a:t>
            </a:r>
            <a:r>
              <a:rPr lang="it-IT" altLang="it-IT" sz="2000" b="1" dirty="0">
                <a:latin typeface="Arial Narrow" panose="020B0606020202030204" pitchFamily="34" charset="0"/>
              </a:rPr>
              <a:t>confrontare</a:t>
            </a:r>
            <a:r>
              <a:rPr lang="it-IT" altLang="it-IT" sz="2000" dirty="0">
                <a:latin typeface="Arial Narrow" panose="020B0606020202030204" pitchFamily="34" charset="0"/>
              </a:rPr>
              <a:t> gli esiti di un trattamento in condizioni diverse,</a:t>
            </a:r>
          </a:p>
          <a:p>
            <a:pPr eaLnBrk="0" hangingPunct="0">
              <a:buFontTx/>
              <a:buChar char="•"/>
            </a:pPr>
            <a:r>
              <a:rPr lang="it-IT" altLang="it-IT" sz="2000" b="1" dirty="0">
                <a:latin typeface="Arial Narrow" panose="020B0606020202030204" pitchFamily="34" charset="0"/>
              </a:rPr>
              <a:t> generalizzare</a:t>
            </a:r>
            <a:r>
              <a:rPr lang="it-IT" altLang="it-IT" sz="2000" dirty="0">
                <a:latin typeface="Arial Narrow" panose="020B0606020202030204" pitchFamily="34" charset="0"/>
              </a:rPr>
              <a:t> le conclusioni.</a:t>
            </a:r>
          </a:p>
        </p:txBody>
      </p:sp>
      <p:pic>
        <p:nvPicPr>
          <p:cNvPr id="190500" name="Picture 36" descr="78005">
            <a:extLst>
              <a:ext uri="{FF2B5EF4-FFF2-40B4-BE49-F238E27FC236}">
                <a16:creationId xmlns:a16="http://schemas.microsoft.com/office/drawing/2014/main" id="{35884D0D-22DD-4B4E-8755-C3D3A0F05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695450"/>
            <a:ext cx="2944813"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EB3F9AF-86BC-434D-BFA0-83E95188C478}"/>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33803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16" name="Text Box 28">
            <a:extLst>
              <a:ext uri="{FF2B5EF4-FFF2-40B4-BE49-F238E27FC236}">
                <a16:creationId xmlns:a16="http://schemas.microsoft.com/office/drawing/2014/main" id="{2479DF50-6D1C-43B2-9758-060ECA6EE60C}"/>
              </a:ext>
            </a:extLst>
          </p:cNvPr>
          <p:cNvSpPr txBox="1">
            <a:spLocks noChangeArrowheads="1"/>
          </p:cNvSpPr>
          <p:nvPr/>
        </p:nvSpPr>
        <p:spPr bwMode="auto">
          <a:xfrm>
            <a:off x="467544" y="1086192"/>
            <a:ext cx="37689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dirty="0">
                <a:solidFill>
                  <a:srgbClr val="003399"/>
                </a:solidFill>
                <a:latin typeface="Arial Narrow" panose="020B0606020202030204" pitchFamily="34" charset="0"/>
              </a:rPr>
              <a:t>Progettare un disegno sperimentale</a:t>
            </a:r>
          </a:p>
        </p:txBody>
      </p:sp>
      <p:sp>
        <p:nvSpPr>
          <p:cNvPr id="191561" name="Text Box 73">
            <a:extLst>
              <a:ext uri="{FF2B5EF4-FFF2-40B4-BE49-F238E27FC236}">
                <a16:creationId xmlns:a16="http://schemas.microsoft.com/office/drawing/2014/main" id="{95283D91-CC3E-43B1-884A-335288DE0466}"/>
              </a:ext>
            </a:extLst>
          </p:cNvPr>
          <p:cNvSpPr txBox="1">
            <a:spLocks noChangeArrowheads="1"/>
          </p:cNvSpPr>
          <p:nvPr/>
        </p:nvSpPr>
        <p:spPr bwMode="auto">
          <a:xfrm>
            <a:off x="381000" y="1600200"/>
            <a:ext cx="8305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flatTx/>
          </a:bodyPr>
          <a:lstStyle/>
          <a:p>
            <a:pPr>
              <a:spcBef>
                <a:spcPct val="50000"/>
              </a:spcBef>
            </a:pPr>
            <a:r>
              <a:rPr lang="it-IT" altLang="it-IT" sz="2000" dirty="0">
                <a:latin typeface="Arial Narrow" panose="020B0606020202030204" pitchFamily="34" charset="0"/>
              </a:rPr>
              <a:t>Tali modelli richiedono che l’esperimento venga effettuato su </a:t>
            </a:r>
            <a:r>
              <a:rPr lang="it-IT" altLang="it-IT" sz="2000" b="1" dirty="0">
                <a:latin typeface="Arial Narrow" panose="020B0606020202030204" pitchFamily="34" charset="0"/>
              </a:rPr>
              <a:t>almeno due gruppi</a:t>
            </a:r>
            <a:r>
              <a:rPr lang="it-IT" altLang="it-IT" sz="2000" dirty="0">
                <a:latin typeface="Arial Narrow" panose="020B0606020202030204" pitchFamily="34" charset="0"/>
              </a:rPr>
              <a:t>: quello sperimentale, su cui si sperimenta il trattamento ipotizzato, e quello di controllo, che serve da confronto.</a:t>
            </a:r>
          </a:p>
          <a:p>
            <a:r>
              <a:rPr lang="it-IT" altLang="it-IT" sz="2000" dirty="0">
                <a:latin typeface="Arial Narrow" panose="020B0606020202030204" pitchFamily="34" charset="0"/>
              </a:rPr>
              <a:t>Somministrando il trattamento al </a:t>
            </a:r>
            <a:r>
              <a:rPr lang="it-IT" altLang="it-IT" sz="2000" b="1" dirty="0">
                <a:latin typeface="Arial Narrow" panose="020B0606020202030204" pitchFamily="34" charset="0"/>
              </a:rPr>
              <a:t>gruppo sperimentale</a:t>
            </a:r>
            <a:r>
              <a:rPr lang="it-IT" altLang="it-IT" sz="2000" dirty="0">
                <a:latin typeface="Arial Narrow" panose="020B0606020202030204" pitchFamily="34" charset="0"/>
              </a:rPr>
              <a:t> e assumendo che le variabili esterne incidano allo stesso modo sul </a:t>
            </a:r>
            <a:r>
              <a:rPr lang="it-IT" altLang="it-IT" sz="2000" b="1" dirty="0">
                <a:latin typeface="Arial Narrow" panose="020B0606020202030204" pitchFamily="34" charset="0"/>
              </a:rPr>
              <a:t>gruppo di controllo</a:t>
            </a:r>
            <a:r>
              <a:rPr lang="it-IT" altLang="it-IT" sz="2000" dirty="0">
                <a:latin typeface="Arial Narrow" panose="020B0606020202030204" pitchFamily="34" charset="0"/>
              </a:rPr>
              <a:t>, possiamo dire che la differenza nelle misure in uscita del gruppo sperimentale rispetto a quello di controllo siano dovute al trattamento.</a:t>
            </a:r>
          </a:p>
        </p:txBody>
      </p:sp>
      <p:sp>
        <p:nvSpPr>
          <p:cNvPr id="191562" name="Rectangle 74">
            <a:extLst>
              <a:ext uri="{FF2B5EF4-FFF2-40B4-BE49-F238E27FC236}">
                <a16:creationId xmlns:a16="http://schemas.microsoft.com/office/drawing/2014/main" id="{9E4C7076-A4B0-4AB8-BF87-4B1572E46244}"/>
              </a:ext>
            </a:extLst>
          </p:cNvPr>
          <p:cNvSpPr>
            <a:spLocks noChangeArrowheads="1"/>
          </p:cNvSpPr>
          <p:nvPr/>
        </p:nvSpPr>
        <p:spPr bwMode="auto">
          <a:xfrm>
            <a:off x="590550" y="4992688"/>
            <a:ext cx="8096250" cy="228600"/>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pPr algn="ctr"/>
            <a:r>
              <a:rPr lang="it-IT" altLang="it-IT" sz="2000" b="1">
                <a:latin typeface="Arial Narrow" panose="020B0606020202030204" pitchFamily="34" charset="0"/>
              </a:rPr>
              <a:t>Gruppo di controllo B</a:t>
            </a:r>
          </a:p>
        </p:txBody>
      </p:sp>
      <p:sp>
        <p:nvSpPr>
          <p:cNvPr id="191564" name="Text Box 76">
            <a:extLst>
              <a:ext uri="{FF2B5EF4-FFF2-40B4-BE49-F238E27FC236}">
                <a16:creationId xmlns:a16="http://schemas.microsoft.com/office/drawing/2014/main" id="{CBF3B0E1-6CC6-40D5-99C9-6FF4133BEEC4}"/>
              </a:ext>
            </a:extLst>
          </p:cNvPr>
          <p:cNvSpPr txBox="1">
            <a:spLocks noChangeArrowheads="1"/>
          </p:cNvSpPr>
          <p:nvPr/>
        </p:nvSpPr>
        <p:spPr bwMode="auto">
          <a:xfrm>
            <a:off x="590550" y="5321300"/>
            <a:ext cx="2209800" cy="40011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000" b="1">
                <a:latin typeface="Arial Narrow" panose="020B0606020202030204" pitchFamily="34" charset="0"/>
              </a:rPr>
              <a:t>Misure in ingresso</a:t>
            </a:r>
          </a:p>
        </p:txBody>
      </p:sp>
      <p:sp>
        <p:nvSpPr>
          <p:cNvPr id="191565" name="Text Box 77">
            <a:extLst>
              <a:ext uri="{FF2B5EF4-FFF2-40B4-BE49-F238E27FC236}">
                <a16:creationId xmlns:a16="http://schemas.microsoft.com/office/drawing/2014/main" id="{0641472C-BB0A-43D3-A337-554EF52D157E}"/>
              </a:ext>
            </a:extLst>
          </p:cNvPr>
          <p:cNvSpPr txBox="1">
            <a:spLocks noChangeArrowheads="1"/>
          </p:cNvSpPr>
          <p:nvPr/>
        </p:nvSpPr>
        <p:spPr bwMode="auto">
          <a:xfrm>
            <a:off x="3829050" y="5368925"/>
            <a:ext cx="1600200" cy="40011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000" b="1">
                <a:latin typeface="Arial Narrow" panose="020B0606020202030204" pitchFamily="34" charset="0"/>
              </a:rPr>
              <a:t>--------</a:t>
            </a:r>
            <a:endParaRPr lang="it-IT" altLang="it-IT" sz="2000">
              <a:latin typeface="Arial Narrow" panose="020B0606020202030204" pitchFamily="34" charset="0"/>
            </a:endParaRPr>
          </a:p>
        </p:txBody>
      </p:sp>
      <p:sp>
        <p:nvSpPr>
          <p:cNvPr id="191566" name="Text Box 78">
            <a:extLst>
              <a:ext uri="{FF2B5EF4-FFF2-40B4-BE49-F238E27FC236}">
                <a16:creationId xmlns:a16="http://schemas.microsoft.com/office/drawing/2014/main" id="{1C890D7C-2D82-4519-A024-FA39859C89EF}"/>
              </a:ext>
            </a:extLst>
          </p:cNvPr>
          <p:cNvSpPr txBox="1">
            <a:spLocks noChangeArrowheads="1"/>
          </p:cNvSpPr>
          <p:nvPr/>
        </p:nvSpPr>
        <p:spPr bwMode="auto">
          <a:xfrm>
            <a:off x="6362700" y="5345113"/>
            <a:ext cx="2209800" cy="40011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000" b="1">
                <a:latin typeface="Arial Narrow" panose="020B0606020202030204" pitchFamily="34" charset="0"/>
              </a:rPr>
              <a:t>Misure in uscita</a:t>
            </a:r>
          </a:p>
        </p:txBody>
      </p:sp>
      <p:sp>
        <p:nvSpPr>
          <p:cNvPr id="191568" name="Rectangle 80">
            <a:extLst>
              <a:ext uri="{FF2B5EF4-FFF2-40B4-BE49-F238E27FC236}">
                <a16:creationId xmlns:a16="http://schemas.microsoft.com/office/drawing/2014/main" id="{AC9BEC97-988B-4CA4-8974-E09F19E332D7}"/>
              </a:ext>
            </a:extLst>
          </p:cNvPr>
          <p:cNvSpPr>
            <a:spLocks noChangeArrowheads="1"/>
          </p:cNvSpPr>
          <p:nvPr/>
        </p:nvSpPr>
        <p:spPr bwMode="auto">
          <a:xfrm>
            <a:off x="590550" y="3981450"/>
            <a:ext cx="7981950" cy="228600"/>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pPr algn="ctr"/>
            <a:r>
              <a:rPr lang="it-IT" altLang="it-IT" sz="2000" b="1">
                <a:latin typeface="Arial Narrow" panose="020B0606020202030204" pitchFamily="34" charset="0"/>
              </a:rPr>
              <a:t>Gruppo sperimentale A</a:t>
            </a:r>
          </a:p>
        </p:txBody>
      </p:sp>
      <p:sp>
        <p:nvSpPr>
          <p:cNvPr id="191570" name="Text Box 82">
            <a:extLst>
              <a:ext uri="{FF2B5EF4-FFF2-40B4-BE49-F238E27FC236}">
                <a16:creationId xmlns:a16="http://schemas.microsoft.com/office/drawing/2014/main" id="{60E5B27F-2C4E-41B8-9A54-8838A3396901}"/>
              </a:ext>
            </a:extLst>
          </p:cNvPr>
          <p:cNvSpPr txBox="1">
            <a:spLocks noChangeArrowheads="1"/>
          </p:cNvSpPr>
          <p:nvPr/>
        </p:nvSpPr>
        <p:spPr bwMode="auto">
          <a:xfrm>
            <a:off x="590550" y="4386263"/>
            <a:ext cx="2209800" cy="40011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000" b="1">
                <a:latin typeface="Arial Narrow" panose="020B0606020202030204" pitchFamily="34" charset="0"/>
              </a:rPr>
              <a:t>Misure in ingresso</a:t>
            </a:r>
          </a:p>
        </p:txBody>
      </p:sp>
      <p:sp>
        <p:nvSpPr>
          <p:cNvPr id="191571" name="Text Box 83">
            <a:extLst>
              <a:ext uri="{FF2B5EF4-FFF2-40B4-BE49-F238E27FC236}">
                <a16:creationId xmlns:a16="http://schemas.microsoft.com/office/drawing/2014/main" id="{6AA4E65D-D7B6-451A-BB8A-318426A4BEBB}"/>
              </a:ext>
            </a:extLst>
          </p:cNvPr>
          <p:cNvSpPr txBox="1">
            <a:spLocks noChangeArrowheads="1"/>
          </p:cNvSpPr>
          <p:nvPr/>
        </p:nvSpPr>
        <p:spPr bwMode="auto">
          <a:xfrm>
            <a:off x="3810000" y="4395788"/>
            <a:ext cx="1600200" cy="40011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it-IT" altLang="it-IT" sz="2000" b="1">
                <a:latin typeface="Arial Narrow" panose="020B0606020202030204" pitchFamily="34" charset="0"/>
              </a:rPr>
              <a:t>Trattamento</a:t>
            </a:r>
          </a:p>
        </p:txBody>
      </p:sp>
      <p:sp>
        <p:nvSpPr>
          <p:cNvPr id="191572" name="Text Box 84">
            <a:extLst>
              <a:ext uri="{FF2B5EF4-FFF2-40B4-BE49-F238E27FC236}">
                <a16:creationId xmlns:a16="http://schemas.microsoft.com/office/drawing/2014/main" id="{0B7A21FA-8D4B-4156-A5CA-953502CE93C2}"/>
              </a:ext>
            </a:extLst>
          </p:cNvPr>
          <p:cNvSpPr txBox="1">
            <a:spLocks noChangeArrowheads="1"/>
          </p:cNvSpPr>
          <p:nvPr/>
        </p:nvSpPr>
        <p:spPr bwMode="auto">
          <a:xfrm>
            <a:off x="6362700" y="4391025"/>
            <a:ext cx="2209800" cy="40011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000" b="1">
                <a:latin typeface="Arial Narrow" panose="020B0606020202030204" pitchFamily="34" charset="0"/>
              </a:rPr>
              <a:t>Misure in uscita</a:t>
            </a:r>
          </a:p>
        </p:txBody>
      </p:sp>
      <p:pic>
        <p:nvPicPr>
          <p:cNvPr id="191574" name="Picture 86" descr="ffreccia arancione a dx">
            <a:extLst>
              <a:ext uri="{FF2B5EF4-FFF2-40B4-BE49-F238E27FC236}">
                <a16:creationId xmlns:a16="http://schemas.microsoft.com/office/drawing/2014/main" id="{CC2574A2-1703-4106-983D-EF1F4F459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359275"/>
            <a:ext cx="857250" cy="388938"/>
          </a:xfrm>
          <a:prstGeom prst="rect">
            <a:avLst/>
          </a:prstGeom>
          <a:noFill/>
          <a:extLst>
            <a:ext uri="{909E8E84-426E-40DD-AFC4-6F175D3DCCD1}">
              <a14:hiddenFill xmlns:a14="http://schemas.microsoft.com/office/drawing/2010/main">
                <a:solidFill>
                  <a:srgbClr val="FFFFFF"/>
                </a:solidFill>
              </a14:hiddenFill>
            </a:ext>
          </a:extLst>
        </p:spPr>
      </p:pic>
      <p:pic>
        <p:nvPicPr>
          <p:cNvPr id="191575" name="Picture 87" descr="ffreccia arancione a dx">
            <a:extLst>
              <a:ext uri="{FF2B5EF4-FFF2-40B4-BE49-F238E27FC236}">
                <a16:creationId xmlns:a16="http://schemas.microsoft.com/office/drawing/2014/main" id="{883D3A12-22B6-4E14-9CD7-2E8F024B5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378325"/>
            <a:ext cx="857250" cy="388938"/>
          </a:xfrm>
          <a:prstGeom prst="rect">
            <a:avLst/>
          </a:prstGeom>
          <a:noFill/>
          <a:extLst>
            <a:ext uri="{909E8E84-426E-40DD-AFC4-6F175D3DCCD1}">
              <a14:hiddenFill xmlns:a14="http://schemas.microsoft.com/office/drawing/2010/main">
                <a:solidFill>
                  <a:srgbClr val="FFFFFF"/>
                </a:solidFill>
              </a14:hiddenFill>
            </a:ext>
          </a:extLst>
        </p:spPr>
      </p:pic>
      <p:pic>
        <p:nvPicPr>
          <p:cNvPr id="191576" name="Picture 88" descr="0731">
            <a:extLst>
              <a:ext uri="{FF2B5EF4-FFF2-40B4-BE49-F238E27FC236}">
                <a16:creationId xmlns:a16="http://schemas.microsoft.com/office/drawing/2014/main" id="{DE7CAF82-9AF7-40B2-8188-0DDBD1CA4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550" y="5262563"/>
            <a:ext cx="9144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1577" name="Picture 89" descr="0731">
            <a:extLst>
              <a:ext uri="{FF2B5EF4-FFF2-40B4-BE49-F238E27FC236}">
                <a16:creationId xmlns:a16="http://schemas.microsoft.com/office/drawing/2014/main" id="{404697E9-3CB4-4FEF-B9CC-8069A28AA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5311775"/>
            <a:ext cx="914400"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EEC9B215-957F-4CF6-BF2A-53E2C9AB0A69}"/>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20612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50" name="Text Box 14">
            <a:extLst>
              <a:ext uri="{FF2B5EF4-FFF2-40B4-BE49-F238E27FC236}">
                <a16:creationId xmlns:a16="http://schemas.microsoft.com/office/drawing/2014/main" id="{161A4E3B-0ABC-4FE8-90BF-7CC6E54303CD}"/>
              </a:ext>
            </a:extLst>
          </p:cNvPr>
          <p:cNvSpPr txBox="1">
            <a:spLocks noChangeArrowheads="1"/>
          </p:cNvSpPr>
          <p:nvPr/>
        </p:nvSpPr>
        <p:spPr bwMode="auto">
          <a:xfrm>
            <a:off x="453969" y="1052736"/>
            <a:ext cx="25658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it-IT" sz="1800" b="1" dirty="0">
                <a:solidFill>
                  <a:srgbClr val="003399"/>
                </a:solidFill>
                <a:latin typeface="Arial Narrow" panose="020B0606020202030204" pitchFamily="34" charset="0"/>
              </a:rPr>
              <a:t>La costituzione dei gruppi</a:t>
            </a:r>
          </a:p>
        </p:txBody>
      </p:sp>
      <p:sp>
        <p:nvSpPr>
          <p:cNvPr id="193557" name="Rectangle 21">
            <a:extLst>
              <a:ext uri="{FF2B5EF4-FFF2-40B4-BE49-F238E27FC236}">
                <a16:creationId xmlns:a16="http://schemas.microsoft.com/office/drawing/2014/main" id="{1318A0C4-6881-49AE-A5E4-11CB178300B4}"/>
              </a:ext>
            </a:extLst>
          </p:cNvPr>
          <p:cNvSpPr>
            <a:spLocks noChangeArrowheads="1"/>
          </p:cNvSpPr>
          <p:nvPr/>
        </p:nvSpPr>
        <p:spPr bwMode="auto">
          <a:xfrm>
            <a:off x="480110" y="1916832"/>
            <a:ext cx="5477206"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it-IT" altLang="it-IT" sz="1800">
                <a:latin typeface="Arial Narrow" panose="020B0606020202030204" pitchFamily="34" charset="0"/>
              </a:rPr>
              <a:t>Spesso i gruppi sono costituiti utilizzando il metodo dell’</a:t>
            </a:r>
            <a:r>
              <a:rPr lang="it-IT" altLang="it-IT" sz="1800" b="1">
                <a:latin typeface="Arial Narrow" panose="020B0606020202030204" pitchFamily="34" charset="0"/>
              </a:rPr>
              <a:t>estrazione casuale </a:t>
            </a:r>
            <a:r>
              <a:rPr lang="it-IT" altLang="it-IT" sz="1800">
                <a:latin typeface="Arial Narrow" panose="020B0606020202030204" pitchFamily="34" charset="0"/>
              </a:rPr>
              <a:t>dei soggetti, analoga a quella del campionamento. </a:t>
            </a:r>
          </a:p>
          <a:p>
            <a:pPr eaLnBrk="0" hangingPunct="0"/>
            <a:endParaRPr lang="it-IT" altLang="it-IT" sz="1800">
              <a:latin typeface="Arial Narrow" panose="020B0606020202030204" pitchFamily="34" charset="0"/>
            </a:endParaRPr>
          </a:p>
          <a:p>
            <a:pPr eaLnBrk="0" hangingPunct="0"/>
            <a:r>
              <a:rPr lang="it-IT" altLang="it-IT" sz="1800">
                <a:latin typeface="Arial Narrow" panose="020B0606020202030204" pitchFamily="34" charset="0"/>
              </a:rPr>
              <a:t>È importante fare in modo che i due gruppi siano </a:t>
            </a:r>
            <a:r>
              <a:rPr lang="it-IT" altLang="it-IT" sz="1800" b="1">
                <a:latin typeface="Arial Narrow" panose="020B0606020202030204" pitchFamily="34" charset="0"/>
              </a:rPr>
              <a:t>equivalenti</a:t>
            </a:r>
            <a:r>
              <a:rPr lang="it-IT" altLang="it-IT" sz="1800">
                <a:latin typeface="Arial Narrow" panose="020B0606020202030204" pitchFamily="34" charset="0"/>
              </a:rPr>
              <a:t> e che tale equivalenza non venga meno nel corso dell’esperimento.</a:t>
            </a:r>
          </a:p>
          <a:p>
            <a:pPr eaLnBrk="0" hangingPunct="0"/>
            <a:endParaRPr lang="it-IT" altLang="it-IT" sz="1800">
              <a:latin typeface="Arial Narrow" panose="020B0606020202030204" pitchFamily="34" charset="0"/>
            </a:endParaRPr>
          </a:p>
          <a:p>
            <a:pPr eaLnBrk="0" hangingPunct="0"/>
            <a:r>
              <a:rPr lang="it-IT" altLang="it-IT" sz="1800">
                <a:latin typeface="Arial Narrow" panose="020B0606020202030204" pitchFamily="34" charset="0"/>
              </a:rPr>
              <a:t>Questo può essere realizzato considerando le caratteristiche dei soggetti da assegnare ai gruppi (</a:t>
            </a:r>
            <a:r>
              <a:rPr lang="it-IT" altLang="it-IT" sz="1800" b="1">
                <a:latin typeface="Arial Narrow" panose="020B0606020202030204" pitchFamily="34" charset="0"/>
              </a:rPr>
              <a:t>uniformazione semplice</a:t>
            </a:r>
            <a:r>
              <a:rPr lang="it-IT" altLang="it-IT" sz="1800">
                <a:latin typeface="Arial Narrow" panose="020B0606020202030204" pitchFamily="34" charset="0"/>
              </a:rPr>
              <a:t>): ad esempio, studenti con le stesse caratteristiche di cultura familiare o lo stesso punteggio in test di Q.I.</a:t>
            </a:r>
          </a:p>
          <a:p>
            <a:pPr eaLnBrk="0" hangingPunct="0"/>
            <a:r>
              <a:rPr lang="it-IT" altLang="it-IT" sz="1800">
                <a:latin typeface="Arial Narrow" panose="020B0606020202030204" pitchFamily="34" charset="0"/>
              </a:rPr>
              <a:t>L’uso di questo metodo risulta difficile quando le variabili da controllare sono molte.</a:t>
            </a:r>
          </a:p>
        </p:txBody>
      </p:sp>
      <p:pic>
        <p:nvPicPr>
          <p:cNvPr id="193558" name="Picture 22" descr="69187">
            <a:extLst>
              <a:ext uri="{FF2B5EF4-FFF2-40B4-BE49-F238E27FC236}">
                <a16:creationId xmlns:a16="http://schemas.microsoft.com/office/drawing/2014/main" id="{1A49903F-9504-450E-B517-CAD0130AD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9095" y="1278925"/>
            <a:ext cx="1629967" cy="2438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93559" name="Picture 23" descr="69187">
            <a:extLst>
              <a:ext uri="{FF2B5EF4-FFF2-40B4-BE49-F238E27FC236}">
                <a16:creationId xmlns:a16="http://schemas.microsoft.com/office/drawing/2014/main" id="{2655E6AA-602A-4C7E-A8A1-E03260971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861048"/>
            <a:ext cx="1629967" cy="2438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D719F640-51F4-4C5F-90BF-003A9570C82B}"/>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043057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Text Box 4">
            <a:extLst>
              <a:ext uri="{FF2B5EF4-FFF2-40B4-BE49-F238E27FC236}">
                <a16:creationId xmlns:a16="http://schemas.microsoft.com/office/drawing/2014/main" id="{F813D698-5374-4157-A3D9-A7DEFFF38DEE}"/>
              </a:ext>
            </a:extLst>
          </p:cNvPr>
          <p:cNvSpPr txBox="1">
            <a:spLocks noChangeArrowheads="1"/>
          </p:cNvSpPr>
          <p:nvPr/>
        </p:nvSpPr>
        <p:spPr bwMode="auto">
          <a:xfrm>
            <a:off x="398054" y="976283"/>
            <a:ext cx="49760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dirty="0">
                <a:solidFill>
                  <a:srgbClr val="003399"/>
                </a:solidFill>
                <a:latin typeface="Arial Narrow" panose="020B0606020202030204" pitchFamily="34" charset="0"/>
              </a:rPr>
              <a:t>Disegno con due gruppi equivalenti e due prove</a:t>
            </a:r>
          </a:p>
        </p:txBody>
      </p:sp>
      <p:sp>
        <p:nvSpPr>
          <p:cNvPr id="194579" name="Rectangle 19">
            <a:extLst>
              <a:ext uri="{FF2B5EF4-FFF2-40B4-BE49-F238E27FC236}">
                <a16:creationId xmlns:a16="http://schemas.microsoft.com/office/drawing/2014/main" id="{1C070A56-233A-474C-8C35-7451FF9F1DB6}"/>
              </a:ext>
            </a:extLst>
          </p:cNvPr>
          <p:cNvSpPr>
            <a:spLocks noChangeArrowheads="1"/>
          </p:cNvSpPr>
          <p:nvPr/>
        </p:nvSpPr>
        <p:spPr bwMode="auto">
          <a:xfrm>
            <a:off x="539552" y="1524000"/>
            <a:ext cx="8375848" cy="1107996"/>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it-IT" altLang="it-IT" sz="1800" dirty="0">
                <a:latin typeface="Arial Narrow" panose="020B0606020202030204" pitchFamily="34" charset="0"/>
              </a:rPr>
              <a:t>Il disegno sperimentale con due gruppi e due prove (</a:t>
            </a:r>
            <a:r>
              <a:rPr lang="it-IT" altLang="it-IT" sz="1800" b="1" dirty="0">
                <a:latin typeface="Arial Narrow" panose="020B0606020202030204" pitchFamily="34" charset="0"/>
              </a:rPr>
              <a:t>the </a:t>
            </a:r>
            <a:r>
              <a:rPr lang="it-IT" altLang="it-IT" sz="1800" b="1" dirty="0" err="1">
                <a:latin typeface="Arial Narrow" panose="020B0606020202030204" pitchFamily="34" charset="0"/>
              </a:rPr>
              <a:t>pretest</a:t>
            </a:r>
            <a:r>
              <a:rPr lang="it-IT" altLang="it-IT" sz="1800" b="1" dirty="0">
                <a:latin typeface="Arial Narrow" panose="020B0606020202030204" pitchFamily="34" charset="0"/>
              </a:rPr>
              <a:t> post-test control group design</a:t>
            </a:r>
            <a:r>
              <a:rPr lang="it-IT" altLang="it-IT" sz="1800" dirty="0">
                <a:latin typeface="Arial Narrow" panose="020B0606020202030204" pitchFamily="34" charset="0"/>
              </a:rPr>
              <a:t>) è il disegno sperimentale classico: due gruppi equivalenti vengono sottoposti allo stesso controllo in ingresso. Dopo aver applicato al gruppo sperimentale il trattamento (ad es. un procedimento didattico diverso) i gruppi vengono sottoposti alla stessa verifica finale.</a:t>
            </a:r>
          </a:p>
        </p:txBody>
      </p:sp>
      <p:sp>
        <p:nvSpPr>
          <p:cNvPr id="194580" name="Text Box 20">
            <a:extLst>
              <a:ext uri="{FF2B5EF4-FFF2-40B4-BE49-F238E27FC236}">
                <a16:creationId xmlns:a16="http://schemas.microsoft.com/office/drawing/2014/main" id="{76D6F5D7-1893-4E90-A7CB-E3143EC60EFC}"/>
              </a:ext>
            </a:extLst>
          </p:cNvPr>
          <p:cNvSpPr txBox="1">
            <a:spLocks noChangeArrowheads="1"/>
          </p:cNvSpPr>
          <p:nvPr/>
        </p:nvSpPr>
        <p:spPr bwMode="auto">
          <a:xfrm>
            <a:off x="539550" y="5600700"/>
            <a:ext cx="837584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it-IT" altLang="it-IT" sz="1800" dirty="0">
                <a:latin typeface="Arial Narrow" panose="020B0606020202030204" pitchFamily="34" charset="0"/>
              </a:rPr>
              <a:t>Per controllare l’effetto delle aspettative dello sperimentatore sulle misure in uscita si adopera il </a:t>
            </a:r>
            <a:r>
              <a:rPr lang="it-IT" altLang="it-IT" sz="1800" b="1" dirty="0">
                <a:latin typeface="Arial Narrow" panose="020B0606020202030204" pitchFamily="34" charset="0"/>
              </a:rPr>
              <a:t>doppio cieco</a:t>
            </a:r>
            <a:r>
              <a:rPr lang="it-IT" altLang="it-IT" sz="1800" dirty="0">
                <a:latin typeface="Arial Narrow" panose="020B0606020202030204" pitchFamily="34" charset="0"/>
              </a:rPr>
              <a:t>. Si fa in modo cioè che chi effettua le misure in uscita non sappia quale dei due gruppi è stato sottoposto a trattamento.</a:t>
            </a:r>
          </a:p>
        </p:txBody>
      </p:sp>
      <p:sp>
        <p:nvSpPr>
          <p:cNvPr id="194581" name="Rectangle 21">
            <a:extLst>
              <a:ext uri="{FF2B5EF4-FFF2-40B4-BE49-F238E27FC236}">
                <a16:creationId xmlns:a16="http://schemas.microsoft.com/office/drawing/2014/main" id="{A7D28033-B07E-4501-B1D4-43E9A413A2F8}"/>
              </a:ext>
            </a:extLst>
          </p:cNvPr>
          <p:cNvSpPr>
            <a:spLocks noChangeArrowheads="1"/>
          </p:cNvSpPr>
          <p:nvPr/>
        </p:nvSpPr>
        <p:spPr bwMode="auto">
          <a:xfrm>
            <a:off x="581025" y="3759954"/>
            <a:ext cx="8096250" cy="228600"/>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pPr algn="ctr"/>
            <a:r>
              <a:rPr lang="it-IT" altLang="it-IT" sz="2000" b="1">
                <a:latin typeface="Arial Narrow" panose="020B0606020202030204" pitchFamily="34" charset="0"/>
              </a:rPr>
              <a:t>Gruppo di controllo B</a:t>
            </a:r>
          </a:p>
        </p:txBody>
      </p:sp>
      <p:sp>
        <p:nvSpPr>
          <p:cNvPr id="194582" name="Text Box 22">
            <a:extLst>
              <a:ext uri="{FF2B5EF4-FFF2-40B4-BE49-F238E27FC236}">
                <a16:creationId xmlns:a16="http://schemas.microsoft.com/office/drawing/2014/main" id="{39544C4D-6B6D-40C2-8D5F-33DBBDC50A6F}"/>
              </a:ext>
            </a:extLst>
          </p:cNvPr>
          <p:cNvSpPr txBox="1">
            <a:spLocks noChangeArrowheads="1"/>
          </p:cNvSpPr>
          <p:nvPr/>
        </p:nvSpPr>
        <p:spPr bwMode="auto">
          <a:xfrm>
            <a:off x="581025" y="4088567"/>
            <a:ext cx="2209800" cy="40011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000" b="1">
                <a:latin typeface="Arial Narrow" panose="020B0606020202030204" pitchFamily="34" charset="0"/>
              </a:rPr>
              <a:t>Misure in ingresso</a:t>
            </a:r>
          </a:p>
        </p:txBody>
      </p:sp>
      <p:sp>
        <p:nvSpPr>
          <p:cNvPr id="194583" name="Text Box 23">
            <a:extLst>
              <a:ext uri="{FF2B5EF4-FFF2-40B4-BE49-F238E27FC236}">
                <a16:creationId xmlns:a16="http://schemas.microsoft.com/office/drawing/2014/main" id="{62079656-86B4-4BF0-9EAA-F03FBFED1B43}"/>
              </a:ext>
            </a:extLst>
          </p:cNvPr>
          <p:cNvSpPr txBox="1">
            <a:spLocks noChangeArrowheads="1"/>
          </p:cNvSpPr>
          <p:nvPr/>
        </p:nvSpPr>
        <p:spPr bwMode="auto">
          <a:xfrm>
            <a:off x="3819525" y="4136192"/>
            <a:ext cx="1600200" cy="40011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000" b="1">
                <a:latin typeface="Arial Narrow" panose="020B0606020202030204" pitchFamily="34" charset="0"/>
              </a:rPr>
              <a:t>--------</a:t>
            </a:r>
            <a:endParaRPr lang="it-IT" altLang="it-IT" sz="2000">
              <a:latin typeface="Arial Narrow" panose="020B0606020202030204" pitchFamily="34" charset="0"/>
            </a:endParaRPr>
          </a:p>
        </p:txBody>
      </p:sp>
      <p:sp>
        <p:nvSpPr>
          <p:cNvPr id="194584" name="Text Box 24">
            <a:extLst>
              <a:ext uri="{FF2B5EF4-FFF2-40B4-BE49-F238E27FC236}">
                <a16:creationId xmlns:a16="http://schemas.microsoft.com/office/drawing/2014/main" id="{2B4C5C17-F86B-4DEC-AE75-6C04F58CEBBD}"/>
              </a:ext>
            </a:extLst>
          </p:cNvPr>
          <p:cNvSpPr txBox="1">
            <a:spLocks noChangeArrowheads="1"/>
          </p:cNvSpPr>
          <p:nvPr/>
        </p:nvSpPr>
        <p:spPr bwMode="auto">
          <a:xfrm>
            <a:off x="6353175" y="4112379"/>
            <a:ext cx="2209800" cy="40011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000" b="1">
                <a:latin typeface="Arial Narrow" panose="020B0606020202030204" pitchFamily="34" charset="0"/>
              </a:rPr>
              <a:t>Misure in uscita</a:t>
            </a:r>
          </a:p>
        </p:txBody>
      </p:sp>
      <p:sp>
        <p:nvSpPr>
          <p:cNvPr id="194585" name="Rectangle 25">
            <a:extLst>
              <a:ext uri="{FF2B5EF4-FFF2-40B4-BE49-F238E27FC236}">
                <a16:creationId xmlns:a16="http://schemas.microsoft.com/office/drawing/2014/main" id="{35BA8B8C-1459-47E7-BAA4-BD423C1980A6}"/>
              </a:ext>
            </a:extLst>
          </p:cNvPr>
          <p:cNvSpPr>
            <a:spLocks noChangeArrowheads="1"/>
          </p:cNvSpPr>
          <p:nvPr/>
        </p:nvSpPr>
        <p:spPr bwMode="auto">
          <a:xfrm>
            <a:off x="581025" y="2748717"/>
            <a:ext cx="7981950" cy="228600"/>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pPr algn="ctr"/>
            <a:r>
              <a:rPr lang="it-IT" altLang="it-IT" sz="2000" b="1">
                <a:latin typeface="Arial Narrow" panose="020B0606020202030204" pitchFamily="34" charset="0"/>
              </a:rPr>
              <a:t>Gruppo sperimentale A</a:t>
            </a:r>
          </a:p>
        </p:txBody>
      </p:sp>
      <p:sp>
        <p:nvSpPr>
          <p:cNvPr id="194586" name="Text Box 26">
            <a:extLst>
              <a:ext uri="{FF2B5EF4-FFF2-40B4-BE49-F238E27FC236}">
                <a16:creationId xmlns:a16="http://schemas.microsoft.com/office/drawing/2014/main" id="{ECE6C688-991D-4076-B8E8-602047B23428}"/>
              </a:ext>
            </a:extLst>
          </p:cNvPr>
          <p:cNvSpPr txBox="1">
            <a:spLocks noChangeArrowheads="1"/>
          </p:cNvSpPr>
          <p:nvPr/>
        </p:nvSpPr>
        <p:spPr bwMode="auto">
          <a:xfrm>
            <a:off x="581025" y="3153529"/>
            <a:ext cx="2209800" cy="40011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000" b="1">
                <a:latin typeface="Arial Narrow" panose="020B0606020202030204" pitchFamily="34" charset="0"/>
              </a:rPr>
              <a:t>Misure in ingresso</a:t>
            </a:r>
          </a:p>
        </p:txBody>
      </p:sp>
      <p:sp>
        <p:nvSpPr>
          <p:cNvPr id="194587" name="Text Box 27">
            <a:extLst>
              <a:ext uri="{FF2B5EF4-FFF2-40B4-BE49-F238E27FC236}">
                <a16:creationId xmlns:a16="http://schemas.microsoft.com/office/drawing/2014/main" id="{33193898-9BDA-4D88-93D0-DAFF5B50379E}"/>
              </a:ext>
            </a:extLst>
          </p:cNvPr>
          <p:cNvSpPr txBox="1">
            <a:spLocks noChangeArrowheads="1"/>
          </p:cNvSpPr>
          <p:nvPr/>
        </p:nvSpPr>
        <p:spPr bwMode="auto">
          <a:xfrm>
            <a:off x="3800475" y="3163054"/>
            <a:ext cx="1600200" cy="40011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it-IT" altLang="it-IT" sz="2000" b="1">
                <a:latin typeface="Arial Narrow" panose="020B0606020202030204" pitchFamily="34" charset="0"/>
              </a:rPr>
              <a:t>Trattamento</a:t>
            </a:r>
          </a:p>
        </p:txBody>
      </p:sp>
      <p:sp>
        <p:nvSpPr>
          <p:cNvPr id="194588" name="Text Box 28">
            <a:extLst>
              <a:ext uri="{FF2B5EF4-FFF2-40B4-BE49-F238E27FC236}">
                <a16:creationId xmlns:a16="http://schemas.microsoft.com/office/drawing/2014/main" id="{C238AB63-B98D-4B9E-8020-8CD240C727DA}"/>
              </a:ext>
            </a:extLst>
          </p:cNvPr>
          <p:cNvSpPr txBox="1">
            <a:spLocks noChangeArrowheads="1"/>
          </p:cNvSpPr>
          <p:nvPr/>
        </p:nvSpPr>
        <p:spPr bwMode="auto">
          <a:xfrm>
            <a:off x="6353175" y="3158292"/>
            <a:ext cx="2209800" cy="40011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000" b="1">
                <a:latin typeface="Arial Narrow" panose="020B0606020202030204" pitchFamily="34" charset="0"/>
              </a:rPr>
              <a:t>Misure in uscita</a:t>
            </a:r>
          </a:p>
        </p:txBody>
      </p:sp>
      <p:pic>
        <p:nvPicPr>
          <p:cNvPr id="194589" name="Picture 29" descr="ffreccia arancione a dx">
            <a:extLst>
              <a:ext uri="{FF2B5EF4-FFF2-40B4-BE49-F238E27FC236}">
                <a16:creationId xmlns:a16="http://schemas.microsoft.com/office/drawing/2014/main" id="{58B0D680-F073-4E02-AD88-AC5A47D55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3126542"/>
            <a:ext cx="857250" cy="388937"/>
          </a:xfrm>
          <a:prstGeom prst="rect">
            <a:avLst/>
          </a:prstGeom>
          <a:noFill/>
          <a:extLst>
            <a:ext uri="{909E8E84-426E-40DD-AFC4-6F175D3DCCD1}">
              <a14:hiddenFill xmlns:a14="http://schemas.microsoft.com/office/drawing/2010/main">
                <a:solidFill>
                  <a:srgbClr val="FFFFFF"/>
                </a:solidFill>
              </a14:hiddenFill>
            </a:ext>
          </a:extLst>
        </p:spPr>
      </p:pic>
      <p:pic>
        <p:nvPicPr>
          <p:cNvPr id="194590" name="Picture 30" descr="ffreccia arancione a dx">
            <a:extLst>
              <a:ext uri="{FF2B5EF4-FFF2-40B4-BE49-F238E27FC236}">
                <a16:creationId xmlns:a16="http://schemas.microsoft.com/office/drawing/2014/main" id="{A34059A3-0EE7-4F1C-B703-F8C8C3FA8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3145592"/>
            <a:ext cx="857250" cy="388937"/>
          </a:xfrm>
          <a:prstGeom prst="rect">
            <a:avLst/>
          </a:prstGeom>
          <a:noFill/>
          <a:extLst>
            <a:ext uri="{909E8E84-426E-40DD-AFC4-6F175D3DCCD1}">
              <a14:hiddenFill xmlns:a14="http://schemas.microsoft.com/office/drawing/2010/main">
                <a:solidFill>
                  <a:srgbClr val="FFFFFF"/>
                </a:solidFill>
              </a14:hiddenFill>
            </a:ext>
          </a:extLst>
        </p:spPr>
      </p:pic>
      <p:pic>
        <p:nvPicPr>
          <p:cNvPr id="194591" name="Picture 31" descr="0731">
            <a:extLst>
              <a:ext uri="{FF2B5EF4-FFF2-40B4-BE49-F238E27FC236}">
                <a16:creationId xmlns:a16="http://schemas.microsoft.com/office/drawing/2014/main" id="{F2451ADF-EF99-4164-B466-E89EEA65E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025" y="4029829"/>
            <a:ext cx="9144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4592" name="Picture 32" descr="0731">
            <a:extLst>
              <a:ext uri="{FF2B5EF4-FFF2-40B4-BE49-F238E27FC236}">
                <a16:creationId xmlns:a16="http://schemas.microsoft.com/office/drawing/2014/main" id="{55CE446B-BB41-430E-8A34-A70432D47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4079042"/>
            <a:ext cx="914400" cy="45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4605" name="Group 45">
            <a:extLst>
              <a:ext uri="{FF2B5EF4-FFF2-40B4-BE49-F238E27FC236}">
                <a16:creationId xmlns:a16="http://schemas.microsoft.com/office/drawing/2014/main" id="{5CBCC284-36B6-4AE6-AE0E-BA8106C191FD}"/>
              </a:ext>
            </a:extLst>
          </p:cNvPr>
          <p:cNvGraphicFramePr>
            <a:graphicFrameLocks noGrp="1"/>
          </p:cNvGraphicFramePr>
          <p:nvPr>
            <p:extLst>
              <p:ext uri="{D42A27DB-BD31-4B8C-83A1-F6EECF244321}">
                <p14:modId xmlns:p14="http://schemas.microsoft.com/office/powerpoint/2010/main" val="1826097571"/>
              </p:ext>
            </p:extLst>
          </p:nvPr>
        </p:nvGraphicFramePr>
        <p:xfrm>
          <a:off x="962025" y="4807704"/>
          <a:ext cx="7315200" cy="676275"/>
        </p:xfrm>
        <a:graphic>
          <a:graphicData uri="http://schemas.openxmlformats.org/drawingml/2006/table">
            <a:tbl>
              <a:tblPr/>
              <a:tblGrid>
                <a:gridCol w="3884613">
                  <a:extLst>
                    <a:ext uri="{9D8B030D-6E8A-4147-A177-3AD203B41FA5}">
                      <a16:colId xmlns:a16="http://schemas.microsoft.com/office/drawing/2014/main" val="7581756"/>
                    </a:ext>
                  </a:extLst>
                </a:gridCol>
                <a:gridCol w="3430587">
                  <a:extLst>
                    <a:ext uri="{9D8B030D-6E8A-4147-A177-3AD203B41FA5}">
                      <a16:colId xmlns:a16="http://schemas.microsoft.com/office/drawing/2014/main" val="200923442"/>
                    </a:ext>
                  </a:extLst>
                </a:gridCol>
              </a:tblGrid>
              <a:tr h="279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1" i="0" u="none" strike="noStrike" cap="none" normalizeH="0" baseline="0">
                          <a:ln>
                            <a:noFill/>
                          </a:ln>
                          <a:solidFill>
                            <a:schemeClr val="tx1"/>
                          </a:solidFill>
                          <a:effectLst/>
                          <a:latin typeface="Verdana" panose="020B0604030504040204" pitchFamily="34" charset="0"/>
                        </a:rPr>
                        <a:t>Post-test (A) – Pretest (A) = Diff.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1" i="0" u="none" strike="noStrike" cap="none" normalizeH="0" baseline="0">
                          <a:ln>
                            <a:noFill/>
                          </a:ln>
                          <a:solidFill>
                            <a:schemeClr val="tx1"/>
                          </a:solidFill>
                          <a:effectLst/>
                          <a:latin typeface="Verdana" panose="020B0604030504040204" pitchFamily="34" charset="0"/>
                        </a:rPr>
                        <a:t>Diff. (A)-Diff.(B) = Effetto del trattamento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42068634"/>
                  </a:ext>
                </a:extLst>
              </a:tr>
              <a:tr h="3968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200" b="1" i="0" u="none" strike="noStrike" cap="none" normalizeH="0" baseline="0">
                          <a:ln>
                            <a:noFill/>
                          </a:ln>
                          <a:solidFill>
                            <a:schemeClr val="tx1"/>
                          </a:solidFill>
                          <a:effectLst/>
                          <a:latin typeface="Verdana" panose="020B0604030504040204" pitchFamily="34" charset="0"/>
                        </a:rPr>
                        <a:t>Post-test (B) – Pretest (B) = Diff.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it-IT"/>
                    </a:p>
                  </a:txBody>
                  <a:tcPr/>
                </a:tc>
                <a:extLst>
                  <a:ext uri="{0D108BD9-81ED-4DB2-BD59-A6C34878D82A}">
                    <a16:rowId xmlns:a16="http://schemas.microsoft.com/office/drawing/2014/main" val="758918549"/>
                  </a:ext>
                </a:extLst>
              </a:tr>
            </a:tbl>
          </a:graphicData>
        </a:graphic>
      </p:graphicFrame>
      <p:sp>
        <p:nvSpPr>
          <p:cNvPr id="2" name="Titolo 1">
            <a:extLst>
              <a:ext uri="{FF2B5EF4-FFF2-40B4-BE49-F238E27FC236}">
                <a16:creationId xmlns:a16="http://schemas.microsoft.com/office/drawing/2014/main" id="{8A2F58CF-2CD7-42D8-96E2-D87F94262D48}"/>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59031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9C67ACB3-C0B3-4F4D-937D-7A7967F2B2B6}"/>
              </a:ext>
            </a:extLst>
          </p:cNvPr>
          <p:cNvSpPr>
            <a:spLocks noChangeArrowheads="1"/>
          </p:cNvSpPr>
          <p:nvPr/>
        </p:nvSpPr>
        <p:spPr bwMode="auto">
          <a:xfrm>
            <a:off x="528704" y="1600200"/>
            <a:ext cx="80818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it-IT" altLang="it-IT" sz="1800" dirty="0">
                <a:latin typeface="Arial Narrow" panose="020B0606020202030204" pitchFamily="34" charset="0"/>
              </a:rPr>
              <a:t>Un altro tipo di disegno è quello con due gruppi equivalenti e una sola prova (</a:t>
            </a:r>
            <a:r>
              <a:rPr lang="it-IT" altLang="it-IT" sz="1800" b="1" dirty="0">
                <a:latin typeface="Arial Narrow" panose="020B0606020202030204" pitchFamily="34" charset="0"/>
              </a:rPr>
              <a:t>the post-test ONLY control group design</a:t>
            </a:r>
            <a:r>
              <a:rPr lang="it-IT" altLang="it-IT" sz="1800" dirty="0">
                <a:latin typeface="Arial Narrow" panose="020B0606020202030204" pitchFamily="34" charset="0"/>
              </a:rPr>
              <a:t>).</a:t>
            </a:r>
          </a:p>
          <a:p>
            <a:pPr eaLnBrk="0" hangingPunct="0"/>
            <a:endParaRPr lang="it-IT" altLang="it-IT" sz="1800" dirty="0">
              <a:latin typeface="Arial Narrow" panose="020B0606020202030204" pitchFamily="34" charset="0"/>
            </a:endParaRPr>
          </a:p>
          <a:p>
            <a:pPr eaLnBrk="0" hangingPunct="0"/>
            <a:r>
              <a:rPr lang="it-IT" altLang="it-IT" sz="1800" dirty="0">
                <a:latin typeface="Arial Narrow" panose="020B0606020202030204" pitchFamily="34" charset="0"/>
              </a:rPr>
              <a:t>Come nel disegno precedente, i due gruppi, omogenei e selezionati in modo casuale, vengono sottoposti a due trattamenti diversi e alla stessa verifica finale. La differenza è che </a:t>
            </a:r>
            <a:r>
              <a:rPr lang="it-IT" altLang="it-IT" sz="1800" b="1" dirty="0">
                <a:latin typeface="Arial Narrow" panose="020B0606020202030204" pitchFamily="34" charset="0"/>
              </a:rPr>
              <a:t>nessuno dei due gruppi viene sottoposto al controllo iniziale</a:t>
            </a:r>
            <a:r>
              <a:rPr lang="it-IT" altLang="it-IT" sz="1800" dirty="0">
                <a:latin typeface="Arial Narrow" panose="020B0606020202030204" pitchFamily="34" charset="0"/>
              </a:rPr>
              <a:t>.</a:t>
            </a:r>
          </a:p>
        </p:txBody>
      </p:sp>
      <p:sp>
        <p:nvSpPr>
          <p:cNvPr id="236547" name="Text Box 3">
            <a:extLst>
              <a:ext uri="{FF2B5EF4-FFF2-40B4-BE49-F238E27FC236}">
                <a16:creationId xmlns:a16="http://schemas.microsoft.com/office/drawing/2014/main" id="{1662DCD1-2282-4827-985C-1468923CBA5D}"/>
              </a:ext>
            </a:extLst>
          </p:cNvPr>
          <p:cNvSpPr txBox="1">
            <a:spLocks noChangeArrowheads="1"/>
          </p:cNvSpPr>
          <p:nvPr/>
        </p:nvSpPr>
        <p:spPr bwMode="auto">
          <a:xfrm>
            <a:off x="528704" y="1101572"/>
            <a:ext cx="56274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it-IT" sz="1800" b="1" dirty="0">
                <a:solidFill>
                  <a:srgbClr val="003399"/>
                </a:solidFill>
                <a:latin typeface="Arial Narrow" panose="020B0606020202030204" pitchFamily="34" charset="0"/>
              </a:rPr>
              <a:t>Disegno con due gruppi equivalenti e una sola prova</a:t>
            </a:r>
          </a:p>
        </p:txBody>
      </p:sp>
      <p:sp>
        <p:nvSpPr>
          <p:cNvPr id="236548" name="Rectangle 4">
            <a:extLst>
              <a:ext uri="{FF2B5EF4-FFF2-40B4-BE49-F238E27FC236}">
                <a16:creationId xmlns:a16="http://schemas.microsoft.com/office/drawing/2014/main" id="{6EFC5F70-666B-4012-BAA5-0D25A03CD7A4}"/>
              </a:ext>
            </a:extLst>
          </p:cNvPr>
          <p:cNvSpPr>
            <a:spLocks noChangeArrowheads="1"/>
          </p:cNvSpPr>
          <p:nvPr/>
        </p:nvSpPr>
        <p:spPr bwMode="auto">
          <a:xfrm>
            <a:off x="651822" y="4614008"/>
            <a:ext cx="7937612" cy="228600"/>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pPr algn="ctr"/>
            <a:r>
              <a:rPr lang="it-IT" altLang="it-IT" sz="1800" b="1">
                <a:latin typeface="Arial Narrow" panose="020B0606020202030204" pitchFamily="34" charset="0"/>
              </a:rPr>
              <a:t>Gruppo di controllo B</a:t>
            </a:r>
          </a:p>
        </p:txBody>
      </p:sp>
      <p:sp>
        <p:nvSpPr>
          <p:cNvPr id="236549" name="Text Box 5">
            <a:extLst>
              <a:ext uri="{FF2B5EF4-FFF2-40B4-BE49-F238E27FC236}">
                <a16:creationId xmlns:a16="http://schemas.microsoft.com/office/drawing/2014/main" id="{E5DC8CBC-4B5C-4AFC-9B70-AC054D04B462}"/>
              </a:ext>
            </a:extLst>
          </p:cNvPr>
          <p:cNvSpPr txBox="1">
            <a:spLocks noChangeArrowheads="1"/>
          </p:cNvSpPr>
          <p:nvPr/>
        </p:nvSpPr>
        <p:spPr bwMode="auto">
          <a:xfrm>
            <a:off x="536482" y="4942621"/>
            <a:ext cx="2166501"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it-IT" sz="1800" b="1">
                <a:latin typeface="Arial Narrow" panose="020B0606020202030204" pitchFamily="34" charset="0"/>
              </a:rPr>
              <a:t>---------------</a:t>
            </a:r>
          </a:p>
        </p:txBody>
      </p:sp>
      <p:sp>
        <p:nvSpPr>
          <p:cNvPr id="236550" name="Text Box 6">
            <a:extLst>
              <a:ext uri="{FF2B5EF4-FFF2-40B4-BE49-F238E27FC236}">
                <a16:creationId xmlns:a16="http://schemas.microsoft.com/office/drawing/2014/main" id="{5048A632-CE2C-40C7-AEAB-806D7AC8D33F}"/>
              </a:ext>
            </a:extLst>
          </p:cNvPr>
          <p:cNvSpPr txBox="1">
            <a:spLocks noChangeArrowheads="1"/>
          </p:cNvSpPr>
          <p:nvPr/>
        </p:nvSpPr>
        <p:spPr bwMode="auto">
          <a:xfrm>
            <a:off x="3763038" y="4990246"/>
            <a:ext cx="1568846"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it-IT" sz="1800" b="1">
                <a:latin typeface="Arial Narrow" panose="020B0606020202030204" pitchFamily="34" charset="0"/>
              </a:rPr>
              <a:t>--------</a:t>
            </a:r>
            <a:endParaRPr lang="it-IT" altLang="it-IT" sz="1800">
              <a:latin typeface="Arial Narrow" panose="020B0606020202030204" pitchFamily="34" charset="0"/>
            </a:endParaRPr>
          </a:p>
        </p:txBody>
      </p:sp>
      <p:sp>
        <p:nvSpPr>
          <p:cNvPr id="236551" name="Text Box 7">
            <a:extLst>
              <a:ext uri="{FF2B5EF4-FFF2-40B4-BE49-F238E27FC236}">
                <a16:creationId xmlns:a16="http://schemas.microsoft.com/office/drawing/2014/main" id="{FCABBE83-2431-4650-AE06-F73EC4EF9971}"/>
              </a:ext>
            </a:extLst>
          </p:cNvPr>
          <p:cNvSpPr txBox="1">
            <a:spLocks noChangeArrowheads="1"/>
          </p:cNvSpPr>
          <p:nvPr/>
        </p:nvSpPr>
        <p:spPr bwMode="auto">
          <a:xfrm>
            <a:off x="6308632" y="4966433"/>
            <a:ext cx="2166501"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it-IT" sz="1800" b="1">
                <a:latin typeface="Arial Narrow" panose="020B0606020202030204" pitchFamily="34" charset="0"/>
              </a:rPr>
              <a:t>Misure in uscita</a:t>
            </a:r>
          </a:p>
        </p:txBody>
      </p:sp>
      <p:sp>
        <p:nvSpPr>
          <p:cNvPr id="236552" name="Rectangle 8">
            <a:extLst>
              <a:ext uri="{FF2B5EF4-FFF2-40B4-BE49-F238E27FC236}">
                <a16:creationId xmlns:a16="http://schemas.microsoft.com/office/drawing/2014/main" id="{044C9108-8994-4893-9266-2CFEC4FEFA27}"/>
              </a:ext>
            </a:extLst>
          </p:cNvPr>
          <p:cNvSpPr>
            <a:spLocks noChangeArrowheads="1"/>
          </p:cNvSpPr>
          <p:nvPr/>
        </p:nvSpPr>
        <p:spPr bwMode="auto">
          <a:xfrm>
            <a:off x="536482" y="3602771"/>
            <a:ext cx="7938652" cy="228600"/>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pPr algn="ctr"/>
            <a:r>
              <a:rPr lang="it-IT" altLang="it-IT" sz="1800" b="1">
                <a:latin typeface="Arial Narrow" panose="020B0606020202030204" pitchFamily="34" charset="0"/>
              </a:rPr>
              <a:t>Gruppo sperimentale A</a:t>
            </a:r>
          </a:p>
        </p:txBody>
      </p:sp>
      <p:sp>
        <p:nvSpPr>
          <p:cNvPr id="236553" name="Text Box 9">
            <a:extLst>
              <a:ext uri="{FF2B5EF4-FFF2-40B4-BE49-F238E27FC236}">
                <a16:creationId xmlns:a16="http://schemas.microsoft.com/office/drawing/2014/main" id="{19BFC724-DE7F-4906-8922-567C468F3EBB}"/>
              </a:ext>
            </a:extLst>
          </p:cNvPr>
          <p:cNvSpPr txBox="1">
            <a:spLocks noChangeArrowheads="1"/>
          </p:cNvSpPr>
          <p:nvPr/>
        </p:nvSpPr>
        <p:spPr bwMode="auto">
          <a:xfrm>
            <a:off x="536482" y="4007583"/>
            <a:ext cx="2166501" cy="369332"/>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it-IT" sz="1800" b="1">
                <a:latin typeface="Arial Narrow" panose="020B0606020202030204" pitchFamily="34" charset="0"/>
              </a:rPr>
              <a:t>---------------</a:t>
            </a:r>
          </a:p>
        </p:txBody>
      </p:sp>
      <p:sp>
        <p:nvSpPr>
          <p:cNvPr id="236554" name="Text Box 10">
            <a:extLst>
              <a:ext uri="{FF2B5EF4-FFF2-40B4-BE49-F238E27FC236}">
                <a16:creationId xmlns:a16="http://schemas.microsoft.com/office/drawing/2014/main" id="{0D053C62-F330-4FF9-A01A-1B2263D82665}"/>
              </a:ext>
            </a:extLst>
          </p:cNvPr>
          <p:cNvSpPr txBox="1">
            <a:spLocks noChangeArrowheads="1"/>
          </p:cNvSpPr>
          <p:nvPr/>
        </p:nvSpPr>
        <p:spPr bwMode="auto">
          <a:xfrm>
            <a:off x="3743988" y="4017108"/>
            <a:ext cx="1568846" cy="369332"/>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it-IT" altLang="it-IT" sz="1800" b="1">
                <a:latin typeface="Arial Narrow" panose="020B0606020202030204" pitchFamily="34" charset="0"/>
              </a:rPr>
              <a:t>Trattamento</a:t>
            </a:r>
          </a:p>
        </p:txBody>
      </p:sp>
      <p:sp>
        <p:nvSpPr>
          <p:cNvPr id="236555" name="Text Box 11">
            <a:extLst>
              <a:ext uri="{FF2B5EF4-FFF2-40B4-BE49-F238E27FC236}">
                <a16:creationId xmlns:a16="http://schemas.microsoft.com/office/drawing/2014/main" id="{A5974C7A-145D-4887-BA99-61B5DC038183}"/>
              </a:ext>
            </a:extLst>
          </p:cNvPr>
          <p:cNvSpPr txBox="1">
            <a:spLocks noChangeArrowheads="1"/>
          </p:cNvSpPr>
          <p:nvPr/>
        </p:nvSpPr>
        <p:spPr bwMode="auto">
          <a:xfrm>
            <a:off x="6308632" y="4012346"/>
            <a:ext cx="2166501" cy="369332"/>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it-IT" sz="1800" b="1">
                <a:latin typeface="Arial Narrow" panose="020B0606020202030204" pitchFamily="34" charset="0"/>
              </a:rPr>
              <a:t>Misure in uscita</a:t>
            </a:r>
          </a:p>
        </p:txBody>
      </p:sp>
      <p:pic>
        <p:nvPicPr>
          <p:cNvPr id="236556" name="Picture 12" descr="ffreccia arancione a dx">
            <a:extLst>
              <a:ext uri="{FF2B5EF4-FFF2-40B4-BE49-F238E27FC236}">
                <a16:creationId xmlns:a16="http://schemas.microsoft.com/office/drawing/2014/main" id="{8D04DC94-7BC9-40D6-95D5-17F24C7CF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030" y="3980596"/>
            <a:ext cx="840453" cy="388937"/>
          </a:xfrm>
          <a:prstGeom prst="rect">
            <a:avLst/>
          </a:prstGeom>
          <a:noFill/>
          <a:extLst>
            <a:ext uri="{909E8E84-426E-40DD-AFC4-6F175D3DCCD1}">
              <a14:hiddenFill xmlns:a14="http://schemas.microsoft.com/office/drawing/2010/main">
                <a:solidFill>
                  <a:srgbClr val="FFFFFF"/>
                </a:solidFill>
              </a14:hiddenFill>
            </a:ext>
          </a:extLst>
        </p:spPr>
      </p:pic>
      <p:pic>
        <p:nvPicPr>
          <p:cNvPr id="236557" name="Picture 13" descr="ffreccia arancione a dx">
            <a:extLst>
              <a:ext uri="{FF2B5EF4-FFF2-40B4-BE49-F238E27FC236}">
                <a16:creationId xmlns:a16="http://schemas.microsoft.com/office/drawing/2014/main" id="{E41A2BA2-FF16-435C-9DEB-3B32F5010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830" y="3999646"/>
            <a:ext cx="840453" cy="388937"/>
          </a:xfrm>
          <a:prstGeom prst="rect">
            <a:avLst/>
          </a:prstGeom>
          <a:noFill/>
          <a:extLst>
            <a:ext uri="{909E8E84-426E-40DD-AFC4-6F175D3DCCD1}">
              <a14:hiddenFill xmlns:a14="http://schemas.microsoft.com/office/drawing/2010/main">
                <a:solidFill>
                  <a:srgbClr val="FFFFFF"/>
                </a:solidFill>
              </a14:hiddenFill>
            </a:ext>
          </a:extLst>
        </p:spPr>
      </p:pic>
      <p:pic>
        <p:nvPicPr>
          <p:cNvPr id="236558" name="Picture 14" descr="0731">
            <a:extLst>
              <a:ext uri="{FF2B5EF4-FFF2-40B4-BE49-F238E27FC236}">
                <a16:creationId xmlns:a16="http://schemas.microsoft.com/office/drawing/2014/main" id="{DCC656E6-9BD6-4478-BD49-283DD658E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100" y="4883883"/>
            <a:ext cx="896483"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6559" name="Picture 15" descr="0731">
            <a:extLst>
              <a:ext uri="{FF2B5EF4-FFF2-40B4-BE49-F238E27FC236}">
                <a16:creationId xmlns:a16="http://schemas.microsoft.com/office/drawing/2014/main" id="{146BB980-CC6C-427C-8EFE-20422CA8FA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850" y="4933096"/>
            <a:ext cx="896483"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9314C2FF-8C61-4FC3-9AED-877FEB6DA716}"/>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335257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a:extLst>
              <a:ext uri="{FF2B5EF4-FFF2-40B4-BE49-F238E27FC236}">
                <a16:creationId xmlns:a16="http://schemas.microsoft.com/office/drawing/2014/main" id="{F7BEBCAF-A0E1-40B1-B7B7-6B4AC2AF93DC}"/>
              </a:ext>
            </a:extLst>
          </p:cNvPr>
          <p:cNvSpPr txBox="1">
            <a:spLocks noChangeArrowheads="1"/>
          </p:cNvSpPr>
          <p:nvPr/>
        </p:nvSpPr>
        <p:spPr bwMode="auto">
          <a:xfrm>
            <a:off x="395536" y="1042545"/>
            <a:ext cx="3849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400" b="1" dirty="0">
                <a:solidFill>
                  <a:srgbClr val="003399"/>
                </a:solidFill>
                <a:latin typeface="Verdana" panose="020B0604030504040204" pitchFamily="34" charset="0"/>
              </a:rPr>
              <a:t>Disegno di Salomon a quattro gruppi</a:t>
            </a:r>
          </a:p>
        </p:txBody>
      </p:sp>
      <p:sp>
        <p:nvSpPr>
          <p:cNvPr id="239619" name="Rectangle 3">
            <a:extLst>
              <a:ext uri="{FF2B5EF4-FFF2-40B4-BE49-F238E27FC236}">
                <a16:creationId xmlns:a16="http://schemas.microsoft.com/office/drawing/2014/main" id="{0D02CDE3-2BC5-4F29-A5F1-E2F07146F6AA}"/>
              </a:ext>
            </a:extLst>
          </p:cNvPr>
          <p:cNvSpPr>
            <a:spLocks noChangeArrowheads="1"/>
          </p:cNvSpPr>
          <p:nvPr/>
        </p:nvSpPr>
        <p:spPr bwMode="auto">
          <a:xfrm>
            <a:off x="395536" y="1533082"/>
            <a:ext cx="84249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it-IT" altLang="it-IT" sz="1800" dirty="0">
                <a:latin typeface="Arial Narrow" panose="020B0606020202030204" pitchFamily="34" charset="0"/>
              </a:rPr>
              <a:t>Più complesso è il </a:t>
            </a:r>
            <a:r>
              <a:rPr lang="it-IT" altLang="it-IT" sz="1800" b="1" dirty="0">
                <a:latin typeface="Arial Narrow" panose="020B0606020202030204" pitchFamily="34" charset="0"/>
              </a:rPr>
              <a:t>disegno di Salomon a quattro gruppi</a:t>
            </a:r>
            <a:r>
              <a:rPr lang="it-IT" altLang="it-IT" sz="1800" dirty="0">
                <a:latin typeface="Arial Narrow" panose="020B0606020202030204" pitchFamily="34" charset="0"/>
              </a:rPr>
              <a:t> (The Salomon </a:t>
            </a:r>
            <a:r>
              <a:rPr lang="it-IT" altLang="it-IT" sz="1800" dirty="0" err="1">
                <a:latin typeface="Arial Narrow" panose="020B0606020202030204" pitchFamily="34" charset="0"/>
              </a:rPr>
              <a:t>four</a:t>
            </a:r>
            <a:r>
              <a:rPr lang="it-IT" altLang="it-IT" sz="1800" dirty="0">
                <a:latin typeface="Arial Narrow" panose="020B0606020202030204" pitchFamily="34" charset="0"/>
              </a:rPr>
              <a:t> group design).</a:t>
            </a:r>
          </a:p>
          <a:p>
            <a:pPr eaLnBrk="0" hangingPunct="0"/>
            <a:r>
              <a:rPr lang="it-IT" altLang="it-IT" sz="1800" dirty="0">
                <a:latin typeface="Arial Narrow" panose="020B0606020202030204" pitchFamily="34" charset="0"/>
              </a:rPr>
              <a:t>Sui gruppi A e B si applica la logica del disegno a due gruppi. Su un terzo gruppo si fa agire il trattamento (fattore sperimentale) senza aver applicato il controllo in ingresso. Al quarto gruppo non si somministra il controllo in ingresso né si applica il trattamento. </a:t>
            </a:r>
          </a:p>
          <a:p>
            <a:pPr eaLnBrk="0" hangingPunct="0"/>
            <a:r>
              <a:rPr lang="it-IT" altLang="it-IT" sz="1800" dirty="0">
                <a:latin typeface="Arial Narrow" panose="020B0606020202030204" pitchFamily="34" charset="0"/>
              </a:rPr>
              <a:t>La prova finale di verifica si somministra a tutti e quattro i gruppi, tra loro equivalenti.</a:t>
            </a:r>
          </a:p>
        </p:txBody>
      </p:sp>
      <p:sp>
        <p:nvSpPr>
          <p:cNvPr id="239620" name="Rectangle 4">
            <a:extLst>
              <a:ext uri="{FF2B5EF4-FFF2-40B4-BE49-F238E27FC236}">
                <a16:creationId xmlns:a16="http://schemas.microsoft.com/office/drawing/2014/main" id="{90DB5BE4-4FF9-4561-ABF0-CBF10D5619A2}"/>
              </a:ext>
            </a:extLst>
          </p:cNvPr>
          <p:cNvSpPr>
            <a:spLocks noChangeArrowheads="1"/>
          </p:cNvSpPr>
          <p:nvPr/>
        </p:nvSpPr>
        <p:spPr bwMode="auto">
          <a:xfrm>
            <a:off x="533400" y="4076700"/>
            <a:ext cx="8096250" cy="228600"/>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pPr algn="ctr"/>
            <a:r>
              <a:rPr lang="it-IT" altLang="it-IT" sz="1800" b="1">
                <a:latin typeface="Arial Narrow" panose="020B0606020202030204" pitchFamily="34" charset="0"/>
              </a:rPr>
              <a:t>Gruppo di controllo B</a:t>
            </a:r>
          </a:p>
        </p:txBody>
      </p:sp>
      <p:sp>
        <p:nvSpPr>
          <p:cNvPr id="239621" name="Text Box 5">
            <a:extLst>
              <a:ext uri="{FF2B5EF4-FFF2-40B4-BE49-F238E27FC236}">
                <a16:creationId xmlns:a16="http://schemas.microsoft.com/office/drawing/2014/main" id="{88B7BF3D-CFD3-45F8-8F6D-BC289F92AD0E}"/>
              </a:ext>
            </a:extLst>
          </p:cNvPr>
          <p:cNvSpPr txBox="1">
            <a:spLocks noChangeArrowheads="1"/>
          </p:cNvSpPr>
          <p:nvPr/>
        </p:nvSpPr>
        <p:spPr bwMode="auto">
          <a:xfrm>
            <a:off x="533400" y="4405313"/>
            <a:ext cx="2209800"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800" b="1">
                <a:latin typeface="Arial Narrow" panose="020B0606020202030204" pitchFamily="34" charset="0"/>
              </a:rPr>
              <a:t>Misure in ingresso</a:t>
            </a:r>
          </a:p>
        </p:txBody>
      </p:sp>
      <p:sp>
        <p:nvSpPr>
          <p:cNvPr id="239622" name="Text Box 6">
            <a:extLst>
              <a:ext uri="{FF2B5EF4-FFF2-40B4-BE49-F238E27FC236}">
                <a16:creationId xmlns:a16="http://schemas.microsoft.com/office/drawing/2014/main" id="{63D43DFA-3999-4FE0-8236-3CB96F72CC80}"/>
              </a:ext>
            </a:extLst>
          </p:cNvPr>
          <p:cNvSpPr txBox="1">
            <a:spLocks noChangeArrowheads="1"/>
          </p:cNvSpPr>
          <p:nvPr/>
        </p:nvSpPr>
        <p:spPr bwMode="auto">
          <a:xfrm>
            <a:off x="3771900" y="4452938"/>
            <a:ext cx="1600200"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800" b="1">
                <a:latin typeface="Arial Narrow" panose="020B0606020202030204" pitchFamily="34" charset="0"/>
              </a:rPr>
              <a:t>--------</a:t>
            </a:r>
            <a:endParaRPr lang="it-IT" altLang="it-IT" sz="1800">
              <a:latin typeface="Arial Narrow" panose="020B0606020202030204" pitchFamily="34" charset="0"/>
            </a:endParaRPr>
          </a:p>
        </p:txBody>
      </p:sp>
      <p:sp>
        <p:nvSpPr>
          <p:cNvPr id="239623" name="Text Box 7">
            <a:extLst>
              <a:ext uri="{FF2B5EF4-FFF2-40B4-BE49-F238E27FC236}">
                <a16:creationId xmlns:a16="http://schemas.microsoft.com/office/drawing/2014/main" id="{79DA757D-E0F2-44D8-9EFF-A6DEEC71B371}"/>
              </a:ext>
            </a:extLst>
          </p:cNvPr>
          <p:cNvSpPr txBox="1">
            <a:spLocks noChangeArrowheads="1"/>
          </p:cNvSpPr>
          <p:nvPr/>
        </p:nvSpPr>
        <p:spPr bwMode="auto">
          <a:xfrm>
            <a:off x="6305550" y="4429125"/>
            <a:ext cx="2209800"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800" b="1">
                <a:latin typeface="Arial Narrow" panose="020B0606020202030204" pitchFamily="34" charset="0"/>
              </a:rPr>
              <a:t>Misure in uscita</a:t>
            </a:r>
          </a:p>
        </p:txBody>
      </p:sp>
      <p:sp>
        <p:nvSpPr>
          <p:cNvPr id="239624" name="Rectangle 8">
            <a:extLst>
              <a:ext uri="{FF2B5EF4-FFF2-40B4-BE49-F238E27FC236}">
                <a16:creationId xmlns:a16="http://schemas.microsoft.com/office/drawing/2014/main" id="{B557B22C-8700-4FDB-BF4C-A87B616E1FE8}"/>
              </a:ext>
            </a:extLst>
          </p:cNvPr>
          <p:cNvSpPr>
            <a:spLocks noChangeArrowheads="1"/>
          </p:cNvSpPr>
          <p:nvPr/>
        </p:nvSpPr>
        <p:spPr bwMode="auto">
          <a:xfrm>
            <a:off x="533400" y="3065463"/>
            <a:ext cx="7981950" cy="228600"/>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pPr algn="ctr"/>
            <a:r>
              <a:rPr lang="it-IT" altLang="it-IT" sz="1800" b="1">
                <a:latin typeface="Arial Narrow" panose="020B0606020202030204" pitchFamily="34" charset="0"/>
              </a:rPr>
              <a:t>Gruppo sperimentale A</a:t>
            </a:r>
          </a:p>
        </p:txBody>
      </p:sp>
      <p:sp>
        <p:nvSpPr>
          <p:cNvPr id="239625" name="Text Box 9">
            <a:extLst>
              <a:ext uri="{FF2B5EF4-FFF2-40B4-BE49-F238E27FC236}">
                <a16:creationId xmlns:a16="http://schemas.microsoft.com/office/drawing/2014/main" id="{5CC0E518-C709-4C9E-B669-0EF247BB31BD}"/>
              </a:ext>
            </a:extLst>
          </p:cNvPr>
          <p:cNvSpPr txBox="1">
            <a:spLocks noChangeArrowheads="1"/>
          </p:cNvSpPr>
          <p:nvPr/>
        </p:nvSpPr>
        <p:spPr bwMode="auto">
          <a:xfrm>
            <a:off x="533400" y="3470275"/>
            <a:ext cx="2209800" cy="369332"/>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800" b="1">
                <a:latin typeface="Arial Narrow" panose="020B0606020202030204" pitchFamily="34" charset="0"/>
              </a:rPr>
              <a:t>Misure in ingresso</a:t>
            </a:r>
          </a:p>
        </p:txBody>
      </p:sp>
      <p:sp>
        <p:nvSpPr>
          <p:cNvPr id="239626" name="Text Box 10">
            <a:extLst>
              <a:ext uri="{FF2B5EF4-FFF2-40B4-BE49-F238E27FC236}">
                <a16:creationId xmlns:a16="http://schemas.microsoft.com/office/drawing/2014/main" id="{E833EE75-2E3C-4CAD-8347-3BF9E7EC1298}"/>
              </a:ext>
            </a:extLst>
          </p:cNvPr>
          <p:cNvSpPr txBox="1">
            <a:spLocks noChangeArrowheads="1"/>
          </p:cNvSpPr>
          <p:nvPr/>
        </p:nvSpPr>
        <p:spPr bwMode="auto">
          <a:xfrm>
            <a:off x="3752850" y="3479800"/>
            <a:ext cx="1600200" cy="369332"/>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it-IT" altLang="it-IT" sz="1800" b="1">
                <a:latin typeface="Arial Narrow" panose="020B0606020202030204" pitchFamily="34" charset="0"/>
              </a:rPr>
              <a:t>Trattamento</a:t>
            </a:r>
          </a:p>
        </p:txBody>
      </p:sp>
      <p:sp>
        <p:nvSpPr>
          <p:cNvPr id="239627" name="Text Box 11">
            <a:extLst>
              <a:ext uri="{FF2B5EF4-FFF2-40B4-BE49-F238E27FC236}">
                <a16:creationId xmlns:a16="http://schemas.microsoft.com/office/drawing/2014/main" id="{0AD297F6-7E4F-48A0-ABC1-54848AA0206A}"/>
              </a:ext>
            </a:extLst>
          </p:cNvPr>
          <p:cNvSpPr txBox="1">
            <a:spLocks noChangeArrowheads="1"/>
          </p:cNvSpPr>
          <p:nvPr/>
        </p:nvSpPr>
        <p:spPr bwMode="auto">
          <a:xfrm>
            <a:off x="6305550" y="3475038"/>
            <a:ext cx="2209800" cy="369332"/>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800" b="1">
                <a:latin typeface="Arial Narrow" panose="020B0606020202030204" pitchFamily="34" charset="0"/>
              </a:rPr>
              <a:t>Misure in uscita</a:t>
            </a:r>
          </a:p>
        </p:txBody>
      </p:sp>
      <p:pic>
        <p:nvPicPr>
          <p:cNvPr id="239628" name="Picture 12" descr="ffreccia arancione a dx">
            <a:extLst>
              <a:ext uri="{FF2B5EF4-FFF2-40B4-BE49-F238E27FC236}">
                <a16:creationId xmlns:a16="http://schemas.microsoft.com/office/drawing/2014/main" id="{34AE8F47-4105-4801-86CC-C23C9A45D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450" y="3443288"/>
            <a:ext cx="857250" cy="388937"/>
          </a:xfrm>
          <a:prstGeom prst="rect">
            <a:avLst/>
          </a:prstGeom>
          <a:noFill/>
          <a:extLst>
            <a:ext uri="{909E8E84-426E-40DD-AFC4-6F175D3DCCD1}">
              <a14:hiddenFill xmlns:a14="http://schemas.microsoft.com/office/drawing/2010/main">
                <a:solidFill>
                  <a:srgbClr val="FFFFFF"/>
                </a:solidFill>
              </a14:hiddenFill>
            </a:ext>
          </a:extLst>
        </p:spPr>
      </p:pic>
      <p:pic>
        <p:nvPicPr>
          <p:cNvPr id="239629" name="Picture 13" descr="ffreccia arancione a dx">
            <a:extLst>
              <a:ext uri="{FF2B5EF4-FFF2-40B4-BE49-F238E27FC236}">
                <a16:creationId xmlns:a16="http://schemas.microsoft.com/office/drawing/2014/main" id="{7E8B6CE5-4D3C-4471-BDC0-67111B18B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3462338"/>
            <a:ext cx="857250" cy="388937"/>
          </a:xfrm>
          <a:prstGeom prst="rect">
            <a:avLst/>
          </a:prstGeom>
          <a:noFill/>
          <a:extLst>
            <a:ext uri="{909E8E84-426E-40DD-AFC4-6F175D3DCCD1}">
              <a14:hiddenFill xmlns:a14="http://schemas.microsoft.com/office/drawing/2010/main">
                <a:solidFill>
                  <a:srgbClr val="FFFFFF"/>
                </a:solidFill>
              </a14:hiddenFill>
            </a:ext>
          </a:extLst>
        </p:spPr>
      </p:pic>
      <p:pic>
        <p:nvPicPr>
          <p:cNvPr id="239630" name="Picture 14" descr="0731">
            <a:extLst>
              <a:ext uri="{FF2B5EF4-FFF2-40B4-BE49-F238E27FC236}">
                <a16:creationId xmlns:a16="http://schemas.microsoft.com/office/drawing/2014/main" id="{FEC65981-C84A-436A-818F-3B438039F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346575"/>
            <a:ext cx="9144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9631" name="Picture 15" descr="0731">
            <a:extLst>
              <a:ext uri="{FF2B5EF4-FFF2-40B4-BE49-F238E27FC236}">
                <a16:creationId xmlns:a16="http://schemas.microsoft.com/office/drawing/2014/main" id="{3AF5138D-0885-4922-86E3-C112491E4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150" y="4395788"/>
            <a:ext cx="914400" cy="457200"/>
          </a:xfrm>
          <a:prstGeom prst="rect">
            <a:avLst/>
          </a:prstGeom>
          <a:noFill/>
          <a:extLst>
            <a:ext uri="{909E8E84-426E-40DD-AFC4-6F175D3DCCD1}">
              <a14:hiddenFill xmlns:a14="http://schemas.microsoft.com/office/drawing/2010/main">
                <a:solidFill>
                  <a:srgbClr val="FFFFFF"/>
                </a:solidFill>
              </a14:hiddenFill>
            </a:ext>
          </a:extLst>
        </p:spPr>
      </p:pic>
      <p:sp>
        <p:nvSpPr>
          <p:cNvPr id="239632" name="Rectangle 16">
            <a:extLst>
              <a:ext uri="{FF2B5EF4-FFF2-40B4-BE49-F238E27FC236}">
                <a16:creationId xmlns:a16="http://schemas.microsoft.com/office/drawing/2014/main" id="{D94D42F0-08BE-477E-BF00-C7B03EBFDABA}"/>
              </a:ext>
            </a:extLst>
          </p:cNvPr>
          <p:cNvSpPr>
            <a:spLocks noChangeArrowheads="1"/>
          </p:cNvSpPr>
          <p:nvPr/>
        </p:nvSpPr>
        <p:spPr bwMode="auto">
          <a:xfrm>
            <a:off x="552450" y="4919663"/>
            <a:ext cx="8096250" cy="228600"/>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pPr algn="ctr"/>
            <a:r>
              <a:rPr lang="it-IT" altLang="it-IT" sz="1800" b="1">
                <a:latin typeface="Arial Narrow" panose="020B0606020202030204" pitchFamily="34" charset="0"/>
              </a:rPr>
              <a:t>Gruppo di controllo C</a:t>
            </a:r>
          </a:p>
        </p:txBody>
      </p:sp>
      <p:sp>
        <p:nvSpPr>
          <p:cNvPr id="239633" name="Text Box 17">
            <a:extLst>
              <a:ext uri="{FF2B5EF4-FFF2-40B4-BE49-F238E27FC236}">
                <a16:creationId xmlns:a16="http://schemas.microsoft.com/office/drawing/2014/main" id="{C6AFFA45-8971-49BD-BAD7-B2B60572FDB2}"/>
              </a:ext>
            </a:extLst>
          </p:cNvPr>
          <p:cNvSpPr txBox="1">
            <a:spLocks noChangeArrowheads="1"/>
          </p:cNvSpPr>
          <p:nvPr/>
        </p:nvSpPr>
        <p:spPr bwMode="auto">
          <a:xfrm>
            <a:off x="552450" y="5248275"/>
            <a:ext cx="2209800"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800" b="1">
                <a:latin typeface="Arial Narrow" panose="020B0606020202030204" pitchFamily="34" charset="0"/>
              </a:rPr>
              <a:t>---------------</a:t>
            </a:r>
          </a:p>
        </p:txBody>
      </p:sp>
      <p:sp>
        <p:nvSpPr>
          <p:cNvPr id="239634" name="Text Box 18">
            <a:extLst>
              <a:ext uri="{FF2B5EF4-FFF2-40B4-BE49-F238E27FC236}">
                <a16:creationId xmlns:a16="http://schemas.microsoft.com/office/drawing/2014/main" id="{D3A5821E-3B8F-4D13-99E0-E5A54491D63B}"/>
              </a:ext>
            </a:extLst>
          </p:cNvPr>
          <p:cNvSpPr txBox="1">
            <a:spLocks noChangeArrowheads="1"/>
          </p:cNvSpPr>
          <p:nvPr/>
        </p:nvSpPr>
        <p:spPr bwMode="auto">
          <a:xfrm>
            <a:off x="3790950" y="5295900"/>
            <a:ext cx="1600200"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800" b="1">
                <a:latin typeface="Arial Narrow" panose="020B0606020202030204" pitchFamily="34" charset="0"/>
              </a:rPr>
              <a:t>Trattamento</a:t>
            </a:r>
          </a:p>
        </p:txBody>
      </p:sp>
      <p:sp>
        <p:nvSpPr>
          <p:cNvPr id="239635" name="Text Box 19">
            <a:extLst>
              <a:ext uri="{FF2B5EF4-FFF2-40B4-BE49-F238E27FC236}">
                <a16:creationId xmlns:a16="http://schemas.microsoft.com/office/drawing/2014/main" id="{94B1FCDE-C6F5-4439-922C-9C181BCF3051}"/>
              </a:ext>
            </a:extLst>
          </p:cNvPr>
          <p:cNvSpPr txBox="1">
            <a:spLocks noChangeArrowheads="1"/>
          </p:cNvSpPr>
          <p:nvPr/>
        </p:nvSpPr>
        <p:spPr bwMode="auto">
          <a:xfrm>
            <a:off x="6324600" y="5272088"/>
            <a:ext cx="2209800"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800" b="1">
                <a:latin typeface="Arial Narrow" panose="020B0606020202030204" pitchFamily="34" charset="0"/>
              </a:rPr>
              <a:t>Misure in uscita</a:t>
            </a:r>
          </a:p>
        </p:txBody>
      </p:sp>
      <p:pic>
        <p:nvPicPr>
          <p:cNvPr id="239636" name="Picture 20" descr="0731">
            <a:extLst>
              <a:ext uri="{FF2B5EF4-FFF2-40B4-BE49-F238E27FC236}">
                <a16:creationId xmlns:a16="http://schemas.microsoft.com/office/drawing/2014/main" id="{9D61CE63-CDB3-4E25-A824-736A93488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450" y="5189538"/>
            <a:ext cx="9144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9637" name="Picture 21" descr="0731">
            <a:extLst>
              <a:ext uri="{FF2B5EF4-FFF2-40B4-BE49-F238E27FC236}">
                <a16:creationId xmlns:a16="http://schemas.microsoft.com/office/drawing/2014/main" id="{C3911A06-0483-4F06-B460-5E710A6E6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238750"/>
            <a:ext cx="914400" cy="457200"/>
          </a:xfrm>
          <a:prstGeom prst="rect">
            <a:avLst/>
          </a:prstGeom>
          <a:noFill/>
          <a:extLst>
            <a:ext uri="{909E8E84-426E-40DD-AFC4-6F175D3DCCD1}">
              <a14:hiddenFill xmlns:a14="http://schemas.microsoft.com/office/drawing/2010/main">
                <a:solidFill>
                  <a:srgbClr val="FFFFFF"/>
                </a:solidFill>
              </a14:hiddenFill>
            </a:ext>
          </a:extLst>
        </p:spPr>
      </p:pic>
      <p:sp>
        <p:nvSpPr>
          <p:cNvPr id="239638" name="Rectangle 22">
            <a:extLst>
              <a:ext uri="{FF2B5EF4-FFF2-40B4-BE49-F238E27FC236}">
                <a16:creationId xmlns:a16="http://schemas.microsoft.com/office/drawing/2014/main" id="{F918A9EE-D931-4A87-AEF3-6B0BC8FE5639}"/>
              </a:ext>
            </a:extLst>
          </p:cNvPr>
          <p:cNvSpPr>
            <a:spLocks noChangeArrowheads="1"/>
          </p:cNvSpPr>
          <p:nvPr/>
        </p:nvSpPr>
        <p:spPr bwMode="auto">
          <a:xfrm>
            <a:off x="552450" y="5780088"/>
            <a:ext cx="8096250" cy="228600"/>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pPr algn="ctr"/>
            <a:r>
              <a:rPr lang="it-IT" altLang="it-IT" sz="1800" b="1">
                <a:latin typeface="Arial Narrow" panose="020B0606020202030204" pitchFamily="34" charset="0"/>
              </a:rPr>
              <a:t>Gruppo di controllo D</a:t>
            </a:r>
          </a:p>
        </p:txBody>
      </p:sp>
      <p:sp>
        <p:nvSpPr>
          <p:cNvPr id="239639" name="Text Box 23">
            <a:extLst>
              <a:ext uri="{FF2B5EF4-FFF2-40B4-BE49-F238E27FC236}">
                <a16:creationId xmlns:a16="http://schemas.microsoft.com/office/drawing/2014/main" id="{00199273-83E6-43A8-A6EF-6D1447D26A87}"/>
              </a:ext>
            </a:extLst>
          </p:cNvPr>
          <p:cNvSpPr txBox="1">
            <a:spLocks noChangeArrowheads="1"/>
          </p:cNvSpPr>
          <p:nvPr/>
        </p:nvSpPr>
        <p:spPr bwMode="auto">
          <a:xfrm>
            <a:off x="552450" y="6108700"/>
            <a:ext cx="2209800"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800" b="1">
                <a:latin typeface="Arial Narrow" panose="020B0606020202030204" pitchFamily="34" charset="0"/>
              </a:rPr>
              <a:t>---------------</a:t>
            </a:r>
          </a:p>
        </p:txBody>
      </p:sp>
      <p:sp>
        <p:nvSpPr>
          <p:cNvPr id="239640" name="Text Box 24">
            <a:extLst>
              <a:ext uri="{FF2B5EF4-FFF2-40B4-BE49-F238E27FC236}">
                <a16:creationId xmlns:a16="http://schemas.microsoft.com/office/drawing/2014/main" id="{366B05D0-B9A6-4CA4-B939-6AAEC3669F3F}"/>
              </a:ext>
            </a:extLst>
          </p:cNvPr>
          <p:cNvSpPr txBox="1">
            <a:spLocks noChangeArrowheads="1"/>
          </p:cNvSpPr>
          <p:nvPr/>
        </p:nvSpPr>
        <p:spPr bwMode="auto">
          <a:xfrm>
            <a:off x="3790950" y="6156325"/>
            <a:ext cx="1600200"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800" b="1">
                <a:latin typeface="Arial Narrow" panose="020B0606020202030204" pitchFamily="34" charset="0"/>
              </a:rPr>
              <a:t>--------</a:t>
            </a:r>
            <a:endParaRPr lang="it-IT" altLang="it-IT" sz="1800">
              <a:latin typeface="Arial Narrow" panose="020B0606020202030204" pitchFamily="34" charset="0"/>
            </a:endParaRPr>
          </a:p>
        </p:txBody>
      </p:sp>
      <p:sp>
        <p:nvSpPr>
          <p:cNvPr id="239641" name="Text Box 25">
            <a:extLst>
              <a:ext uri="{FF2B5EF4-FFF2-40B4-BE49-F238E27FC236}">
                <a16:creationId xmlns:a16="http://schemas.microsoft.com/office/drawing/2014/main" id="{BAA8424F-98EA-40E7-A20B-4485B22C9E82}"/>
              </a:ext>
            </a:extLst>
          </p:cNvPr>
          <p:cNvSpPr txBox="1">
            <a:spLocks noChangeArrowheads="1"/>
          </p:cNvSpPr>
          <p:nvPr/>
        </p:nvSpPr>
        <p:spPr bwMode="auto">
          <a:xfrm>
            <a:off x="6324600" y="6132513"/>
            <a:ext cx="2209800" cy="36933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800" b="1">
                <a:latin typeface="Arial Narrow" panose="020B0606020202030204" pitchFamily="34" charset="0"/>
              </a:rPr>
              <a:t>Misure in uscita</a:t>
            </a:r>
          </a:p>
        </p:txBody>
      </p:sp>
      <p:pic>
        <p:nvPicPr>
          <p:cNvPr id="239642" name="Picture 26" descr="0731">
            <a:extLst>
              <a:ext uri="{FF2B5EF4-FFF2-40B4-BE49-F238E27FC236}">
                <a16:creationId xmlns:a16="http://schemas.microsoft.com/office/drawing/2014/main" id="{BFCB490A-2BBA-48F3-8FA3-AB3B17EF8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450" y="6049963"/>
            <a:ext cx="9144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9643" name="Picture 27" descr="0731">
            <a:extLst>
              <a:ext uri="{FF2B5EF4-FFF2-40B4-BE49-F238E27FC236}">
                <a16:creationId xmlns:a16="http://schemas.microsoft.com/office/drawing/2014/main" id="{BC44A41B-655E-4315-A222-4789BA07B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6099175"/>
            <a:ext cx="914400"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96C41921-DFBF-4C81-8297-5A49545007E0}"/>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687709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D6FA8618-521A-45C8-829A-75C4FF3DCB68}"/>
              </a:ext>
            </a:extLst>
          </p:cNvPr>
          <p:cNvSpPr>
            <a:spLocks noChangeArrowheads="1"/>
          </p:cNvSpPr>
          <p:nvPr/>
        </p:nvSpPr>
        <p:spPr bwMode="auto">
          <a:xfrm>
            <a:off x="381000" y="1809750"/>
            <a:ext cx="8001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4762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eaLnBrk="0" hangingPunct="0"/>
            <a:r>
              <a:rPr lang="it-IT" altLang="it-IT" sz="2000" dirty="0">
                <a:latin typeface="Arial Narrow" panose="020B0606020202030204" pitchFamily="34" charset="0"/>
              </a:rPr>
              <a:t>Quando si opera sul campo non è possibile esercitare il controllo necessario su tutte le fonti di variazione. In questo caso, siamo costretti a ricorrere ai disegni </a:t>
            </a:r>
            <a:r>
              <a:rPr lang="it-IT" altLang="it-IT" sz="2000" b="1" dirty="0">
                <a:latin typeface="Arial Narrow" panose="020B0606020202030204" pitchFamily="34" charset="0"/>
              </a:rPr>
              <a:t>semi-sperimentali o quasi sperimentali</a:t>
            </a:r>
            <a:r>
              <a:rPr lang="it-IT" altLang="it-IT" sz="2000" dirty="0">
                <a:latin typeface="Arial Narrow" panose="020B0606020202030204" pitchFamily="34" charset="0"/>
              </a:rPr>
              <a:t>, teorizzati da Cook e Campbell nel 1979.</a:t>
            </a:r>
          </a:p>
          <a:p>
            <a:pPr eaLnBrk="0" hangingPunct="0"/>
            <a:r>
              <a:rPr lang="it-IT" altLang="it-IT" sz="2000" dirty="0">
                <a:latin typeface="Arial Narrow" panose="020B0606020202030204" pitchFamily="34" charset="0"/>
              </a:rPr>
              <a:t>Questi disegni nascono dalla difficoltà di comporre gruppi equivalenti, o dall’impossibilità di disporre del gruppo di controllo.</a:t>
            </a:r>
          </a:p>
        </p:txBody>
      </p:sp>
      <p:sp>
        <p:nvSpPr>
          <p:cNvPr id="242691" name="Rectangle 3">
            <a:extLst>
              <a:ext uri="{FF2B5EF4-FFF2-40B4-BE49-F238E27FC236}">
                <a16:creationId xmlns:a16="http://schemas.microsoft.com/office/drawing/2014/main" id="{1045A109-10C6-4506-9118-3390B7F0761C}"/>
              </a:ext>
            </a:extLst>
          </p:cNvPr>
          <p:cNvSpPr>
            <a:spLocks noChangeArrowheads="1"/>
          </p:cNvSpPr>
          <p:nvPr/>
        </p:nvSpPr>
        <p:spPr bwMode="auto">
          <a:xfrm>
            <a:off x="381000" y="3455195"/>
            <a:ext cx="81534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it-IT" altLang="it-IT" sz="2000" dirty="0">
                <a:latin typeface="Arial Narrow" panose="020B0606020202030204" pitchFamily="34" charset="0"/>
              </a:rPr>
              <a:t>Ad esempio, il disegno basato sulla </a:t>
            </a:r>
            <a:r>
              <a:rPr lang="it-IT" altLang="it-IT" sz="2000" b="1" dirty="0">
                <a:latin typeface="Arial Narrow" panose="020B0606020202030204" pitchFamily="34" charset="0"/>
              </a:rPr>
              <a:t>misurazione dopo con un solo gruppo</a:t>
            </a:r>
            <a:r>
              <a:rPr lang="it-IT" altLang="it-IT" sz="2000" dirty="0">
                <a:latin typeface="Arial Narrow" panose="020B0606020202030204" pitchFamily="34" charset="0"/>
              </a:rPr>
              <a:t> utilizza un solo gruppo che è sottoposto a un trattamento e a un post-test. Possiamo usarlo se siamo in grado di misurare molte variabili nel post-test e se disponiamo di conoscenze tali da consentirci di ipotizzare quali sarebbero i risultati in assenza del trattamento.</a:t>
            </a:r>
          </a:p>
        </p:txBody>
      </p:sp>
      <p:sp>
        <p:nvSpPr>
          <p:cNvPr id="242699" name="Rectangle 11">
            <a:extLst>
              <a:ext uri="{FF2B5EF4-FFF2-40B4-BE49-F238E27FC236}">
                <a16:creationId xmlns:a16="http://schemas.microsoft.com/office/drawing/2014/main" id="{2F1A7106-1612-47A9-8812-DD8FEC8E8C75}"/>
              </a:ext>
            </a:extLst>
          </p:cNvPr>
          <p:cNvSpPr>
            <a:spLocks noChangeArrowheads="1"/>
          </p:cNvSpPr>
          <p:nvPr/>
        </p:nvSpPr>
        <p:spPr bwMode="auto">
          <a:xfrm>
            <a:off x="381000" y="1158346"/>
            <a:ext cx="28440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dirty="0">
                <a:solidFill>
                  <a:srgbClr val="003399"/>
                </a:solidFill>
                <a:latin typeface="Arial Narrow" panose="020B0606020202030204" pitchFamily="34" charset="0"/>
              </a:rPr>
              <a:t>Disegni quasi sperimentali</a:t>
            </a:r>
          </a:p>
        </p:txBody>
      </p:sp>
      <p:sp>
        <p:nvSpPr>
          <p:cNvPr id="242700" name="Rectangle 12">
            <a:extLst>
              <a:ext uri="{FF2B5EF4-FFF2-40B4-BE49-F238E27FC236}">
                <a16:creationId xmlns:a16="http://schemas.microsoft.com/office/drawing/2014/main" id="{C9DF74B2-0EE8-4986-9954-40738664498C}"/>
              </a:ext>
            </a:extLst>
          </p:cNvPr>
          <p:cNvSpPr>
            <a:spLocks noChangeArrowheads="1"/>
          </p:cNvSpPr>
          <p:nvPr/>
        </p:nvSpPr>
        <p:spPr bwMode="auto">
          <a:xfrm>
            <a:off x="581025" y="5085184"/>
            <a:ext cx="7981950" cy="228600"/>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pPr algn="ctr"/>
            <a:r>
              <a:rPr lang="it-IT" altLang="it-IT" sz="2000" b="1">
                <a:latin typeface="Arial Narrow" panose="020B0606020202030204" pitchFamily="34" charset="0"/>
              </a:rPr>
              <a:t>Gruppo sperimentale A</a:t>
            </a:r>
          </a:p>
        </p:txBody>
      </p:sp>
      <p:sp>
        <p:nvSpPr>
          <p:cNvPr id="242701" name="Text Box 13">
            <a:extLst>
              <a:ext uri="{FF2B5EF4-FFF2-40B4-BE49-F238E27FC236}">
                <a16:creationId xmlns:a16="http://schemas.microsoft.com/office/drawing/2014/main" id="{7C8C18AA-A6F6-4D46-A376-01CBEA120FD2}"/>
              </a:ext>
            </a:extLst>
          </p:cNvPr>
          <p:cNvSpPr txBox="1">
            <a:spLocks noChangeArrowheads="1"/>
          </p:cNvSpPr>
          <p:nvPr/>
        </p:nvSpPr>
        <p:spPr bwMode="auto">
          <a:xfrm>
            <a:off x="581025" y="5489996"/>
            <a:ext cx="2209800" cy="40011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000" b="1">
                <a:latin typeface="Arial Narrow" panose="020B0606020202030204" pitchFamily="34" charset="0"/>
              </a:rPr>
              <a:t>--------------</a:t>
            </a:r>
          </a:p>
        </p:txBody>
      </p:sp>
      <p:sp>
        <p:nvSpPr>
          <p:cNvPr id="242702" name="Text Box 14">
            <a:extLst>
              <a:ext uri="{FF2B5EF4-FFF2-40B4-BE49-F238E27FC236}">
                <a16:creationId xmlns:a16="http://schemas.microsoft.com/office/drawing/2014/main" id="{5DB5EB2D-332B-4903-83FA-7FAABC605906}"/>
              </a:ext>
            </a:extLst>
          </p:cNvPr>
          <p:cNvSpPr txBox="1">
            <a:spLocks noChangeArrowheads="1"/>
          </p:cNvSpPr>
          <p:nvPr/>
        </p:nvSpPr>
        <p:spPr bwMode="auto">
          <a:xfrm>
            <a:off x="3800475" y="5499521"/>
            <a:ext cx="1600200" cy="40011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it-IT" altLang="it-IT" sz="2000" b="1">
                <a:latin typeface="Arial Narrow" panose="020B0606020202030204" pitchFamily="34" charset="0"/>
              </a:rPr>
              <a:t>Trattamento</a:t>
            </a:r>
          </a:p>
        </p:txBody>
      </p:sp>
      <p:sp>
        <p:nvSpPr>
          <p:cNvPr id="242703" name="Text Box 15">
            <a:extLst>
              <a:ext uri="{FF2B5EF4-FFF2-40B4-BE49-F238E27FC236}">
                <a16:creationId xmlns:a16="http://schemas.microsoft.com/office/drawing/2014/main" id="{F9B80960-8972-43AB-B13C-1CCC3A00F9E9}"/>
              </a:ext>
            </a:extLst>
          </p:cNvPr>
          <p:cNvSpPr txBox="1">
            <a:spLocks noChangeArrowheads="1"/>
          </p:cNvSpPr>
          <p:nvPr/>
        </p:nvSpPr>
        <p:spPr bwMode="auto">
          <a:xfrm>
            <a:off x="6353175" y="5494759"/>
            <a:ext cx="2209800" cy="40011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000" b="1">
                <a:latin typeface="Arial Narrow" panose="020B0606020202030204" pitchFamily="34" charset="0"/>
              </a:rPr>
              <a:t>Misure in uscita</a:t>
            </a:r>
          </a:p>
        </p:txBody>
      </p:sp>
      <p:pic>
        <p:nvPicPr>
          <p:cNvPr id="242704" name="Picture 16" descr="ffreccia arancione a dx">
            <a:extLst>
              <a:ext uri="{FF2B5EF4-FFF2-40B4-BE49-F238E27FC236}">
                <a16:creationId xmlns:a16="http://schemas.microsoft.com/office/drawing/2014/main" id="{22CB36F8-68E0-41D7-8301-AF07F78DF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5463009"/>
            <a:ext cx="857250" cy="388937"/>
          </a:xfrm>
          <a:prstGeom prst="rect">
            <a:avLst/>
          </a:prstGeom>
          <a:noFill/>
          <a:extLst>
            <a:ext uri="{909E8E84-426E-40DD-AFC4-6F175D3DCCD1}">
              <a14:hiddenFill xmlns:a14="http://schemas.microsoft.com/office/drawing/2010/main">
                <a:solidFill>
                  <a:srgbClr val="FFFFFF"/>
                </a:solidFill>
              </a14:hiddenFill>
            </a:ext>
          </a:extLst>
        </p:spPr>
      </p:pic>
      <p:pic>
        <p:nvPicPr>
          <p:cNvPr id="242705" name="Picture 17" descr="ffreccia arancione a dx">
            <a:extLst>
              <a:ext uri="{FF2B5EF4-FFF2-40B4-BE49-F238E27FC236}">
                <a16:creationId xmlns:a16="http://schemas.microsoft.com/office/drawing/2014/main" id="{E376086C-46DA-46B4-AAEF-9C5172101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5482059"/>
            <a:ext cx="857250" cy="38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645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602DCE9C-95FB-4C96-A551-26867062B0DD}"/>
              </a:ext>
            </a:extLst>
          </p:cNvPr>
          <p:cNvSpPr>
            <a:spLocks noChangeArrowheads="1"/>
          </p:cNvSpPr>
          <p:nvPr/>
        </p:nvSpPr>
        <p:spPr bwMode="auto">
          <a:xfrm>
            <a:off x="455931" y="1193605"/>
            <a:ext cx="22872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it-IT" sz="1600" b="1" dirty="0">
                <a:solidFill>
                  <a:srgbClr val="003399"/>
                </a:solidFill>
                <a:latin typeface="Arial Narrow" panose="020B0606020202030204" pitchFamily="34" charset="0"/>
              </a:rPr>
              <a:t>Disegni quasi sperimentali</a:t>
            </a:r>
          </a:p>
        </p:txBody>
      </p:sp>
      <p:sp>
        <p:nvSpPr>
          <p:cNvPr id="243715" name="Rectangle 3">
            <a:extLst>
              <a:ext uri="{FF2B5EF4-FFF2-40B4-BE49-F238E27FC236}">
                <a16:creationId xmlns:a16="http://schemas.microsoft.com/office/drawing/2014/main" id="{FE810116-1F6F-4823-91C9-4BB831628465}"/>
              </a:ext>
            </a:extLst>
          </p:cNvPr>
          <p:cNvSpPr>
            <a:spLocks noChangeArrowheads="1"/>
          </p:cNvSpPr>
          <p:nvPr/>
        </p:nvSpPr>
        <p:spPr bwMode="auto">
          <a:xfrm>
            <a:off x="592512" y="1644455"/>
            <a:ext cx="8153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it-IT" altLang="it-IT" sz="1600">
                <a:latin typeface="Arial Narrow" panose="020B0606020202030204" pitchFamily="34" charset="0"/>
              </a:rPr>
              <a:t>Il disegno basato sulla </a:t>
            </a:r>
            <a:r>
              <a:rPr lang="it-IT" altLang="it-IT" sz="1600" b="1">
                <a:latin typeface="Arial Narrow" panose="020B0606020202030204" pitchFamily="34" charset="0"/>
              </a:rPr>
              <a:t>misurazione dopo con gruppi non equivalenti </a:t>
            </a:r>
            <a:r>
              <a:rPr lang="it-IT" altLang="it-IT" sz="1600">
                <a:latin typeface="Arial Narrow" panose="020B0606020202030204" pitchFamily="34" charset="0"/>
              </a:rPr>
              <a:t>si basa invece su due gruppi non equivalenti, senza pretest. Si ha dunque il trattamento sul solo gruppo sperimentale e il post-test su entrambi i gruppi. In alcuni casi anche lo stimolo può non essere controllato dallo sperimentatore (esperimento occasionale).</a:t>
            </a:r>
          </a:p>
        </p:txBody>
      </p:sp>
      <p:sp>
        <p:nvSpPr>
          <p:cNvPr id="243716" name="Rectangle 4">
            <a:extLst>
              <a:ext uri="{FF2B5EF4-FFF2-40B4-BE49-F238E27FC236}">
                <a16:creationId xmlns:a16="http://schemas.microsoft.com/office/drawing/2014/main" id="{426B6AF3-AC5A-4DCF-AAA2-21781DC56245}"/>
              </a:ext>
            </a:extLst>
          </p:cNvPr>
          <p:cNvSpPr>
            <a:spLocks noChangeArrowheads="1"/>
          </p:cNvSpPr>
          <p:nvPr/>
        </p:nvSpPr>
        <p:spPr bwMode="auto">
          <a:xfrm>
            <a:off x="381000" y="4724400"/>
            <a:ext cx="8153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it-IT" altLang="it-IT" sz="1400">
                <a:latin typeface="Verdana" panose="020B0604030504040204" pitchFamily="34" charset="0"/>
              </a:rPr>
              <a:t>Infine, il disegno basato sulla </a:t>
            </a:r>
            <a:r>
              <a:rPr lang="it-IT" altLang="it-IT" sz="1400" b="1">
                <a:latin typeface="Verdana" panose="020B0604030504040204" pitchFamily="34" charset="0"/>
              </a:rPr>
              <a:t>misurazione prima e dopo con un solo gruppo </a:t>
            </a:r>
            <a:r>
              <a:rPr lang="it-IT" altLang="it-IT" sz="1400">
                <a:latin typeface="Verdana" panose="020B0604030504040204" pitchFamily="34" charset="0"/>
              </a:rPr>
              <a:t>si basa su un solo gruppo che viene sottoposto a un pretest, a un trattamento e a un post-test.</a:t>
            </a:r>
          </a:p>
        </p:txBody>
      </p:sp>
      <p:sp>
        <p:nvSpPr>
          <p:cNvPr id="243717" name="Rectangle 5">
            <a:extLst>
              <a:ext uri="{FF2B5EF4-FFF2-40B4-BE49-F238E27FC236}">
                <a16:creationId xmlns:a16="http://schemas.microsoft.com/office/drawing/2014/main" id="{685DE5D7-8EF7-40C5-B89A-5A5EFE020E2B}"/>
              </a:ext>
            </a:extLst>
          </p:cNvPr>
          <p:cNvSpPr>
            <a:spLocks noChangeArrowheads="1"/>
          </p:cNvSpPr>
          <p:nvPr/>
        </p:nvSpPr>
        <p:spPr bwMode="auto">
          <a:xfrm>
            <a:off x="533400" y="3752850"/>
            <a:ext cx="8096250" cy="228600"/>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pPr algn="ctr"/>
            <a:r>
              <a:rPr lang="it-IT" altLang="it-IT" sz="1400" b="1">
                <a:latin typeface="Verdana" panose="020B0604030504040204" pitchFamily="34" charset="0"/>
              </a:rPr>
              <a:t>Gruppo di controllo B</a:t>
            </a:r>
          </a:p>
        </p:txBody>
      </p:sp>
      <p:sp>
        <p:nvSpPr>
          <p:cNvPr id="243718" name="Text Box 6">
            <a:extLst>
              <a:ext uri="{FF2B5EF4-FFF2-40B4-BE49-F238E27FC236}">
                <a16:creationId xmlns:a16="http://schemas.microsoft.com/office/drawing/2014/main" id="{44CB048B-BA74-4E6B-8EB2-771D8F955350}"/>
              </a:ext>
            </a:extLst>
          </p:cNvPr>
          <p:cNvSpPr txBox="1">
            <a:spLocks noChangeArrowheads="1"/>
          </p:cNvSpPr>
          <p:nvPr/>
        </p:nvSpPr>
        <p:spPr bwMode="auto">
          <a:xfrm>
            <a:off x="533400" y="4081463"/>
            <a:ext cx="2209800" cy="3143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400" b="1">
                <a:latin typeface="Verdana" panose="020B0604030504040204" pitchFamily="34" charset="0"/>
              </a:rPr>
              <a:t>--------</a:t>
            </a:r>
          </a:p>
        </p:txBody>
      </p:sp>
      <p:sp>
        <p:nvSpPr>
          <p:cNvPr id="243719" name="Text Box 7">
            <a:extLst>
              <a:ext uri="{FF2B5EF4-FFF2-40B4-BE49-F238E27FC236}">
                <a16:creationId xmlns:a16="http://schemas.microsoft.com/office/drawing/2014/main" id="{ADDEC8ED-99B9-428D-9928-DEAD260DD962}"/>
              </a:ext>
            </a:extLst>
          </p:cNvPr>
          <p:cNvSpPr txBox="1">
            <a:spLocks noChangeArrowheads="1"/>
          </p:cNvSpPr>
          <p:nvPr/>
        </p:nvSpPr>
        <p:spPr bwMode="auto">
          <a:xfrm>
            <a:off x="3771900" y="4129088"/>
            <a:ext cx="1600200" cy="3143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400" b="1">
                <a:latin typeface="Verdana" panose="020B0604030504040204" pitchFamily="34" charset="0"/>
              </a:rPr>
              <a:t>--------</a:t>
            </a:r>
            <a:endParaRPr lang="it-IT" altLang="it-IT" sz="1400">
              <a:latin typeface="Verdana" panose="020B0604030504040204" pitchFamily="34" charset="0"/>
            </a:endParaRPr>
          </a:p>
        </p:txBody>
      </p:sp>
      <p:sp>
        <p:nvSpPr>
          <p:cNvPr id="243720" name="Text Box 8">
            <a:extLst>
              <a:ext uri="{FF2B5EF4-FFF2-40B4-BE49-F238E27FC236}">
                <a16:creationId xmlns:a16="http://schemas.microsoft.com/office/drawing/2014/main" id="{38486074-D1D1-465F-983A-2ED09517D645}"/>
              </a:ext>
            </a:extLst>
          </p:cNvPr>
          <p:cNvSpPr txBox="1">
            <a:spLocks noChangeArrowheads="1"/>
          </p:cNvSpPr>
          <p:nvPr/>
        </p:nvSpPr>
        <p:spPr bwMode="auto">
          <a:xfrm>
            <a:off x="6305550" y="4105275"/>
            <a:ext cx="2209800" cy="3143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400" b="1">
                <a:latin typeface="Verdana" panose="020B0604030504040204" pitchFamily="34" charset="0"/>
              </a:rPr>
              <a:t>Misure in uscita</a:t>
            </a:r>
          </a:p>
        </p:txBody>
      </p:sp>
      <p:sp>
        <p:nvSpPr>
          <p:cNvPr id="243721" name="Rectangle 9">
            <a:extLst>
              <a:ext uri="{FF2B5EF4-FFF2-40B4-BE49-F238E27FC236}">
                <a16:creationId xmlns:a16="http://schemas.microsoft.com/office/drawing/2014/main" id="{063490A4-0752-468C-B04A-6FCDF8E5C4E4}"/>
              </a:ext>
            </a:extLst>
          </p:cNvPr>
          <p:cNvSpPr>
            <a:spLocks noChangeArrowheads="1"/>
          </p:cNvSpPr>
          <p:nvPr/>
        </p:nvSpPr>
        <p:spPr bwMode="auto">
          <a:xfrm>
            <a:off x="533400" y="2709668"/>
            <a:ext cx="8193461" cy="228600"/>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pPr algn="ctr"/>
            <a:r>
              <a:rPr lang="it-IT" altLang="it-IT" sz="1600" b="1">
                <a:latin typeface="Arial Narrow" panose="020B0606020202030204" pitchFamily="34" charset="0"/>
              </a:rPr>
              <a:t>Gruppo sperimentale A</a:t>
            </a:r>
          </a:p>
        </p:txBody>
      </p:sp>
      <p:sp>
        <p:nvSpPr>
          <p:cNvPr id="243722" name="Text Box 10">
            <a:extLst>
              <a:ext uri="{FF2B5EF4-FFF2-40B4-BE49-F238E27FC236}">
                <a16:creationId xmlns:a16="http://schemas.microsoft.com/office/drawing/2014/main" id="{3887C334-5C95-46E8-BF98-B6F208CBFC71}"/>
              </a:ext>
            </a:extLst>
          </p:cNvPr>
          <p:cNvSpPr txBox="1">
            <a:spLocks noChangeArrowheads="1"/>
          </p:cNvSpPr>
          <p:nvPr/>
        </p:nvSpPr>
        <p:spPr bwMode="auto">
          <a:xfrm>
            <a:off x="533400" y="3146425"/>
            <a:ext cx="2209800" cy="31432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400" b="1">
                <a:latin typeface="Verdana" panose="020B0604030504040204" pitchFamily="34" charset="0"/>
              </a:rPr>
              <a:t>--------</a:t>
            </a:r>
          </a:p>
        </p:txBody>
      </p:sp>
      <p:sp>
        <p:nvSpPr>
          <p:cNvPr id="243723" name="Text Box 11">
            <a:extLst>
              <a:ext uri="{FF2B5EF4-FFF2-40B4-BE49-F238E27FC236}">
                <a16:creationId xmlns:a16="http://schemas.microsoft.com/office/drawing/2014/main" id="{77615027-2CDF-4DA6-A8F4-4ED0DA797880}"/>
              </a:ext>
            </a:extLst>
          </p:cNvPr>
          <p:cNvSpPr txBox="1">
            <a:spLocks noChangeArrowheads="1"/>
          </p:cNvSpPr>
          <p:nvPr/>
        </p:nvSpPr>
        <p:spPr bwMode="auto">
          <a:xfrm>
            <a:off x="3752850" y="3155950"/>
            <a:ext cx="1600200" cy="31432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it-IT" altLang="it-IT" sz="1400" b="1">
                <a:latin typeface="Verdana" panose="020B0604030504040204" pitchFamily="34" charset="0"/>
              </a:rPr>
              <a:t>Trattamento</a:t>
            </a:r>
          </a:p>
        </p:txBody>
      </p:sp>
      <p:sp>
        <p:nvSpPr>
          <p:cNvPr id="243724" name="Text Box 12">
            <a:extLst>
              <a:ext uri="{FF2B5EF4-FFF2-40B4-BE49-F238E27FC236}">
                <a16:creationId xmlns:a16="http://schemas.microsoft.com/office/drawing/2014/main" id="{5D55A89F-8C0C-40AF-9DBC-9D3A958CBD21}"/>
              </a:ext>
            </a:extLst>
          </p:cNvPr>
          <p:cNvSpPr txBox="1">
            <a:spLocks noChangeArrowheads="1"/>
          </p:cNvSpPr>
          <p:nvPr/>
        </p:nvSpPr>
        <p:spPr bwMode="auto">
          <a:xfrm>
            <a:off x="6305550" y="3151188"/>
            <a:ext cx="2209800" cy="31432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400" b="1">
                <a:latin typeface="Verdana" panose="020B0604030504040204" pitchFamily="34" charset="0"/>
              </a:rPr>
              <a:t>Misure in uscita</a:t>
            </a:r>
          </a:p>
        </p:txBody>
      </p:sp>
      <p:pic>
        <p:nvPicPr>
          <p:cNvPr id="243725" name="Picture 13" descr="ffreccia arancione a dx">
            <a:extLst>
              <a:ext uri="{FF2B5EF4-FFF2-40B4-BE49-F238E27FC236}">
                <a16:creationId xmlns:a16="http://schemas.microsoft.com/office/drawing/2014/main" id="{EFB0F805-423A-49A6-B200-323F5F15B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450" y="3119438"/>
            <a:ext cx="857250" cy="388937"/>
          </a:xfrm>
          <a:prstGeom prst="rect">
            <a:avLst/>
          </a:prstGeom>
          <a:noFill/>
          <a:extLst>
            <a:ext uri="{909E8E84-426E-40DD-AFC4-6F175D3DCCD1}">
              <a14:hiddenFill xmlns:a14="http://schemas.microsoft.com/office/drawing/2010/main">
                <a:solidFill>
                  <a:srgbClr val="FFFFFF"/>
                </a:solidFill>
              </a14:hiddenFill>
            </a:ext>
          </a:extLst>
        </p:spPr>
      </p:pic>
      <p:pic>
        <p:nvPicPr>
          <p:cNvPr id="243726" name="Picture 14" descr="ffreccia arancione a dx">
            <a:extLst>
              <a:ext uri="{FF2B5EF4-FFF2-40B4-BE49-F238E27FC236}">
                <a16:creationId xmlns:a16="http://schemas.microsoft.com/office/drawing/2014/main" id="{F08A527E-814E-4F7B-AF49-A9D015B80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3138488"/>
            <a:ext cx="857250" cy="388937"/>
          </a:xfrm>
          <a:prstGeom prst="rect">
            <a:avLst/>
          </a:prstGeom>
          <a:noFill/>
          <a:extLst>
            <a:ext uri="{909E8E84-426E-40DD-AFC4-6F175D3DCCD1}">
              <a14:hiddenFill xmlns:a14="http://schemas.microsoft.com/office/drawing/2010/main">
                <a:solidFill>
                  <a:srgbClr val="FFFFFF"/>
                </a:solidFill>
              </a14:hiddenFill>
            </a:ext>
          </a:extLst>
        </p:spPr>
      </p:pic>
      <p:pic>
        <p:nvPicPr>
          <p:cNvPr id="243727" name="Picture 15" descr="0731">
            <a:extLst>
              <a:ext uri="{FF2B5EF4-FFF2-40B4-BE49-F238E27FC236}">
                <a16:creationId xmlns:a16="http://schemas.microsoft.com/office/drawing/2014/main" id="{39780D6F-E0E9-4D70-8B7A-7D5AE9F4F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022725"/>
            <a:ext cx="9144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3728" name="Picture 16" descr="0731">
            <a:extLst>
              <a:ext uri="{FF2B5EF4-FFF2-40B4-BE49-F238E27FC236}">
                <a16:creationId xmlns:a16="http://schemas.microsoft.com/office/drawing/2014/main" id="{263F9837-270A-4CD2-859E-54905292E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150" y="4071938"/>
            <a:ext cx="914400" cy="457200"/>
          </a:xfrm>
          <a:prstGeom prst="rect">
            <a:avLst/>
          </a:prstGeom>
          <a:noFill/>
          <a:extLst>
            <a:ext uri="{909E8E84-426E-40DD-AFC4-6F175D3DCCD1}">
              <a14:hiddenFill xmlns:a14="http://schemas.microsoft.com/office/drawing/2010/main">
                <a:solidFill>
                  <a:srgbClr val="FFFFFF"/>
                </a:solidFill>
              </a14:hiddenFill>
            </a:ext>
          </a:extLst>
        </p:spPr>
      </p:pic>
      <p:sp>
        <p:nvSpPr>
          <p:cNvPr id="243729" name="Rectangle 17">
            <a:extLst>
              <a:ext uri="{FF2B5EF4-FFF2-40B4-BE49-F238E27FC236}">
                <a16:creationId xmlns:a16="http://schemas.microsoft.com/office/drawing/2014/main" id="{0AB3B211-62B9-442F-84F4-4AD4051B0A60}"/>
              </a:ext>
            </a:extLst>
          </p:cNvPr>
          <p:cNvSpPr>
            <a:spLocks noChangeArrowheads="1"/>
          </p:cNvSpPr>
          <p:nvPr/>
        </p:nvSpPr>
        <p:spPr bwMode="auto">
          <a:xfrm>
            <a:off x="609600" y="5499100"/>
            <a:ext cx="7981950" cy="228600"/>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pPr algn="ctr"/>
            <a:r>
              <a:rPr lang="it-IT" altLang="it-IT" sz="1400" b="1">
                <a:latin typeface="Verdana" panose="020B0604030504040204" pitchFamily="34" charset="0"/>
              </a:rPr>
              <a:t>Gruppo sperimentale A</a:t>
            </a:r>
          </a:p>
        </p:txBody>
      </p:sp>
      <p:sp>
        <p:nvSpPr>
          <p:cNvPr id="243730" name="Text Box 18">
            <a:extLst>
              <a:ext uri="{FF2B5EF4-FFF2-40B4-BE49-F238E27FC236}">
                <a16:creationId xmlns:a16="http://schemas.microsoft.com/office/drawing/2014/main" id="{C9C96D07-10DD-4CD1-92FD-7C128796D14C}"/>
              </a:ext>
            </a:extLst>
          </p:cNvPr>
          <p:cNvSpPr txBox="1">
            <a:spLocks noChangeArrowheads="1"/>
          </p:cNvSpPr>
          <p:nvPr/>
        </p:nvSpPr>
        <p:spPr bwMode="auto">
          <a:xfrm>
            <a:off x="609600" y="5903913"/>
            <a:ext cx="2209800" cy="31432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400" b="1">
                <a:latin typeface="Verdana" panose="020B0604030504040204" pitchFamily="34" charset="0"/>
              </a:rPr>
              <a:t>Misure in ingresso</a:t>
            </a:r>
          </a:p>
        </p:txBody>
      </p:sp>
      <p:sp>
        <p:nvSpPr>
          <p:cNvPr id="243731" name="Text Box 19">
            <a:extLst>
              <a:ext uri="{FF2B5EF4-FFF2-40B4-BE49-F238E27FC236}">
                <a16:creationId xmlns:a16="http://schemas.microsoft.com/office/drawing/2014/main" id="{5DA2FB84-5A77-4C57-9FF9-FA68BC90E082}"/>
              </a:ext>
            </a:extLst>
          </p:cNvPr>
          <p:cNvSpPr txBox="1">
            <a:spLocks noChangeArrowheads="1"/>
          </p:cNvSpPr>
          <p:nvPr/>
        </p:nvSpPr>
        <p:spPr bwMode="auto">
          <a:xfrm>
            <a:off x="3829050" y="5913438"/>
            <a:ext cx="1600200" cy="31432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it-IT" altLang="it-IT" sz="1400" b="1">
                <a:latin typeface="Verdana" panose="020B0604030504040204" pitchFamily="34" charset="0"/>
              </a:rPr>
              <a:t>Trattamento</a:t>
            </a:r>
          </a:p>
        </p:txBody>
      </p:sp>
      <p:sp>
        <p:nvSpPr>
          <p:cNvPr id="243732" name="Text Box 20">
            <a:extLst>
              <a:ext uri="{FF2B5EF4-FFF2-40B4-BE49-F238E27FC236}">
                <a16:creationId xmlns:a16="http://schemas.microsoft.com/office/drawing/2014/main" id="{F7122E18-9F20-4EC7-80FE-4DCE4439AF3C}"/>
              </a:ext>
            </a:extLst>
          </p:cNvPr>
          <p:cNvSpPr txBox="1">
            <a:spLocks noChangeArrowheads="1"/>
          </p:cNvSpPr>
          <p:nvPr/>
        </p:nvSpPr>
        <p:spPr bwMode="auto">
          <a:xfrm>
            <a:off x="6381750" y="5908675"/>
            <a:ext cx="2209800" cy="31432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1400" b="1">
                <a:latin typeface="Verdana" panose="020B0604030504040204" pitchFamily="34" charset="0"/>
              </a:rPr>
              <a:t>Misure in uscita</a:t>
            </a:r>
          </a:p>
        </p:txBody>
      </p:sp>
      <p:pic>
        <p:nvPicPr>
          <p:cNvPr id="243733" name="Picture 21" descr="ffreccia arancione a dx">
            <a:extLst>
              <a:ext uri="{FF2B5EF4-FFF2-40B4-BE49-F238E27FC236}">
                <a16:creationId xmlns:a16="http://schemas.microsoft.com/office/drawing/2014/main" id="{D2195933-4843-4E8D-8156-E60A71A7C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5876925"/>
            <a:ext cx="857250" cy="388938"/>
          </a:xfrm>
          <a:prstGeom prst="rect">
            <a:avLst/>
          </a:prstGeom>
          <a:noFill/>
          <a:extLst>
            <a:ext uri="{909E8E84-426E-40DD-AFC4-6F175D3DCCD1}">
              <a14:hiddenFill xmlns:a14="http://schemas.microsoft.com/office/drawing/2010/main">
                <a:solidFill>
                  <a:srgbClr val="FFFFFF"/>
                </a:solidFill>
              </a14:hiddenFill>
            </a:ext>
          </a:extLst>
        </p:spPr>
      </p:pic>
      <p:pic>
        <p:nvPicPr>
          <p:cNvPr id="243734" name="Picture 22" descr="ffreccia arancione a dx">
            <a:extLst>
              <a:ext uri="{FF2B5EF4-FFF2-40B4-BE49-F238E27FC236}">
                <a16:creationId xmlns:a16="http://schemas.microsoft.com/office/drawing/2014/main" id="{C198255A-CB0D-480E-8E49-06D3044EB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450" y="5895975"/>
            <a:ext cx="857250" cy="38893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3B0C4050-F2FA-4043-B6B5-E8BFA7EA3387}"/>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951204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4C37CD30-4811-415C-B1FF-9100EC16AEF0}"/>
              </a:ext>
            </a:extLst>
          </p:cNvPr>
          <p:cNvSpPr>
            <a:spLocks noChangeArrowheads="1"/>
          </p:cNvSpPr>
          <p:nvPr/>
        </p:nvSpPr>
        <p:spPr bwMode="auto">
          <a:xfrm>
            <a:off x="574031" y="1619503"/>
            <a:ext cx="79629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anose="02020603050405020304" pitchFamily="18" charset="0"/>
              </a:defRPr>
            </a:lvl1pPr>
            <a:lvl2pPr marL="4762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sz="1800" b="1" dirty="0">
                <a:latin typeface="Arial Narrow" panose="020B0606020202030204" pitchFamily="34" charset="0"/>
              </a:rPr>
              <a:t>Riepilogando quanto visto finora…</a:t>
            </a:r>
          </a:p>
          <a:p>
            <a:pPr>
              <a:spcBef>
                <a:spcPct val="50000"/>
              </a:spcBef>
            </a:pPr>
            <a:endParaRPr lang="it-IT" altLang="it-IT" sz="1600" b="1" dirty="0">
              <a:latin typeface="Arial Narrow" panose="020B0606020202030204" pitchFamily="34" charset="0"/>
            </a:endParaRPr>
          </a:p>
          <a:p>
            <a:pPr>
              <a:spcBef>
                <a:spcPct val="50000"/>
              </a:spcBef>
              <a:buFontTx/>
              <a:buBlip>
                <a:blip r:embed="rId3"/>
              </a:buBlip>
            </a:pPr>
            <a:r>
              <a:rPr lang="it-IT" altLang="it-IT" sz="1600" dirty="0">
                <a:latin typeface="Arial Narrow" panose="020B0606020202030204" pitchFamily="34" charset="0"/>
              </a:rPr>
              <a:t>In un </a:t>
            </a:r>
            <a:r>
              <a:rPr lang="it-IT" altLang="it-IT" sz="1600" b="1" dirty="0">
                <a:latin typeface="Arial Narrow" panose="020B0606020202030204" pitchFamily="34" charset="0"/>
              </a:rPr>
              <a:t>esperimento occasionale</a:t>
            </a:r>
            <a:r>
              <a:rPr lang="it-IT" altLang="it-IT" sz="1600" dirty="0">
                <a:latin typeface="Arial Narrow" panose="020B0606020202030204" pitchFamily="34" charset="0"/>
              </a:rPr>
              <a:t> la manipolazione della variabile dipendente avviene senza l’intervento del ricercatore. L’</a:t>
            </a:r>
            <a:r>
              <a:rPr lang="it-IT" altLang="it-IT" sz="1600" b="1" dirty="0">
                <a:latin typeface="Arial Narrow" panose="020B0606020202030204" pitchFamily="34" charset="0"/>
              </a:rPr>
              <a:t>esperimento provocato</a:t>
            </a:r>
            <a:r>
              <a:rPr lang="it-IT" altLang="it-IT" sz="1600" dirty="0">
                <a:latin typeface="Arial Narrow" panose="020B0606020202030204" pitchFamily="34" charset="0"/>
              </a:rPr>
              <a:t> consiste invece nel manipolare una variabile e osservare le conseguenze, al fine verificare il tipo di rapporto tra due ordini di fatti.</a:t>
            </a:r>
          </a:p>
          <a:p>
            <a:pPr>
              <a:buFontTx/>
              <a:buBlip>
                <a:blip r:embed="rId3"/>
              </a:buBlip>
            </a:pPr>
            <a:r>
              <a:rPr lang="it-IT" altLang="it-IT" sz="1600" dirty="0">
                <a:latin typeface="Arial Narrow" panose="020B0606020202030204" pitchFamily="34" charset="0"/>
              </a:rPr>
              <a:t>L’esperimento provocato prevede la misura della variabile dipendente, l’introduzione di una variabile indipendente e la misura della variabile indipendente. È inoltre necessario un </a:t>
            </a:r>
            <a:r>
              <a:rPr lang="it-IT" altLang="it-IT" sz="1600" b="1" dirty="0">
                <a:latin typeface="Arial Narrow" panose="020B0606020202030204" pitchFamily="34" charset="0"/>
              </a:rPr>
              <a:t>controllo</a:t>
            </a:r>
            <a:r>
              <a:rPr lang="it-IT" altLang="it-IT" sz="1600" dirty="0">
                <a:latin typeface="Arial Narrow" panose="020B0606020202030204" pitchFamily="34" charset="0"/>
              </a:rPr>
              <a:t> dei possibili fattori di errore e delle altre variabili che possono intervenire sulla variabile dipendente.</a:t>
            </a:r>
          </a:p>
          <a:p>
            <a:pPr>
              <a:buFontTx/>
              <a:buBlip>
                <a:blip r:embed="rId3"/>
              </a:buBlip>
            </a:pPr>
            <a:r>
              <a:rPr lang="it-IT" altLang="it-IT" sz="1600" dirty="0">
                <a:latin typeface="Arial Narrow" panose="020B0606020202030204" pitchFamily="34" charset="0"/>
              </a:rPr>
              <a:t>I </a:t>
            </a:r>
            <a:r>
              <a:rPr lang="it-IT" altLang="it-IT" sz="1600" b="1" dirty="0">
                <a:latin typeface="Arial Narrow" panose="020B0606020202030204" pitchFamily="34" charset="0"/>
              </a:rPr>
              <a:t>modelli di disegno sperimentale</a:t>
            </a:r>
            <a:r>
              <a:rPr lang="it-IT" altLang="it-IT" sz="1600" dirty="0">
                <a:latin typeface="Arial Narrow" panose="020B0606020202030204" pitchFamily="34" charset="0"/>
              </a:rPr>
              <a:t> consentono di isolare uno o più fattori che agiscono sulla variabile da controllare, neutralizzare le variabili potenzialmente invalidanti, confrontare gli esiti di un trattamento in condizioni diverse, e generalizzare le conclusioni.</a:t>
            </a:r>
          </a:p>
          <a:p>
            <a:pPr>
              <a:spcBef>
                <a:spcPct val="50000"/>
              </a:spcBef>
              <a:buFontTx/>
              <a:buBlip>
                <a:blip r:embed="rId3"/>
              </a:buBlip>
            </a:pPr>
            <a:r>
              <a:rPr lang="it-IT" altLang="it-IT" sz="1600" dirty="0">
                <a:latin typeface="Arial Narrow" panose="020B0606020202030204" pitchFamily="34" charset="0"/>
              </a:rPr>
              <a:t>Tali modelli prevedono l’utilizzo di un </a:t>
            </a:r>
            <a:r>
              <a:rPr lang="it-IT" altLang="it-IT" sz="1600" b="1" dirty="0">
                <a:latin typeface="Arial Narrow" panose="020B0606020202030204" pitchFamily="34" charset="0"/>
              </a:rPr>
              <a:t>gruppo sperimentale</a:t>
            </a:r>
            <a:r>
              <a:rPr lang="it-IT" altLang="it-IT" sz="1600" dirty="0">
                <a:latin typeface="Arial Narrow" panose="020B0606020202030204" pitchFamily="34" charset="0"/>
              </a:rPr>
              <a:t>, su cui si sperimenta il trattamento ipotizzato, e un </a:t>
            </a:r>
            <a:r>
              <a:rPr lang="it-IT" altLang="it-IT" sz="1600" b="1" dirty="0">
                <a:latin typeface="Arial Narrow" panose="020B0606020202030204" pitchFamily="34" charset="0"/>
              </a:rPr>
              <a:t>gruppo di controllo</a:t>
            </a:r>
            <a:r>
              <a:rPr lang="it-IT" altLang="it-IT" sz="1600" dirty="0">
                <a:latin typeface="Arial Narrow" panose="020B0606020202030204" pitchFamily="34" charset="0"/>
              </a:rPr>
              <a:t>, che serve da confronto. I gruppi devono essere </a:t>
            </a:r>
            <a:r>
              <a:rPr lang="it-IT" altLang="it-IT" sz="1600" b="1" dirty="0">
                <a:latin typeface="Arial Narrow" panose="020B0606020202030204" pitchFamily="34" charset="0"/>
              </a:rPr>
              <a:t>equivalenti</a:t>
            </a:r>
            <a:r>
              <a:rPr lang="it-IT" altLang="it-IT" sz="1600" dirty="0">
                <a:latin typeface="Arial Narrow" panose="020B0606020202030204" pitchFamily="34" charset="0"/>
              </a:rPr>
              <a:t>.</a:t>
            </a:r>
          </a:p>
          <a:p>
            <a:pPr eaLnBrk="0" hangingPunct="0">
              <a:buFontTx/>
              <a:buBlip>
                <a:blip r:embed="rId3"/>
              </a:buBlip>
            </a:pPr>
            <a:r>
              <a:rPr lang="it-IT" altLang="it-IT" sz="1600" dirty="0">
                <a:latin typeface="Arial Narrow" panose="020B0606020202030204" pitchFamily="34" charset="0"/>
              </a:rPr>
              <a:t>Quando non è possibile esercitare il controllo necessario su tutte le fonti di variazione, si ricorre ai </a:t>
            </a:r>
            <a:r>
              <a:rPr lang="it-IT" altLang="it-IT" sz="1600" b="1" dirty="0">
                <a:latin typeface="Arial Narrow" panose="020B0606020202030204" pitchFamily="34" charset="0"/>
              </a:rPr>
              <a:t>disegni semi-sperimentali o quasi sperimentali</a:t>
            </a:r>
            <a:r>
              <a:rPr lang="it-IT" altLang="it-IT" sz="1600" dirty="0">
                <a:latin typeface="Arial Narrow" panose="020B0606020202030204" pitchFamily="34" charset="0"/>
              </a:rPr>
              <a:t>.</a:t>
            </a:r>
            <a:endParaRPr lang="it-IT" altLang="it-IT" sz="1600" b="1" dirty="0">
              <a:latin typeface="Arial Narrow" panose="020B0606020202030204" pitchFamily="34" charset="0"/>
            </a:endParaRPr>
          </a:p>
        </p:txBody>
      </p:sp>
      <p:sp>
        <p:nvSpPr>
          <p:cNvPr id="209923" name="Text Box 3">
            <a:extLst>
              <a:ext uri="{FF2B5EF4-FFF2-40B4-BE49-F238E27FC236}">
                <a16:creationId xmlns:a16="http://schemas.microsoft.com/office/drawing/2014/main" id="{33D79BA4-0A18-42EF-B4F7-13A29CA2A809}"/>
              </a:ext>
            </a:extLst>
          </p:cNvPr>
          <p:cNvSpPr txBox="1">
            <a:spLocks noChangeArrowheads="1"/>
          </p:cNvSpPr>
          <p:nvPr/>
        </p:nvSpPr>
        <p:spPr bwMode="auto">
          <a:xfrm>
            <a:off x="467544" y="1052736"/>
            <a:ext cx="1047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800" b="1" dirty="0">
                <a:solidFill>
                  <a:srgbClr val="003399"/>
                </a:solidFill>
                <a:latin typeface="Arial Narrow" panose="020B0606020202030204" pitchFamily="34" charset="0"/>
              </a:rPr>
              <a:t>Riepilogo</a:t>
            </a:r>
          </a:p>
        </p:txBody>
      </p:sp>
      <p:pic>
        <p:nvPicPr>
          <p:cNvPr id="209924" name="Picture 4" descr="0731">
            <a:extLst>
              <a:ext uri="{FF2B5EF4-FFF2-40B4-BE49-F238E27FC236}">
                <a16:creationId xmlns:a16="http://schemas.microsoft.com/office/drawing/2014/main" id="{8A768E58-6CB4-4793-A28C-8C5A0AB6A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214669"/>
            <a:ext cx="117792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6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CBA66FA-038F-456F-918D-FD7E3F437F02}"/>
              </a:ext>
            </a:extLst>
          </p:cNvPr>
          <p:cNvSpPr>
            <a:spLocks noGrp="1" noChangeArrowheads="1"/>
          </p:cNvSpPr>
          <p:nvPr>
            <p:ph type="ctrTitle"/>
          </p:nvPr>
        </p:nvSpPr>
        <p:spPr>
          <a:xfrm>
            <a:off x="1458913" y="3878263"/>
            <a:ext cx="6929437" cy="990600"/>
          </a:xfrm>
        </p:spPr>
        <p:txBody>
          <a:bodyPr/>
          <a:lstStyle/>
          <a:p>
            <a:pPr eaLnBrk="1" hangingPunct="1"/>
            <a:r>
              <a:rPr lang="en-US" altLang="it-IT" b="0" dirty="0" err="1">
                <a:latin typeface="Arial Narrow" panose="020B0606020202030204" pitchFamily="34" charset="0"/>
                <a:cs typeface="Franklin Gothic Medium" panose="020B0603020102020204" pitchFamily="34" charset="0"/>
              </a:rPr>
              <a:t>Pedagogia</a:t>
            </a:r>
            <a:r>
              <a:rPr lang="en-US" altLang="it-IT" b="0" dirty="0">
                <a:latin typeface="Arial Narrow" panose="020B0606020202030204" pitchFamily="34" charset="0"/>
                <a:cs typeface="Franklin Gothic Medium" panose="020B0603020102020204" pitchFamily="34" charset="0"/>
              </a:rPr>
              <a:t> </a:t>
            </a:r>
            <a:r>
              <a:rPr lang="en-US" altLang="it-IT" b="0" dirty="0" err="1">
                <a:latin typeface="Arial Narrow" panose="020B0606020202030204" pitchFamily="34" charset="0"/>
                <a:cs typeface="Franklin Gothic Medium" panose="020B0603020102020204" pitchFamily="34" charset="0"/>
              </a:rPr>
              <a:t>sperimentale</a:t>
            </a:r>
            <a:r>
              <a:rPr lang="en-US" altLang="it-IT" b="0" dirty="0">
                <a:latin typeface="Arial Narrow" panose="020B0606020202030204" pitchFamily="34" charset="0"/>
                <a:cs typeface="Franklin Gothic Medium" panose="020B0603020102020204" pitchFamily="34" charset="0"/>
              </a:rPr>
              <a:t> </a:t>
            </a:r>
            <a:br>
              <a:rPr lang="en-US" altLang="it-IT" b="0" dirty="0">
                <a:latin typeface="Arial Narrow" panose="020B0606020202030204" pitchFamily="34" charset="0"/>
                <a:cs typeface="Franklin Gothic Medium" panose="020B0603020102020204" pitchFamily="34" charset="0"/>
              </a:rPr>
            </a:br>
            <a:br>
              <a:rPr lang="en-US" altLang="it-IT" b="0" dirty="0">
                <a:latin typeface="Arial Narrow" panose="020B0606020202030204" pitchFamily="34" charset="0"/>
                <a:cs typeface="Franklin Gothic Medium" panose="020B0603020102020204" pitchFamily="34" charset="0"/>
              </a:rPr>
            </a:br>
            <a:r>
              <a:rPr lang="en-US" altLang="it-IT" b="0" dirty="0">
                <a:latin typeface="Arial Narrow" panose="020B0606020202030204" pitchFamily="34" charset="0"/>
                <a:cs typeface="Franklin Gothic Medium" panose="020B0603020102020204" pitchFamily="34" charset="0"/>
              </a:rPr>
              <a:t>prof. Pietro </a:t>
            </a:r>
            <a:r>
              <a:rPr lang="en-US" altLang="it-IT" b="0" dirty="0" err="1">
                <a:latin typeface="Arial Narrow" panose="020B0606020202030204" pitchFamily="34" charset="0"/>
                <a:cs typeface="Franklin Gothic Medium" panose="020B0603020102020204" pitchFamily="34" charset="0"/>
              </a:rPr>
              <a:t>Lucisano</a:t>
            </a:r>
            <a:endParaRPr lang="en-US" altLang="it-IT" dirty="0">
              <a:latin typeface="Franklin Gothic Medium" panose="020B0603020102020204" pitchFamily="34" charset="0"/>
              <a:cs typeface="Franklin Gothic Medium" panose="020B0603020102020204" pitchFamily="34" charset="0"/>
            </a:endParaRPr>
          </a:p>
        </p:txBody>
      </p:sp>
      <p:sp>
        <p:nvSpPr>
          <p:cNvPr id="6147" name="Rectangle 3">
            <a:extLst>
              <a:ext uri="{FF2B5EF4-FFF2-40B4-BE49-F238E27FC236}">
                <a16:creationId xmlns:a16="http://schemas.microsoft.com/office/drawing/2014/main" id="{553B236C-C33C-46E9-861E-0630C334EF11}"/>
              </a:ext>
            </a:extLst>
          </p:cNvPr>
          <p:cNvSpPr>
            <a:spLocks noGrp="1" noChangeArrowheads="1"/>
          </p:cNvSpPr>
          <p:nvPr>
            <p:ph type="subTitle" idx="1"/>
          </p:nvPr>
        </p:nvSpPr>
        <p:spPr>
          <a:xfrm>
            <a:off x="1458913" y="5035550"/>
            <a:ext cx="6929437" cy="914400"/>
          </a:xfrm>
        </p:spPr>
        <p:txBody>
          <a:bodyPr/>
          <a:lstStyle/>
          <a:p>
            <a:pPr eaLnBrk="1" hangingPunct="1"/>
            <a:endParaRPr lang="it-IT" altLang="it-IT" sz="2400" dirty="0">
              <a:latin typeface="Arial Narrow" panose="020B0606020202030204" pitchFamily="34" charset="0"/>
            </a:endParaRPr>
          </a:p>
          <a:p>
            <a:pPr eaLnBrk="1" hangingPunct="1"/>
            <a:r>
              <a:rPr lang="it-IT" altLang="it-IT" sz="2400" dirty="0">
                <a:latin typeface="Arial Narrow" panose="020B0606020202030204" pitchFamily="34" charset="0"/>
              </a:rPr>
              <a:t>Metodologia IV</a:t>
            </a:r>
          </a:p>
          <a:p>
            <a:pPr eaLnBrk="1" hangingPunct="1"/>
            <a:endParaRPr lang="en-US" altLang="it-IT" dirty="0">
              <a:latin typeface="Franklin Gothic Book" panose="020B0503020102020204" pitchFamily="34" charset="0"/>
              <a:cs typeface="Franklin Gothic Book" panose="020B0503020102020204" pitchFamily="34" charset="0"/>
            </a:endParaRPr>
          </a:p>
        </p:txBody>
      </p:sp>
      <p:pic>
        <p:nvPicPr>
          <p:cNvPr id="6148" name="Picture 5" descr="C:\Users\Menna\Desktop\logo.jpg">
            <a:extLst>
              <a:ext uri="{FF2B5EF4-FFF2-40B4-BE49-F238E27FC236}">
                <a16:creationId xmlns:a16="http://schemas.microsoft.com/office/drawing/2014/main" id="{60E79932-8440-4111-B308-94C6B7BF7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447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box generico per testo in blu">
            <a:extLst>
              <a:ext uri="{FF2B5EF4-FFF2-40B4-BE49-F238E27FC236}">
                <a16:creationId xmlns:a16="http://schemas.microsoft.com/office/drawing/2014/main" id="{F59C9B1F-6804-42AE-A1FC-F00E42D78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728788"/>
            <a:ext cx="6208713" cy="4176712"/>
          </a:xfrm>
          <a:prstGeom prst="rect">
            <a:avLst/>
          </a:prstGeom>
          <a:noFill/>
          <a:extLst>
            <a:ext uri="{909E8E84-426E-40DD-AFC4-6F175D3DCCD1}">
              <a14:hiddenFill xmlns:a14="http://schemas.microsoft.com/office/drawing/2010/main">
                <a:solidFill>
                  <a:srgbClr val="FFFFFF"/>
                </a:solidFill>
              </a14:hiddenFill>
            </a:ext>
          </a:extLst>
        </p:spPr>
      </p:pic>
      <p:sp>
        <p:nvSpPr>
          <p:cNvPr id="217091" name="Text Box 3">
            <a:extLst>
              <a:ext uri="{FF2B5EF4-FFF2-40B4-BE49-F238E27FC236}">
                <a16:creationId xmlns:a16="http://schemas.microsoft.com/office/drawing/2014/main" id="{BD99FF03-7426-450D-B98D-8AC3E4DCAD2D}"/>
              </a:ext>
            </a:extLst>
          </p:cNvPr>
          <p:cNvSpPr txBox="1">
            <a:spLocks noChangeArrowheads="1"/>
          </p:cNvSpPr>
          <p:nvPr/>
        </p:nvSpPr>
        <p:spPr bwMode="auto">
          <a:xfrm>
            <a:off x="1728788" y="1774825"/>
            <a:ext cx="5789612"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eaLnBrk="0" hangingPunct="0"/>
            <a:r>
              <a:rPr lang="it-IT" altLang="it-IT" sz="1400" b="1">
                <a:latin typeface="Verdana" panose="020B0604030504040204" pitchFamily="34" charset="0"/>
              </a:rPr>
              <a:t>I vantaggi dell’esperimento possono dunque essere riassunti:</a:t>
            </a:r>
          </a:p>
          <a:p>
            <a:pPr algn="just" eaLnBrk="0" hangingPunct="0">
              <a:buFontTx/>
              <a:buAutoNum type="alphaLcParenR"/>
            </a:pPr>
            <a:r>
              <a:rPr lang="it-IT" altLang="it-IT" sz="1400">
                <a:latin typeface="Verdana" panose="020B0604030504040204" pitchFamily="34" charset="0"/>
              </a:rPr>
              <a:t> Nella possibilità di stabilire relazioni asimmetriche tra le variabili</a:t>
            </a:r>
          </a:p>
          <a:p>
            <a:pPr algn="just" eaLnBrk="0" hangingPunct="0">
              <a:buFontTx/>
              <a:buAutoNum type="alphaLcParenR"/>
            </a:pPr>
            <a:r>
              <a:rPr lang="it-IT" altLang="it-IT" sz="1400">
                <a:latin typeface="Verdana" panose="020B0604030504040204" pitchFamily="34" charset="0"/>
              </a:rPr>
              <a:t> Nel controllo delle variabili concorrenti</a:t>
            </a:r>
          </a:p>
          <a:p>
            <a:pPr algn="just" eaLnBrk="0" hangingPunct="0">
              <a:buFontTx/>
              <a:buAutoNum type="alphaLcParenR"/>
            </a:pPr>
            <a:r>
              <a:rPr lang="it-IT" altLang="it-IT" sz="1400">
                <a:latin typeface="Verdana" panose="020B0604030504040204" pitchFamily="34" charset="0"/>
              </a:rPr>
              <a:t>Nella possibilità di utilizzare campioni di dimensioni minori</a:t>
            </a:r>
          </a:p>
          <a:p>
            <a:pPr eaLnBrk="0" hangingPunct="0"/>
            <a:endParaRPr lang="it-IT" altLang="it-IT" sz="1400" b="1">
              <a:latin typeface="Verdana" panose="020B0604030504040204" pitchFamily="34" charset="0"/>
            </a:endParaRPr>
          </a:p>
          <a:p>
            <a:pPr eaLnBrk="0" hangingPunct="0"/>
            <a:r>
              <a:rPr lang="it-IT" altLang="it-IT" sz="1400" b="1">
                <a:latin typeface="Verdana" panose="020B0604030504040204" pitchFamily="34" charset="0"/>
              </a:rPr>
              <a:t>Gli svantaggi sono:</a:t>
            </a:r>
          </a:p>
          <a:p>
            <a:pPr eaLnBrk="0" hangingPunct="0">
              <a:buFontTx/>
              <a:buAutoNum type="alphaLcParenR"/>
            </a:pPr>
            <a:r>
              <a:rPr lang="it-IT" altLang="it-IT" sz="1400">
                <a:latin typeface="Verdana" panose="020B0604030504040204" pitchFamily="34" charset="0"/>
              </a:rPr>
              <a:t>Nella difficoltà ad isolare le variabili e ad effettuare il controllo</a:t>
            </a:r>
          </a:p>
          <a:p>
            <a:pPr eaLnBrk="0" hangingPunct="0">
              <a:buFontTx/>
              <a:buAutoNum type="alphaLcParenR"/>
            </a:pPr>
            <a:r>
              <a:rPr lang="it-IT" altLang="it-IT" sz="1400">
                <a:latin typeface="Verdana" panose="020B0604030504040204" pitchFamily="34" charset="0"/>
              </a:rPr>
              <a:t>Nel rischio che lo sforzo di isolare le variabili produca situazioni artificiali </a:t>
            </a:r>
          </a:p>
          <a:p>
            <a:pPr eaLnBrk="0" hangingPunct="0">
              <a:buFontTx/>
              <a:buAutoNum type="alphaLcParenR"/>
            </a:pPr>
            <a:r>
              <a:rPr lang="it-IT" altLang="it-IT" sz="1400">
                <a:latin typeface="Verdana" panose="020B0604030504040204" pitchFamily="34" charset="0"/>
              </a:rPr>
              <a:t>Nell’effetto che la consapevolezza di partecipare ad un esperimento influenzi i comportamenti dei partecipanti</a:t>
            </a:r>
          </a:p>
          <a:p>
            <a:pPr eaLnBrk="0" hangingPunct="0">
              <a:buFontTx/>
              <a:buAutoNum type="alphaLcParenR"/>
            </a:pPr>
            <a:r>
              <a:rPr lang="it-IT" altLang="it-IT" sz="1400">
                <a:latin typeface="Verdana" panose="020B0604030504040204" pitchFamily="34" charset="0"/>
              </a:rPr>
              <a:t>Nella difficoltà di operare con campioni tali da consentire generalizzazioni</a:t>
            </a:r>
          </a:p>
        </p:txBody>
      </p:sp>
      <p:sp>
        <p:nvSpPr>
          <p:cNvPr id="217092" name="Text Box 4">
            <a:extLst>
              <a:ext uri="{FF2B5EF4-FFF2-40B4-BE49-F238E27FC236}">
                <a16:creationId xmlns:a16="http://schemas.microsoft.com/office/drawing/2014/main" id="{B4B3BD71-F405-4498-8C18-386FEDE6217F}"/>
              </a:ext>
            </a:extLst>
          </p:cNvPr>
          <p:cNvSpPr txBox="1">
            <a:spLocks noChangeArrowheads="1"/>
          </p:cNvSpPr>
          <p:nvPr/>
        </p:nvSpPr>
        <p:spPr bwMode="auto">
          <a:xfrm>
            <a:off x="6894513" y="5402263"/>
            <a:ext cx="7000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b="1" u="sng">
                <a:latin typeface="Verdana" panose="020B0604030504040204" pitchFamily="34" charset="0"/>
              </a:rPr>
              <a:t>chiudi</a:t>
            </a:r>
          </a:p>
        </p:txBody>
      </p:sp>
      <p:sp>
        <p:nvSpPr>
          <p:cNvPr id="2" name="Titolo 1">
            <a:extLst>
              <a:ext uri="{FF2B5EF4-FFF2-40B4-BE49-F238E27FC236}">
                <a16:creationId xmlns:a16="http://schemas.microsoft.com/office/drawing/2014/main" id="{FF6289E7-863E-4ADF-9433-4660E611604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C3CF709-6BA8-4D56-ABC0-1CB13FE707B0}"/>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20632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4" name="Picture 6" descr="box generico per testo in blu">
            <a:extLst>
              <a:ext uri="{FF2B5EF4-FFF2-40B4-BE49-F238E27FC236}">
                <a16:creationId xmlns:a16="http://schemas.microsoft.com/office/drawing/2014/main" id="{65D64C54-78F8-4B25-9E96-3FC9E118D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728788"/>
            <a:ext cx="6208713" cy="4176712"/>
          </a:xfrm>
          <a:prstGeom prst="rect">
            <a:avLst/>
          </a:prstGeom>
          <a:noFill/>
          <a:extLst>
            <a:ext uri="{909E8E84-426E-40DD-AFC4-6F175D3DCCD1}">
              <a14:hiddenFill xmlns:a14="http://schemas.microsoft.com/office/drawing/2010/main">
                <a:solidFill>
                  <a:srgbClr val="FFFFFF"/>
                </a:solidFill>
              </a14:hiddenFill>
            </a:ext>
          </a:extLst>
        </p:spPr>
      </p:pic>
      <p:sp>
        <p:nvSpPr>
          <p:cNvPr id="227335" name="Text Box 7">
            <a:extLst>
              <a:ext uri="{FF2B5EF4-FFF2-40B4-BE49-F238E27FC236}">
                <a16:creationId xmlns:a16="http://schemas.microsoft.com/office/drawing/2014/main" id="{83456B98-3568-4E5F-BFB9-5F9C5328ED3B}"/>
              </a:ext>
            </a:extLst>
          </p:cNvPr>
          <p:cNvSpPr txBox="1">
            <a:spLocks noChangeArrowheads="1"/>
          </p:cNvSpPr>
          <p:nvPr/>
        </p:nvSpPr>
        <p:spPr bwMode="auto">
          <a:xfrm>
            <a:off x="1728788" y="1774825"/>
            <a:ext cx="5789612" cy="360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sz="1400" b="1">
                <a:latin typeface="Verdana" panose="020B0604030504040204" pitchFamily="34" charset="0"/>
              </a:rPr>
              <a:t>Vantaggi</a:t>
            </a:r>
          </a:p>
          <a:p>
            <a:pPr>
              <a:spcBef>
                <a:spcPct val="50000"/>
              </a:spcBef>
            </a:pPr>
            <a:r>
              <a:rPr lang="it-IT" altLang="it-IT" sz="1400">
                <a:latin typeface="Verdana" panose="020B0604030504040204" pitchFamily="34" charset="0"/>
              </a:rPr>
              <a:t>Controllare l’effetto del trattamento sperimentale.</a:t>
            </a:r>
          </a:p>
          <a:p>
            <a:pPr>
              <a:spcBef>
                <a:spcPct val="50000"/>
              </a:spcBef>
            </a:pPr>
            <a:r>
              <a:rPr lang="it-IT" altLang="it-IT" sz="1400">
                <a:latin typeface="Verdana" panose="020B0604030504040204" pitchFamily="34" charset="0"/>
              </a:rPr>
              <a:t>Controllare le variabili di sfondo e i cambiamenti dovuti</a:t>
            </a:r>
          </a:p>
          <a:p>
            <a:pPr>
              <a:spcBef>
                <a:spcPct val="50000"/>
              </a:spcBef>
            </a:pPr>
            <a:r>
              <a:rPr lang="it-IT" altLang="it-IT" sz="1400">
                <a:latin typeface="Verdana" panose="020B0604030504040204" pitchFamily="34" charset="0"/>
              </a:rPr>
              <a:t>all’intervallo di tempo.</a:t>
            </a:r>
          </a:p>
          <a:p>
            <a:pPr>
              <a:spcBef>
                <a:spcPct val="50000"/>
              </a:spcBef>
            </a:pPr>
            <a:endParaRPr lang="it-IT" altLang="it-IT" sz="1400">
              <a:latin typeface="Verdana" panose="020B0604030504040204" pitchFamily="34" charset="0"/>
            </a:endParaRPr>
          </a:p>
          <a:p>
            <a:pPr>
              <a:spcBef>
                <a:spcPct val="50000"/>
              </a:spcBef>
            </a:pPr>
            <a:r>
              <a:rPr lang="it-IT" altLang="it-IT" sz="1400" b="1">
                <a:latin typeface="Verdana" panose="020B0604030504040204" pitchFamily="34" charset="0"/>
              </a:rPr>
              <a:t>Svantaggi</a:t>
            </a:r>
          </a:p>
          <a:p>
            <a:pPr>
              <a:spcBef>
                <a:spcPct val="50000"/>
              </a:spcBef>
              <a:buFontTx/>
              <a:buChar char="•"/>
            </a:pPr>
            <a:r>
              <a:rPr lang="it-IT" altLang="it-IT" sz="1400">
                <a:latin typeface="Verdana" panose="020B0604030504040204" pitchFamily="34" charset="0"/>
              </a:rPr>
              <a:t>Con questo disegno, quindi, non si può determinare con certezza se e quanto il controllo iniziale influenzi i risultati dell’esperimento.</a:t>
            </a:r>
          </a:p>
          <a:p>
            <a:pPr>
              <a:spcBef>
                <a:spcPct val="50000"/>
              </a:spcBef>
              <a:buFontTx/>
              <a:buChar char="•"/>
            </a:pPr>
            <a:r>
              <a:rPr lang="it-IT" altLang="it-IT" sz="1400">
                <a:latin typeface="Verdana" panose="020B0604030504040204" pitchFamily="34" charset="0"/>
              </a:rPr>
              <a:t> L’applicazione di controlli in ingresso (intervento di persone, uso di prove, ecc.) può creare nei soggetti una modifica nella motivazione stimolando ad esempio un impegno maggiore.</a:t>
            </a:r>
          </a:p>
        </p:txBody>
      </p:sp>
      <p:sp>
        <p:nvSpPr>
          <p:cNvPr id="227336" name="Text Box 8">
            <a:extLst>
              <a:ext uri="{FF2B5EF4-FFF2-40B4-BE49-F238E27FC236}">
                <a16:creationId xmlns:a16="http://schemas.microsoft.com/office/drawing/2014/main" id="{11F5BA58-A252-44A8-BF88-14BC0666C226}"/>
              </a:ext>
            </a:extLst>
          </p:cNvPr>
          <p:cNvSpPr txBox="1">
            <a:spLocks noChangeArrowheads="1"/>
          </p:cNvSpPr>
          <p:nvPr/>
        </p:nvSpPr>
        <p:spPr bwMode="auto">
          <a:xfrm>
            <a:off x="6894513" y="5402263"/>
            <a:ext cx="7000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b="1" u="sng">
                <a:latin typeface="Verdana" panose="020B0604030504040204" pitchFamily="34" charset="0"/>
              </a:rPr>
              <a:t>chiudi</a:t>
            </a:r>
          </a:p>
        </p:txBody>
      </p:sp>
      <p:sp>
        <p:nvSpPr>
          <p:cNvPr id="2" name="Titolo 1">
            <a:extLst>
              <a:ext uri="{FF2B5EF4-FFF2-40B4-BE49-F238E27FC236}">
                <a16:creationId xmlns:a16="http://schemas.microsoft.com/office/drawing/2014/main" id="{EA9595CE-6D7E-4CA8-9870-679EDB592E39}"/>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930B0C03-2B6D-468F-AE00-787233E39CD8}"/>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1917203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7" name="Picture 5" descr="box generico per testo in blu">
            <a:extLst>
              <a:ext uri="{FF2B5EF4-FFF2-40B4-BE49-F238E27FC236}">
                <a16:creationId xmlns:a16="http://schemas.microsoft.com/office/drawing/2014/main" id="{EE0443B2-1A8C-4F32-87A8-A066B7451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728788"/>
            <a:ext cx="6208713" cy="3910012"/>
          </a:xfrm>
          <a:prstGeom prst="rect">
            <a:avLst/>
          </a:prstGeom>
          <a:noFill/>
          <a:extLst>
            <a:ext uri="{909E8E84-426E-40DD-AFC4-6F175D3DCCD1}">
              <a14:hiddenFill xmlns:a14="http://schemas.microsoft.com/office/drawing/2010/main">
                <a:solidFill>
                  <a:srgbClr val="FFFFFF"/>
                </a:solidFill>
              </a14:hiddenFill>
            </a:ext>
          </a:extLst>
        </p:spPr>
      </p:pic>
      <p:sp>
        <p:nvSpPr>
          <p:cNvPr id="228358" name="Text Box 6">
            <a:extLst>
              <a:ext uri="{FF2B5EF4-FFF2-40B4-BE49-F238E27FC236}">
                <a16:creationId xmlns:a16="http://schemas.microsoft.com/office/drawing/2014/main" id="{8B02CDF3-F346-4B61-A1BD-B44E54C5BBEE}"/>
              </a:ext>
            </a:extLst>
          </p:cNvPr>
          <p:cNvSpPr txBox="1">
            <a:spLocks noChangeArrowheads="1"/>
          </p:cNvSpPr>
          <p:nvPr/>
        </p:nvSpPr>
        <p:spPr bwMode="auto">
          <a:xfrm>
            <a:off x="1728788" y="1774825"/>
            <a:ext cx="5789612"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it-IT" altLang="it-IT" sz="1400" b="1">
                <a:latin typeface="Verdana" panose="020B0604030504040204" pitchFamily="34" charset="0"/>
              </a:rPr>
              <a:t>Vantaggi</a:t>
            </a:r>
          </a:p>
          <a:p>
            <a:pPr>
              <a:buFontTx/>
              <a:buChar char="•"/>
            </a:pPr>
            <a:r>
              <a:rPr lang="it-IT" altLang="it-IT" sz="1400">
                <a:latin typeface="Verdana" panose="020B0604030504040204" pitchFamily="34" charset="0"/>
              </a:rPr>
              <a:t>Verificare l’effetto del trattamento sperimentale.</a:t>
            </a:r>
          </a:p>
          <a:p>
            <a:pPr>
              <a:buFontTx/>
              <a:buChar char="•"/>
            </a:pPr>
            <a:r>
              <a:rPr lang="it-IT" altLang="it-IT" sz="1400">
                <a:latin typeface="Verdana" panose="020B0604030504040204" pitchFamily="34" charset="0"/>
              </a:rPr>
              <a:t>Controllare la variabile confondente del testing.</a:t>
            </a:r>
          </a:p>
          <a:p>
            <a:endParaRPr lang="it-IT" altLang="it-IT" sz="1400">
              <a:latin typeface="Verdana" panose="020B0604030504040204" pitchFamily="34" charset="0"/>
            </a:endParaRPr>
          </a:p>
          <a:p>
            <a:pPr>
              <a:spcBef>
                <a:spcPct val="30000"/>
              </a:spcBef>
            </a:pPr>
            <a:r>
              <a:rPr lang="it-IT" altLang="it-IT" sz="1400" b="1">
                <a:latin typeface="Verdana" panose="020B0604030504040204" pitchFamily="34" charset="0"/>
              </a:rPr>
              <a:t>Svantaggi</a:t>
            </a:r>
          </a:p>
          <a:p>
            <a:pPr>
              <a:buFontTx/>
              <a:buChar char="•"/>
            </a:pPr>
            <a:r>
              <a:rPr lang="it-IT" altLang="it-IT" sz="1400">
                <a:latin typeface="Verdana" panose="020B0604030504040204" pitchFamily="34" charset="0"/>
              </a:rPr>
              <a:t>L’assenza di controlli in ingresso non ci permette di verificare l’effetto della storia e/o della maturazione sulle prove finali.</a:t>
            </a:r>
          </a:p>
          <a:p>
            <a:pPr>
              <a:buFontTx/>
              <a:buChar char="•"/>
            </a:pPr>
            <a:r>
              <a:rPr lang="it-IT" altLang="it-IT" sz="1400">
                <a:latin typeface="Verdana" panose="020B0604030504040204" pitchFamily="34" charset="0"/>
              </a:rPr>
              <a:t>Nel corso del tempo i soggetti che compongono i gruppi subiscono, anche indipendentemente dal trattamento, uno sviluppo che dipende da fattori interni ed esterni.</a:t>
            </a:r>
          </a:p>
          <a:p>
            <a:pPr>
              <a:buFontTx/>
              <a:buChar char="•"/>
            </a:pPr>
            <a:r>
              <a:rPr lang="it-IT" altLang="it-IT" sz="1400">
                <a:latin typeface="Verdana" panose="020B0604030504040204" pitchFamily="34" charset="0"/>
              </a:rPr>
              <a:t> Con questo disegno, quindi, non si può determinare con certezza se e quanto storia e/o maturazione influenzino i risultati dell’esperimento.</a:t>
            </a:r>
          </a:p>
        </p:txBody>
      </p:sp>
      <p:sp>
        <p:nvSpPr>
          <p:cNvPr id="228359" name="Text Box 7">
            <a:extLst>
              <a:ext uri="{FF2B5EF4-FFF2-40B4-BE49-F238E27FC236}">
                <a16:creationId xmlns:a16="http://schemas.microsoft.com/office/drawing/2014/main" id="{996ECE89-EE54-42C4-B59F-3985A521F7B9}"/>
              </a:ext>
            </a:extLst>
          </p:cNvPr>
          <p:cNvSpPr txBox="1">
            <a:spLocks noChangeArrowheads="1"/>
          </p:cNvSpPr>
          <p:nvPr/>
        </p:nvSpPr>
        <p:spPr bwMode="auto">
          <a:xfrm>
            <a:off x="6818313" y="5135563"/>
            <a:ext cx="7000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b="1" u="sng">
                <a:latin typeface="Verdana" panose="020B0604030504040204" pitchFamily="34" charset="0"/>
              </a:rPr>
              <a:t>chiudi</a:t>
            </a:r>
          </a:p>
        </p:txBody>
      </p:sp>
      <p:sp>
        <p:nvSpPr>
          <p:cNvPr id="2" name="Titolo 1">
            <a:extLst>
              <a:ext uri="{FF2B5EF4-FFF2-40B4-BE49-F238E27FC236}">
                <a16:creationId xmlns:a16="http://schemas.microsoft.com/office/drawing/2014/main" id="{CEF53DCA-F294-4A88-A85E-76693D7A97A1}"/>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818785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57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3">
            <a:extLst>
              <a:ext uri="{FF2B5EF4-FFF2-40B4-BE49-F238E27FC236}">
                <a16:creationId xmlns:a16="http://schemas.microsoft.com/office/drawing/2014/main" id="{A6A8452F-4374-460B-B69D-9F5A1BA398D5}"/>
              </a:ext>
            </a:extLst>
          </p:cNvPr>
          <p:cNvSpPr txBox="1">
            <a:spLocks noChangeArrowheads="1"/>
          </p:cNvSpPr>
          <p:nvPr/>
        </p:nvSpPr>
        <p:spPr bwMode="auto">
          <a:xfrm>
            <a:off x="1962150" y="2097088"/>
            <a:ext cx="6553200"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pPr>
            <a:r>
              <a:rPr lang="it-IT" altLang="it-IT" sz="1600" b="1" dirty="0">
                <a:latin typeface="Verdana" panose="020B0604030504040204" pitchFamily="34" charset="0"/>
              </a:rPr>
              <a:t>I disegni sperimentali</a:t>
            </a:r>
          </a:p>
          <a:p>
            <a:pPr eaLnBrk="0" hangingPunct="0">
              <a:spcBef>
                <a:spcPct val="20000"/>
              </a:spcBef>
            </a:pPr>
            <a:endParaRPr lang="it-IT" altLang="it-IT" sz="1600" b="1" dirty="0">
              <a:latin typeface="Verdana" panose="020B0604030504040204" pitchFamily="34" charset="0"/>
            </a:endParaRPr>
          </a:p>
          <a:p>
            <a:pPr eaLnBrk="0" hangingPunct="0">
              <a:spcBef>
                <a:spcPct val="20000"/>
              </a:spcBef>
            </a:pPr>
            <a:r>
              <a:rPr lang="it-IT" altLang="it-IT" sz="1400" b="1" dirty="0">
                <a:latin typeface="Verdana" panose="020B0604030504040204" pitchFamily="34" charset="0"/>
              </a:rPr>
              <a:t>In questa lezione saranno trattati i seguenti argomenti:</a:t>
            </a:r>
          </a:p>
          <a:p>
            <a:pPr eaLnBrk="0" hangingPunct="0">
              <a:spcBef>
                <a:spcPct val="20000"/>
              </a:spcBef>
            </a:pPr>
            <a:r>
              <a:rPr lang="it-IT" altLang="it-IT" sz="1400" dirty="0">
                <a:latin typeface="Verdana" panose="020B0604030504040204" pitchFamily="34" charset="0"/>
              </a:rPr>
              <a:t> </a:t>
            </a:r>
          </a:p>
          <a:p>
            <a:pPr eaLnBrk="0" hangingPunct="0">
              <a:spcBef>
                <a:spcPct val="50000"/>
              </a:spcBef>
              <a:buFontTx/>
              <a:buBlip>
                <a:blip r:embed="rId3"/>
              </a:buBlip>
            </a:pPr>
            <a:r>
              <a:rPr lang="it-IT" altLang="it-IT" sz="1400" dirty="0">
                <a:latin typeface="Tahoma" panose="020B0604030504040204" pitchFamily="34" charset="0"/>
              </a:rPr>
              <a:t> Introduzione ai disegni sperimentali </a:t>
            </a:r>
          </a:p>
          <a:p>
            <a:pPr eaLnBrk="0" hangingPunct="0">
              <a:spcBef>
                <a:spcPct val="50000"/>
              </a:spcBef>
              <a:buFontTx/>
              <a:buBlip>
                <a:blip r:embed="rId3"/>
              </a:buBlip>
            </a:pPr>
            <a:r>
              <a:rPr lang="it-IT" altLang="it-IT" sz="1400" dirty="0">
                <a:latin typeface="Tahoma" panose="020B0604030504040204" pitchFamily="34" charset="0"/>
              </a:rPr>
              <a:t> L’isolamento delle variabili</a:t>
            </a:r>
          </a:p>
          <a:p>
            <a:pPr>
              <a:spcBef>
                <a:spcPct val="50000"/>
              </a:spcBef>
              <a:buFontTx/>
              <a:buBlip>
                <a:blip r:embed="rId3"/>
              </a:buBlip>
            </a:pPr>
            <a:r>
              <a:rPr lang="it-IT" altLang="it-IT" sz="1400" dirty="0">
                <a:latin typeface="Tahoma" panose="020B0604030504040204" pitchFamily="34" charset="0"/>
              </a:rPr>
              <a:t> Progettare un disegno sperimentale</a:t>
            </a:r>
          </a:p>
          <a:p>
            <a:pPr>
              <a:spcBef>
                <a:spcPct val="50000"/>
              </a:spcBef>
              <a:buFontTx/>
              <a:buBlip>
                <a:blip r:embed="rId3"/>
              </a:buBlip>
            </a:pPr>
            <a:r>
              <a:rPr lang="it-IT" altLang="it-IT" sz="1400" dirty="0">
                <a:latin typeface="Tahoma" panose="020B0604030504040204" pitchFamily="34" charset="0"/>
              </a:rPr>
              <a:t> La costituzione dei gruppi</a:t>
            </a:r>
          </a:p>
          <a:p>
            <a:pPr>
              <a:spcBef>
                <a:spcPct val="50000"/>
              </a:spcBef>
              <a:buFontTx/>
              <a:buBlip>
                <a:blip r:embed="rId3"/>
              </a:buBlip>
            </a:pPr>
            <a:r>
              <a:rPr lang="it-IT" altLang="it-IT" sz="1400" dirty="0">
                <a:latin typeface="Tahoma" panose="020B0604030504040204" pitchFamily="34" charset="0"/>
                <a:cs typeface="Tahoma" panose="020B0604030504040204" pitchFamily="34" charset="0"/>
              </a:rPr>
              <a:t> Disegno con due gruppi equivalenti e due prove</a:t>
            </a:r>
          </a:p>
          <a:p>
            <a:pPr>
              <a:spcBef>
                <a:spcPct val="50000"/>
              </a:spcBef>
              <a:buFontTx/>
              <a:buBlip>
                <a:blip r:embed="rId3"/>
              </a:buBlip>
            </a:pPr>
            <a:r>
              <a:rPr lang="it-IT" altLang="it-IT" sz="1400" dirty="0">
                <a:latin typeface="Tahoma" panose="020B0604030504040204" pitchFamily="34" charset="0"/>
                <a:cs typeface="Tahoma" panose="020B0604030504040204" pitchFamily="34" charset="0"/>
              </a:rPr>
              <a:t> Disegno con due gruppi equivalenti e una sola prova</a:t>
            </a:r>
          </a:p>
          <a:p>
            <a:pPr>
              <a:spcBef>
                <a:spcPct val="50000"/>
              </a:spcBef>
              <a:buFontTx/>
              <a:buBlip>
                <a:blip r:embed="rId3"/>
              </a:buBlip>
            </a:pPr>
            <a:r>
              <a:rPr lang="it-IT" altLang="it-IT" sz="1400" dirty="0">
                <a:latin typeface="Tahoma" panose="020B0604030504040204" pitchFamily="34" charset="0"/>
                <a:cs typeface="Tahoma" panose="020B0604030504040204" pitchFamily="34" charset="0"/>
              </a:rPr>
              <a:t> Disegno di Salomon a quattro gruppi</a:t>
            </a:r>
          </a:p>
          <a:p>
            <a:pPr>
              <a:spcBef>
                <a:spcPct val="50000"/>
              </a:spcBef>
              <a:buFontTx/>
              <a:buBlip>
                <a:blip r:embed="rId3"/>
              </a:buBlip>
            </a:pPr>
            <a:r>
              <a:rPr lang="it-IT" altLang="it-IT" sz="1400" dirty="0">
                <a:latin typeface="Tahoma" panose="020B0604030504040204" pitchFamily="34" charset="0"/>
                <a:cs typeface="Tahoma" panose="020B0604030504040204" pitchFamily="34" charset="0"/>
              </a:rPr>
              <a:t> Disegni fattoriali</a:t>
            </a:r>
          </a:p>
          <a:p>
            <a:pPr>
              <a:spcBef>
                <a:spcPct val="50000"/>
              </a:spcBef>
              <a:buFontTx/>
              <a:buBlip>
                <a:blip r:embed="rId3"/>
              </a:buBlip>
            </a:pPr>
            <a:r>
              <a:rPr lang="it-IT" altLang="it-IT" sz="1400" dirty="0">
                <a:latin typeface="Tahoma" panose="020B0604030504040204" pitchFamily="34" charset="0"/>
                <a:cs typeface="Tahoma" panose="020B0604030504040204" pitchFamily="34" charset="0"/>
              </a:rPr>
              <a:t> Disegni quasi sperimentali</a:t>
            </a:r>
          </a:p>
        </p:txBody>
      </p:sp>
      <p:pic>
        <p:nvPicPr>
          <p:cNvPr id="9" name="Picture 48" descr="0731">
            <a:extLst>
              <a:ext uri="{FF2B5EF4-FFF2-40B4-BE49-F238E27FC236}">
                <a16:creationId xmlns:a16="http://schemas.microsoft.com/office/drawing/2014/main" id="{0A2DF968-C715-4C76-B7A3-2FBF303374E7}"/>
              </a:ext>
            </a:extLst>
          </p:cNvPr>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596336" y="1340768"/>
            <a:ext cx="1200150" cy="1303337"/>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6BE2DEF2-9884-461C-BB47-3D4AA9510783}"/>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387481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1" name="Text Box 5">
            <a:extLst>
              <a:ext uri="{FF2B5EF4-FFF2-40B4-BE49-F238E27FC236}">
                <a16:creationId xmlns:a16="http://schemas.microsoft.com/office/drawing/2014/main" id="{0E65C2E4-E5EF-4D06-8559-793EE2D80434}"/>
              </a:ext>
            </a:extLst>
          </p:cNvPr>
          <p:cNvSpPr txBox="1">
            <a:spLocks noChangeArrowheads="1"/>
          </p:cNvSpPr>
          <p:nvPr/>
        </p:nvSpPr>
        <p:spPr bwMode="auto">
          <a:xfrm>
            <a:off x="412865" y="1171848"/>
            <a:ext cx="3811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400" b="1">
                <a:solidFill>
                  <a:srgbClr val="003399"/>
                </a:solidFill>
                <a:latin typeface="Verdana" panose="020B0604030504040204" pitchFamily="34" charset="0"/>
              </a:rPr>
              <a:t>Introduzione ai disegni sperimentali</a:t>
            </a:r>
          </a:p>
        </p:txBody>
      </p:sp>
      <p:sp>
        <p:nvSpPr>
          <p:cNvPr id="178203" name="Rectangle 27">
            <a:extLst>
              <a:ext uri="{FF2B5EF4-FFF2-40B4-BE49-F238E27FC236}">
                <a16:creationId xmlns:a16="http://schemas.microsoft.com/office/drawing/2014/main" id="{E6168C11-6A48-4038-A14A-B90E17BF9DEE}"/>
              </a:ext>
            </a:extLst>
          </p:cNvPr>
          <p:cNvSpPr>
            <a:spLocks noChangeArrowheads="1"/>
          </p:cNvSpPr>
          <p:nvPr/>
        </p:nvSpPr>
        <p:spPr bwMode="auto">
          <a:xfrm>
            <a:off x="660515" y="2060848"/>
            <a:ext cx="44958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it-IT" altLang="it-IT" sz="1600" dirty="0">
                <a:latin typeface="Verdana" panose="020B0604030504040204" pitchFamily="34" charset="0"/>
              </a:rPr>
              <a:t>Immagina di voler iniziare una ricerca per valutare i danni causati allo sviluppo dei bambini dall’eccessivo uso dei videogiochi.</a:t>
            </a:r>
          </a:p>
          <a:p>
            <a:pPr eaLnBrk="0" hangingPunct="0"/>
            <a:endParaRPr lang="it-IT" altLang="it-IT" sz="1600" dirty="0">
              <a:latin typeface="Verdana" panose="020B0604030504040204" pitchFamily="34" charset="0"/>
            </a:endParaRPr>
          </a:p>
          <a:p>
            <a:pPr eaLnBrk="0" hangingPunct="0"/>
            <a:r>
              <a:rPr lang="it-IT" altLang="it-IT" sz="1600" dirty="0">
                <a:latin typeface="Verdana" panose="020B0604030504040204" pitchFamily="34" charset="0"/>
              </a:rPr>
              <a:t>Ciò che stai facendo è misurare gli effetti su una variabile dipendente (i bambini) di un evento che non sei tu a causare, ma che preferiresti addirittura non si verificasse.</a:t>
            </a:r>
          </a:p>
          <a:p>
            <a:pPr eaLnBrk="0" hangingPunct="0"/>
            <a:endParaRPr lang="it-IT" altLang="it-IT" sz="1600" dirty="0">
              <a:latin typeface="Verdana" panose="020B0604030504040204" pitchFamily="34" charset="0"/>
            </a:endParaRPr>
          </a:p>
          <a:p>
            <a:pPr eaLnBrk="0" hangingPunct="0"/>
            <a:r>
              <a:rPr lang="it-IT" altLang="it-IT" sz="1600" dirty="0">
                <a:latin typeface="Verdana" panose="020B0604030504040204" pitchFamily="34" charset="0"/>
              </a:rPr>
              <a:t>Stai effettuando un </a:t>
            </a:r>
            <a:r>
              <a:rPr lang="it-IT" altLang="it-IT" sz="1600" b="1" dirty="0">
                <a:latin typeface="Verdana" panose="020B0604030504040204" pitchFamily="34" charset="0"/>
              </a:rPr>
              <a:t>esperimento occasionale</a:t>
            </a:r>
            <a:r>
              <a:rPr lang="it-IT" altLang="it-IT" sz="1600" dirty="0">
                <a:latin typeface="Verdana" panose="020B0604030504040204" pitchFamily="34" charset="0"/>
              </a:rPr>
              <a:t>.</a:t>
            </a:r>
          </a:p>
          <a:p>
            <a:pPr eaLnBrk="0" hangingPunct="0"/>
            <a:endParaRPr lang="it-IT" altLang="it-IT" sz="1600" dirty="0">
              <a:latin typeface="Verdana" panose="020B0604030504040204" pitchFamily="34" charset="0"/>
            </a:endParaRPr>
          </a:p>
          <a:p>
            <a:pPr eaLnBrk="0" hangingPunct="0"/>
            <a:r>
              <a:rPr lang="it-IT" altLang="it-IT" sz="1600" dirty="0">
                <a:latin typeface="Verdana" panose="020B0604030504040204" pitchFamily="34" charset="0"/>
              </a:rPr>
              <a:t>L’esperimento è detto occasionale quando la manipolazione della variabile dipendente (l’uso del videogioco) avviene </a:t>
            </a:r>
            <a:r>
              <a:rPr lang="it-IT" altLang="it-IT" sz="1600" b="1" dirty="0">
                <a:latin typeface="Verdana" panose="020B0604030504040204" pitchFamily="34" charset="0"/>
              </a:rPr>
              <a:t>senza l’intervento del ricercatore</a:t>
            </a:r>
            <a:r>
              <a:rPr lang="it-IT" altLang="it-IT" sz="1600" dirty="0">
                <a:latin typeface="Verdana" panose="020B0604030504040204" pitchFamily="34" charset="0"/>
              </a:rPr>
              <a:t>.</a:t>
            </a:r>
          </a:p>
        </p:txBody>
      </p:sp>
      <p:pic>
        <p:nvPicPr>
          <p:cNvPr id="178204" name="Picture 28" descr="ArtOfFig5">
            <a:extLst>
              <a:ext uri="{FF2B5EF4-FFF2-40B4-BE49-F238E27FC236}">
                <a16:creationId xmlns:a16="http://schemas.microsoft.com/office/drawing/2014/main" id="{37B57428-DE94-4906-9AC7-4611B3BC4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09800"/>
            <a:ext cx="2435225" cy="1265238"/>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78205" name="Picture 29" descr="play_gp1">
            <a:extLst>
              <a:ext uri="{FF2B5EF4-FFF2-40B4-BE49-F238E27FC236}">
                <a16:creationId xmlns:a16="http://schemas.microsoft.com/office/drawing/2014/main" id="{C8B612D6-4819-46AA-BE4A-50D964B35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129088"/>
            <a:ext cx="1905000" cy="1433512"/>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78206" name="Picture 30" descr="videogame">
            <a:extLst>
              <a:ext uri="{FF2B5EF4-FFF2-40B4-BE49-F238E27FC236}">
                <a16:creationId xmlns:a16="http://schemas.microsoft.com/office/drawing/2014/main" id="{7FFE8F51-253A-44CC-83D3-1420C6C1F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944813"/>
            <a:ext cx="2286000" cy="1760537"/>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78207" name="Rectangle 31">
            <a:extLst>
              <a:ext uri="{FF2B5EF4-FFF2-40B4-BE49-F238E27FC236}">
                <a16:creationId xmlns:a16="http://schemas.microsoft.com/office/drawing/2014/main" id="{FA074EEB-CC34-4DEC-9C77-DBD0B500A7C9}"/>
              </a:ext>
            </a:extLst>
          </p:cNvPr>
          <p:cNvSpPr>
            <a:spLocks noChangeArrowheads="1"/>
          </p:cNvSpPr>
          <p:nvPr/>
        </p:nvSpPr>
        <p:spPr bwMode="auto">
          <a:xfrm>
            <a:off x="5181600" y="2944813"/>
            <a:ext cx="2286000" cy="1752600"/>
          </a:xfrm>
          <a:prstGeom prst="rect">
            <a:avLst/>
          </a:prstGeom>
          <a:noFill/>
          <a:ln w="254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 name="Titolo 1">
            <a:extLst>
              <a:ext uri="{FF2B5EF4-FFF2-40B4-BE49-F238E27FC236}">
                <a16:creationId xmlns:a16="http://schemas.microsoft.com/office/drawing/2014/main" id="{37F1A50D-8933-4ED0-A9E8-73B5D2BF10CA}"/>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30345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71" name="Text Box 23">
            <a:extLst>
              <a:ext uri="{FF2B5EF4-FFF2-40B4-BE49-F238E27FC236}">
                <a16:creationId xmlns:a16="http://schemas.microsoft.com/office/drawing/2014/main" id="{488DE17B-E825-443B-9E1A-5BE9F6D771BA}"/>
              </a:ext>
            </a:extLst>
          </p:cNvPr>
          <p:cNvSpPr txBox="1">
            <a:spLocks noChangeArrowheads="1"/>
          </p:cNvSpPr>
          <p:nvPr/>
        </p:nvSpPr>
        <p:spPr bwMode="auto">
          <a:xfrm>
            <a:off x="457200" y="1073150"/>
            <a:ext cx="3811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400" b="1">
                <a:solidFill>
                  <a:srgbClr val="003399"/>
                </a:solidFill>
                <a:latin typeface="Verdana" panose="020B0604030504040204" pitchFamily="34" charset="0"/>
              </a:rPr>
              <a:t>Introduzione ai disegni sperimentali</a:t>
            </a:r>
          </a:p>
        </p:txBody>
      </p:sp>
      <p:sp>
        <p:nvSpPr>
          <p:cNvPr id="181272" name="Rectangle 24">
            <a:extLst>
              <a:ext uri="{FF2B5EF4-FFF2-40B4-BE49-F238E27FC236}">
                <a16:creationId xmlns:a16="http://schemas.microsoft.com/office/drawing/2014/main" id="{7FC3C103-9BA5-4E9B-B548-D943BEEE2A55}"/>
              </a:ext>
            </a:extLst>
          </p:cNvPr>
          <p:cNvSpPr>
            <a:spLocks noChangeArrowheads="1"/>
          </p:cNvSpPr>
          <p:nvPr/>
        </p:nvSpPr>
        <p:spPr bwMode="auto">
          <a:xfrm>
            <a:off x="473077" y="1693487"/>
            <a:ext cx="83820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it-IT" altLang="it-IT" sz="1600" dirty="0">
                <a:latin typeface="Verdana" panose="020B0604030504040204" pitchFamily="34" charset="0"/>
              </a:rPr>
              <a:t>L’</a:t>
            </a:r>
            <a:r>
              <a:rPr lang="it-IT" altLang="it-IT" sz="1600" b="1" dirty="0">
                <a:latin typeface="Verdana" panose="020B0604030504040204" pitchFamily="34" charset="0"/>
              </a:rPr>
              <a:t>esperimento</a:t>
            </a:r>
            <a:r>
              <a:rPr lang="it-IT" altLang="it-IT" sz="1600" dirty="0">
                <a:latin typeface="Verdana" panose="020B0604030504040204" pitchFamily="34" charset="0"/>
              </a:rPr>
              <a:t> </a:t>
            </a:r>
            <a:r>
              <a:rPr lang="it-IT" altLang="it-IT" sz="1600" b="1" dirty="0">
                <a:latin typeface="Verdana" panose="020B0604030504040204" pitchFamily="34" charset="0"/>
              </a:rPr>
              <a:t>provocato </a:t>
            </a:r>
            <a:r>
              <a:rPr lang="it-IT" altLang="it-IT" sz="1600" dirty="0">
                <a:latin typeface="Verdana" panose="020B0604030504040204" pitchFamily="34" charset="0"/>
              </a:rPr>
              <a:t>consiste invece nel </a:t>
            </a:r>
            <a:r>
              <a:rPr lang="it-IT" altLang="it-IT" sz="1600" b="1" dirty="0">
                <a:latin typeface="Verdana" panose="020B0604030504040204" pitchFamily="34" charset="0"/>
              </a:rPr>
              <a:t>far variare volontariamente un fatto </a:t>
            </a:r>
            <a:r>
              <a:rPr lang="it-IT" altLang="it-IT" sz="1600" dirty="0">
                <a:latin typeface="Verdana" panose="020B0604030504040204" pitchFamily="34" charset="0"/>
              </a:rPr>
              <a:t>e osservare le conseguenze, al fine verificare il tipo di rapporto tra due ordini di fatti.</a:t>
            </a:r>
          </a:p>
          <a:p>
            <a:pPr eaLnBrk="0" hangingPunct="0"/>
            <a:endParaRPr lang="it-IT" altLang="it-IT" sz="1600" dirty="0">
              <a:latin typeface="Verdana" panose="020B0604030504040204" pitchFamily="34" charset="0"/>
            </a:endParaRPr>
          </a:p>
          <a:p>
            <a:pPr eaLnBrk="0" hangingPunct="0"/>
            <a:r>
              <a:rPr lang="it-IT" altLang="it-IT" sz="1600" dirty="0">
                <a:latin typeface="Verdana" panose="020B0604030504040204" pitchFamily="34" charset="0"/>
              </a:rPr>
              <a:t>Ad esempio, per verificare l’influenza di un intervento educativo sul comportamento di uno studente, il ricercatore potrebbe formulare la seguente ipotesi: </a:t>
            </a:r>
          </a:p>
        </p:txBody>
      </p:sp>
      <p:sp>
        <p:nvSpPr>
          <p:cNvPr id="181273" name="Text Box 25">
            <a:extLst>
              <a:ext uri="{FF2B5EF4-FFF2-40B4-BE49-F238E27FC236}">
                <a16:creationId xmlns:a16="http://schemas.microsoft.com/office/drawing/2014/main" id="{EDE45717-4C22-4E9E-B049-9E88E0A04652}"/>
              </a:ext>
            </a:extLst>
          </p:cNvPr>
          <p:cNvSpPr txBox="1">
            <a:spLocks noChangeArrowheads="1"/>
          </p:cNvSpPr>
          <p:nvPr/>
        </p:nvSpPr>
        <p:spPr bwMode="auto">
          <a:xfrm>
            <a:off x="625477" y="3795337"/>
            <a:ext cx="1828800" cy="9525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it-IT" altLang="it-IT" sz="1400" b="1">
                <a:latin typeface="Verdana" panose="020B0604030504040204" pitchFamily="34" charset="0"/>
              </a:rPr>
              <a:t>Dato uno studente X che non ha voglia di </a:t>
            </a:r>
          </a:p>
          <a:p>
            <a:pPr eaLnBrk="0" hangingPunct="0"/>
            <a:r>
              <a:rPr lang="it-IT" altLang="it-IT" sz="1400" b="1">
                <a:latin typeface="Verdana" panose="020B0604030504040204" pitchFamily="34" charset="0"/>
              </a:rPr>
              <a:t>andare a scuola</a:t>
            </a:r>
          </a:p>
        </p:txBody>
      </p:sp>
      <p:sp>
        <p:nvSpPr>
          <p:cNvPr id="181274" name="Text Box 26">
            <a:extLst>
              <a:ext uri="{FF2B5EF4-FFF2-40B4-BE49-F238E27FC236}">
                <a16:creationId xmlns:a16="http://schemas.microsoft.com/office/drawing/2014/main" id="{2AE92E82-BC11-4EBA-AB3C-5DE516D87944}"/>
              </a:ext>
            </a:extLst>
          </p:cNvPr>
          <p:cNvSpPr txBox="1">
            <a:spLocks noChangeArrowheads="1"/>
          </p:cNvSpPr>
          <p:nvPr/>
        </p:nvSpPr>
        <p:spPr bwMode="auto">
          <a:xfrm>
            <a:off x="625477" y="5049462"/>
            <a:ext cx="1828800" cy="527050"/>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it-IT" altLang="it-IT" sz="1400" b="1">
                <a:latin typeface="Verdana" panose="020B0604030504040204" pitchFamily="34" charset="0"/>
              </a:rPr>
              <a:t>Variabile dipendente X</a:t>
            </a:r>
          </a:p>
        </p:txBody>
      </p:sp>
      <p:sp>
        <p:nvSpPr>
          <p:cNvPr id="181275" name="Text Box 27">
            <a:extLst>
              <a:ext uri="{FF2B5EF4-FFF2-40B4-BE49-F238E27FC236}">
                <a16:creationId xmlns:a16="http://schemas.microsoft.com/office/drawing/2014/main" id="{0FDFB12B-7EB8-4DAE-BFB8-72493C18A589}"/>
              </a:ext>
            </a:extLst>
          </p:cNvPr>
          <p:cNvSpPr txBox="1">
            <a:spLocks noChangeArrowheads="1"/>
          </p:cNvSpPr>
          <p:nvPr/>
        </p:nvSpPr>
        <p:spPr bwMode="auto">
          <a:xfrm>
            <a:off x="3521077" y="3947737"/>
            <a:ext cx="1828800" cy="73977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it-IT" altLang="it-IT" sz="1400" b="1">
                <a:latin typeface="Verdana" panose="020B0604030504040204" pitchFamily="34" charset="0"/>
              </a:rPr>
              <a:t>Introducendo uno stimolo </a:t>
            </a:r>
          </a:p>
          <a:p>
            <a:pPr eaLnBrk="0" hangingPunct="0"/>
            <a:r>
              <a:rPr lang="it-IT" altLang="it-IT" sz="1400" b="1">
                <a:latin typeface="Verdana" panose="020B0604030504040204" pitchFamily="34" charset="0"/>
              </a:rPr>
              <a:t>audiovisivo Y</a:t>
            </a:r>
          </a:p>
        </p:txBody>
      </p:sp>
      <p:sp>
        <p:nvSpPr>
          <p:cNvPr id="181276" name="Text Box 28">
            <a:extLst>
              <a:ext uri="{FF2B5EF4-FFF2-40B4-BE49-F238E27FC236}">
                <a16:creationId xmlns:a16="http://schemas.microsoft.com/office/drawing/2014/main" id="{2DC8E909-9AAC-4369-A8BB-B8E6C6073E86}"/>
              </a:ext>
            </a:extLst>
          </p:cNvPr>
          <p:cNvSpPr txBox="1">
            <a:spLocks noChangeArrowheads="1"/>
          </p:cNvSpPr>
          <p:nvPr/>
        </p:nvSpPr>
        <p:spPr bwMode="auto">
          <a:xfrm>
            <a:off x="3521077" y="5043112"/>
            <a:ext cx="1828800" cy="527050"/>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it-IT" altLang="it-IT" sz="1400" b="1">
                <a:latin typeface="Verdana" panose="020B0604030504040204" pitchFamily="34" charset="0"/>
              </a:rPr>
              <a:t>Variabile indipendente Y</a:t>
            </a:r>
          </a:p>
        </p:txBody>
      </p:sp>
      <p:sp>
        <p:nvSpPr>
          <p:cNvPr id="181277" name="Text Box 29">
            <a:extLst>
              <a:ext uri="{FF2B5EF4-FFF2-40B4-BE49-F238E27FC236}">
                <a16:creationId xmlns:a16="http://schemas.microsoft.com/office/drawing/2014/main" id="{99BEF6DC-1348-4E12-B6E8-385CB4E29B7B}"/>
              </a:ext>
            </a:extLst>
          </p:cNvPr>
          <p:cNvSpPr txBox="1">
            <a:spLocks noChangeArrowheads="1"/>
          </p:cNvSpPr>
          <p:nvPr/>
        </p:nvSpPr>
        <p:spPr bwMode="auto">
          <a:xfrm>
            <a:off x="6492877" y="3947737"/>
            <a:ext cx="1981200" cy="73977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it-IT" altLang="it-IT" sz="1400" b="1">
                <a:latin typeface="Verdana" panose="020B0604030504040204" pitchFamily="34" charset="0"/>
              </a:rPr>
              <a:t>Otterrò una </a:t>
            </a:r>
          </a:p>
          <a:p>
            <a:pPr eaLnBrk="0" hangingPunct="0"/>
            <a:r>
              <a:rPr lang="it-IT" altLang="it-IT" sz="1400" b="1">
                <a:latin typeface="Verdana" panose="020B0604030504040204" pitchFamily="34" charset="0"/>
              </a:rPr>
              <a:t>modifica di X che andrà a scuola</a:t>
            </a:r>
          </a:p>
        </p:txBody>
      </p:sp>
      <p:sp>
        <p:nvSpPr>
          <p:cNvPr id="181278" name="Text Box 30">
            <a:extLst>
              <a:ext uri="{FF2B5EF4-FFF2-40B4-BE49-F238E27FC236}">
                <a16:creationId xmlns:a16="http://schemas.microsoft.com/office/drawing/2014/main" id="{4ABA8719-51BD-4AB2-97B0-4B9676B16297}"/>
              </a:ext>
            </a:extLst>
          </p:cNvPr>
          <p:cNvSpPr txBox="1">
            <a:spLocks noChangeArrowheads="1"/>
          </p:cNvSpPr>
          <p:nvPr/>
        </p:nvSpPr>
        <p:spPr bwMode="auto">
          <a:xfrm>
            <a:off x="6492877" y="5043112"/>
            <a:ext cx="1981200" cy="7397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it-IT" altLang="it-IT" sz="1400" b="1">
                <a:latin typeface="Verdana" panose="020B0604030504040204" pitchFamily="34" charset="0"/>
              </a:rPr>
              <a:t>Modifica sulla variabile dipendente</a:t>
            </a:r>
          </a:p>
        </p:txBody>
      </p:sp>
      <p:pic>
        <p:nvPicPr>
          <p:cNvPr id="181279" name="Picture 31" descr="ffreccia arancione a dx">
            <a:extLst>
              <a:ext uri="{FF2B5EF4-FFF2-40B4-BE49-F238E27FC236}">
                <a16:creationId xmlns:a16="http://schemas.microsoft.com/office/drawing/2014/main" id="{2E516F83-B9AB-40A7-A49D-8872B00B6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677" y="4125537"/>
            <a:ext cx="857250" cy="388938"/>
          </a:xfrm>
          <a:prstGeom prst="rect">
            <a:avLst/>
          </a:prstGeom>
          <a:noFill/>
          <a:extLst>
            <a:ext uri="{909E8E84-426E-40DD-AFC4-6F175D3DCCD1}">
              <a14:hiddenFill xmlns:a14="http://schemas.microsoft.com/office/drawing/2010/main">
                <a:solidFill>
                  <a:srgbClr val="FFFFFF"/>
                </a:solidFill>
              </a14:hiddenFill>
            </a:ext>
          </a:extLst>
        </p:spPr>
      </p:pic>
      <p:pic>
        <p:nvPicPr>
          <p:cNvPr id="181280" name="Picture 32" descr="ffreccia arancione a dx">
            <a:extLst>
              <a:ext uri="{FF2B5EF4-FFF2-40B4-BE49-F238E27FC236}">
                <a16:creationId xmlns:a16="http://schemas.microsoft.com/office/drawing/2014/main" id="{C3DA35F7-8E47-4D52-9D43-0900526F3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077" y="4125537"/>
            <a:ext cx="857250" cy="38893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EADCD59C-663C-4B16-B1A3-9108E0EF7137}"/>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402827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00" name="Text Box 28">
            <a:extLst>
              <a:ext uri="{FF2B5EF4-FFF2-40B4-BE49-F238E27FC236}">
                <a16:creationId xmlns:a16="http://schemas.microsoft.com/office/drawing/2014/main" id="{80DE0E6C-775E-4BF0-82FB-BFA39F0C8F0D}"/>
              </a:ext>
            </a:extLst>
          </p:cNvPr>
          <p:cNvSpPr txBox="1">
            <a:spLocks noChangeArrowheads="1"/>
          </p:cNvSpPr>
          <p:nvPr/>
        </p:nvSpPr>
        <p:spPr bwMode="auto">
          <a:xfrm>
            <a:off x="419100" y="1085850"/>
            <a:ext cx="3764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dirty="0">
                <a:solidFill>
                  <a:srgbClr val="003399"/>
                </a:solidFill>
                <a:latin typeface="Arial Narrow" panose="020B0606020202030204" pitchFamily="34" charset="0"/>
              </a:rPr>
              <a:t>Introduzione ai disegni sperimentali</a:t>
            </a:r>
          </a:p>
        </p:txBody>
      </p:sp>
      <p:pic>
        <p:nvPicPr>
          <p:cNvPr id="182301" name="Picture 29" descr="imm1">
            <a:extLst>
              <a:ext uri="{FF2B5EF4-FFF2-40B4-BE49-F238E27FC236}">
                <a16:creationId xmlns:a16="http://schemas.microsoft.com/office/drawing/2014/main" id="{1D392E32-8967-4692-AE33-FFB3E9B8E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422525"/>
            <a:ext cx="8229600" cy="32004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B12E4830-B0C2-43AD-8FB7-6EA4CAF4B98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2085282-E4D8-448D-A4F9-6AA96004BFBB}"/>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3661162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4" name="Text Box 6">
            <a:extLst>
              <a:ext uri="{FF2B5EF4-FFF2-40B4-BE49-F238E27FC236}">
                <a16:creationId xmlns:a16="http://schemas.microsoft.com/office/drawing/2014/main" id="{C4900909-AFCF-4F0D-992D-054BE631B667}"/>
              </a:ext>
            </a:extLst>
          </p:cNvPr>
          <p:cNvSpPr txBox="1">
            <a:spLocks noChangeArrowheads="1"/>
          </p:cNvSpPr>
          <p:nvPr/>
        </p:nvSpPr>
        <p:spPr bwMode="auto">
          <a:xfrm>
            <a:off x="344459" y="1123421"/>
            <a:ext cx="38699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it-IT" sz="2000" b="1" dirty="0">
                <a:solidFill>
                  <a:srgbClr val="003399"/>
                </a:solidFill>
                <a:latin typeface="Arial Narrow" panose="020B0606020202030204" pitchFamily="34" charset="0"/>
              </a:rPr>
              <a:t>Introduzione ai disegni sperimentali</a:t>
            </a:r>
          </a:p>
        </p:txBody>
      </p:sp>
      <p:sp>
        <p:nvSpPr>
          <p:cNvPr id="186381" name="Rectangle 13">
            <a:extLst>
              <a:ext uri="{FF2B5EF4-FFF2-40B4-BE49-F238E27FC236}">
                <a16:creationId xmlns:a16="http://schemas.microsoft.com/office/drawing/2014/main" id="{86680526-82E1-4C3F-B3C1-26FAFEF257C1}"/>
              </a:ext>
            </a:extLst>
          </p:cNvPr>
          <p:cNvSpPr>
            <a:spLocks noChangeArrowheads="1"/>
          </p:cNvSpPr>
          <p:nvPr/>
        </p:nvSpPr>
        <p:spPr bwMode="auto">
          <a:xfrm>
            <a:off x="467544" y="1600200"/>
            <a:ext cx="813690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it-IT" altLang="it-IT" sz="2000" dirty="0">
                <a:latin typeface="Arial Narrow" panose="020B0606020202030204" pitchFamily="34" charset="0"/>
              </a:rPr>
              <a:t>Occorre sempre molta cautela nel formulare spiegazioni causali. Tuttavia, l’esperimento rimane il metodo migliore di cui disponiamo. Ne riassumiamo schematicamente le fasi:</a:t>
            </a:r>
          </a:p>
        </p:txBody>
      </p:sp>
      <p:sp>
        <p:nvSpPr>
          <p:cNvPr id="186382" name="Text Box 14">
            <a:extLst>
              <a:ext uri="{FF2B5EF4-FFF2-40B4-BE49-F238E27FC236}">
                <a16:creationId xmlns:a16="http://schemas.microsoft.com/office/drawing/2014/main" id="{252E337F-3BC3-43B8-BB4C-91CE5AEE8BC7}"/>
              </a:ext>
            </a:extLst>
          </p:cNvPr>
          <p:cNvSpPr txBox="1">
            <a:spLocks noChangeArrowheads="1"/>
          </p:cNvSpPr>
          <p:nvPr/>
        </p:nvSpPr>
        <p:spPr bwMode="auto">
          <a:xfrm>
            <a:off x="642777" y="2986088"/>
            <a:ext cx="1371600" cy="749300"/>
          </a:xfrm>
          <a:prstGeom prst="rect">
            <a:avLst/>
          </a:prstGeom>
          <a:noFill/>
          <a:ln w="19050">
            <a:solidFill>
              <a:srgbClr val="FFCC00"/>
            </a:solidFill>
            <a:miter lim="800000"/>
            <a:headEnd/>
            <a:tailEnd/>
          </a:ln>
          <a:effectLst/>
          <a:extLst>
            <a:ext uri="{909E8E84-426E-40DD-AFC4-6F175D3DCCD1}">
              <a14:hiddenFill xmlns:a14="http://schemas.microsoft.com/office/drawing/2010/main">
                <a:solidFill>
                  <a:srgbClr val="F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a:latin typeface="Arial Narrow" panose="020B0606020202030204" pitchFamily="34" charset="0"/>
              </a:rPr>
              <a:t>Misura della </a:t>
            </a:r>
          </a:p>
          <a:p>
            <a:r>
              <a:rPr lang="it-IT" altLang="it-IT" sz="1400" b="1">
                <a:solidFill>
                  <a:srgbClr val="800000"/>
                </a:solidFill>
                <a:latin typeface="Arial Narrow" panose="020B0606020202030204" pitchFamily="34" charset="0"/>
              </a:rPr>
              <a:t>variabile </a:t>
            </a:r>
          </a:p>
          <a:p>
            <a:r>
              <a:rPr lang="it-IT" altLang="it-IT" sz="1400" b="1">
                <a:solidFill>
                  <a:srgbClr val="800000"/>
                </a:solidFill>
                <a:latin typeface="Arial Narrow" panose="020B0606020202030204" pitchFamily="34" charset="0"/>
              </a:rPr>
              <a:t>dipendente</a:t>
            </a:r>
          </a:p>
        </p:txBody>
      </p:sp>
      <p:sp>
        <p:nvSpPr>
          <p:cNvPr id="186383" name="Text Box 15">
            <a:extLst>
              <a:ext uri="{FF2B5EF4-FFF2-40B4-BE49-F238E27FC236}">
                <a16:creationId xmlns:a16="http://schemas.microsoft.com/office/drawing/2014/main" id="{6F9C05BD-CCA1-48D8-85D2-4105F542646A}"/>
              </a:ext>
            </a:extLst>
          </p:cNvPr>
          <p:cNvSpPr txBox="1">
            <a:spLocks noChangeArrowheads="1"/>
          </p:cNvSpPr>
          <p:nvPr/>
        </p:nvSpPr>
        <p:spPr bwMode="auto">
          <a:xfrm>
            <a:off x="2928777" y="2986088"/>
            <a:ext cx="3886200" cy="523220"/>
          </a:xfrm>
          <a:prstGeom prst="rect">
            <a:avLst/>
          </a:prstGeom>
          <a:noFill/>
          <a:ln w="19050">
            <a:solidFill>
              <a:srgbClr val="FFCC00"/>
            </a:solidFill>
            <a:miter lim="800000"/>
            <a:headEnd/>
            <a:tailEnd/>
          </a:ln>
          <a:effectLst/>
          <a:extLst>
            <a:ext uri="{909E8E84-426E-40DD-AFC4-6F175D3DCCD1}">
              <a14:hiddenFill xmlns:a14="http://schemas.microsoft.com/office/drawing/2010/main">
                <a:solidFill>
                  <a:srgbClr val="F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a:latin typeface="Arial Narrow" panose="020B0606020202030204" pitchFamily="34" charset="0"/>
              </a:rPr>
              <a:t>Introduzione di una </a:t>
            </a:r>
            <a:r>
              <a:rPr lang="it-IT" altLang="it-IT" sz="1400" b="1">
                <a:solidFill>
                  <a:srgbClr val="800000"/>
                </a:solidFill>
                <a:latin typeface="Arial Narrow" panose="020B0606020202030204" pitchFamily="34" charset="0"/>
              </a:rPr>
              <a:t>variabile indipendente</a:t>
            </a:r>
            <a:r>
              <a:rPr lang="it-IT" altLang="it-IT" sz="1400" b="1">
                <a:latin typeface="Arial Narrow" panose="020B0606020202030204" pitchFamily="34" charset="0"/>
              </a:rPr>
              <a:t> </a:t>
            </a:r>
            <a:r>
              <a:rPr lang="it-IT" altLang="it-IT" sz="1400">
                <a:latin typeface="Arial Narrow" panose="020B0606020202030204" pitchFamily="34" charset="0"/>
              </a:rPr>
              <a:t>che ipotizziamo causa di modifiche alla variabile dipendente</a:t>
            </a:r>
            <a:endParaRPr lang="it-IT" altLang="it-IT" sz="1400">
              <a:solidFill>
                <a:srgbClr val="800000"/>
              </a:solidFill>
              <a:latin typeface="Arial Narrow" panose="020B0606020202030204" pitchFamily="34" charset="0"/>
            </a:endParaRPr>
          </a:p>
        </p:txBody>
      </p:sp>
      <p:sp>
        <p:nvSpPr>
          <p:cNvPr id="186384" name="Text Box 16">
            <a:extLst>
              <a:ext uri="{FF2B5EF4-FFF2-40B4-BE49-F238E27FC236}">
                <a16:creationId xmlns:a16="http://schemas.microsoft.com/office/drawing/2014/main" id="{5F6136DA-AF52-45F0-87F8-2239F7D91A4B}"/>
              </a:ext>
            </a:extLst>
          </p:cNvPr>
          <p:cNvSpPr txBox="1">
            <a:spLocks noChangeArrowheads="1"/>
          </p:cNvSpPr>
          <p:nvPr/>
        </p:nvSpPr>
        <p:spPr bwMode="auto">
          <a:xfrm>
            <a:off x="7653177" y="2986088"/>
            <a:ext cx="1001216" cy="749300"/>
          </a:xfrm>
          <a:prstGeom prst="rect">
            <a:avLst/>
          </a:prstGeom>
          <a:noFill/>
          <a:ln w="19050">
            <a:solidFill>
              <a:srgbClr val="FFCC00"/>
            </a:solidFill>
            <a:miter lim="800000"/>
            <a:headEnd/>
            <a:tailEnd/>
          </a:ln>
          <a:effectLst/>
          <a:extLst>
            <a:ext uri="{909E8E84-426E-40DD-AFC4-6F175D3DCCD1}">
              <a14:hiddenFill xmlns:a14="http://schemas.microsoft.com/office/drawing/2010/main">
                <a:solidFill>
                  <a:srgbClr val="F3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it-IT" sz="1400">
                <a:latin typeface="Arial Narrow" panose="020B0606020202030204" pitchFamily="34" charset="0"/>
              </a:rPr>
              <a:t>Misura della </a:t>
            </a:r>
          </a:p>
          <a:p>
            <a:r>
              <a:rPr lang="it-IT" altLang="it-IT" sz="1400" b="1">
                <a:solidFill>
                  <a:srgbClr val="800000"/>
                </a:solidFill>
                <a:latin typeface="Arial Narrow" panose="020B0606020202030204" pitchFamily="34" charset="0"/>
              </a:rPr>
              <a:t>variabile </a:t>
            </a:r>
          </a:p>
          <a:p>
            <a:r>
              <a:rPr lang="it-IT" altLang="it-IT" sz="1400" b="1">
                <a:solidFill>
                  <a:srgbClr val="800000"/>
                </a:solidFill>
                <a:latin typeface="Arial Narrow" panose="020B0606020202030204" pitchFamily="34" charset="0"/>
              </a:rPr>
              <a:t>dipendente</a:t>
            </a:r>
            <a:endParaRPr lang="it-IT" altLang="it-IT" sz="1400">
              <a:solidFill>
                <a:srgbClr val="800000"/>
              </a:solidFill>
              <a:latin typeface="Arial Narrow" panose="020B0606020202030204" pitchFamily="34" charset="0"/>
            </a:endParaRPr>
          </a:p>
        </p:txBody>
      </p:sp>
      <p:sp>
        <p:nvSpPr>
          <p:cNvPr id="186385" name="Text Box 17">
            <a:extLst>
              <a:ext uri="{FF2B5EF4-FFF2-40B4-BE49-F238E27FC236}">
                <a16:creationId xmlns:a16="http://schemas.microsoft.com/office/drawing/2014/main" id="{F1768EEE-3EE6-4542-9686-D7E30D0F57E6}"/>
              </a:ext>
            </a:extLst>
          </p:cNvPr>
          <p:cNvSpPr txBox="1">
            <a:spLocks noChangeArrowheads="1"/>
          </p:cNvSpPr>
          <p:nvPr/>
        </p:nvSpPr>
        <p:spPr bwMode="auto">
          <a:xfrm>
            <a:off x="642777" y="3976688"/>
            <a:ext cx="8011616" cy="307777"/>
          </a:xfrm>
          <a:prstGeom prst="rect">
            <a:avLst/>
          </a:prstGeom>
          <a:noFill/>
          <a:ln w="19050">
            <a:solidFill>
              <a:srgbClr val="FFCC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it-IT" sz="1400" b="1">
                <a:solidFill>
                  <a:srgbClr val="800000"/>
                </a:solidFill>
                <a:latin typeface="Arial Narrow" panose="020B0606020202030204" pitchFamily="34" charset="0"/>
              </a:rPr>
              <a:t>Controllo</a:t>
            </a:r>
            <a:r>
              <a:rPr lang="it-IT" altLang="it-IT" sz="1400">
                <a:latin typeface="Arial Narrow" panose="020B0606020202030204" pitchFamily="34" charset="0"/>
              </a:rPr>
              <a:t> dei possibili fattori di errore e delle altre variabili che possono intervenire sulla variabile dipendente</a:t>
            </a:r>
          </a:p>
        </p:txBody>
      </p:sp>
      <p:sp>
        <p:nvSpPr>
          <p:cNvPr id="186386" name="Text Box 18">
            <a:extLst>
              <a:ext uri="{FF2B5EF4-FFF2-40B4-BE49-F238E27FC236}">
                <a16:creationId xmlns:a16="http://schemas.microsoft.com/office/drawing/2014/main" id="{F3E4EAAA-4903-4C30-A809-EC4837D9FB40}"/>
              </a:ext>
            </a:extLst>
          </p:cNvPr>
          <p:cNvSpPr txBox="1">
            <a:spLocks noChangeArrowheads="1"/>
          </p:cNvSpPr>
          <p:nvPr/>
        </p:nvSpPr>
        <p:spPr bwMode="auto">
          <a:xfrm>
            <a:off x="304800" y="4886326"/>
            <a:ext cx="861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sz="1800" dirty="0">
                <a:latin typeface="Arial Narrow" panose="020B0606020202030204" pitchFamily="34" charset="0"/>
              </a:rPr>
              <a:t>Se l’esperimento ci offre diversi vantaggi, occorre fare attenzione agli svantaggi ad esso legati, quali ad esempio il rischio di produrre situazioni artificiali o di influenzare il comportamento dei partecipanti.</a:t>
            </a:r>
          </a:p>
        </p:txBody>
      </p:sp>
      <p:sp>
        <p:nvSpPr>
          <p:cNvPr id="186388" name="Text Box 20">
            <a:extLst>
              <a:ext uri="{FF2B5EF4-FFF2-40B4-BE49-F238E27FC236}">
                <a16:creationId xmlns:a16="http://schemas.microsoft.com/office/drawing/2014/main" id="{61852FC5-D5CF-4382-9840-E5C7A6B1B61C}"/>
              </a:ext>
            </a:extLst>
          </p:cNvPr>
          <p:cNvSpPr txBox="1">
            <a:spLocks noChangeArrowheads="1"/>
          </p:cNvSpPr>
          <p:nvPr/>
        </p:nvSpPr>
        <p:spPr bwMode="auto">
          <a:xfrm>
            <a:off x="2819400" y="2300288"/>
            <a:ext cx="2971800" cy="307777"/>
          </a:xfrm>
          <a:prstGeom prst="rect">
            <a:avLst/>
          </a:prstGeom>
          <a:solidFill>
            <a:srgbClr val="DDDDDD"/>
          </a:solidFill>
          <a:ln w="25400">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400" b="1">
                <a:latin typeface="Arial Narrow" panose="020B0606020202030204" pitchFamily="34" charset="0"/>
              </a:rPr>
              <a:t>FASI DELL’ESPERIMENTO</a:t>
            </a:r>
          </a:p>
        </p:txBody>
      </p:sp>
      <p:sp>
        <p:nvSpPr>
          <p:cNvPr id="186389" name="Rectangle 21">
            <a:extLst>
              <a:ext uri="{FF2B5EF4-FFF2-40B4-BE49-F238E27FC236}">
                <a16:creationId xmlns:a16="http://schemas.microsoft.com/office/drawing/2014/main" id="{821C5219-628F-4D55-8633-D34E5EE32E53}"/>
              </a:ext>
            </a:extLst>
          </p:cNvPr>
          <p:cNvSpPr>
            <a:spLocks noChangeArrowheads="1"/>
          </p:cNvSpPr>
          <p:nvPr/>
        </p:nvSpPr>
        <p:spPr bwMode="auto">
          <a:xfrm>
            <a:off x="467544" y="2740930"/>
            <a:ext cx="8351465" cy="1981200"/>
          </a:xfrm>
          <a:prstGeom prst="rect">
            <a:avLst/>
          </a:prstGeom>
          <a:noFill/>
          <a:ln w="25400">
            <a:solidFill>
              <a:srgbClr val="666699"/>
            </a:solidFill>
            <a:miter lim="800000"/>
            <a:headEnd/>
            <a:tailEnd/>
          </a:ln>
          <a:effectLst/>
          <a:extLst>
            <a:ext uri="{909E8E84-426E-40DD-AFC4-6F175D3DCCD1}">
              <a14:hiddenFill xmlns:a14="http://schemas.microsoft.com/office/drawing/2010/main">
                <a:solidFill>
                  <a:srgbClr val="6666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atin typeface="Arial Narrow" panose="020B0606020202030204" pitchFamily="34" charset="0"/>
            </a:endParaRPr>
          </a:p>
        </p:txBody>
      </p:sp>
      <p:pic>
        <p:nvPicPr>
          <p:cNvPr id="186390" name="Picture 22" descr="ffreccia arancione a dx">
            <a:extLst>
              <a:ext uri="{FF2B5EF4-FFF2-40B4-BE49-F238E27FC236}">
                <a16:creationId xmlns:a16="http://schemas.microsoft.com/office/drawing/2014/main" id="{9CD75D67-B360-4042-9235-CCA7458D8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527" y="3214688"/>
            <a:ext cx="857250" cy="388937"/>
          </a:xfrm>
          <a:prstGeom prst="rect">
            <a:avLst/>
          </a:prstGeom>
          <a:noFill/>
          <a:extLst>
            <a:ext uri="{909E8E84-426E-40DD-AFC4-6F175D3DCCD1}">
              <a14:hiddenFill xmlns:a14="http://schemas.microsoft.com/office/drawing/2010/main">
                <a:solidFill>
                  <a:srgbClr val="FFFFFF"/>
                </a:solidFill>
              </a14:hiddenFill>
            </a:ext>
          </a:extLst>
        </p:spPr>
      </p:pic>
      <p:pic>
        <p:nvPicPr>
          <p:cNvPr id="186391" name="Picture 23" descr="ffreccia arancione a dx">
            <a:extLst>
              <a:ext uri="{FF2B5EF4-FFF2-40B4-BE49-F238E27FC236}">
                <a16:creationId xmlns:a16="http://schemas.microsoft.com/office/drawing/2014/main" id="{20F6F6C4-A613-435F-B99F-9250B40B2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977" y="3214688"/>
            <a:ext cx="857250" cy="388937"/>
          </a:xfrm>
          <a:prstGeom prst="rect">
            <a:avLst/>
          </a:prstGeom>
          <a:noFill/>
          <a:extLst>
            <a:ext uri="{909E8E84-426E-40DD-AFC4-6F175D3DCCD1}">
              <a14:hiddenFill xmlns:a14="http://schemas.microsoft.com/office/drawing/2010/main">
                <a:solidFill>
                  <a:srgbClr val="FFFFFF"/>
                </a:solidFill>
              </a14:hiddenFill>
            </a:ext>
          </a:extLst>
        </p:spPr>
      </p:pic>
      <p:pic>
        <p:nvPicPr>
          <p:cNvPr id="186392" name="Picture 24" descr="pop up2">
            <a:extLst>
              <a:ext uri="{FF2B5EF4-FFF2-40B4-BE49-F238E27FC236}">
                <a16:creationId xmlns:a16="http://schemas.microsoft.com/office/drawing/2014/main" id="{8A5510B6-7EB2-4E8D-B335-3DC933512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0" y="5715000"/>
            <a:ext cx="714375" cy="739775"/>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86393" name="Rectangle 25">
            <a:extLst>
              <a:ext uri="{FF2B5EF4-FFF2-40B4-BE49-F238E27FC236}">
                <a16:creationId xmlns:a16="http://schemas.microsoft.com/office/drawing/2014/main" id="{F7AC326F-16A0-41A4-AB26-255CA40FFCD7}"/>
              </a:ext>
            </a:extLst>
          </p:cNvPr>
          <p:cNvSpPr>
            <a:spLocks noChangeArrowheads="1"/>
          </p:cNvSpPr>
          <p:nvPr/>
        </p:nvSpPr>
        <p:spPr bwMode="auto">
          <a:xfrm>
            <a:off x="3854450" y="5861050"/>
            <a:ext cx="2201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u="sng">
                <a:solidFill>
                  <a:srgbClr val="000099"/>
                </a:solidFill>
                <a:latin typeface="Arial Narrow" panose="020B0606020202030204" pitchFamily="34" charset="0"/>
              </a:rPr>
              <a:t>   Per saperne di più…   </a:t>
            </a:r>
          </a:p>
        </p:txBody>
      </p:sp>
      <p:sp>
        <p:nvSpPr>
          <p:cNvPr id="2" name="Titolo 1">
            <a:extLst>
              <a:ext uri="{FF2B5EF4-FFF2-40B4-BE49-F238E27FC236}">
                <a16:creationId xmlns:a16="http://schemas.microsoft.com/office/drawing/2014/main" id="{947B6AF8-87D6-4318-B4F8-339BFCCFE828}"/>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988621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Text Box 6">
            <a:extLst>
              <a:ext uri="{FF2B5EF4-FFF2-40B4-BE49-F238E27FC236}">
                <a16:creationId xmlns:a16="http://schemas.microsoft.com/office/drawing/2014/main" id="{A5450A6D-BDC3-4FF6-8AEA-1D9EE5899D83}"/>
              </a:ext>
            </a:extLst>
          </p:cNvPr>
          <p:cNvSpPr txBox="1">
            <a:spLocks noChangeArrowheads="1"/>
          </p:cNvSpPr>
          <p:nvPr/>
        </p:nvSpPr>
        <p:spPr bwMode="auto">
          <a:xfrm>
            <a:off x="395536" y="1124744"/>
            <a:ext cx="25996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800" b="1" dirty="0">
                <a:solidFill>
                  <a:srgbClr val="003399"/>
                </a:solidFill>
                <a:latin typeface="Arial Narrow" panose="020B0606020202030204" pitchFamily="34" charset="0"/>
              </a:rPr>
              <a:t>L’isolamento delle variabili</a:t>
            </a:r>
          </a:p>
        </p:txBody>
      </p:sp>
      <p:pic>
        <p:nvPicPr>
          <p:cNvPr id="187411" name="Picture 19" descr="78133">
            <a:extLst>
              <a:ext uri="{FF2B5EF4-FFF2-40B4-BE49-F238E27FC236}">
                <a16:creationId xmlns:a16="http://schemas.microsoft.com/office/drawing/2014/main" id="{414F69FD-E329-4F88-A64E-5B559F337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187412" name="Text Box 20">
            <a:extLst>
              <a:ext uri="{FF2B5EF4-FFF2-40B4-BE49-F238E27FC236}">
                <a16:creationId xmlns:a16="http://schemas.microsoft.com/office/drawing/2014/main" id="{32C7E3CB-1986-4546-8978-5CA1637D1929}"/>
              </a:ext>
            </a:extLst>
          </p:cNvPr>
          <p:cNvSpPr txBox="1">
            <a:spLocks noChangeArrowheads="1"/>
          </p:cNvSpPr>
          <p:nvPr/>
        </p:nvSpPr>
        <p:spPr bwMode="auto">
          <a:xfrm>
            <a:off x="395536" y="1752600"/>
            <a:ext cx="441312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sz="1800" dirty="0">
                <a:latin typeface="Arial Narrow" panose="020B0606020202030204" pitchFamily="34" charset="0"/>
              </a:rPr>
              <a:t>L’esperimento nasce in settori di indagine diversi da quello delle scienze sociali. In condizioni ottimali esso avviene in laboratorio, dove è semplice isolare le variabili, controllare lo stimolo e registrare la risposta.</a:t>
            </a:r>
          </a:p>
          <a:p>
            <a:pPr>
              <a:spcBef>
                <a:spcPct val="50000"/>
              </a:spcBef>
            </a:pPr>
            <a:r>
              <a:rPr lang="it-IT" altLang="it-IT" sz="1800" dirty="0">
                <a:latin typeface="Arial Narrow" panose="020B0606020202030204" pitchFamily="34" charset="0"/>
              </a:rPr>
              <a:t>Nel nostro settore di ricerca è particolarmente difficile </a:t>
            </a:r>
            <a:r>
              <a:rPr lang="it-IT" altLang="it-IT" sz="1800" b="1" dirty="0">
                <a:latin typeface="Arial Narrow" panose="020B0606020202030204" pitchFamily="34" charset="0"/>
              </a:rPr>
              <a:t>isolare le due variabili sotto osservazione</a:t>
            </a:r>
            <a:r>
              <a:rPr lang="it-IT" altLang="it-IT" sz="1800" dirty="0">
                <a:latin typeface="Arial Narrow" panose="020B0606020202030204" pitchFamily="34" charset="0"/>
              </a:rPr>
              <a:t> (dipendente e indipendente) da tutte le altre variabili concorrenti che possono influenzare la relazione.</a:t>
            </a:r>
          </a:p>
          <a:p>
            <a:pPr>
              <a:spcBef>
                <a:spcPct val="50000"/>
              </a:spcBef>
            </a:pPr>
            <a:r>
              <a:rPr lang="it-IT" altLang="it-IT" sz="1800" dirty="0">
                <a:latin typeface="Arial Narrow" panose="020B0606020202030204" pitchFamily="34" charset="0"/>
              </a:rPr>
              <a:t>Se l’esperimento fosse comprimibile nel tempo, in modo che non potessero intervenire altre variabili, potremmo quasi parlare di esperimento in laboratorio. In realtà, esso può richiedere un </a:t>
            </a:r>
            <a:r>
              <a:rPr lang="it-IT" altLang="it-IT" sz="1800" b="1" dirty="0">
                <a:latin typeface="Arial Narrow" panose="020B0606020202030204" pitchFamily="34" charset="0"/>
              </a:rPr>
              <a:t>intervallo di tempo consistente</a:t>
            </a:r>
            <a:r>
              <a:rPr lang="it-IT" altLang="it-IT" sz="1800" dirty="0">
                <a:latin typeface="Arial Narrow" panose="020B0606020202030204" pitchFamily="34" charset="0"/>
              </a:rPr>
              <a:t>. </a:t>
            </a:r>
          </a:p>
        </p:txBody>
      </p:sp>
      <p:sp>
        <p:nvSpPr>
          <p:cNvPr id="2" name="Titolo 1">
            <a:extLst>
              <a:ext uri="{FF2B5EF4-FFF2-40B4-BE49-F238E27FC236}">
                <a16:creationId xmlns:a16="http://schemas.microsoft.com/office/drawing/2014/main" id="{6DA47B7F-EE95-4EB2-A6A0-0F8842001589}"/>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75020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32" name="Text Box 16">
            <a:extLst>
              <a:ext uri="{FF2B5EF4-FFF2-40B4-BE49-F238E27FC236}">
                <a16:creationId xmlns:a16="http://schemas.microsoft.com/office/drawing/2014/main" id="{E0FB7178-B501-4C96-85E8-B36445F7B374}"/>
              </a:ext>
            </a:extLst>
          </p:cNvPr>
          <p:cNvSpPr txBox="1">
            <a:spLocks noChangeArrowheads="1"/>
          </p:cNvSpPr>
          <p:nvPr/>
        </p:nvSpPr>
        <p:spPr bwMode="auto">
          <a:xfrm>
            <a:off x="457200" y="1149350"/>
            <a:ext cx="28533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dirty="0">
                <a:solidFill>
                  <a:srgbClr val="003399"/>
                </a:solidFill>
                <a:latin typeface="Arial Narrow" panose="020B0606020202030204" pitchFamily="34" charset="0"/>
              </a:rPr>
              <a:t>L’isolamento delle variabili</a:t>
            </a:r>
          </a:p>
        </p:txBody>
      </p:sp>
      <p:sp>
        <p:nvSpPr>
          <p:cNvPr id="188442" name="Text Box 26">
            <a:extLst>
              <a:ext uri="{FF2B5EF4-FFF2-40B4-BE49-F238E27FC236}">
                <a16:creationId xmlns:a16="http://schemas.microsoft.com/office/drawing/2014/main" id="{61F393A3-85D1-42FE-AF98-559BAB15F4BF}"/>
              </a:ext>
            </a:extLst>
          </p:cNvPr>
          <p:cNvSpPr txBox="1">
            <a:spLocks noChangeArrowheads="1"/>
          </p:cNvSpPr>
          <p:nvPr/>
        </p:nvSpPr>
        <p:spPr bwMode="auto">
          <a:xfrm>
            <a:off x="457200" y="4648200"/>
            <a:ext cx="8382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flatTx/>
          </a:bodyPr>
          <a:lstStyle/>
          <a:p>
            <a:r>
              <a:rPr lang="it-IT" altLang="it-IT" sz="2000">
                <a:latin typeface="Arial Narrow" panose="020B0606020202030204" pitchFamily="34" charset="0"/>
              </a:rPr>
              <a:t>In questo caso sono molte le variabili che potrebbero influenzare la variabile dipendente. </a:t>
            </a:r>
          </a:p>
          <a:p>
            <a:endParaRPr lang="it-IT" altLang="it-IT" sz="2000">
              <a:latin typeface="Arial Narrow" panose="020B0606020202030204" pitchFamily="34" charset="0"/>
            </a:endParaRPr>
          </a:p>
          <a:p>
            <a:r>
              <a:rPr lang="it-IT" altLang="it-IT" sz="2000">
                <a:latin typeface="Arial Narrow" panose="020B0606020202030204" pitchFamily="34" charset="0"/>
              </a:rPr>
              <a:t>Sarà nostro compito controllarle tutte o costruire il nostro piano sperimentale in modo da considerare le variabili concorrenti come costanti, tali cioè da non influenzare l’esperimento.</a:t>
            </a:r>
          </a:p>
        </p:txBody>
      </p:sp>
      <p:sp>
        <p:nvSpPr>
          <p:cNvPr id="188443" name="Text Box 27">
            <a:extLst>
              <a:ext uri="{FF2B5EF4-FFF2-40B4-BE49-F238E27FC236}">
                <a16:creationId xmlns:a16="http://schemas.microsoft.com/office/drawing/2014/main" id="{0DF93ABF-52A3-4414-A32D-50A27803DCC3}"/>
              </a:ext>
            </a:extLst>
          </p:cNvPr>
          <p:cNvSpPr txBox="1">
            <a:spLocks noChangeArrowheads="1"/>
          </p:cNvSpPr>
          <p:nvPr/>
        </p:nvSpPr>
        <p:spPr bwMode="auto">
          <a:xfrm>
            <a:off x="609600" y="2778125"/>
            <a:ext cx="1828800" cy="1015663"/>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000">
                <a:latin typeface="Arial Narrow" panose="020B0606020202030204" pitchFamily="34" charset="0"/>
              </a:rPr>
              <a:t>Misura delle</a:t>
            </a:r>
          </a:p>
          <a:p>
            <a:pPr algn="ctr"/>
            <a:r>
              <a:rPr lang="it-IT" altLang="it-IT" sz="2000">
                <a:latin typeface="Arial Narrow" panose="020B0606020202030204" pitchFamily="34" charset="0"/>
              </a:rPr>
              <a:t>conoscenze</a:t>
            </a:r>
          </a:p>
          <a:p>
            <a:pPr algn="ctr"/>
            <a:r>
              <a:rPr lang="it-IT" altLang="it-IT" sz="2000">
                <a:latin typeface="Arial Narrow" panose="020B0606020202030204" pitchFamily="34" charset="0"/>
              </a:rPr>
              <a:t>in ingresso</a:t>
            </a:r>
          </a:p>
        </p:txBody>
      </p:sp>
      <p:sp>
        <p:nvSpPr>
          <p:cNvPr id="188444" name="Text Box 28">
            <a:extLst>
              <a:ext uri="{FF2B5EF4-FFF2-40B4-BE49-F238E27FC236}">
                <a16:creationId xmlns:a16="http://schemas.microsoft.com/office/drawing/2014/main" id="{FC605695-0C2F-4F20-A1F5-8912DDDFF454}"/>
              </a:ext>
            </a:extLst>
          </p:cNvPr>
          <p:cNvSpPr txBox="1">
            <a:spLocks noChangeArrowheads="1"/>
          </p:cNvSpPr>
          <p:nvPr/>
        </p:nvSpPr>
        <p:spPr bwMode="auto">
          <a:xfrm>
            <a:off x="3581400" y="2778125"/>
            <a:ext cx="1828800" cy="1015663"/>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it-IT" altLang="it-IT" sz="2000">
              <a:latin typeface="Arial Narrow" panose="020B0606020202030204" pitchFamily="34" charset="0"/>
            </a:endParaRPr>
          </a:p>
          <a:p>
            <a:pPr algn="ctr" eaLnBrk="0" hangingPunct="0"/>
            <a:r>
              <a:rPr lang="it-IT" altLang="it-IT" sz="2000">
                <a:latin typeface="Arial Narrow" panose="020B0606020202030204" pitchFamily="34" charset="0"/>
              </a:rPr>
              <a:t>Insegnamento</a:t>
            </a:r>
          </a:p>
          <a:p>
            <a:pPr eaLnBrk="0" hangingPunct="0"/>
            <a:endParaRPr lang="it-IT" altLang="it-IT" sz="2000">
              <a:latin typeface="Arial Narrow" panose="020B0606020202030204" pitchFamily="34" charset="0"/>
            </a:endParaRPr>
          </a:p>
        </p:txBody>
      </p:sp>
      <p:sp>
        <p:nvSpPr>
          <p:cNvPr id="188445" name="Text Box 29">
            <a:extLst>
              <a:ext uri="{FF2B5EF4-FFF2-40B4-BE49-F238E27FC236}">
                <a16:creationId xmlns:a16="http://schemas.microsoft.com/office/drawing/2014/main" id="{9F37A757-E4FA-4D8D-B365-9CC45BA6B3BD}"/>
              </a:ext>
            </a:extLst>
          </p:cNvPr>
          <p:cNvSpPr txBox="1">
            <a:spLocks noChangeArrowheads="1"/>
          </p:cNvSpPr>
          <p:nvPr/>
        </p:nvSpPr>
        <p:spPr bwMode="auto">
          <a:xfrm>
            <a:off x="6705600" y="2778125"/>
            <a:ext cx="1828800" cy="1015663"/>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000">
                <a:latin typeface="Arial Narrow" panose="020B0606020202030204" pitchFamily="34" charset="0"/>
              </a:rPr>
              <a:t>Misura delle </a:t>
            </a:r>
          </a:p>
          <a:p>
            <a:pPr algn="ctr"/>
            <a:r>
              <a:rPr lang="it-IT" altLang="it-IT" sz="2000">
                <a:latin typeface="Arial Narrow" panose="020B0606020202030204" pitchFamily="34" charset="0"/>
              </a:rPr>
              <a:t>conoscenze</a:t>
            </a:r>
          </a:p>
          <a:p>
            <a:pPr algn="ctr"/>
            <a:r>
              <a:rPr lang="it-IT" altLang="it-IT" sz="2000">
                <a:latin typeface="Arial Narrow" panose="020B0606020202030204" pitchFamily="34" charset="0"/>
              </a:rPr>
              <a:t> in uscita</a:t>
            </a:r>
          </a:p>
        </p:txBody>
      </p:sp>
      <p:sp>
        <p:nvSpPr>
          <p:cNvPr id="188446" name="Text Box 30">
            <a:extLst>
              <a:ext uri="{FF2B5EF4-FFF2-40B4-BE49-F238E27FC236}">
                <a16:creationId xmlns:a16="http://schemas.microsoft.com/office/drawing/2014/main" id="{6F8B61BE-1E05-49B9-854C-68ED34C043B7}"/>
              </a:ext>
            </a:extLst>
          </p:cNvPr>
          <p:cNvSpPr txBox="1">
            <a:spLocks noChangeArrowheads="1"/>
          </p:cNvSpPr>
          <p:nvPr/>
        </p:nvSpPr>
        <p:spPr bwMode="auto">
          <a:xfrm>
            <a:off x="457200" y="1643033"/>
            <a:ext cx="8077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it-IT" altLang="it-IT" sz="2000" dirty="0">
                <a:latin typeface="Arial Narrow" panose="020B0606020202030204" pitchFamily="34" charset="0"/>
              </a:rPr>
              <a:t>Se, ad esempio, vogliamo verificare se un certo insegnamento è causa di un migliore apprendimento, avremo:</a:t>
            </a:r>
          </a:p>
        </p:txBody>
      </p:sp>
      <p:sp>
        <p:nvSpPr>
          <p:cNvPr id="188447" name="Text Box 31">
            <a:extLst>
              <a:ext uri="{FF2B5EF4-FFF2-40B4-BE49-F238E27FC236}">
                <a16:creationId xmlns:a16="http://schemas.microsoft.com/office/drawing/2014/main" id="{1B50DCEE-6891-41B0-B531-1A01C51F9DE5}"/>
              </a:ext>
            </a:extLst>
          </p:cNvPr>
          <p:cNvSpPr txBox="1">
            <a:spLocks noChangeArrowheads="1"/>
          </p:cNvSpPr>
          <p:nvPr/>
        </p:nvSpPr>
        <p:spPr bwMode="auto">
          <a:xfrm>
            <a:off x="609600" y="3768725"/>
            <a:ext cx="1828800" cy="400110"/>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it-IT" altLang="it-IT" sz="2000">
                <a:latin typeface="Arial Narrow" panose="020B0606020202030204" pitchFamily="34" charset="0"/>
              </a:rPr>
              <a:t>Pretest</a:t>
            </a:r>
          </a:p>
        </p:txBody>
      </p:sp>
      <p:sp>
        <p:nvSpPr>
          <p:cNvPr id="188448" name="Text Box 32">
            <a:extLst>
              <a:ext uri="{FF2B5EF4-FFF2-40B4-BE49-F238E27FC236}">
                <a16:creationId xmlns:a16="http://schemas.microsoft.com/office/drawing/2014/main" id="{58D0B289-23D9-4421-BA88-31F8FCDC5616}"/>
              </a:ext>
            </a:extLst>
          </p:cNvPr>
          <p:cNvSpPr txBox="1">
            <a:spLocks noChangeArrowheads="1"/>
          </p:cNvSpPr>
          <p:nvPr/>
        </p:nvSpPr>
        <p:spPr bwMode="auto">
          <a:xfrm>
            <a:off x="6705600" y="3768725"/>
            <a:ext cx="1828800" cy="400110"/>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it-IT" altLang="it-IT" sz="2000">
                <a:latin typeface="Arial Narrow" panose="020B0606020202030204" pitchFamily="34" charset="0"/>
              </a:rPr>
              <a:t>Post-test</a:t>
            </a:r>
          </a:p>
        </p:txBody>
      </p:sp>
      <p:pic>
        <p:nvPicPr>
          <p:cNvPr id="188449" name="Picture 33" descr="ffreccia arancione a dx">
            <a:extLst>
              <a:ext uri="{FF2B5EF4-FFF2-40B4-BE49-F238E27FC236}">
                <a16:creationId xmlns:a16="http://schemas.microsoft.com/office/drawing/2014/main" id="{022B5541-8277-435D-8662-E4FD22048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40063"/>
            <a:ext cx="857250" cy="388937"/>
          </a:xfrm>
          <a:prstGeom prst="rect">
            <a:avLst/>
          </a:prstGeom>
          <a:noFill/>
          <a:extLst>
            <a:ext uri="{909E8E84-426E-40DD-AFC4-6F175D3DCCD1}">
              <a14:hiddenFill xmlns:a14="http://schemas.microsoft.com/office/drawing/2010/main">
                <a:solidFill>
                  <a:srgbClr val="FFFFFF"/>
                </a:solidFill>
              </a14:hiddenFill>
            </a:ext>
          </a:extLst>
        </p:spPr>
      </p:pic>
      <p:pic>
        <p:nvPicPr>
          <p:cNvPr id="188450" name="Picture 34" descr="ffreccia arancione a dx">
            <a:extLst>
              <a:ext uri="{FF2B5EF4-FFF2-40B4-BE49-F238E27FC236}">
                <a16:creationId xmlns:a16="http://schemas.microsoft.com/office/drawing/2014/main" id="{F4948A2D-A663-4516-814C-096A632FA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3048000"/>
            <a:ext cx="857250" cy="38893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EE72C04C-0237-4C02-88CB-3176820195F1}"/>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9410877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1ce996ad75a6a3f33d699d2c256f99499ab2c29"/>
</p:tagLst>
</file>

<file path=ppt/theme/theme1.xml><?xml version="1.0" encoding="utf-8"?>
<a:theme xmlns:a="http://schemas.openxmlformats.org/drawingml/2006/main" name="Presentazione vuota">
  <a:themeElements>
    <a:clrScheme name="">
      <a:dk1>
        <a:srgbClr val="000000"/>
      </a:dk1>
      <a:lt1>
        <a:srgbClr val="FFFFFF"/>
      </a:lt1>
      <a:dk2>
        <a:srgbClr val="000000"/>
      </a:dk2>
      <a:lt2>
        <a:srgbClr val="808080"/>
      </a:lt2>
      <a:accent1>
        <a:srgbClr val="BBE0E3"/>
      </a:accent1>
      <a:accent2>
        <a:srgbClr val="00396E"/>
      </a:accent2>
      <a:accent3>
        <a:srgbClr val="FFFFFF"/>
      </a:accent3>
      <a:accent4>
        <a:srgbClr val="000000"/>
      </a:accent4>
      <a:accent5>
        <a:srgbClr val="DAEDEF"/>
      </a:accent5>
      <a:accent6>
        <a:srgbClr val="003363"/>
      </a:accent6>
      <a:hlink>
        <a:srgbClr val="0086CF"/>
      </a:hlink>
      <a:folHlink>
        <a:srgbClr val="5DD1CF"/>
      </a:folHlink>
    </a:clrScheme>
    <a:fontScheme name="Presentazione vuota">
      <a:majorFont>
        <a:latin typeface="Verdana"/>
        <a:ea typeface="ヒラギノ角ゴ Pro W3"/>
        <a:cs typeface="ヒラギノ角ゴ Pro W3"/>
      </a:majorFont>
      <a:minorFont>
        <a:latin typeface="Verdan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2146</TotalTime>
  <Words>2343</Words>
  <Application>Microsoft Office PowerPoint</Application>
  <PresentationFormat>Presentazione su schermo (4:3)</PresentationFormat>
  <Paragraphs>268</Paragraphs>
  <Slides>23</Slides>
  <Notes>23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23</vt:i4>
      </vt:variant>
    </vt:vector>
  </HeadingPairs>
  <TitlesOfParts>
    <vt:vector size="32" baseType="lpstr">
      <vt:lpstr>Arial</vt:lpstr>
      <vt:lpstr>Arial Narrow</vt:lpstr>
      <vt:lpstr>Franklin Gothic Book</vt:lpstr>
      <vt:lpstr>Franklin Gothic Medium</vt:lpstr>
      <vt:lpstr>Tahoma</vt:lpstr>
      <vt:lpstr>Times New Roman</vt:lpstr>
      <vt:lpstr>Verdana</vt:lpstr>
      <vt:lpstr>ヒラギノ角ゴ Pro W3</vt:lpstr>
      <vt:lpstr>Presentazione vuota</vt:lpstr>
      <vt:lpstr>Presentazione standard di PowerPoint</vt:lpstr>
      <vt:lpstr>Pedagogia sperimentale   prof. Pietro Lucisano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Fermenti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Unitelma Sapienza</dc:title>
  <dc:creator>Cristiana Pagnottelli</dc:creator>
  <cp:lastModifiedBy>pietro lucisano</cp:lastModifiedBy>
  <cp:revision>120</cp:revision>
  <cp:lastPrinted>2012-10-15T10:35:53Z</cp:lastPrinted>
  <dcterms:created xsi:type="dcterms:W3CDTF">2007-08-30T13:32:27Z</dcterms:created>
  <dcterms:modified xsi:type="dcterms:W3CDTF">2018-03-01T09:28:37Z</dcterms:modified>
</cp:coreProperties>
</file>