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3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0693400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400" y="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E36E7-4B39-4C06-9394-3E7B471C5A5A}" type="datetimeFigureOut">
              <a:rPr lang="fr-FR" smtClean="0"/>
              <a:pPr/>
              <a:t>18/10/2018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5ECD7-C910-4CFE-99E0-1D59A7EC4B6D}" type="slidenum">
              <a:rPr lang="fr-FR" smtClean="0"/>
              <a:pPr/>
              <a:t>‹N›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F38E2-CF38-459E-9E64-DD01ED1F6799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5ECD7-C910-4CFE-99E0-1D59A7EC4B6D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1" y="3022600"/>
            <a:ext cx="10109201" cy="4536693"/>
          </a:xfrm>
          <a:prstGeom prst="rect">
            <a:avLst/>
          </a:prstGeom>
          <a:noFill/>
        </p:spPr>
      </p:pic>
      <p:sp>
        <p:nvSpPr>
          <p:cNvPr id="3" name="Freeform 3"/>
          <p:cNvSpPr/>
          <p:nvPr/>
        </p:nvSpPr>
        <p:spPr>
          <a:xfrm>
            <a:off x="300622" y="1"/>
            <a:ext cx="10075278" cy="3778758"/>
          </a:xfrm>
          <a:custGeom>
            <a:avLst/>
            <a:gdLst>
              <a:gd name="connsiteX0" fmla="*/ 0 w 10075278"/>
              <a:gd name="connsiteY0" fmla="*/ 0 h 3778758"/>
              <a:gd name="connsiteX1" fmla="*/ 0 w 10075278"/>
              <a:gd name="connsiteY1" fmla="*/ 3778758 h 3778758"/>
              <a:gd name="connsiteX2" fmla="*/ 10075278 w 10075278"/>
              <a:gd name="connsiteY2" fmla="*/ 3778758 h 3778758"/>
              <a:gd name="connsiteX3" fmla="*/ 10075278 w 10075278"/>
              <a:gd name="connsiteY3" fmla="*/ 0 h 3778758"/>
              <a:gd name="connsiteX4" fmla="*/ 0 w 10075278"/>
              <a:gd name="connsiteY4" fmla="*/ 0 h 3778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75278" h="3778758">
                <a:moveTo>
                  <a:pt x="0" y="0"/>
                </a:moveTo>
                <a:lnTo>
                  <a:pt x="0" y="3778758"/>
                </a:lnTo>
                <a:lnTo>
                  <a:pt x="10075278" y="3778758"/>
                </a:lnTo>
                <a:lnTo>
                  <a:pt x="10075278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9901" y="49868"/>
            <a:ext cx="9753601" cy="3719281"/>
          </a:xfrm>
          <a:prstGeom prst="rect">
            <a:avLst/>
          </a:prstGeom>
          <a:noFill/>
        </p:spPr>
        <p:txBody>
          <a:bodyPr wrap="square" lIns="0" tIns="0" rIns="0" bIns="45713" rtlCol="0">
            <a:spAutoFit/>
          </a:bodyPr>
          <a:lstStyle/>
          <a:p>
            <a:pPr algn="ctr">
              <a:tabLst/>
            </a:pP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Corso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di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Analisi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Chimico-Farmaceutica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e </a:t>
            </a:r>
            <a:r>
              <a:rPr lang="en-US" altLang="zh-CN" sz="4800" b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Tossicologica</a:t>
            </a:r>
            <a:r>
              <a:rPr lang="en-US" altLang="zh-CN" sz="4800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48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(A-L)</a:t>
            </a:r>
          </a:p>
          <a:p>
            <a:pPr>
              <a:lnSpc>
                <a:spcPts val="2400"/>
              </a:lnSpc>
            </a:pPr>
            <a:endParaRPr lang="en-US" altLang="zh-CN" sz="29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2400"/>
              </a:lnSpc>
            </a:pPr>
            <a:r>
              <a:rPr lang="en-US" altLang="zh-CN" sz="3200" b="1" dirty="0" err="1">
                <a:latin typeface="+mj-lt"/>
                <a:cs typeface="Arial" pitchFamily="34" charset="0"/>
              </a:rPr>
              <a:t>Corso</a:t>
            </a:r>
            <a:r>
              <a:rPr lang="en-US" altLang="zh-CN" sz="3200" b="1" dirty="0">
                <a:latin typeface="+mj-lt"/>
                <a:cs typeface="Arial" pitchFamily="34" charset="0"/>
              </a:rPr>
              <a:t> di Laurea in CTF (270/04)</a:t>
            </a: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dirty="0" err="1">
                <a:solidFill>
                  <a:schemeClr val="bg1"/>
                </a:solidFill>
                <a:latin typeface="+mj-lt"/>
                <a:cs typeface="Arial" pitchFamily="34" charset="0"/>
              </a:rPr>
              <a:t>Facoltà</a:t>
            </a:r>
            <a:r>
              <a:rPr lang="en-US" altLang="zh-CN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 di Farmacia e Medicina</a:t>
            </a:r>
          </a:p>
          <a:p>
            <a:pPr algn="ctr">
              <a:lnSpc>
                <a:spcPts val="1800"/>
              </a:lnSpc>
            </a:pPr>
            <a:endParaRPr lang="en-US" altLang="zh-CN" sz="3200" i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 algn="ctr">
              <a:lnSpc>
                <a:spcPts val="1800"/>
              </a:lnSpc>
            </a:pP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Anno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 err="1">
                <a:solidFill>
                  <a:srgbClr val="800000"/>
                </a:solidFill>
                <a:latin typeface="+mj-lt"/>
                <a:cs typeface="Arial" pitchFamily="34" charset="0"/>
              </a:rPr>
              <a:t>Accademico</a:t>
            </a:r>
            <a:r>
              <a:rPr lang="en-US" altLang="zh-CN" sz="3200" b="1" dirty="0">
                <a:solidFill>
                  <a:srgbClr val="80000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zh-CN" sz="3200" b="1" i="1" dirty="0">
                <a:solidFill>
                  <a:srgbClr val="800000"/>
                </a:solidFill>
                <a:latin typeface="+mj-lt"/>
                <a:cs typeface="Arial" pitchFamily="34" charset="0"/>
              </a:rPr>
              <a:t>2018/2019</a:t>
            </a:r>
            <a:endParaRPr lang="en-US" altLang="zh-CN" sz="3200" b="1" dirty="0">
              <a:solidFill>
                <a:srgbClr val="800000"/>
              </a:solidFill>
              <a:latin typeface="+mj-lt"/>
              <a:cs typeface="Arial" pitchFamily="34" charset="0"/>
            </a:endParaRPr>
          </a:p>
          <a:p>
            <a:pPr>
              <a:lnSpc>
                <a:spcPts val="2400"/>
              </a:lnSpc>
            </a:pPr>
            <a:endParaRPr lang="en-US" altLang="zh-CN" sz="29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zh-CN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Dott</a:t>
            </a:r>
            <a:r>
              <a:rPr lang="en-US" altLang="zh-CN" sz="3600" b="1" dirty="0">
                <a:latin typeface="+mj-lt"/>
                <a:cs typeface="Arial" pitchFamily="34" charset="0"/>
              </a:rPr>
              <a:t>. Sergio </a:t>
            </a:r>
            <a:r>
              <a:rPr lang="en-US" altLang="zh-CN" sz="3600" b="1" dirty="0" err="1">
                <a:latin typeface="+mj-lt"/>
                <a:cs typeface="Arial" pitchFamily="34" charset="0"/>
              </a:rPr>
              <a:t>Valente</a:t>
            </a:r>
            <a:endParaRPr lang="en-US" altLang="zh-CN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365500" y="6142038"/>
            <a:ext cx="6775445" cy="1048485"/>
          </a:xfrm>
          <a:prstGeom prst="rect">
            <a:avLst/>
          </a:prstGeom>
          <a:noFill/>
        </p:spPr>
        <p:txBody>
          <a:bodyPr wrap="none" lIns="0" tIns="0" rIns="0" bIns="45713" rtlCol="0">
            <a:spAutoFit/>
          </a:bodyPr>
          <a:lstStyle/>
          <a:p>
            <a:pPr>
              <a:lnSpc>
                <a:spcPts val="1400"/>
              </a:lnSpc>
              <a:tabLst>
                <a:tab pos="2374543" algn="l"/>
              </a:tabLst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2200"/>
              </a:lnSpc>
              <a:tabLst>
                <a:tab pos="2374543" algn="l"/>
              </a:tabLst>
            </a:pPr>
            <a:r>
              <a:rPr lang="en-US" altLang="zh-CN" dirty="0"/>
              <a:t>	</a:t>
            </a:r>
            <a:r>
              <a:rPr lang="en-US" altLang="zh-CN" sz="2900" dirty="0" err="1">
                <a:solidFill>
                  <a:srgbClr val="FFFFFF"/>
                </a:solidFill>
                <a:cs typeface="Arial" pitchFamily="34" charset="0"/>
              </a:rPr>
              <a:t>Lezione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06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-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18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 err="1">
                <a:solidFill>
                  <a:schemeClr val="bg1"/>
                </a:solidFill>
                <a:cs typeface="Arial" pitchFamily="34" charset="0"/>
              </a:rPr>
              <a:t>Ottobre</a:t>
            </a:r>
            <a:r>
              <a:rPr lang="en-US" altLang="zh-CN" sz="2900" dirty="0">
                <a:cs typeface="Arial" pitchFamily="34" charset="0"/>
              </a:rPr>
              <a:t> </a:t>
            </a:r>
            <a:r>
              <a:rPr lang="en-US" altLang="zh-CN" sz="2900" dirty="0">
                <a:solidFill>
                  <a:srgbClr val="FFFFFF"/>
                </a:solidFill>
                <a:cs typeface="Arial" pitchFamily="34" charset="0"/>
              </a:rPr>
              <a:t>2018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900" y="350837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Evaporazione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50900" y="1912937"/>
            <a:ext cx="8217827" cy="194412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L’evaporazione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consiste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trasformare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vapore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eliminare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evaporato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portata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secchezza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50900" y="3995737"/>
            <a:ext cx="51777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49400" y="4027821"/>
            <a:ext cx="760067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evaporato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54100" y="4503737"/>
            <a:ext cx="197381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50900" y="5075237"/>
            <a:ext cx="110844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070100" y="5107321"/>
            <a:ext cx="702288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riscaldamento,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01700" y="5621337"/>
            <a:ext cx="9009711" cy="121315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0645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approfittando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0645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aumentare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tensione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vapore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0645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11/27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10/26</a:t>
              </a: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5700" y="350837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Evaporazione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55700" y="1849437"/>
            <a:ext cx="3815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01800" y="1881521"/>
            <a:ext cx="801469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spinto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358900" y="2370137"/>
            <a:ext cx="8366842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talvolta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sufficiente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inferiore.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55700" y="3436937"/>
            <a:ext cx="123463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Durante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578100" y="3472363"/>
            <a:ext cx="726025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l’ebollizione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l’evaporazione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358900" y="3970337"/>
            <a:ext cx="8504829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eliminano,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oltre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disciolte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hanno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volatilità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maggiore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diversa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solvente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155700" y="5507037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689100" y="5523079"/>
            <a:ext cx="802598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diminuisce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l’aumentare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06500" y="6027737"/>
            <a:ext cx="5405775" cy="4821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eliminati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11/26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350837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Evaporazione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2027237"/>
            <a:ext cx="8922314" cy="4944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L’evaporazione,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semplice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becher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capsula,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treppiede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sormontato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reticella,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fiamma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libera.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alcalini,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corrodono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norma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recipienti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porcellana.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fiamma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Qualora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vogliano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superare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ºC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bagnomaria,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vapore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acqueo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immersione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bollente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13/27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12/26</a:t>
              </a:r>
            </a:p>
          </p:txBody>
        </p:sp>
      </p:grpSp>
      <p:sp>
        <p:nvSpPr>
          <p:cNvPr id="1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6100" y="2311400"/>
            <a:ext cx="5054600" cy="36957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638300" y="274637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Evaporazione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ed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ebollizione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13/26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3300" y="427037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Calcinazione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303457"/>
            <a:ext cx="8735597" cy="13670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calcinazione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l’operazione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eliminano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componenti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volatili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solida,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mediante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elevate.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852857"/>
            <a:ext cx="57708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65300" y="3888283"/>
            <a:ext cx="770089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calcinazione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frequente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206500" y="4373557"/>
            <a:ext cx="7951536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saline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vogliono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eliminare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ammoniacali,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volatilizzano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400-500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ºC.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14/26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455111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Calcinazione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2001837"/>
            <a:ext cx="5001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25600" y="2033921"/>
            <a:ext cx="806227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calcinazione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recipienti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porcellana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platino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2547937"/>
            <a:ext cx="8529771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(capsule,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crogioli),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direttamente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fiamma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800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ºC)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soffieria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1000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ºC).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084637"/>
            <a:ext cx="95218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Prima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120900" y="4116721"/>
            <a:ext cx="741061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calcinare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occorre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certi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l’operazione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06500" y="4605337"/>
            <a:ext cx="8455841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pericoli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(presenza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clorati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organiche,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03300" y="5659437"/>
            <a:ext cx="46647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651000" y="5691521"/>
            <a:ext cx="768293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calcinazione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sviluppare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54100" y="6180137"/>
            <a:ext cx="5175519" cy="73866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tossiche,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cappa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000"/>
              </a:lnSpc>
              <a:tabLst>
                <a:tab pos="152400" algn="l"/>
              </a:tabLst>
            </a:pP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7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8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15/26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100" y="1765300"/>
            <a:ext cx="3098800" cy="44069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638300" y="325030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Calcinazione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16/26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350837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2061537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752600" y="2093621"/>
            <a:ext cx="746351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(solfati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alcalino-terrosi,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2582237"/>
            <a:ext cx="8279126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tri-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tetravalenti,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insolubili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negli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ricorrere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3649037"/>
            <a:ext cx="5001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663700" y="3668421"/>
            <a:ext cx="761279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mescolando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reagente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06500" y="4169737"/>
            <a:ext cx="8370561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(fondente)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gradatamente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03300" y="5223837"/>
            <a:ext cx="1319528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643606" y="5255921"/>
            <a:ext cx="73917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697706" y="5255921"/>
            <a:ext cx="67986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usate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4764506" y="5255921"/>
            <a:ext cx="68833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5831306" y="5255921"/>
            <a:ext cx="105984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fondenti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7202906" y="5255921"/>
            <a:ext cx="60593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180806" y="5207795"/>
            <a:ext cx="995978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054100" y="5757237"/>
            <a:ext cx="3051541" cy="91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/K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KHSO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17/26</a:t>
              </a:r>
            </a:p>
          </p:txBody>
        </p:sp>
      </p:grpSp>
      <p:sp>
        <p:nvSpPr>
          <p:cNvPr id="2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503237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2078037"/>
            <a:ext cx="8529451" cy="24314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/K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(1:1)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vantaggio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singoli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carbonati.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usata,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reagire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bario,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piombo,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4656137"/>
            <a:ext cx="381515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61826" y="4686834"/>
            <a:ext cx="8050474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bisolfato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potassico,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temperatura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dà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54100" y="5214937"/>
            <a:ext cx="5786841" cy="96949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21463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luogo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152400" algn="l"/>
                <a:tab pos="21463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2KHSO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→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H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18/26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638300" y="609600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38300" y="2108200"/>
            <a:ext cx="142064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L’anidride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149600" y="2140284"/>
            <a:ext cx="711752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solforica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libera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capace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attaccare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841500" y="2654300"/>
            <a:ext cx="8134022" cy="14696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23114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metallici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inerti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(es.,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ecc.)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trasformandoli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23114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solubili: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311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+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3SO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→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638300" y="4254500"/>
            <a:ext cx="517770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377574" y="4286584"/>
            <a:ext cx="772916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vuole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subisca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841500" y="4775200"/>
            <a:ext cx="8562665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adoperano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fondenti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riducenti.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19/26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452726"/>
            <a:ext cx="410369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12900" y="2484810"/>
            <a:ext cx="7875233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impiegata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282700" y="3024226"/>
            <a:ext cx="5290679" cy="205101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l’analisi,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distinguere: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macroanalisi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(~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ml);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semimicroanalisi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(~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0,1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5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ml);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microanalisi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(~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mg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0,5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ml).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79500" y="3508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Scala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operazione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2/26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27100" y="427037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379657"/>
            <a:ext cx="72936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943100" y="2411741"/>
            <a:ext cx="61074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844800" y="2411741"/>
            <a:ext cx="107587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267200" y="2411741"/>
            <a:ext cx="111440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ossidanti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676900" y="2411741"/>
            <a:ext cx="39273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362700" y="2411741"/>
            <a:ext cx="67986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usate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7353300" y="2411741"/>
            <a:ext cx="15388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810500" y="2411741"/>
            <a:ext cx="22121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331200" y="2411741"/>
            <a:ext cx="93775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miscela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30300" y="2925757"/>
            <a:ext cx="8521564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/KNO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nitrato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cromati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manganese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manganati.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7100" y="4462457"/>
            <a:ext cx="72936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752600" y="4446415"/>
            <a:ext cx="7962116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riducente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Na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/C,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130300" y="4983157"/>
            <a:ext cx="7978466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riducente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presenza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carbone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esempio,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ridurre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solfuro.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2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3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20/26</a:t>
              </a:r>
            </a:p>
          </p:txBody>
        </p:sp>
      </p:grpSp>
      <p:sp>
        <p:nvSpPr>
          <p:cNvPr id="25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5700" y="503237"/>
            <a:ext cx="584031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155700" y="2133600"/>
            <a:ext cx="8073429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seconda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crogioli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platino,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argento,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nichel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porcellana.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55700" y="3187700"/>
            <a:ext cx="184390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Quest’ultima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200400" y="3219784"/>
            <a:ext cx="67967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165600" y="3219784"/>
            <a:ext cx="131824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facilmente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740400" y="3219784"/>
            <a:ext cx="113710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attaccata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162800" y="3219784"/>
            <a:ext cx="59471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051800" y="3219784"/>
            <a:ext cx="71077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alcali,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055100" y="3219784"/>
            <a:ext cx="45108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155700" y="3672974"/>
            <a:ext cx="8530990" cy="14439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interferire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successive.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fusa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lisciviata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cioè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358900" y="5270500"/>
            <a:ext cx="67967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viene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2336800" y="5270500"/>
            <a:ext cx="86478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ripresa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3505200" y="5270500"/>
            <a:ext cx="45108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4279900" y="5270500"/>
            <a:ext cx="32380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4902200" y="5270500"/>
            <a:ext cx="85921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6032500" y="5270500"/>
            <a:ext cx="141468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opportuno,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7683500" y="5270500"/>
            <a:ext cx="189558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eventualmente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1206500" y="5803900"/>
            <a:ext cx="6712415" cy="4821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all’ebollizione;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filtra.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21/26</a:t>
              </a:r>
            </a:p>
          </p:txBody>
        </p:sp>
      </p:grpSp>
      <p:sp>
        <p:nvSpPr>
          <p:cNvPr id="2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3300" y="558794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Esecuzione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239957"/>
            <a:ext cx="5001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625600" y="2272041"/>
            <a:ext cx="804713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maggior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macro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semimicro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06500" y="2747957"/>
            <a:ext cx="273209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provette.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03300" y="3319457"/>
            <a:ext cx="63664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752600" y="3351541"/>
            <a:ext cx="789248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piccole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preferibilmente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micro-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06500" y="3814757"/>
            <a:ext cx="4325479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centrifuga.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003300" y="4386257"/>
            <a:ext cx="46647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720516" y="4418341"/>
            <a:ext cx="116134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generale,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193716" y="4418341"/>
            <a:ext cx="22442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727116" y="4418341"/>
            <a:ext cx="99142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5022516" y="4418341"/>
            <a:ext cx="23243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5543216" y="4418341"/>
            <a:ext cx="176830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precipitazione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7587916" y="4418341"/>
            <a:ext cx="19075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8095916" y="4418341"/>
            <a:ext cx="121988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eseguono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1206500" y="4906957"/>
            <a:ext cx="8483028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aggiungendo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reattivo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goccia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goccia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esame,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precipitazione.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4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5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22/26</a:t>
              </a:r>
            </a:p>
          </p:txBody>
        </p:sp>
      </p:grpSp>
      <p:sp>
        <p:nvSpPr>
          <p:cNvPr id="27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555" y="1874837"/>
            <a:ext cx="8184485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accelerare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agitare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miscela;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riscaldare.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14555" y="2928937"/>
            <a:ext cx="46647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24155" y="2961021"/>
            <a:ext cx="797250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sfregare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parete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interna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17755" y="3449637"/>
            <a:ext cx="8025659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bacchetta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spigolo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vivo,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innescare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precipitazione.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14555" y="4503737"/>
            <a:ext cx="1153393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Spesso,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311555" y="4535821"/>
            <a:ext cx="722614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diluite,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117755" y="5011737"/>
            <a:ext cx="534774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precipitato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intorbidamento.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14555" y="5583237"/>
            <a:ext cx="466474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498755" y="5615321"/>
            <a:ext cx="785497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taluni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utile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ripetere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liquido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65355" y="6091237"/>
            <a:ext cx="4259051" cy="3582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esame,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averlo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concentrato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14555" y="3508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Esecuzione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23/26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3300" y="2108200"/>
            <a:ext cx="506549" cy="4154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676400" y="2108200"/>
            <a:ext cx="7778989" cy="4154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sensibili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formano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prodotti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06500" y="2580774"/>
            <a:ext cx="7996676" cy="10969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500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colorati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vetrini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orologio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piattelli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ct val="150000"/>
              </a:lnSpc>
              <a:tabLst/>
            </a:pP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porcellana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3923139"/>
            <a:ext cx="461665" cy="4154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49400" y="3926481"/>
            <a:ext cx="8000716" cy="4154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caso,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reagenti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vengono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aggiunti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contagocce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206500" y="4418439"/>
            <a:ext cx="4656531" cy="4154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mescolati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bacchetta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vetro.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03300" y="4989939"/>
            <a:ext cx="721351" cy="4154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955800" y="4989939"/>
            <a:ext cx="7839069" cy="4154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prende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nome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tocca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06500" y="5497939"/>
            <a:ext cx="3022622" cy="4154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stillireazione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spot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test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003300" y="433138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Esecuzione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8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9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24/26</a:t>
              </a: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892300"/>
            <a:ext cx="3987800" cy="43561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328133" y="1984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Esecuzione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25/26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300" y="2039937"/>
            <a:ext cx="8235909" cy="13670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Alcune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micro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semimicroanalitiche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eseguire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versando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reagenti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contagocce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strisce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sfruttare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fenomeni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capillarità.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03300" y="3589337"/>
            <a:ext cx="940386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tale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057400" y="3624763"/>
            <a:ext cx="752462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scopo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spessa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003300" y="394953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Esecuzione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delle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03300" y="4218321"/>
            <a:ext cx="8922314" cy="229037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adsorbente,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possibile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impurezze.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filtro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rompe,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basiche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perché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rigonfia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50800" algn="l"/>
                <a:tab pos="203200" algn="l"/>
                <a:tab pos="8102600" algn="l"/>
              </a:tabLst>
            </a:pPr>
            <a:r>
              <a:rPr lang="en-US" altLang="zh-CN" sz="2400" dirty="0">
                <a:latin typeface="+mj-lt"/>
              </a:rPr>
              <a:t>	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27/27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1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2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9842500" y="7175500"/>
              <a:ext cx="495328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26/26</a:t>
              </a: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2001837"/>
            <a:ext cx="381515" cy="393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97000" y="2033921"/>
            <a:ext cx="822577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procedimento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560637"/>
            <a:ext cx="8324908" cy="193129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analisi.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riconoscimento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stesse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macro-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semimicroanalisi,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mentre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microanalisi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ricorre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generalmente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ad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apparecchiature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reazioni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delicate.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27100" y="4656137"/>
            <a:ext cx="1008289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Anche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146300" y="4688221"/>
            <a:ext cx="704513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27100" y="503237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Scala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operazione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77900" y="5227637"/>
            <a:ext cx="8818120" cy="121315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medesima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tutti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3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analisi: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soltanto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quantità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sostanza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impiegata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endParaRPr lang="en-US" altLang="zh-CN" sz="2400" dirty="0">
              <a:solidFill>
                <a:srgbClr val="FFFFFF"/>
              </a:solidFill>
              <a:latin typeface="+mj-lt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1800"/>
              </a:lnSpc>
              <a:tabLst>
                <a:tab pos="152400" algn="l"/>
                <a:tab pos="8153400" algn="l"/>
              </a:tabLst>
            </a:pPr>
            <a:r>
              <a:rPr lang="en-US" altLang="zh-CN" sz="2400" dirty="0">
                <a:latin typeface="+mj-lt"/>
              </a:rPr>
              <a:t>		</a:t>
            </a: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3/27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585097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2400" dirty="0">
                <a:solidFill>
                  <a:srgbClr val="FFFFFF"/>
                </a:solidFill>
                <a:latin typeface="+mj-lt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3/26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2362120"/>
            <a:ext cx="8258671" cy="86690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203200" algn="l"/>
              </a:tabLst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svolgimento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dell’analisi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necessario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800"/>
              </a:lnSpc>
              <a:tabLst>
                <a:tab pos="203200" algn="l"/>
              </a:tabLst>
            </a:pPr>
            <a:r>
              <a:rPr lang="en-US" altLang="zh-CN" sz="2400" dirty="0">
                <a:latin typeface="+mj-lt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apparecchi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sempre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puliti.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79500" y="3416220"/>
            <a:ext cx="299762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524000" y="3448304"/>
            <a:ext cx="769396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recipienti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devono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essere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lavati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sgrassati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282700" y="3949620"/>
            <a:ext cx="8535606" cy="13542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miscela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cromica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(soluzione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satura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bicromato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potassico,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33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K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Cr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baseline="-25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acido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solforico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concentrato),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risciacquano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5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acqua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distillata.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79500" y="401230"/>
            <a:ext cx="7980967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Generalità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sulle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Laboratorio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Corredo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laboratorio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ciascun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studente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4/26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090314"/>
            <a:ext cx="2527300" cy="29972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7800" y="2090314"/>
            <a:ext cx="2527300" cy="29972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5300" y="2090314"/>
            <a:ext cx="2540000" cy="29972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1368258" y="306721"/>
            <a:ext cx="7270645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Apparecchiatura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l’Analisi</a:t>
            </a:r>
          </a:p>
          <a:p>
            <a:pPr>
              <a:tabLst/>
            </a:pPr>
            <a:r>
              <a:rPr lang="en-US" altLang="zh-CN" sz="3200" b="1" i="1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 (Robert </a:t>
            </a:r>
            <a:r>
              <a:rPr lang="en-US" altLang="zh-CN" sz="3200" b="1" i="1">
                <a:solidFill>
                  <a:srgbClr val="000000"/>
                </a:solidFill>
                <a:latin typeface="+mj-lt"/>
                <a:cs typeface="Times New Roman" pitchFamily="18" charset="0"/>
              </a:rPr>
              <a:t>Wilhelm Bunsen)</a:t>
            </a:r>
            <a:endParaRPr lang="en-US" altLang="zh-CN" sz="3200" b="1" i="1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332832" y="5301410"/>
            <a:ext cx="8051800" cy="61202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24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sinistra.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Lampada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Bunsen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semplice,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rubinetto,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rubinetto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blocco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sicurezza.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3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4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5/26</a:t>
              </a: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927100" y="427037"/>
            <a:ext cx="547201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Apparecchiatura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l’Analisi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2108200"/>
            <a:ext cx="5001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663700" y="2140284"/>
            <a:ext cx="798212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becco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(Robert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Wilhelm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30300" y="2616200"/>
            <a:ext cx="1148328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Eberhard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628900" y="2616200"/>
            <a:ext cx="100348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Bunsen,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000500" y="2616200"/>
            <a:ext cx="143148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1811-1899)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765800" y="2616200"/>
            <a:ext cx="131805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costituisce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7416800" y="2616200"/>
            <a:ext cx="14106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886700" y="2616200"/>
            <a:ext cx="794961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mezzo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067800" y="2616200"/>
            <a:ext cx="232436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30300" y="3124200"/>
            <a:ext cx="807208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riscaldamento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ordinariamente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usato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operazioni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analitiche.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27100" y="3695700"/>
            <a:ext cx="500137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562100" y="3715084"/>
            <a:ext cx="814806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costituita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tubo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ottone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entra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130300" y="4191000"/>
            <a:ext cx="813145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attraverso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raccordo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porta-gomma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trova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vicino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base.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27100" y="4762500"/>
            <a:ext cx="1221616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Girando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2286000" y="4794584"/>
            <a:ext cx="706142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opportunamente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apposito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forato,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sul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1130300" y="5270500"/>
            <a:ext cx="6788782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può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graduare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l’afflusso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dell’aria.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2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2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6/26</a:t>
              </a:r>
            </a:p>
          </p:txBody>
        </p:sp>
      </p:grpSp>
      <p:sp>
        <p:nvSpPr>
          <p:cNvPr id="2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875327" y="503237"/>
            <a:ext cx="5472011" cy="11541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Apparecchiatura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l’Analisi</a:t>
            </a:r>
          </a:p>
          <a:p>
            <a:pPr>
              <a:tabLst/>
            </a:pP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75327" y="2417757"/>
            <a:ext cx="517770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35727" y="2449841"/>
            <a:ext cx="8078173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disposto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impedire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totalmente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l’afflusso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078527" y="2938457"/>
            <a:ext cx="8155374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dell’aria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fiamma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proprietà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riducenti,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molto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calda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luminosa.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75327" y="4005257"/>
            <a:ext cx="1123641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Questo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234227" y="4040683"/>
            <a:ext cx="7355860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tipo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fiamma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ricca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particelle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carbonio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78527" y="4525957"/>
            <a:ext cx="8260723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incandescenti,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non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bruciano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completamente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difetto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aria.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7/26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1003300" y="579437"/>
            <a:ext cx="547201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Apparecchiatura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l’Analisi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3300" y="2486094"/>
            <a:ext cx="594715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752600" y="2518178"/>
            <a:ext cx="785875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invece,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l’anello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è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regolato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modo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attraverso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foro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206500" y="3006794"/>
            <a:ext cx="7752892" cy="854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abbia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massimo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afflusso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aria,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carbonio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che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separa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dagli</a:t>
            </a:r>
          </a:p>
          <a:p>
            <a:pPr>
              <a:lnSpc>
                <a:spcPts val="1000"/>
              </a:lnSpc>
            </a:pPr>
            <a:endParaRPr lang="en-US" altLang="zh-CN" sz="2400" dirty="0">
              <a:latin typeface="+mj-lt"/>
            </a:endParaRPr>
          </a:p>
          <a:p>
            <a:pPr>
              <a:lnSpc>
                <a:spcPts val="29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idrocarburi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contenuti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nel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gas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brucia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completamente.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03300" y="4073594"/>
            <a:ext cx="440826" cy="3795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/>
            </a:pPr>
            <a:r>
              <a:rPr lang="en-US" altLang="zh-CN" sz="2400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•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587500" y="4109020"/>
            <a:ext cx="7896714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ottiene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così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una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fiamma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cui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si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possono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distinguere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varie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206500" y="4568894"/>
            <a:ext cx="5640327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/>
            </a:pP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zone,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più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meno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calde,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ossidanti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riducenti.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5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6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8/26</a:t>
              </a:r>
            </a:p>
          </p:txBody>
        </p:sp>
      </p:grpSp>
      <p:sp>
        <p:nvSpPr>
          <p:cNvPr id="18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3532" y="1575468"/>
            <a:ext cx="4584700" cy="4902200"/>
          </a:xfrm>
          <a:prstGeom prst="rect">
            <a:avLst/>
          </a:prstGeom>
          <a:noFill/>
        </p:spPr>
      </p:pic>
      <p:sp>
        <p:nvSpPr>
          <p:cNvPr id="6" name="TextBox 1"/>
          <p:cNvSpPr txBox="1"/>
          <p:nvPr/>
        </p:nvSpPr>
        <p:spPr>
          <a:xfrm>
            <a:off x="1638300" y="302711"/>
            <a:ext cx="5472011" cy="10926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tabLst/>
            </a:pP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Apparecchiatura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per</a:t>
            </a:r>
            <a:r>
              <a:rPr lang="en-US" altLang="zh-CN" sz="36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832433"/>
                </a:solidFill>
                <a:latin typeface="+mj-lt"/>
                <a:cs typeface="Times New Roman" pitchFamily="18" charset="0"/>
              </a:rPr>
              <a:t>l’Analisi</a:t>
            </a:r>
          </a:p>
          <a:p>
            <a:pPr>
              <a:tabLst/>
            </a:pP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Lampada</a:t>
            </a:r>
            <a:r>
              <a:rPr lang="en-US" altLang="zh-CN" sz="3200" dirty="0">
                <a:latin typeface="+mj-lt"/>
                <a:cs typeface="Times New Roman" pitchFamily="18" charset="0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Bunsen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842500" y="7137400"/>
            <a:ext cx="317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319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2/52</a:t>
            </a:r>
          </a:p>
        </p:txBody>
      </p:sp>
      <p:grpSp>
        <p:nvGrpSpPr>
          <p:cNvPr id="10" name="Gruppo 8"/>
          <p:cNvGrpSpPr/>
          <p:nvPr/>
        </p:nvGrpSpPr>
        <p:grpSpPr>
          <a:xfrm>
            <a:off x="309257" y="6969252"/>
            <a:ext cx="10075278" cy="587502"/>
            <a:chOff x="309257" y="6969252"/>
            <a:chExt cx="10075278" cy="587502"/>
          </a:xfrm>
        </p:grpSpPr>
        <p:sp>
          <p:nvSpPr>
            <p:cNvPr id="11" name="Freeform 3"/>
            <p:cNvSpPr/>
            <p:nvPr/>
          </p:nvSpPr>
          <p:spPr>
            <a:xfrm>
              <a:off x="309257" y="6969252"/>
              <a:ext cx="10075278" cy="587502"/>
            </a:xfrm>
            <a:custGeom>
              <a:avLst/>
              <a:gdLst>
                <a:gd name="connsiteX0" fmla="*/ 0 w 10075278"/>
                <a:gd name="connsiteY0" fmla="*/ 0 h 587502"/>
                <a:gd name="connsiteX1" fmla="*/ 0 w 10075278"/>
                <a:gd name="connsiteY1" fmla="*/ 587502 h 587502"/>
                <a:gd name="connsiteX2" fmla="*/ 10075278 w 10075278"/>
                <a:gd name="connsiteY2" fmla="*/ 587502 h 587502"/>
                <a:gd name="connsiteX3" fmla="*/ 10075278 w 10075278"/>
                <a:gd name="connsiteY3" fmla="*/ 0 h 587502"/>
                <a:gd name="connsiteX4" fmla="*/ 0 w 10075278"/>
                <a:gd name="connsiteY4" fmla="*/ 0 h 5875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0075278" h="587502">
                  <a:moveTo>
                    <a:pt x="0" y="0"/>
                  </a:moveTo>
                  <a:lnTo>
                    <a:pt x="0" y="587502"/>
                  </a:lnTo>
                  <a:lnTo>
                    <a:pt x="10075278" y="587502"/>
                  </a:lnTo>
                  <a:lnTo>
                    <a:pt x="10075278" y="0"/>
                  </a:lnTo>
                  <a:lnTo>
                    <a:pt x="0" y="0"/>
                  </a:lnTo>
                </a:path>
              </a:pathLst>
            </a:custGeom>
            <a:solidFill>
              <a:srgbClr val="822433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9842500" y="7175500"/>
              <a:ext cx="391133" cy="21570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200"/>
                </a:lnSpc>
                <a:tabLst/>
              </a:pPr>
              <a:r>
                <a:rPr lang="en-US" altLang="zh-CN" sz="1600" dirty="0">
                  <a:solidFill>
                    <a:srgbClr val="FFFFFF"/>
                  </a:solidFill>
                  <a:cs typeface="Times New Roman" pitchFamily="18" charset="0"/>
                </a:rPr>
                <a:t>9/26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469900" y="7204424"/>
            <a:ext cx="6621108" cy="225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Dott.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Sergio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Valente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,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Corso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di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Analisi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Chimico-Farmaceutica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e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 err="1">
                <a:solidFill>
                  <a:srgbClr val="FFFFFF"/>
                </a:solidFill>
                <a:cs typeface="Times New Roman" pitchFamily="18" charset="0"/>
              </a:rPr>
              <a:t>Tossicologica</a:t>
            </a:r>
            <a:r>
              <a:rPr lang="en-US" altLang="zh-CN" sz="1600" dirty="0"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cs typeface="Times New Roman" pitchFamily="18" charset="0"/>
              </a:rPr>
              <a:t>(A-L)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1651</Words>
  <Application>Microsoft Office PowerPoint</Application>
  <PresentationFormat>Personalizzato</PresentationFormat>
  <Paragraphs>469</Paragraphs>
  <Slides>26</Slides>
  <Notes>26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1" baseType="lpstr">
      <vt:lpstr>宋体</vt:lpstr>
      <vt:lpstr>Arial</vt:lpstr>
      <vt:lpstr>Calibri</vt:lpstr>
      <vt:lpstr>Times New Roman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sergio</dc:creator>
  <cp:lastModifiedBy>Sergio  Valente</cp:lastModifiedBy>
  <cp:revision>13</cp:revision>
  <dcterms:created xsi:type="dcterms:W3CDTF">2006-08-16T00:00:00Z</dcterms:created>
  <dcterms:modified xsi:type="dcterms:W3CDTF">2018-10-18T10:08:15Z</dcterms:modified>
</cp:coreProperties>
</file>