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numCol="1"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numCol="1"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alt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58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numCol="1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alt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numCol="1"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5515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numCol="1"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numCol="1"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75930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numCol="1"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numCol="1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numCol="1"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0454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numCol="1"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numCol="1"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0586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numCol="1"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numCol="1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numCol="1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5310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numCol="1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numCol="1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numCol="1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54837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 algn="l">
              <a:defRPr/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 anchor="t"/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877570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 numCol="1"/>
          <a:lstStyle/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numCol="1" anchor="t"/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44717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 anchor="ctr"/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6702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numCol="1"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numCol="1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9297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 numCol="1">
            <a:normAutofit/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 numCol="1">
            <a:normAutofit/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00375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>
              <a:defRPr/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numCol="1"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numCol="1" anchor="t">
            <a:normAutofit/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numCol="1"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numCol="1" anchor="t">
            <a:normAutofit/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83596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5491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6148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numCol="1" anchor="b">
            <a:normAutofit/>
          </a:bodyPr>
          <a:lstStyle>
            <a:lvl1pPr algn="l">
              <a:defRPr sz="2400" b="0"/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numCol="1" anchor="ctr">
            <a:normAutofit/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numCol="1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5379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numCol="1" anchor="b">
            <a:normAutofit/>
          </a:bodyPr>
          <a:lstStyle>
            <a:lvl1pPr algn="l">
              <a:defRPr sz="2800" b="0"/>
            </a:lvl1pPr>
          </a:lstStyle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numCol="1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alt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numCol="1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alt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32547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it-IT" alt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numCol="1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D6C8C64-0B5B-4FFA-AFF9-09B1186DA507}" type="datetimeFigureOut">
              <a:rPr lang="it-IT" altLang="it-IT" smtClean="0"/>
              <a:t>02/05/2021</a:t>
            </a:fld>
            <a:endParaRPr lang="it-IT" alt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numCol="1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 alt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9601DB0-7365-457C-8BB4-031F9D16801E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479236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B1D1C67-6210-4E04-9306-F1B85F517E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numCol="1"/>
          <a:lstStyle/>
          <a:p>
            <a:r>
              <a:rPr lang="it-IT" altLang="it-IT" dirty="0"/>
              <a:t>IL CONCETTO DI ENTROPIA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434372F2-6EC0-45EB-8F98-E56A1EE8AD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6725581" cy="1947333"/>
          </a:xfrm>
        </p:spPr>
        <p:txBody>
          <a:bodyPr numCol="1">
            <a:normAutofit/>
          </a:bodyPr>
          <a:lstStyle/>
          <a:p>
            <a:r>
              <a:rPr lang="it-IT" altLang="it-IT" sz="2000" b="1" dirty="0"/>
              <a:t>IL CALORE</a:t>
            </a:r>
          </a:p>
          <a:p>
            <a:r>
              <a:rPr lang="it-IT" altLang="it-IT" sz="2000" b="1" dirty="0"/>
              <a:t>TRASFORMAZIONI IRREVERSIBILI (SPONTANEE)</a:t>
            </a:r>
          </a:p>
          <a:p>
            <a:r>
              <a:rPr lang="it-IT" altLang="it-IT" sz="2000" b="1" dirty="0"/>
              <a:t>LA FRECCIA DEL TEMPO</a:t>
            </a:r>
          </a:p>
        </p:txBody>
      </p:sp>
    </p:spTree>
    <p:extLst>
      <p:ext uri="{BB962C8B-B14F-4D97-AF65-F5344CB8AC3E}">
        <p14:creationId xmlns:p14="http://schemas.microsoft.com/office/powerpoint/2010/main" val="23424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2E53A2C3-2E5E-47C0-831D-C1EDF3C5E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0"/>
            <a:ext cx="11313348" cy="6716110"/>
          </a:xfrm>
        </p:spPr>
        <p:txBody>
          <a:bodyPr numCol="1">
            <a:normAutofit fontScale="92500" lnSpcReduction="10000"/>
          </a:bodyPr>
          <a:lstStyle/>
          <a:p>
            <a:pPr marL="0" indent="0">
              <a:buNone/>
            </a:pPr>
            <a:endParaRPr lang="it-IT" altLang="it-IT" b="1" dirty="0"/>
          </a:p>
          <a:p>
            <a:pPr marL="0" indent="0">
              <a:buNone/>
            </a:pPr>
            <a:r>
              <a:rPr lang="it-IT" altLang="it-IT" b="1" dirty="0"/>
              <a:t>ENERGIA = grandezza che misura la capacità di un sistema di compiere lavoro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it-IT" altLang="it-IT" dirty="0">
                <a:solidFill>
                  <a:schemeClr val="bg1"/>
                </a:solidFill>
              </a:rPr>
              <a:t>Un pallone pieno di gas ad una certa temperatura ha una certa energia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it-IT" altLang="it-IT" dirty="0">
                <a:solidFill>
                  <a:schemeClr val="bg1"/>
                </a:solidFill>
              </a:rPr>
              <a:t>Se il pallone è in moto ed il suo baricentro ha una certa velocità, avrà energia cinetica dipendente dalla sua quantità di moto (m*v), che può essere convertita in lavoro: per esempio quando urta con un altro pallone comprimendolo o mettendolo in movimento.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altLang="it-IT" dirty="0">
                <a:solidFill>
                  <a:schemeClr val="bg1"/>
                </a:solidFill>
              </a:rPr>
              <a:t>Ma oltre all’energia cinetica associata al moto del baricentro, ad ogni temperatura fissata, il pallone contiene molecole di gas in movimento, dotate quindi di energia cinetica, che contribuisce all’energia totale. Tuttavia a questo contributo non è associata quantità di moto: infatti, se il numero di molecole è sufficientemente grande, la somma vettoriale delle quantità di moto delle singole molecole è statisticamente nulla nel centro di massa del pallone!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altLang="it-IT" dirty="0">
                <a:solidFill>
                  <a:schemeClr val="bg1"/>
                </a:solidFill>
              </a:rPr>
              <a:t>Questa parte dell’energia totale è diversa dalla precedente: se accosto il pallone fermo ad un altro pallone fermo il secondo non acquista energia cinetica. Se tuttavia i due palloni hanno temperature diverse, avviene un trasferimento di calore- o scambio termico- dal pallone più caldo al più freddo. Le molecole con velocità media più elevata cedono energia cinetica a quelle in media più lente, finché i due gruppi di molecole hanno in media la stessa energia. Si tratta di un trasferimento statistico in cui la somma delle energie dei 2 palloni non è cambiata; ma nello stato iniziale le molecole più energetiche erano tutte in un pallone e le meno energetiche nell’altro, nello stato finale tutte le molecole hanno in media la stessa energia.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it-IT" alt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893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6DA3E129-92B7-4DB6-A2A8-029644D26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157655"/>
            <a:ext cx="11218753" cy="6479628"/>
          </a:xfrm>
        </p:spPr>
        <p:txBody>
          <a:bodyPr numCol="1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dirty="0" err="1"/>
              <a:t>Quindi</a:t>
            </a:r>
            <a:r>
              <a:rPr dirty="0"/>
              <a:t>, la </a:t>
            </a:r>
            <a:r>
              <a:rPr dirty="0" err="1"/>
              <a:t>variabile</a:t>
            </a:r>
            <a:r>
              <a:rPr dirty="0"/>
              <a:t> di </a:t>
            </a:r>
            <a:r>
              <a:rPr dirty="0" err="1"/>
              <a:t>stato</a:t>
            </a:r>
            <a:r>
              <a:rPr dirty="0"/>
              <a:t> </a:t>
            </a:r>
            <a:r>
              <a:rPr dirty="0" err="1"/>
              <a:t>energia</a:t>
            </a:r>
            <a:r>
              <a:rPr dirty="0"/>
              <a:t> non dice </a:t>
            </a:r>
            <a:r>
              <a:rPr dirty="0" err="1"/>
              <a:t>tutto</a:t>
            </a:r>
            <a:r>
              <a:rPr dirty="0"/>
              <a:t> </a:t>
            </a:r>
            <a:r>
              <a:rPr dirty="0" err="1"/>
              <a:t>sulla</a:t>
            </a:r>
            <a:r>
              <a:rPr dirty="0"/>
              <a:t> </a:t>
            </a:r>
            <a:r>
              <a:rPr dirty="0" err="1"/>
              <a:t>condizione</a:t>
            </a:r>
            <a:r>
              <a:rPr dirty="0"/>
              <a:t> di un </a:t>
            </a:r>
            <a:r>
              <a:rPr dirty="0" err="1"/>
              <a:t>sistema</a:t>
            </a:r>
            <a:r>
              <a:rPr dirty="0"/>
              <a:t> </a:t>
            </a:r>
            <a:r>
              <a:rPr dirty="0" err="1"/>
              <a:t>fatto</a:t>
            </a:r>
            <a:r>
              <a:rPr dirty="0"/>
              <a:t> da </a:t>
            </a:r>
            <a:r>
              <a:rPr dirty="0" err="1"/>
              <a:t>molte</a:t>
            </a:r>
            <a:r>
              <a:rPr dirty="0"/>
              <a:t> </a:t>
            </a:r>
            <a:r>
              <a:rPr dirty="0" err="1"/>
              <a:t>molecole</a:t>
            </a:r>
            <a:r>
              <a:rPr dirty="0"/>
              <a:t>: </a:t>
            </a:r>
            <a:r>
              <a:rPr dirty="0" err="1"/>
              <a:t>i</a:t>
            </a:r>
            <a:r>
              <a:rPr dirty="0"/>
              <a:t> due </a:t>
            </a:r>
            <a:r>
              <a:rPr dirty="0" err="1"/>
              <a:t>stati</a:t>
            </a:r>
            <a:r>
              <a:rPr dirty="0"/>
              <a:t> </a:t>
            </a:r>
            <a:r>
              <a:rPr dirty="0" err="1"/>
              <a:t>iniziale</a:t>
            </a:r>
            <a:r>
              <a:rPr dirty="0"/>
              <a:t> e finale </a:t>
            </a:r>
            <a:r>
              <a:rPr dirty="0" err="1"/>
              <a:t>sono</a:t>
            </a:r>
            <a:r>
              <a:rPr dirty="0"/>
              <a:t> </a:t>
            </a:r>
            <a:r>
              <a:rPr dirty="0" err="1"/>
              <a:t>diversi</a:t>
            </a:r>
            <a:r>
              <a:rPr dirty="0"/>
              <a:t> </a:t>
            </a:r>
            <a:r>
              <a:rPr dirty="0" err="1"/>
              <a:t>quanto</a:t>
            </a:r>
            <a:r>
              <a:rPr dirty="0"/>
              <a:t> a </a:t>
            </a:r>
            <a:r>
              <a:rPr dirty="0" err="1"/>
              <a:t>distinguibilità</a:t>
            </a:r>
            <a:r>
              <a:rPr dirty="0"/>
              <a:t> </a:t>
            </a:r>
            <a:r>
              <a:rPr dirty="0" err="1"/>
              <a:t>fra</a:t>
            </a:r>
            <a:r>
              <a:rPr dirty="0"/>
              <a:t> </a:t>
            </a:r>
            <a:r>
              <a:rPr dirty="0" err="1"/>
              <a:t>molecole</a:t>
            </a:r>
            <a:r>
              <a:rPr dirty="0"/>
              <a:t> </a:t>
            </a:r>
            <a:r>
              <a:rPr dirty="0" err="1"/>
              <a:t>più</a:t>
            </a:r>
            <a:r>
              <a:rPr dirty="0"/>
              <a:t> o </a:t>
            </a:r>
            <a:r>
              <a:rPr dirty="0" err="1"/>
              <a:t>meno</a:t>
            </a:r>
            <a:r>
              <a:rPr dirty="0"/>
              <a:t> </a:t>
            </a:r>
            <a:r>
              <a:rPr dirty="0" err="1"/>
              <a:t>energetiche</a:t>
            </a:r>
            <a:r>
              <a:rPr dirty="0"/>
              <a:t>, e in </a:t>
            </a:r>
            <a:r>
              <a:rPr dirty="0" err="1"/>
              <a:t>particolare</a:t>
            </a:r>
            <a:r>
              <a:rPr dirty="0"/>
              <a:t> </a:t>
            </a:r>
            <a:r>
              <a:rPr dirty="0" err="1"/>
              <a:t>mentre</a:t>
            </a:r>
            <a:r>
              <a:rPr dirty="0"/>
              <a:t> lo </a:t>
            </a:r>
            <a:r>
              <a:rPr dirty="0" err="1"/>
              <a:t>stato</a:t>
            </a:r>
            <a:r>
              <a:rPr dirty="0"/>
              <a:t> </a:t>
            </a:r>
            <a:r>
              <a:rPr dirty="0" err="1"/>
              <a:t>iniziale</a:t>
            </a:r>
            <a:r>
              <a:rPr dirty="0"/>
              <a:t> evolve </a:t>
            </a:r>
            <a:r>
              <a:rPr dirty="0" err="1"/>
              <a:t>spontaneamente</a:t>
            </a:r>
            <a:r>
              <a:rPr dirty="0"/>
              <a:t> in </a:t>
            </a:r>
            <a:r>
              <a:rPr dirty="0" err="1"/>
              <a:t>quello</a:t>
            </a:r>
            <a:r>
              <a:rPr dirty="0"/>
              <a:t> finale non è </a:t>
            </a:r>
            <a:r>
              <a:rPr dirty="0" err="1"/>
              <a:t>vero</a:t>
            </a:r>
            <a:r>
              <a:rPr dirty="0"/>
              <a:t> </a:t>
            </a:r>
            <a:r>
              <a:rPr dirty="0" err="1"/>
              <a:t>il</a:t>
            </a:r>
            <a:r>
              <a:rPr dirty="0"/>
              <a:t> </a:t>
            </a:r>
            <a:r>
              <a:rPr dirty="0" err="1"/>
              <a:t>contrario</a:t>
            </a:r>
            <a:r>
              <a:rPr dirty="0"/>
              <a:t>. Ergo, per </a:t>
            </a:r>
            <a:r>
              <a:rPr dirty="0" err="1"/>
              <a:t>quanto</a:t>
            </a:r>
            <a:r>
              <a:rPr dirty="0"/>
              <a:t> </a:t>
            </a:r>
            <a:r>
              <a:rPr dirty="0" err="1"/>
              <a:t>energeticamente</a:t>
            </a:r>
            <a:r>
              <a:rPr dirty="0"/>
              <a:t> </a:t>
            </a:r>
            <a:r>
              <a:rPr dirty="0" err="1"/>
              <a:t>identici</a:t>
            </a:r>
            <a:r>
              <a:rPr dirty="0"/>
              <a:t> </a:t>
            </a:r>
            <a:r>
              <a:rPr dirty="0" err="1"/>
              <a:t>sono</a:t>
            </a:r>
            <a:r>
              <a:rPr dirty="0"/>
              <a:t> </a:t>
            </a:r>
            <a:r>
              <a:rPr dirty="0" err="1"/>
              <a:t>diversi</a:t>
            </a:r>
            <a:r>
              <a:rPr dirty="0"/>
              <a:t> </a:t>
            </a:r>
            <a:r>
              <a:rPr dirty="0" err="1"/>
              <a:t>quanto</a:t>
            </a:r>
            <a:r>
              <a:rPr dirty="0"/>
              <a:t> a </a:t>
            </a:r>
            <a:r>
              <a:rPr dirty="0" err="1"/>
              <a:t>possibilità</a:t>
            </a:r>
            <a:r>
              <a:rPr dirty="0"/>
              <a:t> di </a:t>
            </a:r>
            <a:r>
              <a:rPr dirty="0" err="1"/>
              <a:t>evoluzione</a:t>
            </a:r>
            <a:r>
              <a:rPr dirty="0"/>
              <a:t>: </a:t>
            </a:r>
            <a:r>
              <a:rPr dirty="0" err="1"/>
              <a:t>il</a:t>
            </a:r>
            <a:r>
              <a:rPr dirty="0"/>
              <a:t> primo ha un </a:t>
            </a:r>
            <a:r>
              <a:rPr dirty="0" err="1"/>
              <a:t>grande</a:t>
            </a:r>
            <a:r>
              <a:rPr dirty="0"/>
              <a:t> </a:t>
            </a:r>
            <a:r>
              <a:rPr dirty="0" err="1"/>
              <a:t>futuro</a:t>
            </a:r>
            <a:r>
              <a:rPr dirty="0"/>
              <a:t> </a:t>
            </a:r>
            <a:r>
              <a:rPr dirty="0" err="1"/>
              <a:t>davanti</a:t>
            </a:r>
            <a:r>
              <a:rPr dirty="0"/>
              <a:t> a </a:t>
            </a:r>
            <a:r>
              <a:rPr dirty="0" err="1"/>
              <a:t>sè</a:t>
            </a:r>
            <a:r>
              <a:rPr dirty="0"/>
              <a:t>, </a:t>
            </a:r>
            <a:r>
              <a:rPr dirty="0" err="1"/>
              <a:t>il</a:t>
            </a:r>
            <a:r>
              <a:rPr dirty="0"/>
              <a:t> secondo è </a:t>
            </a:r>
            <a:r>
              <a:rPr dirty="0" err="1"/>
              <a:t>arrivato</a:t>
            </a:r>
            <a:r>
              <a:rPr dirty="0"/>
              <a:t> </a:t>
            </a:r>
            <a:r>
              <a:rPr dirty="0" err="1"/>
              <a:t>alla</a:t>
            </a:r>
            <a:r>
              <a:rPr dirty="0"/>
              <a:t> fine.</a:t>
            </a:r>
            <a:endParaRPr lang="it-IT" altLang="it-IT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dirty="0"/>
              <a:t> Come </a:t>
            </a:r>
            <a:r>
              <a:rPr dirty="0" err="1"/>
              <a:t>l'energia</a:t>
            </a:r>
            <a:r>
              <a:rPr dirty="0"/>
              <a:t>, </a:t>
            </a:r>
            <a:r>
              <a:rPr dirty="0" err="1"/>
              <a:t>l'entropia</a:t>
            </a:r>
            <a:r>
              <a:rPr dirty="0"/>
              <a:t> è </a:t>
            </a:r>
            <a:r>
              <a:rPr dirty="0" err="1"/>
              <a:t>un'altra</a:t>
            </a:r>
            <a:r>
              <a:rPr dirty="0"/>
              <a:t> </a:t>
            </a:r>
            <a:r>
              <a:rPr dirty="0" err="1"/>
              <a:t>variabile</a:t>
            </a:r>
            <a:r>
              <a:rPr dirty="0"/>
              <a:t> di </a:t>
            </a:r>
            <a:r>
              <a:rPr dirty="0" err="1"/>
              <a:t>stato</a:t>
            </a:r>
            <a:r>
              <a:rPr dirty="0"/>
              <a:t>, </a:t>
            </a:r>
            <a:r>
              <a:rPr dirty="0" err="1"/>
              <a:t>che</a:t>
            </a:r>
            <a:r>
              <a:rPr dirty="0"/>
              <a:t> è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misura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capacità</a:t>
            </a:r>
            <a:r>
              <a:rPr dirty="0"/>
              <a:t> di </a:t>
            </a:r>
            <a:r>
              <a:rPr dirty="0" err="1"/>
              <a:t>evoluzione</a:t>
            </a:r>
            <a:r>
              <a:rPr dirty="0"/>
              <a:t> </a:t>
            </a:r>
            <a:r>
              <a:rPr dirty="0" err="1"/>
              <a:t>spontanea</a:t>
            </a:r>
            <a:r>
              <a:rPr dirty="0"/>
              <a:t> di </a:t>
            </a:r>
            <a:r>
              <a:rPr dirty="0" err="1"/>
              <a:t>sistemi</a:t>
            </a:r>
            <a:r>
              <a:rPr dirty="0"/>
              <a:t> a </a:t>
            </a:r>
            <a:r>
              <a:rPr dirty="0" err="1"/>
              <a:t>molti</a:t>
            </a:r>
            <a:r>
              <a:rPr dirty="0"/>
              <a:t> </a:t>
            </a:r>
            <a:r>
              <a:rPr dirty="0" err="1"/>
              <a:t>gradi</a:t>
            </a:r>
            <a:r>
              <a:rPr dirty="0"/>
              <a:t> di </a:t>
            </a:r>
            <a:r>
              <a:rPr dirty="0" err="1"/>
              <a:t>libertà</a:t>
            </a:r>
            <a:r>
              <a:rPr dirty="0"/>
              <a:t>: </a:t>
            </a:r>
            <a:r>
              <a:rPr dirty="0" err="1"/>
              <a:t>più</a:t>
            </a:r>
            <a:r>
              <a:rPr dirty="0"/>
              <a:t> è </a:t>
            </a:r>
            <a:r>
              <a:rPr dirty="0" err="1"/>
              <a:t>grande</a:t>
            </a:r>
            <a:r>
              <a:rPr dirty="0"/>
              <a:t>, </a:t>
            </a:r>
            <a:r>
              <a:rPr dirty="0" err="1"/>
              <a:t>minore</a:t>
            </a:r>
            <a:r>
              <a:rPr dirty="0"/>
              <a:t> è la </a:t>
            </a:r>
            <a:r>
              <a:rPr dirty="0" err="1"/>
              <a:t>capacità</a:t>
            </a:r>
            <a:r>
              <a:rPr dirty="0"/>
              <a:t>. </a:t>
            </a:r>
            <a:r>
              <a:rPr dirty="0" err="1"/>
              <a:t>Siccome</a:t>
            </a:r>
            <a:r>
              <a:rPr dirty="0"/>
              <a:t> </a:t>
            </a:r>
            <a:r>
              <a:rPr dirty="0" err="1"/>
              <a:t>l'evoluzione</a:t>
            </a:r>
            <a:r>
              <a:rPr dirty="0"/>
              <a:t> </a:t>
            </a:r>
            <a:r>
              <a:rPr dirty="0" err="1"/>
              <a:t>spontanea</a:t>
            </a:r>
            <a:r>
              <a:rPr dirty="0"/>
              <a:t> è </a:t>
            </a:r>
            <a:r>
              <a:rPr dirty="0" err="1"/>
              <a:t>sempre</a:t>
            </a:r>
            <a:r>
              <a:rPr dirty="0"/>
              <a:t> verso </a:t>
            </a:r>
            <a:r>
              <a:rPr dirty="0" err="1"/>
              <a:t>stati</a:t>
            </a:r>
            <a:r>
              <a:rPr dirty="0"/>
              <a:t> di </a:t>
            </a:r>
            <a:r>
              <a:rPr dirty="0" err="1"/>
              <a:t>maggior</a:t>
            </a:r>
            <a:r>
              <a:rPr dirty="0"/>
              <a:t> </a:t>
            </a:r>
            <a:r>
              <a:rPr dirty="0" err="1"/>
              <a:t>disordine</a:t>
            </a:r>
            <a:r>
              <a:rPr dirty="0"/>
              <a:t>,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può</a:t>
            </a:r>
            <a:r>
              <a:rPr dirty="0"/>
              <a:t> </a:t>
            </a:r>
            <a:r>
              <a:rPr dirty="0" err="1"/>
              <a:t>anche</a:t>
            </a:r>
            <a:r>
              <a:rPr dirty="0"/>
              <a:t> dire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l'entropia</a:t>
            </a:r>
            <a:r>
              <a:rPr dirty="0"/>
              <a:t> è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misura</a:t>
            </a:r>
            <a:r>
              <a:rPr dirty="0"/>
              <a:t> </a:t>
            </a:r>
            <a:r>
              <a:rPr dirty="0" err="1"/>
              <a:t>dello</a:t>
            </a:r>
            <a:r>
              <a:rPr dirty="0"/>
              <a:t> </a:t>
            </a:r>
            <a:r>
              <a:rPr dirty="0" err="1"/>
              <a:t>stato</a:t>
            </a:r>
            <a:r>
              <a:rPr dirty="0"/>
              <a:t> di </a:t>
            </a:r>
            <a:r>
              <a:rPr dirty="0" err="1"/>
              <a:t>disordine</a:t>
            </a:r>
            <a:r>
              <a:rPr dirty="0"/>
              <a:t> di un </a:t>
            </a:r>
            <a:r>
              <a:rPr dirty="0" err="1"/>
              <a:t>sistema</a:t>
            </a:r>
            <a:r>
              <a:rPr dirty="0"/>
              <a:t> a </a:t>
            </a:r>
            <a:r>
              <a:rPr dirty="0" err="1"/>
              <a:t>molte</a:t>
            </a:r>
            <a:r>
              <a:rPr dirty="0"/>
              <a:t> </a:t>
            </a:r>
            <a:r>
              <a:rPr dirty="0" err="1"/>
              <a:t>particelle</a:t>
            </a:r>
            <a:r>
              <a:rPr dirty="0"/>
              <a:t>. Ma </a:t>
            </a:r>
            <a:r>
              <a:rPr dirty="0" err="1"/>
              <a:t>mentre</a:t>
            </a:r>
            <a:r>
              <a:rPr dirty="0"/>
              <a:t> </a:t>
            </a:r>
            <a:r>
              <a:rPr dirty="0" err="1"/>
              <a:t>l'energia</a:t>
            </a:r>
            <a:r>
              <a:rPr dirty="0"/>
              <a:t> è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proprietà</a:t>
            </a:r>
            <a:r>
              <a:rPr dirty="0"/>
              <a:t> di </a:t>
            </a:r>
            <a:r>
              <a:rPr dirty="0" err="1"/>
              <a:t>tutti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sistemi</a:t>
            </a:r>
            <a:r>
              <a:rPr dirty="0"/>
              <a:t>, </a:t>
            </a:r>
            <a:r>
              <a:rPr dirty="0" err="1"/>
              <a:t>compresa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singola</a:t>
            </a:r>
            <a:r>
              <a:rPr dirty="0"/>
              <a:t> </a:t>
            </a:r>
            <a:r>
              <a:rPr dirty="0" err="1"/>
              <a:t>molecola</a:t>
            </a:r>
            <a:r>
              <a:rPr dirty="0"/>
              <a:t>, </a:t>
            </a:r>
            <a:r>
              <a:rPr dirty="0" err="1"/>
              <a:t>l'entropia</a:t>
            </a:r>
            <a:r>
              <a:rPr dirty="0"/>
              <a:t> è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proprietà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sistemi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hanno</a:t>
            </a:r>
            <a:r>
              <a:rPr dirty="0"/>
              <a:t> </a:t>
            </a:r>
            <a:r>
              <a:rPr dirty="0" err="1"/>
              <a:t>molte</a:t>
            </a:r>
            <a:r>
              <a:rPr dirty="0"/>
              <a:t> </a:t>
            </a:r>
            <a:r>
              <a:rPr dirty="0" err="1"/>
              <a:t>particelle</a:t>
            </a:r>
            <a:r>
              <a:rPr dirty="0"/>
              <a:t>: in </a:t>
            </a:r>
            <a:r>
              <a:rPr dirty="0" err="1"/>
              <a:t>questo</a:t>
            </a:r>
            <a:r>
              <a:rPr dirty="0"/>
              <a:t> </a:t>
            </a:r>
            <a:r>
              <a:rPr dirty="0" err="1"/>
              <a:t>contesto</a:t>
            </a:r>
            <a:r>
              <a:rPr dirty="0"/>
              <a:t>,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singola</a:t>
            </a:r>
            <a:r>
              <a:rPr dirty="0"/>
              <a:t> </a:t>
            </a:r>
            <a:r>
              <a:rPr dirty="0" err="1"/>
              <a:t>molecola</a:t>
            </a:r>
            <a:r>
              <a:rPr dirty="0"/>
              <a:t> è </a:t>
            </a:r>
            <a:r>
              <a:rPr dirty="0" err="1"/>
              <a:t>sempre</a:t>
            </a:r>
            <a:r>
              <a:rPr dirty="0"/>
              <a:t> </a:t>
            </a:r>
            <a:r>
              <a:rPr dirty="0" err="1"/>
              <a:t>ordinata</a:t>
            </a:r>
            <a:r>
              <a:rPr dirty="0"/>
              <a:t>, </a:t>
            </a:r>
            <a:r>
              <a:rPr dirty="0" err="1"/>
              <a:t>mentre</a:t>
            </a:r>
            <a:r>
              <a:rPr dirty="0"/>
              <a:t> un </a:t>
            </a:r>
            <a:r>
              <a:rPr dirty="0" err="1"/>
              <a:t>insieme</a:t>
            </a:r>
            <a:r>
              <a:rPr dirty="0"/>
              <a:t> di </a:t>
            </a:r>
            <a:r>
              <a:rPr dirty="0" err="1"/>
              <a:t>molecole</a:t>
            </a:r>
            <a:r>
              <a:rPr dirty="0"/>
              <a:t> </a:t>
            </a:r>
            <a:r>
              <a:rPr dirty="0" err="1"/>
              <a:t>può</a:t>
            </a:r>
            <a:r>
              <a:rPr dirty="0"/>
              <a:t> </a:t>
            </a:r>
            <a:r>
              <a:rPr dirty="0" err="1"/>
              <a:t>esserlo</a:t>
            </a:r>
            <a:r>
              <a:rPr dirty="0"/>
              <a:t> </a:t>
            </a:r>
            <a:r>
              <a:rPr dirty="0" err="1"/>
              <a:t>più</a:t>
            </a:r>
            <a:r>
              <a:rPr dirty="0"/>
              <a:t> o </a:t>
            </a:r>
            <a:r>
              <a:rPr dirty="0" err="1"/>
              <a:t>meno</a:t>
            </a:r>
            <a:r>
              <a:rPr dirty="0"/>
              <a:t>, e </a:t>
            </a:r>
            <a:r>
              <a:rPr dirty="0" err="1"/>
              <a:t>l'entropia</a:t>
            </a:r>
            <a:r>
              <a:rPr dirty="0"/>
              <a:t> </a:t>
            </a:r>
            <a:r>
              <a:rPr dirty="0" err="1"/>
              <a:t>misura</a:t>
            </a:r>
            <a:r>
              <a:rPr dirty="0"/>
              <a:t> </a:t>
            </a:r>
            <a:r>
              <a:rPr dirty="0" err="1"/>
              <a:t>quanto</a:t>
            </a:r>
            <a:r>
              <a:rPr dirty="0"/>
              <a:t> lo è</a:t>
            </a:r>
            <a:r>
              <a:rPr dirty="0" smtClean="0"/>
              <a:t>.</a:t>
            </a:r>
            <a:endParaRPr lang="it-IT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dirty="0" smtClean="0"/>
              <a:t>L’esistenza di fenomeni  macroscopici irreversibili  implica l’esistenza di una freccia del tempo nei processi a molti corpi.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dirty="0" smtClean="0"/>
              <a:t>I fenomeni microscopici, che coinvolgono un piccolo numero di particelle  sono in generale processi reversibili, per i quali il processo inverso è altrettanto possibile del processo diretto.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dirty="0" smtClean="0"/>
              <a:t>D’altra parte le leggi della meccanica ( e ciò vale anche per l’elettromagnetismo  e  la gravitazione)  restano sempre valide invertendo la direzione del tempo.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5350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6DA3E129-92B7-4DB6-A2A8-029644D26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157655"/>
            <a:ext cx="11218753" cy="6479628"/>
          </a:xfrm>
        </p:spPr>
        <p:txBody>
          <a:bodyPr numCol="1"/>
          <a:lstStyle/>
          <a:p>
            <a:r>
              <a:rPr lang="it-IT" altLang="it-IT" dirty="0" smtClean="0"/>
              <a:t>Esempio;  </a:t>
            </a:r>
            <a:r>
              <a:rPr lang="it-IT" altLang="it-IT" b="1" dirty="0" smtClean="0"/>
              <a:t>f=</a:t>
            </a:r>
            <a:r>
              <a:rPr lang="it-IT" altLang="it-IT" dirty="0" smtClean="0"/>
              <a:t>m*</a:t>
            </a:r>
            <a:r>
              <a:rPr lang="it-IT" altLang="it-IT" b="1" dirty="0" smtClean="0"/>
              <a:t>a   </a:t>
            </a:r>
            <a:r>
              <a:rPr lang="it-IT" altLang="it-IT" dirty="0" smtClean="0"/>
              <a:t>è invariante rispetto ad una inversione del tempo</a:t>
            </a:r>
          </a:p>
          <a:p>
            <a:r>
              <a:rPr lang="it-IT" altLang="it-IT" dirty="0" smtClean="0"/>
              <a:t>Se t → -t  allora:    v=dr/</a:t>
            </a:r>
            <a:r>
              <a:rPr lang="it-IT" altLang="it-IT" dirty="0" err="1" smtClean="0"/>
              <a:t>dt</a:t>
            </a:r>
            <a:r>
              <a:rPr lang="it-IT" altLang="it-IT" dirty="0" smtClean="0"/>
              <a:t> → -v e a = d</a:t>
            </a:r>
            <a:r>
              <a:rPr lang="it-IT" altLang="it-IT" baseline="30000" dirty="0" smtClean="0"/>
              <a:t>2</a:t>
            </a:r>
            <a:r>
              <a:rPr lang="it-IT" altLang="it-IT" dirty="0" smtClean="0"/>
              <a:t>r/dt</a:t>
            </a:r>
            <a:r>
              <a:rPr lang="it-IT" altLang="it-IT" baseline="30000" dirty="0" smtClean="0"/>
              <a:t>2</a:t>
            </a:r>
            <a:r>
              <a:rPr lang="it-IT" altLang="it-IT" dirty="0" smtClean="0"/>
              <a:t> → a</a:t>
            </a:r>
          </a:p>
          <a:p>
            <a:r>
              <a:rPr lang="it-IT" altLang="it-IT" dirty="0" smtClean="0"/>
              <a:t>Se non cambia l’equazione, non cambiano le </a:t>
            </a:r>
            <a:r>
              <a:rPr lang="it-IT" altLang="it-IT" dirty="0"/>
              <a:t>s</a:t>
            </a:r>
            <a:r>
              <a:rPr lang="it-IT" altLang="it-IT" dirty="0" smtClean="0"/>
              <a:t>ue soluzioni quindi si avrà lo stesso moto, solo si svolgerà al contrario.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altLang="it-IT" dirty="0" smtClean="0"/>
              <a:t>Collisione elastica tra due bocce:</a:t>
            </a:r>
          </a:p>
          <a:p>
            <a:r>
              <a:rPr lang="it-IT" altLang="it-IT" dirty="0" smtClean="0"/>
              <a:t>                                       stato iniziale (xi, vi)  e stato finale (</a:t>
            </a:r>
            <a:r>
              <a:rPr lang="it-IT" altLang="it-IT" dirty="0" err="1" smtClean="0"/>
              <a:t>xf</a:t>
            </a:r>
            <a:r>
              <a:rPr lang="it-IT" altLang="it-IT" dirty="0" smtClean="0"/>
              <a:t>, </a:t>
            </a:r>
            <a:r>
              <a:rPr lang="it-IT" altLang="it-IT" dirty="0" err="1" smtClean="0"/>
              <a:t>vf</a:t>
            </a:r>
            <a:r>
              <a:rPr lang="it-IT" altLang="it-IT" dirty="0" smtClean="0"/>
              <a:t>): invertire il tempo è scambiare  </a:t>
            </a:r>
          </a:p>
          <a:p>
            <a:r>
              <a:rPr lang="it-IT" altLang="it-IT" dirty="0" smtClean="0"/>
              <a:t>                                          tra loro stato finale e stato iniziale.</a:t>
            </a:r>
          </a:p>
          <a:p>
            <a:endParaRPr lang="it-IT" altLang="it-IT" dirty="0"/>
          </a:p>
          <a:p>
            <a:r>
              <a:rPr lang="it-IT" altLang="it-IT" dirty="0" smtClean="0"/>
              <a:t>                                       Se invece si ha collisione nella carambola : una boccia</a:t>
            </a:r>
          </a:p>
          <a:p>
            <a:r>
              <a:rPr lang="it-IT" altLang="it-IT" dirty="0"/>
              <a:t> </a:t>
            </a:r>
            <a:r>
              <a:rPr lang="it-IT" altLang="it-IT" dirty="0" smtClean="0"/>
              <a:t>                                         contro 15, tutte le leggi della meccanica sono sempre</a:t>
            </a:r>
          </a:p>
          <a:p>
            <a:r>
              <a:rPr lang="it-IT" altLang="it-IT" dirty="0"/>
              <a:t> </a:t>
            </a:r>
            <a:r>
              <a:rPr lang="it-IT" altLang="it-IT" dirty="0" smtClean="0"/>
              <a:t>                                        rispettate, ma se proiettiamo il processo al contrario è</a:t>
            </a:r>
          </a:p>
          <a:p>
            <a:r>
              <a:rPr lang="it-IT" altLang="it-IT" dirty="0"/>
              <a:t> </a:t>
            </a:r>
            <a:r>
              <a:rPr lang="it-IT" altLang="it-IT" dirty="0" smtClean="0"/>
              <a:t>                                           del tutto innaturale, inverosimile, improbabile!</a:t>
            </a:r>
          </a:p>
          <a:p>
            <a:endParaRPr lang="it-IT" altLang="it-IT" dirty="0"/>
          </a:p>
          <a:p>
            <a:r>
              <a:rPr lang="it-IT" altLang="it-IT" dirty="0" smtClean="0"/>
              <a:t>La differenza tra i due casi sta nel numero di bocce coinvolte nello stato </a:t>
            </a:r>
          </a:p>
          <a:p>
            <a:r>
              <a:rPr lang="it-IT" altLang="it-IT" dirty="0" smtClean="0"/>
              <a:t>Iniziale e finale. Il processo diretto è una dissipazione  dell’energia cinetica </a:t>
            </a:r>
          </a:p>
          <a:p>
            <a:r>
              <a:rPr lang="it-IT" altLang="it-IT" dirty="0" smtClean="0"/>
              <a:t>Di una boccia in quella di 15 bocce. Suddivisione che può avvenire in moltissimi modi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542" y="2170060"/>
            <a:ext cx="1991625" cy="291720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2921" y="3248866"/>
            <a:ext cx="1991625" cy="291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081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6DA3E129-92B7-4DB6-A2A8-029644D26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157655"/>
            <a:ext cx="11218753" cy="6479628"/>
          </a:xfrm>
        </p:spPr>
        <p:txBody>
          <a:bodyPr numCol="1"/>
          <a:lstStyle/>
          <a:p>
            <a:r>
              <a:rPr lang="it-IT" altLang="it-IT" dirty="0" smtClean="0"/>
              <a:t>Il processo inverso consiste nella anti-dissipazione per cui l’energia cinetica di 15 bocce si somma nell’energia cinetica di una sola boccia.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dirty="0" smtClean="0"/>
              <a:t>La somma si può  in pochissimi modi! A differenza della suddivisione.</a:t>
            </a:r>
            <a:endParaRPr lang="it-IT" alt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dirty="0" smtClean="0"/>
              <a:t>Si determina una totale asimmetria temporale tra i due versi del processi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dirty="0" smtClean="0"/>
              <a:t>Il processo è di fatto statisticamente irreversibile.</a:t>
            </a:r>
            <a:endParaRPr lang="it-IT" alt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dirty="0" smtClean="0"/>
              <a:t>Da leggi deterministiche, invarianti rispetto ad una inversione del tempo, derivano leggi statistiche che introducono una asimmetria temporale.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alt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dirty="0" smtClean="0"/>
              <a:t>Il processo inverso non avviene non perché dinamicamente impossibile, ma </a:t>
            </a:r>
            <a:r>
              <a:rPr lang="it-IT" altLang="it-IT" dirty="0" err="1" smtClean="0"/>
              <a:t>oerchè</a:t>
            </a:r>
            <a:r>
              <a:rPr lang="it-IT" altLang="it-IT" dirty="0" smtClean="0"/>
              <a:t> statisticamente molto improbabile.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049104138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150</TotalTime>
  <Words>846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Wingdings</vt:lpstr>
      <vt:lpstr>Wingdings 3</vt:lpstr>
      <vt:lpstr>Sezione</vt:lpstr>
      <vt:lpstr>IL CONCETTO DI ENTROPIA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CONCETTO DI ENTROPIA</dc:title>
  <dc:creator>Pierluigi Giacomello</dc:creator>
  <cp:lastModifiedBy>Pierluigi Giacomello</cp:lastModifiedBy>
  <cp:revision>21</cp:revision>
  <dcterms:created xsi:type="dcterms:W3CDTF">2021-04-29T16:23:32Z</dcterms:created>
  <dcterms:modified xsi:type="dcterms:W3CDTF">2021-05-02T10:20:54Z</dcterms:modified>
</cp:coreProperties>
</file>