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9" r:id="rId1"/>
  </p:sldMasterIdLst>
  <p:notesMasterIdLst>
    <p:notesMasterId r:id="rId25"/>
  </p:notesMasterIdLst>
  <p:sldIdLst>
    <p:sldId id="260" r:id="rId2"/>
    <p:sldId id="279" r:id="rId3"/>
    <p:sldId id="276" r:id="rId4"/>
    <p:sldId id="256" r:id="rId5"/>
    <p:sldId id="277" r:id="rId6"/>
    <p:sldId id="273" r:id="rId7"/>
    <p:sldId id="274" r:id="rId8"/>
    <p:sldId id="257" r:id="rId9"/>
    <p:sldId id="258" r:id="rId10"/>
    <p:sldId id="259" r:id="rId11"/>
    <p:sldId id="272" r:id="rId12"/>
    <p:sldId id="275" r:id="rId13"/>
    <p:sldId id="262" r:id="rId14"/>
    <p:sldId id="261" r:id="rId15"/>
    <p:sldId id="266" r:id="rId16"/>
    <p:sldId id="265" r:id="rId17"/>
    <p:sldId id="278" r:id="rId18"/>
    <p:sldId id="267" r:id="rId19"/>
    <p:sldId id="268" r:id="rId20"/>
    <p:sldId id="270" r:id="rId21"/>
    <p:sldId id="269" r:id="rId22"/>
    <p:sldId id="280" r:id="rId23"/>
    <p:sldId id="271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818" autoAdjust="0"/>
    <p:restoredTop sz="90929"/>
  </p:normalViewPr>
  <p:slideViewPr>
    <p:cSldViewPr>
      <p:cViewPr varScale="1">
        <p:scale>
          <a:sx n="70" d="100"/>
          <a:sy n="70" d="100"/>
        </p:scale>
        <p:origin x="170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 noProof="0"/>
              <a:t>Fare clic per modificare gli stili del testo dello schema</a:t>
            </a:r>
          </a:p>
          <a:p>
            <a:pPr lvl="1"/>
            <a:r>
              <a:rPr lang="it-IT" altLang="it-IT" noProof="0"/>
              <a:t>Secondo livello</a:t>
            </a:r>
          </a:p>
          <a:p>
            <a:pPr lvl="2"/>
            <a:r>
              <a:rPr lang="it-IT" altLang="it-IT" noProof="0"/>
              <a:t>Terzo livello</a:t>
            </a:r>
          </a:p>
          <a:p>
            <a:pPr lvl="3"/>
            <a:r>
              <a:rPr lang="it-IT" altLang="it-IT" noProof="0"/>
              <a:t>Quarto livello</a:t>
            </a:r>
          </a:p>
          <a:p>
            <a:pPr lvl="4"/>
            <a:r>
              <a:rPr lang="it-IT" altLang="it-IT" noProof="0"/>
              <a:t>Quinto livello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CA3D170E-CA94-4984-A60F-43F659A6AD3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751638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1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0CEB581B-6862-4398-B2C7-173E27ED18CF}" type="slidenum">
              <a:rPr lang="it-IT" altLang="it-IT" sz="1200"/>
              <a:pPr eaLnBrk="1" hangingPunct="1"/>
              <a:t>1</a:t>
            </a:fld>
            <a:endParaRPr lang="it-IT" altLang="it-IT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8AA40757-35FA-4181-8C3B-75AC1E33BBFC}" type="slidenum">
              <a:rPr lang="it-IT" altLang="it-IT" sz="1200"/>
              <a:pPr eaLnBrk="1" hangingPunct="1"/>
              <a:t>12</a:t>
            </a:fld>
            <a:endParaRPr lang="it-IT" altLang="it-IT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4E32ACEC-FA09-4F55-8368-961238049D40}" type="slidenum">
              <a:rPr lang="it-IT" altLang="it-IT" sz="1200"/>
              <a:pPr eaLnBrk="1" hangingPunct="1"/>
              <a:t>13</a:t>
            </a:fld>
            <a:endParaRPr lang="it-IT" altLang="it-IT" sz="120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88BA3694-391D-427C-AE22-A8E6AD968804}" type="slidenum">
              <a:rPr lang="it-IT" altLang="it-IT" sz="1200"/>
              <a:pPr eaLnBrk="1" hangingPunct="1"/>
              <a:t>14</a:t>
            </a:fld>
            <a:endParaRPr lang="it-IT" altLang="it-IT" sz="120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020984AD-1D3D-49F2-9144-3A33D7882CF4}" type="slidenum">
              <a:rPr lang="it-IT" altLang="it-IT" sz="1200"/>
              <a:pPr eaLnBrk="1" hangingPunct="1"/>
              <a:t>15</a:t>
            </a:fld>
            <a:endParaRPr lang="it-IT" altLang="it-IT" sz="120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E2A18E3A-9ECD-4703-A281-F48531B63F0F}" type="slidenum">
              <a:rPr lang="it-IT" altLang="it-IT" sz="1200"/>
              <a:pPr eaLnBrk="1" hangingPunct="1"/>
              <a:t>16</a:t>
            </a:fld>
            <a:endParaRPr lang="it-IT" altLang="it-IT" sz="120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1408E517-4AB7-404D-9394-386D9F0579DF}" type="slidenum">
              <a:rPr lang="it-IT" altLang="it-IT" sz="1200"/>
              <a:pPr eaLnBrk="1" hangingPunct="1"/>
              <a:t>18</a:t>
            </a:fld>
            <a:endParaRPr lang="it-IT" altLang="it-IT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25D73443-374B-4E72-B4E7-7C4ECC43C936}" type="slidenum">
              <a:rPr lang="it-IT" altLang="it-IT" sz="1200"/>
              <a:pPr eaLnBrk="1" hangingPunct="1"/>
              <a:t>19</a:t>
            </a:fld>
            <a:endParaRPr lang="it-IT" altLang="it-IT" sz="1200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C6672C75-32C8-463E-9DF2-13C963B934C6}" type="slidenum">
              <a:rPr lang="it-IT" altLang="it-IT" sz="1200"/>
              <a:pPr eaLnBrk="1" hangingPunct="1"/>
              <a:t>20</a:t>
            </a:fld>
            <a:endParaRPr lang="it-IT" altLang="it-IT" sz="120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E2AFC680-36AB-4140-96BE-131B84CC5183}" type="slidenum">
              <a:rPr lang="it-IT" altLang="it-IT" sz="1200"/>
              <a:pPr eaLnBrk="1" hangingPunct="1"/>
              <a:t>21</a:t>
            </a:fld>
            <a:endParaRPr lang="it-IT" altLang="it-IT" sz="1200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29236F8A-5CB3-4DAB-900F-3B11BBCB3A4A}" type="slidenum">
              <a:rPr lang="it-IT" altLang="it-IT" sz="1200"/>
              <a:pPr eaLnBrk="1" hangingPunct="1"/>
              <a:t>23</a:t>
            </a:fld>
            <a:endParaRPr lang="it-IT" altLang="it-IT" sz="120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0CEB581B-6862-4398-B2C7-173E27ED18CF}" type="slidenum">
              <a:rPr lang="it-IT" altLang="it-IT" sz="1200"/>
              <a:pPr eaLnBrk="1" hangingPunct="1"/>
              <a:t>3</a:t>
            </a:fld>
            <a:endParaRPr lang="it-IT" altLang="it-IT" sz="120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90B665D7-911A-49E8-B6BA-D54A4CE70F5F}" type="slidenum">
              <a:rPr lang="it-IT" altLang="it-IT" sz="1200"/>
              <a:pPr eaLnBrk="1" hangingPunct="1"/>
              <a:t>4</a:t>
            </a:fld>
            <a:endParaRPr lang="it-IT" altLang="it-IT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90B665D7-911A-49E8-B6BA-D54A4CE70F5F}" type="slidenum">
              <a:rPr lang="it-IT" altLang="it-IT" sz="1200"/>
              <a:pPr eaLnBrk="1" hangingPunct="1"/>
              <a:t>5</a:t>
            </a:fld>
            <a:endParaRPr lang="it-IT" altLang="it-IT" sz="120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FD052C38-1FBC-4EE6-836A-64FA75BE101C}" type="slidenum">
              <a:rPr lang="it-IT" altLang="it-IT" sz="1200"/>
              <a:pPr eaLnBrk="1" hangingPunct="1"/>
              <a:t>6</a:t>
            </a:fld>
            <a:endParaRPr lang="it-IT" altLang="it-IT" sz="120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6535ED91-7063-4308-8322-4CCF4E03755C}" type="slidenum">
              <a:rPr lang="it-IT" altLang="it-IT" sz="1200"/>
              <a:pPr eaLnBrk="1" hangingPunct="1"/>
              <a:t>8</a:t>
            </a:fld>
            <a:endParaRPr lang="it-IT" altLang="it-IT" sz="120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B524977D-A45D-4C3B-95D7-4C857989886F}" type="slidenum">
              <a:rPr lang="it-IT" altLang="it-IT" sz="1200"/>
              <a:pPr eaLnBrk="1" hangingPunct="1"/>
              <a:t>9</a:t>
            </a:fld>
            <a:endParaRPr lang="it-IT" altLang="it-IT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04A799AE-03A9-497F-8AFC-7711BBC9B0E9}" type="slidenum">
              <a:rPr lang="it-IT" altLang="it-IT" sz="1200"/>
              <a:pPr eaLnBrk="1" hangingPunct="1"/>
              <a:t>10</a:t>
            </a:fld>
            <a:endParaRPr lang="it-IT" altLang="it-IT" sz="120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fld id="{8AA40757-35FA-4181-8C3B-75AC1E33BBFC}" type="slidenum">
              <a:rPr lang="it-IT" altLang="it-IT" sz="1200"/>
              <a:pPr eaLnBrk="1" hangingPunct="1"/>
              <a:t>11</a:t>
            </a:fld>
            <a:endParaRPr lang="it-IT" altLang="it-IT" sz="120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BAD0E6-7194-43DD-9611-7445BFB07483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54332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panoramica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494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5274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it-IT"/>
              <a:t>Fare clic per modificare gli stili del testo dello schema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573386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907462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436588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nne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6313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31B919-F585-4D68-98C4-70D72E633E70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13079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88936F-5BAA-4E0F-A93D-5B64DB9A20E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07701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082D68-3BE8-4793-95D4-5584ED9769A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3536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90FFE83-F6A3-41A1-AD74-5E6319C2EA4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0493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98511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F5481-6F7A-4BBF-8773-44028DE72505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58805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9F174F-A115-46EC-B84F-7687056100EE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40341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553D9D-5CAE-4368-A27F-6508D94CBB6F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9899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BCA400-D972-4CE5-97C7-C52C8F410D2D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5519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 alt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69969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>
              <a:defRPr/>
            </a:pPr>
            <a:endParaRPr lang="it-IT" alt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7822BCE-09C6-4E3E-BCD2-14F2E06391A1}" type="slidenum">
              <a:rPr lang="it-IT" altLang="it-IT" smtClean="0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0816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e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066925"/>
            <a:ext cx="5410200" cy="410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15925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39900" y="188640"/>
            <a:ext cx="54864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/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          UNIVERSITA’ DEGLI STUDI DI ROMA</a:t>
            </a:r>
          </a:p>
          <a:p>
            <a:pPr algn="ctr" eaLnBrk="1" hangingPunct="1"/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“ SAPIENZA”</a:t>
            </a:r>
          </a:p>
          <a:p>
            <a:pPr algn="ctr"/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 </a:t>
            </a:r>
          </a:p>
          <a:p>
            <a:pPr algn="ctr"/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</a:rPr>
              <a:t>I FACOLTA’ di MEDICINA e CHIRURGIA</a:t>
            </a:r>
          </a:p>
          <a:p>
            <a:pPr algn="ctr"/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Times New Roman" pitchFamily="-112" charset="0"/>
              </a:rPr>
              <a:t>- SEDE DI LATINA -</a:t>
            </a:r>
            <a:endParaRPr lang="it-IT" altLang="it-IT" sz="1200" dirty="0">
              <a:solidFill>
                <a:srgbClr val="FFFF00"/>
              </a:solidFill>
              <a:cs typeface="Times New Roman" pitchFamily="-112" charset="0"/>
            </a:endParaRPr>
          </a:p>
          <a:p>
            <a:pPr algn="ctr"/>
            <a:endParaRPr lang="ar-SA" altLang="it-IT" sz="1600" dirty="0">
              <a:solidFill>
                <a:srgbClr val="FF3300"/>
              </a:solidFill>
            </a:endParaRPr>
          </a:p>
        </p:txBody>
      </p:sp>
      <p:pic>
        <p:nvPicPr>
          <p:cNvPr id="2053" name="Picture 5" descr="caduce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34975"/>
            <a:ext cx="752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2438400" y="498475"/>
            <a:ext cx="4191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/>
            <a:r>
              <a:rPr lang="it-IT" altLang="it-IT" sz="2800" b="1">
                <a:latin typeface="Comic Sans MS" pitchFamily="-112" charset="0"/>
              </a:rPr>
              <a:t>BLOCCO ANNUALE</a:t>
            </a:r>
            <a:endParaRPr lang="it-IT" altLang="it-IT" sz="2800" b="1"/>
          </a:p>
        </p:txBody>
      </p:sp>
      <p:graphicFrame>
        <p:nvGraphicFramePr>
          <p:cNvPr id="5162" name="Group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356470"/>
              </p:ext>
            </p:extLst>
          </p:nvPr>
        </p:nvGraphicFramePr>
        <p:xfrm>
          <a:off x="685800" y="1397000"/>
          <a:ext cx="8153400" cy="4621213"/>
        </p:xfrm>
        <a:graphic>
          <a:graphicData uri="http://schemas.openxmlformats.org/drawingml/2006/table">
            <a:tbl>
              <a:tblPr/>
              <a:tblGrid>
                <a:gridCol w="2854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9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4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Per iscriversi al…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Occorre aver superato……….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II 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2 esami del I 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III 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Tutti gli esami del primo 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IV 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Tutti gli esami dei primi due anni e 2 esami del III 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V 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Tutti gli esami dei primi tre anni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VI ANNO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Tutti gli esami dei primi quattro anni e 2 esami del V anno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Rettangolo 3">
            <a:extLst>
              <a:ext uri="{FF2B5EF4-FFF2-40B4-BE49-F238E27FC236}">
                <a16:creationId xmlns:a16="http://schemas.microsoft.com/office/drawing/2014/main" id="{6BA8285F-376F-414C-835E-C41825F0F70E}"/>
              </a:ext>
            </a:extLst>
          </p:cNvPr>
          <p:cNvSpPr/>
          <p:nvPr/>
        </p:nvSpPr>
        <p:spPr>
          <a:xfrm rot="19402810">
            <a:off x="662084" y="3294640"/>
            <a:ext cx="7990656" cy="55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5BA18AFB-5566-4487-9996-5B3CB55A23E7}"/>
              </a:ext>
            </a:extLst>
          </p:cNvPr>
          <p:cNvSpPr/>
          <p:nvPr/>
        </p:nvSpPr>
        <p:spPr>
          <a:xfrm rot="12822590">
            <a:off x="814484" y="3447040"/>
            <a:ext cx="7990656" cy="5572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i="1">
                <a:solidFill>
                  <a:schemeClr val="tx1"/>
                </a:solidFill>
                <a:latin typeface="Comic Sans MS" pitchFamily="-112" charset="0"/>
              </a:rPr>
              <a:t>Propedeuticità “culturali”</a:t>
            </a:r>
            <a:endParaRPr lang="it-IT" altLang="it-IT" i="1">
              <a:solidFill>
                <a:schemeClr val="tx1"/>
              </a:solidFill>
            </a:endParaRPr>
          </a:p>
        </p:txBody>
      </p:sp>
      <p:graphicFrame>
        <p:nvGraphicFramePr>
          <p:cNvPr id="18498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62361"/>
              </p:ext>
            </p:extLst>
          </p:nvPr>
        </p:nvGraphicFramePr>
        <p:xfrm>
          <a:off x="1115616" y="1412776"/>
          <a:ext cx="6885384" cy="5044878"/>
        </p:xfrm>
        <a:graphic>
          <a:graphicData uri="http://schemas.openxmlformats.org/drawingml/2006/table">
            <a:tbl>
              <a:tblPr/>
              <a:tblGrid>
                <a:gridCol w="34426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2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89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Per sostenere l’esame di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Occorre avere superato l’esame di</a:t>
                      </a: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8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Biochimica	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Chimica e Propedeutica Biochimica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08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Anatomia Umana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Istologia ed Embriologia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5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914400" marR="0" lvl="2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Fisiologia Umana</a:t>
                      </a: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Biologia e Genetica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729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Patologia e fisiopatologia generale		</a:t>
                      </a: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Fisiologia Umana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112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Patologia </a:t>
                      </a:r>
                      <a:r>
                        <a:rPr kumimoji="0" lang="it-IT" altLang="it-IT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Integr</a:t>
                      </a:r>
                      <a:r>
                        <a:rPr kumimoji="0" lang="it-IT" altLang="it-IT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. I, Patologia </a:t>
                      </a:r>
                      <a:r>
                        <a:rPr kumimoji="0" lang="it-IT" altLang="it-IT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integr</a:t>
                      </a:r>
                      <a:r>
                        <a:rPr kumimoji="0" lang="it-IT" altLang="it-IT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. II, Patologia </a:t>
                      </a:r>
                      <a:r>
                        <a:rPr kumimoji="0" lang="it-IT" altLang="it-IT" sz="1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integr.III</a:t>
                      </a:r>
                      <a:r>
                        <a:rPr kumimoji="0" lang="it-IT" altLang="it-IT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, Anatomia Patologica</a:t>
                      </a: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1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omic Sans MS" pitchFamily="-112" charset="0"/>
                          <a:ea typeface="+mn-ea"/>
                          <a:cs typeface="+mn-cs"/>
                        </a:rPr>
                        <a:t> </a:t>
                      </a:r>
                      <a:endParaRPr kumimoji="0" lang="it-IT" altLang="it-I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omic Sans MS" pitchFamily="-112" charset="0"/>
                        <a:ea typeface="+mn-ea"/>
                        <a:cs typeface="+mn-cs"/>
                      </a:endParaRPr>
                    </a:p>
                    <a:p>
                      <a:pPr marL="914400" marR="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alt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marT="45717" marB="457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18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Patologia e Fisiopatologia generale</a:t>
                      </a:r>
                    </a:p>
                  </a:txBody>
                  <a:tcPr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it-IT" altLang="it-IT" i="1" dirty="0">
                <a:solidFill>
                  <a:schemeClr val="tx1"/>
                </a:solidFill>
                <a:latin typeface="Comic Sans MS" pitchFamily="-112" charset="0"/>
              </a:rPr>
              <a:t>Punti per il voto di Laurea</a:t>
            </a:r>
            <a:endParaRPr lang="it-IT" altLang="it-IT" i="1" dirty="0">
              <a:solidFill>
                <a:schemeClr val="tx1"/>
              </a:solidFill>
            </a:endParaRP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880347"/>
              </p:ext>
            </p:extLst>
          </p:nvPr>
        </p:nvGraphicFramePr>
        <p:xfrm>
          <a:off x="467544" y="1916832"/>
          <a:ext cx="8352928" cy="3528391"/>
        </p:xfrm>
        <a:graphic>
          <a:graphicData uri="http://schemas.openxmlformats.org/drawingml/2006/table">
            <a:tbl>
              <a:tblPr/>
              <a:tblGrid>
                <a:gridCol w="21296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7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59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7899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I Sessione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PUNTI  3 entro la sessione estiva (prima sessione utile)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In corso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II Sessione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PUNTI  2 entro la sessione autunnale (</a:t>
                      </a:r>
                      <a:r>
                        <a:rPr lang="it-IT" sz="1400" b="0" i="0" u="none" strike="noStrike" dirty="0" err="1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a.a</a:t>
                      </a:r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. in corso)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III Sessione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PUNTO 1  entro la sessione invernale (recupero)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Numero Lodi*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&gt; =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PUNTI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&gt; =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chemeClr val="tx1"/>
                          </a:solidFill>
                          <a:effectLst/>
                          <a:latin typeface="Comic Sans MS"/>
                        </a:rPr>
                        <a:t>PUNTO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765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Numero di mesi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&gt; = 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PUNTI 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1667">
                <a:tc>
                  <a:txBody>
                    <a:bodyPr/>
                    <a:lstStyle/>
                    <a:p>
                      <a:pPr algn="ctr" fontAlgn="b"/>
                      <a:r>
                        <a:rPr lang="it-IT" sz="16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Programmi internazionali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&gt; = 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IT" sz="1400" b="0" i="0" u="none" strike="noStrike" dirty="0">
                          <a:solidFill>
                            <a:srgbClr val="FFFF00"/>
                          </a:solidFill>
                          <a:effectLst/>
                          <a:latin typeface="Comic Sans MS"/>
                        </a:rPr>
                        <a:t>PUNTO 1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473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066800" y="762000"/>
            <a:ext cx="6934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/>
            <a:r>
              <a:rPr lang="it-IT" altLang="it-IT" sz="2000" b="1">
                <a:latin typeface="Comic Sans MS" pitchFamily="-112" charset="0"/>
                <a:cs typeface="Times New Roman" pitchFamily="-112" charset="0"/>
              </a:rPr>
              <a:t>I ANNO –  I SEMESTRE - CALENDARIO LEZIONI</a:t>
            </a:r>
            <a:endParaRPr lang="it-IT" altLang="it-IT">
              <a:latin typeface="Comic Sans MS" pitchFamily="-112" charset="0"/>
            </a:endParaRPr>
          </a:p>
        </p:txBody>
      </p:sp>
      <p:sp>
        <p:nvSpPr>
          <p:cNvPr id="9219" name="Rectangle 96"/>
          <p:cNvSpPr>
            <a:spLocks noChangeArrowheads="1"/>
          </p:cNvSpPr>
          <p:nvPr/>
        </p:nvSpPr>
        <p:spPr bwMode="auto">
          <a:xfrm>
            <a:off x="3175" y="7000875"/>
            <a:ext cx="914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it-IT" altLang="it-IT" sz="1600" b="1">
                <a:cs typeface="Times New Roman" pitchFamily="-112" charset="0"/>
              </a:rPr>
              <a:t> </a:t>
            </a:r>
            <a:endParaRPr lang="it-IT" altLang="it-IT" sz="1200">
              <a:cs typeface="Times New Roman" pitchFamily="-112" charset="0"/>
            </a:endParaRPr>
          </a:p>
          <a:p>
            <a:endParaRPr lang="it-IT" altLang="it-IT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3242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B3F0701-E944-4C62-9A8E-70EFC327D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9606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A3496D0E-1C84-489F-BA44-2901E0616F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0940" y="2600709"/>
            <a:ext cx="9413216" cy="67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3" name="Tabella 2">
            <a:extLst>
              <a:ext uri="{FF2B5EF4-FFF2-40B4-BE49-F238E27FC236}">
                <a16:creationId xmlns:a16="http://schemas.microsoft.com/office/drawing/2014/main" id="{F347C041-2915-48EA-AAC7-FCA6C22035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3433156"/>
              </p:ext>
            </p:extLst>
          </p:nvPr>
        </p:nvGraphicFramePr>
        <p:xfrm>
          <a:off x="1475656" y="1980766"/>
          <a:ext cx="7237404" cy="2808311"/>
        </p:xfrm>
        <a:graphic>
          <a:graphicData uri="http://schemas.openxmlformats.org/drawingml/2006/table">
            <a:tbl>
              <a:tblPr/>
              <a:tblGrid>
                <a:gridCol w="545401">
                  <a:extLst>
                    <a:ext uri="{9D8B030D-6E8A-4147-A177-3AD203B41FA5}">
                      <a16:colId xmlns:a16="http://schemas.microsoft.com/office/drawing/2014/main" val="2405268754"/>
                    </a:ext>
                  </a:extLst>
                </a:gridCol>
                <a:gridCol w="1244040">
                  <a:extLst>
                    <a:ext uri="{9D8B030D-6E8A-4147-A177-3AD203B41FA5}">
                      <a16:colId xmlns:a16="http://schemas.microsoft.com/office/drawing/2014/main" val="3917879549"/>
                    </a:ext>
                  </a:extLst>
                </a:gridCol>
                <a:gridCol w="1244040">
                  <a:extLst>
                    <a:ext uri="{9D8B030D-6E8A-4147-A177-3AD203B41FA5}">
                      <a16:colId xmlns:a16="http://schemas.microsoft.com/office/drawing/2014/main" val="3092852642"/>
                    </a:ext>
                  </a:extLst>
                </a:gridCol>
                <a:gridCol w="1323132">
                  <a:extLst>
                    <a:ext uri="{9D8B030D-6E8A-4147-A177-3AD203B41FA5}">
                      <a16:colId xmlns:a16="http://schemas.microsoft.com/office/drawing/2014/main" val="3322841207"/>
                    </a:ext>
                  </a:extLst>
                </a:gridCol>
                <a:gridCol w="1557110">
                  <a:extLst>
                    <a:ext uri="{9D8B030D-6E8A-4147-A177-3AD203B41FA5}">
                      <a16:colId xmlns:a16="http://schemas.microsoft.com/office/drawing/2014/main" val="1298306340"/>
                    </a:ext>
                  </a:extLst>
                </a:gridCol>
                <a:gridCol w="1323681">
                  <a:extLst>
                    <a:ext uri="{9D8B030D-6E8A-4147-A177-3AD203B41FA5}">
                      <a16:colId xmlns:a16="http://schemas.microsoft.com/office/drawing/2014/main" val="3093391040"/>
                    </a:ext>
                  </a:extLst>
                </a:gridCol>
              </a:tblGrid>
              <a:tr h="2805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3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Lunedì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kern="0">
                          <a:effectLst/>
                          <a:latin typeface="Arial" panose="020B0604020202020204" pitchFamily="34" charset="0"/>
                          <a:cs typeface="Bookman Old Style" panose="02050604050505020204" pitchFamily="18" charset="0"/>
                        </a:rPr>
                        <a:t>Martedi</a:t>
                      </a:r>
                      <a:endParaRPr lang="it-IT" sz="900" b="1" kern="0">
                        <a:effectLst/>
                        <a:latin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Mercoledi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Giovedi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Venerdì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6160463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22 ottobre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23 ottobre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24 ottobre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25 ottobre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26 ottobre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9333130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9,30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ANATOMIA1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 2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1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FISICA 1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4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9068757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10,30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ANATOMIA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FISICA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5248008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11,30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ANATOMIA1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BIOLOGIA 2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2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FISICA 2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 4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9744948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12,30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ANATOMIA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BIOLOGIA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FISICA</a:t>
                      </a: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3301704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13-14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4190503"/>
                  </a:ext>
                </a:extLst>
              </a:tr>
              <a:tr h="30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14,30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 1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BIOLOGIA 2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 3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3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5324909"/>
                  </a:ext>
                </a:extLst>
              </a:tr>
              <a:tr h="30033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15,30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</a:t>
                      </a:r>
                      <a:endParaRPr lang="it-IT" sz="110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solidFill>
                            <a:schemeClr val="bg1"/>
                          </a:solidFill>
                          <a:effectLst/>
                          <a:highlight>
                            <a:srgbClr val="00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BIOLOGIA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CHIMICA</a:t>
                      </a:r>
                      <a:endParaRPr lang="it-IT" sz="1100" dirty="0">
                        <a:solidFill>
                          <a:schemeClr val="bg1"/>
                        </a:solidFill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000000"/>
                          </a:solidFill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METODOLOGIA 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it-IT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5211790"/>
                  </a:ext>
                </a:extLst>
              </a:tr>
              <a:tr h="2753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900" b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900" b="1">
                        <a:effectLst/>
                        <a:latin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00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it-IT" sz="10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Bookman Old Style" panose="02050604050505020204" pitchFamily="18" charset="0"/>
                        </a:rPr>
                        <a:t> </a:t>
                      </a:r>
                      <a:endParaRPr lang="it-IT" sz="1100" dirty="0">
                        <a:effectLst/>
                        <a:latin typeface="Bookman Old Style" panose="02050604050505020204" pitchFamily="18" charset="0"/>
                        <a:ea typeface="Times New Roman" panose="02020603050405020304" pitchFamily="18" charset="0"/>
                        <a:cs typeface="Bookman Old Style" panose="02050604050505020204" pitchFamily="18" charset="0"/>
                      </a:endParaRPr>
                    </a:p>
                  </a:txBody>
                  <a:tcPr marL="41247" marR="4124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504234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52600" y="623888"/>
            <a:ext cx="57150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95300" indent="-4953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952500" indent="-4953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409700" indent="-4953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866900" indent="-4953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324100" indent="-4953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7813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32385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6957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4152900" indent="-4953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800" u="sng">
                <a:latin typeface="Comic Sans MS" pitchFamily="-112" charset="0"/>
              </a:rPr>
              <a:t>Attività Didattica Eletttiva</a:t>
            </a:r>
            <a:endParaRPr lang="it-IT" altLang="it-IT">
              <a:latin typeface="Comic Sans MS" pitchFamily="-112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143000" y="4495800"/>
            <a:ext cx="70866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</a:rPr>
              <a:t>*</a:t>
            </a:r>
            <a:r>
              <a:rPr lang="it-IT" altLang="it-IT" dirty="0"/>
              <a:t> </a:t>
            </a:r>
            <a:r>
              <a:rPr lang="it-IT" altLang="it-IT" dirty="0">
                <a:latin typeface="Comic Sans MS" pitchFamily="-112" charset="0"/>
              </a:rPr>
              <a:t>Titoli valutati in sede di esame per l’accesso nelle Scuole di Specializzazione (</a:t>
            </a:r>
            <a:r>
              <a:rPr lang="it-IT" altLang="it-IT" dirty="0">
                <a:solidFill>
                  <a:srgbClr val="FF0000"/>
                </a:solidFill>
                <a:latin typeface="Comic Sans MS" pitchFamily="-112" charset="0"/>
              </a:rPr>
              <a:t>SSD</a:t>
            </a:r>
            <a:r>
              <a:rPr lang="it-IT" altLang="it-IT" dirty="0">
                <a:latin typeface="Comic Sans MS" pitchFamily="-112" charset="0"/>
              </a:rPr>
              <a:t>. = </a:t>
            </a:r>
            <a:r>
              <a:rPr lang="it-IT" altLang="it-IT" dirty="0">
                <a:solidFill>
                  <a:srgbClr val="FF0000"/>
                </a:solidFill>
                <a:latin typeface="Comic Sans MS" pitchFamily="-112" charset="0"/>
              </a:rPr>
              <a:t>S</a:t>
            </a:r>
            <a:r>
              <a:rPr lang="it-IT" altLang="it-IT" dirty="0">
                <a:latin typeface="Comic Sans MS" pitchFamily="-112" charset="0"/>
              </a:rPr>
              <a:t>ettore </a:t>
            </a:r>
            <a:r>
              <a:rPr lang="it-IT" altLang="it-IT" dirty="0">
                <a:solidFill>
                  <a:srgbClr val="FF0000"/>
                </a:solidFill>
                <a:latin typeface="Comic Sans MS" pitchFamily="-112" charset="0"/>
              </a:rPr>
              <a:t>S</a:t>
            </a:r>
            <a:r>
              <a:rPr lang="it-IT" altLang="it-IT" dirty="0">
                <a:latin typeface="Comic Sans MS" pitchFamily="-112" charset="0"/>
              </a:rPr>
              <a:t>cientifico </a:t>
            </a:r>
            <a:r>
              <a:rPr lang="it-IT" altLang="it-IT" dirty="0">
                <a:solidFill>
                  <a:srgbClr val="FF0000"/>
                </a:solidFill>
                <a:latin typeface="Comic Sans MS" pitchFamily="-112" charset="0"/>
              </a:rPr>
              <a:t>D</a:t>
            </a:r>
            <a:r>
              <a:rPr lang="it-IT" altLang="it-IT" dirty="0">
                <a:latin typeface="Comic Sans MS" pitchFamily="-112" charset="0"/>
              </a:rPr>
              <a:t>isciplinare)</a:t>
            </a:r>
          </a:p>
        </p:txBody>
      </p:sp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031100"/>
              </p:ext>
            </p:extLst>
          </p:nvPr>
        </p:nvGraphicFramePr>
        <p:xfrm>
          <a:off x="1143000" y="1484786"/>
          <a:ext cx="6932712" cy="2752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09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09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10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6642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ADE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CFU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6396">
                <a:tc>
                  <a:txBody>
                    <a:bodyPr/>
                    <a:lstStyle/>
                    <a:p>
                      <a:r>
                        <a:rPr lang="it-IT" dirty="0">
                          <a:latin typeface="Comic Sans MS" panose="030F0702030302020204" pitchFamily="66" charset="0"/>
                        </a:rPr>
                        <a:t>Seminario/tutoriale </a:t>
                      </a:r>
                      <a:r>
                        <a:rPr lang="it-IT" dirty="0" err="1">
                          <a:latin typeface="Comic Sans MS" panose="030F0702030302020204" pitchFamily="66" charset="0"/>
                        </a:rPr>
                        <a:t>monodisciplinare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0,20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639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dirty="0">
                          <a:latin typeface="Comic Sans MS" panose="030F0702030302020204" pitchFamily="66" charset="0"/>
                        </a:rPr>
                        <a:t>Seminario/tutoriale pluridisciplinare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&gt;</a:t>
                      </a:r>
                      <a:r>
                        <a:rPr lang="it-IT" baseline="0" dirty="0">
                          <a:latin typeface="Comic Sans MS" panose="030F0702030302020204" pitchFamily="66" charset="0"/>
                        </a:rPr>
                        <a:t> 2</a:t>
                      </a:r>
                      <a:endParaRPr lang="it-IT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0,25 -0,30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r>
                        <a:rPr lang="it-IT" dirty="0">
                          <a:latin typeface="Comic Sans MS" panose="030F0702030302020204" pitchFamily="66" charset="0"/>
                        </a:rPr>
                        <a:t>Internato Elettivo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6642">
                <a:tc>
                  <a:txBody>
                    <a:bodyPr/>
                    <a:lstStyle/>
                    <a:p>
                      <a:r>
                        <a:rPr lang="it-IT" dirty="0">
                          <a:latin typeface="Comic Sans MS" panose="030F0702030302020204" pitchFamily="66" charset="0"/>
                        </a:rPr>
                        <a:t>Corso Monografico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Minimo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Comic Sans MS" panose="030F0702030302020204" pitchFamily="66" charset="0"/>
                        </a:rPr>
                        <a:t>0,50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8153400" cy="567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PROVE DI ESAME.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Gennaio/Febbraio - Giugno/Luglio - Settembre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Comic Sans MS" pitchFamily="-112" charset="0"/>
            </a:endParaRPr>
          </a:p>
          <a:p>
            <a:pPr eaLnBrk="1" hangingPunct="1">
              <a:spcBef>
                <a:spcPct val="50000"/>
              </a:spcBef>
              <a:buFont typeface="Wingdings" pitchFamily="-112" charset="2"/>
              <a:buChar char="ü"/>
            </a:pPr>
            <a:r>
              <a:rPr lang="it-IT" altLang="it-IT" sz="1800" dirty="0">
                <a:latin typeface="Comic Sans MS" pitchFamily="-112" charset="0"/>
                <a:cs typeface="Arial" charset="0"/>
              </a:rPr>
              <a:t>  ANATOMIA UMANA I      (</a:t>
            </a:r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 Semestre Idoneità -  II Semestre Idoneità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)</a:t>
            </a:r>
            <a:endParaRPr lang="it-IT" altLang="it-IT" sz="1800" dirty="0">
              <a:latin typeface="Comic Sans MS" pitchFamily="-112" charset="0"/>
              <a:cs typeface="Times New Roman" pitchFamily="-112" charset="0"/>
            </a:endParaRPr>
          </a:p>
          <a:p>
            <a:pPr eaLnBrk="1" hangingPunct="1">
              <a:spcBef>
                <a:spcPct val="50000"/>
              </a:spcBef>
              <a:buFont typeface="Wingdings" pitchFamily="-112" charset="2"/>
              <a:buChar char="ü"/>
            </a:pPr>
            <a:r>
              <a:rPr lang="it-IT" altLang="it-IT" sz="1800" dirty="0">
                <a:latin typeface="Comic Sans MS" pitchFamily="-112" charset="0"/>
                <a:cs typeface="Arial" charset="0"/>
              </a:rPr>
              <a:t>  BIOLOGIA E GENETICA   (</a:t>
            </a:r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 Semestre Idoneità - II Semestre Idoneità;  II Semestre Esame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) </a:t>
            </a:r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 </a:t>
            </a:r>
          </a:p>
          <a:p>
            <a:pPr eaLnBrk="1" hangingPunct="1">
              <a:spcBef>
                <a:spcPct val="50000"/>
              </a:spcBef>
              <a:buFont typeface="Wingdings" pitchFamily="-112" charset="2"/>
              <a:buChar char="ü"/>
            </a:pPr>
            <a:r>
              <a:rPr lang="it-IT" altLang="it-IT" sz="1800" dirty="0">
                <a:latin typeface="Comic Sans MS" pitchFamily="-112" charset="0"/>
                <a:cs typeface="Arial" charset="0"/>
              </a:rPr>
              <a:t>  CHIMICA E PROPEDEUTICA BIOCHIMICA (</a:t>
            </a:r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 Semestre Esame - </a:t>
            </a:r>
            <a:r>
              <a:rPr lang="it-IT" altLang="it-IT" sz="1800" i="1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II Semestre Esame recupero</a:t>
            </a:r>
            <a:r>
              <a:rPr lang="it-IT" altLang="it-IT" sz="1800" dirty="0">
                <a:solidFill>
                  <a:srgbClr val="FF0000"/>
                </a:solidFill>
                <a:latin typeface="Comic Sans MS" pitchFamily="-112" charset="0"/>
                <a:cs typeface="Arial" charset="0"/>
              </a:rPr>
              <a:t> 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)</a:t>
            </a:r>
          </a:p>
          <a:p>
            <a:pPr eaLnBrk="1" hangingPunct="1">
              <a:spcBef>
                <a:spcPct val="50000"/>
              </a:spcBef>
              <a:buFont typeface="Wingdings" pitchFamily="-112" charset="2"/>
              <a:buChar char="ü"/>
            </a:pPr>
            <a:r>
              <a:rPr lang="it-IT" altLang="it-IT" sz="1800" dirty="0">
                <a:latin typeface="Comic Sans MS" pitchFamily="-112" charset="0"/>
                <a:cs typeface="Arial" charset="0"/>
              </a:rPr>
              <a:t>  FISICA MEDICA (</a:t>
            </a:r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 Semestre Esame -  </a:t>
            </a:r>
            <a:r>
              <a:rPr lang="it-IT" altLang="it-IT" sz="1800" i="1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II Semestre Esame recupero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)</a:t>
            </a:r>
            <a:endParaRPr lang="it-IT" altLang="it-IT" sz="1800" dirty="0">
              <a:latin typeface="Comic Sans MS" pitchFamily="-112" charset="0"/>
              <a:cs typeface="Times New Roman" pitchFamily="-112" charset="0"/>
            </a:endParaRPr>
          </a:p>
          <a:p>
            <a:pPr eaLnBrk="1" hangingPunct="1">
              <a:spcBef>
                <a:spcPct val="50000"/>
              </a:spcBef>
              <a:buFont typeface="Wingdings" pitchFamily="-112" charset="2"/>
              <a:buChar char="ü"/>
            </a:pPr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  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METODOLOGIA MEDICO SCIENTIFICA I </a:t>
            </a:r>
            <a:r>
              <a:rPr lang="it-IT" altLang="it-IT" sz="1800" dirty="0">
                <a:solidFill>
                  <a:srgbClr val="000000"/>
                </a:solidFill>
                <a:latin typeface="Comic Sans MS" pitchFamily="-112" charset="0"/>
                <a:cs typeface="Arial" charset="0"/>
              </a:rPr>
              <a:t>  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(</a:t>
            </a:r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Arial" charset="0"/>
              </a:rPr>
              <a:t>I Semestre Idoneità -  II Semestre Idoneità </a:t>
            </a:r>
            <a:r>
              <a:rPr lang="it-IT" altLang="it-IT" sz="1800" dirty="0">
                <a:latin typeface="Comic Sans MS" pitchFamily="-112" charset="0"/>
                <a:cs typeface="Arial" charset="0"/>
              </a:rPr>
              <a:t>)</a:t>
            </a:r>
            <a:endParaRPr lang="it-IT" altLang="it-IT" sz="1800" dirty="0">
              <a:latin typeface="Comic Sans MS" pitchFamily="-112" charset="0"/>
              <a:cs typeface="Times New Roman" pitchFamily="-112" charset="0"/>
            </a:endParaRPr>
          </a:p>
          <a:p>
            <a:pPr eaLnBrk="1" hangingPunct="1">
              <a:spcBef>
                <a:spcPct val="50000"/>
              </a:spcBef>
              <a:buFont typeface="Wingdings" pitchFamily="-112" charset="2"/>
              <a:buNone/>
            </a:pPr>
            <a:endParaRPr lang="it-IT" altLang="it-IT" sz="1800" dirty="0">
              <a:latin typeface="Comic Sans MS" pitchFamily="-112" charset="0"/>
              <a:cs typeface="Times New Roman" pitchFamily="-112" charset="0"/>
            </a:endParaRPr>
          </a:p>
          <a:p>
            <a:pPr eaLnBrk="1" hangingPunct="1">
              <a:spcBef>
                <a:spcPct val="50000"/>
              </a:spcBef>
            </a:pPr>
            <a:endParaRPr lang="it-IT" altLang="it-IT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2"/>
          <p:cNvSpPr txBox="1">
            <a:spLocks noChangeArrowheads="1"/>
          </p:cNvSpPr>
          <p:nvPr/>
        </p:nvSpPr>
        <p:spPr bwMode="auto">
          <a:xfrm>
            <a:off x="240625" y="1628775"/>
            <a:ext cx="8970726" cy="403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it-IT" altLang="it-IT" sz="3200" i="1" dirty="0">
                <a:solidFill>
                  <a:srgbClr val="FFFF00"/>
                </a:solidFill>
                <a:latin typeface="Comic Sans MS" pitchFamily="-112" charset="0"/>
              </a:rPr>
              <a:t>Date Esami</a:t>
            </a:r>
            <a:r>
              <a:rPr lang="it-IT" altLang="it-IT" sz="3200" dirty="0">
                <a:latin typeface="Comic Sans MS" pitchFamily="-112" charset="0"/>
              </a:rPr>
              <a:t>: Pubblicate su </a:t>
            </a:r>
            <a:r>
              <a:rPr lang="it-IT" altLang="it-IT" sz="3200" dirty="0" err="1">
                <a:latin typeface="Comic Sans MS" pitchFamily="-112" charset="0"/>
              </a:rPr>
              <a:t>Infostud</a:t>
            </a:r>
            <a:r>
              <a:rPr lang="it-IT" altLang="it-IT" sz="3200" dirty="0">
                <a:latin typeface="Comic Sans MS" pitchFamily="-112" charset="0"/>
              </a:rPr>
              <a:t> ed il sito</a:t>
            </a:r>
          </a:p>
          <a:p>
            <a:pPr eaLnBrk="1" hangingPunct="1"/>
            <a:endParaRPr lang="it-IT" altLang="it-IT" sz="3200" dirty="0">
              <a:latin typeface="Comic Sans MS" pitchFamily="-112" charset="0"/>
            </a:endParaRPr>
          </a:p>
          <a:p>
            <a:pPr eaLnBrk="1" hangingPunct="1"/>
            <a:r>
              <a:rPr lang="it-IT" altLang="it-IT" sz="3200" i="1" dirty="0">
                <a:solidFill>
                  <a:srgbClr val="FFFF00"/>
                </a:solidFill>
                <a:latin typeface="Comic Sans MS" pitchFamily="-112" charset="0"/>
              </a:rPr>
              <a:t>Verifiche</a:t>
            </a:r>
            <a:r>
              <a:rPr lang="it-IT" altLang="it-IT" sz="3200" dirty="0">
                <a:latin typeface="Comic Sans MS" pitchFamily="-112" charset="0"/>
              </a:rPr>
              <a:t>: Bacheca della sede ed il sito</a:t>
            </a:r>
          </a:p>
          <a:p>
            <a:pPr eaLnBrk="1" hangingPunct="1"/>
            <a:endParaRPr lang="it-IT" altLang="it-IT" sz="3200" dirty="0">
              <a:latin typeface="Comic Sans MS" pitchFamily="-112" charset="0"/>
            </a:endParaRPr>
          </a:p>
          <a:p>
            <a:pPr eaLnBrk="1" hangingPunct="1"/>
            <a:r>
              <a:rPr lang="it-IT" altLang="it-IT" sz="3200" i="1" dirty="0">
                <a:solidFill>
                  <a:srgbClr val="FFFF00"/>
                </a:solidFill>
                <a:latin typeface="Comic Sans MS" pitchFamily="-112" charset="0"/>
              </a:rPr>
              <a:t>Appunti e comunicazioni con i docenti</a:t>
            </a:r>
            <a:r>
              <a:rPr lang="it-IT" altLang="it-IT" sz="3200" dirty="0">
                <a:latin typeface="Comic Sans MS" pitchFamily="-112" charset="0"/>
              </a:rPr>
              <a:t>:</a:t>
            </a:r>
          </a:p>
          <a:p>
            <a:pPr eaLnBrk="1" hangingPunct="1"/>
            <a:r>
              <a:rPr lang="it-IT" altLang="it-IT" sz="3200" dirty="0">
                <a:latin typeface="Comic Sans MS" pitchFamily="-112" charset="0"/>
              </a:rPr>
              <a:t>e – Learning e mail </a:t>
            </a:r>
            <a:r>
              <a:rPr lang="it-IT" altLang="it-IT" sz="2800" u="sng" dirty="0">
                <a:solidFill>
                  <a:srgbClr val="FFFF00"/>
                </a:solidFill>
                <a:latin typeface="Comic Sans MS" pitchFamily="-112" charset="0"/>
              </a:rPr>
              <a:t>nome.cognome@uniroma1.it</a:t>
            </a:r>
            <a:endParaRPr lang="it-IT" altLang="it-IT" sz="2800" u="sng" dirty="0">
              <a:solidFill>
                <a:srgbClr val="FFFF00"/>
              </a:solidFill>
            </a:endParaRPr>
          </a:p>
          <a:p>
            <a:pPr eaLnBrk="1" hangingPunct="1"/>
            <a:endParaRPr lang="it-IT" altLang="it-IT" sz="3200" dirty="0">
              <a:latin typeface="Comic Sans MS" pitchFamily="-112" charset="0"/>
            </a:endParaRPr>
          </a:p>
          <a:p>
            <a:pPr eaLnBrk="1" hangingPunct="1"/>
            <a:r>
              <a:rPr lang="it-IT" altLang="it-IT" sz="3200" dirty="0">
                <a:latin typeface="Comic Sans MS" pitchFamily="-112" charset="0"/>
              </a:rPr>
              <a:t> </a:t>
            </a:r>
            <a:endParaRPr lang="it-IT" altLang="it-IT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>
            <a:extLst>
              <a:ext uri="{FF2B5EF4-FFF2-40B4-BE49-F238E27FC236}">
                <a16:creationId xmlns:a16="http://schemas.microsoft.com/office/drawing/2014/main" id="{9325F51D-C5E3-4B5E-A811-8559F2893B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2149652"/>
            <a:ext cx="9579986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971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 descr="DSC0009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43200"/>
            <a:ext cx="28194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Text Box 2"/>
          <p:cNvSpPr txBox="1">
            <a:spLocks noChangeArrowheads="1"/>
          </p:cNvSpPr>
          <p:nvPr/>
        </p:nvSpPr>
        <p:spPr bwMode="auto">
          <a:xfrm>
            <a:off x="457200" y="457200"/>
            <a:ext cx="5181600" cy="161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>
                <a:latin typeface="Comic Sans MS" pitchFamily="-112" charset="0"/>
              </a:rPr>
              <a:t>Laboratori didattici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>
                <a:latin typeface="Comic Sans MS" pitchFamily="-112" charset="0"/>
              </a:rPr>
              <a:t>Chimica/Biochimica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it-IT" altLang="it-IT">
                <a:latin typeface="Comic Sans MS" pitchFamily="-112" charset="0"/>
              </a:rPr>
              <a:t>Anatomia/Istologia</a:t>
            </a:r>
            <a:r>
              <a:rPr lang="it-IT" altLang="it-IT"/>
              <a:t> </a:t>
            </a:r>
          </a:p>
        </p:txBody>
      </p:sp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408856" y="2420888"/>
            <a:ext cx="5531296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dirty="0">
                <a:latin typeface="Comic Sans MS" pitchFamily="-112" charset="0"/>
              </a:rPr>
              <a:t>Biblioteca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  <a:cs typeface="Times New Roman" pitchFamily="-112" charset="0"/>
              </a:rPr>
              <a:t>N° ~ </a:t>
            </a:r>
            <a:r>
              <a:rPr lang="it-IT" altLang="it-IT" dirty="0">
                <a:latin typeface="Comic Sans MS" pitchFamily="-112" charset="0"/>
              </a:rPr>
              <a:t>100 Testi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Riviste (messe a disposizione dai docenti)</a:t>
            </a:r>
          </a:p>
        </p:txBody>
      </p:sp>
      <p:pic>
        <p:nvPicPr>
          <p:cNvPr id="13317" name="Picture 5" descr="DSC0009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42900"/>
            <a:ext cx="27432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533400" y="4495800"/>
            <a:ext cx="6324600" cy="158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800" dirty="0">
                <a:latin typeface="Comic Sans MS" pitchFamily="-112" charset="0"/>
              </a:rPr>
              <a:t>Internet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sz="2800" dirty="0">
                <a:latin typeface="Comic Sans MS" pitchFamily="-112" charset="0"/>
              </a:rPr>
              <a:t>Wireless collegamento alla biblioteca di Ateneo - e Learning</a:t>
            </a:r>
            <a:endParaRPr lang="it-IT" altLang="it-IT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914400" y="457200"/>
            <a:ext cx="7620000" cy="587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2800" dirty="0">
                <a:latin typeface="Comic Sans MS" pitchFamily="-112" charset="0"/>
              </a:rPr>
              <a:t>Valutazione dei Corsi Integrati.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 Seconda settimana Dicembre On Line </a:t>
            </a:r>
            <a:r>
              <a:rPr lang="it-IT" altLang="it-IT" dirty="0" err="1">
                <a:latin typeface="Comic Sans MS" pitchFamily="-112" charset="0"/>
              </a:rPr>
              <a:t>Infostud</a:t>
            </a:r>
            <a:endParaRPr lang="it-IT" altLang="it-IT" dirty="0">
              <a:latin typeface="Comic Sans MS" pitchFamily="-11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- Intendete proporre osservazioni e commenti propositivi per il docente e per il corso?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– </a:t>
            </a: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Sono complessivamente soddisfatto di come è stato svolto questo insegnamento?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– </a:t>
            </a: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Il coordinamento didattico all’interno del Corso Integrato è stato efficace?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- </a:t>
            </a: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L’azione del Coordinatore Didattico di Semestre è stata efficace? 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i="1" u="sng" dirty="0">
                <a:solidFill>
                  <a:srgbClr val="FFFF00"/>
                </a:solidFill>
                <a:latin typeface="Comic Sans MS" pitchFamily="-112" charset="0"/>
              </a:rPr>
              <a:t>OBBLIGATORIO prima dell’iscrizione all’appello.</a:t>
            </a: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  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solidFill>
                <a:srgbClr val="FF0000"/>
              </a:solidFill>
              <a:latin typeface="Comic Sans MS" pitchFamily="-11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473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2"/>
          <p:cNvSpPr txBox="1">
            <a:spLocks noChangeArrowheads="1"/>
          </p:cNvSpPr>
          <p:nvPr/>
        </p:nvSpPr>
        <p:spPr bwMode="auto">
          <a:xfrm>
            <a:off x="1295400" y="914400"/>
            <a:ext cx="6858000" cy="5447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PROGESS TEST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PROVA NAZIONALE PER MONITORARE IL PROCESSO DI FORMAZIONE DELLO  STUDENTE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Perché anche il 1° anno?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Linea di base per la giusta valutazione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novembre ore 9.00</a:t>
            </a:r>
          </a:p>
          <a:p>
            <a:pPr algn="ctr" eaLnBrk="1" hangingPunct="1">
              <a:spcBef>
                <a:spcPct val="50000"/>
              </a:spcBef>
            </a:pPr>
            <a:endParaRPr lang="it-IT" altLang="it-IT" dirty="0">
              <a:latin typeface="Comic Sans MS" pitchFamily="-112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ADE 1 CFU spendibile su tutti i SSD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Se il punteggio dovesse essere superiore alla media dell’ateneo vale come lode.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752600" y="228600"/>
            <a:ext cx="5638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4400" i="1" dirty="0">
                <a:solidFill>
                  <a:srgbClr val="FFFF00"/>
                </a:solidFill>
                <a:latin typeface="Comic Sans MS" pitchFamily="-112" charset="0"/>
              </a:rPr>
              <a:t>ART. 6 ?</a:t>
            </a:r>
            <a:endParaRPr lang="it-IT" altLang="it-IT" dirty="0">
              <a:solidFill>
                <a:srgbClr val="FFFF00"/>
              </a:solidFill>
              <a:latin typeface="Comic Sans MS" pitchFamily="-112" charset="0"/>
            </a:endParaRPr>
          </a:p>
        </p:txBody>
      </p:sp>
      <p:graphicFrame>
        <p:nvGraphicFramePr>
          <p:cNvPr id="15391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776099"/>
              </p:ext>
            </p:extLst>
          </p:nvPr>
        </p:nvGraphicFramePr>
        <p:xfrm>
          <a:off x="1143000" y="1574800"/>
          <a:ext cx="6858000" cy="4500881"/>
        </p:xfrm>
        <a:graphic>
          <a:graphicData uri="http://schemas.openxmlformats.org/drawingml/2006/table">
            <a:tbl>
              <a:tblPr/>
              <a:tblGrid>
                <a:gridCol w="3356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10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7863"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I Anno I Semestre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Chimica e </a:t>
                      </a:r>
                      <a:r>
                        <a:rPr kumimoji="0" lang="it-IT" altLang="it-IT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Prop</a:t>
                      </a: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. Biochimica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50-60% media di promossi per appello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Comic Sans MS" pitchFamily="-112" charset="0"/>
                        </a:rPr>
                        <a:t>Fisica medica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IT" altLang="it-IT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60-70% media di promossi per appello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Anatomia Umana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62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Biologia e Genetica 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78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it-IT" sz="2000" b="0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-112" charset="0"/>
                        </a:rPr>
                        <a:t>Metodologia Med. Scientifica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itchFamily="-112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altLang="it-IT" sz="20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-112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6409" name="Text Box 33"/>
          <p:cNvSpPr txBox="1">
            <a:spLocks noChangeArrowheads="1"/>
          </p:cNvSpPr>
          <p:nvPr/>
        </p:nvSpPr>
        <p:spPr bwMode="auto">
          <a:xfrm>
            <a:off x="827584" y="990600"/>
            <a:ext cx="792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1° Acquisire i crediti della facoltà di immatricolazione</a:t>
            </a:r>
            <a:endParaRPr lang="it-IT" altLang="it-IT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testo, cibo&#10;&#10;Descrizione generata automaticamente">
            <a:extLst>
              <a:ext uri="{FF2B5EF4-FFF2-40B4-BE49-F238E27FC236}">
                <a16:creationId xmlns:a16="http://schemas.microsoft.com/office/drawing/2014/main" id="{3555476B-3A95-45AD-9A86-BDB77BFBCAD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48680"/>
            <a:ext cx="3559454" cy="5392707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085F9C2-C872-4608-8B7D-E48DF34B6253}"/>
              </a:ext>
            </a:extLst>
          </p:cNvPr>
          <p:cNvSpPr txBox="1"/>
          <p:nvPr/>
        </p:nvSpPr>
        <p:spPr>
          <a:xfrm>
            <a:off x="4838064" y="2530661"/>
            <a:ext cx="3816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ADE e attività extra curriculari </a:t>
            </a:r>
          </a:p>
          <a:p>
            <a:pPr algn="ctr"/>
            <a:r>
              <a:rPr lang="it-IT" dirty="0"/>
              <a:t>gestite dagli studenti  in collaborazione con i docenti </a:t>
            </a:r>
          </a:p>
          <a:p>
            <a:pPr algn="ctr"/>
            <a:r>
              <a:rPr lang="it-IT" dirty="0"/>
              <a:t>e </a:t>
            </a:r>
          </a:p>
          <a:p>
            <a:pPr algn="ctr"/>
            <a:r>
              <a:rPr lang="it-IT" dirty="0"/>
              <a:t>viceversa 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772F8D2A-1F09-4DE5-B05A-4D3012FE8722}"/>
              </a:ext>
            </a:extLst>
          </p:cNvPr>
          <p:cNvSpPr txBox="1"/>
          <p:nvPr/>
        </p:nvSpPr>
        <p:spPr>
          <a:xfrm>
            <a:off x="4557048" y="5013176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0,5 CFU – Giornata del 1 Dicembre 2019.</a:t>
            </a:r>
          </a:p>
        </p:txBody>
      </p:sp>
    </p:spTree>
    <p:extLst>
      <p:ext uri="{BB962C8B-B14F-4D97-AF65-F5344CB8AC3E}">
        <p14:creationId xmlns:p14="http://schemas.microsoft.com/office/powerpoint/2010/main" val="16779841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304800" y="1066800"/>
            <a:ext cx="7086600" cy="191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/>
              <a:t>“</a:t>
            </a:r>
            <a:r>
              <a:rPr lang="it-IT" altLang="it-IT" i="1"/>
              <a:t>Abbiamo fatto fuori la libertà di pensiero, l’originalità, la creatività individuale che prevede anche la digressione infinita, il collegamento imprevisto, persino l’andare da tutt’altra parte…….”</a:t>
            </a:r>
            <a:endParaRPr lang="it-IT" altLang="it-IT"/>
          </a:p>
          <a:p>
            <a:pPr eaLnBrk="1" hangingPunct="1">
              <a:spcBef>
                <a:spcPct val="50000"/>
              </a:spcBef>
            </a:pPr>
            <a:r>
              <a:rPr lang="it-IT" altLang="it-IT" sz="1600"/>
              <a:t>Paola Mastrocola in  “La scuola raccontata al mio cane” Guanda 2005</a:t>
            </a:r>
          </a:p>
        </p:txBody>
      </p:sp>
      <p:pic>
        <p:nvPicPr>
          <p:cNvPr id="174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260985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15925"/>
            <a:ext cx="800100" cy="89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1739900" y="188640"/>
            <a:ext cx="5486400" cy="1709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/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          UNIVERSITA’ DEGLI STUDI DI ROMA</a:t>
            </a:r>
          </a:p>
          <a:p>
            <a:pPr algn="ctr" eaLnBrk="1" hangingPunct="1"/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“ SAPIENZA”</a:t>
            </a:r>
          </a:p>
          <a:p>
            <a:pPr algn="ctr"/>
            <a:r>
              <a:rPr lang="it-IT" altLang="it-IT" sz="1800" dirty="0">
                <a:latin typeface="Comic Sans MS" pitchFamily="-112" charset="0"/>
                <a:cs typeface="Times New Roman" pitchFamily="-112" charset="0"/>
              </a:rPr>
              <a:t> </a:t>
            </a:r>
          </a:p>
          <a:p>
            <a:pPr algn="ctr"/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</a:rPr>
              <a:t>I FACOLTA’ di MEDICINA e CHIRURGIA</a:t>
            </a:r>
          </a:p>
          <a:p>
            <a:pPr algn="ctr"/>
            <a:r>
              <a:rPr lang="it-IT" altLang="it-IT" sz="1800" dirty="0">
                <a:solidFill>
                  <a:srgbClr val="FFFF00"/>
                </a:solidFill>
                <a:latin typeface="Comic Sans MS" pitchFamily="-112" charset="0"/>
                <a:cs typeface="Times New Roman" pitchFamily="-112" charset="0"/>
              </a:rPr>
              <a:t>- SEDE DI LATINA -</a:t>
            </a:r>
            <a:endParaRPr lang="it-IT" altLang="it-IT" sz="1200" dirty="0">
              <a:solidFill>
                <a:srgbClr val="FFFF00"/>
              </a:solidFill>
              <a:cs typeface="Times New Roman" pitchFamily="-112" charset="0"/>
            </a:endParaRPr>
          </a:p>
          <a:p>
            <a:pPr algn="ctr"/>
            <a:endParaRPr lang="ar-SA" altLang="it-IT" sz="1600" dirty="0">
              <a:solidFill>
                <a:srgbClr val="FF3300"/>
              </a:solidFill>
            </a:endParaRPr>
          </a:p>
        </p:txBody>
      </p:sp>
      <p:pic>
        <p:nvPicPr>
          <p:cNvPr id="2053" name="Picture 5" descr="caduce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138" y="434975"/>
            <a:ext cx="752475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4" name="Picture 2" descr="C:\Users\Eugenio\Desktop\Sapien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708168"/>
            <a:ext cx="4536504" cy="4795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4499992" y="2193330"/>
            <a:ext cx="144016" cy="83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4788024" y="3465004"/>
            <a:ext cx="216024" cy="10801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4499992" y="6237312"/>
            <a:ext cx="144016" cy="835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CasellaDiTesto 2"/>
          <p:cNvSpPr txBox="1"/>
          <p:nvPr/>
        </p:nvSpPr>
        <p:spPr>
          <a:xfrm>
            <a:off x="4788024" y="3528407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rgbClr val="FF0000"/>
                </a:solidFill>
              </a:rPr>
              <a:t>OSPEDALE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4644008" y="1988840"/>
            <a:ext cx="120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</a:rPr>
              <a:t>SEDE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3803700" y="6165304"/>
            <a:ext cx="1200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FF0000"/>
                </a:solidFill>
              </a:rPr>
              <a:t>ICOT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804248" y="1988840"/>
            <a:ext cx="1483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FFFF00"/>
                </a:solidFill>
              </a:rPr>
              <a:t>Triennio Base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7109338" y="5909751"/>
            <a:ext cx="2014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>
                <a:solidFill>
                  <a:srgbClr val="FFFF00"/>
                </a:solidFill>
              </a:rPr>
              <a:t>Triennio Clinico</a:t>
            </a:r>
          </a:p>
        </p:txBody>
      </p:sp>
      <p:sp>
        <p:nvSpPr>
          <p:cNvPr id="15" name="Ovale 14">
            <a:extLst>
              <a:ext uri="{FF2B5EF4-FFF2-40B4-BE49-F238E27FC236}">
                <a16:creationId xmlns:a16="http://schemas.microsoft.com/office/drawing/2014/main" id="{7E4BB3C7-90F1-4E04-AD0F-23F9FF4E49A2}"/>
              </a:ext>
            </a:extLst>
          </p:cNvPr>
          <p:cNvSpPr/>
          <p:nvPr/>
        </p:nvSpPr>
        <p:spPr>
          <a:xfrm>
            <a:off x="4687550" y="1947069"/>
            <a:ext cx="144016" cy="83542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3829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507288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/>
            <a:r>
              <a:rPr lang="it-IT" altLang="it-IT" u="sng" dirty="0">
                <a:latin typeface="Comic Sans MS" pitchFamily="-112" charset="0"/>
              </a:rPr>
              <a:t>Corsi integrati del 1° ANNO</a:t>
            </a:r>
          </a:p>
          <a:p>
            <a:pPr eaLnBrk="1" hangingPunct="1"/>
            <a:endParaRPr lang="it-IT" altLang="it-IT" u="sng" dirty="0">
              <a:latin typeface="Comic Sans MS" pitchFamily="-112" charset="0"/>
            </a:endParaRPr>
          </a:p>
          <a:p>
            <a:pPr eaLnBrk="1" hangingPunct="1"/>
            <a:r>
              <a:rPr lang="it-IT" altLang="it-IT" b="1" i="1" u="sng" dirty="0">
                <a:latin typeface="Comic Sans MS" pitchFamily="-112" charset="0"/>
              </a:rPr>
              <a:t>I SEMESTRE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b="1" dirty="0">
                <a:latin typeface="Comic Sans MS" pitchFamily="-112" charset="0"/>
              </a:rPr>
              <a:t> </a:t>
            </a:r>
            <a:r>
              <a:rPr lang="it-IT" altLang="it-IT" dirty="0">
                <a:latin typeface="Comic Sans MS" pitchFamily="-112" charset="0"/>
              </a:rPr>
              <a:t>Chimica e Propedeutica Biochimica – Prof. Eugenio </a:t>
            </a:r>
            <a:r>
              <a:rPr lang="it-IT" altLang="it-IT" dirty="0" err="1">
                <a:latin typeface="Comic Sans MS" pitchFamily="-112" charset="0"/>
              </a:rPr>
              <a:t>Lendaro</a:t>
            </a:r>
            <a:endParaRPr lang="it-IT" altLang="it-IT" dirty="0">
              <a:latin typeface="Comic Sans MS" pitchFamily="-112" charset="0"/>
            </a:endParaRP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latin typeface="Comic Sans MS" pitchFamily="-112" charset="0"/>
              </a:rPr>
              <a:t>  Fisica Medica  – Prof. Roberto Pani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latin typeface="Comic Sans MS" pitchFamily="-112" charset="0"/>
              </a:rPr>
              <a:t>  Biologia e Genetica – Prof. </a:t>
            </a:r>
            <a:r>
              <a:rPr lang="it-IT" altLang="it-IT" dirty="0" err="1">
                <a:latin typeface="Comic Sans MS" pitchFamily="-112" charset="0"/>
              </a:rPr>
              <a:t>ssa</a:t>
            </a:r>
            <a:r>
              <a:rPr lang="it-IT" altLang="it-IT" dirty="0">
                <a:latin typeface="Comic Sans MS" pitchFamily="-112" charset="0"/>
              </a:rPr>
              <a:t> Paola Londei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latin typeface="Comic Sans MS" pitchFamily="-112" charset="0"/>
              </a:rPr>
              <a:t>  Anatomia Umana   – Prof.ssa Cinzia Fabrizi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latin typeface="Comic Sans MS" pitchFamily="-112" charset="0"/>
              </a:rPr>
              <a:t>  Metodologia di base – Prof.ssa Alessandra Spagnoli</a:t>
            </a:r>
          </a:p>
          <a:p>
            <a:pPr eaLnBrk="1" hangingPunct="1"/>
            <a:endParaRPr lang="it-IT" altLang="it-IT" i="1" u="sng" dirty="0">
              <a:solidFill>
                <a:srgbClr val="FFFF00"/>
              </a:solidFill>
              <a:latin typeface="Comic Sans MS" pitchFamily="-112" charset="0"/>
            </a:endParaRPr>
          </a:p>
          <a:p>
            <a:pPr eaLnBrk="1" hangingPunct="1"/>
            <a:endParaRPr lang="it-IT" altLang="it-IT" dirty="0">
              <a:latin typeface="Comic Sans MS" pitchFamily="-112" charset="0"/>
            </a:endParaRPr>
          </a:p>
          <a:p>
            <a:pPr eaLnBrk="1" hangingPunct="1"/>
            <a:endParaRPr lang="it-IT" altLang="it-IT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457200" y="838200"/>
            <a:ext cx="8153400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/>
            <a:r>
              <a:rPr lang="it-IT" altLang="it-IT" u="sng" dirty="0">
                <a:latin typeface="Comic Sans MS" pitchFamily="-112" charset="0"/>
              </a:rPr>
              <a:t>ESAMI DEL 1° ANNO</a:t>
            </a:r>
          </a:p>
          <a:p>
            <a:pPr eaLnBrk="1" hangingPunct="1"/>
            <a:endParaRPr lang="it-IT" altLang="it-IT" u="sng" dirty="0">
              <a:latin typeface="Comic Sans MS" pitchFamily="-112" charset="0"/>
            </a:endParaRPr>
          </a:p>
          <a:p>
            <a:pPr eaLnBrk="1" hangingPunct="1"/>
            <a:r>
              <a:rPr lang="it-IT" altLang="it-IT" i="1" dirty="0">
                <a:solidFill>
                  <a:srgbClr val="FFFF00"/>
                </a:solidFill>
                <a:latin typeface="Comic Sans MS" pitchFamily="-112" charset="0"/>
              </a:rPr>
              <a:t>I SEMESTRE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 Chimica e propedeutica biochimica  9 CFU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  Fisica medica  5 CFU</a:t>
            </a:r>
          </a:p>
          <a:p>
            <a:pPr eaLnBrk="1" hangingPunct="1"/>
            <a:endParaRPr lang="it-IT" altLang="it-IT" dirty="0">
              <a:solidFill>
                <a:srgbClr val="FFFF00"/>
              </a:solidFill>
              <a:latin typeface="Comic Sans MS" pitchFamily="-112" charset="0"/>
            </a:endParaRPr>
          </a:p>
          <a:p>
            <a:pPr eaLnBrk="1" hangingPunct="1"/>
            <a:r>
              <a:rPr lang="it-IT" altLang="it-IT" i="1" dirty="0">
                <a:solidFill>
                  <a:srgbClr val="FFFF00"/>
                </a:solidFill>
                <a:latin typeface="Comic Sans MS" pitchFamily="-112" charset="0"/>
              </a:rPr>
              <a:t>II SEMESTRE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  Biologia e Genetica    12 CFU</a:t>
            </a:r>
          </a:p>
          <a:p>
            <a:pPr eaLnBrk="1" hangingPunct="1">
              <a:buFont typeface="Wingdings" pitchFamily="-112" charset="2"/>
              <a:buChar char="ü"/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  Istologia ed Embriologia   8 CFU</a:t>
            </a:r>
          </a:p>
          <a:p>
            <a:pPr eaLnBrk="1" hangingPunct="1"/>
            <a:endParaRPr lang="it-IT" altLang="it-IT" dirty="0">
              <a:solidFill>
                <a:srgbClr val="FFFF00"/>
              </a:solidFill>
              <a:latin typeface="Comic Sans MS" pitchFamily="-112" charset="0"/>
            </a:endParaRPr>
          </a:p>
          <a:p>
            <a:pPr eaLnBrk="1" hangingPunct="1"/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N.B. Queste prove permettono l’acquisizione dei crediti (CFU) necessari per accedere al 2° ANNO</a:t>
            </a:r>
          </a:p>
          <a:p>
            <a:pPr eaLnBrk="1" hangingPunct="1"/>
            <a:endParaRPr lang="it-IT" altLang="it-IT" dirty="0">
              <a:latin typeface="Comic Sans MS" pitchFamily="-112" charset="0"/>
            </a:endParaRPr>
          </a:p>
          <a:p>
            <a:pPr eaLnBrk="1" hangingPunct="1"/>
            <a:r>
              <a:rPr lang="it-IT" altLang="it-IT" dirty="0">
                <a:latin typeface="Comic Sans MS" pitchFamily="-112" charset="0"/>
              </a:rPr>
              <a:t>Idoneità si riportano sul libretto consegnato dalla segreteria. </a:t>
            </a:r>
          </a:p>
          <a:p>
            <a:pPr eaLnBrk="1" hangingPunct="1"/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06758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05000" y="12192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81000" y="609600"/>
            <a:ext cx="83058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9144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3716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8288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286000" indent="-4572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it-IT" altLang="it-IT" dirty="0">
                <a:latin typeface="Comic Sans MS" pitchFamily="-112" charset="0"/>
              </a:rPr>
              <a:t>Le 25 ore di lavoro corrispondenti al CFU sono ripartite in:</a:t>
            </a:r>
          </a:p>
          <a:p>
            <a:pPr eaLnBrk="1" hangingPunct="1"/>
            <a:endParaRPr lang="it-IT" altLang="it-IT" dirty="0">
              <a:latin typeface="Comic Sans MS" pitchFamily="-112" charset="0"/>
            </a:endParaRPr>
          </a:p>
          <a:p>
            <a:pPr eaLnBrk="1" hangingPunct="1">
              <a:buFont typeface="Arial" charset="0"/>
              <a:buAutoNum type="alphaLcParenR"/>
            </a:pPr>
            <a:r>
              <a:rPr lang="it-IT" altLang="it-IT" dirty="0">
                <a:latin typeface="Comic Sans MS" pitchFamily="-112" charset="0"/>
              </a:rPr>
              <a:t>ore di lezione;</a:t>
            </a:r>
          </a:p>
          <a:p>
            <a:pPr eaLnBrk="1" hangingPunct="1">
              <a:buFont typeface="Arial" charset="0"/>
              <a:buAutoNum type="alphaLcParenR"/>
            </a:pPr>
            <a:endParaRPr lang="it-IT" altLang="it-IT" dirty="0">
              <a:latin typeface="Comic Sans MS" pitchFamily="-112" charset="0"/>
            </a:endParaRPr>
          </a:p>
          <a:p>
            <a:pPr eaLnBrk="1" hangingPunct="1">
              <a:buFont typeface="Arial" charset="0"/>
              <a:buAutoNum type="alphaLcParenR"/>
            </a:pPr>
            <a:r>
              <a:rPr lang="it-IT" altLang="it-IT" i="1" dirty="0">
                <a:latin typeface="Comic Sans MS" pitchFamily="-112" charset="0"/>
              </a:rPr>
              <a:t> </a:t>
            </a:r>
            <a:r>
              <a:rPr lang="it-IT" altLang="it-IT" dirty="0">
                <a:latin typeface="Comic Sans MS" pitchFamily="-112" charset="0"/>
              </a:rPr>
              <a:t>ore di attività didattica tutoriale svolta in laboratori, reparti assistenziali, ambulatori, </a:t>
            </a:r>
            <a:r>
              <a:rPr lang="it-IT" altLang="it-IT" i="1" dirty="0" err="1">
                <a:latin typeface="Comic Sans MS" pitchFamily="-112" charset="0"/>
              </a:rPr>
              <a:t>day</a:t>
            </a:r>
            <a:r>
              <a:rPr lang="it-IT" altLang="it-IT" i="1" dirty="0">
                <a:latin typeface="Comic Sans MS" pitchFamily="-112" charset="0"/>
              </a:rPr>
              <a:t> hospital;</a:t>
            </a:r>
          </a:p>
          <a:p>
            <a:pPr eaLnBrk="1" hangingPunct="1">
              <a:buFont typeface="Arial" charset="0"/>
              <a:buAutoNum type="alphaLcParenR"/>
            </a:pPr>
            <a:endParaRPr lang="it-IT" altLang="it-IT" i="1" dirty="0">
              <a:latin typeface="Comic Sans MS" pitchFamily="-112" charset="0"/>
            </a:endParaRPr>
          </a:p>
          <a:p>
            <a:pPr eaLnBrk="1" hangingPunct="1"/>
            <a:r>
              <a:rPr lang="it-IT" altLang="it-IT" i="1" dirty="0">
                <a:latin typeface="Comic Sans MS" pitchFamily="-112" charset="0"/>
              </a:rPr>
              <a:t>c) </a:t>
            </a:r>
            <a:r>
              <a:rPr lang="it-IT" altLang="it-IT" dirty="0">
                <a:latin typeface="Comic Sans MS" pitchFamily="-112" charset="0"/>
              </a:rPr>
              <a:t>ore di seminario;</a:t>
            </a:r>
          </a:p>
          <a:p>
            <a:pPr eaLnBrk="1" hangingPunct="1"/>
            <a:endParaRPr lang="it-IT" altLang="it-IT" dirty="0">
              <a:latin typeface="Comic Sans MS" pitchFamily="-112" charset="0"/>
            </a:endParaRPr>
          </a:p>
          <a:p>
            <a:pPr eaLnBrk="1" hangingPunct="1"/>
            <a:r>
              <a:rPr lang="it-IT" altLang="it-IT" i="1" dirty="0">
                <a:latin typeface="Comic Sans MS" pitchFamily="-112" charset="0"/>
              </a:rPr>
              <a:t>d) </a:t>
            </a:r>
            <a:r>
              <a:rPr lang="it-IT" altLang="it-IT" dirty="0">
                <a:latin typeface="Comic Sans MS" pitchFamily="-112" charset="0"/>
              </a:rPr>
              <a:t>ore spese dallo studente nelle altre attività formative previste dall'ordinamento didattico;</a:t>
            </a:r>
          </a:p>
          <a:p>
            <a:pPr eaLnBrk="1" hangingPunct="1"/>
            <a:endParaRPr lang="it-IT" altLang="it-IT" dirty="0">
              <a:latin typeface="Comic Sans MS" pitchFamily="-112" charset="0"/>
            </a:endParaRPr>
          </a:p>
          <a:p>
            <a:pPr eaLnBrk="1" hangingPunct="1"/>
            <a:r>
              <a:rPr lang="it-IT" altLang="it-IT" i="1" dirty="0">
                <a:latin typeface="Comic Sans MS" pitchFamily="-112" charset="0"/>
              </a:rPr>
              <a:t>e) </a:t>
            </a:r>
            <a:r>
              <a:rPr lang="it-IT" altLang="it-IT" dirty="0">
                <a:latin typeface="Comic Sans MS" pitchFamily="-112" charset="0"/>
              </a:rPr>
              <a:t>ore di studio autonomo necessarie per completare la sua formazione.</a:t>
            </a:r>
            <a:endParaRPr lang="it-IT" altLang="it-IT" sz="1000" dirty="0">
              <a:latin typeface="Comic Sans MS" pitchFamily="-11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939405"/>
              </p:ext>
            </p:extLst>
          </p:nvPr>
        </p:nvGraphicFramePr>
        <p:xfrm>
          <a:off x="1524000" y="1397000"/>
          <a:ext cx="6096000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 CFU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Impegno-Studente 25 ORE totali di cui con il docente</a:t>
                      </a:r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12,5 ORE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 lezione frontale</a:t>
                      </a:r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12,5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ORE didattica teorica - pratica</a:t>
                      </a:r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25 ORE studio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assistito nella struttura didattica</a:t>
                      </a:r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1  CFU professionalizzante </a:t>
                      </a:r>
                      <a:r>
                        <a:rPr lang="it-IT" b="1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25 ORE totali di cui con il docente</a:t>
                      </a:r>
                      <a:endParaRPr lang="it-IT" b="1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20 ORE di</a:t>
                      </a:r>
                      <a:r>
                        <a:rPr lang="it-IT" baseline="0" dirty="0">
                          <a:solidFill>
                            <a:schemeClr val="bg1"/>
                          </a:solidFill>
                          <a:latin typeface="Comic Sans MS" panose="030F0702030302020204" pitchFamily="66" charset="0"/>
                        </a:rPr>
                        <a:t> lavoro in piccoli gruppi in reparti universitari o in studi medici (Tutors)</a:t>
                      </a:r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it-IT" dirty="0">
                        <a:solidFill>
                          <a:schemeClr val="bg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575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228600" y="381000"/>
            <a:ext cx="8915400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ATTENZIONE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0000"/>
                </a:solidFill>
                <a:latin typeface="Comic Sans MS" pitchFamily="-112" charset="0"/>
              </a:rPr>
              <a:t>  </a:t>
            </a: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IDONEITA’    Prove che facilitano l’acquisizione dei crediti per le materie con un programma complesso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Comic Sans MS" pitchFamily="-11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latin typeface="Comic Sans MS" pitchFamily="-112" charset="0"/>
              </a:rPr>
              <a:t>Esempio:                     1° ANNO DI CORSO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u="sng" dirty="0">
                <a:latin typeface="Comic Sans MS" pitchFamily="-112" charset="0"/>
              </a:rPr>
              <a:t>I SEMESTRE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Biologia e genetica I</a:t>
            </a:r>
          </a:p>
          <a:p>
            <a:pPr eaLnBrk="1" hangingPunct="1">
              <a:spcBef>
                <a:spcPct val="50000"/>
              </a:spcBef>
            </a:pPr>
            <a:endParaRPr lang="it-IT" altLang="it-IT" dirty="0">
              <a:latin typeface="Comic Sans MS" pitchFamily="-112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u="sng" dirty="0">
                <a:latin typeface="Comic Sans MS" pitchFamily="-112" charset="0"/>
              </a:rPr>
              <a:t>II SEMESTRE</a:t>
            </a:r>
          </a:p>
          <a:p>
            <a:pPr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FF00"/>
                </a:solidFill>
                <a:latin typeface="Comic Sans MS" pitchFamily="-112" charset="0"/>
              </a:rPr>
              <a:t>Biologia e genetica II</a:t>
            </a:r>
          </a:p>
        </p:txBody>
      </p:sp>
      <p:sp>
        <p:nvSpPr>
          <p:cNvPr id="5123" name="Oval 4"/>
          <p:cNvSpPr>
            <a:spLocks noChangeArrowheads="1"/>
          </p:cNvSpPr>
          <p:nvPr/>
        </p:nvSpPr>
        <p:spPr bwMode="auto">
          <a:xfrm>
            <a:off x="3886200" y="3886200"/>
            <a:ext cx="2133600" cy="685800"/>
          </a:xfrm>
          <a:prstGeom prst="ellips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41910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dirty="0">
                <a:solidFill>
                  <a:srgbClr val="FFFF00"/>
                </a:solidFill>
              </a:rPr>
              <a:t>IDONEITA’</a:t>
            </a:r>
          </a:p>
        </p:txBody>
      </p:sp>
      <p:sp>
        <p:nvSpPr>
          <p:cNvPr id="5125" name="Freeform 8"/>
          <p:cNvSpPr>
            <a:spLocks/>
          </p:cNvSpPr>
          <p:nvPr/>
        </p:nvSpPr>
        <p:spPr bwMode="auto">
          <a:xfrm>
            <a:off x="2895600" y="3219450"/>
            <a:ext cx="1695450" cy="476250"/>
          </a:xfrm>
          <a:custGeom>
            <a:avLst/>
            <a:gdLst>
              <a:gd name="T0" fmla="*/ 0 w 1068"/>
              <a:gd name="T1" fmla="*/ 241300 h 300"/>
              <a:gd name="T2" fmla="*/ 904875 w 1068"/>
              <a:gd name="T3" fmla="*/ 39688 h 300"/>
              <a:gd name="T4" fmla="*/ 1695450 w 1068"/>
              <a:gd name="T5" fmla="*/ 476250 h 3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8" h="300">
                <a:moveTo>
                  <a:pt x="0" y="152"/>
                </a:moveTo>
                <a:cubicBezTo>
                  <a:pt x="193" y="82"/>
                  <a:pt x="392" y="0"/>
                  <a:pt x="570" y="25"/>
                </a:cubicBezTo>
                <a:cubicBezTo>
                  <a:pt x="748" y="50"/>
                  <a:pt x="964" y="243"/>
                  <a:pt x="1068" y="30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6" name="Freeform 9"/>
          <p:cNvSpPr>
            <a:spLocks/>
          </p:cNvSpPr>
          <p:nvPr/>
        </p:nvSpPr>
        <p:spPr bwMode="auto">
          <a:xfrm>
            <a:off x="3419872" y="4685298"/>
            <a:ext cx="1533128" cy="877302"/>
          </a:xfrm>
          <a:custGeom>
            <a:avLst/>
            <a:gdLst>
              <a:gd name="T0" fmla="*/ 1746250 w 1100"/>
              <a:gd name="T1" fmla="*/ 0 h 526"/>
              <a:gd name="T2" fmla="*/ 1409700 w 1100"/>
              <a:gd name="T3" fmla="*/ 522288 h 526"/>
              <a:gd name="T4" fmla="*/ 812800 w 1100"/>
              <a:gd name="T5" fmla="*/ 801688 h 526"/>
              <a:gd name="T6" fmla="*/ 0 w 1100"/>
              <a:gd name="T7" fmla="*/ 725488 h 52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00" h="526">
                <a:moveTo>
                  <a:pt x="1100" y="0"/>
                </a:moveTo>
                <a:cubicBezTo>
                  <a:pt x="1065" y="55"/>
                  <a:pt x="986" y="245"/>
                  <a:pt x="888" y="329"/>
                </a:cubicBezTo>
                <a:cubicBezTo>
                  <a:pt x="790" y="413"/>
                  <a:pt x="660" y="484"/>
                  <a:pt x="512" y="505"/>
                </a:cubicBezTo>
                <a:cubicBezTo>
                  <a:pt x="364" y="526"/>
                  <a:pt x="107" y="467"/>
                  <a:pt x="0" y="457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7" name="AutoShape 10"/>
          <p:cNvSpPr>
            <a:spLocks noChangeArrowheads="1"/>
          </p:cNvSpPr>
          <p:nvPr/>
        </p:nvSpPr>
        <p:spPr bwMode="auto">
          <a:xfrm>
            <a:off x="5410200" y="4572000"/>
            <a:ext cx="3505200" cy="2133600"/>
          </a:xfrm>
          <a:prstGeom prst="irregularSeal1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8" name="Freeform 11"/>
          <p:cNvSpPr>
            <a:spLocks/>
          </p:cNvSpPr>
          <p:nvPr/>
        </p:nvSpPr>
        <p:spPr bwMode="auto">
          <a:xfrm>
            <a:off x="1790700" y="5562600"/>
            <a:ext cx="3582988" cy="1128713"/>
          </a:xfrm>
          <a:custGeom>
            <a:avLst/>
            <a:gdLst>
              <a:gd name="T0" fmla="*/ 38100 w 2257"/>
              <a:gd name="T1" fmla="*/ 0 h 711"/>
              <a:gd name="T2" fmla="*/ 114300 w 2257"/>
              <a:gd name="T3" fmla="*/ 609600 h 711"/>
              <a:gd name="T4" fmla="*/ 723900 w 2257"/>
              <a:gd name="T5" fmla="*/ 914400 h 711"/>
              <a:gd name="T6" fmla="*/ 2019300 w 2257"/>
              <a:gd name="T7" fmla="*/ 1066800 h 711"/>
              <a:gd name="T8" fmla="*/ 3582988 w 2257"/>
              <a:gd name="T9" fmla="*/ 539750 h 71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257" h="711">
                <a:moveTo>
                  <a:pt x="24" y="0"/>
                </a:moveTo>
                <a:cubicBezTo>
                  <a:pt x="12" y="144"/>
                  <a:pt x="0" y="288"/>
                  <a:pt x="72" y="384"/>
                </a:cubicBezTo>
                <a:cubicBezTo>
                  <a:pt x="144" y="480"/>
                  <a:pt x="256" y="528"/>
                  <a:pt x="456" y="576"/>
                </a:cubicBezTo>
                <a:cubicBezTo>
                  <a:pt x="656" y="624"/>
                  <a:pt x="972" y="711"/>
                  <a:pt x="1272" y="672"/>
                </a:cubicBezTo>
                <a:cubicBezTo>
                  <a:pt x="1572" y="633"/>
                  <a:pt x="2052" y="409"/>
                  <a:pt x="2257" y="34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9" name="Text Box 12"/>
          <p:cNvSpPr txBox="1">
            <a:spLocks noChangeArrowheads="1"/>
          </p:cNvSpPr>
          <p:nvPr/>
        </p:nvSpPr>
        <p:spPr bwMode="auto">
          <a:xfrm>
            <a:off x="6324600" y="5105400"/>
            <a:ext cx="17526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/>
              <a:t>ESAME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altLang="it-IT"/>
              <a:t>12 CFU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762000" y="346075"/>
            <a:ext cx="3666388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it-IT" altLang="it-IT" sz="2000" i="1" dirty="0">
                <a:latin typeface="Comic Sans MS" pitchFamily="-112" charset="0"/>
              </a:rPr>
              <a:t>1° ANNO</a:t>
            </a:r>
          </a:p>
          <a:p>
            <a:pPr eaLnBrk="1" hangingPunct="1"/>
            <a:r>
              <a:rPr lang="it-IT" altLang="it-IT" sz="2000" dirty="0">
                <a:solidFill>
                  <a:srgbClr val="FFFF00"/>
                </a:solidFill>
                <a:latin typeface="Comic Sans MS" pitchFamily="-112" charset="0"/>
              </a:rPr>
              <a:t>Anatomia I       (I semestre)</a:t>
            </a:r>
            <a:r>
              <a:rPr lang="it-IT" altLang="it-IT" sz="2000" dirty="0">
                <a:solidFill>
                  <a:srgbClr val="92D050"/>
                </a:solidFill>
                <a:latin typeface="Comic Sans MS" pitchFamily="-112" charset="0"/>
              </a:rPr>
              <a:t>)</a:t>
            </a:r>
          </a:p>
          <a:p>
            <a:pPr eaLnBrk="1" hangingPunct="1"/>
            <a:endParaRPr lang="it-IT" altLang="it-IT" sz="2000" dirty="0">
              <a:solidFill>
                <a:schemeClr val="accent1"/>
              </a:solidFill>
              <a:latin typeface="Comic Sans MS" pitchFamily="-112" charset="0"/>
            </a:endParaRPr>
          </a:p>
          <a:p>
            <a:pPr eaLnBrk="1" hangingPunct="1"/>
            <a:endParaRPr lang="it-IT" altLang="it-IT" sz="2000" dirty="0">
              <a:solidFill>
                <a:schemeClr val="accent1"/>
              </a:solidFill>
              <a:latin typeface="Comic Sans MS" pitchFamily="-112" charset="0"/>
            </a:endParaRPr>
          </a:p>
          <a:p>
            <a:pPr eaLnBrk="1" hangingPunct="1"/>
            <a:endParaRPr lang="it-IT" altLang="it-IT" sz="2000" dirty="0">
              <a:solidFill>
                <a:schemeClr val="accent1"/>
              </a:solidFill>
              <a:latin typeface="Comic Sans MS" pitchFamily="-112" charset="0"/>
            </a:endParaRPr>
          </a:p>
          <a:p>
            <a:pPr eaLnBrk="1" hangingPunct="1"/>
            <a:endParaRPr lang="it-IT" altLang="it-IT" sz="2000" dirty="0">
              <a:solidFill>
                <a:schemeClr val="accent1"/>
              </a:solidFill>
              <a:latin typeface="Comic Sans MS" pitchFamily="-112" charset="0"/>
            </a:endParaRPr>
          </a:p>
          <a:p>
            <a:pPr eaLnBrk="1" hangingPunct="1"/>
            <a:r>
              <a:rPr lang="it-IT" altLang="it-IT" sz="2000" dirty="0">
                <a:latin typeface="Comic Sans MS" pitchFamily="-112" charset="0"/>
              </a:rPr>
              <a:t>Biochimica I     (I semestre)</a:t>
            </a:r>
            <a:r>
              <a:rPr lang="it-IT" altLang="it-IT" dirty="0">
                <a:latin typeface="Comic Sans MS" pitchFamily="-112" charset="0"/>
              </a:rPr>
              <a:t> </a:t>
            </a:r>
          </a:p>
        </p:txBody>
      </p:sp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85800" y="3625850"/>
            <a:ext cx="5827236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it-IT" altLang="it-IT" sz="2000" i="1" dirty="0">
                <a:latin typeface="Comic Sans MS" pitchFamily="-112" charset="0"/>
              </a:rPr>
              <a:t>2° ANNO</a:t>
            </a:r>
          </a:p>
          <a:p>
            <a:pPr eaLnBrk="1" hangingPunct="1"/>
            <a:r>
              <a:rPr lang="it-IT" altLang="it-IT" sz="2000" dirty="0">
                <a:solidFill>
                  <a:srgbClr val="FFFF00"/>
                </a:solidFill>
                <a:latin typeface="Comic Sans MS" pitchFamily="-112" charset="0"/>
              </a:rPr>
              <a:t>Anatomia II        (I semestre)</a:t>
            </a:r>
          </a:p>
          <a:p>
            <a:pPr eaLnBrk="1" hangingPunct="1"/>
            <a:r>
              <a:rPr lang="it-IT" altLang="it-IT" sz="2000" dirty="0">
                <a:solidFill>
                  <a:srgbClr val="FFFF00"/>
                </a:solidFill>
                <a:latin typeface="Comic Sans MS" pitchFamily="-112" charset="0"/>
              </a:rPr>
              <a:t>Anatomia III      (II semestre ESAME 12 CFU)</a:t>
            </a:r>
          </a:p>
          <a:p>
            <a:pPr eaLnBrk="1" hangingPunct="1"/>
            <a:endParaRPr lang="it-IT" altLang="it-IT" sz="2000" dirty="0">
              <a:solidFill>
                <a:srgbClr val="FF0000"/>
              </a:solidFill>
              <a:latin typeface="Comic Sans MS" pitchFamily="-112" charset="0"/>
            </a:endParaRPr>
          </a:p>
          <a:p>
            <a:pPr eaLnBrk="1" hangingPunct="1"/>
            <a:endParaRPr lang="it-IT" altLang="it-IT" sz="2000" dirty="0">
              <a:solidFill>
                <a:srgbClr val="92D050"/>
              </a:solidFill>
              <a:latin typeface="Comic Sans MS" pitchFamily="-112" charset="0"/>
            </a:endParaRPr>
          </a:p>
          <a:p>
            <a:pPr eaLnBrk="1" hangingPunct="1"/>
            <a:endParaRPr lang="it-IT" altLang="it-IT" sz="2000" dirty="0">
              <a:solidFill>
                <a:schemeClr val="accent1"/>
              </a:solidFill>
              <a:latin typeface="Comic Sans MS" pitchFamily="-112" charset="0"/>
            </a:endParaRPr>
          </a:p>
          <a:p>
            <a:pPr eaLnBrk="1" hangingPunct="1"/>
            <a:r>
              <a:rPr lang="it-IT" altLang="it-IT" sz="2000" dirty="0" err="1">
                <a:latin typeface="Comic Sans MS" pitchFamily="-112" charset="0"/>
              </a:rPr>
              <a:t>BiochimicaII</a:t>
            </a:r>
            <a:r>
              <a:rPr lang="it-IT" altLang="it-IT" sz="2000" dirty="0">
                <a:latin typeface="Comic Sans MS" pitchFamily="-112" charset="0"/>
              </a:rPr>
              <a:t>     (I semestre ESAME 13 CFU)</a:t>
            </a:r>
          </a:p>
          <a:p>
            <a:pPr eaLnBrk="1" hangingPunct="1"/>
            <a:endParaRPr lang="it-IT" altLang="it-IT" sz="2000" dirty="0">
              <a:latin typeface="Comic Sans MS" pitchFamily="-112" charset="0"/>
            </a:endParaRPr>
          </a:p>
        </p:txBody>
      </p:sp>
      <p:sp>
        <p:nvSpPr>
          <p:cNvPr id="6148" name="Oval 4"/>
          <p:cNvSpPr>
            <a:spLocks noChangeArrowheads="1"/>
          </p:cNvSpPr>
          <p:nvPr/>
        </p:nvSpPr>
        <p:spPr bwMode="auto">
          <a:xfrm>
            <a:off x="6248400" y="1295400"/>
            <a:ext cx="2286000" cy="2209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6750050" y="1670050"/>
            <a:ext cx="1401763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r>
              <a:rPr lang="it-IT" altLang="it-IT">
                <a:latin typeface="Comic Sans MS" pitchFamily="-112" charset="0"/>
              </a:rPr>
              <a:t>Idoneità</a:t>
            </a:r>
          </a:p>
          <a:p>
            <a:pPr eaLnBrk="1" hangingPunct="1"/>
            <a:r>
              <a:rPr lang="it-IT" altLang="it-IT">
                <a:latin typeface="Comic Sans MS" pitchFamily="-112" charset="0"/>
              </a:rPr>
              <a:t>Idoneità</a:t>
            </a:r>
          </a:p>
          <a:p>
            <a:pPr eaLnBrk="1" hangingPunct="1"/>
            <a:r>
              <a:rPr lang="it-IT" altLang="it-IT">
                <a:latin typeface="Comic Sans MS" pitchFamily="-112" charset="0"/>
              </a:rPr>
              <a:t>Idoneità</a:t>
            </a:r>
          </a:p>
          <a:p>
            <a:pPr eaLnBrk="1" hangingPunct="1"/>
            <a:r>
              <a:rPr lang="it-IT" altLang="it-IT">
                <a:latin typeface="Comic Sans MS" pitchFamily="-112" charset="0"/>
              </a:rPr>
              <a:t>………..</a:t>
            </a:r>
            <a:endParaRPr lang="it-IT" altLang="it-IT"/>
          </a:p>
        </p:txBody>
      </p:sp>
      <p:sp>
        <p:nvSpPr>
          <p:cNvPr id="6150" name="Freeform 6"/>
          <p:cNvSpPr>
            <a:spLocks/>
          </p:cNvSpPr>
          <p:nvPr/>
        </p:nvSpPr>
        <p:spPr bwMode="auto">
          <a:xfrm>
            <a:off x="4267200" y="749300"/>
            <a:ext cx="2514600" cy="622300"/>
          </a:xfrm>
          <a:custGeom>
            <a:avLst/>
            <a:gdLst>
              <a:gd name="T0" fmla="*/ 0 w 1584"/>
              <a:gd name="T1" fmla="*/ 165100 h 392"/>
              <a:gd name="T2" fmla="*/ 533400 w 1584"/>
              <a:gd name="T3" fmla="*/ 88900 h 392"/>
              <a:gd name="T4" fmla="*/ 1295400 w 1584"/>
              <a:gd name="T5" fmla="*/ 88900 h 392"/>
              <a:gd name="T6" fmla="*/ 2514600 w 1584"/>
              <a:gd name="T7" fmla="*/ 622300 h 392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84" h="392">
                <a:moveTo>
                  <a:pt x="0" y="104"/>
                </a:moveTo>
                <a:cubicBezTo>
                  <a:pt x="100" y="84"/>
                  <a:pt x="200" y="64"/>
                  <a:pt x="336" y="56"/>
                </a:cubicBezTo>
                <a:cubicBezTo>
                  <a:pt x="472" y="48"/>
                  <a:pt x="608" y="0"/>
                  <a:pt x="816" y="56"/>
                </a:cubicBezTo>
                <a:cubicBezTo>
                  <a:pt x="1024" y="112"/>
                  <a:pt x="1304" y="252"/>
                  <a:pt x="1584" y="392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1" name="Freeform 8"/>
          <p:cNvSpPr>
            <a:spLocks/>
          </p:cNvSpPr>
          <p:nvPr/>
        </p:nvSpPr>
        <p:spPr bwMode="auto">
          <a:xfrm>
            <a:off x="4419600" y="1752600"/>
            <a:ext cx="1828800" cy="457200"/>
          </a:xfrm>
          <a:custGeom>
            <a:avLst/>
            <a:gdLst>
              <a:gd name="T0" fmla="*/ 0 w 1152"/>
              <a:gd name="T1" fmla="*/ 76200 h 288"/>
              <a:gd name="T2" fmla="*/ 457200 w 1152"/>
              <a:gd name="T3" fmla="*/ 0 h 288"/>
              <a:gd name="T4" fmla="*/ 914400 w 1152"/>
              <a:gd name="T5" fmla="*/ 76200 h 288"/>
              <a:gd name="T6" fmla="*/ 1828800 w 1152"/>
              <a:gd name="T7" fmla="*/ 457200 h 28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152" h="288">
                <a:moveTo>
                  <a:pt x="0" y="48"/>
                </a:moveTo>
                <a:cubicBezTo>
                  <a:pt x="96" y="24"/>
                  <a:pt x="192" y="0"/>
                  <a:pt x="288" y="0"/>
                </a:cubicBezTo>
                <a:cubicBezTo>
                  <a:pt x="384" y="0"/>
                  <a:pt x="432" y="0"/>
                  <a:pt x="576" y="48"/>
                </a:cubicBezTo>
                <a:cubicBezTo>
                  <a:pt x="720" y="96"/>
                  <a:pt x="936" y="192"/>
                  <a:pt x="1152" y="288"/>
                </a:cubicBezTo>
              </a:path>
            </a:pathLst>
          </a:cu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2" name="Freeform 10"/>
          <p:cNvSpPr>
            <a:spLocks/>
          </p:cNvSpPr>
          <p:nvPr/>
        </p:nvSpPr>
        <p:spPr bwMode="auto">
          <a:xfrm>
            <a:off x="4800600" y="3505200"/>
            <a:ext cx="2425700" cy="661988"/>
          </a:xfrm>
          <a:custGeom>
            <a:avLst/>
            <a:gdLst>
              <a:gd name="T0" fmla="*/ 2425700 w 1528"/>
              <a:gd name="T1" fmla="*/ 0 h 417"/>
              <a:gd name="T2" fmla="*/ 2182813 w 1528"/>
              <a:gd name="T3" fmla="*/ 260350 h 417"/>
              <a:gd name="T4" fmla="*/ 1174750 w 1528"/>
              <a:gd name="T5" fmla="*/ 596900 h 417"/>
              <a:gd name="T6" fmla="*/ 0 w 1528"/>
              <a:gd name="T7" fmla="*/ 652463 h 41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8" h="417">
                <a:moveTo>
                  <a:pt x="1528" y="0"/>
                </a:moveTo>
                <a:cubicBezTo>
                  <a:pt x="1503" y="27"/>
                  <a:pt x="1506" y="101"/>
                  <a:pt x="1375" y="164"/>
                </a:cubicBezTo>
                <a:cubicBezTo>
                  <a:pt x="1244" y="227"/>
                  <a:pt x="969" y="335"/>
                  <a:pt x="740" y="376"/>
                </a:cubicBezTo>
                <a:cubicBezTo>
                  <a:pt x="511" y="417"/>
                  <a:pt x="154" y="404"/>
                  <a:pt x="0" y="411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3" name="Freeform 16"/>
          <p:cNvSpPr>
            <a:spLocks/>
          </p:cNvSpPr>
          <p:nvPr/>
        </p:nvSpPr>
        <p:spPr bwMode="auto">
          <a:xfrm>
            <a:off x="6438900" y="3581400"/>
            <a:ext cx="1181100" cy="1643063"/>
          </a:xfrm>
          <a:custGeom>
            <a:avLst/>
            <a:gdLst>
              <a:gd name="T0" fmla="*/ 1028700 w 744"/>
              <a:gd name="T1" fmla="*/ 0 h 1035"/>
              <a:gd name="T2" fmla="*/ 1181100 w 744"/>
              <a:gd name="T3" fmla="*/ 609600 h 1035"/>
              <a:gd name="T4" fmla="*/ 1028700 w 744"/>
              <a:gd name="T5" fmla="*/ 990600 h 1035"/>
              <a:gd name="T6" fmla="*/ 571500 w 744"/>
              <a:gd name="T7" fmla="*/ 1371600 h 1035"/>
              <a:gd name="T8" fmla="*/ 0 w 744"/>
              <a:gd name="T9" fmla="*/ 1643063 h 103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744" h="1035">
                <a:moveTo>
                  <a:pt x="648" y="0"/>
                </a:moveTo>
                <a:cubicBezTo>
                  <a:pt x="696" y="140"/>
                  <a:pt x="744" y="280"/>
                  <a:pt x="744" y="384"/>
                </a:cubicBezTo>
                <a:cubicBezTo>
                  <a:pt x="744" y="488"/>
                  <a:pt x="712" y="544"/>
                  <a:pt x="648" y="624"/>
                </a:cubicBezTo>
                <a:cubicBezTo>
                  <a:pt x="584" y="704"/>
                  <a:pt x="468" y="796"/>
                  <a:pt x="360" y="864"/>
                </a:cubicBezTo>
                <a:cubicBezTo>
                  <a:pt x="252" y="932"/>
                  <a:pt x="75" y="1000"/>
                  <a:pt x="0" y="1035"/>
                </a:cubicBezTo>
              </a:path>
            </a:pathLst>
          </a:cu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4" name="Rectangle 17"/>
          <p:cNvSpPr>
            <a:spLocks noChangeArrowheads="1"/>
          </p:cNvSpPr>
          <p:nvPr/>
        </p:nvSpPr>
        <p:spPr bwMode="auto">
          <a:xfrm>
            <a:off x="784225" y="2067620"/>
            <a:ext cx="3657600" cy="99060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5" name="Freeform 18"/>
          <p:cNvSpPr>
            <a:spLocks/>
          </p:cNvSpPr>
          <p:nvPr/>
        </p:nvSpPr>
        <p:spPr bwMode="auto">
          <a:xfrm>
            <a:off x="4343400" y="2438400"/>
            <a:ext cx="1676400" cy="1588"/>
          </a:xfrm>
          <a:custGeom>
            <a:avLst/>
            <a:gdLst>
              <a:gd name="T0" fmla="*/ 0 w 1056"/>
              <a:gd name="T1" fmla="*/ 0 h 1"/>
              <a:gd name="T2" fmla="*/ 609600 w 1056"/>
              <a:gd name="T3" fmla="*/ 0 h 1"/>
              <a:gd name="T4" fmla="*/ 1676400 w 1056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56" h="1">
                <a:moveTo>
                  <a:pt x="0" y="0"/>
                </a:moveTo>
                <a:cubicBezTo>
                  <a:pt x="104" y="0"/>
                  <a:pt x="208" y="0"/>
                  <a:pt x="384" y="0"/>
                </a:cubicBezTo>
                <a:cubicBezTo>
                  <a:pt x="560" y="0"/>
                  <a:pt x="808" y="0"/>
                  <a:pt x="1056" y="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6" name="Rectangle 20"/>
          <p:cNvSpPr>
            <a:spLocks noChangeArrowheads="1"/>
          </p:cNvSpPr>
          <p:nvPr/>
        </p:nvSpPr>
        <p:spPr bwMode="auto">
          <a:xfrm>
            <a:off x="685800" y="3962400"/>
            <a:ext cx="5943600" cy="762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-11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-112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6157" name="Freeform 21"/>
          <p:cNvSpPr>
            <a:spLocks/>
          </p:cNvSpPr>
          <p:nvPr/>
        </p:nvSpPr>
        <p:spPr bwMode="auto">
          <a:xfrm>
            <a:off x="6692900" y="3124200"/>
            <a:ext cx="1993900" cy="2667000"/>
          </a:xfrm>
          <a:custGeom>
            <a:avLst/>
            <a:gdLst>
              <a:gd name="T0" fmla="*/ 1676400 w 1256"/>
              <a:gd name="T1" fmla="*/ 0 h 1680"/>
              <a:gd name="T2" fmla="*/ 1905000 w 1256"/>
              <a:gd name="T3" fmla="*/ 685800 h 1680"/>
              <a:gd name="T4" fmla="*/ 1905000 w 1256"/>
              <a:gd name="T5" fmla="*/ 1600200 h 1680"/>
              <a:gd name="T6" fmla="*/ 1371600 w 1256"/>
              <a:gd name="T7" fmla="*/ 2438400 h 1680"/>
              <a:gd name="T8" fmla="*/ 0 w 1256"/>
              <a:gd name="T9" fmla="*/ 2667000 h 16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56" h="1680">
                <a:moveTo>
                  <a:pt x="1056" y="0"/>
                </a:moveTo>
                <a:cubicBezTo>
                  <a:pt x="1116" y="132"/>
                  <a:pt x="1176" y="264"/>
                  <a:pt x="1200" y="432"/>
                </a:cubicBezTo>
                <a:cubicBezTo>
                  <a:pt x="1224" y="600"/>
                  <a:pt x="1256" y="824"/>
                  <a:pt x="1200" y="1008"/>
                </a:cubicBezTo>
                <a:cubicBezTo>
                  <a:pt x="1144" y="1192"/>
                  <a:pt x="1064" y="1424"/>
                  <a:pt x="864" y="1536"/>
                </a:cubicBezTo>
                <a:cubicBezTo>
                  <a:pt x="664" y="1648"/>
                  <a:pt x="332" y="1664"/>
                  <a:pt x="0" y="168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8" name="Freeform 22"/>
          <p:cNvSpPr>
            <a:spLocks/>
          </p:cNvSpPr>
          <p:nvPr/>
        </p:nvSpPr>
        <p:spPr bwMode="auto">
          <a:xfrm>
            <a:off x="215900" y="4114800"/>
            <a:ext cx="393700" cy="482600"/>
          </a:xfrm>
          <a:custGeom>
            <a:avLst/>
            <a:gdLst>
              <a:gd name="T0" fmla="*/ 393700 w 248"/>
              <a:gd name="T1" fmla="*/ 0 h 304"/>
              <a:gd name="T2" fmla="*/ 88900 w 248"/>
              <a:gd name="T3" fmla="*/ 76200 h 304"/>
              <a:gd name="T4" fmla="*/ 12700 w 248"/>
              <a:gd name="T5" fmla="*/ 304800 h 304"/>
              <a:gd name="T6" fmla="*/ 165100 w 248"/>
              <a:gd name="T7" fmla="*/ 457200 h 304"/>
              <a:gd name="T8" fmla="*/ 317500 w 248"/>
              <a:gd name="T9" fmla="*/ 457200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304">
                <a:moveTo>
                  <a:pt x="248" y="0"/>
                </a:moveTo>
                <a:cubicBezTo>
                  <a:pt x="172" y="8"/>
                  <a:pt x="96" y="16"/>
                  <a:pt x="56" y="48"/>
                </a:cubicBezTo>
                <a:cubicBezTo>
                  <a:pt x="16" y="80"/>
                  <a:pt x="0" y="152"/>
                  <a:pt x="8" y="192"/>
                </a:cubicBezTo>
                <a:cubicBezTo>
                  <a:pt x="16" y="232"/>
                  <a:pt x="72" y="272"/>
                  <a:pt x="104" y="288"/>
                </a:cubicBezTo>
                <a:cubicBezTo>
                  <a:pt x="136" y="304"/>
                  <a:pt x="168" y="296"/>
                  <a:pt x="200" y="288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59" name="Freeform 23"/>
          <p:cNvSpPr>
            <a:spLocks/>
          </p:cNvSpPr>
          <p:nvPr/>
        </p:nvSpPr>
        <p:spPr bwMode="auto">
          <a:xfrm>
            <a:off x="228600" y="1371600"/>
            <a:ext cx="393700" cy="482600"/>
          </a:xfrm>
          <a:custGeom>
            <a:avLst/>
            <a:gdLst>
              <a:gd name="T0" fmla="*/ 393700 w 248"/>
              <a:gd name="T1" fmla="*/ 0 h 304"/>
              <a:gd name="T2" fmla="*/ 88900 w 248"/>
              <a:gd name="T3" fmla="*/ 76200 h 304"/>
              <a:gd name="T4" fmla="*/ 12700 w 248"/>
              <a:gd name="T5" fmla="*/ 304800 h 304"/>
              <a:gd name="T6" fmla="*/ 165100 w 248"/>
              <a:gd name="T7" fmla="*/ 457200 h 304"/>
              <a:gd name="T8" fmla="*/ 317500 w 248"/>
              <a:gd name="T9" fmla="*/ 457200 h 30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48" h="304">
                <a:moveTo>
                  <a:pt x="248" y="0"/>
                </a:moveTo>
                <a:cubicBezTo>
                  <a:pt x="172" y="8"/>
                  <a:pt x="96" y="16"/>
                  <a:pt x="56" y="48"/>
                </a:cubicBezTo>
                <a:cubicBezTo>
                  <a:pt x="16" y="80"/>
                  <a:pt x="0" y="152"/>
                  <a:pt x="8" y="192"/>
                </a:cubicBezTo>
                <a:cubicBezTo>
                  <a:pt x="16" y="232"/>
                  <a:pt x="72" y="272"/>
                  <a:pt x="104" y="288"/>
                </a:cubicBezTo>
                <a:cubicBezTo>
                  <a:pt x="136" y="304"/>
                  <a:pt x="168" y="296"/>
                  <a:pt x="200" y="288"/>
                </a:cubicBezTo>
              </a:path>
            </a:pathLst>
          </a:custGeom>
          <a:noFill/>
          <a:ln w="25400">
            <a:solidFill>
              <a:srgbClr val="92D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e">
  <a:themeElements>
    <a:clrScheme name="Ione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e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e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1847</TotalTime>
  <Words>1127</Words>
  <Application>Microsoft Office PowerPoint</Application>
  <PresentationFormat>Presentazione su schermo (4:3)</PresentationFormat>
  <Paragraphs>288</Paragraphs>
  <Slides>23</Slides>
  <Notes>19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23</vt:i4>
      </vt:variant>
    </vt:vector>
  </HeadingPairs>
  <TitlesOfParts>
    <vt:vector size="32" baseType="lpstr">
      <vt:lpstr>Arial</vt:lpstr>
      <vt:lpstr>Bookman Old Style</vt:lpstr>
      <vt:lpstr>Calibri</vt:lpstr>
      <vt:lpstr>Century Gothic</vt:lpstr>
      <vt:lpstr>Comic Sans MS</vt:lpstr>
      <vt:lpstr>Times New Roman</vt:lpstr>
      <vt:lpstr>Wingdings</vt:lpstr>
      <vt:lpstr>Wingdings 3</vt:lpstr>
      <vt:lpstr>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Propedeuticità “culturali”</vt:lpstr>
      <vt:lpstr>Punti per il voto di Laurea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Eugenio</dc:creator>
  <cp:lastModifiedBy>Eugenio Lendaro</cp:lastModifiedBy>
  <cp:revision>102</cp:revision>
  <dcterms:created xsi:type="dcterms:W3CDTF">2004-10-08T13:44:22Z</dcterms:created>
  <dcterms:modified xsi:type="dcterms:W3CDTF">2020-10-08T09:01:25Z</dcterms:modified>
</cp:coreProperties>
</file>