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60" r:id="rId20"/>
    <p:sldId id="261"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08"/>
  </p:normalViewPr>
  <p:slideViewPr>
    <p:cSldViewPr snapToGrid="0" snapToObjects="1">
      <p:cViewPr varScale="1">
        <p:scale>
          <a:sx n="112" d="100"/>
          <a:sy n="112" d="100"/>
        </p:scale>
        <p:origin x="-15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it-IT" smtClean="0"/>
              <a:t>Fare clic per modificare stile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‹n.›</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28EAFA9-7502-42D3-9B79-C38E938C236F}" type="datetimeFigureOut">
              <a:rPr lang="en-US" smtClean="0"/>
              <a:t>13/03/19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28EAFA9-7502-42D3-9B79-C38E938C236F}" type="datetimeFigureOut">
              <a:rPr lang="en-US" smtClean="0"/>
              <a:t>13/03/19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magini sopra didascalia">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28EAFA9-7502-42D3-9B79-C38E938C236F}" type="datetimeFigureOut">
              <a:rPr lang="en-US" smtClean="0"/>
              <a:t>13/03/19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it-IT" smtClean="0"/>
              <a:t>Fare clic per modificare stile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‹n.›</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28EAFA9-7502-42D3-9B79-C38E938C236F}" type="datetimeFigureOut">
              <a:rPr lang="en-US" smtClean="0"/>
              <a:t>13/03/19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13/03/19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13/03/19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‹n.›</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13/03/19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13/03/19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it-IT" smtClean="0"/>
              <a:t>Fare clic per modificare stile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28EAFA9-7502-42D3-9B79-C38E938C236F}" type="datetimeFigureOut">
              <a:rPr lang="en-US" smtClean="0"/>
              <a:t>13/03/19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13/03/19</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it-IT" dirty="0" err="1" smtClean="0">
                <a:solidFill>
                  <a:srgbClr val="E2751D"/>
                </a:solidFill>
                <a:latin typeface="Goudy Old Style" charset="0"/>
                <a:ea typeface="ＭＳ Ｐゴシック" charset="0"/>
                <a:cs typeface="ＭＳ Ｐゴシック" charset="0"/>
              </a:rPr>
              <a:t>Krisis</a:t>
            </a:r>
            <a:endParaRPr lang="it-IT" dirty="0">
              <a:solidFill>
                <a:srgbClr val="E2751D"/>
              </a:solidFill>
              <a:latin typeface="Goudy Old Style" charset="0"/>
              <a:ea typeface="ＭＳ Ｐゴシック" charset="0"/>
              <a:cs typeface="ＭＳ Ｐゴシック" charset="0"/>
            </a:endParaRPr>
          </a:p>
        </p:txBody>
      </p:sp>
      <p:pic>
        <p:nvPicPr>
          <p:cNvPr id="13315" name="Segnaposto contenuto 15" descr="images.jpeg"/>
          <p:cNvPicPr>
            <a:picLocks noGrp="1" noChangeAspect="1"/>
          </p:cNvPicPr>
          <p:nvPr>
            <p:ph idx="1"/>
          </p:nvPr>
        </p:nvPicPr>
        <p:blipFill>
          <a:blip r:embed="rId2">
            <a:extLst>
              <a:ext uri="{28A0092B-C50C-407E-A947-70E740481C1C}">
                <a14:useLocalDpi xmlns:a14="http://schemas.microsoft.com/office/drawing/2010/main" val="0"/>
              </a:ext>
            </a:extLst>
          </a:blip>
          <a:srcRect l="-7257" r="-7257"/>
          <a:stretch>
            <a:fillRect/>
          </a:stretch>
        </p:blipFill>
        <p:spPr/>
      </p:pic>
      <p:sp>
        <p:nvSpPr>
          <p:cNvPr id="13316" name="Segnaposto testo 14"/>
          <p:cNvSpPr>
            <a:spLocks noGrp="1"/>
          </p:cNvSpPr>
          <p:nvPr>
            <p:ph type="body" sz="half" idx="2"/>
          </p:nvPr>
        </p:nvSpPr>
        <p:spPr/>
        <p:txBody>
          <a:bodyPr>
            <a:normAutofit/>
          </a:bodyPr>
          <a:lstStyle/>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a:p>
            <a:pPr eaLnBrk="1" hangingPunct="1">
              <a:defRPr/>
            </a:pPr>
            <a:endParaRPr lang="it-IT" dirty="0" smtClean="0"/>
          </a:p>
        </p:txBody>
      </p:sp>
      <p:sp>
        <p:nvSpPr>
          <p:cNvPr id="3" name="CasellaDiTesto 2"/>
          <p:cNvSpPr txBox="1"/>
          <p:nvPr/>
        </p:nvSpPr>
        <p:spPr>
          <a:xfrm flipH="1">
            <a:off x="838199" y="2667002"/>
            <a:ext cx="2382257" cy="1200329"/>
          </a:xfrm>
          <a:prstGeom prst="rect">
            <a:avLst/>
          </a:prstGeom>
          <a:noFill/>
        </p:spPr>
        <p:txBody>
          <a:bodyPr wrap="square" rtlCol="0">
            <a:spAutoFit/>
          </a:bodyPr>
          <a:lstStyle/>
          <a:p>
            <a:r>
              <a:rPr lang="it-IT" b="1" dirty="0" err="1"/>
              <a:t>Krisis</a:t>
            </a:r>
            <a:r>
              <a:rPr lang="it-IT" b="1" dirty="0"/>
              <a:t>. Linguaggio e soggettività attraverso le ‘crisi’ del </a:t>
            </a:r>
            <a:r>
              <a:rPr lang="it-IT" b="1" dirty="0" smtClean="0"/>
              <a:t>Novecento</a:t>
            </a:r>
          </a:p>
        </p:txBody>
      </p:sp>
    </p:spTree>
    <p:extLst>
      <p:ext uri="{BB962C8B-B14F-4D97-AF65-F5344CB8AC3E}">
        <p14:creationId xmlns:p14="http://schemas.microsoft.com/office/powerpoint/2010/main" val="3631166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800100" y="381000"/>
            <a:ext cx="7543800" cy="605600"/>
          </a:xfrm>
        </p:spPr>
        <p:txBody>
          <a:bodyPr>
            <a:normAutofit/>
          </a:bodyPr>
          <a:lstStyle/>
          <a:p>
            <a:pPr algn="l" eaLnBrk="1" hangingPunct="1"/>
            <a:r>
              <a:rPr lang="ja-JP" altLang="it-IT" sz="2800" dirty="0">
                <a:latin typeface="Calibri" charset="0"/>
                <a:ea typeface="ＭＳ Ｐゴシック" charset="0"/>
                <a:cs typeface="ＭＳ Ｐゴシック" charset="0"/>
              </a:rPr>
              <a:t>“</a:t>
            </a:r>
            <a:r>
              <a:rPr lang="it-IT" sz="2800" dirty="0" err="1">
                <a:latin typeface="Calibri" charset="0"/>
                <a:ea typeface="ＭＳ Ｐゴシック" charset="0"/>
                <a:cs typeface="ＭＳ Ｐゴシック" charset="0"/>
              </a:rPr>
              <a:t>Rest</a:t>
            </a:r>
            <a:r>
              <a:rPr lang="ja-JP" altLang="it-IT" sz="2800" dirty="0">
                <a:latin typeface="Calibri" charset="0"/>
                <a:ea typeface="ＭＳ Ｐゴシック" charset="0"/>
                <a:cs typeface="ＭＳ Ｐゴシック" charset="0"/>
              </a:rPr>
              <a:t>”</a:t>
            </a:r>
            <a:endParaRPr lang="it-IT" sz="2800" dirty="0">
              <a:latin typeface="Calibri" charset="0"/>
              <a:ea typeface="ＭＳ Ｐゴシック" charset="0"/>
              <a:cs typeface="ＭＳ Ｐゴシック" charset="0"/>
            </a:endParaRPr>
          </a:p>
        </p:txBody>
      </p:sp>
      <p:sp>
        <p:nvSpPr>
          <p:cNvPr id="19459" name="Segnaposto testo 3"/>
          <p:cNvSpPr>
            <a:spLocks noGrp="1"/>
          </p:cNvSpPr>
          <p:nvPr>
            <p:ph type="body" idx="1"/>
          </p:nvPr>
        </p:nvSpPr>
        <p:spPr>
          <a:xfrm>
            <a:off x="1181100" y="1752600"/>
            <a:ext cx="1869262" cy="903287"/>
          </a:xfrm>
        </p:spPr>
        <p:txBody>
          <a:bodyPr/>
          <a:lstStyle/>
          <a:p>
            <a:pPr eaLnBrk="1" hangingPunct="1"/>
            <a:r>
              <a:rPr lang="it-IT" dirty="0">
                <a:latin typeface="Calibri" charset="0"/>
                <a:ea typeface="ＭＳ Ｐゴシック" charset="0"/>
                <a:cs typeface="ＭＳ Ｐゴシック" charset="0"/>
              </a:rPr>
              <a:t>H </a:t>
            </a:r>
            <a:r>
              <a:rPr lang="it-IT" dirty="0" err="1">
                <a:latin typeface="Calibri" charset="0"/>
                <a:ea typeface="ＭＳ Ｐゴシック" charset="0"/>
                <a:cs typeface="ＭＳ Ｐゴシック" charset="0"/>
              </a:rPr>
              <a:t>r</a:t>
            </a:r>
            <a:r>
              <a:rPr lang="it-IT" dirty="0">
                <a:latin typeface="Calibri" charset="0"/>
                <a:ea typeface="ＭＳ Ｐゴシック" charset="0"/>
                <a:cs typeface="ＭＳ Ｐゴシック" charset="0"/>
              </a:rPr>
              <a:t> b</a:t>
            </a:r>
          </a:p>
        </p:txBody>
      </p:sp>
      <p:sp>
        <p:nvSpPr>
          <p:cNvPr id="3" name="Segnaposto contenuto 2"/>
          <p:cNvSpPr>
            <a:spLocks noGrp="1"/>
          </p:cNvSpPr>
          <p:nvPr>
            <p:ph sz="half" idx="2"/>
          </p:nvPr>
        </p:nvSpPr>
        <p:spPr>
          <a:xfrm>
            <a:off x="385548" y="2494849"/>
            <a:ext cx="3254476" cy="3878356"/>
          </a:xfrm>
        </p:spPr>
        <p:txBody>
          <a:bodyPr rtlCol="0">
            <a:normAutofit/>
          </a:bodyPr>
          <a:lstStyle/>
          <a:p>
            <a:pPr eaLnBrk="1" fontAlgn="auto" hangingPunct="1">
              <a:spcAft>
                <a:spcPts val="0"/>
              </a:spcAft>
              <a:buFont typeface="Arial"/>
              <a:buChar char="•"/>
              <a:defRPr/>
            </a:pPr>
            <a:r>
              <a:rPr lang="it-IT" dirty="0" smtClean="0">
                <a:ea typeface="+mn-ea"/>
                <a:cs typeface="+mn-cs"/>
              </a:rPr>
              <a:t>Perché questa parola interessava tanto Celan? Essa racchiude in tre consonanti la distruzione per mano empia dell’uomo, la presenza di rovine e residui, ma anche la possibilità di una ricostruzione. Mettiamola accanto ai versi della poesia che Celan non a caso intitola </a:t>
            </a:r>
            <a:r>
              <a:rPr lang="it-IT" i="1" dirty="0" smtClean="0">
                <a:ea typeface="+mn-ea"/>
                <a:cs typeface="+mn-cs"/>
              </a:rPr>
              <a:t>Residuo cantabile</a:t>
            </a:r>
            <a:r>
              <a:rPr lang="it-IT" dirty="0" smtClean="0">
                <a:ea typeface="+mn-ea"/>
                <a:cs typeface="+mn-cs"/>
              </a:rPr>
              <a:t> (1967): </a:t>
            </a:r>
            <a:r>
              <a:rPr lang="it-IT" i="1" dirty="0" smtClean="0">
                <a:ea typeface="+mn-ea"/>
                <a:cs typeface="+mn-cs"/>
              </a:rPr>
              <a:t>“- Labbro interdetto, fai sapere/ che qualcosa accade, pur sempre/ non lontano da te”.</a:t>
            </a:r>
            <a:r>
              <a:rPr lang="it-IT" dirty="0" smtClean="0">
                <a:ea typeface="+mn-ea"/>
                <a:cs typeface="+mn-cs"/>
              </a:rPr>
              <a:t> </a:t>
            </a:r>
          </a:p>
        </p:txBody>
      </p:sp>
      <p:sp>
        <p:nvSpPr>
          <p:cNvPr id="5" name="Segnaposto testo 4"/>
          <p:cNvSpPr>
            <a:spLocks noGrp="1"/>
          </p:cNvSpPr>
          <p:nvPr>
            <p:ph type="body" sz="quarter" idx="3"/>
          </p:nvPr>
        </p:nvSpPr>
        <p:spPr>
          <a:xfrm>
            <a:off x="2267927" y="381000"/>
            <a:ext cx="5664902" cy="787043"/>
          </a:xfrm>
        </p:spPr>
        <p:txBody>
          <a:bodyPr rtlCol="0">
            <a:normAutofit/>
          </a:bodyPr>
          <a:lstStyle/>
          <a:p>
            <a:pPr eaLnBrk="1" fontAlgn="auto" hangingPunct="1">
              <a:spcAft>
                <a:spcPts val="0"/>
              </a:spcAft>
              <a:buFont typeface="Arial"/>
              <a:buNone/>
              <a:defRPr/>
            </a:pPr>
            <a:r>
              <a:rPr lang="it-IT" dirty="0" err="1" smtClean="0">
                <a:ea typeface="+mn-ea"/>
                <a:cs typeface="+mn-cs"/>
              </a:rPr>
              <a:t>Singbarer</a:t>
            </a:r>
            <a:r>
              <a:rPr lang="it-IT" dirty="0" smtClean="0">
                <a:ea typeface="+mn-ea"/>
                <a:cs typeface="+mn-cs"/>
              </a:rPr>
              <a:t> </a:t>
            </a:r>
            <a:r>
              <a:rPr lang="it-IT" dirty="0" err="1" smtClean="0">
                <a:ea typeface="+mn-ea"/>
                <a:cs typeface="+mn-cs"/>
              </a:rPr>
              <a:t>Rest</a:t>
            </a:r>
            <a:r>
              <a:rPr lang="it-IT" dirty="0" smtClean="0">
                <a:ea typeface="+mn-ea"/>
                <a:cs typeface="+mn-cs"/>
              </a:rPr>
              <a:t> (in: </a:t>
            </a:r>
            <a:r>
              <a:rPr lang="it-IT" dirty="0" err="1" smtClean="0">
                <a:ea typeface="+mn-ea"/>
                <a:cs typeface="+mn-cs"/>
              </a:rPr>
              <a:t>Atemwende</a:t>
            </a:r>
            <a:r>
              <a:rPr lang="it-IT" dirty="0" smtClean="0">
                <a:ea typeface="+mn-ea"/>
                <a:cs typeface="+mn-cs"/>
              </a:rPr>
              <a:t> 1967)</a:t>
            </a:r>
          </a:p>
        </p:txBody>
      </p:sp>
      <p:sp>
        <p:nvSpPr>
          <p:cNvPr id="6" name="Segnaposto contenuto 5"/>
          <p:cNvSpPr>
            <a:spLocks noGrp="1"/>
          </p:cNvSpPr>
          <p:nvPr>
            <p:ph sz="quarter" idx="4"/>
          </p:nvPr>
        </p:nvSpPr>
        <p:spPr>
          <a:xfrm>
            <a:off x="3640024" y="1168044"/>
            <a:ext cx="5114176" cy="5545368"/>
          </a:xfrm>
        </p:spPr>
        <p:txBody>
          <a:bodyPr>
            <a:normAutofit/>
          </a:bodyPr>
          <a:lstStyle/>
          <a:p>
            <a:pPr eaLnBrk="1" hangingPunct="1">
              <a:lnSpc>
                <a:spcPct val="80000"/>
              </a:lnSpc>
              <a:buFont typeface="Arial" charset="0"/>
              <a:buNone/>
            </a:pPr>
            <a:r>
              <a:rPr lang="it-IT" i="1" dirty="0" err="1">
                <a:latin typeface="Calibri" charset="0"/>
                <a:ea typeface="ＭＳ Ｐゴシック" charset="0"/>
                <a:cs typeface="ＭＳ Ｐゴシック" charset="0"/>
              </a:rPr>
              <a:t>Singbarer</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Rest</a:t>
            </a:r>
            <a:r>
              <a:rPr lang="it-IT" i="1" dirty="0">
                <a:latin typeface="Calibri" charset="0"/>
                <a:ea typeface="ＭＳ Ｐゴシック" charset="0"/>
                <a:cs typeface="ＭＳ Ｐゴシック" charset="0"/>
              </a:rPr>
              <a:t> – </a:t>
            </a:r>
            <a:r>
              <a:rPr lang="it-IT" i="1" dirty="0" err="1">
                <a:latin typeface="Calibri" charset="0"/>
                <a:ea typeface="ＭＳ Ｐゴシック" charset="0"/>
                <a:cs typeface="ＭＳ Ｐゴシック" charset="0"/>
              </a:rPr>
              <a:t>der</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Umriss</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dessen</a:t>
            </a:r>
            <a:r>
              <a:rPr lang="it-IT" i="1" dirty="0">
                <a:latin typeface="Calibri" charset="0"/>
                <a:ea typeface="ＭＳ Ｐゴシック" charset="0"/>
                <a:cs typeface="ＭＳ Ｐゴシック" charset="0"/>
              </a:rPr>
              <a:t>,</a:t>
            </a:r>
          </a:p>
          <a:p>
            <a:pPr eaLnBrk="1" hangingPunct="1">
              <a:lnSpc>
                <a:spcPct val="80000"/>
              </a:lnSpc>
              <a:buFont typeface="Arial" charset="0"/>
              <a:buNone/>
            </a:pPr>
            <a:r>
              <a:rPr lang="it-IT" i="1" dirty="0" err="1">
                <a:latin typeface="Calibri" charset="0"/>
                <a:ea typeface="ＭＳ Ｐゴシック" charset="0"/>
                <a:cs typeface="ＭＳ Ｐゴシック" charset="0"/>
              </a:rPr>
              <a:t>der</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durch</a:t>
            </a:r>
            <a:endParaRPr lang="it-IT" i="1" dirty="0">
              <a:latin typeface="Calibri" charset="0"/>
              <a:ea typeface="ＭＳ Ｐゴシック" charset="0"/>
              <a:cs typeface="ＭＳ Ｐゴシック" charset="0"/>
            </a:endParaRPr>
          </a:p>
          <a:p>
            <a:pPr eaLnBrk="1" hangingPunct="1">
              <a:lnSpc>
                <a:spcPct val="80000"/>
              </a:lnSpc>
              <a:buFont typeface="Arial" charset="0"/>
              <a:buNone/>
            </a:pPr>
            <a:r>
              <a:rPr lang="it-IT" i="1" dirty="0">
                <a:latin typeface="Calibri" charset="0"/>
                <a:ea typeface="ＭＳ Ｐゴシック" charset="0"/>
                <a:cs typeface="ＭＳ Ｐゴシック" charset="0"/>
              </a:rPr>
              <a:t>die </a:t>
            </a:r>
            <a:r>
              <a:rPr lang="it-IT" i="1" dirty="0" err="1">
                <a:latin typeface="Calibri" charset="0"/>
                <a:ea typeface="ＭＳ Ｐゴシック" charset="0"/>
                <a:cs typeface="ＭＳ Ｐゴシック" charset="0"/>
              </a:rPr>
              <a:t>Sichelschrift</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lautlos</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hindurchbrach</a:t>
            </a:r>
            <a:r>
              <a:rPr lang="it-IT" i="1" dirty="0">
                <a:latin typeface="Calibri" charset="0"/>
                <a:ea typeface="ＭＳ Ｐゴシック" charset="0"/>
                <a:cs typeface="ＭＳ Ｐゴシック" charset="0"/>
              </a:rPr>
              <a:t>,</a:t>
            </a:r>
          </a:p>
          <a:p>
            <a:pPr eaLnBrk="1" hangingPunct="1">
              <a:lnSpc>
                <a:spcPct val="80000"/>
              </a:lnSpc>
              <a:buFont typeface="Arial" charset="0"/>
              <a:buNone/>
            </a:pPr>
            <a:r>
              <a:rPr lang="it-IT" i="1" dirty="0" err="1">
                <a:latin typeface="Calibri" charset="0"/>
                <a:ea typeface="ＭＳ Ｐゴシック" charset="0"/>
                <a:cs typeface="ＭＳ Ｐゴシック" charset="0"/>
              </a:rPr>
              <a:t>abseits</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am</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Schneeort</a:t>
            </a:r>
            <a:r>
              <a:rPr lang="it-IT" i="1" dirty="0">
                <a:latin typeface="Calibri" charset="0"/>
                <a:ea typeface="ＭＳ Ｐゴシック" charset="0"/>
                <a:cs typeface="ＭＳ Ｐゴシック" charset="0"/>
              </a:rPr>
              <a:t>. </a:t>
            </a:r>
          </a:p>
          <a:p>
            <a:pPr eaLnBrk="1" hangingPunct="1">
              <a:lnSpc>
                <a:spcPct val="80000"/>
              </a:lnSpc>
              <a:buFont typeface="Arial" charset="0"/>
              <a:buNone/>
            </a:pPr>
            <a:r>
              <a:rPr lang="it-IT" i="1" dirty="0" err="1">
                <a:latin typeface="Calibri" charset="0"/>
                <a:ea typeface="ＭＳ Ｐゴシック" charset="0"/>
                <a:cs typeface="ＭＳ Ｐゴシック" charset="0"/>
              </a:rPr>
              <a:t>Quirlend</a:t>
            </a:r>
            <a:r>
              <a:rPr lang="it-IT" i="1" dirty="0">
                <a:latin typeface="Calibri" charset="0"/>
                <a:ea typeface="ＭＳ Ｐゴシック" charset="0"/>
                <a:cs typeface="ＭＳ Ｐゴシック" charset="0"/>
              </a:rPr>
              <a:t> </a:t>
            </a:r>
          </a:p>
          <a:p>
            <a:pPr eaLnBrk="1" hangingPunct="1">
              <a:lnSpc>
                <a:spcPct val="80000"/>
              </a:lnSpc>
              <a:buFont typeface="Arial" charset="0"/>
              <a:buNone/>
            </a:pPr>
            <a:r>
              <a:rPr lang="it-IT" i="1" dirty="0" err="1">
                <a:latin typeface="Calibri" charset="0"/>
                <a:ea typeface="ＭＳ Ｐゴシック" charset="0"/>
                <a:cs typeface="ＭＳ Ｐゴシック" charset="0"/>
              </a:rPr>
              <a:t>unter</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Kometen</a:t>
            </a:r>
            <a:r>
              <a:rPr lang="it-IT" i="1" dirty="0">
                <a:latin typeface="Calibri" charset="0"/>
                <a:ea typeface="ＭＳ Ｐゴシック" charset="0"/>
                <a:cs typeface="ＭＳ Ｐゴシック" charset="0"/>
              </a:rPr>
              <a:t>-</a:t>
            </a:r>
          </a:p>
          <a:p>
            <a:pPr eaLnBrk="1" hangingPunct="1">
              <a:lnSpc>
                <a:spcPct val="80000"/>
              </a:lnSpc>
              <a:buFont typeface="Arial" charset="0"/>
              <a:buNone/>
            </a:pPr>
            <a:r>
              <a:rPr lang="it-IT" i="1" dirty="0" err="1">
                <a:latin typeface="Calibri" charset="0"/>
                <a:ea typeface="ＭＳ Ｐゴシック" charset="0"/>
                <a:cs typeface="ＭＳ Ｐゴシック" charset="0"/>
              </a:rPr>
              <a:t>Brauen</a:t>
            </a:r>
            <a:r>
              <a:rPr lang="it-IT" i="1" dirty="0">
                <a:latin typeface="Calibri" charset="0"/>
                <a:ea typeface="ＭＳ Ｐゴシック" charset="0"/>
                <a:cs typeface="ＭＳ Ｐゴシック" charset="0"/>
              </a:rPr>
              <a:t> die </a:t>
            </a:r>
            <a:r>
              <a:rPr lang="it-IT" i="1" dirty="0" err="1">
                <a:latin typeface="Calibri" charset="0"/>
                <a:ea typeface="ＭＳ Ｐゴシック" charset="0"/>
                <a:cs typeface="ＭＳ Ｐゴシック" charset="0"/>
              </a:rPr>
              <a:t>Blickmasse</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auf</a:t>
            </a:r>
            <a:endParaRPr lang="it-IT" i="1" dirty="0">
              <a:latin typeface="Calibri" charset="0"/>
              <a:ea typeface="ＭＳ Ｐゴシック" charset="0"/>
              <a:cs typeface="ＭＳ Ｐゴシック" charset="0"/>
            </a:endParaRPr>
          </a:p>
          <a:p>
            <a:pPr eaLnBrk="1" hangingPunct="1">
              <a:lnSpc>
                <a:spcPct val="80000"/>
              </a:lnSpc>
              <a:buFont typeface="Arial" charset="0"/>
              <a:buNone/>
            </a:pPr>
            <a:r>
              <a:rPr lang="it-IT" i="1" dirty="0">
                <a:latin typeface="Calibri" charset="0"/>
                <a:ea typeface="ＭＳ Ｐゴシック" charset="0"/>
                <a:cs typeface="ＭＳ Ｐゴシック" charset="0"/>
              </a:rPr>
              <a:t>die </a:t>
            </a:r>
            <a:r>
              <a:rPr lang="it-IT" i="1" dirty="0" err="1">
                <a:latin typeface="Calibri" charset="0"/>
                <a:ea typeface="ＭＳ Ｐゴシック" charset="0"/>
                <a:cs typeface="ＭＳ Ｐゴシック" charset="0"/>
              </a:rPr>
              <a:t>der</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verfinsterte</a:t>
            </a:r>
            <a:r>
              <a:rPr lang="it-IT" i="1" dirty="0">
                <a:latin typeface="Calibri" charset="0"/>
                <a:ea typeface="ＭＳ Ｐゴシック" charset="0"/>
                <a:cs typeface="ＭＳ Ｐゴシック" charset="0"/>
              </a:rPr>
              <a:t> </a:t>
            </a:r>
            <a:r>
              <a:rPr lang="it-IT" i="1" dirty="0" err="1" smtClean="0">
                <a:latin typeface="Calibri" charset="0"/>
                <a:ea typeface="ＭＳ Ｐゴシック" charset="0"/>
                <a:cs typeface="ＭＳ Ｐゴシック" charset="0"/>
              </a:rPr>
              <a:t>winzige</a:t>
            </a:r>
            <a:r>
              <a:rPr lang="it-IT" i="1" dirty="0" smtClean="0">
                <a:latin typeface="Calibri" charset="0"/>
                <a:ea typeface="ＭＳ Ｐゴシック" charset="0"/>
                <a:cs typeface="ＭＳ Ｐゴシック" charset="0"/>
              </a:rPr>
              <a:t>/ </a:t>
            </a:r>
            <a:r>
              <a:rPr lang="it-IT" i="1" dirty="0" err="1" smtClean="0">
                <a:latin typeface="Calibri" charset="0"/>
                <a:ea typeface="ＭＳ Ｐゴシック" charset="0"/>
                <a:cs typeface="ＭＳ Ｐゴシック" charset="0"/>
              </a:rPr>
              <a:t>Herztrabant</a:t>
            </a:r>
            <a:r>
              <a:rPr lang="it-IT" i="1" dirty="0" smtClean="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zutreibt</a:t>
            </a:r>
            <a:r>
              <a:rPr lang="it-IT" i="1" dirty="0">
                <a:latin typeface="Calibri" charset="0"/>
                <a:ea typeface="ＭＳ Ｐゴシック" charset="0"/>
                <a:cs typeface="ＭＳ Ｐゴシック" charset="0"/>
              </a:rPr>
              <a:t> </a:t>
            </a:r>
          </a:p>
          <a:p>
            <a:pPr eaLnBrk="1" hangingPunct="1">
              <a:lnSpc>
                <a:spcPct val="80000"/>
              </a:lnSpc>
              <a:buFont typeface="Arial" charset="0"/>
              <a:buNone/>
            </a:pPr>
            <a:r>
              <a:rPr lang="it-IT" i="1" dirty="0" err="1">
                <a:latin typeface="Calibri" charset="0"/>
                <a:ea typeface="ＭＳ Ｐゴシック" charset="0"/>
                <a:cs typeface="ＭＳ Ｐゴシック" charset="0"/>
              </a:rPr>
              <a:t>mit</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dem</a:t>
            </a:r>
            <a:r>
              <a:rPr lang="it-IT" i="1" dirty="0">
                <a:latin typeface="Calibri" charset="0"/>
                <a:ea typeface="ＭＳ Ｐゴシック" charset="0"/>
                <a:cs typeface="ＭＳ Ｐゴシック" charset="0"/>
              </a:rPr>
              <a:t> </a:t>
            </a:r>
            <a:r>
              <a:rPr lang="it-IT" i="1" dirty="0" smtClean="0">
                <a:latin typeface="Calibri" charset="0"/>
                <a:ea typeface="ＭＳ Ｐゴシック" charset="0"/>
                <a:cs typeface="ＭＳ Ｐゴシック" charset="0"/>
              </a:rPr>
              <a:t>/</a:t>
            </a:r>
            <a:r>
              <a:rPr lang="it-IT" i="1" dirty="0" err="1" smtClean="0">
                <a:latin typeface="Calibri" charset="0"/>
                <a:ea typeface="ＭＳ Ｐゴシック" charset="0"/>
                <a:cs typeface="ＭＳ Ｐゴシック" charset="0"/>
              </a:rPr>
              <a:t>draussen</a:t>
            </a:r>
            <a:r>
              <a:rPr lang="it-IT" i="1" dirty="0" smtClean="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erjagten</a:t>
            </a:r>
            <a:r>
              <a:rPr lang="it-IT" i="1" dirty="0">
                <a:latin typeface="Calibri" charset="0"/>
                <a:ea typeface="ＭＳ Ｐゴシック" charset="0"/>
                <a:cs typeface="ＭＳ Ｐゴシック" charset="0"/>
              </a:rPr>
              <a:t> </a:t>
            </a:r>
            <a:r>
              <a:rPr lang="it-IT" i="1" dirty="0" err="1">
                <a:latin typeface="Calibri" charset="0"/>
                <a:ea typeface="ＭＳ Ｐゴシック" charset="0"/>
                <a:cs typeface="ＭＳ Ｐゴシック" charset="0"/>
              </a:rPr>
              <a:t>Funken</a:t>
            </a:r>
            <a:r>
              <a:rPr lang="it-IT" i="1" dirty="0">
                <a:latin typeface="Calibri" charset="0"/>
                <a:ea typeface="ＭＳ Ｐゴシック" charset="0"/>
                <a:cs typeface="ＭＳ Ｐゴシック" charset="0"/>
              </a:rPr>
              <a:t>. </a:t>
            </a:r>
          </a:p>
          <a:p>
            <a:pPr eaLnBrk="1" hangingPunct="1">
              <a:lnSpc>
                <a:spcPct val="80000"/>
              </a:lnSpc>
              <a:buFont typeface="Arial" charset="0"/>
              <a:buNone/>
            </a:pPr>
            <a:r>
              <a:rPr lang="it-IT" i="1" dirty="0" err="1">
                <a:solidFill>
                  <a:srgbClr val="FF0000"/>
                </a:solidFill>
                <a:latin typeface="Calibri" charset="0"/>
                <a:ea typeface="ＭＳ Ｐゴシック" charset="0"/>
                <a:cs typeface="ＭＳ Ｐゴシック" charset="0"/>
              </a:rPr>
              <a:t>Entmündigte</a:t>
            </a:r>
            <a:r>
              <a:rPr lang="it-IT" i="1" dirty="0">
                <a:solidFill>
                  <a:srgbClr val="FF0000"/>
                </a:solidFill>
                <a:latin typeface="Calibri" charset="0"/>
                <a:ea typeface="ＭＳ Ｐゴシック" charset="0"/>
                <a:cs typeface="ＭＳ Ｐゴシック" charset="0"/>
              </a:rPr>
              <a:t> Lippe, melde,</a:t>
            </a:r>
          </a:p>
          <a:p>
            <a:pPr eaLnBrk="1" hangingPunct="1">
              <a:lnSpc>
                <a:spcPct val="80000"/>
              </a:lnSpc>
              <a:buFont typeface="Arial" charset="0"/>
              <a:buNone/>
            </a:pPr>
            <a:r>
              <a:rPr lang="it-IT" i="1" dirty="0" err="1">
                <a:solidFill>
                  <a:srgbClr val="FF0000"/>
                </a:solidFill>
                <a:latin typeface="Calibri" charset="0"/>
                <a:ea typeface="ＭＳ Ｐゴシック" charset="0"/>
                <a:cs typeface="ＭＳ Ｐゴシック" charset="0"/>
              </a:rPr>
              <a:t>dass</a:t>
            </a:r>
            <a:r>
              <a:rPr lang="it-IT" i="1" dirty="0">
                <a:solidFill>
                  <a:srgbClr val="FF0000"/>
                </a:solidFill>
                <a:latin typeface="Calibri" charset="0"/>
                <a:ea typeface="ＭＳ Ｐゴシック" charset="0"/>
                <a:cs typeface="ＭＳ Ｐゴシック" charset="0"/>
              </a:rPr>
              <a:t> </a:t>
            </a:r>
            <a:r>
              <a:rPr lang="it-IT" i="1" dirty="0" err="1">
                <a:solidFill>
                  <a:srgbClr val="FF0000"/>
                </a:solidFill>
                <a:latin typeface="Calibri" charset="0"/>
                <a:ea typeface="ＭＳ Ｐゴシック" charset="0"/>
                <a:cs typeface="ＭＳ Ｐゴシック" charset="0"/>
              </a:rPr>
              <a:t>etwas</a:t>
            </a:r>
            <a:r>
              <a:rPr lang="it-IT" i="1" dirty="0">
                <a:solidFill>
                  <a:srgbClr val="FF0000"/>
                </a:solidFill>
                <a:latin typeface="Calibri" charset="0"/>
                <a:ea typeface="ＭＳ Ｐゴシック" charset="0"/>
                <a:cs typeface="ＭＳ Ｐゴシック" charset="0"/>
              </a:rPr>
              <a:t> </a:t>
            </a:r>
            <a:r>
              <a:rPr lang="it-IT" i="1" dirty="0" err="1">
                <a:solidFill>
                  <a:srgbClr val="FF0000"/>
                </a:solidFill>
                <a:latin typeface="Calibri" charset="0"/>
                <a:ea typeface="ＭＳ Ｐゴシック" charset="0"/>
                <a:cs typeface="ＭＳ Ｐゴシック" charset="0"/>
              </a:rPr>
              <a:t>geschieht</a:t>
            </a:r>
            <a:r>
              <a:rPr lang="it-IT" i="1" dirty="0">
                <a:solidFill>
                  <a:srgbClr val="FF0000"/>
                </a:solidFill>
                <a:latin typeface="Calibri" charset="0"/>
                <a:ea typeface="ＭＳ Ｐゴシック" charset="0"/>
                <a:cs typeface="ＭＳ Ｐゴシック" charset="0"/>
              </a:rPr>
              <a:t>, </a:t>
            </a:r>
            <a:r>
              <a:rPr lang="it-IT" i="1" dirty="0" err="1">
                <a:solidFill>
                  <a:srgbClr val="FF0000"/>
                </a:solidFill>
                <a:latin typeface="Calibri" charset="0"/>
                <a:ea typeface="ＭＳ Ｐゴシック" charset="0"/>
                <a:cs typeface="ＭＳ Ｐゴシック" charset="0"/>
              </a:rPr>
              <a:t>noch</a:t>
            </a:r>
            <a:r>
              <a:rPr lang="it-IT" i="1" dirty="0">
                <a:solidFill>
                  <a:srgbClr val="FF0000"/>
                </a:solidFill>
                <a:latin typeface="Calibri" charset="0"/>
                <a:ea typeface="ＭＳ Ｐゴシック" charset="0"/>
                <a:cs typeface="ＭＳ Ｐゴシック" charset="0"/>
              </a:rPr>
              <a:t> </a:t>
            </a:r>
            <a:r>
              <a:rPr lang="it-IT" i="1" dirty="0" err="1">
                <a:solidFill>
                  <a:srgbClr val="FF0000"/>
                </a:solidFill>
                <a:latin typeface="Calibri" charset="0"/>
                <a:ea typeface="ＭＳ Ｐゴシック" charset="0"/>
                <a:cs typeface="ＭＳ Ｐゴシック" charset="0"/>
              </a:rPr>
              <a:t>immer</a:t>
            </a:r>
            <a:r>
              <a:rPr lang="it-IT" i="1" dirty="0">
                <a:solidFill>
                  <a:srgbClr val="FF0000"/>
                </a:solidFill>
                <a:latin typeface="Calibri" charset="0"/>
                <a:ea typeface="ＭＳ Ｐゴシック" charset="0"/>
                <a:cs typeface="ＭＳ Ｐゴシック" charset="0"/>
              </a:rPr>
              <a:t>,</a:t>
            </a:r>
          </a:p>
          <a:p>
            <a:pPr eaLnBrk="1" hangingPunct="1">
              <a:lnSpc>
                <a:spcPct val="80000"/>
              </a:lnSpc>
              <a:buFont typeface="Arial" charset="0"/>
              <a:buNone/>
            </a:pPr>
            <a:r>
              <a:rPr lang="it-IT" i="1" dirty="0" err="1">
                <a:solidFill>
                  <a:srgbClr val="FF0000"/>
                </a:solidFill>
                <a:latin typeface="Calibri" charset="0"/>
                <a:ea typeface="ＭＳ Ｐゴシック" charset="0"/>
                <a:cs typeface="ＭＳ Ｐゴシック" charset="0"/>
              </a:rPr>
              <a:t>unweit</a:t>
            </a:r>
            <a:r>
              <a:rPr lang="it-IT" i="1" dirty="0">
                <a:solidFill>
                  <a:srgbClr val="FF0000"/>
                </a:solidFill>
                <a:latin typeface="Calibri" charset="0"/>
                <a:ea typeface="ＭＳ Ｐゴシック" charset="0"/>
                <a:cs typeface="ＭＳ Ｐゴシック" charset="0"/>
              </a:rPr>
              <a:t> von dir.</a:t>
            </a:r>
            <a:endParaRPr lang="it-IT" dirty="0">
              <a:solidFill>
                <a:srgbClr val="FF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12202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normAutofit fontScale="90000"/>
          </a:bodyPr>
          <a:lstStyle/>
          <a:p>
            <a:pPr eaLnBrk="1" fontAlgn="auto" hangingPunct="1">
              <a:spcAft>
                <a:spcPts val="0"/>
              </a:spcAft>
              <a:defRPr/>
            </a:pPr>
            <a:r>
              <a:rPr lang="it-IT" dirty="0" smtClean="0">
                <a:ea typeface="+mj-ea"/>
                <a:cs typeface="+mj-cs"/>
              </a:rPr>
              <a:t>“</a:t>
            </a:r>
            <a:r>
              <a:rPr lang="it-IT" dirty="0" smtClean="0">
                <a:solidFill>
                  <a:srgbClr val="FF0000"/>
                </a:solidFill>
                <a:ea typeface="+mj-ea"/>
                <a:cs typeface="+mj-cs"/>
              </a:rPr>
              <a:t>Qualcosa accade</a:t>
            </a:r>
            <a:r>
              <a:rPr lang="it-IT" dirty="0" smtClean="0">
                <a:ea typeface="+mj-ea"/>
                <a:cs typeface="+mj-cs"/>
              </a:rPr>
              <a:t>” in un doppio senso: </a:t>
            </a:r>
            <a:br>
              <a:rPr lang="it-IT" dirty="0" smtClean="0">
                <a:ea typeface="+mj-ea"/>
                <a:cs typeface="+mj-cs"/>
              </a:rPr>
            </a:br>
            <a:endParaRPr lang="it-IT" dirty="0" smtClean="0">
              <a:ea typeface="+mj-ea"/>
              <a:cs typeface="+mj-cs"/>
            </a:endParaRPr>
          </a:p>
        </p:txBody>
      </p:sp>
      <p:sp>
        <p:nvSpPr>
          <p:cNvPr id="5" name="Segnaposto testo 4"/>
          <p:cNvSpPr>
            <a:spLocks noGrp="1"/>
          </p:cNvSpPr>
          <p:nvPr>
            <p:ph type="body" idx="1"/>
          </p:nvPr>
        </p:nvSpPr>
        <p:spPr/>
        <p:txBody>
          <a:bodyPr rtlCol="0">
            <a:normAutofit fontScale="62500" lnSpcReduction="20000"/>
          </a:bodyPr>
          <a:lstStyle/>
          <a:p>
            <a:pPr eaLnBrk="1" fontAlgn="auto" hangingPunct="1">
              <a:spcAft>
                <a:spcPts val="0"/>
              </a:spcAft>
              <a:buFont typeface="Arial"/>
              <a:buNone/>
              <a:defRPr/>
            </a:pPr>
            <a:r>
              <a:rPr lang="it-IT" dirty="0" smtClean="0">
                <a:ea typeface="+mn-ea"/>
                <a:cs typeface="+mn-cs"/>
              </a:rPr>
              <a:t>http://www.youtube.com/</a:t>
            </a:r>
            <a:r>
              <a:rPr lang="it-IT" dirty="0" err="1" smtClean="0">
                <a:ea typeface="+mn-ea"/>
                <a:cs typeface="+mn-cs"/>
              </a:rPr>
              <a:t>watch</a:t>
            </a:r>
            <a:r>
              <a:rPr lang="it-IT" dirty="0" smtClean="0">
                <a:ea typeface="+mn-ea"/>
                <a:cs typeface="+mn-cs"/>
              </a:rPr>
              <a:t>?v=K2Bk9G4G0Y4</a:t>
            </a:r>
          </a:p>
        </p:txBody>
      </p:sp>
      <p:sp>
        <p:nvSpPr>
          <p:cNvPr id="3" name="Segnaposto contenuto 2"/>
          <p:cNvSpPr>
            <a:spLocks noGrp="1"/>
          </p:cNvSpPr>
          <p:nvPr>
            <p:ph sz="half" idx="2"/>
          </p:nvPr>
        </p:nvSpPr>
        <p:spPr/>
        <p:txBody>
          <a:bodyPr>
            <a:normAutofit fontScale="85000" lnSpcReduction="20000"/>
          </a:bodyPr>
          <a:lstStyle/>
          <a:p>
            <a:pPr lvl="1" eaLnBrk="1" hangingPunct="1">
              <a:lnSpc>
                <a:spcPct val="80000"/>
              </a:lnSpc>
            </a:pPr>
            <a:r>
              <a:rPr lang="it-IT" sz="1900">
                <a:latin typeface="Calibri" charset="0"/>
                <a:ea typeface="ＭＳ Ｐゴシック" charset="0"/>
              </a:rPr>
              <a:t>accadono violenza e distruzione, ma si apre anche una possibilità di costruzione. </a:t>
            </a:r>
          </a:p>
          <a:p>
            <a:pPr lvl="1" eaLnBrk="1" hangingPunct="1">
              <a:lnSpc>
                <a:spcPct val="80000"/>
              </a:lnSpc>
            </a:pPr>
            <a:r>
              <a:rPr lang="it-IT" sz="1900">
                <a:latin typeface="Calibri" charset="0"/>
                <a:ea typeface="ＭＳ Ｐゴシック" charset="0"/>
              </a:rPr>
              <a:t>Già in un</a:t>
            </a:r>
            <a:r>
              <a:rPr lang="ja-JP" altLang="it-IT" sz="1900">
                <a:latin typeface="Calibri" charset="0"/>
                <a:ea typeface="ＭＳ Ｐゴシック" charset="0"/>
              </a:rPr>
              <a:t>’</a:t>
            </a:r>
            <a:r>
              <a:rPr lang="it-IT" sz="1900">
                <a:latin typeface="Calibri" charset="0"/>
                <a:ea typeface="ＭＳ Ｐゴシック" charset="0"/>
              </a:rPr>
              <a:t>altra poesia, la terribile </a:t>
            </a:r>
            <a:r>
              <a:rPr lang="it-IT" sz="1900" i="1">
                <a:latin typeface="Calibri" charset="0"/>
                <a:ea typeface="ＭＳ Ｐゴシック" charset="0"/>
              </a:rPr>
              <a:t>Stretta</a:t>
            </a:r>
            <a:r>
              <a:rPr lang="it-IT" sz="1900">
                <a:latin typeface="Calibri" charset="0"/>
                <a:ea typeface="ＭＳ Ｐゴシック" charset="0"/>
              </a:rPr>
              <a:t> (1959), Celan ci porta per mano </a:t>
            </a:r>
            <a:r>
              <a:rPr lang="ja-JP" altLang="it-IT" sz="1900" i="1">
                <a:latin typeface="Calibri" charset="0"/>
                <a:ea typeface="ＭＳ Ｐゴシック" charset="0"/>
              </a:rPr>
              <a:t>“</a:t>
            </a:r>
            <a:r>
              <a:rPr lang="it-IT" sz="1900" i="1">
                <a:latin typeface="Calibri" charset="0"/>
                <a:ea typeface="ＭＳ Ｐゴシック" charset="0"/>
              </a:rPr>
              <a:t>nel luogo ove essi giacquero</a:t>
            </a:r>
            <a:r>
              <a:rPr lang="ja-JP" altLang="it-IT" sz="1900" i="1">
                <a:latin typeface="Calibri" charset="0"/>
                <a:ea typeface="ＭＳ Ｐゴシック" charset="0"/>
              </a:rPr>
              <a:t>”</a:t>
            </a:r>
            <a:r>
              <a:rPr lang="it-IT" sz="1900" i="1">
                <a:latin typeface="Calibri" charset="0"/>
                <a:ea typeface="ＭＳ Ｐゴシック" charset="0"/>
              </a:rPr>
              <a:t>, </a:t>
            </a:r>
            <a:r>
              <a:rPr lang="ja-JP" altLang="it-IT" sz="1900" i="1">
                <a:latin typeface="Calibri" charset="0"/>
                <a:ea typeface="ＭＳ Ｐゴシック" charset="0"/>
              </a:rPr>
              <a:t>“</a:t>
            </a:r>
            <a:r>
              <a:rPr lang="it-IT" sz="1900" i="1">
                <a:latin typeface="Calibri" charset="0"/>
                <a:ea typeface="ＭＳ Ｐゴシック" charset="0"/>
              </a:rPr>
              <a:t>luogo senza nome</a:t>
            </a:r>
            <a:r>
              <a:rPr lang="ja-JP" altLang="it-IT" sz="1900" i="1">
                <a:latin typeface="Calibri" charset="0"/>
                <a:ea typeface="ＭＳ Ｐゴシック" charset="0"/>
              </a:rPr>
              <a:t>”</a:t>
            </a:r>
            <a:r>
              <a:rPr lang="it-IT" sz="1900">
                <a:latin typeface="Calibri" charset="0"/>
                <a:ea typeface="ＭＳ Ｐゴシック" charset="0"/>
              </a:rPr>
              <a:t>, in cui la scrittura stringe voci spezzate, resti e frammenti di corpo, vite e luoghi polverizzati, e tuttavia apre lo sguardo verso la ricostruzione: </a:t>
            </a:r>
            <a:r>
              <a:rPr lang="ja-JP" altLang="it-IT" sz="1900" i="1">
                <a:latin typeface="Calibri" charset="0"/>
                <a:ea typeface="ＭＳ Ｐゴシック" charset="0"/>
              </a:rPr>
              <a:t>“</a:t>
            </a:r>
            <a:r>
              <a:rPr lang="it-IT" sz="1900" i="1">
                <a:latin typeface="Calibri" charset="0"/>
                <a:ea typeface="ＭＳ Ｐゴシック" charset="0"/>
              </a:rPr>
              <a:t>Dunque/ ancora s</a:t>
            </a:r>
            <a:r>
              <a:rPr lang="ja-JP" altLang="it-IT" sz="1900" i="1">
                <a:latin typeface="Calibri" charset="0"/>
                <a:ea typeface="ＭＳ Ｐゴシック" charset="0"/>
              </a:rPr>
              <a:t>’</a:t>
            </a:r>
            <a:r>
              <a:rPr lang="it-IT" sz="1900" i="1">
                <a:latin typeface="Calibri" charset="0"/>
                <a:ea typeface="ＭＳ Ｐゴシック" charset="0"/>
              </a:rPr>
              <a:t>innalzano templi. Una /stella /ancora fa luce./ Nulla,/ nulla è perduto</a:t>
            </a:r>
            <a:r>
              <a:rPr lang="ja-JP" altLang="it-IT" sz="1900" i="1">
                <a:latin typeface="Calibri" charset="0"/>
                <a:ea typeface="ＭＳ Ｐゴシック" charset="0"/>
              </a:rPr>
              <a:t>”</a:t>
            </a:r>
            <a:r>
              <a:rPr lang="it-IT" sz="1900" i="1">
                <a:latin typeface="Calibri" charset="0"/>
                <a:ea typeface="ＭＳ Ｐゴシック" charset="0"/>
              </a:rPr>
              <a:t>.</a:t>
            </a:r>
            <a:endParaRPr lang="it-IT" sz="1900">
              <a:latin typeface="Calibri" charset="0"/>
              <a:ea typeface="ＭＳ Ｐゴシック" charset="0"/>
            </a:endParaRPr>
          </a:p>
          <a:p>
            <a:pPr eaLnBrk="1" hangingPunct="1">
              <a:lnSpc>
                <a:spcPct val="80000"/>
              </a:lnSpc>
            </a:pPr>
            <a:endParaRPr lang="it-IT" sz="2200">
              <a:latin typeface="Calibri" charset="0"/>
              <a:ea typeface="ＭＳ Ｐゴシック" charset="0"/>
              <a:cs typeface="ＭＳ Ｐゴシック" charset="0"/>
            </a:endParaRPr>
          </a:p>
        </p:txBody>
      </p:sp>
      <p:sp>
        <p:nvSpPr>
          <p:cNvPr id="6" name="Segnaposto testo 5"/>
          <p:cNvSpPr>
            <a:spLocks noGrp="1"/>
          </p:cNvSpPr>
          <p:nvPr>
            <p:ph type="body" sz="quarter" idx="3"/>
          </p:nvPr>
        </p:nvSpPr>
        <p:spPr>
          <a:xfrm>
            <a:off x="4645025" y="1535113"/>
            <a:ext cx="4041775" cy="263525"/>
          </a:xfrm>
        </p:spPr>
        <p:txBody>
          <a:bodyPr rtlCol="0">
            <a:normAutofit fontScale="47500" lnSpcReduction="20000"/>
          </a:bodyPr>
          <a:lstStyle/>
          <a:p>
            <a:pPr eaLnBrk="1" fontAlgn="auto" hangingPunct="1">
              <a:spcAft>
                <a:spcPts val="0"/>
              </a:spcAft>
              <a:buFont typeface="Arial"/>
              <a:buNone/>
              <a:defRPr/>
            </a:pPr>
            <a:r>
              <a:rPr lang="it-IT" dirty="0" err="1" smtClean="0">
                <a:ea typeface="+mn-ea"/>
                <a:cs typeface="+mn-cs"/>
              </a:rPr>
              <a:t>Engführung</a:t>
            </a:r>
            <a:r>
              <a:rPr lang="it-IT" dirty="0" smtClean="0">
                <a:ea typeface="+mn-ea"/>
                <a:cs typeface="+mn-cs"/>
              </a:rPr>
              <a:t> (in </a:t>
            </a:r>
            <a:r>
              <a:rPr lang="it-IT" dirty="0" err="1" smtClean="0">
                <a:ea typeface="+mn-ea"/>
                <a:cs typeface="+mn-cs"/>
              </a:rPr>
              <a:t>Sprachgitter</a:t>
            </a:r>
            <a:r>
              <a:rPr lang="it-IT" dirty="0" smtClean="0">
                <a:ea typeface="+mn-ea"/>
                <a:cs typeface="+mn-cs"/>
              </a:rPr>
              <a:t>, 1959)</a:t>
            </a:r>
          </a:p>
        </p:txBody>
      </p:sp>
      <p:sp>
        <p:nvSpPr>
          <p:cNvPr id="7" name="Segnaposto contenuto 6"/>
          <p:cNvSpPr>
            <a:spLocks noGrp="1"/>
          </p:cNvSpPr>
          <p:nvPr>
            <p:ph sz="quarter" idx="4"/>
          </p:nvPr>
        </p:nvSpPr>
        <p:spPr>
          <a:xfrm>
            <a:off x="4645025" y="1798638"/>
            <a:ext cx="4041775" cy="4327525"/>
          </a:xfrm>
        </p:spPr>
        <p:txBody>
          <a:bodyPr rtlCol="0">
            <a:normAutofit fontScale="62500" lnSpcReduction="20000"/>
          </a:bodyPr>
          <a:lstStyle/>
          <a:p>
            <a:pPr eaLnBrk="1" fontAlgn="auto" hangingPunct="1">
              <a:spcAft>
                <a:spcPts val="0"/>
              </a:spcAft>
              <a:buFont typeface="Arial"/>
              <a:buNone/>
              <a:defRPr/>
            </a:pPr>
            <a:r>
              <a:rPr lang="it-IT" dirty="0" smtClean="0">
                <a:ea typeface="+mn-ea"/>
                <a:cs typeface="+mn-cs"/>
              </a:rPr>
              <a:t>VERBRACHT </a:t>
            </a:r>
            <a:r>
              <a:rPr lang="it-IT" dirty="0" err="1" smtClean="0">
                <a:ea typeface="+mn-ea"/>
                <a:cs typeface="+mn-cs"/>
              </a:rPr>
              <a:t>ins</a:t>
            </a:r>
            <a:r>
              <a:rPr lang="it-IT" dirty="0" smtClean="0">
                <a:ea typeface="+mn-ea"/>
                <a:cs typeface="+mn-cs"/>
              </a:rPr>
              <a:t>/  </a:t>
            </a:r>
            <a:r>
              <a:rPr lang="it-IT" dirty="0" err="1" smtClean="0">
                <a:ea typeface="+mn-ea"/>
                <a:cs typeface="+mn-cs"/>
              </a:rPr>
              <a:t>Gelände</a:t>
            </a:r>
            <a:r>
              <a:rPr lang="it-IT" dirty="0" smtClean="0">
                <a:ea typeface="+mn-ea"/>
                <a:cs typeface="+mn-cs"/>
              </a:rPr>
              <a:t> / </a:t>
            </a:r>
            <a:r>
              <a:rPr lang="it-IT" dirty="0" err="1" smtClean="0">
                <a:ea typeface="+mn-ea"/>
                <a:cs typeface="+mn-cs"/>
              </a:rPr>
              <a:t>mit</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untrüglichen</a:t>
            </a:r>
            <a:r>
              <a:rPr lang="it-IT" dirty="0" smtClean="0">
                <a:ea typeface="+mn-ea"/>
                <a:cs typeface="+mn-cs"/>
              </a:rPr>
              <a:t> </a:t>
            </a:r>
            <a:r>
              <a:rPr lang="it-IT" dirty="0" err="1" smtClean="0">
                <a:ea typeface="+mn-ea"/>
                <a:cs typeface="+mn-cs"/>
              </a:rPr>
              <a:t>Spur</a:t>
            </a:r>
            <a:r>
              <a:rPr lang="it-IT" dirty="0" smtClean="0">
                <a:ea typeface="+mn-ea"/>
                <a:cs typeface="+mn-cs"/>
              </a:rPr>
              <a:t>: /</a:t>
            </a:r>
            <a:r>
              <a:rPr lang="it-IT" dirty="0" err="1" smtClean="0">
                <a:ea typeface="+mn-ea"/>
                <a:cs typeface="+mn-cs"/>
              </a:rPr>
              <a:t>Gras</a:t>
            </a:r>
            <a:r>
              <a:rPr lang="it-IT" dirty="0" smtClean="0">
                <a:ea typeface="+mn-ea"/>
                <a:cs typeface="+mn-cs"/>
              </a:rPr>
              <a:t>, </a:t>
            </a:r>
            <a:r>
              <a:rPr lang="it-IT" dirty="0" err="1" smtClean="0">
                <a:ea typeface="+mn-ea"/>
                <a:cs typeface="+mn-cs"/>
              </a:rPr>
              <a:t>auseinandergeschrieben</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Steine</a:t>
            </a:r>
            <a:r>
              <a:rPr lang="it-IT" dirty="0" smtClean="0">
                <a:ea typeface="+mn-ea"/>
                <a:cs typeface="+mn-cs"/>
              </a:rPr>
              <a:t>, </a:t>
            </a:r>
            <a:r>
              <a:rPr lang="it-IT" dirty="0" err="1" smtClean="0">
                <a:ea typeface="+mn-ea"/>
                <a:cs typeface="+mn-cs"/>
              </a:rPr>
              <a:t>weiß</a:t>
            </a:r>
            <a:r>
              <a:rPr lang="it-IT" dirty="0" smtClean="0">
                <a:ea typeface="+mn-ea"/>
                <a:cs typeface="+mn-cs"/>
              </a:rPr>
              <a:t>, / </a:t>
            </a:r>
            <a:r>
              <a:rPr lang="it-IT" dirty="0" err="1" smtClean="0">
                <a:ea typeface="+mn-ea"/>
                <a:cs typeface="+mn-cs"/>
              </a:rPr>
              <a:t>mit</a:t>
            </a:r>
            <a:r>
              <a:rPr lang="it-IT" dirty="0" smtClean="0">
                <a:ea typeface="+mn-ea"/>
                <a:cs typeface="+mn-cs"/>
              </a:rPr>
              <a:t> den </a:t>
            </a:r>
            <a:r>
              <a:rPr lang="it-IT" dirty="0" err="1" smtClean="0">
                <a:ea typeface="+mn-ea"/>
                <a:cs typeface="+mn-cs"/>
              </a:rPr>
              <a:t>Schatten</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Halme</a:t>
            </a:r>
            <a:r>
              <a:rPr lang="it-IT" dirty="0" smtClean="0">
                <a:ea typeface="+mn-ea"/>
                <a:cs typeface="+mn-cs"/>
              </a:rPr>
              <a:t>:</a:t>
            </a:r>
            <a:r>
              <a:rPr lang="it-IT" dirty="0" err="1" smtClean="0">
                <a:ea typeface="+mn-ea"/>
                <a:cs typeface="+mn-cs"/>
              </a:rPr>
              <a:t>Lies</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mehr</a:t>
            </a:r>
            <a:r>
              <a:rPr lang="it-IT" dirty="0" smtClean="0">
                <a:ea typeface="+mn-ea"/>
                <a:cs typeface="+mn-cs"/>
              </a:rPr>
              <a:t> </a:t>
            </a:r>
            <a:r>
              <a:rPr lang="it-IT" dirty="0" err="1" smtClean="0">
                <a:ea typeface="+mn-ea"/>
                <a:cs typeface="+mn-cs"/>
              </a:rPr>
              <a:t>–</a:t>
            </a:r>
            <a:r>
              <a:rPr lang="it-IT" dirty="0" smtClean="0">
                <a:ea typeface="+mn-ea"/>
                <a:cs typeface="+mn-cs"/>
              </a:rPr>
              <a:t> </a:t>
            </a:r>
            <a:r>
              <a:rPr lang="it-IT" dirty="0" err="1" smtClean="0">
                <a:ea typeface="+mn-ea"/>
                <a:cs typeface="+mn-cs"/>
              </a:rPr>
              <a:t>schau</a:t>
            </a:r>
            <a:r>
              <a:rPr lang="it-IT" dirty="0" smtClean="0">
                <a:ea typeface="+mn-ea"/>
                <a:cs typeface="+mn-cs"/>
              </a:rPr>
              <a:t>!/ </a:t>
            </a:r>
            <a:r>
              <a:rPr lang="it-IT" dirty="0" err="1" smtClean="0">
                <a:ea typeface="+mn-ea"/>
                <a:cs typeface="+mn-cs"/>
              </a:rPr>
              <a:t>Schau</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mehr</a:t>
            </a:r>
            <a:r>
              <a:rPr lang="it-IT" dirty="0" smtClean="0">
                <a:ea typeface="+mn-ea"/>
                <a:cs typeface="+mn-cs"/>
              </a:rPr>
              <a:t> </a:t>
            </a:r>
            <a:r>
              <a:rPr lang="it-IT" dirty="0" err="1" smtClean="0">
                <a:ea typeface="+mn-ea"/>
                <a:cs typeface="+mn-cs"/>
              </a:rPr>
              <a:t>–</a:t>
            </a:r>
            <a:r>
              <a:rPr lang="it-IT" dirty="0" smtClean="0">
                <a:ea typeface="+mn-ea"/>
                <a:cs typeface="+mn-cs"/>
              </a:rPr>
              <a:t> </a:t>
            </a:r>
            <a:r>
              <a:rPr lang="it-IT" dirty="0" err="1" smtClean="0">
                <a:ea typeface="+mn-ea"/>
                <a:cs typeface="+mn-cs"/>
              </a:rPr>
              <a:t>geh</a:t>
            </a:r>
            <a:r>
              <a:rPr lang="it-IT" dirty="0" smtClean="0">
                <a:ea typeface="+mn-ea"/>
                <a:cs typeface="+mn-cs"/>
              </a:rPr>
              <a:t>!</a:t>
            </a:r>
          </a:p>
          <a:p>
            <a:pPr eaLnBrk="1" fontAlgn="auto" hangingPunct="1">
              <a:spcAft>
                <a:spcPts val="0"/>
              </a:spcAft>
              <a:buFont typeface="Arial"/>
              <a:buNone/>
              <a:defRPr/>
            </a:pPr>
            <a:r>
              <a:rPr lang="it-IT" dirty="0" err="1" smtClean="0">
                <a:ea typeface="+mn-ea"/>
                <a:cs typeface="+mn-cs"/>
              </a:rPr>
              <a:t>…</a:t>
            </a:r>
            <a:endParaRPr lang="it-IT" dirty="0" smtClean="0">
              <a:ea typeface="+mn-ea"/>
              <a:cs typeface="+mn-cs"/>
            </a:endParaRPr>
          </a:p>
          <a:p>
            <a:pPr eaLnBrk="1" fontAlgn="auto" hangingPunct="1">
              <a:spcAft>
                <a:spcPts val="0"/>
              </a:spcAft>
              <a:buFont typeface="Arial"/>
              <a:buNone/>
              <a:defRPr/>
            </a:pPr>
            <a:r>
              <a:rPr lang="it-IT" dirty="0" smtClean="0">
                <a:ea typeface="+mn-ea"/>
                <a:cs typeface="+mn-cs"/>
              </a:rPr>
              <a:t> </a:t>
            </a:r>
            <a:r>
              <a:rPr lang="it-IT" dirty="0" err="1" smtClean="0">
                <a:ea typeface="+mn-ea"/>
                <a:cs typeface="+mn-cs"/>
              </a:rPr>
              <a:t>Nirgends</a:t>
            </a:r>
            <a:r>
              <a:rPr lang="it-IT" dirty="0" smtClean="0">
                <a:ea typeface="+mn-ea"/>
                <a:cs typeface="+mn-cs"/>
              </a:rPr>
              <a:t>                                                                       </a:t>
            </a:r>
            <a:r>
              <a:rPr lang="it-IT" dirty="0" err="1" smtClean="0">
                <a:ea typeface="+mn-ea"/>
                <a:cs typeface="+mn-cs"/>
              </a:rPr>
              <a:t>fragt</a:t>
            </a:r>
            <a:r>
              <a:rPr lang="it-IT" dirty="0" smtClean="0">
                <a:ea typeface="+mn-ea"/>
                <a:cs typeface="+mn-cs"/>
              </a:rPr>
              <a:t> </a:t>
            </a:r>
            <a:r>
              <a:rPr lang="it-IT" dirty="0" err="1" smtClean="0">
                <a:ea typeface="+mn-ea"/>
                <a:cs typeface="+mn-cs"/>
              </a:rPr>
              <a:t>es</a:t>
            </a:r>
            <a:r>
              <a:rPr lang="it-IT" dirty="0" smtClean="0">
                <a:ea typeface="+mn-ea"/>
                <a:cs typeface="+mn-cs"/>
              </a:rPr>
              <a:t> </a:t>
            </a:r>
            <a:r>
              <a:rPr lang="it-IT" dirty="0" err="1" smtClean="0">
                <a:ea typeface="+mn-ea"/>
                <a:cs typeface="+mn-cs"/>
              </a:rPr>
              <a:t>nach</a:t>
            </a:r>
            <a:r>
              <a:rPr lang="it-IT" dirty="0" smtClean="0">
                <a:ea typeface="+mn-ea"/>
                <a:cs typeface="+mn-cs"/>
              </a:rPr>
              <a:t> dir </a:t>
            </a:r>
            <a:r>
              <a:rPr lang="it-IT" dirty="0" err="1" smtClean="0">
                <a:ea typeface="+mn-ea"/>
                <a:cs typeface="+mn-cs"/>
              </a:rPr>
              <a:t>–</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Ort</a:t>
            </a:r>
            <a:r>
              <a:rPr lang="it-IT" dirty="0" smtClean="0">
                <a:ea typeface="+mn-ea"/>
                <a:cs typeface="+mn-cs"/>
              </a:rPr>
              <a:t>, </a:t>
            </a:r>
            <a:r>
              <a:rPr lang="it-IT" dirty="0" err="1" smtClean="0">
                <a:ea typeface="+mn-ea"/>
                <a:cs typeface="+mn-cs"/>
              </a:rPr>
              <a:t>wo</a:t>
            </a:r>
            <a:r>
              <a:rPr lang="it-IT" dirty="0" smtClean="0">
                <a:ea typeface="+mn-ea"/>
                <a:cs typeface="+mn-cs"/>
              </a:rPr>
              <a:t> </a:t>
            </a:r>
            <a:r>
              <a:rPr lang="it-IT" dirty="0" err="1" smtClean="0">
                <a:ea typeface="+mn-ea"/>
                <a:cs typeface="+mn-cs"/>
              </a:rPr>
              <a:t>sie</a:t>
            </a:r>
            <a:r>
              <a:rPr lang="it-IT" dirty="0" smtClean="0">
                <a:ea typeface="+mn-ea"/>
                <a:cs typeface="+mn-cs"/>
              </a:rPr>
              <a:t> </a:t>
            </a:r>
            <a:r>
              <a:rPr lang="it-IT" dirty="0" err="1" smtClean="0">
                <a:ea typeface="+mn-ea"/>
                <a:cs typeface="+mn-cs"/>
              </a:rPr>
              <a:t>lagen</a:t>
            </a:r>
            <a:r>
              <a:rPr lang="it-IT" dirty="0" smtClean="0">
                <a:ea typeface="+mn-ea"/>
                <a:cs typeface="+mn-cs"/>
              </a:rPr>
              <a:t>, </a:t>
            </a:r>
            <a:r>
              <a:rPr lang="it-IT" dirty="0" err="1" smtClean="0">
                <a:ea typeface="+mn-ea"/>
                <a:cs typeface="+mn-cs"/>
              </a:rPr>
              <a:t>er</a:t>
            </a:r>
            <a:r>
              <a:rPr lang="it-IT" dirty="0" smtClean="0">
                <a:ea typeface="+mn-ea"/>
                <a:cs typeface="+mn-cs"/>
              </a:rPr>
              <a:t> </a:t>
            </a:r>
            <a:r>
              <a:rPr lang="it-IT" dirty="0" err="1" smtClean="0">
                <a:ea typeface="+mn-ea"/>
                <a:cs typeface="+mn-cs"/>
              </a:rPr>
              <a:t>hat</a:t>
            </a:r>
            <a:r>
              <a:rPr lang="it-IT" dirty="0" smtClean="0">
                <a:ea typeface="+mn-ea"/>
                <a:cs typeface="+mn-cs"/>
              </a:rPr>
              <a:t>/ </a:t>
            </a:r>
            <a:r>
              <a:rPr lang="it-IT" dirty="0" err="1" smtClean="0">
                <a:ea typeface="+mn-ea"/>
                <a:cs typeface="+mn-cs"/>
              </a:rPr>
              <a:t>einen</a:t>
            </a:r>
            <a:r>
              <a:rPr lang="it-IT" dirty="0" smtClean="0">
                <a:ea typeface="+mn-ea"/>
                <a:cs typeface="+mn-cs"/>
              </a:rPr>
              <a:t> </a:t>
            </a:r>
            <a:r>
              <a:rPr lang="it-IT" dirty="0" err="1" smtClean="0">
                <a:ea typeface="+mn-ea"/>
                <a:cs typeface="+mn-cs"/>
              </a:rPr>
              <a:t>Namen</a:t>
            </a:r>
            <a:r>
              <a:rPr lang="it-IT" dirty="0" smtClean="0">
                <a:ea typeface="+mn-ea"/>
                <a:cs typeface="+mn-cs"/>
              </a:rPr>
              <a:t> </a:t>
            </a:r>
            <a:r>
              <a:rPr lang="it-IT" dirty="0" err="1" smtClean="0">
                <a:ea typeface="+mn-ea"/>
                <a:cs typeface="+mn-cs"/>
              </a:rPr>
              <a:t>–</a:t>
            </a:r>
            <a:r>
              <a:rPr lang="it-IT" dirty="0" smtClean="0">
                <a:ea typeface="+mn-ea"/>
                <a:cs typeface="+mn-cs"/>
              </a:rPr>
              <a:t> </a:t>
            </a:r>
            <a:r>
              <a:rPr lang="it-IT" dirty="0" err="1" smtClean="0">
                <a:ea typeface="+mn-ea"/>
                <a:cs typeface="+mn-cs"/>
              </a:rPr>
              <a:t>er</a:t>
            </a:r>
            <a:r>
              <a:rPr lang="it-IT" dirty="0" smtClean="0">
                <a:ea typeface="+mn-ea"/>
                <a:cs typeface="+mn-cs"/>
              </a:rPr>
              <a:t> </a:t>
            </a:r>
            <a:r>
              <a:rPr lang="it-IT" dirty="0" err="1" smtClean="0">
                <a:ea typeface="+mn-ea"/>
                <a:cs typeface="+mn-cs"/>
              </a:rPr>
              <a:t>hat</a:t>
            </a:r>
            <a:r>
              <a:rPr lang="it-IT" dirty="0" smtClean="0">
                <a:ea typeface="+mn-ea"/>
                <a:cs typeface="+mn-cs"/>
              </a:rPr>
              <a:t>/ </a:t>
            </a:r>
            <a:r>
              <a:rPr lang="it-IT" dirty="0" err="1" smtClean="0">
                <a:ea typeface="+mn-ea"/>
                <a:cs typeface="+mn-cs"/>
              </a:rPr>
              <a:t>keinen</a:t>
            </a:r>
            <a:r>
              <a:rPr lang="it-IT" dirty="0" smtClean="0">
                <a:ea typeface="+mn-ea"/>
                <a:cs typeface="+mn-cs"/>
              </a:rPr>
              <a:t>. </a:t>
            </a:r>
            <a:r>
              <a:rPr lang="it-IT" dirty="0" err="1" smtClean="0">
                <a:ea typeface="+mn-ea"/>
                <a:cs typeface="+mn-cs"/>
              </a:rPr>
              <a:t>Sie</a:t>
            </a:r>
            <a:r>
              <a:rPr lang="it-IT" dirty="0" smtClean="0">
                <a:ea typeface="+mn-ea"/>
                <a:cs typeface="+mn-cs"/>
              </a:rPr>
              <a:t> </a:t>
            </a:r>
            <a:r>
              <a:rPr lang="it-IT" dirty="0" err="1" smtClean="0">
                <a:ea typeface="+mn-ea"/>
                <a:cs typeface="+mn-cs"/>
              </a:rPr>
              <a:t>lagen</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dort</a:t>
            </a:r>
            <a:r>
              <a:rPr lang="it-IT" dirty="0" smtClean="0">
                <a:ea typeface="+mn-ea"/>
                <a:cs typeface="+mn-cs"/>
              </a:rPr>
              <a:t>. </a:t>
            </a:r>
            <a:r>
              <a:rPr lang="it-IT" dirty="0" err="1" smtClean="0">
                <a:ea typeface="+mn-ea"/>
                <a:cs typeface="+mn-cs"/>
              </a:rPr>
              <a:t>Etwas</a:t>
            </a:r>
            <a:r>
              <a:rPr lang="it-IT" dirty="0" smtClean="0">
                <a:ea typeface="+mn-ea"/>
                <a:cs typeface="+mn-cs"/>
              </a:rPr>
              <a:t>/ </a:t>
            </a:r>
            <a:r>
              <a:rPr lang="it-IT" dirty="0" err="1" smtClean="0">
                <a:ea typeface="+mn-ea"/>
                <a:cs typeface="+mn-cs"/>
              </a:rPr>
              <a:t>lag</a:t>
            </a:r>
            <a:r>
              <a:rPr lang="it-IT" dirty="0" smtClean="0">
                <a:ea typeface="+mn-ea"/>
                <a:cs typeface="+mn-cs"/>
              </a:rPr>
              <a:t> </a:t>
            </a:r>
            <a:r>
              <a:rPr lang="it-IT" dirty="0" err="1" smtClean="0">
                <a:ea typeface="+mn-ea"/>
                <a:cs typeface="+mn-cs"/>
              </a:rPr>
              <a:t>zwischen</a:t>
            </a:r>
            <a:r>
              <a:rPr lang="it-IT" dirty="0" smtClean="0">
                <a:ea typeface="+mn-ea"/>
                <a:cs typeface="+mn-cs"/>
              </a:rPr>
              <a:t> </a:t>
            </a:r>
            <a:r>
              <a:rPr lang="it-IT" dirty="0" err="1" smtClean="0">
                <a:ea typeface="+mn-ea"/>
                <a:cs typeface="+mn-cs"/>
              </a:rPr>
              <a:t>ihnen</a:t>
            </a:r>
            <a:r>
              <a:rPr lang="it-IT" dirty="0" smtClean="0">
                <a:ea typeface="+mn-ea"/>
                <a:cs typeface="+mn-cs"/>
              </a:rPr>
              <a:t>. </a:t>
            </a:r>
            <a:r>
              <a:rPr lang="it-IT" dirty="0" err="1" smtClean="0">
                <a:ea typeface="+mn-ea"/>
                <a:cs typeface="+mn-cs"/>
              </a:rPr>
              <a:t>Sie</a:t>
            </a:r>
            <a:r>
              <a:rPr lang="it-IT" dirty="0" smtClean="0">
                <a:ea typeface="+mn-ea"/>
                <a:cs typeface="+mn-cs"/>
              </a:rPr>
              <a:t>/ </a:t>
            </a:r>
            <a:r>
              <a:rPr lang="it-IT" dirty="0" err="1" smtClean="0">
                <a:ea typeface="+mn-ea"/>
                <a:cs typeface="+mn-cs"/>
              </a:rPr>
              <a:t>sahn</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hindurch</a:t>
            </a:r>
            <a:r>
              <a:rPr lang="it-IT" dirty="0" smtClean="0">
                <a:ea typeface="+mn-ea"/>
                <a:cs typeface="+mn-cs"/>
              </a:rPr>
              <a:t>./ </a:t>
            </a:r>
            <a:r>
              <a:rPr lang="it-IT" dirty="0" err="1" smtClean="0">
                <a:ea typeface="+mn-ea"/>
                <a:cs typeface="+mn-cs"/>
              </a:rPr>
              <a:t>Sahn</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nein</a:t>
            </a:r>
            <a:r>
              <a:rPr lang="it-IT" dirty="0" smtClean="0">
                <a:ea typeface="+mn-ea"/>
                <a:cs typeface="+mn-cs"/>
              </a:rPr>
              <a:t>,/ </a:t>
            </a:r>
            <a:r>
              <a:rPr lang="it-IT" dirty="0" err="1" smtClean="0">
                <a:ea typeface="+mn-ea"/>
                <a:cs typeface="+mn-cs"/>
              </a:rPr>
              <a:t>redeten</a:t>
            </a:r>
            <a:r>
              <a:rPr lang="it-IT" dirty="0" smtClean="0">
                <a:ea typeface="+mn-ea"/>
                <a:cs typeface="+mn-cs"/>
              </a:rPr>
              <a:t> von/ </a:t>
            </a:r>
            <a:r>
              <a:rPr lang="it-IT" dirty="0" err="1" smtClean="0">
                <a:ea typeface="+mn-ea"/>
                <a:cs typeface="+mn-cs"/>
              </a:rPr>
              <a:t>Worten</a:t>
            </a:r>
            <a:r>
              <a:rPr lang="it-IT" dirty="0" smtClean="0">
                <a:ea typeface="+mn-ea"/>
                <a:cs typeface="+mn-cs"/>
              </a:rPr>
              <a:t>. </a:t>
            </a:r>
            <a:r>
              <a:rPr lang="it-IT" dirty="0" err="1" smtClean="0">
                <a:ea typeface="+mn-ea"/>
                <a:cs typeface="+mn-cs"/>
              </a:rPr>
              <a:t>Keines</a:t>
            </a:r>
            <a:r>
              <a:rPr lang="it-IT" dirty="0" smtClean="0">
                <a:ea typeface="+mn-ea"/>
                <a:cs typeface="+mn-cs"/>
              </a:rPr>
              <a:t>/ </a:t>
            </a:r>
            <a:r>
              <a:rPr lang="it-IT" dirty="0" err="1" smtClean="0">
                <a:ea typeface="+mn-ea"/>
                <a:cs typeface="+mn-cs"/>
              </a:rPr>
              <a:t>erwachte</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Schlaf</a:t>
            </a:r>
            <a:r>
              <a:rPr lang="it-IT" dirty="0" smtClean="0">
                <a:ea typeface="+mn-ea"/>
                <a:cs typeface="+mn-cs"/>
              </a:rPr>
              <a:t>/ </a:t>
            </a:r>
            <a:r>
              <a:rPr lang="it-IT" dirty="0" err="1" smtClean="0">
                <a:ea typeface="+mn-ea"/>
                <a:cs typeface="+mn-cs"/>
              </a:rPr>
              <a:t>kam</a:t>
            </a:r>
            <a:r>
              <a:rPr lang="it-IT" dirty="0" smtClean="0">
                <a:ea typeface="+mn-ea"/>
                <a:cs typeface="+mn-cs"/>
              </a:rPr>
              <a:t> </a:t>
            </a:r>
            <a:r>
              <a:rPr lang="it-IT" dirty="0" err="1" smtClean="0">
                <a:ea typeface="+mn-ea"/>
                <a:cs typeface="+mn-cs"/>
              </a:rPr>
              <a:t>über</a:t>
            </a:r>
            <a:r>
              <a:rPr lang="it-IT" dirty="0" smtClean="0">
                <a:ea typeface="+mn-ea"/>
                <a:cs typeface="+mn-cs"/>
              </a:rPr>
              <a:t> </a:t>
            </a:r>
            <a:r>
              <a:rPr lang="it-IT" dirty="0" err="1" smtClean="0">
                <a:ea typeface="+mn-ea"/>
                <a:cs typeface="+mn-cs"/>
              </a:rPr>
              <a:t>sie</a:t>
            </a:r>
            <a:r>
              <a:rPr lang="it-IT" dirty="0" smtClean="0">
                <a:ea typeface="+mn-ea"/>
                <a:cs typeface="+mn-cs"/>
              </a:rPr>
              <a:t>.</a:t>
            </a:r>
          </a:p>
          <a:p>
            <a:pPr eaLnBrk="1" fontAlgn="auto" hangingPunct="1">
              <a:spcAft>
                <a:spcPts val="0"/>
              </a:spcAft>
              <a:buFont typeface="Arial"/>
              <a:buNone/>
              <a:defRPr/>
            </a:pPr>
            <a:r>
              <a:rPr lang="it-IT" dirty="0" err="1" smtClean="0">
                <a:ea typeface="+mn-ea"/>
                <a:cs typeface="+mn-cs"/>
              </a:rPr>
              <a:t>…</a:t>
            </a:r>
            <a:endParaRPr lang="it-IT" dirty="0" smtClean="0">
              <a:ea typeface="+mn-ea"/>
              <a:cs typeface="+mn-cs"/>
            </a:endParaRPr>
          </a:p>
          <a:p>
            <a:pPr eaLnBrk="1" fontAlgn="auto" hangingPunct="1">
              <a:spcAft>
                <a:spcPts val="0"/>
              </a:spcAft>
              <a:buFont typeface="Arial"/>
              <a:buNone/>
              <a:defRPr/>
            </a:pPr>
            <a:r>
              <a:rPr lang="it-IT" dirty="0" smtClean="0">
                <a:ea typeface="+mn-ea"/>
                <a:cs typeface="+mn-cs"/>
              </a:rPr>
              <a:t>In </a:t>
            </a:r>
            <a:r>
              <a:rPr lang="it-IT" dirty="0" err="1" smtClean="0">
                <a:ea typeface="+mn-ea"/>
                <a:cs typeface="+mn-cs"/>
              </a:rPr>
              <a:t>der</a:t>
            </a:r>
            <a:r>
              <a:rPr lang="it-IT" dirty="0" smtClean="0">
                <a:ea typeface="+mn-ea"/>
                <a:cs typeface="+mn-cs"/>
              </a:rPr>
              <a:t> </a:t>
            </a:r>
            <a:r>
              <a:rPr lang="it-IT" dirty="0" err="1" smtClean="0">
                <a:ea typeface="+mn-ea"/>
                <a:cs typeface="+mn-cs"/>
              </a:rPr>
              <a:t>Eulenflucht</a:t>
            </a:r>
            <a:r>
              <a:rPr lang="it-IT" dirty="0" smtClean="0">
                <a:ea typeface="+mn-ea"/>
                <a:cs typeface="+mn-cs"/>
              </a:rPr>
              <a:t>, </a:t>
            </a:r>
            <a:r>
              <a:rPr lang="it-IT" dirty="0" err="1" smtClean="0">
                <a:ea typeface="+mn-ea"/>
                <a:cs typeface="+mn-cs"/>
              </a:rPr>
              <a:t>beim</a:t>
            </a:r>
            <a:r>
              <a:rPr lang="it-IT" dirty="0" smtClean="0">
                <a:ea typeface="+mn-ea"/>
                <a:cs typeface="+mn-cs"/>
              </a:rPr>
              <a:t>/ </a:t>
            </a:r>
            <a:r>
              <a:rPr lang="it-IT" dirty="0" err="1" smtClean="0">
                <a:ea typeface="+mn-ea"/>
                <a:cs typeface="+mn-cs"/>
              </a:rPr>
              <a:t>versteinerten</a:t>
            </a:r>
            <a:r>
              <a:rPr lang="it-IT" dirty="0" smtClean="0">
                <a:ea typeface="+mn-ea"/>
                <a:cs typeface="+mn-cs"/>
              </a:rPr>
              <a:t> </a:t>
            </a:r>
            <a:r>
              <a:rPr lang="it-IT" dirty="0" err="1" smtClean="0">
                <a:ea typeface="+mn-ea"/>
                <a:cs typeface="+mn-cs"/>
              </a:rPr>
              <a:t>Aussatz</a:t>
            </a:r>
            <a:r>
              <a:rPr lang="it-IT" dirty="0" smtClean="0">
                <a:ea typeface="+mn-ea"/>
                <a:cs typeface="+mn-cs"/>
              </a:rPr>
              <a:t>,/ bei/ </a:t>
            </a:r>
            <a:r>
              <a:rPr lang="it-IT" dirty="0" err="1" smtClean="0">
                <a:ea typeface="+mn-ea"/>
                <a:cs typeface="+mn-cs"/>
              </a:rPr>
              <a:t>unsern</a:t>
            </a:r>
            <a:r>
              <a:rPr lang="it-IT" dirty="0" smtClean="0">
                <a:ea typeface="+mn-ea"/>
                <a:cs typeface="+mn-cs"/>
              </a:rPr>
              <a:t> </a:t>
            </a:r>
            <a:r>
              <a:rPr lang="it-IT" dirty="0" err="1" smtClean="0">
                <a:ea typeface="+mn-ea"/>
                <a:cs typeface="+mn-cs"/>
              </a:rPr>
              <a:t>geflohenen</a:t>
            </a:r>
            <a:r>
              <a:rPr lang="it-IT" dirty="0" smtClean="0">
                <a:ea typeface="+mn-ea"/>
                <a:cs typeface="+mn-cs"/>
              </a:rPr>
              <a:t> </a:t>
            </a:r>
            <a:r>
              <a:rPr lang="it-IT" dirty="0" err="1" smtClean="0">
                <a:ea typeface="+mn-ea"/>
                <a:cs typeface="+mn-cs"/>
              </a:rPr>
              <a:t>Händen</a:t>
            </a:r>
            <a:r>
              <a:rPr lang="it-IT" dirty="0" smtClean="0">
                <a:ea typeface="+mn-ea"/>
                <a:cs typeface="+mn-cs"/>
              </a:rPr>
              <a:t>, in/ </a:t>
            </a:r>
            <a:r>
              <a:rPr lang="it-IT" dirty="0" err="1" smtClean="0">
                <a:ea typeface="+mn-ea"/>
                <a:cs typeface="+mn-cs"/>
              </a:rPr>
              <a:t>der</a:t>
            </a:r>
            <a:r>
              <a:rPr lang="it-IT" dirty="0" smtClean="0">
                <a:ea typeface="+mn-ea"/>
                <a:cs typeface="+mn-cs"/>
              </a:rPr>
              <a:t> </a:t>
            </a:r>
            <a:r>
              <a:rPr lang="it-IT" dirty="0" err="1" smtClean="0">
                <a:ea typeface="+mn-ea"/>
                <a:cs typeface="+mn-cs"/>
              </a:rPr>
              <a:t>jüngsten</a:t>
            </a:r>
            <a:r>
              <a:rPr lang="it-IT" dirty="0" smtClean="0">
                <a:ea typeface="+mn-ea"/>
                <a:cs typeface="+mn-cs"/>
              </a:rPr>
              <a:t> </a:t>
            </a:r>
            <a:r>
              <a:rPr lang="it-IT" dirty="0" err="1" smtClean="0">
                <a:ea typeface="+mn-ea"/>
                <a:cs typeface="+mn-cs"/>
              </a:rPr>
              <a:t>Verwerfung</a:t>
            </a:r>
            <a:r>
              <a:rPr lang="it-IT" dirty="0" smtClean="0">
                <a:ea typeface="+mn-ea"/>
                <a:cs typeface="+mn-cs"/>
              </a:rPr>
              <a:t>,/ </a:t>
            </a:r>
            <a:r>
              <a:rPr lang="it-IT" dirty="0" err="1" smtClean="0">
                <a:ea typeface="+mn-ea"/>
                <a:cs typeface="+mn-cs"/>
              </a:rPr>
              <a:t>überm</a:t>
            </a:r>
            <a:r>
              <a:rPr lang="it-IT" dirty="0" smtClean="0">
                <a:ea typeface="+mn-ea"/>
                <a:cs typeface="+mn-cs"/>
              </a:rPr>
              <a:t>/ </a:t>
            </a:r>
            <a:r>
              <a:rPr lang="it-IT" dirty="0" err="1" smtClean="0">
                <a:ea typeface="+mn-ea"/>
                <a:cs typeface="+mn-cs"/>
              </a:rPr>
              <a:t>Kugelfang</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verschütteten</a:t>
            </a:r>
            <a:r>
              <a:rPr lang="it-IT" dirty="0" smtClean="0">
                <a:ea typeface="+mn-ea"/>
                <a:cs typeface="+mn-cs"/>
              </a:rPr>
              <a:t> </a:t>
            </a:r>
            <a:r>
              <a:rPr lang="it-IT" dirty="0" err="1" smtClean="0">
                <a:ea typeface="+mn-ea"/>
                <a:cs typeface="+mn-cs"/>
              </a:rPr>
              <a:t>Mauer</a:t>
            </a:r>
            <a:r>
              <a:rPr lang="it-IT" dirty="0" smtClean="0">
                <a:ea typeface="+mn-ea"/>
                <a:cs typeface="+mn-cs"/>
              </a:rPr>
              <a:t>:/ </a:t>
            </a:r>
            <a:r>
              <a:rPr lang="it-IT" dirty="0" err="1" smtClean="0">
                <a:ea typeface="+mn-ea"/>
                <a:cs typeface="+mn-cs"/>
              </a:rPr>
              <a:t>sichtbar</a:t>
            </a:r>
            <a:r>
              <a:rPr lang="it-IT" dirty="0" smtClean="0">
                <a:ea typeface="+mn-ea"/>
                <a:cs typeface="+mn-cs"/>
              </a:rPr>
              <a:t>, </a:t>
            </a:r>
            <a:r>
              <a:rPr lang="it-IT" dirty="0" err="1" smtClean="0">
                <a:ea typeface="+mn-ea"/>
                <a:cs typeface="+mn-cs"/>
              </a:rPr>
              <a:t>aufs</a:t>
            </a:r>
            <a:r>
              <a:rPr lang="it-IT" dirty="0" smtClean="0">
                <a:ea typeface="+mn-ea"/>
                <a:cs typeface="+mn-cs"/>
              </a:rPr>
              <a:t>/ </a:t>
            </a:r>
            <a:r>
              <a:rPr lang="it-IT" dirty="0" err="1" smtClean="0">
                <a:ea typeface="+mn-ea"/>
                <a:cs typeface="+mn-cs"/>
              </a:rPr>
              <a:t>neue</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Rillen</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Chöre</a:t>
            </a:r>
            <a:r>
              <a:rPr lang="it-IT" dirty="0" smtClean="0">
                <a:ea typeface="+mn-ea"/>
                <a:cs typeface="+mn-cs"/>
              </a:rPr>
              <a:t>, </a:t>
            </a:r>
            <a:r>
              <a:rPr lang="it-IT" dirty="0" err="1" smtClean="0">
                <a:ea typeface="+mn-ea"/>
                <a:cs typeface="+mn-cs"/>
              </a:rPr>
              <a:t>damals</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Psalmen</a:t>
            </a:r>
            <a:r>
              <a:rPr lang="it-IT" dirty="0" smtClean="0">
                <a:ea typeface="+mn-ea"/>
                <a:cs typeface="+mn-cs"/>
              </a:rPr>
              <a:t>./ Ho, </a:t>
            </a:r>
            <a:r>
              <a:rPr lang="it-IT" dirty="0" err="1" smtClean="0">
                <a:ea typeface="+mn-ea"/>
                <a:cs typeface="+mn-cs"/>
              </a:rPr>
              <a:t>ho-sianna</a:t>
            </a:r>
            <a:r>
              <a:rPr lang="it-IT" dirty="0" smtClean="0">
                <a:ea typeface="+mn-ea"/>
                <a:cs typeface="+mn-cs"/>
              </a:rPr>
              <a:t>./ </a:t>
            </a:r>
            <a:r>
              <a:rPr lang="it-IT" dirty="0" err="1" smtClean="0">
                <a:ea typeface="+mn-ea"/>
                <a:cs typeface="+mn-cs"/>
              </a:rPr>
              <a:t>Also</a:t>
            </a:r>
            <a:r>
              <a:rPr lang="it-IT" dirty="0" smtClean="0">
                <a:ea typeface="+mn-ea"/>
                <a:cs typeface="+mn-cs"/>
              </a:rPr>
              <a:t>/ </a:t>
            </a:r>
            <a:r>
              <a:rPr lang="it-IT" dirty="0" err="1" smtClean="0">
                <a:ea typeface="+mn-ea"/>
                <a:cs typeface="+mn-cs"/>
              </a:rPr>
              <a:t>stehen</a:t>
            </a:r>
            <a:r>
              <a:rPr lang="it-IT" dirty="0" smtClean="0">
                <a:ea typeface="+mn-ea"/>
                <a:cs typeface="+mn-cs"/>
              </a:rPr>
              <a:t> </a:t>
            </a:r>
            <a:r>
              <a:rPr lang="it-IT" dirty="0" err="1" smtClean="0">
                <a:ea typeface="+mn-ea"/>
                <a:cs typeface="+mn-cs"/>
              </a:rPr>
              <a:t>noch</a:t>
            </a:r>
            <a:r>
              <a:rPr lang="it-IT" dirty="0" smtClean="0">
                <a:ea typeface="+mn-ea"/>
                <a:cs typeface="+mn-cs"/>
              </a:rPr>
              <a:t> </a:t>
            </a:r>
            <a:r>
              <a:rPr lang="it-IT" dirty="0" err="1" smtClean="0">
                <a:ea typeface="+mn-ea"/>
                <a:cs typeface="+mn-cs"/>
              </a:rPr>
              <a:t>Tempel</a:t>
            </a:r>
            <a:r>
              <a:rPr lang="it-IT" dirty="0" smtClean="0">
                <a:ea typeface="+mn-ea"/>
                <a:cs typeface="+mn-cs"/>
              </a:rPr>
              <a:t>. </a:t>
            </a:r>
            <a:r>
              <a:rPr lang="it-IT" dirty="0" err="1" smtClean="0">
                <a:ea typeface="+mn-ea"/>
                <a:cs typeface="+mn-cs"/>
              </a:rPr>
              <a:t>Ein</a:t>
            </a:r>
            <a:r>
              <a:rPr lang="it-IT" dirty="0" smtClean="0">
                <a:ea typeface="+mn-ea"/>
                <a:cs typeface="+mn-cs"/>
              </a:rPr>
              <a:t>/ Stern/ </a:t>
            </a:r>
            <a:r>
              <a:rPr lang="it-IT" dirty="0" err="1" smtClean="0">
                <a:ea typeface="+mn-ea"/>
                <a:cs typeface="+mn-cs"/>
              </a:rPr>
              <a:t>hat</a:t>
            </a:r>
            <a:r>
              <a:rPr lang="it-IT" dirty="0" smtClean="0">
                <a:ea typeface="+mn-ea"/>
                <a:cs typeface="+mn-cs"/>
              </a:rPr>
              <a:t> </a:t>
            </a:r>
            <a:r>
              <a:rPr lang="it-IT" dirty="0" err="1" smtClean="0">
                <a:ea typeface="+mn-ea"/>
                <a:cs typeface="+mn-cs"/>
              </a:rPr>
              <a:t>wohl</a:t>
            </a:r>
            <a:r>
              <a:rPr lang="it-IT" dirty="0" smtClean="0">
                <a:ea typeface="+mn-ea"/>
                <a:cs typeface="+mn-cs"/>
              </a:rPr>
              <a:t> </a:t>
            </a:r>
            <a:r>
              <a:rPr lang="it-IT" dirty="0" err="1" smtClean="0">
                <a:ea typeface="+mn-ea"/>
                <a:cs typeface="+mn-cs"/>
              </a:rPr>
              <a:t>noch</a:t>
            </a:r>
            <a:r>
              <a:rPr lang="it-IT" dirty="0" smtClean="0">
                <a:ea typeface="+mn-ea"/>
                <a:cs typeface="+mn-cs"/>
              </a:rPr>
              <a:t> </a:t>
            </a:r>
            <a:r>
              <a:rPr lang="it-IT" dirty="0" err="1" smtClean="0">
                <a:ea typeface="+mn-ea"/>
                <a:cs typeface="+mn-cs"/>
              </a:rPr>
              <a:t>Licht</a:t>
            </a:r>
            <a:r>
              <a:rPr lang="it-IT" dirty="0" smtClean="0">
                <a:ea typeface="+mn-ea"/>
                <a:cs typeface="+mn-cs"/>
              </a:rPr>
              <a:t>./ </a:t>
            </a:r>
            <a:r>
              <a:rPr lang="it-IT" dirty="0" err="1" smtClean="0">
                <a:ea typeface="+mn-ea"/>
                <a:cs typeface="+mn-cs"/>
              </a:rPr>
              <a:t>Nichts</a:t>
            </a:r>
            <a:r>
              <a:rPr lang="it-IT" dirty="0" smtClean="0">
                <a:ea typeface="+mn-ea"/>
                <a:cs typeface="+mn-cs"/>
              </a:rPr>
              <a:t>,/ </a:t>
            </a:r>
            <a:r>
              <a:rPr lang="it-IT" dirty="0" err="1" smtClean="0">
                <a:ea typeface="+mn-ea"/>
                <a:cs typeface="+mn-cs"/>
              </a:rPr>
              <a:t>nichts</a:t>
            </a:r>
            <a:r>
              <a:rPr lang="it-IT" dirty="0" smtClean="0">
                <a:ea typeface="+mn-ea"/>
                <a:cs typeface="+mn-cs"/>
              </a:rPr>
              <a:t> </a:t>
            </a:r>
            <a:r>
              <a:rPr lang="it-IT" dirty="0" err="1" smtClean="0">
                <a:ea typeface="+mn-ea"/>
                <a:cs typeface="+mn-cs"/>
              </a:rPr>
              <a:t>ist</a:t>
            </a:r>
            <a:r>
              <a:rPr lang="it-IT" dirty="0" smtClean="0">
                <a:ea typeface="+mn-ea"/>
                <a:cs typeface="+mn-cs"/>
              </a:rPr>
              <a:t> </a:t>
            </a:r>
            <a:r>
              <a:rPr lang="it-IT" dirty="0" err="1" smtClean="0">
                <a:ea typeface="+mn-ea"/>
                <a:cs typeface="+mn-cs"/>
              </a:rPr>
              <a:t>verloren</a:t>
            </a:r>
            <a:r>
              <a:rPr lang="it-IT" dirty="0" smtClean="0">
                <a:ea typeface="+mn-ea"/>
                <a:cs typeface="+mn-cs"/>
              </a:rPr>
              <a:t>./</a:t>
            </a:r>
            <a:r>
              <a:rPr lang="it-IT" dirty="0" err="1" smtClean="0">
                <a:ea typeface="+mn-ea"/>
                <a:cs typeface="+mn-cs"/>
              </a:rPr>
              <a:t>Ho-sianna</a:t>
            </a:r>
            <a:r>
              <a:rPr lang="it-IT" dirty="0" smtClean="0">
                <a:ea typeface="+mn-ea"/>
                <a:cs typeface="+mn-cs"/>
              </a:rPr>
              <a:t>.</a:t>
            </a:r>
          </a:p>
          <a:p>
            <a:pPr eaLnBrk="1" fontAlgn="auto" hangingPunct="1">
              <a:spcAft>
                <a:spcPts val="0"/>
              </a:spcAft>
              <a:buFont typeface="Arial"/>
              <a:buNone/>
              <a:defRPr/>
            </a:pPr>
            <a:r>
              <a:rPr lang="it-IT" dirty="0" err="1" smtClean="0">
                <a:ea typeface="+mn-ea"/>
                <a:cs typeface="+mn-cs"/>
              </a:rPr>
              <a:t>…</a:t>
            </a:r>
            <a:r>
              <a:rPr lang="it-IT" dirty="0" smtClean="0">
                <a:ea typeface="+mn-ea"/>
                <a:cs typeface="+mn-cs"/>
              </a:rPr>
              <a:t>.</a:t>
            </a:r>
          </a:p>
          <a:p>
            <a:pPr eaLnBrk="1" fontAlgn="auto" hangingPunct="1">
              <a:spcAft>
                <a:spcPts val="0"/>
              </a:spcAft>
              <a:buFont typeface="Arial"/>
              <a:buNone/>
              <a:defRPr/>
            </a:pPr>
            <a:r>
              <a:rPr lang="it-IT" dirty="0" smtClean="0">
                <a:ea typeface="+mn-ea"/>
                <a:cs typeface="+mn-cs"/>
              </a:rPr>
              <a:t>VERBRACHT </a:t>
            </a:r>
            <a:r>
              <a:rPr lang="it-IT" dirty="0" err="1" smtClean="0">
                <a:ea typeface="+mn-ea"/>
                <a:cs typeface="+mn-cs"/>
              </a:rPr>
              <a:t>ins</a:t>
            </a:r>
            <a:r>
              <a:rPr lang="it-IT" dirty="0" smtClean="0">
                <a:ea typeface="+mn-ea"/>
                <a:cs typeface="+mn-cs"/>
              </a:rPr>
              <a:t>/  </a:t>
            </a:r>
            <a:r>
              <a:rPr lang="it-IT" dirty="0" err="1" smtClean="0">
                <a:ea typeface="+mn-ea"/>
                <a:cs typeface="+mn-cs"/>
              </a:rPr>
              <a:t>Gelände</a:t>
            </a:r>
            <a:r>
              <a:rPr lang="it-IT" dirty="0" smtClean="0">
                <a:ea typeface="+mn-ea"/>
                <a:cs typeface="+mn-cs"/>
              </a:rPr>
              <a:t> / </a:t>
            </a:r>
            <a:r>
              <a:rPr lang="it-IT" dirty="0" err="1" smtClean="0">
                <a:ea typeface="+mn-ea"/>
                <a:cs typeface="+mn-cs"/>
              </a:rPr>
              <a:t>mit</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untrüglichen</a:t>
            </a:r>
            <a:r>
              <a:rPr lang="it-IT" dirty="0" smtClean="0">
                <a:ea typeface="+mn-ea"/>
                <a:cs typeface="+mn-cs"/>
              </a:rPr>
              <a:t> </a:t>
            </a:r>
            <a:r>
              <a:rPr lang="it-IT" dirty="0" err="1" smtClean="0">
                <a:ea typeface="+mn-ea"/>
                <a:cs typeface="+mn-cs"/>
              </a:rPr>
              <a:t>Spur</a:t>
            </a:r>
            <a:r>
              <a:rPr lang="it-IT" dirty="0" smtClean="0">
                <a:ea typeface="+mn-ea"/>
                <a:cs typeface="+mn-cs"/>
              </a:rPr>
              <a:t>: /</a:t>
            </a:r>
            <a:r>
              <a:rPr lang="it-IT" dirty="0" err="1" smtClean="0">
                <a:ea typeface="+mn-ea"/>
                <a:cs typeface="+mn-cs"/>
              </a:rPr>
              <a:t>Gras</a:t>
            </a:r>
            <a:r>
              <a:rPr lang="it-IT" dirty="0" smtClean="0">
                <a:ea typeface="+mn-ea"/>
                <a:cs typeface="+mn-cs"/>
              </a:rPr>
              <a:t>, </a:t>
            </a:r>
            <a:r>
              <a:rPr lang="it-IT" dirty="0" err="1" smtClean="0">
                <a:ea typeface="+mn-ea"/>
                <a:cs typeface="+mn-cs"/>
              </a:rPr>
              <a:t>auseinandergeschrieben</a:t>
            </a:r>
            <a:r>
              <a:rPr lang="it-IT" dirty="0" smtClean="0">
                <a:ea typeface="+mn-ea"/>
                <a:cs typeface="+mn-cs"/>
              </a:rPr>
              <a:t>.</a:t>
            </a:r>
          </a:p>
        </p:txBody>
      </p:sp>
    </p:spTree>
    <p:extLst>
      <p:ext uri="{BB962C8B-B14F-4D97-AF65-F5344CB8AC3E}">
        <p14:creationId xmlns:p14="http://schemas.microsoft.com/office/powerpoint/2010/main" val="3502535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800100" y="376432"/>
            <a:ext cx="7543800" cy="1371600"/>
          </a:xfrm>
        </p:spPr>
        <p:txBody>
          <a:bodyPr rtlCol="0">
            <a:normAutofit/>
          </a:bodyPr>
          <a:lstStyle/>
          <a:p>
            <a:pPr eaLnBrk="1" fontAlgn="auto" hangingPunct="1">
              <a:spcAft>
                <a:spcPts val="0"/>
              </a:spcAft>
              <a:defRPr/>
            </a:pPr>
            <a:r>
              <a:rPr lang="it-IT" sz="3200" dirty="0" err="1" smtClean="0">
                <a:solidFill>
                  <a:srgbClr val="FF0000"/>
                </a:solidFill>
                <a:ea typeface="+mj-ea"/>
                <a:cs typeface="+mj-cs"/>
              </a:rPr>
              <a:t>un</a:t>
            </a:r>
            <a:r>
              <a:rPr lang="it-IT" sz="3200" dirty="0" err="1" smtClean="0">
                <a:ea typeface="+mj-ea"/>
                <a:cs typeface="+mj-cs"/>
              </a:rPr>
              <a:t>bekannt</a:t>
            </a:r>
            <a:r>
              <a:rPr lang="it-IT" sz="3200" dirty="0" smtClean="0">
                <a:ea typeface="+mj-ea"/>
                <a:cs typeface="+mj-cs"/>
              </a:rPr>
              <a:t>/ </a:t>
            </a:r>
            <a:r>
              <a:rPr lang="it-IT" sz="3200" dirty="0" err="1" smtClean="0">
                <a:solidFill>
                  <a:srgbClr val="FF0000"/>
                </a:solidFill>
                <a:ea typeface="+mj-ea"/>
                <a:cs typeface="+mj-cs"/>
              </a:rPr>
              <a:t>Um</a:t>
            </a:r>
            <a:r>
              <a:rPr lang="it-IT" sz="3200" dirty="0" err="1" smtClean="0">
                <a:ea typeface="+mj-ea"/>
                <a:cs typeface="+mj-cs"/>
              </a:rPr>
              <a:t>wege</a:t>
            </a:r>
            <a:r>
              <a:rPr lang="it-IT" sz="3200" dirty="0" smtClean="0">
                <a:ea typeface="+mj-ea"/>
                <a:cs typeface="+mj-cs"/>
              </a:rPr>
              <a:t>/ </a:t>
            </a:r>
            <a:r>
              <a:rPr lang="it-IT" sz="3200" dirty="0" err="1" smtClean="0">
                <a:ea typeface="+mj-ea"/>
                <a:cs typeface="+mj-cs"/>
              </a:rPr>
              <a:t>Geschichst</a:t>
            </a:r>
            <a:r>
              <a:rPr lang="it-IT" sz="3200" dirty="0" err="1" smtClean="0">
                <a:solidFill>
                  <a:srgbClr val="FF0000"/>
                </a:solidFill>
                <a:ea typeface="+mj-ea"/>
                <a:cs typeface="+mj-cs"/>
              </a:rPr>
              <a:t>los</a:t>
            </a:r>
            <a:r>
              <a:rPr lang="it-IT" sz="3200" dirty="0" err="1" smtClean="0">
                <a:ea typeface="+mj-ea"/>
                <a:cs typeface="+mj-cs"/>
              </a:rPr>
              <a:t>igkeit</a:t>
            </a:r>
            <a:r>
              <a:rPr lang="it-IT" sz="3200" dirty="0" smtClean="0">
                <a:ea typeface="+mj-ea"/>
                <a:cs typeface="+mj-cs"/>
              </a:rPr>
              <a:t> / </a:t>
            </a:r>
            <a:r>
              <a:rPr lang="it-IT" sz="3200" dirty="0" err="1" smtClean="0">
                <a:solidFill>
                  <a:srgbClr val="FF0000"/>
                </a:solidFill>
                <a:ea typeface="+mj-ea"/>
                <a:cs typeface="+mj-cs"/>
              </a:rPr>
              <a:t>ehe</a:t>
            </a:r>
            <a:r>
              <a:rPr lang="it-IT" sz="3200" dirty="0" err="1" smtClean="0">
                <a:ea typeface="+mj-ea"/>
                <a:cs typeface="+mj-cs"/>
              </a:rPr>
              <a:t>malig</a:t>
            </a:r>
            <a:endParaRPr lang="it-IT" sz="3200" dirty="0" smtClean="0">
              <a:ea typeface="+mj-ea"/>
              <a:cs typeface="+mj-cs"/>
            </a:endParaRPr>
          </a:p>
        </p:txBody>
      </p:sp>
      <p:sp>
        <p:nvSpPr>
          <p:cNvPr id="7" name="Segnaposto testo 6"/>
          <p:cNvSpPr>
            <a:spLocks noGrp="1"/>
          </p:cNvSpPr>
          <p:nvPr>
            <p:ph type="body" idx="1"/>
          </p:nvPr>
        </p:nvSpPr>
        <p:spPr/>
        <p:txBody>
          <a:bodyPr rtlCol="0">
            <a:normAutofit fontScale="77500" lnSpcReduction="20000"/>
          </a:bodyPr>
          <a:lstStyle/>
          <a:p>
            <a:pPr eaLnBrk="1" fontAlgn="auto" hangingPunct="1">
              <a:spcAft>
                <a:spcPts val="0"/>
              </a:spcAft>
              <a:buFont typeface="Arial"/>
              <a:buNone/>
              <a:defRPr/>
            </a:pPr>
            <a:r>
              <a:rPr lang="it-IT" dirty="0" smtClean="0">
                <a:ea typeface="+mn-ea"/>
                <a:cs typeface="+mn-cs"/>
              </a:rPr>
              <a:t>Discorso per il Premio Città di Brema, trad. G. Bevilacqua</a:t>
            </a:r>
          </a:p>
        </p:txBody>
      </p:sp>
      <p:sp>
        <p:nvSpPr>
          <p:cNvPr id="3" name="Segnaposto contenuto 2"/>
          <p:cNvSpPr>
            <a:spLocks noGrp="1"/>
          </p:cNvSpPr>
          <p:nvPr>
            <p:ph sz="half" idx="2"/>
          </p:nvPr>
        </p:nvSpPr>
        <p:spPr>
          <a:xfrm>
            <a:off x="124736" y="2743199"/>
            <a:ext cx="4944082" cy="3686707"/>
          </a:xfrm>
        </p:spPr>
        <p:txBody>
          <a:bodyPr>
            <a:normAutofit fontScale="85000" lnSpcReduction="10000"/>
          </a:bodyPr>
          <a:lstStyle/>
          <a:p>
            <a:pPr eaLnBrk="1" hangingPunct="1">
              <a:lnSpc>
                <a:spcPct val="80000"/>
              </a:lnSpc>
              <a:buFont typeface="Arial" charset="0"/>
              <a:buNone/>
            </a:pPr>
            <a:r>
              <a:rPr lang="it-IT" sz="1500">
                <a:latin typeface="Calibri" charset="0"/>
                <a:ea typeface="ＭＳ Ｐゴシック" charset="0"/>
                <a:cs typeface="ＭＳ Ｐゴシック" charset="0"/>
              </a:rPr>
              <a:t>Il paesaggio dal quale io – e per quali vie traverse! Ma poi esistono: vie</a:t>
            </a:r>
          </a:p>
          <a:p>
            <a:pPr eaLnBrk="1" hangingPunct="1">
              <a:lnSpc>
                <a:spcPct val="80000"/>
              </a:lnSpc>
              <a:buFont typeface="Arial" charset="0"/>
              <a:buNone/>
            </a:pPr>
            <a:r>
              <a:rPr lang="it-IT" sz="1500">
                <a:latin typeface="Calibri" charset="0"/>
                <a:ea typeface="ＭＳ Ｐゴシック" charset="0"/>
                <a:cs typeface="ＭＳ Ｐゴシック" charset="0"/>
              </a:rPr>
              <a:t>traverse? – il paesaggio dal quale io giungo fino a Loro è probabilmente sconosciuto</a:t>
            </a:r>
          </a:p>
          <a:p>
            <a:pPr eaLnBrk="1" hangingPunct="1">
              <a:lnSpc>
                <a:spcPct val="80000"/>
              </a:lnSpc>
              <a:buFont typeface="Arial" charset="0"/>
              <a:buNone/>
            </a:pPr>
            <a:r>
              <a:rPr lang="it-IT" sz="1500">
                <a:latin typeface="Calibri" charset="0"/>
                <a:ea typeface="ＭＳ Ｐゴシック" charset="0"/>
                <a:cs typeface="ＭＳ Ｐゴシック" charset="0"/>
              </a:rPr>
              <a:t>alla maggior parte di Loro. È il paesaggio in cui stava di casa una</a:t>
            </a:r>
          </a:p>
          <a:p>
            <a:pPr eaLnBrk="1" hangingPunct="1">
              <a:lnSpc>
                <a:spcPct val="80000"/>
              </a:lnSpc>
              <a:buFont typeface="Arial" charset="0"/>
              <a:buNone/>
            </a:pPr>
            <a:r>
              <a:rPr lang="it-IT" sz="1500">
                <a:latin typeface="Calibri" charset="0"/>
                <a:ea typeface="ＭＳ Ｐゴシック" charset="0"/>
                <a:cs typeface="ＭＳ Ｐゴシック" charset="0"/>
              </a:rPr>
              <a:t>parte non trascurabile di quelle storie cassidiche che Martin Buber ha rinarrato</a:t>
            </a:r>
          </a:p>
          <a:p>
            <a:pPr eaLnBrk="1" hangingPunct="1">
              <a:lnSpc>
                <a:spcPct val="80000"/>
              </a:lnSpc>
              <a:buFont typeface="Arial" charset="0"/>
              <a:buNone/>
            </a:pPr>
            <a:r>
              <a:rPr lang="it-IT" sz="1500">
                <a:latin typeface="Calibri" charset="0"/>
                <a:ea typeface="ＭＳ Ｐゴシック" charset="0"/>
                <a:cs typeface="ＭＳ Ｐゴシック" charset="0"/>
              </a:rPr>
              <a:t>in tedesco a tutti noi. Era, se posso ancora aggiungere a questo schizzo</a:t>
            </a:r>
          </a:p>
          <a:p>
            <a:pPr eaLnBrk="1" hangingPunct="1">
              <a:lnSpc>
                <a:spcPct val="80000"/>
              </a:lnSpc>
              <a:buFont typeface="Arial" charset="0"/>
              <a:buNone/>
            </a:pPr>
            <a:r>
              <a:rPr lang="it-IT" sz="1500">
                <a:latin typeface="Calibri" charset="0"/>
                <a:ea typeface="ＭＳ Ｐゴシック" charset="0"/>
                <a:cs typeface="ＭＳ Ｐゴシック" charset="0"/>
              </a:rPr>
              <a:t>topografico qualcosa che adesso, da tanto lontano mi si ripresenta agli occhi,</a:t>
            </a:r>
          </a:p>
          <a:p>
            <a:pPr eaLnBrk="1" hangingPunct="1">
              <a:lnSpc>
                <a:spcPct val="80000"/>
              </a:lnSpc>
              <a:buFont typeface="Arial" charset="0"/>
              <a:buNone/>
            </a:pPr>
            <a:r>
              <a:rPr lang="it-IT" sz="1500">
                <a:latin typeface="Calibri" charset="0"/>
                <a:ea typeface="ＭＳ Ｐゴシック" charset="0"/>
                <a:cs typeface="ＭＳ Ｐゴシック" charset="0"/>
              </a:rPr>
              <a:t>– era una contrada [Gegend] in cui vivevano uomini e libri. Laggiù, in quella</a:t>
            </a:r>
          </a:p>
          <a:p>
            <a:pPr eaLnBrk="1" hangingPunct="1">
              <a:lnSpc>
                <a:spcPct val="80000"/>
              </a:lnSpc>
              <a:buFont typeface="Arial" charset="0"/>
              <a:buNone/>
            </a:pPr>
            <a:r>
              <a:rPr lang="it-IT" sz="1500">
                <a:latin typeface="Calibri" charset="0"/>
                <a:ea typeface="ＭＳ Ｐゴシック" charset="0"/>
                <a:cs typeface="ＭＳ Ｐゴシック" charset="0"/>
              </a:rPr>
              <a:t>ex provincia del dominio asburgico ora privata di ogni memoria storica…</a:t>
            </a:r>
          </a:p>
        </p:txBody>
      </p:sp>
      <p:sp>
        <p:nvSpPr>
          <p:cNvPr id="21509" name="Segnaposto testo 7"/>
          <p:cNvSpPr>
            <a:spLocks noGrp="1"/>
          </p:cNvSpPr>
          <p:nvPr>
            <p:ph type="body" sz="quarter" idx="3"/>
          </p:nvPr>
        </p:nvSpPr>
        <p:spPr/>
        <p:txBody>
          <a:bodyPr/>
          <a:lstStyle/>
          <a:p>
            <a:pPr eaLnBrk="1" hangingPunct="1"/>
            <a:r>
              <a:rPr lang="it-IT">
                <a:latin typeface="Calibri" charset="0"/>
                <a:ea typeface="ＭＳ Ｐゴシック" charset="0"/>
                <a:cs typeface="ＭＳ Ｐゴシック" charset="0"/>
              </a:rPr>
              <a:t>Bremer Rede, 1958</a:t>
            </a:r>
          </a:p>
        </p:txBody>
      </p:sp>
      <p:sp>
        <p:nvSpPr>
          <p:cNvPr id="5" name="Segnaposto contenuto 4"/>
          <p:cNvSpPr>
            <a:spLocks noGrp="1"/>
          </p:cNvSpPr>
          <p:nvPr>
            <p:ph sz="quarter" idx="4"/>
          </p:nvPr>
        </p:nvSpPr>
        <p:spPr/>
        <p:txBody>
          <a:bodyPr rtlCol="0">
            <a:normAutofit fontScale="70000" lnSpcReduction="20000"/>
          </a:bodyPr>
          <a:lstStyle/>
          <a:p>
            <a:pPr eaLnBrk="1" fontAlgn="auto" hangingPunct="1">
              <a:spcAft>
                <a:spcPts val="0"/>
              </a:spcAft>
              <a:buFont typeface="Arial"/>
              <a:buNone/>
              <a:defRPr/>
            </a:pPr>
            <a:r>
              <a:rPr lang="it-IT" dirty="0" err="1" smtClean="0">
                <a:ea typeface="+mn-ea"/>
                <a:cs typeface="+mn-cs"/>
              </a:rPr>
              <a:t>Die</a:t>
            </a:r>
            <a:r>
              <a:rPr lang="it-IT" dirty="0" smtClean="0">
                <a:ea typeface="+mn-ea"/>
                <a:cs typeface="+mn-cs"/>
              </a:rPr>
              <a:t> </a:t>
            </a:r>
            <a:r>
              <a:rPr lang="it-IT" dirty="0" err="1" smtClean="0">
                <a:ea typeface="+mn-ea"/>
                <a:cs typeface="+mn-cs"/>
              </a:rPr>
              <a:t>Landschaft</a:t>
            </a:r>
            <a:r>
              <a:rPr lang="it-IT" dirty="0" smtClean="0">
                <a:ea typeface="+mn-ea"/>
                <a:cs typeface="+mn-cs"/>
              </a:rPr>
              <a:t>, </a:t>
            </a:r>
            <a:r>
              <a:rPr lang="it-IT" dirty="0" err="1" smtClean="0">
                <a:ea typeface="+mn-ea"/>
                <a:cs typeface="+mn-cs"/>
              </a:rPr>
              <a:t>aus</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ich</a:t>
            </a:r>
            <a:r>
              <a:rPr lang="it-IT" dirty="0" smtClean="0">
                <a:ea typeface="+mn-ea"/>
                <a:cs typeface="+mn-cs"/>
              </a:rPr>
              <a:t> </a:t>
            </a:r>
            <a:r>
              <a:rPr lang="it-IT" dirty="0" err="1" smtClean="0">
                <a:ea typeface="+mn-ea"/>
                <a:cs typeface="+mn-cs"/>
              </a:rPr>
              <a:t>–</a:t>
            </a:r>
            <a:r>
              <a:rPr lang="it-IT" dirty="0" smtClean="0">
                <a:ea typeface="+mn-ea"/>
                <a:cs typeface="+mn-cs"/>
              </a:rPr>
              <a:t> </a:t>
            </a:r>
            <a:r>
              <a:rPr lang="it-IT" dirty="0" err="1" smtClean="0">
                <a:ea typeface="+mn-ea"/>
                <a:cs typeface="+mn-cs"/>
              </a:rPr>
              <a:t>auf</a:t>
            </a:r>
            <a:r>
              <a:rPr lang="it-IT" dirty="0" smtClean="0">
                <a:ea typeface="+mn-ea"/>
                <a:cs typeface="+mn-cs"/>
              </a:rPr>
              <a:t> </a:t>
            </a:r>
            <a:r>
              <a:rPr lang="it-IT" dirty="0" err="1" smtClean="0">
                <a:ea typeface="+mn-ea"/>
                <a:cs typeface="+mn-cs"/>
              </a:rPr>
              <a:t>welchen</a:t>
            </a:r>
            <a:r>
              <a:rPr lang="it-IT" dirty="0" smtClean="0">
                <a:ea typeface="+mn-ea"/>
                <a:cs typeface="+mn-cs"/>
              </a:rPr>
              <a:t> </a:t>
            </a:r>
            <a:r>
              <a:rPr lang="it-IT" dirty="0" err="1" smtClean="0">
                <a:ea typeface="+mn-ea"/>
                <a:cs typeface="+mn-cs"/>
              </a:rPr>
              <a:t>Umwegen</a:t>
            </a:r>
            <a:r>
              <a:rPr lang="it-IT" dirty="0" smtClean="0">
                <a:ea typeface="+mn-ea"/>
                <a:cs typeface="+mn-cs"/>
              </a:rPr>
              <a:t>! </a:t>
            </a:r>
            <a:r>
              <a:rPr lang="it-IT" dirty="0" err="1" smtClean="0">
                <a:ea typeface="+mn-ea"/>
                <a:cs typeface="+mn-cs"/>
              </a:rPr>
              <a:t>Aber</a:t>
            </a:r>
            <a:r>
              <a:rPr lang="it-IT" dirty="0" smtClean="0">
                <a:ea typeface="+mn-ea"/>
                <a:cs typeface="+mn-cs"/>
              </a:rPr>
              <a:t> </a:t>
            </a:r>
            <a:r>
              <a:rPr lang="it-IT" dirty="0" err="1" smtClean="0">
                <a:ea typeface="+mn-ea"/>
                <a:cs typeface="+mn-cs"/>
              </a:rPr>
              <a:t>gibt</a:t>
            </a:r>
            <a:r>
              <a:rPr lang="it-IT" dirty="0" smtClean="0">
                <a:ea typeface="+mn-ea"/>
                <a:cs typeface="+mn-cs"/>
              </a:rPr>
              <a:t> </a:t>
            </a:r>
            <a:r>
              <a:rPr lang="it-IT" dirty="0" err="1" smtClean="0">
                <a:ea typeface="+mn-ea"/>
                <a:cs typeface="+mn-cs"/>
              </a:rPr>
              <a:t>es</a:t>
            </a:r>
            <a:r>
              <a:rPr lang="it-IT" dirty="0" smtClean="0">
                <a:ea typeface="+mn-ea"/>
                <a:cs typeface="+mn-cs"/>
              </a:rPr>
              <a:t> </a:t>
            </a:r>
            <a:r>
              <a:rPr lang="it-IT" dirty="0" err="1" smtClean="0">
                <a:ea typeface="+mn-ea"/>
                <a:cs typeface="+mn-cs"/>
              </a:rPr>
              <a:t>das</a:t>
            </a:r>
            <a:r>
              <a:rPr lang="it-IT" dirty="0" smtClean="0">
                <a:ea typeface="+mn-ea"/>
                <a:cs typeface="+mn-cs"/>
              </a:rPr>
              <a:t> </a:t>
            </a:r>
            <a:r>
              <a:rPr lang="it-IT" dirty="0" err="1" smtClean="0">
                <a:ea typeface="+mn-ea"/>
                <a:cs typeface="+mn-cs"/>
              </a:rPr>
              <a:t>denn</a:t>
            </a:r>
            <a:r>
              <a:rPr lang="it-IT" dirty="0" smtClean="0">
                <a:ea typeface="+mn-ea"/>
                <a:cs typeface="+mn-cs"/>
              </a:rPr>
              <a:t>: </a:t>
            </a:r>
            <a:r>
              <a:rPr lang="it-IT" dirty="0" err="1" smtClean="0">
                <a:ea typeface="+mn-ea"/>
                <a:cs typeface="+mn-cs"/>
              </a:rPr>
              <a:t>Umwege</a:t>
            </a:r>
            <a:r>
              <a:rPr lang="it-IT" dirty="0" smtClean="0">
                <a:ea typeface="+mn-ea"/>
                <a:cs typeface="+mn-cs"/>
              </a:rPr>
              <a:t>? -, </a:t>
            </a:r>
            <a:r>
              <a:rPr lang="it-IT" dirty="0" err="1" smtClean="0">
                <a:ea typeface="+mn-ea"/>
                <a:cs typeface="+mn-cs"/>
              </a:rPr>
              <a:t>die</a:t>
            </a:r>
            <a:r>
              <a:rPr lang="it-IT" dirty="0" smtClean="0">
                <a:ea typeface="+mn-ea"/>
                <a:cs typeface="+mn-cs"/>
              </a:rPr>
              <a:t> </a:t>
            </a:r>
            <a:r>
              <a:rPr lang="it-IT" dirty="0" err="1" smtClean="0">
                <a:ea typeface="+mn-ea"/>
                <a:cs typeface="+mn-cs"/>
              </a:rPr>
              <a:t>Landschaft</a:t>
            </a:r>
            <a:r>
              <a:rPr lang="it-IT" dirty="0" smtClean="0">
                <a:ea typeface="+mn-ea"/>
                <a:cs typeface="+mn-cs"/>
              </a:rPr>
              <a:t>, </a:t>
            </a:r>
            <a:r>
              <a:rPr lang="it-IT" dirty="0" err="1" smtClean="0">
                <a:ea typeface="+mn-ea"/>
                <a:cs typeface="+mn-cs"/>
              </a:rPr>
              <a:t>aus</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ich</a:t>
            </a:r>
            <a:r>
              <a:rPr lang="it-IT" dirty="0" smtClean="0">
                <a:ea typeface="+mn-ea"/>
                <a:cs typeface="+mn-cs"/>
              </a:rPr>
              <a:t> </a:t>
            </a:r>
            <a:r>
              <a:rPr lang="it-IT" dirty="0" err="1" smtClean="0">
                <a:ea typeface="+mn-ea"/>
                <a:cs typeface="+mn-cs"/>
              </a:rPr>
              <a:t>zu</a:t>
            </a:r>
            <a:r>
              <a:rPr lang="it-IT" dirty="0" smtClean="0">
                <a:ea typeface="+mn-ea"/>
                <a:cs typeface="+mn-cs"/>
              </a:rPr>
              <a:t> </a:t>
            </a:r>
            <a:r>
              <a:rPr lang="it-IT" dirty="0" err="1" smtClean="0">
                <a:ea typeface="+mn-ea"/>
                <a:cs typeface="+mn-cs"/>
              </a:rPr>
              <a:t>Ihnen</a:t>
            </a:r>
            <a:r>
              <a:rPr lang="it-IT" dirty="0" smtClean="0">
                <a:ea typeface="+mn-ea"/>
                <a:cs typeface="+mn-cs"/>
              </a:rPr>
              <a:t> </a:t>
            </a:r>
            <a:r>
              <a:rPr lang="it-IT" dirty="0" err="1" smtClean="0">
                <a:ea typeface="+mn-ea"/>
                <a:cs typeface="+mn-cs"/>
              </a:rPr>
              <a:t>komme</a:t>
            </a:r>
            <a:r>
              <a:rPr lang="it-IT" dirty="0" smtClean="0">
                <a:ea typeface="+mn-ea"/>
                <a:cs typeface="+mn-cs"/>
              </a:rPr>
              <a:t>, </a:t>
            </a:r>
            <a:r>
              <a:rPr lang="it-IT" dirty="0" err="1" smtClean="0">
                <a:ea typeface="+mn-ea"/>
                <a:cs typeface="+mn-cs"/>
              </a:rPr>
              <a:t>dürfte</a:t>
            </a:r>
            <a:r>
              <a:rPr lang="it-IT" dirty="0" smtClean="0">
                <a:ea typeface="+mn-ea"/>
                <a:cs typeface="+mn-cs"/>
              </a:rPr>
              <a:t> den </a:t>
            </a:r>
            <a:r>
              <a:rPr lang="it-IT" dirty="0" err="1" smtClean="0">
                <a:ea typeface="+mn-ea"/>
                <a:cs typeface="+mn-cs"/>
              </a:rPr>
              <a:t>meisten</a:t>
            </a:r>
            <a:r>
              <a:rPr lang="it-IT" dirty="0" smtClean="0">
                <a:ea typeface="+mn-ea"/>
                <a:cs typeface="+mn-cs"/>
              </a:rPr>
              <a:t> von </a:t>
            </a:r>
            <a:r>
              <a:rPr lang="it-IT" dirty="0" err="1" smtClean="0">
                <a:ea typeface="+mn-ea"/>
                <a:cs typeface="+mn-cs"/>
              </a:rPr>
              <a:t>Ihnen</a:t>
            </a:r>
            <a:r>
              <a:rPr lang="it-IT" dirty="0" smtClean="0">
                <a:ea typeface="+mn-ea"/>
                <a:cs typeface="+mn-cs"/>
              </a:rPr>
              <a:t> </a:t>
            </a:r>
            <a:r>
              <a:rPr lang="it-IT" dirty="0" err="1" smtClean="0">
                <a:ea typeface="+mn-ea"/>
                <a:cs typeface="+mn-cs"/>
              </a:rPr>
              <a:t>unbekannt</a:t>
            </a:r>
            <a:r>
              <a:rPr lang="it-IT" dirty="0" smtClean="0">
                <a:ea typeface="+mn-ea"/>
                <a:cs typeface="+mn-cs"/>
              </a:rPr>
              <a:t> </a:t>
            </a:r>
            <a:r>
              <a:rPr lang="it-IT" dirty="0" err="1" smtClean="0">
                <a:ea typeface="+mn-ea"/>
                <a:cs typeface="+mn-cs"/>
              </a:rPr>
              <a:t>sein</a:t>
            </a:r>
            <a:r>
              <a:rPr lang="it-IT" dirty="0" smtClean="0">
                <a:ea typeface="+mn-ea"/>
                <a:cs typeface="+mn-cs"/>
              </a:rPr>
              <a:t>. </a:t>
            </a:r>
            <a:r>
              <a:rPr lang="it-IT" dirty="0" err="1" smtClean="0">
                <a:ea typeface="+mn-ea"/>
                <a:cs typeface="+mn-cs"/>
              </a:rPr>
              <a:t>Es</a:t>
            </a:r>
            <a:r>
              <a:rPr lang="it-IT" dirty="0" smtClean="0">
                <a:ea typeface="+mn-ea"/>
                <a:cs typeface="+mn-cs"/>
              </a:rPr>
              <a:t> </a:t>
            </a:r>
            <a:r>
              <a:rPr lang="it-IT" dirty="0" err="1" smtClean="0">
                <a:ea typeface="+mn-ea"/>
                <a:cs typeface="+mn-cs"/>
              </a:rPr>
              <a:t>ist</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Landschaft</a:t>
            </a:r>
            <a:r>
              <a:rPr lang="it-IT" dirty="0" smtClean="0">
                <a:ea typeface="+mn-ea"/>
                <a:cs typeface="+mn-cs"/>
              </a:rPr>
              <a:t>, in </a:t>
            </a:r>
            <a:r>
              <a:rPr lang="it-IT" dirty="0" err="1" smtClean="0">
                <a:ea typeface="+mn-ea"/>
                <a:cs typeface="+mn-cs"/>
              </a:rPr>
              <a:t>der</a:t>
            </a:r>
            <a:r>
              <a:rPr lang="it-IT" dirty="0" smtClean="0">
                <a:ea typeface="+mn-ea"/>
                <a:cs typeface="+mn-cs"/>
              </a:rPr>
              <a:t> </a:t>
            </a:r>
            <a:r>
              <a:rPr lang="it-IT" dirty="0" err="1" smtClean="0">
                <a:ea typeface="+mn-ea"/>
                <a:cs typeface="+mn-cs"/>
              </a:rPr>
              <a:t>ein</a:t>
            </a:r>
            <a:r>
              <a:rPr lang="it-IT" dirty="0" smtClean="0">
                <a:ea typeface="+mn-ea"/>
                <a:cs typeface="+mn-cs"/>
              </a:rPr>
              <a:t> </a:t>
            </a:r>
            <a:r>
              <a:rPr lang="it-IT" dirty="0" err="1" smtClean="0">
                <a:ea typeface="+mn-ea"/>
                <a:cs typeface="+mn-cs"/>
              </a:rPr>
              <a:t>nicht</a:t>
            </a:r>
            <a:r>
              <a:rPr lang="it-IT" dirty="0" smtClean="0">
                <a:ea typeface="+mn-ea"/>
                <a:cs typeface="+mn-cs"/>
              </a:rPr>
              <a:t> </a:t>
            </a:r>
            <a:r>
              <a:rPr lang="it-IT" dirty="0" err="1" smtClean="0">
                <a:ea typeface="+mn-ea"/>
                <a:cs typeface="+mn-cs"/>
              </a:rPr>
              <a:t>unbeträchtlicher</a:t>
            </a:r>
            <a:r>
              <a:rPr lang="it-IT" dirty="0" smtClean="0">
                <a:ea typeface="+mn-ea"/>
                <a:cs typeface="+mn-cs"/>
              </a:rPr>
              <a:t> </a:t>
            </a:r>
            <a:r>
              <a:rPr lang="it-IT" dirty="0" err="1" smtClean="0">
                <a:ea typeface="+mn-ea"/>
                <a:cs typeface="+mn-cs"/>
              </a:rPr>
              <a:t>Teil</a:t>
            </a:r>
            <a:r>
              <a:rPr lang="it-IT" dirty="0" smtClean="0">
                <a:ea typeface="+mn-ea"/>
                <a:cs typeface="+mn-cs"/>
              </a:rPr>
              <a:t> </a:t>
            </a:r>
            <a:r>
              <a:rPr lang="it-IT" dirty="0" err="1" smtClean="0">
                <a:ea typeface="+mn-ea"/>
                <a:cs typeface="+mn-cs"/>
              </a:rPr>
              <a:t>jener</a:t>
            </a:r>
            <a:r>
              <a:rPr lang="it-IT" dirty="0" smtClean="0">
                <a:ea typeface="+mn-ea"/>
                <a:cs typeface="+mn-cs"/>
              </a:rPr>
              <a:t> </a:t>
            </a:r>
            <a:r>
              <a:rPr lang="it-IT" dirty="0" err="1" smtClean="0">
                <a:ea typeface="+mn-ea"/>
                <a:cs typeface="+mn-cs"/>
              </a:rPr>
              <a:t>chassidischen</a:t>
            </a:r>
            <a:r>
              <a:rPr lang="it-IT" dirty="0" smtClean="0">
                <a:ea typeface="+mn-ea"/>
                <a:cs typeface="+mn-cs"/>
              </a:rPr>
              <a:t> </a:t>
            </a:r>
            <a:r>
              <a:rPr lang="it-IT" dirty="0" err="1" smtClean="0">
                <a:ea typeface="+mn-ea"/>
                <a:cs typeface="+mn-cs"/>
              </a:rPr>
              <a:t>Geschichten</a:t>
            </a:r>
            <a:r>
              <a:rPr lang="it-IT" dirty="0" smtClean="0">
                <a:ea typeface="+mn-ea"/>
                <a:cs typeface="+mn-cs"/>
              </a:rPr>
              <a:t> </a:t>
            </a:r>
            <a:r>
              <a:rPr lang="it-IT" dirty="0" err="1" smtClean="0">
                <a:ea typeface="+mn-ea"/>
                <a:cs typeface="+mn-cs"/>
              </a:rPr>
              <a:t>zu</a:t>
            </a:r>
            <a:r>
              <a:rPr lang="it-IT" dirty="0" smtClean="0">
                <a:ea typeface="+mn-ea"/>
                <a:cs typeface="+mn-cs"/>
              </a:rPr>
              <a:t> </a:t>
            </a:r>
            <a:r>
              <a:rPr lang="it-IT" dirty="0" err="1" smtClean="0">
                <a:ea typeface="+mn-ea"/>
                <a:cs typeface="+mn-cs"/>
              </a:rPr>
              <a:t>Hause</a:t>
            </a:r>
            <a:r>
              <a:rPr lang="it-IT" dirty="0" smtClean="0">
                <a:ea typeface="+mn-ea"/>
                <a:cs typeface="+mn-cs"/>
              </a:rPr>
              <a:t> war, </a:t>
            </a:r>
            <a:r>
              <a:rPr lang="it-IT" dirty="0" err="1" smtClean="0">
                <a:ea typeface="+mn-ea"/>
                <a:cs typeface="+mn-cs"/>
              </a:rPr>
              <a:t>die</a:t>
            </a:r>
            <a:r>
              <a:rPr lang="it-IT" dirty="0" smtClean="0">
                <a:ea typeface="+mn-ea"/>
                <a:cs typeface="+mn-cs"/>
              </a:rPr>
              <a:t> Martin </a:t>
            </a:r>
            <a:r>
              <a:rPr lang="it-IT" dirty="0" err="1" smtClean="0">
                <a:ea typeface="+mn-ea"/>
                <a:cs typeface="+mn-cs"/>
              </a:rPr>
              <a:t>Buber</a:t>
            </a:r>
            <a:r>
              <a:rPr lang="it-IT" dirty="0" smtClean="0">
                <a:ea typeface="+mn-ea"/>
                <a:cs typeface="+mn-cs"/>
              </a:rPr>
              <a:t> </a:t>
            </a:r>
            <a:r>
              <a:rPr lang="it-IT" dirty="0" err="1" smtClean="0">
                <a:ea typeface="+mn-ea"/>
                <a:cs typeface="+mn-cs"/>
              </a:rPr>
              <a:t>uns</a:t>
            </a:r>
            <a:r>
              <a:rPr lang="it-IT" dirty="0" smtClean="0">
                <a:ea typeface="+mn-ea"/>
                <a:cs typeface="+mn-cs"/>
              </a:rPr>
              <a:t> </a:t>
            </a:r>
            <a:r>
              <a:rPr lang="it-IT" dirty="0" err="1" smtClean="0">
                <a:ea typeface="+mn-ea"/>
                <a:cs typeface="+mn-cs"/>
              </a:rPr>
              <a:t>allen</a:t>
            </a:r>
            <a:r>
              <a:rPr lang="it-IT" dirty="0" smtClean="0">
                <a:ea typeface="+mn-ea"/>
                <a:cs typeface="+mn-cs"/>
              </a:rPr>
              <a:t> </a:t>
            </a:r>
            <a:r>
              <a:rPr lang="it-IT" dirty="0" err="1" smtClean="0">
                <a:ea typeface="+mn-ea"/>
                <a:cs typeface="+mn-cs"/>
              </a:rPr>
              <a:t>auf</a:t>
            </a:r>
            <a:r>
              <a:rPr lang="it-IT" dirty="0" smtClean="0">
                <a:ea typeface="+mn-ea"/>
                <a:cs typeface="+mn-cs"/>
              </a:rPr>
              <a:t> </a:t>
            </a:r>
            <a:r>
              <a:rPr lang="it-IT" dirty="0" err="1" smtClean="0">
                <a:ea typeface="+mn-ea"/>
                <a:cs typeface="+mn-cs"/>
              </a:rPr>
              <a:t>Deutsch</a:t>
            </a:r>
            <a:r>
              <a:rPr lang="it-IT" dirty="0" smtClean="0">
                <a:ea typeface="+mn-ea"/>
                <a:cs typeface="+mn-cs"/>
              </a:rPr>
              <a:t> </a:t>
            </a:r>
            <a:r>
              <a:rPr lang="it-IT" dirty="0" err="1" smtClean="0">
                <a:ea typeface="+mn-ea"/>
                <a:cs typeface="+mn-cs"/>
              </a:rPr>
              <a:t>wiedererzählt</a:t>
            </a:r>
            <a:r>
              <a:rPr lang="it-IT" dirty="0" smtClean="0">
                <a:ea typeface="+mn-ea"/>
                <a:cs typeface="+mn-cs"/>
              </a:rPr>
              <a:t> </a:t>
            </a:r>
            <a:r>
              <a:rPr lang="it-IT" dirty="0" err="1" smtClean="0">
                <a:ea typeface="+mn-ea"/>
                <a:cs typeface="+mn-cs"/>
              </a:rPr>
              <a:t>hat</a:t>
            </a:r>
            <a:r>
              <a:rPr lang="it-IT" dirty="0" smtClean="0">
                <a:ea typeface="+mn-ea"/>
                <a:cs typeface="+mn-cs"/>
              </a:rPr>
              <a:t>. </a:t>
            </a:r>
            <a:r>
              <a:rPr lang="it-IT" dirty="0" err="1" smtClean="0">
                <a:ea typeface="+mn-ea"/>
                <a:cs typeface="+mn-cs"/>
              </a:rPr>
              <a:t>Es</a:t>
            </a:r>
            <a:r>
              <a:rPr lang="it-IT" dirty="0" smtClean="0">
                <a:ea typeface="+mn-ea"/>
                <a:cs typeface="+mn-cs"/>
              </a:rPr>
              <a:t> war, </a:t>
            </a:r>
            <a:r>
              <a:rPr lang="it-IT" dirty="0" err="1" smtClean="0">
                <a:ea typeface="+mn-ea"/>
                <a:cs typeface="+mn-cs"/>
              </a:rPr>
              <a:t>wenn</a:t>
            </a:r>
            <a:r>
              <a:rPr lang="it-IT" dirty="0" smtClean="0">
                <a:ea typeface="+mn-ea"/>
                <a:cs typeface="+mn-cs"/>
              </a:rPr>
              <a:t> </a:t>
            </a:r>
            <a:r>
              <a:rPr lang="it-IT" dirty="0" err="1" smtClean="0">
                <a:ea typeface="+mn-ea"/>
                <a:cs typeface="+mn-cs"/>
              </a:rPr>
              <a:t>ich</a:t>
            </a:r>
            <a:r>
              <a:rPr lang="it-IT" dirty="0" smtClean="0">
                <a:ea typeface="+mn-ea"/>
                <a:cs typeface="+mn-cs"/>
              </a:rPr>
              <a:t> </a:t>
            </a:r>
            <a:r>
              <a:rPr lang="it-IT" dirty="0" err="1" smtClean="0">
                <a:ea typeface="+mn-ea"/>
                <a:cs typeface="+mn-cs"/>
              </a:rPr>
              <a:t>diese</a:t>
            </a:r>
            <a:r>
              <a:rPr lang="it-IT" dirty="0" smtClean="0">
                <a:ea typeface="+mn-ea"/>
                <a:cs typeface="+mn-cs"/>
              </a:rPr>
              <a:t> </a:t>
            </a:r>
            <a:r>
              <a:rPr lang="it-IT" dirty="0" err="1" smtClean="0">
                <a:ea typeface="+mn-ea"/>
                <a:cs typeface="+mn-cs"/>
              </a:rPr>
              <a:t>topografische</a:t>
            </a:r>
            <a:r>
              <a:rPr lang="it-IT" dirty="0" smtClean="0">
                <a:ea typeface="+mn-ea"/>
                <a:cs typeface="+mn-cs"/>
              </a:rPr>
              <a:t> </a:t>
            </a:r>
            <a:r>
              <a:rPr lang="it-IT" dirty="0" err="1" smtClean="0">
                <a:ea typeface="+mn-ea"/>
                <a:cs typeface="+mn-cs"/>
              </a:rPr>
              <a:t>Skizze</a:t>
            </a:r>
            <a:r>
              <a:rPr lang="it-IT" dirty="0" smtClean="0">
                <a:ea typeface="+mn-ea"/>
                <a:cs typeface="+mn-cs"/>
              </a:rPr>
              <a:t> </a:t>
            </a:r>
            <a:r>
              <a:rPr lang="it-IT" dirty="0" err="1" smtClean="0">
                <a:ea typeface="+mn-ea"/>
                <a:cs typeface="+mn-cs"/>
              </a:rPr>
              <a:t>noch</a:t>
            </a:r>
            <a:r>
              <a:rPr lang="it-IT" dirty="0" smtClean="0">
                <a:ea typeface="+mn-ea"/>
                <a:cs typeface="+mn-cs"/>
              </a:rPr>
              <a:t> </a:t>
            </a:r>
            <a:r>
              <a:rPr lang="it-IT" dirty="0" err="1" smtClean="0">
                <a:ea typeface="+mn-ea"/>
                <a:cs typeface="+mn-cs"/>
              </a:rPr>
              <a:t>um</a:t>
            </a:r>
            <a:r>
              <a:rPr lang="it-IT" dirty="0" smtClean="0">
                <a:ea typeface="+mn-ea"/>
                <a:cs typeface="+mn-cs"/>
              </a:rPr>
              <a:t> </a:t>
            </a:r>
            <a:r>
              <a:rPr lang="it-IT" dirty="0" err="1" smtClean="0">
                <a:ea typeface="+mn-ea"/>
                <a:cs typeface="+mn-cs"/>
              </a:rPr>
              <a:t>einiges</a:t>
            </a:r>
            <a:r>
              <a:rPr lang="it-IT" dirty="0" smtClean="0">
                <a:ea typeface="+mn-ea"/>
                <a:cs typeface="+mn-cs"/>
              </a:rPr>
              <a:t> </a:t>
            </a:r>
            <a:r>
              <a:rPr lang="it-IT" dirty="0" err="1" smtClean="0">
                <a:ea typeface="+mn-ea"/>
                <a:cs typeface="+mn-cs"/>
              </a:rPr>
              <a:t>ergänzen</a:t>
            </a:r>
            <a:r>
              <a:rPr lang="it-IT" dirty="0" smtClean="0">
                <a:ea typeface="+mn-ea"/>
                <a:cs typeface="+mn-cs"/>
              </a:rPr>
              <a:t> </a:t>
            </a:r>
            <a:r>
              <a:rPr lang="it-IT" dirty="0" err="1" smtClean="0">
                <a:ea typeface="+mn-ea"/>
                <a:cs typeface="+mn-cs"/>
              </a:rPr>
              <a:t>darf</a:t>
            </a:r>
            <a:r>
              <a:rPr lang="it-IT" dirty="0" smtClean="0">
                <a:ea typeface="+mn-ea"/>
                <a:cs typeface="+mn-cs"/>
              </a:rPr>
              <a:t>, </a:t>
            </a:r>
            <a:r>
              <a:rPr lang="it-IT" dirty="0" err="1" smtClean="0">
                <a:ea typeface="+mn-ea"/>
                <a:cs typeface="+mn-cs"/>
              </a:rPr>
              <a:t>das</a:t>
            </a:r>
            <a:r>
              <a:rPr lang="it-IT" dirty="0" smtClean="0">
                <a:ea typeface="+mn-ea"/>
                <a:cs typeface="+mn-cs"/>
              </a:rPr>
              <a:t> </a:t>
            </a:r>
            <a:r>
              <a:rPr lang="it-IT" dirty="0" err="1" smtClean="0">
                <a:ea typeface="+mn-ea"/>
                <a:cs typeface="+mn-cs"/>
              </a:rPr>
              <a:t>mir</a:t>
            </a:r>
            <a:r>
              <a:rPr lang="it-IT" dirty="0" smtClean="0">
                <a:ea typeface="+mn-ea"/>
                <a:cs typeface="+mn-cs"/>
              </a:rPr>
              <a:t>, von </a:t>
            </a:r>
            <a:r>
              <a:rPr lang="it-IT" dirty="0" err="1" smtClean="0">
                <a:ea typeface="+mn-ea"/>
                <a:cs typeface="+mn-cs"/>
              </a:rPr>
              <a:t>sehr</a:t>
            </a:r>
            <a:r>
              <a:rPr lang="it-IT" dirty="0" smtClean="0">
                <a:ea typeface="+mn-ea"/>
                <a:cs typeface="+mn-cs"/>
              </a:rPr>
              <a:t> </a:t>
            </a:r>
            <a:r>
              <a:rPr lang="it-IT" dirty="0" err="1" smtClean="0">
                <a:ea typeface="+mn-ea"/>
                <a:cs typeface="+mn-cs"/>
              </a:rPr>
              <a:t>weit</a:t>
            </a:r>
            <a:r>
              <a:rPr lang="it-IT" dirty="0" smtClean="0">
                <a:ea typeface="+mn-ea"/>
                <a:cs typeface="+mn-cs"/>
              </a:rPr>
              <a:t> </a:t>
            </a:r>
            <a:r>
              <a:rPr lang="it-IT" dirty="0" err="1" smtClean="0">
                <a:ea typeface="+mn-ea"/>
                <a:cs typeface="+mn-cs"/>
              </a:rPr>
              <a:t>her</a:t>
            </a:r>
            <a:r>
              <a:rPr lang="it-IT" dirty="0" smtClean="0">
                <a:ea typeface="+mn-ea"/>
                <a:cs typeface="+mn-cs"/>
              </a:rPr>
              <a:t>, </a:t>
            </a:r>
            <a:r>
              <a:rPr lang="it-IT" dirty="0" err="1" smtClean="0">
                <a:ea typeface="+mn-ea"/>
                <a:cs typeface="+mn-cs"/>
              </a:rPr>
              <a:t>jetzt</a:t>
            </a:r>
            <a:r>
              <a:rPr lang="it-IT" dirty="0" smtClean="0">
                <a:ea typeface="+mn-ea"/>
                <a:cs typeface="+mn-cs"/>
              </a:rPr>
              <a:t> </a:t>
            </a:r>
            <a:r>
              <a:rPr lang="it-IT" dirty="0" err="1" smtClean="0">
                <a:ea typeface="+mn-ea"/>
                <a:cs typeface="+mn-cs"/>
              </a:rPr>
              <a:t>vor</a:t>
            </a:r>
            <a:r>
              <a:rPr lang="it-IT" dirty="0" smtClean="0">
                <a:ea typeface="+mn-ea"/>
                <a:cs typeface="+mn-cs"/>
              </a:rPr>
              <a:t> </a:t>
            </a:r>
            <a:r>
              <a:rPr lang="it-IT" dirty="0" err="1" smtClean="0">
                <a:ea typeface="+mn-ea"/>
                <a:cs typeface="+mn-cs"/>
              </a:rPr>
              <a:t>die</a:t>
            </a:r>
            <a:r>
              <a:rPr lang="it-IT" dirty="0" smtClean="0">
                <a:ea typeface="+mn-ea"/>
                <a:cs typeface="+mn-cs"/>
              </a:rPr>
              <a:t> </a:t>
            </a:r>
            <a:r>
              <a:rPr lang="it-IT" dirty="0" err="1" smtClean="0">
                <a:ea typeface="+mn-ea"/>
                <a:cs typeface="+mn-cs"/>
              </a:rPr>
              <a:t>Augen</a:t>
            </a:r>
            <a:r>
              <a:rPr lang="it-IT" dirty="0" smtClean="0">
                <a:ea typeface="+mn-ea"/>
                <a:cs typeface="+mn-cs"/>
              </a:rPr>
              <a:t> </a:t>
            </a:r>
            <a:r>
              <a:rPr lang="it-IT" dirty="0" err="1" smtClean="0">
                <a:ea typeface="+mn-ea"/>
                <a:cs typeface="+mn-cs"/>
              </a:rPr>
              <a:t>tritt</a:t>
            </a:r>
            <a:r>
              <a:rPr lang="it-IT" dirty="0" smtClean="0">
                <a:ea typeface="+mn-ea"/>
                <a:cs typeface="+mn-cs"/>
              </a:rPr>
              <a:t> </a:t>
            </a:r>
            <a:r>
              <a:rPr lang="it-IT" dirty="0" err="1" smtClean="0">
                <a:ea typeface="+mn-ea"/>
                <a:cs typeface="+mn-cs"/>
              </a:rPr>
              <a:t>–</a:t>
            </a:r>
            <a:r>
              <a:rPr lang="it-IT" dirty="0" smtClean="0">
                <a:ea typeface="+mn-ea"/>
                <a:cs typeface="+mn-cs"/>
              </a:rPr>
              <a:t> </a:t>
            </a:r>
            <a:r>
              <a:rPr lang="it-IT" dirty="0" err="1" smtClean="0">
                <a:ea typeface="+mn-ea"/>
                <a:cs typeface="+mn-cs"/>
              </a:rPr>
              <a:t>es</a:t>
            </a:r>
            <a:r>
              <a:rPr lang="it-IT" dirty="0" smtClean="0">
                <a:ea typeface="+mn-ea"/>
                <a:cs typeface="+mn-cs"/>
              </a:rPr>
              <a:t> war </a:t>
            </a:r>
            <a:r>
              <a:rPr lang="it-IT" dirty="0" err="1" smtClean="0">
                <a:ea typeface="+mn-ea"/>
                <a:cs typeface="+mn-cs"/>
              </a:rPr>
              <a:t>eine</a:t>
            </a:r>
            <a:r>
              <a:rPr lang="it-IT" dirty="0" smtClean="0">
                <a:ea typeface="+mn-ea"/>
                <a:cs typeface="+mn-cs"/>
              </a:rPr>
              <a:t> </a:t>
            </a:r>
            <a:r>
              <a:rPr lang="it-IT" dirty="0" err="1" smtClean="0">
                <a:ea typeface="+mn-ea"/>
                <a:cs typeface="+mn-cs"/>
              </a:rPr>
              <a:t>Gegend</a:t>
            </a:r>
            <a:r>
              <a:rPr lang="it-IT" dirty="0" smtClean="0">
                <a:ea typeface="+mn-ea"/>
                <a:cs typeface="+mn-cs"/>
              </a:rPr>
              <a:t>, in </a:t>
            </a:r>
            <a:r>
              <a:rPr lang="it-IT" dirty="0" err="1" smtClean="0">
                <a:ea typeface="+mn-ea"/>
                <a:cs typeface="+mn-cs"/>
              </a:rPr>
              <a:t>der</a:t>
            </a:r>
            <a:r>
              <a:rPr lang="it-IT" dirty="0" smtClean="0">
                <a:ea typeface="+mn-ea"/>
                <a:cs typeface="+mn-cs"/>
              </a:rPr>
              <a:t> </a:t>
            </a:r>
            <a:r>
              <a:rPr lang="it-IT" dirty="0" err="1" smtClean="0">
                <a:ea typeface="+mn-ea"/>
                <a:cs typeface="+mn-cs"/>
              </a:rPr>
              <a:t>Menschen</a:t>
            </a:r>
            <a:r>
              <a:rPr lang="it-IT" dirty="0" smtClean="0">
                <a:ea typeface="+mn-ea"/>
                <a:cs typeface="+mn-cs"/>
              </a:rPr>
              <a:t> und </a:t>
            </a:r>
            <a:r>
              <a:rPr lang="it-IT" dirty="0" err="1" smtClean="0">
                <a:ea typeface="+mn-ea"/>
                <a:cs typeface="+mn-cs"/>
              </a:rPr>
              <a:t>Bücher</a:t>
            </a:r>
            <a:r>
              <a:rPr lang="it-IT" dirty="0" smtClean="0">
                <a:ea typeface="+mn-ea"/>
                <a:cs typeface="+mn-cs"/>
              </a:rPr>
              <a:t> </a:t>
            </a:r>
            <a:r>
              <a:rPr lang="it-IT" dirty="0" err="1" smtClean="0">
                <a:ea typeface="+mn-ea"/>
                <a:cs typeface="+mn-cs"/>
              </a:rPr>
              <a:t>lebten</a:t>
            </a:r>
            <a:r>
              <a:rPr lang="it-IT" dirty="0" smtClean="0">
                <a:ea typeface="+mn-ea"/>
                <a:cs typeface="+mn-cs"/>
              </a:rPr>
              <a:t>. </a:t>
            </a:r>
            <a:r>
              <a:rPr lang="it-IT" dirty="0" err="1" smtClean="0">
                <a:ea typeface="+mn-ea"/>
                <a:cs typeface="+mn-cs"/>
              </a:rPr>
              <a:t>Dort</a:t>
            </a:r>
            <a:r>
              <a:rPr lang="it-IT" dirty="0" smtClean="0">
                <a:ea typeface="+mn-ea"/>
                <a:cs typeface="+mn-cs"/>
              </a:rPr>
              <a:t>, in </a:t>
            </a:r>
            <a:r>
              <a:rPr lang="it-IT" dirty="0" err="1" smtClean="0">
                <a:ea typeface="+mn-ea"/>
                <a:cs typeface="+mn-cs"/>
              </a:rPr>
              <a:t>dieser</a:t>
            </a:r>
            <a:r>
              <a:rPr lang="it-IT" dirty="0" smtClean="0">
                <a:ea typeface="+mn-ea"/>
                <a:cs typeface="+mn-cs"/>
              </a:rPr>
              <a:t> </a:t>
            </a:r>
            <a:r>
              <a:rPr lang="it-IT" dirty="0" err="1" smtClean="0">
                <a:ea typeface="+mn-ea"/>
                <a:cs typeface="+mn-cs"/>
              </a:rPr>
              <a:t>nun</a:t>
            </a:r>
            <a:r>
              <a:rPr lang="it-IT" dirty="0" smtClean="0">
                <a:ea typeface="+mn-ea"/>
                <a:cs typeface="+mn-cs"/>
              </a:rPr>
              <a:t> in </a:t>
            </a:r>
            <a:r>
              <a:rPr lang="it-IT" dirty="0" err="1" smtClean="0">
                <a:ea typeface="+mn-ea"/>
                <a:cs typeface="+mn-cs"/>
              </a:rPr>
              <a:t>der</a:t>
            </a:r>
            <a:r>
              <a:rPr lang="it-IT" dirty="0" smtClean="0">
                <a:ea typeface="+mn-ea"/>
                <a:cs typeface="+mn-cs"/>
              </a:rPr>
              <a:t> </a:t>
            </a:r>
            <a:r>
              <a:rPr lang="it-IT" dirty="0" err="1" smtClean="0">
                <a:ea typeface="+mn-ea"/>
                <a:cs typeface="+mn-cs"/>
              </a:rPr>
              <a:t>Geschichtslosigkeit</a:t>
            </a:r>
            <a:r>
              <a:rPr lang="it-IT" dirty="0" smtClean="0">
                <a:ea typeface="+mn-ea"/>
                <a:cs typeface="+mn-cs"/>
              </a:rPr>
              <a:t> </a:t>
            </a:r>
            <a:r>
              <a:rPr lang="it-IT" dirty="0" err="1" smtClean="0">
                <a:ea typeface="+mn-ea"/>
                <a:cs typeface="+mn-cs"/>
              </a:rPr>
              <a:t>anheimgefallenen</a:t>
            </a:r>
            <a:r>
              <a:rPr lang="it-IT" dirty="0" smtClean="0">
                <a:ea typeface="+mn-ea"/>
                <a:cs typeface="+mn-cs"/>
              </a:rPr>
              <a:t> </a:t>
            </a:r>
            <a:r>
              <a:rPr lang="it-IT" dirty="0" err="1" smtClean="0">
                <a:ea typeface="+mn-ea"/>
                <a:cs typeface="+mn-cs"/>
              </a:rPr>
              <a:t>ehemaligen</a:t>
            </a:r>
            <a:r>
              <a:rPr lang="it-IT" dirty="0" smtClean="0">
                <a:ea typeface="+mn-ea"/>
                <a:cs typeface="+mn-cs"/>
              </a:rPr>
              <a:t> </a:t>
            </a:r>
            <a:r>
              <a:rPr lang="it-IT" dirty="0" err="1" smtClean="0">
                <a:ea typeface="+mn-ea"/>
                <a:cs typeface="+mn-cs"/>
              </a:rPr>
              <a:t>Provinz</a:t>
            </a:r>
            <a:r>
              <a:rPr lang="it-IT" dirty="0" smtClean="0">
                <a:ea typeface="+mn-ea"/>
                <a:cs typeface="+mn-cs"/>
              </a:rPr>
              <a:t> </a:t>
            </a:r>
            <a:r>
              <a:rPr lang="it-IT" dirty="0" err="1" smtClean="0">
                <a:ea typeface="+mn-ea"/>
                <a:cs typeface="+mn-cs"/>
              </a:rPr>
              <a:t>der</a:t>
            </a:r>
            <a:r>
              <a:rPr lang="it-IT" dirty="0" smtClean="0">
                <a:ea typeface="+mn-ea"/>
                <a:cs typeface="+mn-cs"/>
              </a:rPr>
              <a:t> </a:t>
            </a:r>
            <a:r>
              <a:rPr lang="it-IT" dirty="0" err="1" smtClean="0">
                <a:ea typeface="+mn-ea"/>
                <a:cs typeface="+mn-cs"/>
              </a:rPr>
              <a:t>Habsburgermonarchie…</a:t>
            </a:r>
            <a:r>
              <a:rPr lang="it-IT" dirty="0" smtClean="0">
                <a:ea typeface="+mn-ea"/>
                <a:cs typeface="+mn-cs"/>
              </a:rPr>
              <a:t>..</a:t>
            </a:r>
          </a:p>
        </p:txBody>
      </p:sp>
    </p:spTree>
    <p:extLst>
      <p:ext uri="{BB962C8B-B14F-4D97-AF65-F5344CB8AC3E}">
        <p14:creationId xmlns:p14="http://schemas.microsoft.com/office/powerpoint/2010/main" val="27788911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normAutofit fontScale="90000"/>
          </a:bodyPr>
          <a:lstStyle/>
          <a:p>
            <a:pPr eaLnBrk="1" fontAlgn="auto" hangingPunct="1">
              <a:spcAft>
                <a:spcPts val="0"/>
              </a:spcAft>
              <a:defRPr/>
            </a:pPr>
            <a:r>
              <a:rPr lang="it-IT" dirty="0" err="1" smtClean="0">
                <a:ea typeface="+mj-ea"/>
                <a:cs typeface="+mj-cs"/>
              </a:rPr>
              <a:t>Fern</a:t>
            </a:r>
            <a:r>
              <a:rPr lang="it-IT" dirty="0" smtClean="0">
                <a:ea typeface="+mj-ea"/>
                <a:cs typeface="+mj-cs"/>
              </a:rPr>
              <a:t> </a:t>
            </a:r>
            <a:r>
              <a:rPr lang="it-IT" dirty="0" err="1" smtClean="0">
                <a:ea typeface="+mj-ea"/>
                <a:cs typeface="+mj-cs"/>
              </a:rPr>
              <a:t>genug</a:t>
            </a:r>
            <a:r>
              <a:rPr lang="it-IT" dirty="0" smtClean="0">
                <a:ea typeface="+mj-ea"/>
                <a:cs typeface="+mj-cs"/>
              </a:rPr>
              <a:t>/ </a:t>
            </a:r>
            <a:r>
              <a:rPr lang="it-IT" dirty="0" err="1" smtClean="0">
                <a:ea typeface="+mj-ea"/>
                <a:cs typeface="+mj-cs"/>
              </a:rPr>
              <a:t>erreichbar</a:t>
            </a:r>
            <a:r>
              <a:rPr lang="it-IT" dirty="0" smtClean="0">
                <a:ea typeface="+mj-ea"/>
                <a:cs typeface="+mj-cs"/>
              </a:rPr>
              <a:t>/ </a:t>
            </a:r>
            <a:r>
              <a:rPr lang="it-IT" dirty="0" err="1" smtClean="0">
                <a:ea typeface="+mj-ea"/>
                <a:cs typeface="+mj-cs"/>
              </a:rPr>
              <a:t>unverloren</a:t>
            </a:r>
            <a:r>
              <a:rPr lang="it-IT" dirty="0" smtClean="0">
                <a:ea typeface="+mj-ea"/>
                <a:cs typeface="+mj-cs"/>
              </a:rPr>
              <a:t>/</a:t>
            </a:r>
          </a:p>
        </p:txBody>
      </p:sp>
      <p:sp>
        <p:nvSpPr>
          <p:cNvPr id="3" name="Segnaposto contenuto 2"/>
          <p:cNvSpPr>
            <a:spLocks noGrp="1"/>
          </p:cNvSpPr>
          <p:nvPr>
            <p:ph sz="half" idx="1"/>
          </p:nvPr>
        </p:nvSpPr>
        <p:spPr/>
        <p:txBody>
          <a:bodyPr rtlCol="0">
            <a:normAutofit/>
          </a:bodyPr>
          <a:lstStyle/>
          <a:p>
            <a:pPr eaLnBrk="1" fontAlgn="auto" hangingPunct="1">
              <a:spcAft>
                <a:spcPts val="0"/>
              </a:spcAft>
              <a:buFont typeface="Arial"/>
              <a:buChar char="•"/>
              <a:defRPr/>
            </a:pPr>
            <a:r>
              <a:rPr lang="it-IT" dirty="0" smtClean="0">
                <a:ea typeface="+mn-ea"/>
                <a:cs typeface="+mn-cs"/>
              </a:rPr>
              <a:t>Ciò che, abbastanza lontano, era tuttavia raggiungibile aveva nome Vienna. Loro sanno come poi anche con questa raggiungibilità andò a finire. Raggiungibile, vicina e non perduta in mezzo a tante perdite, una cosa sola: la lingua.</a:t>
            </a:r>
          </a:p>
        </p:txBody>
      </p:sp>
      <p:sp>
        <p:nvSpPr>
          <p:cNvPr id="5" name="Segnaposto contenuto 4"/>
          <p:cNvSpPr>
            <a:spLocks noGrp="1"/>
          </p:cNvSpPr>
          <p:nvPr>
            <p:ph sz="half" idx="2"/>
          </p:nvPr>
        </p:nvSpPr>
        <p:spPr/>
        <p:txBody>
          <a:bodyPr>
            <a:normAutofit/>
          </a:bodyPr>
          <a:lstStyle/>
          <a:p>
            <a:pPr eaLnBrk="1" hangingPunct="1">
              <a:lnSpc>
                <a:spcPct val="90000"/>
              </a:lnSpc>
            </a:pPr>
            <a:r>
              <a:rPr lang="it-IT">
                <a:latin typeface="Calibri" charset="0"/>
                <a:ea typeface="ＭＳ Ｐゴシック" charset="0"/>
                <a:cs typeface="ＭＳ Ｐゴシック" charset="0"/>
              </a:rPr>
              <a:t>Das Erreichbare, fern genug, das zu Erreichende hieß Wien</a:t>
            </a:r>
          </a:p>
          <a:p>
            <a:pPr eaLnBrk="1" hangingPunct="1">
              <a:lnSpc>
                <a:spcPct val="90000"/>
              </a:lnSpc>
            </a:pPr>
            <a:endParaRPr lang="it-IT">
              <a:latin typeface="Calibri" charset="0"/>
              <a:ea typeface="ＭＳ Ｐゴシック" charset="0"/>
              <a:cs typeface="ＭＳ Ｐゴシック" charset="0"/>
            </a:endParaRPr>
          </a:p>
          <a:p>
            <a:pPr eaLnBrk="1" hangingPunct="1">
              <a:lnSpc>
                <a:spcPct val="90000"/>
              </a:lnSpc>
            </a:pPr>
            <a:r>
              <a:rPr lang="it-IT" i="1">
                <a:latin typeface="Calibri" charset="0"/>
                <a:ea typeface="ＭＳ Ｐゴシック" charset="0"/>
                <a:cs typeface="ＭＳ Ｐゴシック" charset="0"/>
              </a:rPr>
              <a:t>Erreichbar, nah und unverloren blieb inmitten der Verluste dies eine: die Sprache. (GW, Bd. 3, Bremer Ansprache, S. 185.)</a:t>
            </a:r>
          </a:p>
          <a:p>
            <a:pPr eaLnBrk="1" hangingPunct="1">
              <a:lnSpc>
                <a:spcPct val="90000"/>
              </a:lnSpc>
            </a:pPr>
            <a:endParaRPr lang="it-IT">
              <a:latin typeface="Calibri" charset="0"/>
              <a:ea typeface="ＭＳ Ｐゴシック" charset="0"/>
              <a:cs typeface="ＭＳ Ｐゴシック" charset="0"/>
            </a:endParaRPr>
          </a:p>
          <a:p>
            <a:pPr eaLnBrk="1" hangingPunct="1">
              <a:lnSpc>
                <a:spcPct val="90000"/>
              </a:lnSpc>
            </a:pPr>
            <a:endParaRPr lang="it-IT">
              <a:latin typeface="Calibri" charset="0"/>
              <a:ea typeface="ＭＳ Ｐゴシック" charset="0"/>
              <a:cs typeface="ＭＳ Ｐゴシック" charset="0"/>
            </a:endParaRPr>
          </a:p>
          <a:p>
            <a:pPr eaLnBrk="1" hangingPunct="1">
              <a:lnSpc>
                <a:spcPct val="90000"/>
              </a:lnSpc>
            </a:pPr>
            <a:endParaRPr lang="it-IT">
              <a:latin typeface="Calibri" charset="0"/>
              <a:ea typeface="ＭＳ Ｐゴシック" charset="0"/>
              <a:cs typeface="ＭＳ Ｐゴシック" charset="0"/>
            </a:endParaRPr>
          </a:p>
          <a:p>
            <a:pPr eaLnBrk="1" hangingPunct="1">
              <a:lnSpc>
                <a:spcPct val="90000"/>
              </a:lnSpc>
            </a:pPr>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964079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3"/>
          <p:cNvSpPr>
            <a:spLocks noGrp="1"/>
          </p:cNvSpPr>
          <p:nvPr>
            <p:ph type="title"/>
          </p:nvPr>
        </p:nvSpPr>
        <p:spPr/>
        <p:txBody>
          <a:bodyPr>
            <a:normAutofit fontScale="90000"/>
          </a:bodyPr>
          <a:lstStyle/>
          <a:p>
            <a:pPr eaLnBrk="1" hangingPunct="1"/>
            <a:r>
              <a:rPr lang="it-IT">
                <a:latin typeface="Calibri" charset="0"/>
                <a:ea typeface="ＭＳ Ｐゴシック" charset="0"/>
                <a:cs typeface="ＭＳ Ｐゴシック" charset="0"/>
              </a:rPr>
              <a:t>Sprache / Verstummen/ Finsternisse</a:t>
            </a:r>
          </a:p>
        </p:txBody>
      </p:sp>
      <p:sp>
        <p:nvSpPr>
          <p:cNvPr id="3" name="Segnaposto contenuto 2"/>
          <p:cNvSpPr>
            <a:spLocks noGrp="1"/>
          </p:cNvSpPr>
          <p:nvPr>
            <p:ph sz="half" idx="1"/>
          </p:nvPr>
        </p:nvSpPr>
        <p:spPr/>
        <p:txBody>
          <a:bodyPr rtlCol="0">
            <a:normAutofit fontScale="92500" lnSpcReduction="20000"/>
          </a:bodyPr>
          <a:lstStyle/>
          <a:p>
            <a:pPr eaLnBrk="1" fontAlgn="auto" hangingPunct="1">
              <a:spcAft>
                <a:spcPts val="0"/>
              </a:spcAft>
              <a:buFont typeface="Arial"/>
              <a:buChar char="•"/>
              <a:defRPr/>
            </a:pPr>
            <a:r>
              <a:rPr lang="it-IT" dirty="0" smtClean="0">
                <a:ea typeface="+mn-ea"/>
                <a:cs typeface="+mn-cs"/>
              </a:rPr>
              <a:t>La lingua, nonostante tutto, essa sì, rimase acquisita. Ma ora dovette passare attraverso tutte le proprie risposte mancate, passare attraverso un ammutolire orrendo, passare attraverso le mille e mille tenebre di un discorso gravido di morte.</a:t>
            </a:r>
          </a:p>
        </p:txBody>
      </p:sp>
      <p:sp>
        <p:nvSpPr>
          <p:cNvPr id="5" name="Segnaposto contenuto 4"/>
          <p:cNvSpPr>
            <a:spLocks noGrp="1"/>
          </p:cNvSpPr>
          <p:nvPr>
            <p:ph sz="half" idx="2"/>
          </p:nvPr>
        </p:nvSpPr>
        <p:spPr/>
        <p:txBody>
          <a:bodyPr>
            <a:normAutofit fontScale="92500" lnSpcReduction="20000"/>
          </a:bodyPr>
          <a:lstStyle/>
          <a:p>
            <a:pPr eaLnBrk="1" hangingPunct="1"/>
            <a:r>
              <a:rPr lang="it-IT" sz="2600" i="1">
                <a:latin typeface="Calibri" charset="0"/>
                <a:ea typeface="ＭＳ Ｐゴシック" charset="0"/>
                <a:cs typeface="ＭＳ Ｐゴシック" charset="0"/>
              </a:rPr>
              <a:t>Sie, die Sprache, blieb unverloren, ja, trotz allem. Aber sie mußte nun hindurchgehen durch ihre eigenen Antwortlosigkeiten, hindurchgehen durch furchtbares Verstummen, hindurchgehen durch die tausend Finsternisse todbringender Rede. </a:t>
            </a:r>
            <a:endParaRPr lang="it-IT" sz="26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362066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normAutofit/>
          </a:bodyPr>
          <a:lstStyle/>
          <a:p>
            <a:pPr eaLnBrk="1" fontAlgn="auto" hangingPunct="1">
              <a:spcAft>
                <a:spcPts val="0"/>
              </a:spcAft>
              <a:defRPr/>
            </a:pPr>
            <a:r>
              <a:rPr lang="it-IT" sz="2400" dirty="0" smtClean="0">
                <a:ea typeface="+mj-ea"/>
                <a:cs typeface="+mj-cs"/>
              </a:rPr>
              <a:t>“</a:t>
            </a:r>
            <a:r>
              <a:rPr lang="it-IT" sz="2400" dirty="0" err="1" smtClean="0">
                <a:ea typeface="+mj-ea"/>
                <a:cs typeface="+mj-cs"/>
              </a:rPr>
              <a:t>hindurch</a:t>
            </a:r>
            <a:r>
              <a:rPr lang="it-IT" sz="2400" dirty="0" smtClean="0">
                <a:ea typeface="+mj-ea"/>
                <a:cs typeface="+mj-cs"/>
              </a:rPr>
              <a:t> / </a:t>
            </a:r>
            <a:r>
              <a:rPr lang="it-IT" sz="2400" dirty="0" err="1" smtClean="0">
                <a:ea typeface="+mj-ea"/>
                <a:cs typeface="+mj-cs"/>
              </a:rPr>
              <a:t>durch</a:t>
            </a:r>
            <a:r>
              <a:rPr lang="it-IT" sz="2400" dirty="0" smtClean="0">
                <a:ea typeface="+mj-ea"/>
                <a:cs typeface="+mj-cs"/>
              </a:rPr>
              <a:t>” (attraverso)</a:t>
            </a:r>
            <a:br>
              <a:rPr lang="it-IT" sz="2400" dirty="0" smtClean="0">
                <a:ea typeface="+mj-ea"/>
                <a:cs typeface="+mj-cs"/>
              </a:rPr>
            </a:br>
            <a:r>
              <a:rPr lang="it-IT" sz="2400" dirty="0" err="1" smtClean="0">
                <a:ea typeface="+mj-ea"/>
                <a:cs typeface="+mj-cs"/>
              </a:rPr>
              <a:t>gab</a:t>
            </a:r>
            <a:r>
              <a:rPr lang="it-IT" sz="2400" dirty="0" smtClean="0">
                <a:ea typeface="+mj-ea"/>
                <a:cs typeface="+mj-cs"/>
              </a:rPr>
              <a:t> </a:t>
            </a:r>
            <a:r>
              <a:rPr lang="it-IT" sz="2400" dirty="0" err="1" smtClean="0">
                <a:ea typeface="+mj-ea"/>
                <a:cs typeface="+mj-cs"/>
              </a:rPr>
              <a:t>keine</a:t>
            </a:r>
            <a:r>
              <a:rPr lang="it-IT" sz="2400" dirty="0" smtClean="0">
                <a:ea typeface="+mj-ea"/>
                <a:cs typeface="+mj-cs"/>
              </a:rPr>
              <a:t> </a:t>
            </a:r>
            <a:r>
              <a:rPr lang="it-IT" sz="2400" dirty="0" err="1" smtClean="0">
                <a:ea typeface="+mj-ea"/>
                <a:cs typeface="+mj-cs"/>
              </a:rPr>
              <a:t>Worte</a:t>
            </a:r>
            <a:r>
              <a:rPr lang="it-IT" sz="2400" dirty="0" smtClean="0">
                <a:ea typeface="+mj-ea"/>
                <a:cs typeface="+mj-cs"/>
              </a:rPr>
              <a:t>, </a:t>
            </a:r>
            <a:r>
              <a:rPr lang="it-IT" sz="2400" dirty="0" err="1" smtClean="0">
                <a:ea typeface="+mj-ea"/>
                <a:cs typeface="+mj-cs"/>
              </a:rPr>
              <a:t>für</a:t>
            </a:r>
            <a:r>
              <a:rPr lang="it-IT" sz="2400" dirty="0" smtClean="0">
                <a:ea typeface="+mj-ea"/>
                <a:cs typeface="+mj-cs"/>
              </a:rPr>
              <a:t> </a:t>
            </a:r>
            <a:r>
              <a:rPr lang="it-IT" sz="2400" dirty="0" err="1" smtClean="0">
                <a:ea typeface="+mj-ea"/>
                <a:cs typeface="+mj-cs"/>
              </a:rPr>
              <a:t>das</a:t>
            </a:r>
            <a:r>
              <a:rPr lang="it-IT" sz="2400" dirty="0" smtClean="0">
                <a:ea typeface="+mj-ea"/>
                <a:cs typeface="+mj-cs"/>
              </a:rPr>
              <a:t>, </a:t>
            </a:r>
            <a:r>
              <a:rPr lang="it-IT" sz="2400" dirty="0" err="1" smtClean="0">
                <a:ea typeface="+mj-ea"/>
                <a:cs typeface="+mj-cs"/>
              </a:rPr>
              <a:t>was</a:t>
            </a:r>
            <a:r>
              <a:rPr lang="it-IT" sz="2400" dirty="0" smtClean="0">
                <a:ea typeface="+mj-ea"/>
                <a:cs typeface="+mj-cs"/>
              </a:rPr>
              <a:t> </a:t>
            </a:r>
            <a:r>
              <a:rPr lang="it-IT" sz="2400" dirty="0" err="1" smtClean="0">
                <a:ea typeface="+mj-ea"/>
                <a:cs typeface="+mj-cs"/>
              </a:rPr>
              <a:t>geschah</a:t>
            </a:r>
            <a:endParaRPr lang="it-IT" sz="2400" dirty="0" smtClean="0">
              <a:ea typeface="+mj-ea"/>
              <a:cs typeface="+mj-cs"/>
            </a:endParaRPr>
          </a:p>
        </p:txBody>
      </p:sp>
      <p:sp>
        <p:nvSpPr>
          <p:cNvPr id="24579" name="Segnaposto testo 6"/>
          <p:cNvSpPr>
            <a:spLocks noGrp="1"/>
          </p:cNvSpPr>
          <p:nvPr>
            <p:ph type="body" idx="1"/>
          </p:nvPr>
        </p:nvSpPr>
        <p:spPr/>
        <p:txBody>
          <a:bodyPr/>
          <a:lstStyle/>
          <a:p>
            <a:pPr eaLnBrk="1" hangingPunct="1"/>
            <a:r>
              <a:rPr lang="it-IT">
                <a:latin typeface="Calibri" charset="0"/>
                <a:ea typeface="ＭＳ Ｐゴシック" charset="0"/>
                <a:cs typeface="ＭＳ Ｐゴシック" charset="0"/>
              </a:rPr>
              <a:t>Traduzione di G. Bevilacqua</a:t>
            </a:r>
          </a:p>
        </p:txBody>
      </p:sp>
      <p:sp>
        <p:nvSpPr>
          <p:cNvPr id="3" name="Segnaposto contenuto 2"/>
          <p:cNvSpPr>
            <a:spLocks noGrp="1"/>
          </p:cNvSpPr>
          <p:nvPr>
            <p:ph sz="half" idx="2"/>
          </p:nvPr>
        </p:nvSpPr>
        <p:spPr/>
        <p:txBody>
          <a:bodyPr rtlCol="0">
            <a:normAutofit fontScale="85000" lnSpcReduction="20000"/>
          </a:bodyPr>
          <a:lstStyle/>
          <a:p>
            <a:pPr eaLnBrk="1" fontAlgn="auto" hangingPunct="1">
              <a:spcAft>
                <a:spcPts val="0"/>
              </a:spcAft>
              <a:buFont typeface="Arial"/>
              <a:buNone/>
              <a:defRPr/>
            </a:pPr>
            <a:r>
              <a:rPr lang="it-IT" dirty="0" smtClean="0">
                <a:ea typeface="+mn-ea"/>
                <a:cs typeface="+mn-cs"/>
              </a:rPr>
              <a:t>Essa passò e </a:t>
            </a:r>
            <a:r>
              <a:rPr lang="it-IT" b="1" dirty="0" smtClean="0">
                <a:ea typeface="+mn-ea"/>
                <a:cs typeface="+mn-cs"/>
              </a:rPr>
              <a:t>non prestò parola a quanto accadeva</a:t>
            </a:r>
            <a:r>
              <a:rPr lang="it-IT" dirty="0" smtClean="0">
                <a:ea typeface="+mn-ea"/>
                <a:cs typeface="+mn-cs"/>
              </a:rPr>
              <a:t>; ma attraverso quegli eventi essa passò.</a:t>
            </a:r>
          </a:p>
          <a:p>
            <a:pPr eaLnBrk="1" fontAlgn="auto" hangingPunct="1">
              <a:spcAft>
                <a:spcPts val="0"/>
              </a:spcAft>
              <a:buFont typeface="Arial"/>
              <a:buNone/>
              <a:defRPr/>
            </a:pPr>
            <a:r>
              <a:rPr lang="it-IT" dirty="0" smtClean="0">
                <a:ea typeface="+mn-ea"/>
                <a:cs typeface="+mn-cs"/>
              </a:rPr>
              <a:t>Passò e le fu dato di riuscire alla luce, “arricchita” da tutto questo. </a:t>
            </a:r>
          </a:p>
          <a:p>
            <a:pPr eaLnBrk="1" fontAlgn="auto" hangingPunct="1">
              <a:spcAft>
                <a:spcPts val="0"/>
              </a:spcAft>
              <a:buFont typeface="Arial"/>
              <a:buNone/>
              <a:defRPr/>
            </a:pPr>
            <a:r>
              <a:rPr lang="it-IT" dirty="0" smtClean="0">
                <a:ea typeface="+mn-ea"/>
                <a:cs typeface="+mn-cs"/>
              </a:rPr>
              <a:t>Con questa lingua, in quegli anni e negli anni che seguirono, io ho tentato di scrivere poesie: per parlare, per orientarmi, per accertare dove mi trovavo e dove stavo andando, per darmi una prospettiva di realtà.</a:t>
            </a:r>
          </a:p>
        </p:txBody>
      </p:sp>
      <p:sp>
        <p:nvSpPr>
          <p:cNvPr id="8" name="Segnaposto testo 7"/>
          <p:cNvSpPr>
            <a:spLocks noGrp="1"/>
          </p:cNvSpPr>
          <p:nvPr>
            <p:ph type="body" sz="quarter" idx="3"/>
          </p:nvPr>
        </p:nvSpPr>
        <p:spPr>
          <a:xfrm>
            <a:off x="4645025" y="1417638"/>
            <a:ext cx="4041775" cy="625475"/>
          </a:xfrm>
        </p:spPr>
        <p:txBody>
          <a:bodyPr>
            <a:normAutofit fontScale="85000" lnSpcReduction="20000"/>
          </a:bodyPr>
          <a:lstStyle/>
          <a:p>
            <a:pPr eaLnBrk="1" hangingPunct="1">
              <a:lnSpc>
                <a:spcPct val="80000"/>
              </a:lnSpc>
            </a:pPr>
            <a:r>
              <a:rPr lang="it-IT" sz="600" i="1">
                <a:latin typeface="Calibri" charset="0"/>
                <a:ea typeface="ＭＳ Ｐゴシック" charset="0"/>
                <a:cs typeface="ＭＳ Ｐゴシック" charset="0"/>
              </a:rPr>
              <a:t> </a:t>
            </a:r>
            <a:endParaRPr lang="it-IT" sz="600">
              <a:latin typeface="Calibri" charset="0"/>
              <a:ea typeface="ＭＳ Ｐゴシック" charset="0"/>
              <a:cs typeface="ＭＳ Ｐゴシック" charset="0"/>
            </a:endParaRPr>
          </a:p>
          <a:p>
            <a:pPr eaLnBrk="1" hangingPunct="1">
              <a:lnSpc>
                <a:spcPct val="80000"/>
              </a:lnSpc>
            </a:pPr>
            <a:r>
              <a:rPr lang="it-IT" sz="2000" i="1">
                <a:latin typeface="Calibri" charset="0"/>
                <a:ea typeface="ＭＳ Ｐゴシック" charset="0"/>
                <a:cs typeface="ＭＳ Ｐゴシック" charset="0"/>
              </a:rPr>
              <a:t> </a:t>
            </a:r>
          </a:p>
          <a:p>
            <a:pPr eaLnBrk="1" hangingPunct="1">
              <a:lnSpc>
                <a:spcPct val="80000"/>
              </a:lnSpc>
            </a:pPr>
            <a:r>
              <a:rPr lang="it-IT" sz="2000" i="1">
                <a:latin typeface="Calibri" charset="0"/>
                <a:ea typeface="ＭＳ Ｐゴシック" charset="0"/>
                <a:cs typeface="ＭＳ Ｐゴシック" charset="0"/>
              </a:rPr>
              <a:t>Wo, wohin, / orientieren/ erkunden</a:t>
            </a:r>
          </a:p>
          <a:p>
            <a:pPr eaLnBrk="1" hangingPunct="1">
              <a:lnSpc>
                <a:spcPct val="80000"/>
              </a:lnSpc>
            </a:pPr>
            <a:r>
              <a:rPr lang="it-IT" sz="2000" i="1">
                <a:latin typeface="Calibri" charset="0"/>
                <a:ea typeface="ＭＳ Ｐゴシック" charset="0"/>
                <a:cs typeface="ＭＳ Ｐゴシック" charset="0"/>
              </a:rPr>
              <a:t>(GW. Bd. 3, S. 185/186).</a:t>
            </a:r>
            <a:endParaRPr lang="it-IT" sz="2000">
              <a:latin typeface="Calibri" charset="0"/>
              <a:ea typeface="ＭＳ Ｐゴシック" charset="0"/>
              <a:cs typeface="ＭＳ Ｐゴシック" charset="0"/>
            </a:endParaRPr>
          </a:p>
          <a:p>
            <a:pPr eaLnBrk="1" hangingPunct="1">
              <a:lnSpc>
                <a:spcPct val="80000"/>
              </a:lnSpc>
            </a:pPr>
            <a:endParaRPr lang="it-IT" sz="600">
              <a:latin typeface="Calibri" charset="0"/>
              <a:ea typeface="ＭＳ Ｐゴシック" charset="0"/>
              <a:cs typeface="ＭＳ Ｐゴシック" charset="0"/>
            </a:endParaRPr>
          </a:p>
        </p:txBody>
      </p:sp>
      <p:sp>
        <p:nvSpPr>
          <p:cNvPr id="5" name="Segnaposto contenuto 4"/>
          <p:cNvSpPr>
            <a:spLocks noGrp="1"/>
          </p:cNvSpPr>
          <p:nvPr>
            <p:ph sz="quarter" idx="4"/>
          </p:nvPr>
        </p:nvSpPr>
        <p:spPr/>
        <p:txBody>
          <a:bodyPr>
            <a:normAutofit fontScale="85000" lnSpcReduction="20000"/>
          </a:bodyPr>
          <a:lstStyle/>
          <a:p>
            <a:pPr eaLnBrk="1" hangingPunct="1">
              <a:lnSpc>
                <a:spcPct val="80000"/>
              </a:lnSpc>
            </a:pPr>
            <a:r>
              <a:rPr lang="it-IT" sz="2000" i="1">
                <a:latin typeface="Calibri" charset="0"/>
                <a:ea typeface="ＭＳ Ｐゴシック" charset="0"/>
                <a:cs typeface="ＭＳ Ｐゴシック" charset="0"/>
              </a:rPr>
              <a:t>Sie ging hindurch und </a:t>
            </a:r>
            <a:r>
              <a:rPr lang="it-IT" sz="2000" b="1" i="1">
                <a:latin typeface="Calibri" charset="0"/>
                <a:ea typeface="ＭＳ Ｐゴシック" charset="0"/>
                <a:cs typeface="ＭＳ Ｐゴシック" charset="0"/>
              </a:rPr>
              <a:t>gab keine Worte her für das, was geschah</a:t>
            </a:r>
            <a:r>
              <a:rPr lang="it-IT" sz="2000" i="1">
                <a:latin typeface="Calibri" charset="0"/>
                <a:ea typeface="ＭＳ Ｐゴシック" charset="0"/>
                <a:cs typeface="ＭＳ Ｐゴシック" charset="0"/>
              </a:rPr>
              <a:t>; aber sie ging durch dieses Geschehen. Ging hindurch und durfte wieder zutage treten, «angereichert» von all dem. </a:t>
            </a:r>
          </a:p>
          <a:p>
            <a:pPr eaLnBrk="1" hangingPunct="1">
              <a:lnSpc>
                <a:spcPct val="80000"/>
              </a:lnSpc>
            </a:pPr>
            <a:r>
              <a:rPr lang="it-IT" sz="2000" i="1">
                <a:latin typeface="Calibri" charset="0"/>
                <a:ea typeface="ＭＳ Ｐゴシック" charset="0"/>
                <a:cs typeface="ＭＳ Ｐゴシック" charset="0"/>
              </a:rPr>
              <a:t>In dieser Sprache habe ich, in jenen Jahren und in den Jahren nachher, Gedichte zu schreiben versucht: um zu sprechen, um mich zu orientieren, um zu erkunden, wo ich mich befand und wohin es mit mir wollte, um mir Wirklichkeit zu entwerfen...</a:t>
            </a:r>
          </a:p>
          <a:p>
            <a:pPr eaLnBrk="1" hangingPunct="1">
              <a:lnSpc>
                <a:spcPct val="80000"/>
              </a:lnSpc>
            </a:pPr>
            <a:endParaRPr lang="it-IT" sz="2000" i="1">
              <a:latin typeface="Calibri" charset="0"/>
              <a:ea typeface="ＭＳ Ｐゴシック" charset="0"/>
              <a:cs typeface="ＭＳ Ｐゴシック" charset="0"/>
            </a:endParaRPr>
          </a:p>
          <a:p>
            <a:pPr eaLnBrk="1" hangingPunct="1">
              <a:lnSpc>
                <a:spcPct val="80000"/>
              </a:lnSpc>
              <a:buFont typeface="Arial" charset="0"/>
              <a:buNone/>
            </a:pPr>
            <a:endParaRPr lang="it-IT" sz="2000" i="1">
              <a:latin typeface="Calibri" charset="0"/>
              <a:ea typeface="ＭＳ Ｐゴシック" charset="0"/>
              <a:cs typeface="ＭＳ Ｐゴシック" charset="0"/>
            </a:endParaRPr>
          </a:p>
          <a:p>
            <a:pPr eaLnBrk="1" hangingPunct="1">
              <a:lnSpc>
                <a:spcPct val="80000"/>
              </a:lnSpc>
            </a:pPr>
            <a:endParaRPr lang="it-IT" sz="20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45446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normAutofit fontScale="90000"/>
          </a:bodyPr>
          <a:lstStyle/>
          <a:p>
            <a:pPr eaLnBrk="1" fontAlgn="auto" hangingPunct="1">
              <a:spcAft>
                <a:spcPts val="0"/>
              </a:spcAft>
              <a:defRPr/>
            </a:pPr>
            <a:r>
              <a:rPr lang="it-IT" dirty="0" err="1" smtClean="0">
                <a:ea typeface="+mj-ea"/>
                <a:cs typeface="+mj-cs"/>
              </a:rPr>
              <a:t>Nicht</a:t>
            </a:r>
            <a:r>
              <a:rPr lang="it-IT" dirty="0" smtClean="0">
                <a:ea typeface="+mj-ea"/>
                <a:cs typeface="+mj-cs"/>
              </a:rPr>
              <a:t> </a:t>
            </a:r>
            <a:r>
              <a:rPr lang="it-IT" dirty="0" err="1" smtClean="0">
                <a:ea typeface="+mj-ea"/>
                <a:cs typeface="+mj-cs"/>
              </a:rPr>
              <a:t>zeitlos</a:t>
            </a:r>
            <a:r>
              <a:rPr lang="it-IT" dirty="0" smtClean="0">
                <a:ea typeface="+mj-ea"/>
                <a:cs typeface="+mj-cs"/>
              </a:rPr>
              <a:t> (non al di fuori del tempo)</a:t>
            </a:r>
          </a:p>
        </p:txBody>
      </p:sp>
      <p:sp>
        <p:nvSpPr>
          <p:cNvPr id="25603" name="Segnaposto testo 5"/>
          <p:cNvSpPr>
            <a:spLocks noGrp="1"/>
          </p:cNvSpPr>
          <p:nvPr>
            <p:ph type="body" idx="1"/>
          </p:nvPr>
        </p:nvSpPr>
        <p:spPr/>
        <p:txBody>
          <a:bodyPr/>
          <a:lstStyle/>
          <a:p>
            <a:pPr eaLnBrk="1" hangingPunct="1"/>
            <a:r>
              <a:rPr lang="it-IT">
                <a:latin typeface="Calibri" charset="0"/>
                <a:ea typeface="ＭＳ Ｐゴシック" charset="0"/>
                <a:cs typeface="ＭＳ Ｐゴシック" charset="0"/>
              </a:rPr>
              <a:t>Bremer Rede</a:t>
            </a:r>
          </a:p>
        </p:txBody>
      </p:sp>
      <p:sp>
        <p:nvSpPr>
          <p:cNvPr id="25604" name="Segnaposto contenuto 2"/>
          <p:cNvSpPr>
            <a:spLocks noGrp="1"/>
          </p:cNvSpPr>
          <p:nvPr>
            <p:ph sz="half" idx="2"/>
          </p:nvPr>
        </p:nvSpPr>
        <p:spPr/>
        <p:txBody>
          <a:bodyPr/>
          <a:lstStyle/>
          <a:p>
            <a:pPr eaLnBrk="1" hangingPunct="1">
              <a:buFont typeface="Arial" charset="0"/>
              <a:buNone/>
            </a:pPr>
            <a:endParaRPr lang="it-IT">
              <a:latin typeface="Calibri" charset="0"/>
              <a:ea typeface="ＭＳ Ｐゴシック" charset="0"/>
              <a:cs typeface="ＭＳ Ｐゴシック" charset="0"/>
            </a:endParaRPr>
          </a:p>
          <a:p>
            <a:pPr eaLnBrk="1" hangingPunct="1">
              <a:buFont typeface="Arial" charset="0"/>
              <a:buNone/>
            </a:pPr>
            <a:r>
              <a:rPr lang="it-IT">
                <a:latin typeface="Calibri" charset="0"/>
                <a:ea typeface="ＭＳ Ｐゴシック" charset="0"/>
                <a:cs typeface="ＭＳ Ｐゴシック" charset="0"/>
              </a:rPr>
              <a:t>Non sono al di fuori del tempo. Certo, aspirano all</a:t>
            </a:r>
            <a:r>
              <a:rPr lang="ja-JP" altLang="it-IT">
                <a:latin typeface="Calibri" charset="0"/>
                <a:ea typeface="ＭＳ Ｐゴシック" charset="0"/>
                <a:cs typeface="ＭＳ Ｐゴシック" charset="0"/>
              </a:rPr>
              <a:t>’</a:t>
            </a:r>
            <a:r>
              <a:rPr lang="it-IT">
                <a:latin typeface="Calibri" charset="0"/>
                <a:ea typeface="ＭＳ Ｐゴシック" charset="0"/>
                <a:cs typeface="ＭＳ Ｐゴシック" charset="0"/>
              </a:rPr>
              <a:t>infinito, cercano di passare attraverso il tempo, attraverso e oltre il tempo.</a:t>
            </a:r>
          </a:p>
          <a:p>
            <a:pPr eaLnBrk="1" hangingPunct="1">
              <a:buFont typeface="Arial" charset="0"/>
              <a:buNone/>
            </a:pPr>
            <a:endParaRPr lang="it-IT">
              <a:latin typeface="Calibri" charset="0"/>
              <a:ea typeface="ＭＳ Ｐゴシック" charset="0"/>
              <a:cs typeface="ＭＳ Ｐゴシック" charset="0"/>
            </a:endParaRPr>
          </a:p>
        </p:txBody>
      </p:sp>
      <p:sp>
        <p:nvSpPr>
          <p:cNvPr id="7" name="Segnaposto testo 6"/>
          <p:cNvSpPr>
            <a:spLocks noGrp="1"/>
          </p:cNvSpPr>
          <p:nvPr>
            <p:ph type="body" sz="quarter" idx="3"/>
          </p:nvPr>
        </p:nvSpPr>
        <p:spPr/>
        <p:txBody>
          <a:bodyPr rtlCol="0">
            <a:normAutofit fontScale="92500"/>
          </a:bodyPr>
          <a:lstStyle/>
          <a:p>
            <a:pPr eaLnBrk="1" fontAlgn="auto" hangingPunct="1">
              <a:spcAft>
                <a:spcPts val="0"/>
              </a:spcAft>
              <a:buFont typeface="Arial"/>
              <a:buNone/>
              <a:defRPr/>
            </a:pPr>
            <a:r>
              <a:rPr lang="it-IT" dirty="0" err="1" smtClean="0">
                <a:ea typeface="+mn-ea"/>
                <a:cs typeface="+mn-cs"/>
              </a:rPr>
              <a:t>Durch-hindurch…</a:t>
            </a:r>
            <a:r>
              <a:rPr lang="it-IT" dirty="0" smtClean="0">
                <a:ea typeface="+mn-ea"/>
                <a:cs typeface="+mn-cs"/>
              </a:rPr>
              <a:t> </a:t>
            </a:r>
            <a:r>
              <a:rPr lang="it-IT" dirty="0" err="1" smtClean="0">
                <a:ea typeface="+mn-ea"/>
                <a:cs typeface="+mn-cs"/>
              </a:rPr>
              <a:t>über</a:t>
            </a:r>
            <a:r>
              <a:rPr lang="it-IT" dirty="0" smtClean="0">
                <a:ea typeface="+mn-ea"/>
                <a:cs typeface="+mn-cs"/>
              </a:rPr>
              <a:t> / </a:t>
            </a:r>
            <a:r>
              <a:rPr lang="it-IT" dirty="0" err="1" smtClean="0">
                <a:ea typeface="+mn-ea"/>
                <a:cs typeface="+mn-cs"/>
              </a:rPr>
              <a:t>hinweg</a:t>
            </a:r>
            <a:endParaRPr lang="it-IT" dirty="0" smtClean="0">
              <a:ea typeface="+mn-ea"/>
              <a:cs typeface="+mn-cs"/>
            </a:endParaRPr>
          </a:p>
        </p:txBody>
      </p:sp>
      <p:sp>
        <p:nvSpPr>
          <p:cNvPr id="25606" name="Segnaposto contenuto 4"/>
          <p:cNvSpPr>
            <a:spLocks noGrp="1"/>
          </p:cNvSpPr>
          <p:nvPr>
            <p:ph sz="quarter" idx="4"/>
          </p:nvPr>
        </p:nvSpPr>
        <p:spPr/>
        <p:txBody>
          <a:bodyPr/>
          <a:lstStyle/>
          <a:p>
            <a:pPr eaLnBrk="1" hangingPunct="1"/>
            <a:r>
              <a:rPr lang="it-IT">
                <a:latin typeface="Calibri" charset="0"/>
                <a:ea typeface="ＭＳ Ｐゴシック" charset="0"/>
                <a:cs typeface="ＭＳ Ｐゴシック" charset="0"/>
              </a:rPr>
              <a:t>„sie sind nicht zeitlos. Gewiss, sie erheben einen Unendlichkeitsanspruch, sie suchen, durch die Zeit hindurchzugreifen, durch sie hindurch, nicht über sie hinweg. </a:t>
            </a:r>
          </a:p>
        </p:txBody>
      </p:sp>
    </p:spTree>
    <p:extLst>
      <p:ext uri="{BB962C8B-B14F-4D97-AF65-F5344CB8AC3E}">
        <p14:creationId xmlns:p14="http://schemas.microsoft.com/office/powerpoint/2010/main" val="27716758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normAutofit fontScale="90000"/>
          </a:bodyPr>
          <a:lstStyle/>
          <a:p>
            <a:pPr eaLnBrk="1" hangingPunct="1"/>
            <a:r>
              <a:rPr lang="it-IT">
                <a:latin typeface="Calibri" charset="0"/>
                <a:ea typeface="ＭＳ Ｐゴシック" charset="0"/>
                <a:cs typeface="ＭＳ Ｐゴシック" charset="0"/>
              </a:rPr>
              <a:t>Non al di fuori dello spazio</a:t>
            </a:r>
          </a:p>
        </p:txBody>
      </p:sp>
      <p:sp>
        <p:nvSpPr>
          <p:cNvPr id="26627" name="Segnaposto testo 5"/>
          <p:cNvSpPr>
            <a:spLocks noGrp="1"/>
          </p:cNvSpPr>
          <p:nvPr>
            <p:ph type="body" idx="1"/>
          </p:nvPr>
        </p:nvSpPr>
        <p:spPr/>
        <p:txBody>
          <a:bodyPr/>
          <a:lstStyle/>
          <a:p>
            <a:pPr eaLnBrk="1" hangingPunct="1"/>
            <a:r>
              <a:rPr lang="it-IT">
                <a:latin typeface="Calibri" charset="0"/>
                <a:ea typeface="ＭＳ Ｐゴシック" charset="0"/>
                <a:cs typeface="ＭＳ Ｐゴシック" charset="0"/>
              </a:rPr>
              <a:t>Celan, Bremer Rede 1958</a:t>
            </a:r>
          </a:p>
        </p:txBody>
      </p:sp>
      <p:sp>
        <p:nvSpPr>
          <p:cNvPr id="26628" name="Segnaposto contenuto 2"/>
          <p:cNvSpPr>
            <a:spLocks noGrp="1"/>
          </p:cNvSpPr>
          <p:nvPr>
            <p:ph sz="half" idx="2"/>
          </p:nvPr>
        </p:nvSpPr>
        <p:spPr/>
        <p:txBody>
          <a:bodyPr/>
          <a:lstStyle/>
          <a:p>
            <a:pPr eaLnBrk="1" hangingPunct="1"/>
            <a:r>
              <a:rPr lang="it-IT">
                <a:latin typeface="Calibri" charset="0"/>
                <a:ea typeface="ＭＳ Ｐゴシック" charset="0"/>
                <a:cs typeface="ＭＳ Ｐゴシック" charset="0"/>
              </a:rPr>
              <a:t>E fu chiaramente evento, movimento, un porsi in cammino; fu il tentativo di trovare una direzione.</a:t>
            </a:r>
          </a:p>
          <a:p>
            <a:pPr eaLnBrk="1" hangingPunct="1"/>
            <a:r>
              <a:rPr lang="it-IT">
                <a:latin typeface="Calibri" charset="0"/>
                <a:ea typeface="ＭＳ Ｐゴシック" charset="0"/>
                <a:cs typeface="ＭＳ Ｐゴシック" charset="0"/>
              </a:rPr>
              <a:t>Es war … Ereignis, Bewegung, Unterwegssein, es war der Versuch, Richtung zu gewinnen</a:t>
            </a:r>
          </a:p>
          <a:p>
            <a:pPr eaLnBrk="1" hangingPunct="1"/>
            <a:endParaRPr lang="it-IT">
              <a:latin typeface="Calibri" charset="0"/>
              <a:ea typeface="ＭＳ Ｐゴシック" charset="0"/>
              <a:cs typeface="ＭＳ Ｐゴシック" charset="0"/>
            </a:endParaRPr>
          </a:p>
        </p:txBody>
      </p:sp>
      <p:sp>
        <p:nvSpPr>
          <p:cNvPr id="7" name="Segnaposto testo 6"/>
          <p:cNvSpPr>
            <a:spLocks noGrp="1"/>
          </p:cNvSpPr>
          <p:nvPr>
            <p:ph type="body" sz="quarter" idx="3"/>
          </p:nvPr>
        </p:nvSpPr>
        <p:spPr/>
        <p:txBody>
          <a:bodyPr rtlCol="0">
            <a:normAutofit lnSpcReduction="10000"/>
          </a:bodyPr>
          <a:lstStyle/>
          <a:p>
            <a:pPr eaLnBrk="1" fontAlgn="auto" hangingPunct="1">
              <a:spcAft>
                <a:spcPts val="0"/>
              </a:spcAft>
              <a:buFont typeface="Arial"/>
              <a:buNone/>
              <a:defRPr/>
            </a:pPr>
            <a:r>
              <a:rPr lang="it-IT" dirty="0" err="1" smtClean="0">
                <a:ea typeface="+mn-ea"/>
                <a:cs typeface="+mn-cs"/>
              </a:rPr>
              <a:t>Anselm</a:t>
            </a:r>
            <a:r>
              <a:rPr lang="it-IT" dirty="0" smtClean="0">
                <a:ea typeface="+mn-ea"/>
                <a:cs typeface="+mn-cs"/>
              </a:rPr>
              <a:t> Kiefer, </a:t>
            </a:r>
            <a:r>
              <a:rPr lang="it-IT" dirty="0" err="1" smtClean="0">
                <a:ea typeface="+mn-ea"/>
                <a:cs typeface="+mn-cs"/>
              </a:rPr>
              <a:t>Resurrexit</a:t>
            </a:r>
            <a:r>
              <a:rPr lang="it-IT" dirty="0" smtClean="0">
                <a:ea typeface="+mn-ea"/>
                <a:cs typeface="+mn-cs"/>
              </a:rPr>
              <a:t>, 1973</a:t>
            </a:r>
          </a:p>
        </p:txBody>
      </p:sp>
      <p:pic>
        <p:nvPicPr>
          <p:cNvPr id="26630" name="Segnaposto contenuto 4" descr="resurrexit.jpg"/>
          <p:cNvPicPr>
            <a:picLocks noGrp="1" noChangeAspect="1"/>
          </p:cNvPicPr>
          <p:nvPr>
            <p:ph sz="quarter" idx="4"/>
          </p:nvPr>
        </p:nvPicPr>
        <p:blipFill>
          <a:blip r:embed="rId2">
            <a:extLst>
              <a:ext uri="{28A0092B-C50C-407E-A947-70E740481C1C}">
                <a14:useLocalDpi xmlns:a14="http://schemas.microsoft.com/office/drawing/2010/main" val="0"/>
              </a:ext>
            </a:extLst>
          </a:blip>
          <a:srcRect l="-25217" r="-25217"/>
          <a:stretch>
            <a:fillRect/>
          </a:stretch>
        </p:blipFill>
        <p:spPr/>
      </p:pic>
    </p:spTree>
    <p:extLst>
      <p:ext uri="{BB962C8B-B14F-4D97-AF65-F5344CB8AC3E}">
        <p14:creationId xmlns:p14="http://schemas.microsoft.com/office/powerpoint/2010/main" val="6980306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9"/>
          <p:cNvSpPr>
            <a:spLocks noGrp="1"/>
          </p:cNvSpPr>
          <p:nvPr>
            <p:ph type="title"/>
          </p:nvPr>
        </p:nvSpPr>
        <p:spPr/>
        <p:txBody>
          <a:bodyPr/>
          <a:lstStyle/>
          <a:p>
            <a:pPr eaLnBrk="1" hangingPunct="1"/>
            <a:r>
              <a:rPr lang="it-IT">
                <a:latin typeface="Calibri" charset="0"/>
                <a:ea typeface="ＭＳ Ｐゴシック" charset="0"/>
                <a:cs typeface="ＭＳ Ｐゴシック" charset="0"/>
              </a:rPr>
              <a:t>Flaschenpost</a:t>
            </a:r>
          </a:p>
        </p:txBody>
      </p:sp>
      <p:sp>
        <p:nvSpPr>
          <p:cNvPr id="11" name="Segnaposto contenuto 10"/>
          <p:cNvSpPr>
            <a:spLocks noGrp="1"/>
          </p:cNvSpPr>
          <p:nvPr>
            <p:ph sz="half" idx="1"/>
          </p:nvPr>
        </p:nvSpPr>
        <p:spPr/>
        <p:txBody>
          <a:bodyPr rtlCol="0">
            <a:normAutofit fontScale="70000" lnSpcReduction="20000"/>
          </a:bodyPr>
          <a:lstStyle/>
          <a:p>
            <a:pPr eaLnBrk="1" fontAlgn="auto" hangingPunct="1">
              <a:spcAft>
                <a:spcPts val="0"/>
              </a:spcAft>
              <a:buFont typeface="Arial"/>
              <a:buChar char="•"/>
              <a:defRPr/>
            </a:pPr>
            <a:r>
              <a:rPr lang="it-IT" dirty="0" err="1" smtClean="0">
                <a:ea typeface="+mn-ea"/>
                <a:cs typeface="+mn-cs"/>
              </a:rPr>
              <a:t>Sie</a:t>
            </a:r>
            <a:r>
              <a:rPr lang="it-IT" dirty="0" smtClean="0">
                <a:ea typeface="+mn-ea"/>
                <a:cs typeface="+mn-cs"/>
              </a:rPr>
              <a:t> </a:t>
            </a:r>
            <a:r>
              <a:rPr lang="it-IT" dirty="0" err="1" smtClean="0">
                <a:ea typeface="+mn-ea"/>
                <a:cs typeface="+mn-cs"/>
              </a:rPr>
              <a:t>können</a:t>
            </a:r>
            <a:r>
              <a:rPr lang="it-IT" dirty="0" smtClean="0">
                <a:ea typeface="+mn-ea"/>
                <a:cs typeface="+mn-cs"/>
              </a:rPr>
              <a:t> </a:t>
            </a:r>
            <a:r>
              <a:rPr lang="it-IT" dirty="0" err="1" smtClean="0">
                <a:ea typeface="+mn-ea"/>
                <a:cs typeface="+mn-cs"/>
              </a:rPr>
              <a:t>eine</a:t>
            </a:r>
            <a:r>
              <a:rPr lang="it-IT" dirty="0" smtClean="0">
                <a:ea typeface="+mn-ea"/>
                <a:cs typeface="+mn-cs"/>
              </a:rPr>
              <a:t> </a:t>
            </a:r>
            <a:r>
              <a:rPr lang="it-IT" dirty="0" err="1" smtClean="0">
                <a:ea typeface="+mn-ea"/>
                <a:cs typeface="+mn-cs"/>
              </a:rPr>
              <a:t>Flaschenpost</a:t>
            </a:r>
            <a:r>
              <a:rPr lang="it-IT" dirty="0" smtClean="0">
                <a:ea typeface="+mn-ea"/>
                <a:cs typeface="+mn-cs"/>
              </a:rPr>
              <a:t> </a:t>
            </a:r>
            <a:r>
              <a:rPr lang="it-IT" dirty="0" err="1" smtClean="0">
                <a:ea typeface="+mn-ea"/>
                <a:cs typeface="+mn-cs"/>
              </a:rPr>
              <a:t>sein</a:t>
            </a:r>
            <a:r>
              <a:rPr lang="it-IT" dirty="0" smtClean="0">
                <a:ea typeface="+mn-ea"/>
                <a:cs typeface="+mn-cs"/>
              </a:rPr>
              <a:t>, da </a:t>
            </a:r>
            <a:r>
              <a:rPr lang="it-IT" dirty="0" err="1" smtClean="0">
                <a:ea typeface="+mn-ea"/>
                <a:cs typeface="+mn-cs"/>
              </a:rPr>
              <a:t>sie</a:t>
            </a:r>
            <a:r>
              <a:rPr lang="it-IT" dirty="0" smtClean="0">
                <a:ea typeface="+mn-ea"/>
                <a:cs typeface="+mn-cs"/>
              </a:rPr>
              <a:t> </a:t>
            </a:r>
            <a:r>
              <a:rPr lang="it-IT" dirty="0" err="1" smtClean="0">
                <a:ea typeface="+mn-ea"/>
                <a:cs typeface="+mn-cs"/>
              </a:rPr>
              <a:t>ihrem</a:t>
            </a:r>
            <a:r>
              <a:rPr lang="it-IT" dirty="0" smtClean="0">
                <a:ea typeface="+mn-ea"/>
                <a:cs typeface="+mn-cs"/>
              </a:rPr>
              <a:t> </a:t>
            </a:r>
            <a:r>
              <a:rPr lang="it-IT" dirty="0" err="1" smtClean="0">
                <a:ea typeface="+mn-ea"/>
                <a:cs typeface="+mn-cs"/>
              </a:rPr>
              <a:t>Wesen</a:t>
            </a:r>
            <a:r>
              <a:rPr lang="it-IT" dirty="0" smtClean="0">
                <a:ea typeface="+mn-ea"/>
                <a:cs typeface="+mn-cs"/>
              </a:rPr>
              <a:t> </a:t>
            </a:r>
            <a:r>
              <a:rPr lang="it-IT" dirty="0" err="1" smtClean="0">
                <a:ea typeface="+mn-ea"/>
                <a:cs typeface="+mn-cs"/>
              </a:rPr>
              <a:t>nach</a:t>
            </a:r>
            <a:r>
              <a:rPr lang="it-IT" dirty="0" smtClean="0">
                <a:ea typeface="+mn-ea"/>
                <a:cs typeface="+mn-cs"/>
              </a:rPr>
              <a:t> </a:t>
            </a:r>
            <a:r>
              <a:rPr lang="it-IT" dirty="0" err="1" smtClean="0">
                <a:ea typeface="+mn-ea"/>
                <a:cs typeface="+mn-cs"/>
              </a:rPr>
              <a:t>dialogisch</a:t>
            </a:r>
            <a:r>
              <a:rPr lang="it-IT" dirty="0" smtClean="0">
                <a:ea typeface="+mn-ea"/>
                <a:cs typeface="+mn-cs"/>
              </a:rPr>
              <a:t> </a:t>
            </a:r>
            <a:r>
              <a:rPr lang="it-IT" dirty="0" err="1" smtClean="0">
                <a:ea typeface="+mn-ea"/>
                <a:cs typeface="+mn-cs"/>
              </a:rPr>
              <a:t>angelegt</a:t>
            </a:r>
            <a:r>
              <a:rPr lang="it-IT" dirty="0" smtClean="0">
                <a:ea typeface="+mn-ea"/>
                <a:cs typeface="+mn-cs"/>
              </a:rPr>
              <a:t> </a:t>
            </a:r>
            <a:r>
              <a:rPr lang="it-IT" dirty="0" err="1" smtClean="0">
                <a:ea typeface="+mn-ea"/>
                <a:cs typeface="+mn-cs"/>
              </a:rPr>
              <a:t>sind</a:t>
            </a:r>
            <a:r>
              <a:rPr lang="it-IT" dirty="0" smtClean="0">
                <a:ea typeface="+mn-ea"/>
                <a:cs typeface="+mn-cs"/>
              </a:rPr>
              <a:t>, </a:t>
            </a:r>
            <a:r>
              <a:rPr lang="it-IT" dirty="0" err="1" smtClean="0">
                <a:ea typeface="+mn-ea"/>
                <a:cs typeface="+mn-cs"/>
              </a:rPr>
              <a:t>mit</a:t>
            </a:r>
            <a:r>
              <a:rPr lang="it-IT" dirty="0" smtClean="0">
                <a:ea typeface="+mn-ea"/>
                <a:cs typeface="+mn-cs"/>
              </a:rPr>
              <a:t> </a:t>
            </a:r>
            <a:r>
              <a:rPr lang="it-IT" dirty="0" err="1" smtClean="0">
                <a:ea typeface="+mn-ea"/>
                <a:cs typeface="+mn-cs"/>
              </a:rPr>
              <a:t>uns</a:t>
            </a:r>
            <a:r>
              <a:rPr lang="it-IT" dirty="0" smtClean="0">
                <a:ea typeface="+mn-ea"/>
                <a:cs typeface="+mn-cs"/>
              </a:rPr>
              <a:t> </a:t>
            </a:r>
            <a:r>
              <a:rPr lang="it-IT" dirty="0" err="1" smtClean="0">
                <a:ea typeface="+mn-ea"/>
                <a:cs typeface="+mn-cs"/>
              </a:rPr>
              <a:t>sprechen</a:t>
            </a:r>
            <a:r>
              <a:rPr lang="it-IT" dirty="0" smtClean="0">
                <a:ea typeface="+mn-ea"/>
                <a:cs typeface="+mn-cs"/>
              </a:rPr>
              <a:t>, </a:t>
            </a:r>
            <a:r>
              <a:rPr lang="it-IT" dirty="0" err="1" smtClean="0">
                <a:ea typeface="+mn-ea"/>
                <a:cs typeface="+mn-cs"/>
              </a:rPr>
              <a:t>sich</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uns</a:t>
            </a:r>
            <a:r>
              <a:rPr lang="it-IT" dirty="0" smtClean="0">
                <a:ea typeface="+mn-ea"/>
                <a:cs typeface="+mn-cs"/>
              </a:rPr>
              <a:t> </a:t>
            </a:r>
            <a:r>
              <a:rPr lang="it-IT" dirty="0" err="1" smtClean="0">
                <a:ea typeface="+mn-ea"/>
                <a:cs typeface="+mn-cs"/>
              </a:rPr>
              <a:t>wenden</a:t>
            </a:r>
            <a:r>
              <a:rPr lang="it-IT" dirty="0" smtClean="0">
                <a:ea typeface="+mn-ea"/>
                <a:cs typeface="+mn-cs"/>
              </a:rPr>
              <a:t> </a:t>
            </a:r>
            <a:r>
              <a:rPr lang="it-IT" dirty="0" err="1" smtClean="0">
                <a:ea typeface="+mn-ea"/>
                <a:cs typeface="+mn-cs"/>
              </a:rPr>
              <a:t>wollen</a:t>
            </a:r>
            <a:r>
              <a:rPr lang="it-IT" dirty="0" smtClean="0">
                <a:ea typeface="+mn-ea"/>
                <a:cs typeface="+mn-cs"/>
              </a:rPr>
              <a:t>; </a:t>
            </a:r>
            <a:r>
              <a:rPr lang="it-IT" dirty="0" err="1" smtClean="0">
                <a:ea typeface="+mn-ea"/>
                <a:cs typeface="+mn-cs"/>
              </a:rPr>
              <a:t>eine</a:t>
            </a:r>
            <a:r>
              <a:rPr lang="it-IT" dirty="0" smtClean="0">
                <a:ea typeface="+mn-ea"/>
                <a:cs typeface="+mn-cs"/>
              </a:rPr>
              <a:t> </a:t>
            </a:r>
            <a:r>
              <a:rPr lang="it-IT" dirty="0" err="1" smtClean="0">
                <a:ea typeface="+mn-ea"/>
                <a:cs typeface="+mn-cs"/>
              </a:rPr>
              <a:t>Flaschenpost</a:t>
            </a:r>
            <a:r>
              <a:rPr lang="it-IT" dirty="0" smtClean="0">
                <a:ea typeface="+mn-ea"/>
                <a:cs typeface="+mn-cs"/>
              </a:rPr>
              <a:t>, </a:t>
            </a:r>
            <a:r>
              <a:rPr lang="it-IT" dirty="0" err="1" smtClean="0">
                <a:ea typeface="+mn-ea"/>
                <a:cs typeface="+mn-cs"/>
              </a:rPr>
              <a:t>aufgegeben</a:t>
            </a:r>
            <a:r>
              <a:rPr lang="it-IT" dirty="0" smtClean="0">
                <a:ea typeface="+mn-ea"/>
                <a:cs typeface="+mn-cs"/>
              </a:rPr>
              <a:t> in </a:t>
            </a:r>
            <a:r>
              <a:rPr lang="it-IT" dirty="0" err="1" smtClean="0">
                <a:ea typeface="+mn-ea"/>
                <a:cs typeface="+mn-cs"/>
              </a:rPr>
              <a:t>dem</a:t>
            </a:r>
            <a:r>
              <a:rPr lang="it-IT" dirty="0" smtClean="0">
                <a:ea typeface="+mn-ea"/>
                <a:cs typeface="+mn-cs"/>
              </a:rPr>
              <a:t> </a:t>
            </a:r>
            <a:r>
              <a:rPr lang="it-IT" dirty="0" err="1" smtClean="0">
                <a:ea typeface="+mn-ea"/>
                <a:cs typeface="+mn-cs"/>
              </a:rPr>
              <a:t>Glauben</a:t>
            </a:r>
            <a:r>
              <a:rPr lang="it-IT" dirty="0" smtClean="0">
                <a:ea typeface="+mn-ea"/>
                <a:cs typeface="+mn-cs"/>
              </a:rPr>
              <a:t>, </a:t>
            </a:r>
            <a:r>
              <a:rPr lang="it-IT" dirty="0" err="1" smtClean="0">
                <a:ea typeface="+mn-ea"/>
                <a:cs typeface="+mn-cs"/>
              </a:rPr>
              <a:t>sie</a:t>
            </a:r>
            <a:r>
              <a:rPr lang="it-IT" dirty="0" smtClean="0">
                <a:ea typeface="+mn-ea"/>
                <a:cs typeface="+mn-cs"/>
              </a:rPr>
              <a:t> </a:t>
            </a:r>
            <a:r>
              <a:rPr lang="it-IT" dirty="0" err="1" smtClean="0">
                <a:ea typeface="+mn-ea"/>
                <a:cs typeface="+mn-cs"/>
              </a:rPr>
              <a:t>könnten</a:t>
            </a:r>
            <a:r>
              <a:rPr lang="it-IT" dirty="0" smtClean="0">
                <a:ea typeface="+mn-ea"/>
                <a:cs typeface="+mn-cs"/>
              </a:rPr>
              <a:t> </a:t>
            </a:r>
            <a:r>
              <a:rPr lang="it-IT" dirty="0" err="1" smtClean="0">
                <a:ea typeface="+mn-ea"/>
                <a:cs typeface="+mn-cs"/>
              </a:rPr>
              <a:t>irgendwo</a:t>
            </a:r>
            <a:r>
              <a:rPr lang="it-IT" dirty="0" smtClean="0">
                <a:ea typeface="+mn-ea"/>
                <a:cs typeface="+mn-cs"/>
              </a:rPr>
              <a:t> und </a:t>
            </a:r>
            <a:r>
              <a:rPr lang="it-IT" dirty="0" err="1" smtClean="0">
                <a:ea typeface="+mn-ea"/>
                <a:cs typeface="+mn-cs"/>
              </a:rPr>
              <a:t>irgendwann</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Land</a:t>
            </a:r>
            <a:r>
              <a:rPr lang="it-IT" dirty="0" smtClean="0">
                <a:ea typeface="+mn-ea"/>
                <a:cs typeface="+mn-cs"/>
              </a:rPr>
              <a:t> </a:t>
            </a:r>
            <a:r>
              <a:rPr lang="it-IT" dirty="0" err="1" smtClean="0">
                <a:ea typeface="+mn-ea"/>
                <a:cs typeface="+mn-cs"/>
              </a:rPr>
              <a:t>gespült</a:t>
            </a:r>
            <a:r>
              <a:rPr lang="it-IT" dirty="0" smtClean="0">
                <a:ea typeface="+mn-ea"/>
                <a:cs typeface="+mn-cs"/>
              </a:rPr>
              <a:t> </a:t>
            </a:r>
            <a:r>
              <a:rPr lang="it-IT" dirty="0" err="1" smtClean="0">
                <a:ea typeface="+mn-ea"/>
                <a:cs typeface="+mn-cs"/>
              </a:rPr>
              <a:t>werden</a:t>
            </a:r>
            <a:r>
              <a:rPr lang="it-IT" dirty="0" smtClean="0">
                <a:ea typeface="+mn-ea"/>
                <a:cs typeface="+mn-cs"/>
              </a:rPr>
              <a:t>, </a:t>
            </a:r>
            <a:r>
              <a:rPr lang="it-IT" dirty="0" err="1" smtClean="0">
                <a:ea typeface="+mn-ea"/>
                <a:cs typeface="+mn-cs"/>
              </a:rPr>
              <a:t>an</a:t>
            </a:r>
            <a:r>
              <a:rPr lang="it-IT" dirty="0" smtClean="0">
                <a:ea typeface="+mn-ea"/>
                <a:cs typeface="+mn-cs"/>
              </a:rPr>
              <a:t> </a:t>
            </a:r>
            <a:r>
              <a:rPr lang="it-IT" dirty="0" err="1" smtClean="0">
                <a:ea typeface="+mn-ea"/>
                <a:cs typeface="+mn-cs"/>
              </a:rPr>
              <a:t>Herzland</a:t>
            </a:r>
            <a:r>
              <a:rPr lang="it-IT" dirty="0" smtClean="0">
                <a:ea typeface="+mn-ea"/>
                <a:cs typeface="+mn-cs"/>
              </a:rPr>
              <a:t> </a:t>
            </a:r>
            <a:r>
              <a:rPr lang="it-IT" dirty="0" err="1" smtClean="0">
                <a:ea typeface="+mn-ea"/>
                <a:cs typeface="+mn-cs"/>
              </a:rPr>
              <a:t>vielleicht</a:t>
            </a:r>
            <a:r>
              <a:rPr lang="it-IT" dirty="0" smtClean="0">
                <a:ea typeface="+mn-ea"/>
                <a:cs typeface="+mn-cs"/>
              </a:rPr>
              <a:t>.</a:t>
            </a:r>
          </a:p>
          <a:p>
            <a:pPr eaLnBrk="1" fontAlgn="auto" hangingPunct="1">
              <a:spcAft>
                <a:spcPts val="0"/>
              </a:spcAft>
              <a:buFont typeface="Arial"/>
              <a:buChar char="•"/>
              <a:defRPr/>
            </a:pPr>
            <a:r>
              <a:rPr lang="it-IT" i="1" dirty="0" smtClean="0">
                <a:ea typeface="+mn-ea"/>
                <a:cs typeface="+mn-cs"/>
              </a:rPr>
              <a:t>La poesia, essendo non per nulla una manifestazione linguistica e dunque dialogica per natura, può essere un messaggio in bottiglia, gettato a mare nella convinzione </a:t>
            </a:r>
            <a:r>
              <a:rPr lang="it-IT" i="1" dirty="0" err="1" smtClean="0">
                <a:ea typeface="+mn-ea"/>
                <a:cs typeface="+mn-cs"/>
              </a:rPr>
              <a:t>–</a:t>
            </a:r>
            <a:r>
              <a:rPr lang="it-IT" i="1" dirty="0" smtClean="0">
                <a:ea typeface="+mn-ea"/>
                <a:cs typeface="+mn-cs"/>
              </a:rPr>
              <a:t> certo non sempre sorretta da grande speranza </a:t>
            </a:r>
            <a:r>
              <a:rPr lang="it-IT" i="1" dirty="0" err="1" smtClean="0">
                <a:ea typeface="+mn-ea"/>
                <a:cs typeface="+mn-cs"/>
              </a:rPr>
              <a:t>–</a:t>
            </a:r>
            <a:r>
              <a:rPr lang="it-IT" i="1" dirty="0" smtClean="0">
                <a:ea typeface="+mn-ea"/>
                <a:cs typeface="+mn-cs"/>
              </a:rPr>
              <a:t> che esso possa un qualche giorno e da qualche parte essere sospinto a una spiaggia, alla spiaggia del cuore, magari. </a:t>
            </a:r>
          </a:p>
        </p:txBody>
      </p:sp>
      <p:pic>
        <p:nvPicPr>
          <p:cNvPr id="27652" name="Segnaposto contenuto 12" descr="flaschenpost.jpg"/>
          <p:cNvPicPr>
            <a:picLocks noGrp="1" noChangeAspect="1"/>
          </p:cNvPicPr>
          <p:nvPr>
            <p:ph sz="half" idx="2"/>
          </p:nvPr>
        </p:nvPicPr>
        <p:blipFill>
          <a:blip r:embed="rId2">
            <a:extLst>
              <a:ext uri="{28A0092B-C50C-407E-A947-70E740481C1C}">
                <a14:useLocalDpi xmlns:a14="http://schemas.microsoft.com/office/drawing/2010/main" val="0"/>
              </a:ext>
            </a:extLst>
          </a:blip>
          <a:srcRect t="-30048" b="-30048"/>
          <a:stretch>
            <a:fillRect/>
          </a:stretch>
        </p:blipFill>
        <p:spPr/>
      </p:pic>
    </p:spTree>
    <p:extLst>
      <p:ext uri="{BB962C8B-B14F-4D97-AF65-F5344CB8AC3E}">
        <p14:creationId xmlns:p14="http://schemas.microsoft.com/office/powerpoint/2010/main" val="41018787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sz="2800" dirty="0" smtClean="0">
                <a:ea typeface="+mj-ea"/>
                <a:cs typeface="+mj-cs"/>
              </a:rPr>
              <a:t>Remo </a:t>
            </a:r>
            <a:r>
              <a:rPr lang="it-IT" sz="2800" dirty="0" err="1" smtClean="0">
                <a:ea typeface="+mj-ea"/>
                <a:cs typeface="+mj-cs"/>
              </a:rPr>
              <a:t>Bodei</a:t>
            </a:r>
            <a:r>
              <a:rPr lang="it-IT" sz="2800" dirty="0" smtClean="0">
                <a:ea typeface="+mj-ea"/>
                <a:cs typeface="+mj-cs"/>
              </a:rPr>
              <a:t>, </a:t>
            </a:r>
            <a:r>
              <a:rPr lang="it-IT" sz="2800" i="1" dirty="0" smtClean="0">
                <a:ea typeface="+mj-ea"/>
                <a:cs typeface="+mj-cs"/>
              </a:rPr>
              <a:t>Ombre sulla speranza</a:t>
            </a:r>
            <a:r>
              <a:rPr lang="it-IT" sz="2800" dirty="0" smtClean="0">
                <a:ea typeface="+mj-ea"/>
                <a:cs typeface="+mj-cs"/>
              </a:rPr>
              <a:t>.  Introduzione alla prima edizione italiana di Ernst Bloch, </a:t>
            </a:r>
            <a:r>
              <a:rPr lang="it-IT" sz="2800" i="1" dirty="0" smtClean="0">
                <a:ea typeface="+mj-ea"/>
                <a:cs typeface="+mj-cs"/>
              </a:rPr>
              <a:t>Il principio Speranza </a:t>
            </a:r>
            <a:r>
              <a:rPr lang="it-IT" sz="2800" dirty="0" smtClean="0">
                <a:ea typeface="+mj-ea"/>
                <a:cs typeface="+mj-cs"/>
              </a:rPr>
              <a:t>(</a:t>
            </a:r>
            <a:r>
              <a:rPr lang="it-IT" sz="2800" dirty="0" smtClean="0">
                <a:solidFill>
                  <a:srgbClr val="FF0000"/>
                </a:solidFill>
                <a:ea typeface="+mj-ea"/>
                <a:cs typeface="+mj-cs"/>
              </a:rPr>
              <a:t>1959</a:t>
            </a:r>
            <a:r>
              <a:rPr lang="it-IT" sz="2800" dirty="0" smtClean="0">
                <a:ea typeface="+mj-ea"/>
                <a:cs typeface="+mj-cs"/>
              </a:rPr>
              <a:t>), trad. E. De Angelis </a:t>
            </a:r>
            <a:r>
              <a:rPr lang="it-IT" sz="2800" dirty="0" err="1" smtClean="0">
                <a:ea typeface="+mj-ea"/>
                <a:cs typeface="+mj-cs"/>
              </a:rPr>
              <a:t>et</a:t>
            </a:r>
            <a:r>
              <a:rPr lang="it-IT" sz="2800" dirty="0" smtClean="0">
                <a:ea typeface="+mj-ea"/>
                <a:cs typeface="+mj-cs"/>
              </a:rPr>
              <a:t> al., Garzanti, Milano </a:t>
            </a:r>
            <a:r>
              <a:rPr lang="it-IT" sz="2800" dirty="0" smtClean="0">
                <a:solidFill>
                  <a:srgbClr val="FF0000"/>
                </a:solidFill>
                <a:ea typeface="+mj-ea"/>
                <a:cs typeface="+mj-cs"/>
              </a:rPr>
              <a:t>1994</a:t>
            </a:r>
          </a:p>
        </p:txBody>
      </p:sp>
      <p:sp>
        <p:nvSpPr>
          <p:cNvPr id="3" name="Segnaposto contenuto 2"/>
          <p:cNvSpPr>
            <a:spLocks noGrp="1"/>
          </p:cNvSpPr>
          <p:nvPr>
            <p:ph idx="1"/>
          </p:nvPr>
        </p:nvSpPr>
        <p:spPr/>
        <p:txBody>
          <a:bodyPr rtlCol="0">
            <a:normAutofit fontScale="62500" lnSpcReduction="20000"/>
          </a:bodyPr>
          <a:lstStyle/>
          <a:p>
            <a:pPr eaLnBrk="1" fontAlgn="auto" hangingPunct="1">
              <a:spcAft>
                <a:spcPts val="0"/>
              </a:spcAft>
              <a:buFont typeface="Arial"/>
              <a:buNone/>
              <a:defRPr/>
            </a:pPr>
            <a:r>
              <a:rPr lang="it-IT" dirty="0" smtClean="0">
                <a:ea typeface="+mn-ea"/>
                <a:cs typeface="+mn-cs"/>
              </a:rPr>
              <a:t>“Questo libro sembra giungere al lettore italiano nel momento sbagliato, quando le quotazioni del “principio speranza” e dei connessi ideali di utopia si approssimano allo zero. Al sospetto diffuso che essi abbiano provocato immani disastri nel recente passato </a:t>
            </a:r>
            <a:r>
              <a:rPr lang="it-IT" dirty="0" err="1" smtClean="0">
                <a:ea typeface="+mn-ea"/>
                <a:cs typeface="+mn-cs"/>
              </a:rPr>
              <a:t>–</a:t>
            </a:r>
            <a:r>
              <a:rPr lang="it-IT" dirty="0" smtClean="0">
                <a:ea typeface="+mn-ea"/>
                <a:cs typeface="+mn-cs"/>
              </a:rPr>
              <a:t> proprio mentre promettevano il paradiso in terra </a:t>
            </a:r>
            <a:r>
              <a:rPr lang="it-IT" dirty="0" err="1" smtClean="0">
                <a:ea typeface="+mn-ea"/>
                <a:cs typeface="+mn-cs"/>
              </a:rPr>
              <a:t>–</a:t>
            </a:r>
            <a:r>
              <a:rPr lang="it-IT" dirty="0" smtClean="0">
                <a:ea typeface="+mn-ea"/>
                <a:cs typeface="+mn-cs"/>
              </a:rPr>
              <a:t> si accompagna la percezione disincantata di un futuro imprevedibile e disperatamente </a:t>
            </a:r>
            <a:r>
              <a:rPr lang="it-IT" dirty="0" err="1" smtClean="0">
                <a:ea typeface="+mn-ea"/>
                <a:cs typeface="+mn-cs"/>
              </a:rPr>
              <a:t>improgrammabile</a:t>
            </a:r>
            <a:r>
              <a:rPr lang="it-IT" dirty="0" smtClean="0">
                <a:ea typeface="+mn-ea"/>
                <a:cs typeface="+mn-cs"/>
              </a:rPr>
              <a:t> in direzione del meglio” (p. XIII)</a:t>
            </a:r>
          </a:p>
          <a:p>
            <a:pPr eaLnBrk="1" fontAlgn="auto" hangingPunct="1">
              <a:spcAft>
                <a:spcPts val="0"/>
              </a:spcAft>
              <a:buFont typeface="Arial"/>
              <a:buNone/>
              <a:defRPr/>
            </a:pPr>
            <a:r>
              <a:rPr lang="it-IT" dirty="0" err="1" smtClean="0">
                <a:ea typeface="+mn-ea"/>
                <a:cs typeface="+mn-cs"/>
              </a:rPr>
              <a:t>…</a:t>
            </a:r>
            <a:endParaRPr lang="it-IT" dirty="0" smtClean="0">
              <a:ea typeface="+mn-ea"/>
              <a:cs typeface="+mn-cs"/>
            </a:endParaRPr>
          </a:p>
          <a:p>
            <a:pPr eaLnBrk="1" fontAlgn="auto" hangingPunct="1">
              <a:spcAft>
                <a:spcPts val="0"/>
              </a:spcAft>
              <a:buFont typeface="Arial"/>
              <a:buNone/>
              <a:defRPr/>
            </a:pPr>
            <a:r>
              <a:rPr lang="it-IT" dirty="0" smtClean="0">
                <a:ea typeface="+mn-ea"/>
                <a:cs typeface="+mn-cs"/>
              </a:rPr>
              <a:t>“Abbandoniamo la volontà luciferina di creare una seconda realtà, a immagine e somiglianza di quel che, di volta in volta, pensiamo debba essere l’uomo”</a:t>
            </a:r>
          </a:p>
          <a:p>
            <a:pPr eaLnBrk="1" fontAlgn="auto" hangingPunct="1">
              <a:spcAft>
                <a:spcPts val="0"/>
              </a:spcAft>
              <a:buFont typeface="Arial"/>
              <a:buNone/>
              <a:defRPr/>
            </a:pPr>
            <a:r>
              <a:rPr lang="it-IT" dirty="0" err="1" smtClean="0">
                <a:ea typeface="+mn-ea"/>
                <a:cs typeface="+mn-cs"/>
              </a:rPr>
              <a:t>…</a:t>
            </a:r>
            <a:endParaRPr lang="it-IT" dirty="0" smtClean="0">
              <a:ea typeface="+mn-ea"/>
              <a:cs typeface="+mn-cs"/>
            </a:endParaRPr>
          </a:p>
          <a:p>
            <a:pPr eaLnBrk="1" fontAlgn="auto" hangingPunct="1">
              <a:spcAft>
                <a:spcPts val="0"/>
              </a:spcAft>
              <a:buFont typeface="Arial"/>
              <a:buNone/>
              <a:defRPr/>
            </a:pPr>
            <a:r>
              <a:rPr lang="it-IT" dirty="0" smtClean="0">
                <a:ea typeface="+mn-ea"/>
                <a:cs typeface="+mn-cs"/>
              </a:rPr>
              <a:t>E’ lecito chiedersi (al di fuori della dimensione polemica sul valore o meno di certe ideologie) se la fine di alcune specifiche speranze progettuali di tipo politico coincida col dissolversi di qualsiasi tendenza ‘utopica’, o </a:t>
            </a:r>
            <a:r>
              <a:rPr lang="it-IT" dirty="0" err="1" smtClean="0">
                <a:ea typeface="+mn-ea"/>
                <a:cs typeface="+mn-cs"/>
              </a:rPr>
              <a:t>–</a:t>
            </a:r>
            <a:r>
              <a:rPr lang="it-IT" dirty="0" smtClean="0">
                <a:ea typeface="+mn-ea"/>
                <a:cs typeface="+mn-cs"/>
              </a:rPr>
              <a:t> ancora </a:t>
            </a:r>
            <a:r>
              <a:rPr lang="it-IT" dirty="0" err="1" smtClean="0">
                <a:ea typeface="+mn-ea"/>
                <a:cs typeface="+mn-cs"/>
              </a:rPr>
              <a:t>–</a:t>
            </a:r>
            <a:r>
              <a:rPr lang="it-IT" dirty="0" smtClean="0">
                <a:ea typeface="+mn-ea"/>
                <a:cs typeface="+mn-cs"/>
              </a:rPr>
              <a:t> se i nostri contemporanei hanno effettivamente smesso di desiderare e di formulare ipotesi sul proprio futuro”. (p. XIV)</a:t>
            </a:r>
          </a:p>
        </p:txBody>
      </p:sp>
    </p:spTree>
    <p:extLst>
      <p:ext uri="{BB962C8B-B14F-4D97-AF65-F5344CB8AC3E}">
        <p14:creationId xmlns:p14="http://schemas.microsoft.com/office/powerpoint/2010/main" val="1553300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0100" y="381000"/>
            <a:ext cx="7543800" cy="668595"/>
          </a:xfrm>
        </p:spPr>
        <p:txBody>
          <a:bodyPr>
            <a:normAutofit fontScale="90000"/>
          </a:bodyPr>
          <a:lstStyle/>
          <a:p>
            <a:r>
              <a:rPr lang="it-IT" dirty="0" smtClean="0"/>
              <a:t>Crisi</a:t>
            </a:r>
            <a:endParaRPr lang="it-IT" dirty="0"/>
          </a:p>
        </p:txBody>
      </p:sp>
      <p:sp>
        <p:nvSpPr>
          <p:cNvPr id="3" name="Segnaposto contenuto 2"/>
          <p:cNvSpPr>
            <a:spLocks noGrp="1"/>
          </p:cNvSpPr>
          <p:nvPr>
            <p:ph idx="1"/>
          </p:nvPr>
        </p:nvSpPr>
        <p:spPr>
          <a:xfrm>
            <a:off x="1097280" y="1243964"/>
            <a:ext cx="7494354" cy="5079520"/>
          </a:xfrm>
        </p:spPr>
        <p:txBody>
          <a:bodyPr>
            <a:normAutofit fontScale="62500" lnSpcReduction="20000"/>
          </a:bodyPr>
          <a:lstStyle/>
          <a:p>
            <a:r>
              <a:rPr lang="it-IT" dirty="0">
                <a:solidFill>
                  <a:srgbClr val="FF0000"/>
                </a:solidFill>
              </a:rPr>
              <a:t>Dal dizionario Garzanti della lingua italiana</a:t>
            </a:r>
            <a:endParaRPr lang="it-IT" b="1" dirty="0" smtClean="0">
              <a:solidFill>
                <a:srgbClr val="FF0000"/>
              </a:solidFill>
            </a:endParaRPr>
          </a:p>
          <a:p>
            <a:r>
              <a:rPr lang="it-IT" b="1" dirty="0" smtClean="0"/>
              <a:t>1</a:t>
            </a:r>
            <a:r>
              <a:rPr lang="it-IT" b="1" dirty="0"/>
              <a:t>.</a:t>
            </a:r>
            <a:r>
              <a:rPr lang="it-IT" dirty="0"/>
              <a:t> stato, condizione di particolare difficoltà o turbamento nella vita individuale o sociale:</a:t>
            </a:r>
            <a:r>
              <a:rPr lang="it-IT" i="1" dirty="0"/>
              <a:t> crisi di coscienza, spirituale, religiosa</a:t>
            </a:r>
            <a:r>
              <a:rPr lang="it-IT" dirty="0"/>
              <a:t>;</a:t>
            </a:r>
            <a:r>
              <a:rPr lang="it-IT" i="1" dirty="0"/>
              <a:t> crisi politica, civile</a:t>
            </a:r>
            <a:r>
              <a:rPr lang="it-IT" dirty="0"/>
              <a:t>;</a:t>
            </a:r>
            <a:r>
              <a:rPr lang="it-IT" i="1" dirty="0"/>
              <a:t> essere, mettere in </a:t>
            </a:r>
            <a:r>
              <a:rPr lang="it-IT" i="1" dirty="0" err="1"/>
              <a:t>crisi</a:t>
            </a:r>
            <a:r>
              <a:rPr lang="it-IT" dirty="0" err="1"/>
              <a:t>|</a:t>
            </a:r>
            <a:r>
              <a:rPr lang="it-IT" b="1" dirty="0" err="1"/>
              <a:t>crisi</a:t>
            </a:r>
            <a:r>
              <a:rPr lang="it-IT" b="1" dirty="0"/>
              <a:t> (economica)</a:t>
            </a:r>
            <a:r>
              <a:rPr lang="it-IT" dirty="0"/>
              <a:t>, brusca e prolungata caduta della produzione e dell’occupazione; qualsiasi arresto o rallentamento sensibile della crescita economica:</a:t>
            </a:r>
            <a:r>
              <a:rPr lang="it-IT" i="1" dirty="0"/>
              <a:t> i dati economici mostrano un paese che stenta a uscire dalla crisi</a:t>
            </a:r>
            <a:r>
              <a:rPr lang="it-IT" dirty="0"/>
              <a:t>;</a:t>
            </a:r>
            <a:r>
              <a:rPr lang="it-IT" i="1" dirty="0"/>
              <a:t> la grande crisi</a:t>
            </a:r>
            <a:r>
              <a:rPr lang="it-IT" dirty="0"/>
              <a:t>, per antonomasia, la crisi economica mondiale scoppiata negli Stati Uniti nel 1929 |</a:t>
            </a:r>
            <a:r>
              <a:rPr lang="it-IT" b="1" dirty="0"/>
              <a:t>crisi energetica</a:t>
            </a:r>
            <a:r>
              <a:rPr lang="it-IT" dirty="0"/>
              <a:t>, quella legata alla crescita del prezzo dei prodotti petroliferi, o anche all’incremento dei consumi</a:t>
            </a:r>
          </a:p>
          <a:p>
            <a:r>
              <a:rPr lang="it-IT" b="1" dirty="0"/>
              <a:t>2.</a:t>
            </a:r>
            <a:r>
              <a:rPr lang="it-IT" dirty="0"/>
              <a:t> (</a:t>
            </a:r>
            <a:r>
              <a:rPr lang="it-IT" dirty="0" err="1"/>
              <a:t>med</a:t>
            </a:r>
            <a:r>
              <a:rPr lang="it-IT" dirty="0"/>
              <a:t>.) cambiamento improvviso, favorevole o sfavorevole, nel decorso di una malattia | accesso, fase acuta di una condizione patologica:</a:t>
            </a:r>
            <a:r>
              <a:rPr lang="it-IT" i="1" dirty="0"/>
              <a:t> crisi diabetica, isterica, nervosa</a:t>
            </a:r>
            <a:r>
              <a:rPr lang="it-IT" dirty="0"/>
              <a:t> |</a:t>
            </a:r>
            <a:r>
              <a:rPr lang="it-IT" b="1" dirty="0"/>
              <a:t>crisi di pianto</a:t>
            </a:r>
            <a:r>
              <a:rPr lang="it-IT" dirty="0"/>
              <a:t>, scoppio di pianto convulso e irrefrenabile</a:t>
            </a:r>
          </a:p>
          <a:p>
            <a:r>
              <a:rPr lang="it-IT" b="1" dirty="0"/>
              <a:t>Etimologia:</a:t>
            </a:r>
            <a:r>
              <a:rPr lang="it-IT" dirty="0"/>
              <a:t> ← dal </a:t>
            </a:r>
            <a:r>
              <a:rPr lang="it-IT" dirty="0" err="1"/>
              <a:t>lat</a:t>
            </a:r>
            <a:r>
              <a:rPr lang="it-IT" dirty="0"/>
              <a:t>. </a:t>
            </a:r>
            <a:r>
              <a:rPr lang="it-IT" i="1" dirty="0" err="1"/>
              <a:t>crĭ</a:t>
            </a:r>
            <a:r>
              <a:rPr lang="it-IT" dirty="0" err="1"/>
              <a:t>si</a:t>
            </a:r>
            <a:r>
              <a:rPr lang="it-IT" dirty="0"/>
              <a:t>(m), dal gr. </a:t>
            </a:r>
            <a:r>
              <a:rPr lang="it-IT" i="1" dirty="0" err="1"/>
              <a:t>krísis</a:t>
            </a:r>
            <a:r>
              <a:rPr lang="it-IT" dirty="0"/>
              <a:t> ‘scelta, decisione’, </a:t>
            </a:r>
            <a:r>
              <a:rPr lang="it-IT" dirty="0" err="1"/>
              <a:t>deriv</a:t>
            </a:r>
            <a:r>
              <a:rPr lang="it-IT" dirty="0"/>
              <a:t>. di </a:t>
            </a:r>
            <a:r>
              <a:rPr lang="it-IT" i="1" dirty="0" err="1"/>
              <a:t>krínein</a:t>
            </a:r>
            <a:r>
              <a:rPr lang="it-IT" dirty="0" err="1"/>
              <a:t>‘distinguere</a:t>
            </a:r>
            <a:r>
              <a:rPr lang="it-IT" dirty="0"/>
              <a:t>, decidere’</a:t>
            </a:r>
            <a:r>
              <a:rPr lang="it-IT" dirty="0" smtClean="0"/>
              <a:t>.</a:t>
            </a:r>
          </a:p>
          <a:p>
            <a:r>
              <a:rPr lang="it-IT" dirty="0" smtClean="0">
                <a:solidFill>
                  <a:srgbClr val="FF0000"/>
                </a:solidFill>
              </a:rPr>
              <a:t>Dal Dizionario Battaglia della Lingua Italiana, UTET, in 21 volumi</a:t>
            </a:r>
          </a:p>
          <a:p>
            <a:pPr lvl="1"/>
            <a:r>
              <a:rPr lang="it-IT" dirty="0" smtClean="0"/>
              <a:t>Solo il penultimo significato riporta: “</a:t>
            </a:r>
            <a:r>
              <a:rPr lang="it-IT" dirty="0" err="1" smtClean="0"/>
              <a:t>Disus</a:t>
            </a:r>
            <a:r>
              <a:rPr lang="it-IT" dirty="0" smtClean="0"/>
              <a:t>. Trasformazione, mutamento.</a:t>
            </a:r>
          </a:p>
          <a:p>
            <a:pPr lvl="1"/>
            <a:r>
              <a:rPr lang="it-IT" dirty="0" smtClean="0"/>
              <a:t>Con una citazione da </a:t>
            </a:r>
            <a:r>
              <a:rPr lang="it-IT" dirty="0" err="1" smtClean="0"/>
              <a:t>Romagmosi</a:t>
            </a:r>
            <a:r>
              <a:rPr lang="it-IT" dirty="0" smtClean="0"/>
              <a:t>: “Si </a:t>
            </a:r>
            <a:r>
              <a:rPr lang="it-IT" dirty="0" err="1" smtClean="0"/>
              <a:t>raccolgomo</a:t>
            </a:r>
            <a:r>
              <a:rPr lang="it-IT" dirty="0" smtClean="0"/>
              <a:t>, si raccapezzano i frammenti, si studiano i modelli superstiti: tutto è movimento, crisi, innovazione</a:t>
            </a:r>
          </a:p>
          <a:p>
            <a:pPr lvl="1"/>
            <a:r>
              <a:rPr lang="it-IT" dirty="0" smtClean="0"/>
              <a:t>Etimologia dal greco: “e dal latino tardo: “giudizio, sentenza, fase decisiva nel decorso di una malattia”</a:t>
            </a:r>
            <a:endParaRPr lang="it-IT" dirty="0"/>
          </a:p>
          <a:p>
            <a:endParaRPr lang="it-IT" dirty="0"/>
          </a:p>
        </p:txBody>
      </p:sp>
    </p:spTree>
    <p:extLst>
      <p:ext uri="{BB962C8B-B14F-4D97-AF65-F5344CB8AC3E}">
        <p14:creationId xmlns:p14="http://schemas.microsoft.com/office/powerpoint/2010/main" val="185500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normAutofit fontScale="90000"/>
          </a:bodyPr>
          <a:lstStyle/>
          <a:p>
            <a:pPr eaLnBrk="1" hangingPunct="1"/>
            <a:r>
              <a:rPr lang="it-IT">
                <a:latin typeface="Goudy Old Style" charset="0"/>
                <a:ea typeface="ＭＳ Ｐゴシック" charset="0"/>
                <a:cs typeface="ＭＳ Ｐゴシック" charset="0"/>
              </a:rPr>
              <a:t>Ernst Bloch, </a:t>
            </a:r>
            <a:r>
              <a:rPr lang="it-IT" i="1">
                <a:latin typeface="Goudy Old Style" charset="0"/>
                <a:ea typeface="ＭＳ Ｐゴシック" charset="0"/>
                <a:cs typeface="ＭＳ Ｐゴシック" charset="0"/>
              </a:rPr>
              <a:t>Il principio Speranza</a:t>
            </a:r>
          </a:p>
        </p:txBody>
      </p:sp>
      <p:sp>
        <p:nvSpPr>
          <p:cNvPr id="26627" name="Segnaposto testo 8"/>
          <p:cNvSpPr>
            <a:spLocks noGrp="1"/>
          </p:cNvSpPr>
          <p:nvPr>
            <p:ph type="body" idx="1"/>
          </p:nvPr>
        </p:nvSpPr>
        <p:spPr/>
        <p:txBody>
          <a:bodyPr/>
          <a:lstStyle/>
          <a:p>
            <a:pPr eaLnBrk="1" hangingPunct="1"/>
            <a:r>
              <a:rPr lang="it-IT">
                <a:latin typeface="Goudy Old Style" charset="0"/>
                <a:ea typeface="ＭＳ Ｐゴシック" charset="0"/>
                <a:cs typeface="ＭＳ Ｐゴシック" charset="0"/>
              </a:rPr>
              <a:t>Dalla </a:t>
            </a:r>
            <a:r>
              <a:rPr lang="it-IT" i="1">
                <a:latin typeface="Goudy Old Style" charset="0"/>
                <a:ea typeface="ＭＳ Ｐゴシック" charset="0"/>
                <a:cs typeface="ＭＳ Ｐゴシック" charset="0"/>
              </a:rPr>
              <a:t>Premessa</a:t>
            </a:r>
            <a:r>
              <a:rPr lang="it-IT">
                <a:latin typeface="Goudy Old Style" charset="0"/>
                <a:ea typeface="ＭＳ Ｐゴシック" charset="0"/>
                <a:cs typeface="ＭＳ Ｐゴシック" charset="0"/>
              </a:rPr>
              <a:t> (1959)</a:t>
            </a:r>
          </a:p>
        </p:txBody>
      </p:sp>
      <p:sp>
        <p:nvSpPr>
          <p:cNvPr id="3" name="Segnaposto contenuto 2"/>
          <p:cNvSpPr>
            <a:spLocks noGrp="1"/>
          </p:cNvSpPr>
          <p:nvPr>
            <p:ph sz="half" idx="2"/>
          </p:nvPr>
        </p:nvSpPr>
        <p:spPr/>
        <p:txBody>
          <a:bodyPr rtlCol="0">
            <a:normAutofit fontScale="62500" lnSpcReduction="20000"/>
          </a:bodyPr>
          <a:lstStyle/>
          <a:p>
            <a:pPr eaLnBrk="1" fontAlgn="auto" hangingPunct="1">
              <a:spcAft>
                <a:spcPts val="0"/>
              </a:spcAft>
              <a:buFont typeface="Arial"/>
              <a:buChar char="•"/>
              <a:defRPr/>
            </a:pPr>
            <a:r>
              <a:rPr lang="it-IT" dirty="0" smtClean="0">
                <a:ea typeface="+mn-ea"/>
                <a:cs typeface="+mn-cs"/>
              </a:rPr>
              <a:t>“Chi siamo? Da dove veniamo? Dove andiamo? Che cosa ci aspettiamo? E che cosa ci aspetta?</a:t>
            </a:r>
          </a:p>
          <a:p>
            <a:pPr eaLnBrk="1" fontAlgn="auto" hangingPunct="1">
              <a:spcAft>
                <a:spcPts val="0"/>
              </a:spcAft>
              <a:buFont typeface="Arial"/>
              <a:buChar char="•"/>
              <a:defRPr/>
            </a:pPr>
            <a:r>
              <a:rPr lang="it-IT" dirty="0" smtClean="0">
                <a:ea typeface="+mn-ea"/>
                <a:cs typeface="+mn-cs"/>
              </a:rPr>
              <a:t>Molti si sentono soltanto confusi. Il terreno vacilla, e non sanno perché e per che cosa. Una condizione d’angoscia, la loro, che diviene </a:t>
            </a:r>
            <a:r>
              <a:rPr lang="it-IT" dirty="0" smtClean="0">
                <a:solidFill>
                  <a:srgbClr val="FF0000"/>
                </a:solidFill>
                <a:ea typeface="+mn-ea"/>
                <a:cs typeface="+mn-cs"/>
              </a:rPr>
              <a:t>paura </a:t>
            </a:r>
            <a:r>
              <a:rPr lang="it-IT" dirty="0" smtClean="0">
                <a:ea typeface="+mn-ea"/>
                <a:cs typeface="+mn-cs"/>
              </a:rPr>
              <a:t>se assume più precisi contorni.</a:t>
            </a:r>
          </a:p>
          <a:p>
            <a:pPr eaLnBrk="1" fontAlgn="auto" hangingPunct="1">
              <a:spcAft>
                <a:spcPts val="0"/>
              </a:spcAft>
              <a:buFont typeface="Arial"/>
              <a:buChar char="•"/>
              <a:defRPr/>
            </a:pPr>
            <a:r>
              <a:rPr lang="it-IT" dirty="0" smtClean="0">
                <a:ea typeface="+mn-ea"/>
                <a:cs typeface="+mn-cs"/>
              </a:rPr>
              <a:t>Una volta si facevano viaggi verso mete lontane per imparare la paura. Nell’epoca appena trascorsa ci si riusciva con maggior facilità e senza andare tanto lontano, era un’arte che veniva praticata con maestria spaventosa. Ma ora messi da parte gli artefici della paura, </a:t>
            </a:r>
            <a:r>
              <a:rPr lang="it-IT" dirty="0" smtClean="0">
                <a:solidFill>
                  <a:srgbClr val="FF0000"/>
                </a:solidFill>
                <a:ea typeface="+mn-ea"/>
                <a:cs typeface="+mn-cs"/>
              </a:rPr>
              <a:t>è tempo di un sentimento più degno.</a:t>
            </a:r>
          </a:p>
        </p:txBody>
      </p:sp>
      <p:sp>
        <p:nvSpPr>
          <p:cNvPr id="10" name="Segnaposto testo 9"/>
          <p:cNvSpPr>
            <a:spLocks noGrp="1"/>
          </p:cNvSpPr>
          <p:nvPr>
            <p:ph type="body" sz="quarter" idx="3"/>
          </p:nvPr>
        </p:nvSpPr>
        <p:spPr/>
        <p:txBody>
          <a:bodyPr rtlCol="0">
            <a:normAutofit fontScale="85000" lnSpcReduction="10000"/>
          </a:bodyPr>
          <a:lstStyle/>
          <a:p>
            <a:pPr eaLnBrk="1" fontAlgn="auto" hangingPunct="1">
              <a:spcAft>
                <a:spcPts val="0"/>
              </a:spcAft>
              <a:buFont typeface="Arial"/>
              <a:buNone/>
              <a:defRPr/>
            </a:pPr>
            <a:r>
              <a:rPr lang="it-IT" dirty="0" smtClean="0">
                <a:ea typeface="+mn-ea"/>
                <a:cs typeface="+mn-cs"/>
              </a:rPr>
              <a:t>Paul </a:t>
            </a:r>
            <a:r>
              <a:rPr lang="it-IT" dirty="0" err="1" smtClean="0">
                <a:ea typeface="+mn-ea"/>
                <a:cs typeface="+mn-cs"/>
              </a:rPr>
              <a:t>Klee</a:t>
            </a:r>
            <a:r>
              <a:rPr lang="it-IT" dirty="0" smtClean="0">
                <a:ea typeface="+mn-ea"/>
                <a:cs typeface="+mn-cs"/>
              </a:rPr>
              <a:t>, </a:t>
            </a:r>
            <a:r>
              <a:rPr lang="it-IT" i="1" dirty="0" smtClean="0">
                <a:ea typeface="+mn-ea"/>
                <a:cs typeface="+mn-cs"/>
              </a:rPr>
              <a:t>Angelo pieno di speranza</a:t>
            </a:r>
            <a:r>
              <a:rPr lang="it-IT" dirty="0" smtClean="0">
                <a:ea typeface="+mn-ea"/>
                <a:cs typeface="+mn-cs"/>
              </a:rPr>
              <a:t>, 1939</a:t>
            </a:r>
          </a:p>
        </p:txBody>
      </p:sp>
      <p:pic>
        <p:nvPicPr>
          <p:cNvPr id="26630" name="Segnaposto contenuto 12" descr="images-1.jpeg"/>
          <p:cNvPicPr>
            <a:picLocks noGrp="1" noChangeAspect="1"/>
          </p:cNvPicPr>
          <p:nvPr>
            <p:ph sz="quarter" idx="4"/>
          </p:nvPr>
        </p:nvPicPr>
        <p:blipFill>
          <a:blip r:embed="rId2">
            <a:extLst>
              <a:ext uri="{28A0092B-C50C-407E-A947-70E740481C1C}">
                <a14:useLocalDpi xmlns:a14="http://schemas.microsoft.com/office/drawing/2010/main" val="0"/>
              </a:ext>
            </a:extLst>
          </a:blip>
          <a:srcRect l="-11374" r="-11374"/>
          <a:stretch>
            <a:fillRect/>
          </a:stretch>
        </p:blipFill>
        <p:spPr/>
      </p:pic>
    </p:spTree>
    <p:extLst>
      <p:ext uri="{BB962C8B-B14F-4D97-AF65-F5344CB8AC3E}">
        <p14:creationId xmlns:p14="http://schemas.microsoft.com/office/powerpoint/2010/main" val="3192586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err="1" smtClean="0"/>
              <a:t>Hannah</a:t>
            </a:r>
            <a:r>
              <a:rPr lang="it-IT" dirty="0" smtClean="0"/>
              <a:t> </a:t>
            </a:r>
            <a:r>
              <a:rPr lang="it-IT" dirty="0" err="1"/>
              <a:t>A</a:t>
            </a:r>
            <a:r>
              <a:rPr lang="it-IT" smtClean="0"/>
              <a:t>rendt</a:t>
            </a:r>
            <a:r>
              <a:rPr lang="it-IT" dirty="0" smtClean="0"/>
              <a:t>, Vita </a:t>
            </a:r>
            <a:r>
              <a:rPr lang="it-IT" dirty="0" err="1" smtClean="0"/>
              <a:t>Activa</a:t>
            </a:r>
            <a:endParaRPr lang="it-IT" dirty="0"/>
          </a:p>
        </p:txBody>
      </p:sp>
      <p:sp>
        <p:nvSpPr>
          <p:cNvPr id="8" name="Segnaposto contenuto 7"/>
          <p:cNvSpPr>
            <a:spLocks noGrp="1"/>
          </p:cNvSpPr>
          <p:nvPr>
            <p:ph idx="1"/>
          </p:nvPr>
        </p:nvSpPr>
        <p:spPr/>
        <p:txBody>
          <a:bodyPr/>
          <a:lstStyle/>
          <a:p>
            <a:r>
              <a:rPr lang="en-US" dirty="0"/>
              <a:t>“poetry, whose material is language, is perhaps the most human and least </a:t>
            </a:r>
            <a:r>
              <a:rPr lang="en-US" dirty="0" err="1"/>
              <a:t>wordly</a:t>
            </a:r>
            <a:r>
              <a:rPr lang="en-US" dirty="0"/>
              <a:t> of the arts. 	[…] The durability of a poem is produced through condensation, so that it is as though 	language spoken in utmost density and concentration, were poetic in itself. Here, 	remembrance, </a:t>
            </a:r>
            <a:r>
              <a:rPr lang="en-US" i="1" dirty="0"/>
              <a:t>Mnemosyne</a:t>
            </a:r>
            <a:r>
              <a:rPr lang="en-US" dirty="0"/>
              <a:t>, the mother of the muses, is directly transformed into memory 	[…]. Of all things of thought, poetry is closest to thought, and a poem is less a thing than 	any work of art” (Arendt 1956: 169-170). </a:t>
            </a:r>
            <a:endParaRPr lang="it-IT" dirty="0"/>
          </a:p>
        </p:txBody>
      </p:sp>
    </p:spTree>
    <p:extLst>
      <p:ext uri="{BB962C8B-B14F-4D97-AF65-F5344CB8AC3E}">
        <p14:creationId xmlns:p14="http://schemas.microsoft.com/office/powerpoint/2010/main" val="214496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4"/>
          <p:cNvSpPr>
            <a:spLocks noGrp="1"/>
          </p:cNvSpPr>
          <p:nvPr>
            <p:ph type="body" idx="4294967295"/>
          </p:nvPr>
        </p:nvSpPr>
        <p:spPr>
          <a:xfrm>
            <a:off x="0" y="773113"/>
            <a:ext cx="4040188" cy="1401762"/>
          </a:xfrm>
        </p:spPr>
        <p:txBody>
          <a:bodyPr/>
          <a:lstStyle/>
          <a:p>
            <a:r>
              <a:rPr lang="it-IT" dirty="0">
                <a:latin typeface="Goudy Old Style" charset="0"/>
                <a:ea typeface="ＭＳ Ｐゴシック" charset="0"/>
                <a:cs typeface="ＭＳ Ｐゴシック" charset="0"/>
              </a:rPr>
              <a:t>Walter Benjamin su </a:t>
            </a:r>
            <a:r>
              <a:rPr lang="it-IT" dirty="0" smtClean="0">
                <a:latin typeface="Goudy Old Style" charset="0"/>
                <a:ea typeface="ＭＳ Ｐゴシック" charset="0"/>
                <a:cs typeface="ＭＳ Ｐゴシック" charset="0"/>
              </a:rPr>
              <a:t>Paul Klee</a:t>
            </a:r>
            <a:r>
              <a:rPr lang="it-IT" dirty="0">
                <a:latin typeface="Goudy Old Style" charset="0"/>
                <a:ea typeface="ＭＳ Ｐゴシック" charset="0"/>
                <a:cs typeface="ＭＳ Ｐゴシック" charset="0"/>
              </a:rPr>
              <a:t>, 1923</a:t>
            </a:r>
          </a:p>
        </p:txBody>
      </p:sp>
      <p:sp>
        <p:nvSpPr>
          <p:cNvPr id="6" name="Segnaposto contenuto 5"/>
          <p:cNvSpPr>
            <a:spLocks noGrp="1"/>
          </p:cNvSpPr>
          <p:nvPr>
            <p:ph sz="half" idx="4294967295"/>
          </p:nvPr>
        </p:nvSpPr>
        <p:spPr>
          <a:xfrm>
            <a:off x="0" y="2174875"/>
            <a:ext cx="4040188" cy="3951288"/>
          </a:xfrm>
        </p:spPr>
        <p:txBody>
          <a:bodyPr>
            <a:normAutofit/>
          </a:bodyPr>
          <a:lstStyle/>
          <a:p>
            <a:pPr>
              <a:lnSpc>
                <a:spcPct val="80000"/>
              </a:lnSpc>
            </a:pPr>
            <a:r>
              <a:rPr lang="it-IT" sz="1500">
                <a:latin typeface="Goudy Old Style" charset="0"/>
                <a:ea typeface="ＭＳ Ｐゴシック" charset="0"/>
                <a:cs typeface="ＭＳ Ｐゴシック" charset="0"/>
              </a:rPr>
              <a:t>C</a:t>
            </a:r>
            <a:r>
              <a:rPr lang="ja-JP" altLang="it-IT" sz="1500">
                <a:latin typeface="Goudy Old Style" charset="0"/>
                <a:ea typeface="ＭＳ Ｐゴシック" charset="0"/>
                <a:cs typeface="ＭＳ Ｐゴシック" charset="0"/>
              </a:rPr>
              <a:t>’</a:t>
            </a:r>
            <a:r>
              <a:rPr lang="it-IT" sz="1500">
                <a:latin typeface="Goudy Old Style" charset="0"/>
                <a:ea typeface="ＭＳ Ｐゴシック" charset="0"/>
                <a:cs typeface="ＭＳ Ｐゴシック" charset="0"/>
              </a:rPr>
              <a:t>è un quadro di Klee che s</a:t>
            </a:r>
            <a:r>
              <a:rPr lang="ja-JP" altLang="it-IT" sz="1500">
                <a:latin typeface="Goudy Old Style" charset="0"/>
                <a:ea typeface="ＭＳ Ｐゴシック" charset="0"/>
                <a:cs typeface="ＭＳ Ｐゴシック" charset="0"/>
              </a:rPr>
              <a:t>’</a:t>
            </a:r>
            <a:r>
              <a:rPr lang="it-IT" sz="1500">
                <a:latin typeface="Goudy Old Style" charset="0"/>
                <a:ea typeface="ＭＳ Ｐゴシック" charset="0"/>
                <a:cs typeface="ＭＳ Ｐゴシック" charset="0"/>
              </a:rPr>
              <a:t>intitola Angelus Novus. Vi si trova un angelo che sembra in procinto di allontanarsi da qualcosa su cui fissa lo sguardo. Ha gli occhi spalancati, la bocca aperta, e le ali distese.L</a:t>
            </a:r>
            <a:r>
              <a:rPr lang="ja-JP" altLang="it-IT" sz="1500">
                <a:latin typeface="Goudy Old Style" charset="0"/>
                <a:ea typeface="ＭＳ Ｐゴシック" charset="0"/>
                <a:cs typeface="ＭＳ Ｐゴシック" charset="0"/>
              </a:rPr>
              <a:t>’</a:t>
            </a:r>
            <a:r>
              <a:rPr lang="it-IT" sz="1500">
                <a:latin typeface="Goudy Old Style" charset="0"/>
                <a:ea typeface="ＭＳ Ｐゴシック" charset="0"/>
                <a:cs typeface="ＭＳ Ｐゴシック" charset="0"/>
              </a:rPr>
              <a:t>angelo della storia deve avere questo aspetto. Ha il viso rivolto al passato. Dove ci appare una catena di eventi, egli vede una sola catastrofe, che accumula senza tregua rovine su rovine e le rovescia ai suoi piedi. Egli vorrebbe ben trattenersi, destare i morti e ricomporre l</a:t>
            </a:r>
            <a:r>
              <a:rPr lang="ja-JP" altLang="it-IT" sz="1500">
                <a:latin typeface="Goudy Old Style" charset="0"/>
                <a:ea typeface="ＭＳ Ｐゴシック" charset="0"/>
                <a:cs typeface="ＭＳ Ｐゴシック" charset="0"/>
              </a:rPr>
              <a:t>’</a:t>
            </a:r>
            <a:r>
              <a:rPr lang="it-IT" sz="1500">
                <a:latin typeface="Goudy Old Style" charset="0"/>
                <a:ea typeface="ＭＳ Ｐゴシック" charset="0"/>
                <a:cs typeface="ＭＳ Ｐゴシック" charset="0"/>
              </a:rPr>
              <a:t>infranto. Ma una tempesta spira  dal paradiso, che si è impigliata  nelle sue ali, ed è così forte che egli non può più chiuderle. Questa tempesta lo spinge irresistibilmente nel futuro, a cui volge le spalle, mentre il cumulo delle rovine cresce davanti a lui al cielo. Ciò che chiamiamo il progresso, è questa tempesta.</a:t>
            </a:r>
          </a:p>
        </p:txBody>
      </p:sp>
      <p:sp>
        <p:nvSpPr>
          <p:cNvPr id="16388" name="Segnaposto testo 6"/>
          <p:cNvSpPr>
            <a:spLocks noGrp="1"/>
          </p:cNvSpPr>
          <p:nvPr>
            <p:ph type="body" sz="quarter" idx="4294967295"/>
          </p:nvPr>
        </p:nvSpPr>
        <p:spPr>
          <a:xfrm>
            <a:off x="5102225" y="773113"/>
            <a:ext cx="4041775" cy="1401762"/>
          </a:xfrm>
        </p:spPr>
        <p:txBody>
          <a:bodyPr/>
          <a:lstStyle/>
          <a:p>
            <a:r>
              <a:rPr lang="it-IT">
                <a:latin typeface="Goudy Old Style" charset="0"/>
                <a:ea typeface="ＭＳ Ｐゴシック" charset="0"/>
                <a:cs typeface="ＭＳ Ｐゴシック" charset="0"/>
              </a:rPr>
              <a:t>Paul Klee, </a:t>
            </a:r>
            <a:r>
              <a:rPr lang="it-IT" i="1">
                <a:latin typeface="Goudy Old Style" charset="0"/>
                <a:ea typeface="ＭＳ Ｐゴシック" charset="0"/>
                <a:cs typeface="ＭＳ Ｐゴシック" charset="0"/>
              </a:rPr>
              <a:t>Angelus novus</a:t>
            </a:r>
            <a:r>
              <a:rPr lang="it-IT">
                <a:latin typeface="Goudy Old Style" charset="0"/>
                <a:ea typeface="ＭＳ Ｐゴシック" charset="0"/>
                <a:cs typeface="ＭＳ Ｐゴシック" charset="0"/>
              </a:rPr>
              <a:t>, 1920</a:t>
            </a:r>
          </a:p>
        </p:txBody>
      </p:sp>
      <p:pic>
        <p:nvPicPr>
          <p:cNvPr id="16389" name="Segnaposto contenuto 8" descr="angelus novus.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17931" r="-17931"/>
          <a:stretch>
            <a:fillRect/>
          </a:stretch>
        </p:blipFill>
        <p:spPr>
          <a:xfrm>
            <a:off x="5102225" y="2174875"/>
            <a:ext cx="4041775" cy="3951288"/>
          </a:xfrm>
        </p:spPr>
      </p:pic>
    </p:spTree>
    <p:extLst>
      <p:ext uri="{BB962C8B-B14F-4D97-AF65-F5344CB8AC3E}">
        <p14:creationId xmlns:p14="http://schemas.microsoft.com/office/powerpoint/2010/main" val="227881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9572" y="79382"/>
            <a:ext cx="7543800" cy="1031960"/>
          </a:xfrm>
        </p:spPr>
        <p:txBody>
          <a:bodyPr>
            <a:normAutofit fontScale="90000"/>
          </a:bodyPr>
          <a:lstStyle/>
          <a:p>
            <a:r>
              <a:rPr lang="it-IT" dirty="0" smtClean="0"/>
              <a:t>Theodor </a:t>
            </a:r>
            <a:r>
              <a:rPr lang="it-IT" dirty="0" err="1" smtClean="0"/>
              <a:t>W</a:t>
            </a:r>
            <a:r>
              <a:rPr lang="it-IT" dirty="0" smtClean="0"/>
              <a:t>. Adorno</a:t>
            </a:r>
            <a:br>
              <a:rPr lang="it-IT" dirty="0" smtClean="0"/>
            </a:br>
            <a:endParaRPr lang="it-IT" dirty="0"/>
          </a:p>
        </p:txBody>
      </p:sp>
      <p:sp>
        <p:nvSpPr>
          <p:cNvPr id="3" name="Rettangolo 2"/>
          <p:cNvSpPr/>
          <p:nvPr/>
        </p:nvSpPr>
        <p:spPr>
          <a:xfrm>
            <a:off x="714397" y="759795"/>
            <a:ext cx="7733633" cy="7879078"/>
          </a:xfrm>
          <a:prstGeom prst="rect">
            <a:avLst/>
          </a:prstGeom>
        </p:spPr>
        <p:txBody>
          <a:bodyPr wrap="square">
            <a:spAutoFit/>
          </a:bodyPr>
          <a:lstStyle/>
          <a:p>
            <a:r>
              <a:rPr lang="it-IT" sz="2000" dirty="0" smtClean="0"/>
              <a:t>1949 - </a:t>
            </a:r>
            <a:r>
              <a:rPr lang="it-IT" sz="2000" i="1" dirty="0"/>
              <a:t>Critica della cultura e </a:t>
            </a:r>
            <a:r>
              <a:rPr lang="it-IT" sz="2000" i="1" dirty="0" smtClean="0"/>
              <a:t>società</a:t>
            </a:r>
            <a:r>
              <a:rPr lang="it-IT" sz="2000" dirty="0" smtClean="0"/>
              <a:t>: “</a:t>
            </a:r>
            <a:r>
              <a:rPr lang="it-IT" sz="2000" dirty="0"/>
              <a:t>La critica della cultura si trova dinanzi all’ultimo stadio della dialettica di cultura e barbarie. Scrivere una poesia dopo Auschwitz è barbaro e ciò avvelena anche la consapevolezza del perché è diventato impossibile scrivere oggi poesie”</a:t>
            </a:r>
            <a:r>
              <a:rPr lang="it-IT" sz="2000" dirty="0" smtClean="0"/>
              <a:t>.</a:t>
            </a:r>
          </a:p>
          <a:p>
            <a:endParaRPr lang="it-IT" sz="2000" dirty="0"/>
          </a:p>
          <a:p>
            <a:r>
              <a:rPr lang="it-IT" sz="2000" dirty="0" smtClean="0"/>
              <a:t>1966- </a:t>
            </a:r>
            <a:r>
              <a:rPr lang="it-IT" sz="2000" i="1" dirty="0" smtClean="0"/>
              <a:t>Teoria estetica  </a:t>
            </a:r>
            <a:r>
              <a:rPr lang="it-IT" sz="2000" dirty="0" smtClean="0"/>
              <a:t>: </a:t>
            </a:r>
            <a:r>
              <a:rPr lang="it-IT" sz="2000" dirty="0"/>
              <a:t>“Il dolore incessante ha altrettanto diritto di esprimersi quanto il torturato di urlare; perciò forse è sbagliato aver detto che dopo Auschwitz non si può più scrivere poesie”</a:t>
            </a:r>
            <a:r>
              <a:rPr lang="it-IT" sz="2000" dirty="0" smtClean="0"/>
              <a:t>.</a:t>
            </a:r>
          </a:p>
          <a:p>
            <a:endParaRPr lang="it-IT" sz="2000" dirty="0" smtClean="0"/>
          </a:p>
          <a:p>
            <a:r>
              <a:rPr lang="it-IT" sz="2000" dirty="0"/>
              <a:t>Nei diciassette anni che separano queste due affermazioni si inscrive il rapporto tra il filosofo e il poeta Paul </a:t>
            </a:r>
            <a:r>
              <a:rPr lang="it-IT" sz="2000" dirty="0" err="1"/>
              <a:t>Celan</a:t>
            </a:r>
            <a:r>
              <a:rPr lang="it-IT" sz="2000" dirty="0"/>
              <a:t>. Quest’ultimo, ebreo rumeno di lingua tedesca, sopravvissuto al lager dove morirono i genitori, fu probabilmente l’intellettuale che visse nel modo più lacerante la sentenza </a:t>
            </a:r>
            <a:r>
              <a:rPr lang="it-IT" sz="2000" dirty="0" err="1"/>
              <a:t>adorniana</a:t>
            </a:r>
            <a:r>
              <a:rPr lang="it-IT" sz="2000" dirty="0"/>
              <a:t>, lui che del ricordo della Shoah aveva fatto uno dei punti centrali della sua </a:t>
            </a:r>
            <a:r>
              <a:rPr lang="it-IT" sz="2000" dirty="0" smtClean="0"/>
              <a:t>opera, che testimonia della possibilità di un linguaggio che dalle </a:t>
            </a:r>
            <a:r>
              <a:rPr lang="it-IT" sz="2000" dirty="0" err="1" smtClean="0"/>
              <a:t>maverie</a:t>
            </a:r>
            <a:r>
              <a:rPr lang="it-IT" sz="2000" dirty="0" smtClean="0"/>
              <a:t> e dalla crisi ricostruisca una possibilità di ‘parlare’.</a:t>
            </a:r>
            <a:endParaRPr lang="it-IT" sz="2000" dirty="0"/>
          </a:p>
          <a:p>
            <a:endParaRPr lang="it-IT" sz="2000" dirty="0" smtClean="0"/>
          </a:p>
          <a:p>
            <a:endParaRPr lang="it-IT" sz="2000" dirty="0"/>
          </a:p>
          <a:p>
            <a:r>
              <a:rPr lang="it-IT" sz="2000" dirty="0"/>
              <a:t> </a:t>
            </a:r>
          </a:p>
          <a:p>
            <a:endParaRPr lang="it-IT" dirty="0" smtClean="0"/>
          </a:p>
          <a:p>
            <a:endParaRPr lang="it-IT" dirty="0" smtClean="0"/>
          </a:p>
          <a:p>
            <a:endParaRPr lang="it-IT" dirty="0" smtClean="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14772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hangingPunct="1"/>
            <a:r>
              <a:rPr lang="it-IT" sz="1800">
                <a:latin typeface="Calibri" charset="0"/>
                <a:ea typeface="ＭＳ Ｐゴシック" charset="0"/>
                <a:cs typeface="ＭＳ Ｐゴシック" charset="0"/>
              </a:rPr>
              <a:t/>
            </a:r>
            <a:br>
              <a:rPr lang="it-IT" sz="1800">
                <a:latin typeface="Calibri" charset="0"/>
                <a:ea typeface="ＭＳ Ｐゴシック" charset="0"/>
                <a:cs typeface="ＭＳ Ｐゴシック" charset="0"/>
              </a:rPr>
            </a:br>
            <a:endParaRPr lang="it-IT" sz="1800">
              <a:latin typeface="Calibri" charset="0"/>
              <a:ea typeface="ＭＳ Ｐゴシック" charset="0"/>
              <a:cs typeface="ＭＳ Ｐゴシック" charset="0"/>
            </a:endParaRPr>
          </a:p>
        </p:txBody>
      </p:sp>
      <p:pic>
        <p:nvPicPr>
          <p:cNvPr id="13315" name="Segnaposto contenuto 4" descr="anselm-kiefer-des-herbstes-runengespinst-fc3bcr-paul-celan-2005.jpg"/>
          <p:cNvPicPr>
            <a:picLocks noGrp="1" noChangeAspect="1"/>
          </p:cNvPicPr>
          <p:nvPr>
            <p:ph idx="1"/>
          </p:nvPr>
        </p:nvPicPr>
        <p:blipFill>
          <a:blip r:embed="rId2">
            <a:extLst>
              <a:ext uri="{28A0092B-C50C-407E-A947-70E740481C1C}">
                <a14:useLocalDpi xmlns:a14="http://schemas.microsoft.com/office/drawing/2010/main" val="0"/>
              </a:ext>
            </a:extLst>
          </a:blip>
          <a:srcRect t="14823" b="14823"/>
          <a:stretch>
            <a:fillRect/>
          </a:stretch>
        </p:blipFill>
        <p:spPr>
          <a:xfrm>
            <a:off x="1097280" y="657733"/>
            <a:ext cx="6949440" cy="3787635"/>
          </a:xfrm>
        </p:spPr>
      </p:pic>
      <p:sp>
        <p:nvSpPr>
          <p:cNvPr id="7" name="Segnaposto testo 6"/>
          <p:cNvSpPr>
            <a:spLocks noGrp="1"/>
          </p:cNvSpPr>
          <p:nvPr>
            <p:ph type="body" sz="half" idx="4294967295"/>
          </p:nvPr>
        </p:nvSpPr>
        <p:spPr>
          <a:xfrm>
            <a:off x="0" y="4953000"/>
            <a:ext cx="5486400" cy="1576388"/>
          </a:xfrm>
        </p:spPr>
        <p:txBody>
          <a:bodyPr rtlCol="0">
            <a:normAutofit fontScale="25000" lnSpcReduction="20000"/>
          </a:bodyPr>
          <a:lstStyle/>
          <a:p>
            <a:pPr eaLnBrk="1" fontAlgn="auto" hangingPunct="1">
              <a:spcAft>
                <a:spcPts val="0"/>
              </a:spcAft>
              <a:buFont typeface="Arial"/>
              <a:buNone/>
              <a:defRPr/>
            </a:pPr>
            <a:r>
              <a:rPr lang="it-IT" sz="11077" dirty="0" smtClean="0">
                <a:ea typeface="+mn-ea"/>
                <a:cs typeface="+mn-cs"/>
              </a:rPr>
              <a:t>Trauma: “</a:t>
            </a:r>
            <a:r>
              <a:rPr lang="it-IT" sz="11077" dirty="0" err="1" smtClean="0">
                <a:ea typeface="+mn-ea"/>
                <a:cs typeface="+mn-cs"/>
              </a:rPr>
              <a:t>Hurban</a:t>
            </a:r>
            <a:r>
              <a:rPr lang="it-IT" sz="11077" dirty="0" smtClean="0">
                <a:ea typeface="+mn-ea"/>
                <a:cs typeface="+mn-cs"/>
              </a:rPr>
              <a:t>”, “ciò che è accaduto”, </a:t>
            </a:r>
            <a:r>
              <a:rPr lang="it-IT" sz="11077" dirty="0" err="1" smtClean="0">
                <a:ea typeface="+mn-ea"/>
                <a:cs typeface="+mn-cs"/>
              </a:rPr>
              <a:t>sterminio. </a:t>
            </a:r>
            <a:r>
              <a:rPr lang="it-IT" sz="11077" dirty="0" smtClean="0">
                <a:ea typeface="+mn-ea"/>
                <a:cs typeface="+mn-cs"/>
              </a:rPr>
              <a:t>Scrivere “dopo Auschwitz”	</a:t>
            </a:r>
          </a:p>
          <a:p>
            <a:pPr eaLnBrk="1" fontAlgn="auto" hangingPunct="1">
              <a:spcAft>
                <a:spcPts val="0"/>
              </a:spcAft>
              <a:buFont typeface="Arial"/>
              <a:buNone/>
              <a:defRPr/>
            </a:pPr>
            <a:endParaRPr lang="it-IT" dirty="0" smtClean="0">
              <a:ea typeface="+mn-ea"/>
              <a:cs typeface="+mn-cs"/>
            </a:endParaRPr>
          </a:p>
          <a:p>
            <a:pPr eaLnBrk="1" fontAlgn="auto" hangingPunct="1">
              <a:spcAft>
                <a:spcPts val="0"/>
              </a:spcAft>
              <a:buFont typeface="Arial"/>
              <a:buNone/>
              <a:defRPr/>
            </a:pPr>
            <a:endParaRPr lang="it-IT" dirty="0" smtClean="0">
              <a:ea typeface="+mn-ea"/>
              <a:cs typeface="+mn-cs"/>
            </a:endParaRPr>
          </a:p>
          <a:p>
            <a:pPr eaLnBrk="1" fontAlgn="auto" hangingPunct="1">
              <a:spcAft>
                <a:spcPts val="0"/>
              </a:spcAft>
              <a:buFont typeface="Arial"/>
              <a:buNone/>
              <a:defRPr/>
            </a:pPr>
            <a:r>
              <a:rPr lang="it-IT" sz="5000" dirty="0" smtClean="0">
                <a:ea typeface="+mn-ea"/>
                <a:cs typeface="+mn-cs"/>
              </a:rPr>
              <a:t>(Immagine: </a:t>
            </a:r>
            <a:r>
              <a:rPr lang="it-IT" sz="5000" dirty="0" err="1" smtClean="0">
                <a:ea typeface="+mn-ea"/>
                <a:cs typeface="+mn-cs"/>
              </a:rPr>
              <a:t>Anselm</a:t>
            </a:r>
            <a:r>
              <a:rPr lang="it-IT" sz="5000" dirty="0" smtClean="0">
                <a:ea typeface="+mn-ea"/>
                <a:cs typeface="+mn-cs"/>
              </a:rPr>
              <a:t> Kiefer </a:t>
            </a:r>
            <a:r>
              <a:rPr lang="it-IT" sz="5000" i="1" dirty="0" err="1" smtClean="0">
                <a:ea typeface="+mn-ea"/>
                <a:cs typeface="+mn-cs"/>
              </a:rPr>
              <a:t>–</a:t>
            </a:r>
            <a:r>
              <a:rPr lang="it-IT" sz="5000" i="1" dirty="0" smtClean="0">
                <a:ea typeface="+mn-ea"/>
                <a:cs typeface="+mn-cs"/>
              </a:rPr>
              <a:t> </a:t>
            </a:r>
            <a:r>
              <a:rPr lang="it-IT" sz="5000" i="1" dirty="0" err="1" smtClean="0">
                <a:ea typeface="+mn-ea"/>
                <a:cs typeface="+mn-cs"/>
              </a:rPr>
              <a:t>Des</a:t>
            </a:r>
            <a:r>
              <a:rPr lang="it-IT" sz="5000" i="1" dirty="0" smtClean="0">
                <a:ea typeface="+mn-ea"/>
                <a:cs typeface="+mn-cs"/>
              </a:rPr>
              <a:t> </a:t>
            </a:r>
            <a:r>
              <a:rPr lang="it-IT" sz="5000" i="1" dirty="0" err="1" smtClean="0">
                <a:ea typeface="+mn-ea"/>
                <a:cs typeface="+mn-cs"/>
              </a:rPr>
              <a:t>herbstes</a:t>
            </a:r>
            <a:r>
              <a:rPr lang="it-IT" sz="5000" i="1" dirty="0" smtClean="0">
                <a:ea typeface="+mn-ea"/>
                <a:cs typeface="+mn-cs"/>
              </a:rPr>
              <a:t> </a:t>
            </a:r>
            <a:r>
              <a:rPr lang="it-IT" sz="5000" i="1" dirty="0" err="1" smtClean="0">
                <a:ea typeface="+mn-ea"/>
                <a:cs typeface="+mn-cs"/>
              </a:rPr>
              <a:t>Runengespinst</a:t>
            </a:r>
            <a:r>
              <a:rPr lang="it-IT" sz="5000" i="1" dirty="0" smtClean="0">
                <a:ea typeface="+mn-ea"/>
                <a:cs typeface="+mn-cs"/>
              </a:rPr>
              <a:t> </a:t>
            </a:r>
            <a:r>
              <a:rPr lang="it-IT" sz="5000" i="1" dirty="0" err="1" smtClean="0">
                <a:ea typeface="+mn-ea"/>
                <a:cs typeface="+mn-cs"/>
              </a:rPr>
              <a:t>–</a:t>
            </a:r>
            <a:r>
              <a:rPr lang="it-IT" sz="5000" i="1" dirty="0" smtClean="0">
                <a:ea typeface="+mn-ea"/>
                <a:cs typeface="+mn-cs"/>
              </a:rPr>
              <a:t> </a:t>
            </a:r>
            <a:r>
              <a:rPr lang="it-IT" sz="5000" i="1" dirty="0" err="1" smtClean="0">
                <a:ea typeface="+mn-ea"/>
                <a:cs typeface="+mn-cs"/>
              </a:rPr>
              <a:t>für</a:t>
            </a:r>
            <a:r>
              <a:rPr lang="it-IT" sz="5000" i="1" dirty="0" smtClean="0">
                <a:ea typeface="+mn-ea"/>
                <a:cs typeface="+mn-cs"/>
              </a:rPr>
              <a:t> Paul Celan, </a:t>
            </a:r>
            <a:r>
              <a:rPr lang="it-IT" sz="5000" dirty="0" smtClean="0">
                <a:ea typeface="+mn-ea"/>
                <a:cs typeface="+mn-cs"/>
              </a:rPr>
              <a:t>2005)</a:t>
            </a:r>
          </a:p>
        </p:txBody>
      </p:sp>
    </p:spTree>
    <p:extLst>
      <p:ext uri="{BB962C8B-B14F-4D97-AF65-F5344CB8AC3E}">
        <p14:creationId xmlns:p14="http://schemas.microsoft.com/office/powerpoint/2010/main" val="3313442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ea typeface="+mj-ea"/>
                <a:cs typeface="+mj-cs"/>
              </a:rPr>
              <a:t>Pronunciare il trauma, senza nominarlo</a:t>
            </a:r>
          </a:p>
        </p:txBody>
      </p:sp>
      <p:sp>
        <p:nvSpPr>
          <p:cNvPr id="14339" name="Segnaposto testo 3"/>
          <p:cNvSpPr>
            <a:spLocks noGrp="1"/>
          </p:cNvSpPr>
          <p:nvPr>
            <p:ph type="body" idx="1"/>
          </p:nvPr>
        </p:nvSpPr>
        <p:spPr/>
        <p:txBody>
          <a:bodyPr/>
          <a:lstStyle/>
          <a:p>
            <a:pPr eaLnBrk="1" hangingPunct="1"/>
            <a:r>
              <a:rPr lang="it-IT">
                <a:latin typeface="Calibri" charset="0"/>
                <a:ea typeface="ＭＳ Ｐゴシック" charset="0"/>
                <a:cs typeface="ＭＳ Ｐゴシック" charset="0"/>
              </a:rPr>
              <a:t>Un </a:t>
            </a:r>
            <a:r>
              <a:rPr lang="ja-JP" altLang="it-IT">
                <a:latin typeface="Calibri" charset="0"/>
                <a:ea typeface="ＭＳ Ｐゴシック" charset="0"/>
                <a:cs typeface="ＭＳ Ｐゴシック" charset="0"/>
              </a:rPr>
              <a:t>“</a:t>
            </a:r>
            <a:r>
              <a:rPr lang="it-IT">
                <a:latin typeface="Calibri" charset="0"/>
                <a:ea typeface="ＭＳ Ｐゴシック" charset="0"/>
                <a:cs typeface="ＭＳ Ｐゴシック" charset="0"/>
              </a:rPr>
              <a:t>buco nero</a:t>
            </a:r>
            <a:r>
              <a:rPr lang="ja-JP" altLang="it-IT">
                <a:latin typeface="Calibri" charset="0"/>
                <a:ea typeface="ＭＳ Ｐゴシック" charset="0"/>
                <a:cs typeface="ＭＳ Ｐゴシック" charset="0"/>
              </a:rPr>
              <a:t>”</a:t>
            </a:r>
            <a:r>
              <a:rPr lang="it-IT">
                <a:latin typeface="Calibri" charset="0"/>
                <a:ea typeface="ＭＳ Ｐゴシック" charset="0"/>
                <a:cs typeface="ＭＳ Ｐゴシック" charset="0"/>
              </a:rPr>
              <a:t> nella storia e nella geografia</a:t>
            </a:r>
          </a:p>
        </p:txBody>
      </p:sp>
      <p:sp>
        <p:nvSpPr>
          <p:cNvPr id="3" name="Segnaposto contenuto 2"/>
          <p:cNvSpPr>
            <a:spLocks noGrp="1"/>
          </p:cNvSpPr>
          <p:nvPr>
            <p:ph sz="half" idx="2"/>
          </p:nvPr>
        </p:nvSpPr>
        <p:spPr/>
        <p:txBody>
          <a:bodyPr rtlCol="0">
            <a:normAutofit fontScale="92500" lnSpcReduction="10000"/>
          </a:bodyPr>
          <a:lstStyle/>
          <a:p>
            <a:pPr eaLnBrk="1" fontAlgn="auto" hangingPunct="1">
              <a:spcAft>
                <a:spcPts val="0"/>
              </a:spcAft>
              <a:buFont typeface="Arial"/>
              <a:buChar char="•"/>
              <a:defRPr/>
            </a:pPr>
            <a:r>
              <a:rPr lang="it-IT" dirty="0" smtClean="0">
                <a:ea typeface="+mn-ea"/>
                <a:cs typeface="+mn-cs"/>
              </a:rPr>
              <a:t>Paul Celan è riuscito a pronunciare lo sterminio senza mai nominarlo. Ci è riuscito per giunta in tedesco, lingua-madre e lingua degli assassini di sua madre. Nato nel 1920 in </a:t>
            </a:r>
            <a:r>
              <a:rPr lang="it-IT" dirty="0" err="1" smtClean="0">
                <a:ea typeface="+mn-ea"/>
                <a:cs typeface="+mn-cs"/>
              </a:rPr>
              <a:t>Bucovina</a:t>
            </a:r>
            <a:r>
              <a:rPr lang="it-IT" dirty="0" smtClean="0">
                <a:ea typeface="+mn-ea"/>
                <a:cs typeface="+mn-cs"/>
              </a:rPr>
              <a:t>, enclave </a:t>
            </a:r>
            <a:r>
              <a:rPr lang="it-IT" dirty="0" err="1" smtClean="0">
                <a:ea typeface="+mn-ea"/>
                <a:cs typeface="+mn-cs"/>
              </a:rPr>
              <a:t>multilinguistica</a:t>
            </a:r>
            <a:r>
              <a:rPr lang="it-IT" dirty="0" smtClean="0">
                <a:ea typeface="+mn-ea"/>
                <a:cs typeface="+mn-cs"/>
              </a:rPr>
              <a:t> già austroungarica, poi rumena e oggi ucraina, Celan condusse una vita errante: </a:t>
            </a:r>
            <a:r>
              <a:rPr lang="it-IT" dirty="0" err="1" smtClean="0">
                <a:ea typeface="+mn-ea"/>
                <a:cs typeface="+mn-cs"/>
              </a:rPr>
              <a:t>Czernowitz</a:t>
            </a:r>
            <a:r>
              <a:rPr lang="it-IT" dirty="0" smtClean="0">
                <a:ea typeface="+mn-ea"/>
                <a:cs typeface="+mn-cs"/>
              </a:rPr>
              <a:t>, Bucarest e Vienna, poi Parigi, dove morì suicida nel 1970. </a:t>
            </a:r>
          </a:p>
        </p:txBody>
      </p:sp>
      <p:sp>
        <p:nvSpPr>
          <p:cNvPr id="5" name="Segnaposto testo 4"/>
          <p:cNvSpPr>
            <a:spLocks noGrp="1"/>
          </p:cNvSpPr>
          <p:nvPr>
            <p:ph type="body" sz="quarter" idx="3"/>
          </p:nvPr>
        </p:nvSpPr>
        <p:spPr/>
        <p:txBody>
          <a:bodyPr rtlCol="0">
            <a:normAutofit fontScale="70000" lnSpcReduction="20000"/>
          </a:bodyPr>
          <a:lstStyle/>
          <a:p>
            <a:pPr eaLnBrk="1" fontAlgn="auto" hangingPunct="1">
              <a:spcAft>
                <a:spcPts val="0"/>
              </a:spcAft>
              <a:buFont typeface="Arial"/>
              <a:buNone/>
              <a:defRPr/>
            </a:pPr>
            <a:r>
              <a:rPr lang="it-IT" dirty="0" smtClean="0">
                <a:ea typeface="+mn-ea"/>
                <a:cs typeface="+mn-cs"/>
              </a:rPr>
              <a:t>Carta d’Europa, a destra in basso </a:t>
            </a:r>
            <a:r>
              <a:rPr lang="it-IT" dirty="0" err="1" smtClean="0">
                <a:ea typeface="+mn-ea"/>
                <a:cs typeface="+mn-cs"/>
              </a:rPr>
              <a:t>Czernowitz</a:t>
            </a:r>
            <a:r>
              <a:rPr lang="it-IT" dirty="0" smtClean="0">
                <a:ea typeface="+mn-ea"/>
                <a:cs typeface="+mn-cs"/>
              </a:rPr>
              <a:t>, </a:t>
            </a:r>
            <a:r>
              <a:rPr lang="it-IT" dirty="0" err="1" smtClean="0">
                <a:ea typeface="+mn-ea"/>
                <a:cs typeface="+mn-cs"/>
              </a:rPr>
              <a:t>Cernauti</a:t>
            </a:r>
            <a:r>
              <a:rPr lang="it-IT" dirty="0" smtClean="0">
                <a:ea typeface="+mn-ea"/>
                <a:cs typeface="+mn-cs"/>
              </a:rPr>
              <a:t>, </a:t>
            </a:r>
            <a:r>
              <a:rPr lang="it-IT" dirty="0" err="1" smtClean="0">
                <a:ea typeface="+mn-ea"/>
                <a:cs typeface="+mn-cs"/>
              </a:rPr>
              <a:t>Cernivici</a:t>
            </a:r>
            <a:endParaRPr lang="it-IT" dirty="0" smtClean="0">
              <a:ea typeface="+mn-ea"/>
              <a:cs typeface="+mn-cs"/>
            </a:endParaRPr>
          </a:p>
        </p:txBody>
      </p:sp>
      <p:pic>
        <p:nvPicPr>
          <p:cNvPr id="14342" name="Segnaposto contenuto 6" descr="Czernowitz bei Links Karte 16.10.2005.jpg"/>
          <p:cNvPicPr>
            <a:picLocks noGrp="1" noChangeAspect="1"/>
          </p:cNvPicPr>
          <p:nvPr>
            <p:ph sz="quarter" idx="4"/>
          </p:nvPr>
        </p:nvPicPr>
        <p:blipFill>
          <a:blip r:embed="rId2">
            <a:extLst>
              <a:ext uri="{28A0092B-C50C-407E-A947-70E740481C1C}">
                <a14:useLocalDpi xmlns:a14="http://schemas.microsoft.com/office/drawing/2010/main" val="0"/>
              </a:ext>
            </a:extLst>
          </a:blip>
          <a:srcRect l="-8237" r="-8237"/>
          <a:stretch>
            <a:fillRect/>
          </a:stretch>
        </p:blipFill>
        <p:spPr/>
      </p:pic>
    </p:spTree>
    <p:extLst>
      <p:ext uri="{BB962C8B-B14F-4D97-AF65-F5344CB8AC3E}">
        <p14:creationId xmlns:p14="http://schemas.microsoft.com/office/powerpoint/2010/main" val="3019314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latin typeface="Calibri" charset="0"/>
                <a:ea typeface="ＭＳ Ｐゴシック" charset="0"/>
                <a:cs typeface="ＭＳ Ｐゴシック" charset="0"/>
              </a:rPr>
              <a:t>Der 20 Jänner</a:t>
            </a:r>
          </a:p>
        </p:txBody>
      </p:sp>
      <p:sp>
        <p:nvSpPr>
          <p:cNvPr id="4" name="Segnaposto testo 3"/>
          <p:cNvSpPr>
            <a:spLocks noGrp="1"/>
          </p:cNvSpPr>
          <p:nvPr>
            <p:ph type="body" idx="1"/>
          </p:nvPr>
        </p:nvSpPr>
        <p:spPr/>
        <p:txBody>
          <a:bodyPr rtlCol="0">
            <a:normAutofit fontScale="47500" lnSpcReduction="20000"/>
          </a:bodyPr>
          <a:lstStyle/>
          <a:p>
            <a:pPr eaLnBrk="1" fontAlgn="auto" hangingPunct="1">
              <a:spcAft>
                <a:spcPts val="0"/>
              </a:spcAft>
              <a:buFont typeface="Arial"/>
              <a:buNone/>
              <a:defRPr/>
            </a:pPr>
            <a:r>
              <a:rPr lang="it-IT" dirty="0" smtClean="0">
                <a:ea typeface="+mn-ea"/>
                <a:cs typeface="+mn-cs"/>
              </a:rPr>
              <a:t>“</a:t>
            </a:r>
            <a:r>
              <a:rPr lang="it-IT" dirty="0" err="1" smtClean="0">
                <a:ea typeface="+mn-ea"/>
                <a:cs typeface="+mn-cs"/>
              </a:rPr>
              <a:t>Akut</a:t>
            </a:r>
            <a:r>
              <a:rPr lang="it-IT" dirty="0" smtClean="0">
                <a:ea typeface="+mn-ea"/>
                <a:cs typeface="+mn-cs"/>
              </a:rPr>
              <a:t> </a:t>
            </a:r>
            <a:r>
              <a:rPr lang="it-IT" dirty="0" err="1" smtClean="0">
                <a:ea typeface="+mn-ea"/>
                <a:cs typeface="+mn-cs"/>
              </a:rPr>
              <a:t>des</a:t>
            </a:r>
            <a:r>
              <a:rPr lang="it-IT" dirty="0" smtClean="0">
                <a:ea typeface="+mn-ea"/>
                <a:cs typeface="+mn-cs"/>
              </a:rPr>
              <a:t> </a:t>
            </a:r>
            <a:r>
              <a:rPr lang="it-IT" dirty="0" err="1" smtClean="0">
                <a:ea typeface="+mn-ea"/>
                <a:cs typeface="+mn-cs"/>
              </a:rPr>
              <a:t>Heutigen</a:t>
            </a:r>
            <a:r>
              <a:rPr lang="it-IT" dirty="0" smtClean="0">
                <a:ea typeface="+mn-ea"/>
                <a:cs typeface="+mn-cs"/>
              </a:rPr>
              <a:t> / </a:t>
            </a:r>
            <a:r>
              <a:rPr lang="it-IT" dirty="0" err="1" smtClean="0">
                <a:ea typeface="+mn-ea"/>
                <a:cs typeface="+mn-cs"/>
              </a:rPr>
              <a:t>Gravis</a:t>
            </a:r>
            <a:r>
              <a:rPr lang="it-IT" dirty="0" smtClean="0">
                <a:ea typeface="+mn-ea"/>
                <a:cs typeface="+mn-cs"/>
              </a:rPr>
              <a:t> </a:t>
            </a:r>
            <a:r>
              <a:rPr lang="it-IT" dirty="0" err="1" smtClean="0">
                <a:ea typeface="+mn-ea"/>
                <a:cs typeface="+mn-cs"/>
              </a:rPr>
              <a:t>des</a:t>
            </a:r>
            <a:r>
              <a:rPr lang="it-IT" dirty="0" smtClean="0">
                <a:ea typeface="+mn-ea"/>
                <a:cs typeface="+mn-cs"/>
              </a:rPr>
              <a:t> </a:t>
            </a:r>
            <a:r>
              <a:rPr lang="it-IT" dirty="0" err="1" smtClean="0">
                <a:ea typeface="+mn-ea"/>
                <a:cs typeface="+mn-cs"/>
              </a:rPr>
              <a:t>Historischen</a:t>
            </a:r>
            <a:r>
              <a:rPr lang="it-IT" dirty="0" smtClean="0">
                <a:ea typeface="+mn-ea"/>
                <a:cs typeface="+mn-cs"/>
              </a:rPr>
              <a:t> (</a:t>
            </a:r>
            <a:r>
              <a:rPr lang="it-IT" dirty="0" err="1" smtClean="0">
                <a:ea typeface="+mn-ea"/>
                <a:cs typeface="+mn-cs"/>
              </a:rPr>
              <a:t>auch</a:t>
            </a:r>
            <a:r>
              <a:rPr lang="it-IT" dirty="0" smtClean="0">
                <a:ea typeface="+mn-ea"/>
                <a:cs typeface="+mn-cs"/>
              </a:rPr>
              <a:t> </a:t>
            </a:r>
            <a:r>
              <a:rPr lang="it-IT" dirty="0" err="1" smtClean="0">
                <a:ea typeface="+mn-ea"/>
                <a:cs typeface="+mn-cs"/>
              </a:rPr>
              <a:t>des</a:t>
            </a:r>
            <a:r>
              <a:rPr lang="it-IT" dirty="0" smtClean="0">
                <a:ea typeface="+mn-ea"/>
                <a:cs typeface="+mn-cs"/>
              </a:rPr>
              <a:t> </a:t>
            </a:r>
            <a:r>
              <a:rPr lang="it-IT" dirty="0" err="1" smtClean="0">
                <a:ea typeface="+mn-ea"/>
                <a:cs typeface="+mn-cs"/>
              </a:rPr>
              <a:t>Literaturhistorischen</a:t>
            </a:r>
            <a:r>
              <a:rPr lang="it-IT" dirty="0" smtClean="0">
                <a:ea typeface="+mn-ea"/>
                <a:cs typeface="+mn-cs"/>
              </a:rPr>
              <a:t> / </a:t>
            </a:r>
            <a:r>
              <a:rPr lang="it-IT" dirty="0" err="1" smtClean="0">
                <a:ea typeface="+mn-ea"/>
                <a:cs typeface="+mn-cs"/>
              </a:rPr>
              <a:t>Zirkumflex</a:t>
            </a:r>
            <a:r>
              <a:rPr lang="it-IT" dirty="0" smtClean="0">
                <a:ea typeface="+mn-ea"/>
                <a:cs typeface="+mn-cs"/>
              </a:rPr>
              <a:t> </a:t>
            </a:r>
            <a:r>
              <a:rPr lang="it-IT" dirty="0" err="1" smtClean="0">
                <a:ea typeface="+mn-ea"/>
                <a:cs typeface="+mn-cs"/>
              </a:rPr>
              <a:t>des</a:t>
            </a:r>
            <a:r>
              <a:rPr lang="it-IT" dirty="0" smtClean="0">
                <a:ea typeface="+mn-ea"/>
                <a:cs typeface="+mn-cs"/>
              </a:rPr>
              <a:t> </a:t>
            </a:r>
            <a:r>
              <a:rPr lang="it-IT" dirty="0" err="1" smtClean="0">
                <a:ea typeface="+mn-ea"/>
                <a:cs typeface="+mn-cs"/>
              </a:rPr>
              <a:t>Ewigen</a:t>
            </a:r>
            <a:r>
              <a:rPr lang="it-IT" dirty="0" smtClean="0">
                <a:ea typeface="+mn-ea"/>
                <a:cs typeface="+mn-cs"/>
              </a:rPr>
              <a:t>” (P.C. Meridiano, 1960)</a:t>
            </a:r>
          </a:p>
        </p:txBody>
      </p:sp>
      <p:sp>
        <p:nvSpPr>
          <p:cNvPr id="3" name="Segnaposto contenuto 2"/>
          <p:cNvSpPr>
            <a:spLocks noGrp="1"/>
          </p:cNvSpPr>
          <p:nvPr>
            <p:ph sz="half" idx="2"/>
          </p:nvPr>
        </p:nvSpPr>
        <p:spPr/>
        <p:txBody>
          <a:bodyPr rtlCol="0">
            <a:normAutofit fontScale="85000" lnSpcReduction="20000"/>
          </a:bodyPr>
          <a:lstStyle/>
          <a:p>
            <a:pPr eaLnBrk="1" fontAlgn="auto" hangingPunct="1">
              <a:spcAft>
                <a:spcPts val="0"/>
              </a:spcAft>
              <a:buFont typeface="Arial"/>
              <a:buChar char="•"/>
              <a:defRPr/>
            </a:pPr>
            <a:r>
              <a:rPr lang="it-IT" dirty="0" smtClean="0">
                <a:ea typeface="+mn-ea"/>
                <a:cs typeface="+mn-cs"/>
              </a:rPr>
              <a:t>Diceva: “</a:t>
            </a:r>
            <a:r>
              <a:rPr lang="it-IT" i="1" dirty="0" smtClean="0">
                <a:ea typeface="+mn-ea"/>
                <a:cs typeface="+mn-cs"/>
              </a:rPr>
              <a:t>Ognuno resta legato alle proprie date, colpito dall’accento acuto della Storia, piuttosto che cullato dal circonflesso dell’Eterno</a:t>
            </a:r>
            <a:r>
              <a:rPr lang="it-IT" dirty="0" smtClean="0">
                <a:ea typeface="+mn-ea"/>
                <a:cs typeface="+mn-cs"/>
              </a:rPr>
              <a:t>”. E motivava la sua scrittura proprio a partire da una data, il “20 gennaio”, il giorno in cui fu decisa la “soluzione finale” sul </a:t>
            </a:r>
            <a:r>
              <a:rPr lang="it-IT" dirty="0" err="1" smtClean="0">
                <a:ea typeface="+mn-ea"/>
                <a:cs typeface="+mn-cs"/>
              </a:rPr>
              <a:t>Wannsee</a:t>
            </a:r>
            <a:r>
              <a:rPr lang="it-IT" dirty="0" smtClean="0">
                <a:ea typeface="+mn-ea"/>
                <a:cs typeface="+mn-cs"/>
              </a:rPr>
              <a:t> a Berlino, nel gennaio 1942. Le date s’incidono nel nostro modo di ricordare, raccontare la memoria, pensare il futuro; cambiano la nostra posizione nel mondo, anche oggi sessant’anni dopo. </a:t>
            </a:r>
          </a:p>
        </p:txBody>
      </p:sp>
      <p:sp>
        <p:nvSpPr>
          <p:cNvPr id="5" name="Segnaposto testo 4"/>
          <p:cNvSpPr>
            <a:spLocks noGrp="1"/>
          </p:cNvSpPr>
          <p:nvPr>
            <p:ph type="body" sz="quarter" idx="3"/>
          </p:nvPr>
        </p:nvSpPr>
        <p:spPr/>
        <p:txBody>
          <a:bodyPr rtlCol="0">
            <a:normAutofit fontScale="77500" lnSpcReduction="20000"/>
          </a:bodyPr>
          <a:lstStyle/>
          <a:p>
            <a:pPr eaLnBrk="1" fontAlgn="auto" hangingPunct="1">
              <a:spcAft>
                <a:spcPts val="0"/>
              </a:spcAft>
              <a:buFont typeface="Arial"/>
              <a:buNone/>
              <a:defRPr/>
            </a:pPr>
            <a:r>
              <a:rPr lang="it-IT" dirty="0" smtClean="0">
                <a:ea typeface="+mn-ea"/>
                <a:cs typeface="+mn-cs"/>
              </a:rPr>
              <a:t>Paul Celan con </a:t>
            </a:r>
            <a:r>
              <a:rPr lang="it-IT" dirty="0" err="1" smtClean="0">
                <a:ea typeface="+mn-ea"/>
                <a:cs typeface="+mn-cs"/>
              </a:rPr>
              <a:t>Ingeborg</a:t>
            </a:r>
            <a:r>
              <a:rPr lang="it-IT" dirty="0" smtClean="0">
                <a:ea typeface="+mn-ea"/>
                <a:cs typeface="+mn-cs"/>
              </a:rPr>
              <a:t> </a:t>
            </a:r>
            <a:r>
              <a:rPr lang="it-IT" dirty="0" err="1" smtClean="0">
                <a:ea typeface="+mn-ea"/>
                <a:cs typeface="+mn-cs"/>
              </a:rPr>
              <a:t>Bachmann</a:t>
            </a:r>
            <a:r>
              <a:rPr lang="it-IT" dirty="0" smtClean="0">
                <a:ea typeface="+mn-ea"/>
                <a:cs typeface="+mn-cs"/>
              </a:rPr>
              <a:t> nel 1952</a:t>
            </a:r>
          </a:p>
        </p:txBody>
      </p:sp>
      <p:pic>
        <p:nvPicPr>
          <p:cNvPr id="16390" name="Segnaposto contenuto 6" descr="celan e bachmann.jpg"/>
          <p:cNvPicPr>
            <a:picLocks noGrp="1" noChangeAspect="1"/>
          </p:cNvPicPr>
          <p:nvPr>
            <p:ph sz="quarter" idx="4"/>
          </p:nvPr>
        </p:nvPicPr>
        <p:blipFill>
          <a:blip r:embed="rId2">
            <a:extLst>
              <a:ext uri="{28A0092B-C50C-407E-A947-70E740481C1C}">
                <a14:useLocalDpi xmlns:a14="http://schemas.microsoft.com/office/drawing/2010/main" val="0"/>
              </a:ext>
            </a:extLst>
          </a:blip>
          <a:srcRect t="-15173" b="-15173"/>
          <a:stretch>
            <a:fillRect/>
          </a:stretch>
        </p:blipFill>
        <p:spPr/>
      </p:pic>
    </p:spTree>
    <p:extLst>
      <p:ext uri="{BB962C8B-B14F-4D97-AF65-F5344CB8AC3E}">
        <p14:creationId xmlns:p14="http://schemas.microsoft.com/office/powerpoint/2010/main" val="21374931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normAutofit fontScale="90000"/>
          </a:bodyPr>
          <a:lstStyle/>
          <a:p>
            <a:pPr eaLnBrk="1" hangingPunct="1"/>
            <a:r>
              <a:rPr lang="it-IT">
                <a:latin typeface="Calibri" charset="0"/>
                <a:ea typeface="ＭＳ Ｐゴシック" charset="0"/>
                <a:cs typeface="ＭＳ Ｐゴシック" charset="0"/>
              </a:rPr>
              <a:t>Olo-kaustos / Shoah / l</a:t>
            </a:r>
            <a:r>
              <a:rPr lang="ja-JP" altLang="it-IT">
                <a:latin typeface="Calibri" charset="0"/>
                <a:ea typeface="ＭＳ Ｐゴシック" charset="0"/>
                <a:cs typeface="ＭＳ Ｐゴシック" charset="0"/>
              </a:rPr>
              <a:t>’</a:t>
            </a:r>
            <a:r>
              <a:rPr lang="it-IT">
                <a:latin typeface="Calibri" charset="0"/>
                <a:ea typeface="ＭＳ Ｐゴシック" charset="0"/>
                <a:cs typeface="ＭＳ Ｐゴシック" charset="0"/>
              </a:rPr>
              <a:t>Accaduto</a:t>
            </a:r>
          </a:p>
        </p:txBody>
      </p:sp>
      <p:sp>
        <p:nvSpPr>
          <p:cNvPr id="17411" name="Segnaposto testo 3"/>
          <p:cNvSpPr>
            <a:spLocks noGrp="1"/>
          </p:cNvSpPr>
          <p:nvPr>
            <p:ph type="body" idx="1"/>
          </p:nvPr>
        </p:nvSpPr>
        <p:spPr/>
        <p:txBody>
          <a:bodyPr/>
          <a:lstStyle/>
          <a:p>
            <a:pPr eaLnBrk="1" hangingPunct="1"/>
            <a:r>
              <a:rPr lang="ja-JP" altLang="it-IT">
                <a:latin typeface="Calibri" charset="0"/>
                <a:ea typeface="ＭＳ Ｐゴシック" charset="0"/>
                <a:cs typeface="ＭＳ Ｐゴシック" charset="0"/>
              </a:rPr>
              <a:t>“</a:t>
            </a:r>
            <a:r>
              <a:rPr lang="it-IT">
                <a:latin typeface="Calibri" charset="0"/>
                <a:ea typeface="ＭＳ Ｐゴシック" charset="0"/>
                <a:cs typeface="ＭＳ Ｐゴシック" charset="0"/>
              </a:rPr>
              <a:t>das, was geschah</a:t>
            </a:r>
            <a:r>
              <a:rPr lang="ja-JP" altLang="it-IT">
                <a:latin typeface="Calibri" charset="0"/>
                <a:ea typeface="ＭＳ Ｐゴシック" charset="0"/>
                <a:cs typeface="ＭＳ Ｐゴシック" charset="0"/>
              </a:rPr>
              <a:t>”</a:t>
            </a:r>
            <a:endParaRPr lang="it-IT">
              <a:latin typeface="Calibri" charset="0"/>
              <a:ea typeface="ＭＳ Ｐゴシック" charset="0"/>
              <a:cs typeface="ＭＳ Ｐゴシック" charset="0"/>
            </a:endParaRPr>
          </a:p>
        </p:txBody>
      </p:sp>
      <p:sp>
        <p:nvSpPr>
          <p:cNvPr id="3" name="Segnaposto contenuto 2"/>
          <p:cNvSpPr>
            <a:spLocks noGrp="1"/>
          </p:cNvSpPr>
          <p:nvPr>
            <p:ph sz="half" idx="2"/>
          </p:nvPr>
        </p:nvSpPr>
        <p:spPr/>
        <p:txBody>
          <a:bodyPr>
            <a:normAutofit fontScale="92500" lnSpcReduction="20000"/>
          </a:bodyPr>
          <a:lstStyle/>
          <a:p>
            <a:pPr eaLnBrk="1" hangingPunct="1">
              <a:lnSpc>
                <a:spcPct val="80000"/>
              </a:lnSpc>
            </a:pPr>
            <a:r>
              <a:rPr lang="it-IT" sz="1500">
                <a:latin typeface="Calibri" charset="0"/>
                <a:ea typeface="ＭＳ Ｐゴシック" charset="0"/>
                <a:cs typeface="ＭＳ Ｐゴシック" charset="0"/>
              </a:rPr>
              <a:t>La parola </a:t>
            </a:r>
            <a:r>
              <a:rPr lang="it-IT" sz="1500" i="1">
                <a:latin typeface="Calibri" charset="0"/>
                <a:ea typeface="ＭＳ Ｐゴシック" charset="0"/>
                <a:cs typeface="ＭＳ Ｐゴシック" charset="0"/>
              </a:rPr>
              <a:t>Olocausto</a:t>
            </a:r>
            <a:r>
              <a:rPr lang="it-IT" sz="1500">
                <a:latin typeface="Calibri" charset="0"/>
                <a:ea typeface="ＭＳ Ｐゴシック" charset="0"/>
                <a:cs typeface="ＭＳ Ｐゴシック" charset="0"/>
              </a:rPr>
              <a:t>, dal greco </a:t>
            </a:r>
            <a:r>
              <a:rPr lang="it-IT" sz="1500" i="1">
                <a:latin typeface="Calibri" charset="0"/>
                <a:ea typeface="ＭＳ Ｐゴシック" charset="0"/>
                <a:cs typeface="ＭＳ Ｐゴシック" charset="0"/>
              </a:rPr>
              <a:t>olo-kaustos</a:t>
            </a:r>
            <a:r>
              <a:rPr lang="it-IT" sz="1500">
                <a:latin typeface="Calibri" charset="0"/>
                <a:ea typeface="ＭＳ Ｐゴシック" charset="0"/>
                <a:cs typeface="ＭＳ Ｐゴシック" charset="0"/>
              </a:rPr>
              <a:t>, tutto-bruciato, legata a una tipologia di sacrificio diffusa in area ebraica, cananea, greca, fu introdotta nel lessico corrente da Elie Wiesel (premio Nobel per la letteratura e scampato a Auschwitz); la parola </a:t>
            </a:r>
            <a:r>
              <a:rPr lang="it-IT" sz="1500" i="1">
                <a:latin typeface="Calibri" charset="0"/>
                <a:ea typeface="ＭＳ Ｐゴシック" charset="0"/>
                <a:cs typeface="ＭＳ Ｐゴシック" charset="0"/>
              </a:rPr>
              <a:t>Shoah</a:t>
            </a:r>
            <a:r>
              <a:rPr lang="it-IT" sz="1500">
                <a:latin typeface="Calibri" charset="0"/>
                <a:ea typeface="ＭＳ Ｐゴシック" charset="0"/>
                <a:cs typeface="ＭＳ Ｐゴシック" charset="0"/>
              </a:rPr>
              <a:t>, già attestata nei </a:t>
            </a:r>
            <a:r>
              <a:rPr lang="it-IT" sz="1500" i="1">
                <a:latin typeface="Calibri" charset="0"/>
                <a:ea typeface="ＭＳ Ｐゴシック" charset="0"/>
                <a:cs typeface="ＭＳ Ｐゴシック" charset="0"/>
              </a:rPr>
              <a:t>Salmi</a:t>
            </a:r>
            <a:r>
              <a:rPr lang="it-IT" sz="1500">
                <a:latin typeface="Calibri" charset="0"/>
                <a:ea typeface="ＭＳ Ｐゴシック" charset="0"/>
                <a:cs typeface="ＭＳ Ｐゴシック" charset="0"/>
              </a:rPr>
              <a:t> ma diffusasi in Palestina nei primi discorsi sul genocidio nazista dal 1940, indica letteralmente una catastrofe naturale. Celan non disse mai </a:t>
            </a:r>
            <a:r>
              <a:rPr lang="it-IT" sz="1500" i="1">
                <a:latin typeface="Calibri" charset="0"/>
                <a:ea typeface="ＭＳ Ｐゴシック" charset="0"/>
                <a:cs typeface="ＭＳ Ｐゴシック" charset="0"/>
              </a:rPr>
              <a:t>Olocausto</a:t>
            </a:r>
            <a:r>
              <a:rPr lang="it-IT" sz="1500">
                <a:latin typeface="Calibri" charset="0"/>
                <a:ea typeface="ＭＳ Ｐゴシック" charset="0"/>
                <a:cs typeface="ＭＳ Ｐゴシック" charset="0"/>
              </a:rPr>
              <a:t>, né </a:t>
            </a:r>
            <a:r>
              <a:rPr lang="it-IT" sz="1500" i="1">
                <a:latin typeface="Calibri" charset="0"/>
                <a:ea typeface="ＭＳ Ｐゴシック" charset="0"/>
                <a:cs typeface="ＭＳ Ｐゴシック" charset="0"/>
              </a:rPr>
              <a:t>Shoah</a:t>
            </a:r>
            <a:r>
              <a:rPr lang="it-IT" sz="1500">
                <a:latin typeface="Calibri" charset="0"/>
                <a:ea typeface="ＭＳ Ｐゴシック" charset="0"/>
                <a:cs typeface="ＭＳ Ｐゴシック" charset="0"/>
              </a:rPr>
              <a:t>. Diceva: </a:t>
            </a:r>
            <a:r>
              <a:rPr lang="it-IT" sz="1500" i="1">
                <a:latin typeface="Calibri" charset="0"/>
                <a:ea typeface="ＭＳ Ｐゴシック" charset="0"/>
                <a:cs typeface="ＭＳ Ｐゴシック" charset="0"/>
              </a:rPr>
              <a:t>l</a:t>
            </a:r>
            <a:r>
              <a:rPr lang="ja-JP" altLang="it-IT" sz="1500" i="1">
                <a:latin typeface="Calibri" charset="0"/>
                <a:ea typeface="ＭＳ Ｐゴシック" charset="0"/>
                <a:cs typeface="ＭＳ Ｐゴシック" charset="0"/>
              </a:rPr>
              <a:t>’</a:t>
            </a:r>
            <a:r>
              <a:rPr lang="it-IT" sz="1500" i="1">
                <a:latin typeface="Calibri" charset="0"/>
                <a:ea typeface="ＭＳ Ｐゴシック" charset="0"/>
                <a:cs typeface="ＭＳ Ｐゴシック" charset="0"/>
              </a:rPr>
              <a:t>Accaduto</a:t>
            </a:r>
            <a:r>
              <a:rPr lang="it-IT" sz="1500">
                <a:latin typeface="Calibri" charset="0"/>
                <a:ea typeface="ＭＳ Ｐゴシック" charset="0"/>
                <a:cs typeface="ＭＳ Ｐゴシック" charset="0"/>
              </a:rPr>
              <a:t>. Tutta la sua poesia è un farsi parola di quell</a:t>
            </a:r>
            <a:r>
              <a:rPr lang="ja-JP" altLang="it-IT" sz="1500">
                <a:latin typeface="Calibri" charset="0"/>
                <a:ea typeface="ＭＳ Ｐゴシック" charset="0"/>
                <a:cs typeface="ＭＳ Ｐゴシック" charset="0"/>
              </a:rPr>
              <a:t>’</a:t>
            </a:r>
            <a:r>
              <a:rPr lang="it-IT" sz="1500" i="1">
                <a:latin typeface="Calibri" charset="0"/>
                <a:ea typeface="ＭＳ Ｐゴシック" charset="0"/>
                <a:cs typeface="ＭＳ Ｐゴシック" charset="0"/>
              </a:rPr>
              <a:t>Accaduto</a:t>
            </a:r>
            <a:r>
              <a:rPr lang="it-IT" sz="1500">
                <a:latin typeface="Calibri" charset="0"/>
                <a:ea typeface="ＭＳ Ｐゴシック" charset="0"/>
                <a:cs typeface="ＭＳ Ｐゴシック" charset="0"/>
              </a:rPr>
              <a:t>. Accaduto per volontà umana: non fu certo un sacrificio religioso, né un evento atmosferico, ma una deliberata distruzione operata da uomini, nella Storia.</a:t>
            </a:r>
          </a:p>
          <a:p>
            <a:pPr eaLnBrk="1" hangingPunct="1">
              <a:lnSpc>
                <a:spcPct val="80000"/>
              </a:lnSpc>
            </a:pPr>
            <a:endParaRPr lang="it-IT" sz="1500">
              <a:latin typeface="Calibri" charset="0"/>
              <a:ea typeface="ＭＳ Ｐゴシック" charset="0"/>
              <a:cs typeface="ＭＳ Ｐゴシック" charset="0"/>
            </a:endParaRPr>
          </a:p>
        </p:txBody>
      </p:sp>
      <p:sp>
        <p:nvSpPr>
          <p:cNvPr id="17413" name="Segnaposto testo 4"/>
          <p:cNvSpPr>
            <a:spLocks noGrp="1"/>
          </p:cNvSpPr>
          <p:nvPr>
            <p:ph type="body" sz="quarter" idx="3"/>
          </p:nvPr>
        </p:nvSpPr>
        <p:spPr/>
        <p:txBody>
          <a:bodyPr/>
          <a:lstStyle/>
          <a:p>
            <a:pPr eaLnBrk="1" hangingPunct="1"/>
            <a:r>
              <a:rPr lang="it-IT">
                <a:latin typeface="Calibri" charset="0"/>
                <a:ea typeface="ＭＳ Ｐゴシック" charset="0"/>
                <a:cs typeface="ＭＳ Ｐゴシック" charset="0"/>
              </a:rPr>
              <a:t>Elie Wiesel 1928</a:t>
            </a:r>
          </a:p>
        </p:txBody>
      </p:sp>
      <p:pic>
        <p:nvPicPr>
          <p:cNvPr id="17414" name="Segnaposto contenuto 6" descr="wiesel.jpg"/>
          <p:cNvPicPr>
            <a:picLocks noGrp="1" noChangeAspect="1"/>
          </p:cNvPicPr>
          <p:nvPr>
            <p:ph sz="quarter" idx="4"/>
          </p:nvPr>
        </p:nvPicPr>
        <p:blipFill>
          <a:blip r:embed="rId2">
            <a:extLst>
              <a:ext uri="{28A0092B-C50C-407E-A947-70E740481C1C}">
                <a14:useLocalDpi xmlns:a14="http://schemas.microsoft.com/office/drawing/2010/main" val="0"/>
              </a:ext>
            </a:extLst>
          </a:blip>
          <a:srcRect t="-31468" b="-31468"/>
          <a:stretch>
            <a:fillRect/>
          </a:stretch>
        </p:blipFill>
        <p:spPr/>
      </p:pic>
    </p:spTree>
    <p:extLst>
      <p:ext uri="{BB962C8B-B14F-4D97-AF65-F5344CB8AC3E}">
        <p14:creationId xmlns:p14="http://schemas.microsoft.com/office/powerpoint/2010/main" val="17638628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eaLnBrk="1" hangingPunct="1"/>
            <a:r>
              <a:rPr lang="it-IT">
                <a:latin typeface="Calibri" charset="0"/>
                <a:ea typeface="ＭＳ Ｐゴシック" charset="0"/>
                <a:cs typeface="ＭＳ Ｐゴシック" charset="0"/>
              </a:rPr>
              <a:t>Hurban</a:t>
            </a:r>
          </a:p>
        </p:txBody>
      </p:sp>
      <p:sp>
        <p:nvSpPr>
          <p:cNvPr id="18435" name="Segnaposto testo 3"/>
          <p:cNvSpPr>
            <a:spLocks noGrp="1"/>
          </p:cNvSpPr>
          <p:nvPr>
            <p:ph type="body" idx="1"/>
          </p:nvPr>
        </p:nvSpPr>
        <p:spPr/>
        <p:txBody>
          <a:bodyPr/>
          <a:lstStyle/>
          <a:p>
            <a:pPr eaLnBrk="1" hangingPunct="1"/>
            <a:r>
              <a:rPr lang="it-IT">
                <a:latin typeface="Calibri" charset="0"/>
                <a:ea typeface="ＭＳ Ｐゴシック" charset="0"/>
                <a:cs typeface="ＭＳ Ｐゴシック" charset="0"/>
              </a:rPr>
              <a:t>Het Resh Bet</a:t>
            </a:r>
          </a:p>
        </p:txBody>
      </p:sp>
      <p:sp>
        <p:nvSpPr>
          <p:cNvPr id="3" name="Segnaposto contenuto 2"/>
          <p:cNvSpPr>
            <a:spLocks noGrp="1"/>
          </p:cNvSpPr>
          <p:nvPr>
            <p:ph sz="half" idx="2"/>
          </p:nvPr>
        </p:nvSpPr>
        <p:spPr/>
        <p:txBody>
          <a:bodyPr rtlCol="0">
            <a:normAutofit fontScale="62500" lnSpcReduction="20000"/>
          </a:bodyPr>
          <a:lstStyle/>
          <a:p>
            <a:pPr eaLnBrk="1" fontAlgn="auto" hangingPunct="1">
              <a:spcAft>
                <a:spcPts val="0"/>
              </a:spcAft>
              <a:buFont typeface="Arial"/>
              <a:buChar char="•"/>
              <a:defRPr/>
            </a:pPr>
            <a:r>
              <a:rPr lang="it-IT" dirty="0" smtClean="0">
                <a:ea typeface="+mn-ea"/>
                <a:cs typeface="+mn-cs"/>
              </a:rPr>
              <a:t>In un appunto del 1968 Celan annota però una parola, inusuale per quanto antica, per dire </a:t>
            </a:r>
            <a:r>
              <a:rPr lang="it-IT" i="1" dirty="0" smtClean="0">
                <a:ea typeface="+mn-ea"/>
                <a:cs typeface="+mn-cs"/>
              </a:rPr>
              <a:t>l’Accaduto</a:t>
            </a:r>
            <a:r>
              <a:rPr lang="it-IT" dirty="0" smtClean="0">
                <a:ea typeface="+mn-ea"/>
                <a:cs typeface="+mn-cs"/>
              </a:rPr>
              <a:t> in relazione al suo impegno di poeta: </a:t>
            </a:r>
            <a:r>
              <a:rPr lang="it-IT" i="1" dirty="0" err="1" smtClean="0">
                <a:ea typeface="+mn-ea"/>
                <a:cs typeface="+mn-cs"/>
              </a:rPr>
              <a:t>Hurban</a:t>
            </a:r>
            <a:r>
              <a:rPr lang="it-IT" i="1" dirty="0" smtClean="0">
                <a:ea typeface="+mn-ea"/>
                <a:cs typeface="+mn-cs"/>
              </a:rPr>
              <a:t>. </a:t>
            </a:r>
            <a:r>
              <a:rPr lang="it-IT" i="1" dirty="0" err="1" smtClean="0">
                <a:ea typeface="+mn-ea"/>
                <a:cs typeface="+mn-cs"/>
              </a:rPr>
              <a:t>Hurban</a:t>
            </a:r>
            <a:r>
              <a:rPr lang="it-IT" dirty="0" smtClean="0">
                <a:ea typeface="+mn-ea"/>
                <a:cs typeface="+mn-cs"/>
              </a:rPr>
              <a:t> è parola che nasce dalla radice ebraica </a:t>
            </a:r>
            <a:r>
              <a:rPr lang="it-IT" i="1" dirty="0" err="1" smtClean="0">
                <a:ea typeface="+mn-ea"/>
                <a:cs typeface="+mn-cs"/>
              </a:rPr>
              <a:t>Het-Resh-Bet</a:t>
            </a:r>
            <a:r>
              <a:rPr lang="it-IT" dirty="0" smtClean="0">
                <a:ea typeface="+mn-ea"/>
                <a:cs typeface="+mn-cs"/>
              </a:rPr>
              <a:t> (</a:t>
            </a:r>
            <a:r>
              <a:rPr lang="it-IT" i="1" dirty="0" smtClean="0">
                <a:ea typeface="+mn-ea"/>
                <a:cs typeface="+mn-cs"/>
              </a:rPr>
              <a:t>HRB</a:t>
            </a:r>
            <a:r>
              <a:rPr lang="it-IT" dirty="0" smtClean="0">
                <a:ea typeface="+mn-ea"/>
                <a:cs typeface="+mn-cs"/>
              </a:rPr>
              <a:t>), tre lettere dell’alfabeto ebraico che danno origine al campo semantico di </a:t>
            </a:r>
            <a:r>
              <a:rPr lang="it-IT" i="1" dirty="0" smtClean="0">
                <a:ea typeface="+mn-ea"/>
                <a:cs typeface="+mn-cs"/>
              </a:rPr>
              <a:t>ciò che resta</a:t>
            </a:r>
            <a:r>
              <a:rPr lang="it-IT" dirty="0" smtClean="0">
                <a:ea typeface="+mn-ea"/>
                <a:cs typeface="+mn-cs"/>
              </a:rPr>
              <a:t>, delle </a:t>
            </a:r>
            <a:r>
              <a:rPr lang="it-IT" i="1" dirty="0" smtClean="0">
                <a:ea typeface="+mn-ea"/>
                <a:cs typeface="+mn-cs"/>
              </a:rPr>
              <a:t>rovine</a:t>
            </a:r>
            <a:r>
              <a:rPr lang="it-IT" dirty="0" smtClean="0">
                <a:ea typeface="+mn-ea"/>
                <a:cs typeface="+mn-cs"/>
              </a:rPr>
              <a:t>, dei </a:t>
            </a:r>
            <a:r>
              <a:rPr lang="it-IT" i="1" dirty="0" smtClean="0">
                <a:ea typeface="+mn-ea"/>
                <a:cs typeface="+mn-cs"/>
              </a:rPr>
              <a:t>residui</a:t>
            </a:r>
            <a:r>
              <a:rPr lang="it-IT" dirty="0" smtClean="0">
                <a:ea typeface="+mn-ea"/>
                <a:cs typeface="+mn-cs"/>
              </a:rPr>
              <a:t> in generale, da quelli archeologici a quelli biologici. Ma soprattutto ha un valore teologico. </a:t>
            </a:r>
            <a:r>
              <a:rPr lang="it-IT" i="1" dirty="0" err="1" smtClean="0">
                <a:ea typeface="+mn-ea"/>
                <a:cs typeface="+mn-cs"/>
              </a:rPr>
              <a:t>Hurban</a:t>
            </a:r>
            <a:r>
              <a:rPr lang="it-IT" dirty="0" smtClean="0">
                <a:ea typeface="+mn-ea"/>
                <a:cs typeface="+mn-cs"/>
              </a:rPr>
              <a:t> è la parola che designa la prima distruzione del Tempio di Salomone prima dell’Esilio di Babilonia, e poi del secondo Tempio di Gerusalemme accaduta nel 70 d.C., a partire dalla quale si misura il tempo della diaspora. </a:t>
            </a:r>
            <a:r>
              <a:rPr lang="it-IT" i="1" dirty="0" err="1" smtClean="0">
                <a:ea typeface="+mn-ea"/>
                <a:cs typeface="+mn-cs"/>
              </a:rPr>
              <a:t>Hurvah</a:t>
            </a:r>
            <a:r>
              <a:rPr lang="it-IT" dirty="0" smtClean="0">
                <a:ea typeface="+mn-ea"/>
                <a:cs typeface="+mn-cs"/>
              </a:rPr>
              <a:t> è una delle più belle sinagoghe di Gerusalemme, distrutta e rinata più volte. </a:t>
            </a:r>
          </a:p>
        </p:txBody>
      </p:sp>
      <p:sp>
        <p:nvSpPr>
          <p:cNvPr id="5" name="Segnaposto testo 4"/>
          <p:cNvSpPr>
            <a:spLocks noGrp="1"/>
          </p:cNvSpPr>
          <p:nvPr>
            <p:ph type="body" sz="quarter" idx="3"/>
          </p:nvPr>
        </p:nvSpPr>
        <p:spPr/>
        <p:txBody>
          <a:bodyPr rtlCol="0">
            <a:normAutofit lnSpcReduction="10000"/>
          </a:bodyPr>
          <a:lstStyle/>
          <a:p>
            <a:pPr eaLnBrk="1" fontAlgn="auto" hangingPunct="1">
              <a:spcAft>
                <a:spcPts val="0"/>
              </a:spcAft>
              <a:buFont typeface="Arial"/>
              <a:buNone/>
              <a:defRPr/>
            </a:pPr>
            <a:r>
              <a:rPr lang="it-IT" dirty="0" smtClean="0">
                <a:ea typeface="+mn-ea"/>
                <a:cs typeface="+mn-cs"/>
              </a:rPr>
              <a:t>Sinagoga </a:t>
            </a:r>
            <a:r>
              <a:rPr lang="it-IT" dirty="0" err="1" smtClean="0">
                <a:ea typeface="+mn-ea"/>
                <a:cs typeface="+mn-cs"/>
              </a:rPr>
              <a:t>Hurvà</a:t>
            </a:r>
            <a:r>
              <a:rPr lang="it-IT" dirty="0" smtClean="0">
                <a:ea typeface="+mn-ea"/>
                <a:cs typeface="+mn-cs"/>
              </a:rPr>
              <a:t> a Gerusalemme</a:t>
            </a:r>
          </a:p>
        </p:txBody>
      </p:sp>
      <p:pic>
        <p:nvPicPr>
          <p:cNvPr id="18438" name="Segnaposto contenuto 6" descr="hurva.jpg"/>
          <p:cNvPicPr>
            <a:picLocks noGrp="1" noChangeAspect="1"/>
          </p:cNvPicPr>
          <p:nvPr>
            <p:ph sz="quarter" idx="4"/>
          </p:nvPr>
        </p:nvPicPr>
        <p:blipFill>
          <a:blip r:embed="rId2">
            <a:extLst>
              <a:ext uri="{28A0092B-C50C-407E-A947-70E740481C1C}">
                <a14:useLocalDpi xmlns:a14="http://schemas.microsoft.com/office/drawing/2010/main" val="0"/>
              </a:ext>
            </a:extLst>
          </a:blip>
          <a:srcRect t="-23608" b="-23608"/>
          <a:stretch>
            <a:fillRect/>
          </a:stretch>
        </p:blipFill>
        <p:spPr/>
      </p:pic>
    </p:spTree>
    <p:extLst>
      <p:ext uri="{BB962C8B-B14F-4D97-AF65-F5344CB8AC3E}">
        <p14:creationId xmlns:p14="http://schemas.microsoft.com/office/powerpoint/2010/main" val="12820573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e">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Formale.thmx</Template>
  <TotalTime>37</TotalTime>
  <Words>2531</Words>
  <Application>Microsoft Macintosh PowerPoint</Application>
  <PresentationFormat>Presentazione su schermo (4:3)</PresentationFormat>
  <Paragraphs>151</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Formale</vt:lpstr>
      <vt:lpstr>Krisis</vt:lpstr>
      <vt:lpstr>Crisi</vt:lpstr>
      <vt:lpstr>Presentazione di PowerPoint</vt:lpstr>
      <vt:lpstr>Theodor W. Adorno </vt:lpstr>
      <vt:lpstr> </vt:lpstr>
      <vt:lpstr>Pronunciare il trauma, senza nominarlo</vt:lpstr>
      <vt:lpstr>Der 20 Jänner</vt:lpstr>
      <vt:lpstr>Olo-kaustos / Shoah / l’Accaduto</vt:lpstr>
      <vt:lpstr>Hurban</vt:lpstr>
      <vt:lpstr>“Rest”</vt:lpstr>
      <vt:lpstr>“Qualcosa accade” in un doppio senso:  </vt:lpstr>
      <vt:lpstr>unbekannt/ Umwege/ Geschichstlosigkeit / ehemalig</vt:lpstr>
      <vt:lpstr>Fern genug/ erreichbar/ unverloren/</vt:lpstr>
      <vt:lpstr>Sprache / Verstummen/ Finsternisse</vt:lpstr>
      <vt:lpstr>“hindurch / durch” (attraverso) gab keine Worte, für das, was geschah</vt:lpstr>
      <vt:lpstr>Nicht zeitlos (non al di fuori del tempo)</vt:lpstr>
      <vt:lpstr>Non al di fuori dello spazio</vt:lpstr>
      <vt:lpstr>Flaschenpost</vt:lpstr>
      <vt:lpstr>Remo Bodei, Ombre sulla speranza.  Introduzione alla prima edizione italiana di Ernst Bloch, Il principio Speranza (1959), trad. E. De Angelis et al., Garzanti, Milano 1994</vt:lpstr>
      <vt:lpstr>Ernst Bloch, Il principio Speranza</vt:lpstr>
      <vt:lpstr>Hannah Arendt, Vita Activa</vt:lpstr>
    </vt:vector>
  </TitlesOfParts>
  <Company>Sapienza Università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Krisis</dc:title>
  <dc:creator>camilla miglio</dc:creator>
  <cp:lastModifiedBy>camilla miglio</cp:lastModifiedBy>
  <cp:revision>8</cp:revision>
  <dcterms:created xsi:type="dcterms:W3CDTF">2017-03-05T17:59:36Z</dcterms:created>
  <dcterms:modified xsi:type="dcterms:W3CDTF">2019-03-13T09:38:44Z</dcterms:modified>
</cp:coreProperties>
</file>