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57" r:id="rId9"/>
    <p:sldId id="264" r:id="rId10"/>
    <p:sldId id="265" r:id="rId11"/>
    <p:sldId id="269" r:id="rId12"/>
    <p:sldId id="270" r:id="rId13"/>
    <p:sldId id="266" r:id="rId14"/>
    <p:sldId id="267" r:id="rId15"/>
    <p:sldId id="268" r:id="rId16"/>
    <p:sldId id="271" r:id="rId17"/>
    <p:sldId id="297" r:id="rId18"/>
    <p:sldId id="272" r:id="rId19"/>
    <p:sldId id="273" r:id="rId20"/>
    <p:sldId id="274" r:id="rId21"/>
    <p:sldId id="275" r:id="rId22"/>
    <p:sldId id="276" r:id="rId23"/>
    <p:sldId id="277" r:id="rId24"/>
    <p:sldId id="278" r:id="rId25"/>
    <p:sldId id="298" r:id="rId26"/>
    <p:sldId id="279" r:id="rId27"/>
    <p:sldId id="280" r:id="rId28"/>
    <p:sldId id="299" r:id="rId29"/>
    <p:sldId id="281" r:id="rId30"/>
    <p:sldId id="282" r:id="rId31"/>
    <p:sldId id="283" r:id="rId32"/>
    <p:sldId id="284" r:id="rId33"/>
    <p:sldId id="285" r:id="rId34"/>
    <p:sldId id="286" r:id="rId35"/>
    <p:sldId id="287" r:id="rId36"/>
    <p:sldId id="300" r:id="rId37"/>
    <p:sldId id="301" r:id="rId38"/>
    <p:sldId id="302" r:id="rId39"/>
    <p:sldId id="303" r:id="rId40"/>
    <p:sldId id="288" r:id="rId41"/>
    <p:sldId id="289" r:id="rId42"/>
    <p:sldId id="290" r:id="rId43"/>
    <p:sldId id="291" r:id="rId44"/>
    <p:sldId id="292" r:id="rId45"/>
    <p:sldId id="293" r:id="rId46"/>
    <p:sldId id="294" r:id="rId47"/>
    <p:sldId id="295" r:id="rId48"/>
    <p:sldId id="296"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0F64983-A8D2-4FD5-9151-5D373B7B24C9}" type="datetimeFigureOut">
              <a:rPr lang="it-IT" smtClean="0"/>
              <a:pPr/>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CC130E-0F12-4241-BCA1-B6D01C9A16F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64983-A8D2-4FD5-9151-5D373B7B24C9}" type="datetimeFigureOut">
              <a:rPr lang="it-IT" smtClean="0"/>
              <a:pPr/>
              <a:t>14/05/2012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C130E-0F12-4241-BCA1-B6D01C9A16F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404664"/>
            <a:ext cx="7772400" cy="1470025"/>
          </a:xfrm>
        </p:spPr>
        <p:txBody>
          <a:bodyPr>
            <a:normAutofit fontScale="90000"/>
          </a:bodyPr>
          <a:lstStyle/>
          <a:p>
            <a:r>
              <a:rPr lang="en-GB" sz="2700" b="1" dirty="0"/>
              <a:t>POLIMER DEGRADATION AND EROSION: MECHANISMS AND APPLICATION</a:t>
            </a:r>
            <a:r>
              <a:rPr lang="it-IT" sz="2700" b="1" dirty="0"/>
              <a:t/>
            </a:r>
            <a:br>
              <a:rPr lang="it-IT" sz="2700" b="1" dirty="0"/>
            </a:br>
            <a:r>
              <a:rPr lang="en-GB" sz="2700" b="1" dirty="0"/>
              <a:t>EUR. J. BIOPHARM.42 (1) 1-11 (1996)</a:t>
            </a:r>
            <a:r>
              <a:rPr lang="it-IT" dirty="0"/>
              <a:t/>
            </a:r>
            <a:br>
              <a:rPr lang="it-IT" dirty="0"/>
            </a:br>
            <a:endParaRPr lang="it-IT" dirty="0"/>
          </a:p>
        </p:txBody>
      </p:sp>
      <p:sp>
        <p:nvSpPr>
          <p:cNvPr id="3" name="Sottotitolo 2"/>
          <p:cNvSpPr>
            <a:spLocks noGrp="1"/>
          </p:cNvSpPr>
          <p:nvPr>
            <p:ph type="subTitle" idx="1"/>
          </p:nvPr>
        </p:nvSpPr>
        <p:spPr>
          <a:xfrm>
            <a:off x="827584" y="1484784"/>
            <a:ext cx="6944816" cy="4154016"/>
          </a:xfrm>
        </p:spPr>
        <p:txBody>
          <a:bodyPr>
            <a:noAutofit/>
          </a:bodyPr>
          <a:lstStyle/>
          <a:p>
            <a:pPr lvl="0"/>
            <a:r>
              <a:rPr lang="en-GB" sz="2400" b="1" dirty="0"/>
              <a:t>INTRODUZIONE:</a:t>
            </a:r>
            <a:endParaRPr lang="it-IT" sz="2400" dirty="0"/>
          </a:p>
          <a:p>
            <a:r>
              <a:rPr lang="it-IT" sz="2400" dirty="0"/>
              <a:t>I primi polimeri utilizzati in campo farmaceutico erano sintetici e non biodegradabili, ma a partire dagli anni 70 l’interesse fu volto verso quei polimeri che si degradavano.</a:t>
            </a:r>
          </a:p>
          <a:p>
            <a:r>
              <a:rPr lang="it-IT" sz="2400" dirty="0"/>
              <a:t>La degradazione era necessaria nei casi in cui la rimozione del materiale polimerico, una volta assolto il suo compito, era difficile o addirittura impossibile.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r>
              <a:rPr lang="it-IT" dirty="0" smtClean="0"/>
              <a:t>Queste definizioni indicano che la degradazione è parte del processo di erosione.</a:t>
            </a:r>
          </a:p>
          <a:p>
            <a:r>
              <a:rPr lang="it-IT" dirty="0" smtClean="0"/>
              <a:t>Tra i molti fenomeni coinvolti nel processo di erosione, quali </a:t>
            </a:r>
            <a:r>
              <a:rPr lang="it-IT" dirty="0" smtClean="0">
                <a:solidFill>
                  <a:srgbClr val="FF0000"/>
                </a:solidFill>
              </a:rPr>
              <a:t>la captazione di acqua e il trasporto di massa, la degradazione è probabilmente il più importante</a:t>
            </a:r>
            <a:r>
              <a:rPr lang="it-IT" dirty="0" smtClean="0"/>
              <a:t>.</a:t>
            </a:r>
          </a:p>
          <a:p>
            <a:r>
              <a:rPr lang="it-IT" dirty="0" smtClean="0"/>
              <a:t>Dare, comunque, una definizione precisa del termine “</a:t>
            </a:r>
            <a:r>
              <a:rPr lang="it-IT" dirty="0" smtClean="0">
                <a:solidFill>
                  <a:srgbClr val="FF0000"/>
                </a:solidFill>
              </a:rPr>
              <a:t>DEGRADABILE” o “BIODEGRADABILE</a:t>
            </a:r>
            <a:r>
              <a:rPr lang="it-IT" dirty="0" smtClean="0"/>
              <a:t>” non è facile.</a:t>
            </a:r>
          </a:p>
          <a:p>
            <a:r>
              <a:rPr lang="it-IT" dirty="0" smtClean="0"/>
              <a:t>Attualmente, tutti i polimeri alla fine si degradano. Quello che li differenzia è “</a:t>
            </a:r>
            <a:r>
              <a:rPr lang="it-IT" dirty="0" smtClean="0">
                <a:solidFill>
                  <a:srgbClr val="FF0000"/>
                </a:solidFill>
              </a:rPr>
              <a:t>quanto tempo impiegano per degradarsi</a:t>
            </a:r>
            <a:r>
              <a:rPr lang="it-IT" dirty="0" smtClean="0"/>
              <a:t>”. </a:t>
            </a:r>
            <a:r>
              <a:rPr lang="it-IT" b="1" dirty="0" smtClean="0"/>
              <a:t>Possono impiegare ore come nel caso di Poli(anidridi) o anni come nel caso di Poli(ammidi).</a:t>
            </a:r>
            <a:endParaRPr lang="it-IT"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696522"/>
            <a:ext cx="6952622" cy="35640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Cotton rags 				1-5 months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Paper 					2-5 months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Rope 					3-14 months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Orange peels 				6 months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Wool socks 				1 to 5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Cigarette butts 			1 to 12 years </a:t>
            </a:r>
          </a:p>
          <a:p>
            <a:pPr marL="342900" lvl="0" indent="-342900" fontAlgn="base">
              <a:lnSpc>
                <a:spcPct val="90000"/>
              </a:lnSpc>
              <a:spcBef>
                <a:spcPct val="20000"/>
              </a:spcBef>
              <a:spcAft>
                <a:spcPct val="0"/>
              </a:spcAft>
            </a:pPr>
            <a:r>
              <a:rPr kumimoji="0" lang="en-US" sz="1600" b="1" i="0" u="none" strike="noStrike" cap="none" normalizeH="0" baseline="0" dirty="0" err="1" smtClean="0">
                <a:ln>
                  <a:noFill/>
                </a:ln>
                <a:solidFill>
                  <a:schemeClr val="tx1"/>
                </a:solidFill>
                <a:effectLst/>
                <a:latin typeface="Times New Roman" pitchFamily="18" charset="0"/>
              </a:rPr>
              <a:t>Pa</a:t>
            </a:r>
            <a:r>
              <a:rPr lang="en-US" sz="1600" b="1" dirty="0" err="1" smtClean="0">
                <a:latin typeface="Times New Roman" pitchFamily="18" charset="0"/>
              </a:rPr>
              <a:t>l</a:t>
            </a:r>
            <a:r>
              <a:rPr kumimoji="0" lang="en-US" sz="1600" b="1" i="0" u="none" strike="noStrike" cap="none" normalizeH="0" baseline="0" dirty="0" err="1" smtClean="0">
                <a:ln>
                  <a:noFill/>
                </a:ln>
                <a:solidFill>
                  <a:schemeClr val="tx1"/>
                </a:solidFill>
                <a:effectLst/>
                <a:latin typeface="Times New Roman" pitchFamily="18" charset="0"/>
              </a:rPr>
              <a:t>stic</a:t>
            </a:r>
            <a:r>
              <a:rPr kumimoji="0" lang="en-US" sz="1600" b="1" i="0" u="none" strike="noStrike" cap="none" normalizeH="0" baseline="0" dirty="0" smtClean="0">
                <a:ln>
                  <a:noFill/>
                </a:ln>
                <a:solidFill>
                  <a:schemeClr val="tx1"/>
                </a:solidFill>
                <a:effectLst/>
                <a:latin typeface="Times New Roman" pitchFamily="18" charset="0"/>
              </a:rPr>
              <a:t> coated paper milk cartons 	5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Plastic bags 				10 to 20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 Nylon fabric 				30 to 40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 Aluminum cans 			80 to 100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Plastic 6-pack holder rings 		450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Glass bottles 				1 million years </a:t>
            </a:r>
          </a:p>
          <a:p>
            <a:pPr marL="342900" marR="0" lvl="0" indent="-342900" algn="l" defTabSz="914400" rtl="0" eaLnBrk="1" fontAlgn="base" latinLnBrk="0" hangingPunct="1">
              <a:lnSpc>
                <a:spcPct val="9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Plastic bottles 				May be never</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056" descr="9803b30k"/>
          <p:cNvPicPr>
            <a:picLocks noChangeAspect="1" noChangeArrowheads="1"/>
          </p:cNvPicPr>
          <p:nvPr/>
        </p:nvPicPr>
        <p:blipFill>
          <a:blip r:embed="rId2" cstate="print"/>
          <a:srcRect/>
          <a:stretch>
            <a:fillRect/>
          </a:stretch>
        </p:blipFill>
        <p:spPr bwMode="auto">
          <a:xfrm>
            <a:off x="376268" y="212644"/>
            <a:ext cx="7436092" cy="6196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b="1" dirty="0" smtClean="0"/>
              <a:t>E’ in relazione al tempo che impiegano per degradarsi che ce li fa distinguere tra “</a:t>
            </a:r>
            <a:r>
              <a:rPr lang="it-IT" b="1" dirty="0" smtClean="0">
                <a:solidFill>
                  <a:srgbClr val="FF0000"/>
                </a:solidFill>
              </a:rPr>
              <a:t>DEGRADABILI” e “NON-DEGRADABILI</a:t>
            </a:r>
            <a:r>
              <a:rPr lang="it-IT" b="1" dirty="0" smtClean="0"/>
              <a:t>”.</a:t>
            </a:r>
            <a:endParaRPr lang="it-IT" dirty="0" smtClean="0"/>
          </a:p>
          <a:p>
            <a:r>
              <a:rPr lang="it-IT" b="1" dirty="0" smtClean="0"/>
              <a:t>Normalmente definiamo un polimero “</a:t>
            </a:r>
            <a:r>
              <a:rPr lang="it-IT" b="1" i="1" dirty="0" smtClean="0">
                <a:solidFill>
                  <a:srgbClr val="FF0000"/>
                </a:solidFill>
              </a:rPr>
              <a:t>DEGRADABILE” quando il tempo di degradazione del materiale è dello stesso ordine di grandezza dell’applicazione che se ne intende fare.</a:t>
            </a:r>
            <a:endParaRPr lang="it-IT" i="1" dirty="0" smtClean="0">
              <a:solidFill>
                <a:srgbClr val="FF0000"/>
              </a:solidFill>
            </a:endParaRPr>
          </a:p>
          <a:p>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br>
              <a:rPr lang="it-IT" dirty="0" smtClean="0"/>
            </a:br>
            <a:r>
              <a:rPr lang="it-IT" b="1" dirty="0" smtClean="0"/>
              <a:t>DEGRADAZIONE POLIMERICA </a:t>
            </a:r>
            <a:r>
              <a:rPr lang="it-IT" dirty="0" smtClean="0"/>
              <a:t/>
            </a:r>
            <a:br>
              <a:rPr lang="it-IT" dirty="0" smtClean="0"/>
            </a:br>
            <a:endParaRPr lang="it-IT" dirty="0"/>
          </a:p>
        </p:txBody>
      </p:sp>
      <p:sp>
        <p:nvSpPr>
          <p:cNvPr id="3" name="Segnaposto contenuto 2"/>
          <p:cNvSpPr>
            <a:spLocks noGrp="1"/>
          </p:cNvSpPr>
          <p:nvPr>
            <p:ph idx="1"/>
          </p:nvPr>
        </p:nvSpPr>
        <p:spPr>
          <a:xfrm>
            <a:off x="251520" y="1052736"/>
            <a:ext cx="8229600" cy="5256584"/>
          </a:xfrm>
        </p:spPr>
        <p:txBody>
          <a:bodyPr>
            <a:normAutofit fontScale="25000" lnSpcReduction="20000"/>
          </a:bodyPr>
          <a:lstStyle/>
          <a:p>
            <a:r>
              <a:rPr lang="it-IT" sz="7200" dirty="0" smtClean="0"/>
              <a:t>In generale ci sono quattro meccanismi fondamentali attraverso i quali un  polimero può degradarsi:</a:t>
            </a:r>
          </a:p>
          <a:p>
            <a:r>
              <a:rPr lang="it-IT" sz="7200" b="1" dirty="0" smtClean="0">
                <a:solidFill>
                  <a:srgbClr val="FF0000"/>
                </a:solidFill>
              </a:rPr>
              <a:t>      MECCANICA</a:t>
            </a:r>
            <a:endParaRPr lang="it-IT" sz="7200" dirty="0" smtClean="0">
              <a:solidFill>
                <a:srgbClr val="FF0000"/>
              </a:solidFill>
            </a:endParaRPr>
          </a:p>
          <a:p>
            <a:r>
              <a:rPr lang="it-IT" sz="7200" b="1" dirty="0" smtClean="0">
                <a:solidFill>
                  <a:srgbClr val="FF0000"/>
                </a:solidFill>
              </a:rPr>
              <a:t>      TERMICA</a:t>
            </a:r>
            <a:endParaRPr lang="it-IT" sz="7200" dirty="0" smtClean="0">
              <a:solidFill>
                <a:srgbClr val="FF0000"/>
              </a:solidFill>
            </a:endParaRPr>
          </a:p>
          <a:p>
            <a:r>
              <a:rPr lang="it-IT" sz="7200" b="1" dirty="0" smtClean="0">
                <a:solidFill>
                  <a:srgbClr val="FF0000"/>
                </a:solidFill>
              </a:rPr>
              <a:t>       INDOTTA DA RADIAZIONI</a:t>
            </a:r>
            <a:endParaRPr lang="it-IT" sz="7200" dirty="0" smtClean="0">
              <a:solidFill>
                <a:srgbClr val="FF0000"/>
              </a:solidFill>
            </a:endParaRPr>
          </a:p>
          <a:p>
            <a:r>
              <a:rPr lang="it-IT" sz="7200" b="1" dirty="0" smtClean="0">
                <a:solidFill>
                  <a:srgbClr val="FF0000"/>
                </a:solidFill>
              </a:rPr>
              <a:t>        CHIMICA</a:t>
            </a:r>
            <a:endParaRPr lang="it-IT" sz="7200" dirty="0" smtClean="0">
              <a:solidFill>
                <a:srgbClr val="FF0000"/>
              </a:solidFill>
            </a:endParaRPr>
          </a:p>
          <a:p>
            <a:r>
              <a:rPr lang="it-IT" sz="7200" dirty="0" smtClean="0"/>
              <a:t>In particolare destano interesse la degradazione indotta da radiazioni e quella per via chimica.</a:t>
            </a:r>
          </a:p>
          <a:p>
            <a:r>
              <a:rPr lang="it-IT" sz="7200" dirty="0" smtClean="0"/>
              <a:t>Si osserva degradazione indotta da radiazioni, quando si effettua la sterilizzazione con raggi gamma e il trattamento con luce ultravioletta.</a:t>
            </a:r>
          </a:p>
          <a:p>
            <a:r>
              <a:rPr lang="it-IT" sz="7200" dirty="0" smtClean="0">
                <a:solidFill>
                  <a:srgbClr val="FF0000"/>
                </a:solidFill>
              </a:rPr>
              <a:t>La degradazione per via chimica è quella più importante per i polimeri impiegati a scopo farmaceutico, mediante il processo di idrolisi si arriva ad ottenere </a:t>
            </a:r>
            <a:r>
              <a:rPr lang="it-IT" sz="7200" dirty="0" err="1" smtClean="0">
                <a:solidFill>
                  <a:srgbClr val="FF0000"/>
                </a:solidFill>
              </a:rPr>
              <a:t>monomeri</a:t>
            </a:r>
            <a:r>
              <a:rPr lang="it-IT" sz="7200" dirty="0" smtClean="0">
                <a:solidFill>
                  <a:srgbClr val="FF0000"/>
                </a:solidFill>
              </a:rPr>
              <a:t>.</a:t>
            </a:r>
          </a:p>
          <a:p>
            <a:r>
              <a:rPr lang="it-IT" sz="7200" dirty="0" smtClean="0"/>
              <a:t>Il processo di idrolisi può avvenire in due modi:</a:t>
            </a:r>
          </a:p>
          <a:p>
            <a:r>
              <a:rPr lang="it-IT" sz="7200" b="1" dirty="0" smtClean="0"/>
              <a:t>      </a:t>
            </a:r>
            <a:r>
              <a:rPr lang="it-IT" sz="7200" b="1" dirty="0" smtClean="0">
                <a:solidFill>
                  <a:srgbClr val="FF0000"/>
                </a:solidFill>
              </a:rPr>
              <a:t>IDROLISI PASSIVA</a:t>
            </a:r>
            <a:endParaRPr lang="it-IT" sz="7200" dirty="0" smtClean="0">
              <a:solidFill>
                <a:srgbClr val="FF0000"/>
              </a:solidFill>
            </a:endParaRPr>
          </a:p>
          <a:p>
            <a:r>
              <a:rPr lang="it-IT" sz="7200" b="1" dirty="0" smtClean="0">
                <a:solidFill>
                  <a:srgbClr val="FF0000"/>
                </a:solidFill>
              </a:rPr>
              <a:t>       DEGRADAZIONE ENZIMATICA</a:t>
            </a:r>
            <a:r>
              <a:rPr lang="it-IT" sz="7200" b="1" dirty="0" smtClean="0"/>
              <a:t>.</a:t>
            </a:r>
            <a:endParaRPr lang="it-IT" sz="7200" dirty="0" smtClean="0"/>
          </a:p>
          <a:p>
            <a:r>
              <a:rPr lang="it-IT" sz="7200" dirty="0" smtClean="0"/>
              <a:t>Il secondo meccanismo è predominante nei polimeri naturali </a:t>
            </a:r>
            <a:r>
              <a:rPr lang="it-IT" sz="7200" dirty="0" smtClean="0">
                <a:solidFill>
                  <a:srgbClr val="FF0000"/>
                </a:solidFill>
              </a:rPr>
              <a:t>quali </a:t>
            </a:r>
            <a:r>
              <a:rPr lang="it-IT" sz="7200" b="1" dirty="0" smtClean="0">
                <a:solidFill>
                  <a:srgbClr val="FF0000"/>
                </a:solidFill>
              </a:rPr>
              <a:t>PROTEINE</a:t>
            </a:r>
            <a:r>
              <a:rPr lang="it-IT" sz="7200" dirty="0" smtClean="0"/>
              <a:t>,</a:t>
            </a:r>
            <a:r>
              <a:rPr lang="it-IT" sz="7200" b="1" dirty="0" smtClean="0"/>
              <a:t> </a:t>
            </a:r>
            <a:r>
              <a:rPr lang="it-IT" sz="7200" b="1" dirty="0" smtClean="0">
                <a:solidFill>
                  <a:srgbClr val="FF0000"/>
                </a:solidFill>
              </a:rPr>
              <a:t>POLISACCARID</a:t>
            </a:r>
            <a:r>
              <a:rPr lang="it-IT" sz="7200" b="1" dirty="0" smtClean="0"/>
              <a:t>I</a:t>
            </a:r>
            <a:r>
              <a:rPr lang="it-IT" sz="7200" dirty="0" smtClean="0"/>
              <a:t> o </a:t>
            </a:r>
            <a:r>
              <a:rPr lang="it-IT" sz="7200" u="sng" dirty="0" smtClean="0"/>
              <a:t>POLI(</a:t>
            </a:r>
            <a:r>
              <a:rPr lang="it-IT" sz="7200" u="sng" dirty="0" err="1" smtClean="0"/>
              <a:t>b-IDROSSIESTERI</a:t>
            </a:r>
            <a:r>
              <a:rPr lang="it-IT" sz="7200" u="sng" dirty="0" smtClean="0"/>
              <a:t>), </a:t>
            </a:r>
            <a:r>
              <a:rPr lang="it-IT" sz="7200" dirty="0" smtClean="0"/>
              <a:t>per i quali esiste un enzima specifico.</a:t>
            </a:r>
          </a:p>
          <a:p>
            <a:r>
              <a:rPr lang="it-IT" sz="7200" dirty="0" smtClean="0"/>
              <a:t>L’idrolisi passiva avviene generalmente nei polimeri sintetici, per i quali non esiste un enzima specifico.</a:t>
            </a:r>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229600" cy="1143000"/>
          </a:xfrm>
        </p:spPr>
        <p:txBody>
          <a:bodyPr>
            <a:normAutofit fontScale="90000"/>
          </a:bodyPr>
          <a:lstStyle/>
          <a:p>
            <a:r>
              <a:rPr lang="it-IT" b="1" dirty="0" smtClean="0"/>
              <a:t> </a:t>
            </a:r>
            <a:r>
              <a:rPr lang="it-IT" dirty="0" smtClean="0"/>
              <a:t/>
            </a:r>
            <a:br>
              <a:rPr lang="it-IT" dirty="0" smtClean="0"/>
            </a:br>
            <a:r>
              <a:rPr lang="it-IT" b="1" dirty="0" smtClean="0"/>
              <a:t> </a:t>
            </a:r>
            <a:r>
              <a:rPr lang="it-IT" dirty="0" smtClean="0"/>
              <a:t/>
            </a:r>
            <a:br>
              <a:rPr lang="it-IT" dirty="0" smtClean="0"/>
            </a:br>
            <a:r>
              <a:rPr lang="it-IT" b="1" dirty="0" smtClean="0"/>
              <a:t> </a:t>
            </a:r>
            <a:r>
              <a:rPr lang="it-IT" sz="3600" b="1" dirty="0" smtClean="0"/>
              <a:t>IMPORTANZA DEL TIPO </a:t>
            </a:r>
            <a:r>
              <a:rPr lang="it-IT" sz="3600" b="1" dirty="0" err="1" smtClean="0"/>
              <a:t>DI</a:t>
            </a:r>
            <a:r>
              <a:rPr lang="it-IT" sz="3600" b="1" dirty="0" smtClean="0"/>
              <a:t> LEGAME NEL POLIMERO</a:t>
            </a:r>
            <a:r>
              <a:rPr lang="it-IT" dirty="0" smtClean="0"/>
              <a:t/>
            </a:r>
            <a:br>
              <a:rPr lang="it-IT" dirty="0" smtClean="0"/>
            </a:br>
            <a:endParaRPr lang="it-IT" dirty="0"/>
          </a:p>
        </p:txBody>
      </p:sp>
      <p:sp>
        <p:nvSpPr>
          <p:cNvPr id="3" name="Segnaposto contenuto 2"/>
          <p:cNvSpPr>
            <a:spLocks noGrp="1"/>
          </p:cNvSpPr>
          <p:nvPr>
            <p:ph idx="1"/>
          </p:nvPr>
        </p:nvSpPr>
        <p:spPr>
          <a:xfrm>
            <a:off x="467544" y="1844824"/>
            <a:ext cx="8229600" cy="4525963"/>
          </a:xfrm>
        </p:spPr>
        <p:txBody>
          <a:bodyPr>
            <a:normAutofit fontScale="92500" lnSpcReduction="20000"/>
          </a:bodyPr>
          <a:lstStyle/>
          <a:p>
            <a:r>
              <a:rPr lang="it-IT" dirty="0" smtClean="0"/>
              <a:t>La velocità di degradazione del polimero dipende in gran parte dal tipo “</a:t>
            </a:r>
            <a:r>
              <a:rPr lang="it-IT" b="1" dirty="0" smtClean="0"/>
              <a:t>di gruppo funzionale”. vedi tabella 1.</a:t>
            </a:r>
            <a:endParaRPr lang="it-IT" dirty="0" smtClean="0"/>
          </a:p>
          <a:p>
            <a:r>
              <a:rPr lang="it-IT" dirty="0" smtClean="0"/>
              <a:t>I tipi di legami più reattivi sono quelli presenti nelle </a:t>
            </a:r>
            <a:r>
              <a:rPr lang="it-IT" b="1" dirty="0" smtClean="0"/>
              <a:t>ANIDRIDI</a:t>
            </a:r>
            <a:r>
              <a:rPr lang="it-IT" dirty="0" smtClean="0"/>
              <a:t> seguiti dai </a:t>
            </a:r>
            <a:r>
              <a:rPr lang="it-IT" b="1" dirty="0" smtClean="0"/>
              <a:t>CHETALI</a:t>
            </a:r>
            <a:r>
              <a:rPr lang="it-IT" dirty="0" smtClean="0"/>
              <a:t> e </a:t>
            </a:r>
            <a:r>
              <a:rPr lang="it-IT" b="1" dirty="0" smtClean="0"/>
              <a:t>ORTOESTERI</a:t>
            </a:r>
            <a:r>
              <a:rPr lang="it-IT" dirty="0" smtClean="0"/>
              <a:t>. Gli altri sono idrolizzati più lentamente. Non è solamente il tipo di legame presente nel polimero che influenza la velocità di degradazione, ma </a:t>
            </a:r>
            <a:r>
              <a:rPr lang="it-IT" dirty="0" smtClean="0">
                <a:solidFill>
                  <a:srgbClr val="FF0000"/>
                </a:solidFill>
              </a:rPr>
              <a:t>molta importanza ha in questo processo l’influenza di gruppi vicinali, il pH e la composizione del copolimero.</a:t>
            </a:r>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9139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INFLUENZA DEL pH NELLA DEGRADAZIONE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Il pH ha l’influenza maggiore sulla degradazione del polimero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Molti dei gruppi funzionali elencati in tabella 1, subiscono idrolisi in ambiente </a:t>
            </a:r>
            <a:r>
              <a:rPr kumimoji="0" lang="it-IT"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acido o basico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velocità di idrolisi di un estere varia in funzione del pH. </a:t>
            </a:r>
            <a:r>
              <a:rPr kumimoji="0" lang="it-IT"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Poli(</a:t>
            </a:r>
            <a:r>
              <a:rPr kumimoji="0" lang="it-IT"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ortoesteri</a:t>
            </a:r>
            <a:r>
              <a:rPr kumimoji="0" lang="it-IT"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per esempio, sono stabili a pH alcalino, invece si degradano velocemente a pH acido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Anidridi, che si idrolizzano ad acidi carbossilici, sono stati impiegati con successo come additivi in matrici costituita da (POLIORTOESTERI) per aumentare la velocità di degradazione di questi ultimi.</a:t>
            </a:r>
            <a:r>
              <a:rPr kumimoji="0" lang="it-IT"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44624"/>
            <a:ext cx="914400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6496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necessario fare considerazioni particolari per i farmaci che vengono incorporati nei polimeri biodegradabili.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Farmaci di natura acida o basica quali ( alcaloidi ) influenzano a loro volta la degradazione del polimero in seguito a variazioni di pH</a:t>
            </a:r>
            <a:r>
              <a:rPr kumimoji="0" lang="it-IT"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Inoltre anche i prodotti di degradazione influenzano la velocità di degradazione.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 molti polimeri degradabili, i </a:t>
            </a:r>
            <a:r>
              <a:rPr kumimoji="0" lang="it-IT"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monomeri</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sono composti chimici con funzioni acide, quindi è naturale che essi stessi influenzano il pH man mano che il processo di degradazione procede.</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6021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Questi effetti sono stati valutati per polimeri quali: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Acido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Polilattico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 (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lattico-co-acidi</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 colico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 ( anidridi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pH all’interno di una compressa costituita da </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acido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Polilattico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lattico-co-acido</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 colico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può essere più basso di 2 anche se esposta ad una soluzione tamponata a pH 7.4.</a:t>
            </a:r>
          </a:p>
          <a:p>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Queste variazioni di pH durante il fenomeno di erosione hanno un effetto feed-back sulla velocità di degradazione del polimero attraverso un processo di autocatalisi</a:t>
            </a:r>
            <a:r>
              <a:rPr kumimoji="0" lang="it-IT" sz="2400" b="0" i="0" u="none" strike="noStrike" cap="none" normalizeH="0" baseline="0" dirty="0" smtClean="0">
                <a:ln>
                  <a:noFill/>
                </a:ln>
                <a:solidFill>
                  <a:schemeClr val="tx1"/>
                </a:solidFill>
                <a:effectLst/>
                <a:latin typeface="Arial" pitchFamily="34" charset="0"/>
                <a:cs typeface="Arial" pitchFamily="34" charset="0"/>
              </a:rPr>
              <a:t> </a:t>
            </a:r>
            <a:r>
              <a:rPr lang="it-IT" sz="2400" dirty="0" smtClean="0"/>
              <a:t>Questi effetti dipendono da due aspetti:</a:t>
            </a:r>
          </a:p>
          <a:p>
            <a:r>
              <a:rPr lang="it-IT" sz="2400" dirty="0" smtClean="0"/>
              <a:t>il tempo di vita medio dei legami del polimero e l’acidità e la solubilità dei </a:t>
            </a:r>
            <a:r>
              <a:rPr lang="it-IT" sz="2400" dirty="0" err="1" smtClean="0"/>
              <a:t>monomeri</a:t>
            </a:r>
            <a:r>
              <a:rPr lang="it-IT" sz="2400" dirty="0" smtClean="0"/>
              <a:t>. Più breve è il tempo di vita medio dei legami del polimero, più velocemente vengono prodotti </a:t>
            </a:r>
            <a:r>
              <a:rPr lang="it-IT" sz="2400" dirty="0" err="1" smtClean="0"/>
              <a:t>monomeri</a:t>
            </a:r>
            <a:r>
              <a:rPr lang="it-IT" sz="2400" dirty="0" smtClean="0"/>
              <a:t>, i quali causano una rapida diminuzione del pH.</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idx="1"/>
          </p:nvPr>
        </p:nvPicPr>
        <p:blipFill>
          <a:blip r:embed="rId2" cstate="print"/>
          <a:srcRect l="3505" r="3505"/>
          <a:stretch>
            <a:fillRect/>
          </a:stretch>
        </p:blipFill>
        <p:spPr bwMode="auto">
          <a:xfrm>
            <a:off x="827584" y="908720"/>
            <a:ext cx="7344816"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06479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EFFETTO DELLA COMPOSIZIONE DEL COPOLIMERO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SULLA DEGRADAZIONE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copolimerizzazione ha un’influenza sostanziale sulla velocità di degradazione dello scheletro polimerico attraverso i seguenti meccanismi: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CAMBIAMENTO </a:t>
            </a:r>
            <a:r>
              <a:rPr kumimoji="0" lang="it-IT"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CRISTALLINITA’</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TRANSIZIONE DELLA TEMPERATURA VETROSA</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INGRESSO DELL’ACQUA.</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20688"/>
            <a:ext cx="7776864" cy="4401205"/>
          </a:xfrm>
          <a:prstGeom prst="rect">
            <a:avLst/>
          </a:prstGeom>
        </p:spPr>
        <p:txBody>
          <a:bodyPr wrap="square">
            <a:spAutoFit/>
          </a:bodyPr>
          <a:lstStyle/>
          <a:p>
            <a:r>
              <a:rPr lang="it-IT" sz="2000" dirty="0" smtClean="0"/>
              <a:t>La velocità di degradazione del polimero </a:t>
            </a:r>
            <a:r>
              <a:rPr lang="it-IT" sz="2000" b="1" dirty="0" smtClean="0">
                <a:solidFill>
                  <a:srgbClr val="FF0000"/>
                </a:solidFill>
              </a:rPr>
              <a:t>Poli(</a:t>
            </a:r>
            <a:r>
              <a:rPr lang="it-IT" sz="2000" b="1" dirty="0" err="1" smtClean="0">
                <a:solidFill>
                  <a:srgbClr val="FF0000"/>
                </a:solidFill>
              </a:rPr>
              <a:t>lattico-co-acido</a:t>
            </a:r>
            <a:r>
              <a:rPr lang="it-IT" sz="2000" b="1" dirty="0" smtClean="0">
                <a:solidFill>
                  <a:srgbClr val="FF0000"/>
                </a:solidFill>
              </a:rPr>
              <a:t> gli colico</a:t>
            </a:r>
          </a:p>
          <a:p>
            <a:r>
              <a:rPr lang="it-IT" sz="2000" b="1" dirty="0" smtClean="0">
                <a:solidFill>
                  <a:srgbClr val="FF0000"/>
                </a:solidFill>
              </a:rPr>
              <a:t>è influenzata dalla quantità di </a:t>
            </a:r>
            <a:r>
              <a:rPr lang="it-IT" sz="2000" b="1" dirty="0" err="1" smtClean="0">
                <a:solidFill>
                  <a:srgbClr val="FF0000"/>
                </a:solidFill>
              </a:rPr>
              <a:t>monomeri</a:t>
            </a:r>
            <a:r>
              <a:rPr lang="it-IT" sz="2000" b="1" dirty="0" smtClean="0">
                <a:solidFill>
                  <a:srgbClr val="FF0000"/>
                </a:solidFill>
              </a:rPr>
              <a:t> presenti. L’aumento di acido lattico, diminuisce la velocità di degradazione  rallentando la velocità di penetrazione dell’acqua e rendendo i legami </a:t>
            </a:r>
            <a:r>
              <a:rPr lang="it-IT" sz="2000" b="1" dirty="0" err="1" smtClean="0">
                <a:solidFill>
                  <a:srgbClr val="FF0000"/>
                </a:solidFill>
              </a:rPr>
              <a:t>esterei</a:t>
            </a:r>
            <a:r>
              <a:rPr lang="it-IT" sz="2000" b="1" dirty="0" smtClean="0">
                <a:solidFill>
                  <a:srgbClr val="FF0000"/>
                </a:solidFill>
              </a:rPr>
              <a:t> meno accessibili all’acqua a causa dell’impedimento sterico dei gruppi metilici ingombranti.</a:t>
            </a:r>
          </a:p>
          <a:p>
            <a:endParaRPr lang="it-IT" sz="2000" dirty="0" smtClean="0"/>
          </a:p>
          <a:p>
            <a:r>
              <a:rPr lang="it-IT" sz="2000" dirty="0" smtClean="0"/>
              <a:t> Per i Poli[1,3bis(</a:t>
            </a:r>
            <a:r>
              <a:rPr lang="it-IT" sz="2000" dirty="0" err="1" smtClean="0"/>
              <a:t>p-carbossifenossi</a:t>
            </a:r>
            <a:r>
              <a:rPr lang="it-IT" sz="2000" dirty="0" smtClean="0"/>
              <a:t>)</a:t>
            </a:r>
            <a:r>
              <a:rPr lang="it-IT" sz="2000" dirty="0" err="1" smtClean="0"/>
              <a:t>propano-co-acido</a:t>
            </a:r>
            <a:r>
              <a:rPr lang="it-IT" sz="2000" dirty="0" smtClean="0"/>
              <a:t> sebacico], una classe di </a:t>
            </a:r>
            <a:r>
              <a:rPr lang="it-IT" sz="2000" dirty="0" err="1" smtClean="0"/>
              <a:t>polianidridi</a:t>
            </a:r>
            <a:r>
              <a:rPr lang="it-IT" sz="2000" dirty="0" smtClean="0"/>
              <a:t>, </a:t>
            </a:r>
            <a:r>
              <a:rPr lang="it-IT" sz="2000" b="1" dirty="0" smtClean="0">
                <a:solidFill>
                  <a:srgbClr val="FF0000"/>
                </a:solidFill>
              </a:rPr>
              <a:t>la velocità di </a:t>
            </a:r>
            <a:r>
              <a:rPr lang="it-IT" sz="2000" b="1" dirty="0" smtClean="0">
                <a:solidFill>
                  <a:srgbClr val="FF0000"/>
                </a:solidFill>
              </a:rPr>
              <a:t>degradazione diminuisce con </a:t>
            </a:r>
            <a:r>
              <a:rPr lang="it-IT" sz="2000" b="1" dirty="0" smtClean="0">
                <a:solidFill>
                  <a:srgbClr val="FF0000"/>
                </a:solidFill>
              </a:rPr>
              <a:t>l’aumento della quantità di acido sebacico</a:t>
            </a:r>
            <a:r>
              <a:rPr lang="it-IT" sz="2000" dirty="0" smtClean="0"/>
              <a:t>.</a:t>
            </a:r>
          </a:p>
          <a:p>
            <a:r>
              <a:rPr lang="it-IT" sz="2000" dirty="0" smtClean="0"/>
              <a:t>Un aumento di </a:t>
            </a:r>
            <a:r>
              <a:rPr lang="it-IT" sz="2000" dirty="0" err="1" smtClean="0"/>
              <a:t>monomeri</a:t>
            </a:r>
            <a:r>
              <a:rPr lang="it-IT" sz="2000" dirty="0" smtClean="0"/>
              <a:t> di natura alifatica riduce le caratteristiche idrofile del polimero e quindi la sua velocità di degradazione.</a:t>
            </a:r>
          </a:p>
          <a:p>
            <a:r>
              <a:rPr lang="it-IT" sz="2000" dirty="0" smtClean="0"/>
              <a:t>L’acqua, infatti, influenza molto la velocità di degradazione del polimero.</a:t>
            </a:r>
          </a:p>
          <a:p>
            <a:endParaRPr lang="it-IT"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80492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EROSIONE DEL POLIMERO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L’erosione del polimero ha inizio con la degradazione. Questo processo produce </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oligomeri e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che abbandonano la massa polimerica passando nel mezzo di degradazione oppure rimangono intrappolati nella matrice polimerica. Tra i processi che alla fine portano all’erosione, ce ne sono due che competono tra di loro: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diffusione dell’acqua nel polimero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rottura dei legami polimerici.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 il rapporto tra le velocità di questi due meccanismi che determinano la velocità di degradazione del polimero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321068"/>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la diffusione dell’acqua all’interno del polimero è maggiore rispetto alla degradazione ( come mostrato in figura il polimero rigonfia prima di degradarsi. ( CASO a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la degradazione è più veloce dell’ingresso dell’acqua, il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rigonfiamento del polimero è trascurabile ( CASO b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08181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9535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seconda di quale processo prevale si parla di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9535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EROSIONE </a:t>
            </a:r>
            <a:r>
              <a:rPr kumimoji="0" lang="it-IT"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SUPERFICIE o ( ETEROGENEA )</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89535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EROSIONE IN BULCK o ( OMOGENEA )</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9535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 primo caso, la degradazione è più veloce della diffusione dell’acqua. Allora la degradazione e quindi l’erosione sono fenomeni di superficie.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9535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 secondo caso ( EROSIONE IN BUCK ) l’ingresso dell’acqua è più veloce e la degradazione e l’erosione influenzano tutto il processo di erosione in massa del polimero</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19672" y="260648"/>
            <a:ext cx="6048671"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618408"/>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Il vantaggio del processo di erosione di superficie rispetto all’altro è che nel primo caso è più facile prevedere ( descrivere ) il rilascio del farmaco in quanto è influenzato dalla velocità di erosione di superficie della matrice.</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Alcuni poli (</a:t>
            </a:r>
            <a:r>
              <a:rPr kumimoji="0" lang="it-IT" sz="2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ortoesteri</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 o poli ( anidridi ) mostrano erosione di superficie</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forma geometrica delle matrici che subiscono erosione in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bulck</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non cambia sostanzialmente entro un certo intervallo di tempo.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512386"/>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L’erosione e la degradazione sono fenomeni difficili da prevedere e</a:t>
            </a:r>
            <a:r>
              <a:rPr lang="it-IT" sz="2400" dirty="0" smtClean="0">
                <a:latin typeface="Arial" pitchFamily="34" charset="0"/>
                <a:cs typeface="Arial" pitchFamily="34" charset="0"/>
              </a:rPr>
              <a:t> </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 necessariamente sono gli unici parametri che influenzano il rilascio di farmaci.</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fenomeni di erosione in superficie o in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bulck</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sono due casi limite 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molti polimeri non seguono rigorosamente o l’uno o l’altro processo.</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0" y="4509855"/>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Esempi di polimeri che subiscono erosione in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bulck</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sono: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 ACIDO LATTICO )</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LATTICO-co-ACIDO</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GLICOLICO)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79712" y="692696"/>
            <a:ext cx="5544616"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177052"/>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Tutti i polimeri degradabili cambiano drammaticamente durante il fenomeno di erosione, vengono influenzati infatti:</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MORFOLOGIA DEL POLIMERO</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CRISTALLINITA’</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COMPOSIZIONE CHIMICA.</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idx="1"/>
          </p:nvPr>
        </p:nvPicPr>
        <p:blipFill>
          <a:blip r:embed="rId2" cstate="print"/>
          <a:srcRect l="4021" r="4021"/>
          <a:stretch>
            <a:fillRect/>
          </a:stretch>
        </p:blipFill>
        <p:spPr bwMode="auto">
          <a:xfrm>
            <a:off x="323528" y="188640"/>
            <a:ext cx="8136904" cy="64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38505"/>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tab pos="906463"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CRISTALLINITA’ CAMBIA DURANTE IL PROCESSO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EROSIONE</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6463"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struttura cristallina del polimero che si degrada cambia drammaticamente durante il processo di erosione. Le zone di polimero allo stato amorfo sono più facilmente erodibili rispetto a quelle regioni dove il polimero ha una struttura cristallina.</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6463"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 condotti mediante microscopia a scansione elettronica hanno messo in evidenza che zone di matrici polimeriche allo stato cristallino sono più resistenti al fenomeno della erosione rispetto a quelle allo stato amorfo.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6463"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osserva un cambiamento dello scheletro cristallino, mentre la parte amorfa scompare.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6463"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osserva anche un aumento di zone a struttura cristallina per matrici polimeriche quali POLI-(</a:t>
            </a:r>
            <a:r>
              <a:rPr kumimoji="0" lang="it-IT" sz="20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-IDROSSIACIDI), POLI-(</a:t>
            </a:r>
            <a:r>
              <a:rPr kumimoji="0" lang="it-IT" sz="2000" b="0" i="0" u="none" strike="noStrike" cap="none" normalizeH="0" baseline="0" dirty="0" err="1" smtClean="0">
                <a:ln>
                  <a:noFill/>
                </a:ln>
                <a:solidFill>
                  <a:schemeClr val="tx1"/>
                </a:solidFill>
                <a:effectLst/>
                <a:latin typeface="Symbol" pitchFamily="18" charset="2"/>
                <a:ea typeface="Times New Roman" pitchFamily="18" charset="0"/>
                <a:cs typeface="Arial" pitchFamily="34" charset="0"/>
              </a:rPr>
              <a:t>b</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-IDROSSIACIDI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e POLI-(ANIDRIDI). Questo fenomeno si verifica a causa della ricristallizzazione di oligomeri che si generano durante il processo di degradazione, la cristallizzazione di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all’interno dei pori e la ricristallizzazione delle parti di polimero amorfo.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6463"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questo ultimo caso, l’acqua abbassa la temperatura di transizione vetrosa e quindi favorisce i processi di cristallizzazione.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71767"/>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tab pos="457200" algn="l"/>
              </a:tabLst>
            </a:pP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CAMBIAMENTI NELLA COMPOSIZIONE CHIMICA </a:t>
            </a:r>
            <a:endParaRPr kumimoji="0" lang="it-IT"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DURANTE IL PROCESSO </a:t>
            </a:r>
            <a:r>
              <a:rPr kumimoji="0" lang="it-IT"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EROSIONE</a:t>
            </a:r>
            <a:endParaRPr kumimoji="0" lang="it-IT"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 composizione chimica del polimero cambia continuamente durante il processo di erosione. Accanto alla perdita di peso molecolare, oligomeri e </a:t>
            </a:r>
            <a:r>
              <a:rPr kumimoji="0" lang="it-IT"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monomeri</a:t>
            </a:r>
            <a:r>
              <a:rPr kumimoji="0" lang="it-IT"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si accumulano all’interno dei pori e/o si sciolgono o cristallizzano.</a:t>
            </a:r>
            <a:endParaRPr kumimoji="0" lang="it-IT"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 volta formati, oligomeri e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possono o cristallizzare o essere rilasciati nel mezzo tamponato.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 esempio matrici polimeriche formate da POLI-(D,L-ACIDO LATTICO) rilasciano oligomeri.</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Polimeri ( POLIANIDRIDI ) che subiscono il fenomeno della erosione in breve tempo, hanno un periodo di induzione di ore.</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Matrici polimeriche che subiscono il processo di erosione più lentamente quali POLI-(D,L-ACIDO LATTICO) hanno un periodo di induzione che dura settimane.</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Interessante è il rilascio di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 copolimeri dove le differenti proprietà dei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danno luogo a comportamenti di rilascio differenti.</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 caso di </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 (</a:t>
            </a:r>
            <a:r>
              <a:rPr kumimoji="0" lang="it-I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L-LATTICO-co-ACIDO</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GLICOLICO)</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75:25 e </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L-LATTICO-co-ACIDO</a:t>
            </a:r>
            <a:r>
              <a:rPr kumimoji="0" lang="it-IT"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GLICOLICO)</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50:</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50</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 esempio, l’acido gli colico viene rilasciato dal sistema ad una velocità maggiore rispetto all’acido lattico.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Sono state osservate enormi differenze nel rilascio di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 matrici a base di copolimeri di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polianidridi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L’acido sebacico viene rilasciato nell’arco di una settimana da matrici di POLI-[1,3-BIS(</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p-CARBOSSIFENOSSI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PROPANO-co-ACIDO</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SEBACICO], invece l’1,3-bis(</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p-CARBOSSIFENOSSI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PROPANO impiega parecchie settimane.</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Sono stati proposti due possibili meccanismi di rilascio: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Differenze nella reattività dei legami anidride</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Differente solubilità dei </a:t>
            </a:r>
            <a:r>
              <a:rPr kumimoji="0" lang="it-IT"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che è funzione del pH.</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122583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57175"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PREVISIONI CIRCA IL MECCANISMO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DEGRADAZIONE </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7175"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ED EROSIONE</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7175"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degradazione e l’erosione sono i parametri fondamentali che ci danno un’idea sulle capacità di un sistema per quanto riguarda il rilascio di farmaci.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7175"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 momento, non è possibile prevedere il comportamento circa i fenomeni di degradazione ed erosione basandoci sulle proprietà chimiche e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fisicochimiche</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del sistema</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7175"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Bisognerebbe prendere in considerazione troppi processi complessi e sperimentalmente inaccessibili.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7175"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Uno di questi è la diffusione dell’acqua all’interno di questi polimeri, processo che è difficile da investigare sperimentalmente, e da descrivere mediante un modello teorico</a:t>
            </a:r>
            <a:r>
              <a:rPr kumimoji="0" lang="it-IT"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it-IT" sz="1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646281"/>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 comprendere il sistema si è cercato di esaminare separatamente i vari fenomeni che intervengono.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degradazione del polimero in oligomeri è stata studiata in soluzione per eliminare effetti quali la mobilità dell’acqua e l’idratazione delle catene polimeriche all’interno di tutta la matrice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Sono stati studiati oligomeri solubili in acqua, e usando miscele di solvente/acqua per portare il polimero in soluzione.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 entrambi i metodi hanno degli svantaggi. In questi esperimenti è stato trascurato l’equilibrio tra oligomeri e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monomeri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osservato per esempio per l’ACIDO LATTICO in soluzione acquosa, sono stati trascurati i potenziali cambiamenti del meccanismo di degradazione e cambiamenti di cinetica in funzione della polarità del solvente.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Nonostante queste approssimazioni, si è potuto osservare che le velocità di degradazione misurate sono dello stesso ordine di grandezza di quelle che ci si aspetta da studi di idrolisi con molecole che hanno basso peso molecolare e lo stesso gruppo funzionale</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29783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 questi studi sperimentali si può concludere che nella maggior parte dei casi il fenomeno della degradazione è un processo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random</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 una cinetica del 1e del 2 ordine.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Più recentemente sono stati proposti approcci più rigorosi che applicano la “RANDOM THEORY”.</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Dati sperimentali e modelli di fenomeni di degradazione fanno riferimento a fenomeni di catalisi mediate dal pH</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è visto che per oligomeri di POLI-(ACIDO LATTICO), la velocità di idrolisi è inversamente proporzionale al pH.</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L’erosione introduce aspetti spaziali nei fenomeni di degradazione.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351862"/>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Alcuni partono dal presupposto che l’erosione può essere vista come un processo di dissoluzione.</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Più tardi, l’erosione è stata studiata applicando la teoria della diffusione.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Solo recentemente è stato descritto un modello di erosione bidimensionale nel quale la matrice polimerica viene considerata come costituita da tante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subunità</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che subiscono il processo di erosione indipendentemente le une dalle altre. Un esempio di fenomeno di erosione per una matrice cilindrica è mostrato in fig. (4).</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tale simulazione sono stati presi in considerazione i parametri quali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porosità e cristallinità.</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Secondo questo modello il farmaco intrappolato all’interno del polimero viene</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rilasciato tramite un network di pori</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47664" y="620688"/>
            <a:ext cx="6120680"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03648" y="116632"/>
            <a:ext cx="6192687"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1560" y="188640"/>
            <a:ext cx="7488832"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63688" y="404664"/>
            <a:ext cx="5688631"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type="pic" idx="1"/>
          </p:nvPr>
        </p:nvPicPr>
        <p:blipFill>
          <a:blip r:embed="rId2" cstate="print"/>
          <a:srcRect l="3043" r="3043"/>
          <a:stretch>
            <a:fillRect/>
          </a:stretch>
        </p:blipFill>
        <p:spPr bwMode="auto">
          <a:xfrm>
            <a:off x="179512" y="548680"/>
            <a:ext cx="8964488" cy="6192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1343714"/>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Composti che hanno basso peso molecolare e che sono solubili in acqua sono sicuramente buoni candidati per un rilascio veloce</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 esempio ci è fornito da un colorante(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Brilliant</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Blue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intrappolato in una matrice polimerica costituita da POLI [1,3-bis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p-carbossifenossi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propano-co-acido</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sebacico] nel rapporto 20:80.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fig. 5 sono riportate le curve di rilascio.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Nei casi in cui la solubilità del farmaco o la velocità di dissoluzione sono basse, le semplici correlazioni tra velocità di erosione e velocità di rilascio non sono più valide. Vedi fig. 6</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questi casi, i modelli di erosione sono stati estesi alla descrizione di processi di diffusione.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851256"/>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APPLICAZIONI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POLIMERI DEGRADABILI PER IL</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RILASCIO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DI</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FARMACI</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Tre sono i processi coinvolti che controllano il rilascio di un farmaco: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DIFFUSIVITA’ DEL FARMACO E DELL’ACQUA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RIGONFIAMENTO DEL POLIMERO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EROSIONE DEL POLIMERO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fig. 7 sono riportati i tre casi generali.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37449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Se la diffusione dell’acqua all’interno del polimero è più veloce della degradazione ma più lenta del rilassamento del polimero, il sistema è potenzialmente controllato dai fenomeni di rigonfiamento</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Solamente </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se il fenomeno della degradazione è il processo più veloce, il rilascio del farmaco può essere controllato dall’erosione. Quindi non tutti i polimeri degradabili controllano il rilascio solamente attraverso la degradazione</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856359"/>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Idrogeli</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degradabili sono dei buoni candidati, in quanto in questi sistemi la diffusione del farmaco è più veloce del fenomeno di erosione del polimero. Dunque il farmaco viene rilasciato per</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diffusione, controllata dal rigonfiamento del polimero e non dalla erosione.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Per molti polimeri i tre processi possono avere velocità paragonabili e   quindi il rilascio del farmaco è governato da tutti e tre i processi concomitanti.</a:t>
            </a:r>
            <a:endParaRPr kumimoji="0" lang="it-IT"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76604"/>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IMPIANTI</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Gli impianti macroscopici hanno il vantaggio di essere costruiti facilmente e in maniera uniforme.</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 svantaggio più grande è che per essere applicati è necessario ricorrere a delle vere e proprie operazioni che possono comportare dolore, inoltre potrebbero non essere ben tollerati.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Devono essere prese precauzioni circa la loro sicurezza in quanto quasi sempre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contengono</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grosse quantità di farmaco</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aumenti nelle</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velocità di rilascio dovuti a degradazioni accelerate possono portare a concentrazioni di farmaco nel sangue troppo elevate con conseguenti effetti tossici.</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Nonostante questi svantaggi, gli impianti risultano utili sistemi per il rilascio di farmaci sia per via sistemica sia locale.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Sistemi polimerici a base di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Poli-(acido lattico)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sotto forma di impianti sono utilizzati [sono già in commercio] per il trattamento del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cancro della</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prostata</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 farmaci utilizzati sono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LH-RH agonisti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il nome commerciale è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ZOLADEX</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 sperimentali sono stati condotti circa l’impiego di polimeri a basso peso molecolare costituiti da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Poli-(D,</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L-acido</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lattico)</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lattico-co-acido</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 colico</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sempre contro il cancro della prostata.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286241"/>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Un’altra applicazione con polimeri biodegradabili è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contraccezione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lungo termine.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L’uso di impianti è un promettente campo di applicazione per il rilascio di farmaci per via locale.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Sono stati usati per il rilascio di anestetici, per la terapia antitumorale e per la terapia locale di antibiotici.</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Per il trattamento dei tumori sono statti sviluppati sistemi polimerici a base di Poli-(D,</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L-acido</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lattico) e </a:t>
            </a:r>
            <a:r>
              <a:rPr kumimoji="0" lang="it-IT"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Polianidridi</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La chemioterapia locale di tumori all’interno del cervello evidenzia che con questi sistemi si possono raggiungere elevate concentrazioni di agenti citostatici</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Problema che difficilmente si può risolvere attraverso la via sistemica in quanto i citostatici difficilmente attraversano la BEE. Inoltre in questo modo diminuiscono gli effetti citotossici di tali farmaci nei confronti dei tessuti sani.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Impianti polimerici a base di </a:t>
            </a:r>
            <a:r>
              <a:rPr kumimoji="0" lang="it-IT"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polianidridi</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sono impiegati per il trasporto della </a:t>
            </a:r>
            <a:r>
              <a:rPr kumimoji="0" lang="it-IT"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gentamicina</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nelle ossa per curare un’infezione grave a </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carico </a:t>
            </a:r>
            <a:r>
              <a:rPr kumimoji="0" lang="it-IT"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delle ossa ( Osteomielite ).</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980189"/>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MICROSFERE</a:t>
            </a:r>
            <a:endParaRPr kumimoji="0" lang="it-IT"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Negli ultimi anni, le microsfere si sono rivelate utili nel rilascio controllato di farmaci per uso parenterale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Paragonate ai sistemi ad impianto, le microsfere hanno il vantaggio di essere iniettabili e quindi possono rivelarsi utili per il trasporto di farmaci sensibili quali proteine e </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peptidi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 mercato ci sono prodotti incorporati in microsfere per il trattamento del cancro della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prostata [ENANTONE e DECAPEPTYL DEPOT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 l’ottenimento di tali sistemi sono stati impiegati polimeri degradabili quali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lattico-co-acido</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gli colico].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microsfere come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D.D.S.</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hanno bisogno di ulteriori studi. Il problema principale è quello di ottenere particelle che abbiano tutte la stessa dimensione. La scarsezza di informazioni sulla microstruttura e le proprietà di tali sistemi è una delle ragioni principali per cui non si è compreso a sufficienza il meccanismo di rilascio.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69982"/>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Uno dei problemi più comuni con questo tipo di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D.D.S</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è il “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BURST</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RELELEASE</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Problemi circa la stabilità di farmaci quali peptidi e proteine non è stato ancora risolto.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 sono sistemi a base di microsfere in cui il rilascio del farmaco può essere monitorato dall’attivazione mediante raggi U.V. , o per via enzimatica.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Quest’ultimo processo è stato impiegato con successo per il rilascio di NALTREXONE in presenza di morfina.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Nuove applicazioni sono rivolte al campo dei vaccini in quanto si è visto che i vaccini veicolati in questo modo possono aumentare la risposta immunitaria.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stanno sintetizzando nuovi polimeri in grado di aumentare la risposta immunitaria.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12608"/>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6.3  NANOPARTICELLE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nanoparticelle</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hanno dimensioni minori di 1000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nm</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 cui possono essere </a:t>
            </a:r>
            <a:r>
              <a:rPr kumimoji="0" lang="it-IT"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iniettate endovena</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Scopo principale, mediante l’uso di questi sistemi colloidali è di modificare la</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farmacocinetica</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la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biodistribuzione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dei farmaci intrappolati. Un esempio quello di aumentare il tempo di vita medio del farmaco e veicolarlo in uno specifico sito di azione.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Inizialmente le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nanosfere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erano fatte di materiali polimerici non degradabili quali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polistirene-poliacrilammide-poli</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metilmetacrilati</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 sono stati impiegati sistemi polimerici degradabili. </a:t>
            </a:r>
            <a:b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 problema più grande è che questi sistemi subiscono una rapida </a:t>
            </a:r>
            <a:r>
              <a:rPr kumimoji="0" lang="it-IT"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clearance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dal torrente sanguigno come tutti i sistemi colloidali.</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Essi vengono captati dal sistema</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reticoloendoteliale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 quindi fagocitate.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 evitare questo problema è stato proposto di ricoprire le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nanoparticelle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tensioattivi</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grado di modificare le proprietà di superficie delle</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nanoparticelle</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realtà sono state ricoperte con tensioattivi quali </a:t>
            </a:r>
            <a:r>
              <a:rPr kumimoji="0" lang="it-IT"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PEG</a:t>
            </a:r>
            <a:r>
              <a:rPr kumimoji="0" lang="it-IT"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è si è messo in evidenza che queste ultime sopravvivono di più nel torrente sanguigno rispetto a quelle non rivestite.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pic" idx="1"/>
          </p:nvPr>
        </p:nvPicPr>
        <p:blipFill>
          <a:blip r:embed="rId2" cstate="print"/>
          <a:srcRect l="3000" r="3000"/>
          <a:stretch>
            <a:fillRect/>
          </a:stretch>
        </p:blipFill>
        <p:spPr bwMode="auto">
          <a:xfrm>
            <a:off x="179512" y="476672"/>
            <a:ext cx="8640960" cy="6192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pic" idx="1"/>
          </p:nvPr>
        </p:nvPicPr>
        <p:blipFill>
          <a:blip r:embed="rId2" cstate="print"/>
          <a:srcRect l="4217" r="4217"/>
          <a:stretch>
            <a:fillRect/>
          </a:stretch>
        </p:blipFill>
        <p:spPr bwMode="auto">
          <a:xfrm>
            <a:off x="323528" y="476672"/>
            <a:ext cx="8424936" cy="6192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immagine 2"/>
          <p:cNvSpPr>
            <a:spLocks noGrp="1"/>
          </p:cNvSpPr>
          <p:nvPr>
            <p:ph type="pic" idx="1"/>
          </p:nvPr>
        </p:nvSpPr>
        <p:spPr/>
      </p:sp>
      <p:sp>
        <p:nvSpPr>
          <p:cNvPr id="4" name="Segnaposto testo 3"/>
          <p:cNvSpPr>
            <a:spLocks noGrp="1"/>
          </p:cNvSpPr>
          <p:nvPr>
            <p:ph type="body" sz="half" idx="2"/>
          </p:nvPr>
        </p:nvSpPr>
        <p:spPr/>
        <p:txBody>
          <a:bodyPr/>
          <a:lstStyle/>
          <a:p>
            <a:endParaRPr lang="it-IT"/>
          </a:p>
        </p:txBody>
      </p:sp>
      <p:sp>
        <p:nvSpPr>
          <p:cNvPr id="5" name="Segnaposto immagine 2"/>
          <p:cNvSpPr txBox="1">
            <a:spLocks/>
          </p:cNvSpPr>
          <p:nvPr/>
        </p:nvSpPr>
        <p:spPr>
          <a:xfrm>
            <a:off x="1763688" y="620688"/>
            <a:ext cx="5486400" cy="4114800"/>
          </a:xfrm>
          <a:prstGeom prst="rect">
            <a:avLst/>
          </a:prstGeom>
        </p:spPr>
      </p:sp>
      <p:sp>
        <p:nvSpPr>
          <p:cNvPr id="6" name="Segnaposto immagine 2"/>
          <p:cNvSpPr txBox="1">
            <a:spLocks/>
          </p:cNvSpPr>
          <p:nvPr/>
        </p:nvSpPr>
        <p:spPr>
          <a:xfrm>
            <a:off x="1835696" y="620688"/>
            <a:ext cx="5486400" cy="4114800"/>
          </a:xfrm>
          <a:prstGeom prst="rect">
            <a:avLst/>
          </a:prstGeom>
        </p:spPr>
      </p:sp>
      <p:sp>
        <p:nvSpPr>
          <p:cNvPr id="7" name="Segnaposto immagine 2"/>
          <p:cNvSpPr txBox="1">
            <a:spLocks/>
          </p:cNvSpPr>
          <p:nvPr/>
        </p:nvSpPr>
        <p:spPr>
          <a:xfrm>
            <a:off x="1763688" y="620688"/>
            <a:ext cx="5486400" cy="4114800"/>
          </a:xfrm>
          <a:prstGeom prst="rect">
            <a:avLst/>
          </a:prstGeom>
        </p:spPr>
      </p:sp>
      <p:pic>
        <p:nvPicPr>
          <p:cNvPr id="6146" name="Picture 2"/>
          <p:cNvPicPr>
            <a:picLocks noChangeAspect="1" noChangeArrowheads="1"/>
          </p:cNvPicPr>
          <p:nvPr/>
        </p:nvPicPr>
        <p:blipFill>
          <a:blip r:embed="rId2" cstate="print"/>
          <a:srcRect/>
          <a:stretch>
            <a:fillRect/>
          </a:stretch>
        </p:blipFill>
        <p:spPr bwMode="auto">
          <a:xfrm>
            <a:off x="251520" y="260350"/>
            <a:ext cx="8784976" cy="61929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r>
              <a:rPr lang="it-IT" b="1" dirty="0"/>
              <a:t>I primi materiali polimerici sono stati quelli impiegati nelle </a:t>
            </a:r>
            <a:r>
              <a:rPr lang="it-IT" b="1" dirty="0">
                <a:solidFill>
                  <a:srgbClr val="FF0000"/>
                </a:solidFill>
              </a:rPr>
              <a:t>suture</a:t>
            </a:r>
            <a:r>
              <a:rPr lang="it-IT" b="1" dirty="0"/>
              <a:t>. Da allora hanno avuto un enorme sviluppo come </a:t>
            </a:r>
            <a:r>
              <a:rPr lang="it-IT" b="1" dirty="0" err="1"/>
              <a:t>Drug</a:t>
            </a:r>
            <a:r>
              <a:rPr lang="it-IT" b="1" dirty="0"/>
              <a:t> Delivery System</a:t>
            </a:r>
            <a:r>
              <a:rPr lang="it-IT" dirty="0"/>
              <a:t>.</a:t>
            </a:r>
          </a:p>
          <a:p>
            <a:r>
              <a:rPr lang="it-IT" b="1" dirty="0"/>
              <a:t>Controllare il rilascio di un farmaco mediante l’erosione del materiale polimerico nel quale è stato intrappolato è un buon sistema.</a:t>
            </a:r>
            <a:endParaRPr lang="it-IT" dirty="0"/>
          </a:p>
          <a:p>
            <a:r>
              <a:rPr lang="it-IT" b="1" dirty="0"/>
              <a:t>In generale possiamo dire che tutti i polimeri che si </a:t>
            </a:r>
            <a:r>
              <a:rPr lang="it-IT" b="1" dirty="0">
                <a:solidFill>
                  <a:srgbClr val="FF0000"/>
                </a:solidFill>
              </a:rPr>
              <a:t>degradano mediante idrolisi possono essere dei buoni candidati come </a:t>
            </a:r>
            <a:r>
              <a:rPr lang="it-IT" b="1" dirty="0" err="1">
                <a:solidFill>
                  <a:srgbClr val="FF0000"/>
                </a:solidFill>
              </a:rPr>
              <a:t>D.D.S</a:t>
            </a:r>
            <a:r>
              <a:rPr lang="it-IT" b="1" dirty="0">
                <a:solidFill>
                  <a:srgbClr val="FF0000"/>
                </a:solidFill>
              </a:rPr>
              <a:t>.</a:t>
            </a:r>
            <a:endParaRPr lang="it-IT" dirty="0">
              <a:solidFill>
                <a:srgbClr val="FF0000"/>
              </a:solidFill>
            </a:endParaRP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sz="3600" b="1" dirty="0" smtClean="0"/>
              <a:t>DEFINIZIONE </a:t>
            </a:r>
            <a:r>
              <a:rPr lang="it-IT" sz="3600" b="1" dirty="0" err="1" smtClean="0"/>
              <a:t>DI</a:t>
            </a:r>
            <a:r>
              <a:rPr lang="it-IT" sz="3600" b="1" dirty="0" smtClean="0"/>
              <a:t> DEGRADAZIONE ED EROSIONE</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Definiamo come “</a:t>
            </a:r>
            <a:r>
              <a:rPr lang="it-IT" b="1" dirty="0" smtClean="0">
                <a:solidFill>
                  <a:srgbClr val="FF0000"/>
                </a:solidFill>
              </a:rPr>
              <a:t>DEGRADAZIONE </a:t>
            </a:r>
            <a:r>
              <a:rPr lang="it-IT" b="1" dirty="0" err="1" smtClean="0">
                <a:solidFill>
                  <a:srgbClr val="FF0000"/>
                </a:solidFill>
              </a:rPr>
              <a:t>DI</a:t>
            </a:r>
            <a:r>
              <a:rPr lang="it-IT" b="1" dirty="0" smtClean="0">
                <a:solidFill>
                  <a:srgbClr val="FF0000"/>
                </a:solidFill>
              </a:rPr>
              <a:t> UN POLIMERO” il processo mediante il quale la catena polimerica viene scissa in oligomeri e poi in </a:t>
            </a:r>
            <a:r>
              <a:rPr lang="it-IT" b="1" dirty="0" err="1" smtClean="0">
                <a:solidFill>
                  <a:srgbClr val="FF0000"/>
                </a:solidFill>
              </a:rPr>
              <a:t>monomeri</a:t>
            </a:r>
            <a:r>
              <a:rPr lang="it-IT" b="1" dirty="0" smtClean="0">
                <a:solidFill>
                  <a:srgbClr val="FF0000"/>
                </a:solidFill>
              </a:rPr>
              <a:t>.</a:t>
            </a:r>
            <a:endParaRPr lang="it-IT" dirty="0" smtClean="0">
              <a:solidFill>
                <a:srgbClr val="FF0000"/>
              </a:solidFill>
            </a:endParaRPr>
          </a:p>
          <a:p>
            <a:r>
              <a:rPr lang="it-IT" b="1" dirty="0" smtClean="0"/>
              <a:t>Il termine “</a:t>
            </a:r>
            <a:r>
              <a:rPr lang="it-IT" b="1" dirty="0" smtClean="0">
                <a:solidFill>
                  <a:srgbClr val="FF0000"/>
                </a:solidFill>
              </a:rPr>
              <a:t>BIODEGRADABILE</a:t>
            </a:r>
            <a:r>
              <a:rPr lang="it-IT" b="1" dirty="0" smtClean="0"/>
              <a:t>” è usato per quei materiali, nei quali la degradazione è mediata parzialmente da sistemi “</a:t>
            </a:r>
            <a:r>
              <a:rPr lang="it-IT" b="1" dirty="0" smtClean="0">
                <a:solidFill>
                  <a:srgbClr val="FF0000"/>
                </a:solidFill>
              </a:rPr>
              <a:t>BIOLOGIC</a:t>
            </a:r>
            <a:r>
              <a:rPr lang="it-IT" b="1" dirty="0" smtClean="0"/>
              <a:t>I”. La degradazione porta alla fine alla “EROSIONE” del materiale.</a:t>
            </a:r>
            <a:endParaRPr lang="it-IT" dirty="0" smtClean="0"/>
          </a:p>
          <a:p>
            <a:r>
              <a:rPr lang="it-IT" b="1" dirty="0" smtClean="0"/>
              <a:t>Il termine “</a:t>
            </a:r>
            <a:r>
              <a:rPr lang="it-IT" b="1" dirty="0" smtClean="0">
                <a:solidFill>
                  <a:srgbClr val="FF0000"/>
                </a:solidFill>
              </a:rPr>
              <a:t>BIOERODIBILE</a:t>
            </a:r>
            <a:r>
              <a:rPr lang="it-IT" b="1" dirty="0" smtClean="0"/>
              <a:t>” indica di nuovo che un sistema biologico è coinvolto nel processo.</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3066</Words>
  <Application>Microsoft Office PowerPoint</Application>
  <PresentationFormat>Presentazione su schermo (4:3)</PresentationFormat>
  <Paragraphs>195</Paragraphs>
  <Slides>48</Slides>
  <Notes>0</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POLIMER DEGRADATION AND EROSION: MECHANISMS AND APPLICATION EUR. J. BIOPHARM.42 (1) 1-11 (1996) </vt:lpstr>
      <vt:lpstr>Diapositiva 2</vt:lpstr>
      <vt:lpstr>Diapositiva 3</vt:lpstr>
      <vt:lpstr>Diapositiva 4</vt:lpstr>
      <vt:lpstr>Diapositiva 5</vt:lpstr>
      <vt:lpstr>Diapositiva 6</vt:lpstr>
      <vt:lpstr>Diapositiva 7</vt:lpstr>
      <vt:lpstr>Diapositiva 8</vt:lpstr>
      <vt:lpstr>DEFINIZIONE DI DEGRADAZIONE ED EROSIONE </vt:lpstr>
      <vt:lpstr>Diapositiva 10</vt:lpstr>
      <vt:lpstr>Diapositiva 11</vt:lpstr>
      <vt:lpstr>Diapositiva 12</vt:lpstr>
      <vt:lpstr>Diapositiva 13</vt:lpstr>
      <vt:lpstr>  DEGRADAZIONE POLIMERICA  </vt:lpstr>
      <vt:lpstr>     IMPORTANZA DEL TIPO DI LEGAME NEL POLIMERO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POLIMER DEGRADATION AND EROSION: MECHANISMS AND APPLICATION EUR. J. BIOPHARM.42 (1) 1-11 (1996)</dc:title>
  <dc:creator>franco</dc:creator>
  <cp:lastModifiedBy>Franco</cp:lastModifiedBy>
  <cp:revision>105</cp:revision>
  <dcterms:created xsi:type="dcterms:W3CDTF">2011-04-17T07:17:05Z</dcterms:created>
  <dcterms:modified xsi:type="dcterms:W3CDTF">2012-05-14T14:04:48Z</dcterms:modified>
</cp:coreProperties>
</file>