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71" r:id="rId6"/>
    <p:sldId id="291" r:id="rId7"/>
    <p:sldId id="292" r:id="rId8"/>
    <p:sldId id="294" r:id="rId9"/>
    <p:sldId id="295" r:id="rId10"/>
    <p:sldId id="257" r:id="rId11"/>
    <p:sldId id="258" r:id="rId12"/>
    <p:sldId id="285" r:id="rId13"/>
    <p:sldId id="286" r:id="rId14"/>
    <p:sldId id="315" r:id="rId15"/>
    <p:sldId id="316" r:id="rId16"/>
    <p:sldId id="261" r:id="rId17"/>
    <p:sldId id="287" r:id="rId18"/>
    <p:sldId id="288" r:id="rId19"/>
    <p:sldId id="274" r:id="rId20"/>
    <p:sldId id="265" r:id="rId21"/>
    <p:sldId id="311" r:id="rId22"/>
    <p:sldId id="260" r:id="rId23"/>
    <p:sldId id="293" r:id="rId24"/>
    <p:sldId id="296" r:id="rId25"/>
    <p:sldId id="297" r:id="rId26"/>
    <p:sldId id="263" r:id="rId27"/>
    <p:sldId id="267" r:id="rId28"/>
    <p:sldId id="299" r:id="rId29"/>
    <p:sldId id="298" r:id="rId30"/>
    <p:sldId id="317" r:id="rId31"/>
    <p:sldId id="318" r:id="rId32"/>
    <p:sldId id="319" r:id="rId33"/>
    <p:sldId id="320" r:id="rId34"/>
    <p:sldId id="273" r:id="rId35"/>
    <p:sldId id="268" r:id="rId36"/>
    <p:sldId id="266" r:id="rId37"/>
    <p:sldId id="321" r:id="rId38"/>
    <p:sldId id="322" r:id="rId39"/>
    <p:sldId id="323" r:id="rId40"/>
    <p:sldId id="324" r:id="rId41"/>
    <p:sldId id="325" r:id="rId42"/>
    <p:sldId id="308" r:id="rId43"/>
    <p:sldId id="309" r:id="rId44"/>
    <p:sldId id="326" r:id="rId45"/>
    <p:sldId id="327" r:id="rId46"/>
    <p:sldId id="312" r:id="rId47"/>
    <p:sldId id="276" r:id="rId48"/>
    <p:sldId id="328" r:id="rId49"/>
    <p:sldId id="313" r:id="rId50"/>
    <p:sldId id="329" r:id="rId51"/>
    <p:sldId id="332" r:id="rId52"/>
    <p:sldId id="282" r:id="rId53"/>
    <p:sldId id="330" r:id="rId54"/>
    <p:sldId id="331" r:id="rId55"/>
    <p:sldId id="333"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69" d="100"/>
          <a:sy n="69"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0EFCC59-DD1B-45AF-A52D-046063252699}" type="datetimeFigureOut">
              <a:rPr lang="es-ES" smtClean="0"/>
              <a:t>23/10/2023</a:t>
            </a:fld>
            <a:endParaRPr lang="es-E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s-E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2797613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0EFCC59-DD1B-45AF-A52D-046063252699}" type="datetimeFigureOut">
              <a:rPr lang="es-ES" smtClean="0"/>
              <a:t>23/10/2023</a:t>
            </a:fld>
            <a:endParaRPr lang="es-ES"/>
          </a:p>
        </p:txBody>
      </p:sp>
      <p:sp>
        <p:nvSpPr>
          <p:cNvPr id="6" name="Footer Placeholder 5"/>
          <p:cNvSpPr>
            <a:spLocks noGrp="1"/>
          </p:cNvSpPr>
          <p:nvPr>
            <p:ph type="ftr" sz="quarter" idx="11"/>
          </p:nvPr>
        </p:nvSpPr>
        <p:spPr/>
        <p:txBody>
          <a:bodyPr/>
          <a:lstStyle/>
          <a:p>
            <a:endParaRPr lang="es-E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1029088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0EFCC59-DD1B-45AF-A52D-046063252699}" type="datetimeFigureOut">
              <a:rPr lang="es-ES" smtClean="0"/>
              <a:t>23/10/2023</a:t>
            </a:fld>
            <a:endParaRPr lang="es-ES"/>
          </a:p>
        </p:txBody>
      </p:sp>
      <p:sp>
        <p:nvSpPr>
          <p:cNvPr id="5" name="Footer Placeholder 4"/>
          <p:cNvSpPr>
            <a:spLocks noGrp="1"/>
          </p:cNvSpPr>
          <p:nvPr>
            <p:ph type="ftr" sz="quarter" idx="11"/>
          </p:nvPr>
        </p:nvSpPr>
        <p:spPr/>
        <p:txBody>
          <a:bodyPr/>
          <a:lstStyle/>
          <a:p>
            <a:endParaRPr lang="es-E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3746894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it-IT"/>
              <a:t>Fare clic per modificare lo stile del titolo dello schema</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0EFCC59-DD1B-45AF-A52D-046063252699}" type="datetimeFigureOut">
              <a:rPr lang="es-ES" smtClean="0"/>
              <a:t>23/10/2023</a:t>
            </a:fld>
            <a:endParaRPr lang="es-ES"/>
          </a:p>
        </p:txBody>
      </p:sp>
      <p:sp>
        <p:nvSpPr>
          <p:cNvPr id="5" name="Footer Placeholder 4"/>
          <p:cNvSpPr>
            <a:spLocks noGrp="1"/>
          </p:cNvSpPr>
          <p:nvPr>
            <p:ph type="ftr" sz="quarter" idx="11"/>
          </p:nvPr>
        </p:nvSpPr>
        <p:spPr/>
        <p:txBody>
          <a:bodyPr/>
          <a:lstStyle/>
          <a:p>
            <a:endParaRPr lang="es-E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642386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0EFCC59-DD1B-45AF-A52D-046063252699}" type="datetimeFigureOut">
              <a:rPr lang="es-ES" smtClean="0"/>
              <a:t>23/10/2023</a:t>
            </a:fld>
            <a:endParaRPr lang="es-ES"/>
          </a:p>
        </p:txBody>
      </p:sp>
      <p:sp>
        <p:nvSpPr>
          <p:cNvPr id="5" name="Footer Placeholder 4"/>
          <p:cNvSpPr>
            <a:spLocks noGrp="1"/>
          </p:cNvSpPr>
          <p:nvPr>
            <p:ph type="ftr" sz="quarter" idx="11"/>
          </p:nvPr>
        </p:nvSpPr>
        <p:spPr/>
        <p:txBody>
          <a:bodyPr/>
          <a:lstStyle/>
          <a:p>
            <a:endParaRPr lang="es-E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2356417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0EFCC59-DD1B-45AF-A52D-046063252699}" type="datetimeFigureOut">
              <a:rPr lang="es-ES" smtClean="0"/>
              <a:t>23/10/2023</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3942052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0EFCC59-DD1B-45AF-A52D-046063252699}" type="datetimeFigureOut">
              <a:rPr lang="es-ES" smtClean="0"/>
              <a:t>23/10/2023</a:t>
            </a:fld>
            <a:endParaRPr lang="es-ES"/>
          </a:p>
        </p:txBody>
      </p:sp>
      <p:sp>
        <p:nvSpPr>
          <p:cNvPr id="8" name="Footer Placeholder 7"/>
          <p:cNvSpPr>
            <a:spLocks noGrp="1"/>
          </p:cNvSpPr>
          <p:nvPr>
            <p:ph type="ftr" sz="quarter" idx="11"/>
          </p:nvPr>
        </p:nvSpPr>
        <p:spPr>
          <a:xfrm>
            <a:off x="561111" y="6391838"/>
            <a:ext cx="3644282" cy="304801"/>
          </a:xfrm>
        </p:spPr>
        <p:txBody>
          <a:bodyPr/>
          <a:lstStyle/>
          <a:p>
            <a:endParaRPr lang="es-ES"/>
          </a:p>
        </p:txBody>
      </p:sp>
      <p:sp>
        <p:nvSpPr>
          <p:cNvPr id="9" name="Slide Number Placeholder 8"/>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2098168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0EFCC59-DD1B-45AF-A52D-046063252699}" type="datetimeFigureOut">
              <a:rPr lang="es-ES" smtClean="0"/>
              <a:t>23/10/2023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2538055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00EFCC59-DD1B-45AF-A52D-046063252699}" type="datetimeFigureOut">
              <a:rPr lang="es-ES" smtClean="0"/>
              <a:t>23/10/2023</a:t>
            </a:fld>
            <a:endParaRPr lang="es-ES"/>
          </a:p>
        </p:txBody>
      </p:sp>
      <p:sp>
        <p:nvSpPr>
          <p:cNvPr id="5" name="Footer Placeholder 4"/>
          <p:cNvSpPr>
            <a:spLocks noGrp="1"/>
          </p:cNvSpPr>
          <p:nvPr>
            <p:ph type="ftr" sz="quarter" idx="11"/>
          </p:nvPr>
        </p:nvSpPr>
        <p:spPr/>
        <p:txBody>
          <a:bodyPr/>
          <a:lstStyle/>
          <a:p>
            <a:endParaRPr lang="es-E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29299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0EFCC59-DD1B-45AF-A52D-046063252699}" type="datetimeFigureOut">
              <a:rPr lang="es-ES" smtClean="0"/>
              <a:t>23/10/2023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3559850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0EFCC59-DD1B-45AF-A52D-046063252699}" type="datetimeFigureOut">
              <a:rPr lang="es-ES" smtClean="0"/>
              <a:t>23/10/2023</a:t>
            </a:fld>
            <a:endParaRPr lang="es-ES"/>
          </a:p>
        </p:txBody>
      </p:sp>
      <p:sp>
        <p:nvSpPr>
          <p:cNvPr id="5" name="Footer Placeholder 4"/>
          <p:cNvSpPr>
            <a:spLocks noGrp="1"/>
          </p:cNvSpPr>
          <p:nvPr>
            <p:ph type="ftr" sz="quarter" idx="11"/>
          </p:nvPr>
        </p:nvSpPr>
        <p:spPr/>
        <p:txBody>
          <a:bodyPr/>
          <a:lstStyle/>
          <a:p>
            <a:endParaRPr lang="es-E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3722603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0EFCC59-DD1B-45AF-A52D-046063252699}" type="datetimeFigureOut">
              <a:rPr lang="es-ES" smtClean="0"/>
              <a:t>23/10/2023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3895671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0EFCC59-DD1B-45AF-A52D-046063252699}" type="datetimeFigureOut">
              <a:rPr lang="es-ES" smtClean="0"/>
              <a:t>23/10/2023</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1409650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0EFCC59-DD1B-45AF-A52D-046063252699}" type="datetimeFigureOut">
              <a:rPr lang="es-ES" smtClean="0"/>
              <a:t>23/10/2023</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4219994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EFCC59-DD1B-45AF-A52D-046063252699}" type="datetimeFigureOut">
              <a:rPr lang="es-ES" smtClean="0"/>
              <a:t>23/10/2023</a:t>
            </a:fld>
            <a:endParaRPr lang="es-ES"/>
          </a:p>
        </p:txBody>
      </p:sp>
      <p:sp>
        <p:nvSpPr>
          <p:cNvPr id="3" name="Footer Placeholder 2"/>
          <p:cNvSpPr>
            <a:spLocks noGrp="1"/>
          </p:cNvSpPr>
          <p:nvPr>
            <p:ph type="ftr" sz="quarter" idx="11"/>
          </p:nvPr>
        </p:nvSpPr>
        <p:spPr/>
        <p:txBody>
          <a:bodyPr/>
          <a:lstStyle/>
          <a:p>
            <a:endParaRPr lang="es-E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157445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0EFCC59-DD1B-45AF-A52D-046063252699}" type="datetimeFigureOut">
              <a:rPr lang="es-ES" smtClean="0"/>
              <a:t>23/10/2023</a:t>
            </a:fld>
            <a:endParaRPr lang="es-ES"/>
          </a:p>
        </p:txBody>
      </p:sp>
      <p:sp>
        <p:nvSpPr>
          <p:cNvPr id="6" name="Footer Placeholder 5"/>
          <p:cNvSpPr>
            <a:spLocks noGrp="1"/>
          </p:cNvSpPr>
          <p:nvPr>
            <p:ph type="ftr" sz="quarter" idx="11"/>
          </p:nvPr>
        </p:nvSpPr>
        <p:spPr/>
        <p:txBody>
          <a:bodyPr/>
          <a:lstStyle/>
          <a:p>
            <a:endParaRPr lang="es-E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3822804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it-IT"/>
              <a:t>Fare clic sull'icona per inserire un'immagine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0EFCC59-DD1B-45AF-A52D-046063252699}" type="datetimeFigureOut">
              <a:rPr lang="es-ES" smtClean="0"/>
              <a:t>23/10/2023</a:t>
            </a:fld>
            <a:endParaRPr lang="es-ES"/>
          </a:p>
        </p:txBody>
      </p:sp>
      <p:sp>
        <p:nvSpPr>
          <p:cNvPr id="6" name="Footer Placeholder 5"/>
          <p:cNvSpPr>
            <a:spLocks noGrp="1"/>
          </p:cNvSpPr>
          <p:nvPr>
            <p:ph type="ftr" sz="quarter" idx="11"/>
          </p:nvPr>
        </p:nvSpPr>
        <p:spPr/>
        <p:txBody>
          <a:bodyPr/>
          <a:lstStyle/>
          <a:p>
            <a:endParaRPr lang="es-E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DF80987-7288-4699-BC41-19449B2BF34D}" type="slidenum">
              <a:rPr lang="es-ES" smtClean="0"/>
              <a:t>‹N›</a:t>
            </a:fld>
            <a:endParaRPr lang="es-ES"/>
          </a:p>
        </p:txBody>
      </p:sp>
    </p:spTree>
    <p:extLst>
      <p:ext uri="{BB962C8B-B14F-4D97-AF65-F5344CB8AC3E}">
        <p14:creationId xmlns:p14="http://schemas.microsoft.com/office/powerpoint/2010/main" val="2294700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0EFCC59-DD1B-45AF-A52D-046063252699}" type="datetimeFigureOut">
              <a:rPr lang="es-ES" smtClean="0"/>
              <a:t>23/10/2023</a:t>
            </a:fld>
            <a:endParaRPr lang="es-E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s-E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1DF80987-7288-4699-BC41-19449B2BF34D}" type="slidenum">
              <a:rPr lang="es-ES" smtClean="0"/>
              <a:t>‹N›</a:t>
            </a:fld>
            <a:endParaRPr lang="es-ES"/>
          </a:p>
        </p:txBody>
      </p:sp>
    </p:spTree>
    <p:extLst>
      <p:ext uri="{BB962C8B-B14F-4D97-AF65-F5344CB8AC3E}">
        <p14:creationId xmlns:p14="http://schemas.microsoft.com/office/powerpoint/2010/main" val="33548888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it.wikipedia.org/wiki/1544" TargetMode="External"/><Relationship Id="rId3" Type="http://schemas.openxmlformats.org/officeDocument/2006/relationships/image" Target="../media/image4.png"/><Relationship Id="rId7" Type="http://schemas.openxmlformats.org/officeDocument/2006/relationships/hyperlink" Target="https://it.wikipedia.org/wiki/Cosmographia_universalis"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s://it.wikipedia.org/wiki/Incisione" TargetMode="External"/><Relationship Id="rId5" Type="http://schemas.openxmlformats.org/officeDocument/2006/relationships/hyperlink" Target="https://it.wikipedia.org/wiki/1493" TargetMode="External"/><Relationship Id="rId4" Type="http://schemas.openxmlformats.org/officeDocument/2006/relationships/hyperlink" Target="https://it.wikipedia.org/wiki/Cronache_di_Norimberga" TargetMode="External"/><Relationship Id="rId9" Type="http://schemas.openxmlformats.org/officeDocument/2006/relationships/hyperlink" Target="https://it.wikipedia.org/wiki/Sebastian_M%C3%BCnste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hyperlink" Target="https://es.wikipedia.org/wiki/1619" TargetMode="External"/><Relationship Id="rId3" Type="http://schemas.openxmlformats.org/officeDocument/2006/relationships/image" Target="../media/image6.jpeg"/><Relationship Id="rId7" Type="http://schemas.openxmlformats.org/officeDocument/2006/relationships/hyperlink" Target="https://es.wikipedia.org/wiki/Circa" TargetMode="Externa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hyperlink" Target="https://es.wikipedia.org/wiki/Peter_Paul_Rubens" TargetMode="External"/><Relationship Id="rId5" Type="http://schemas.openxmlformats.org/officeDocument/2006/relationships/image" Target="../media/image8.png"/><Relationship Id="rId10" Type="http://schemas.openxmlformats.org/officeDocument/2006/relationships/hyperlink" Target="https://es.wikipedia.org/wiki/M%C3%BAnich" TargetMode="External"/><Relationship Id="rId4" Type="http://schemas.openxmlformats.org/officeDocument/2006/relationships/image" Target="../media/image7.png"/><Relationship Id="rId9" Type="http://schemas.openxmlformats.org/officeDocument/2006/relationships/hyperlink" Target="https://es.wikipedia.org/wiki/Alte_Pinakothek"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7.xml"/><Relationship Id="rId4" Type="http://schemas.openxmlformats.org/officeDocument/2006/relationships/image" Target="../media/image57.jpg"/></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g"/><Relationship Id="rId1" Type="http://schemas.openxmlformats.org/officeDocument/2006/relationships/slideLayout" Target="../slideLayouts/slideLayout7.xml"/><Relationship Id="rId5" Type="http://schemas.openxmlformats.org/officeDocument/2006/relationships/image" Target="../media/image61.jpg"/><Relationship Id="rId4" Type="http://schemas.openxmlformats.org/officeDocument/2006/relationships/image" Target="../media/image60.jpg"/></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hyperlink" Target="http://it.wikipedia.org/wiki/Trittico_del_Giardino_delle_delizie"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28C2E-917B-4FED-A96F-74F7C4E328CF}"/>
              </a:ext>
            </a:extLst>
          </p:cNvPr>
          <p:cNvSpPr>
            <a:spLocks noGrp="1"/>
          </p:cNvSpPr>
          <p:nvPr>
            <p:ph type="ctrTitle"/>
          </p:nvPr>
        </p:nvSpPr>
        <p:spPr/>
        <p:txBody>
          <a:bodyPr/>
          <a:lstStyle/>
          <a:p>
            <a:r>
              <a:rPr lang="it-IT" dirty="0"/>
              <a:t>La </a:t>
            </a:r>
            <a:r>
              <a:rPr lang="it-IT" dirty="0" err="1"/>
              <a:t>imagen</a:t>
            </a:r>
            <a:r>
              <a:rPr lang="it-IT" dirty="0"/>
              <a:t> de </a:t>
            </a:r>
            <a:r>
              <a:rPr lang="it-IT" dirty="0" err="1"/>
              <a:t>América</a:t>
            </a:r>
            <a:r>
              <a:rPr lang="it-IT" dirty="0"/>
              <a:t>: </a:t>
            </a:r>
            <a:r>
              <a:rPr lang="it-IT" dirty="0" err="1"/>
              <a:t>entre</a:t>
            </a:r>
            <a:r>
              <a:rPr lang="it-IT" dirty="0"/>
              <a:t> </a:t>
            </a:r>
            <a:r>
              <a:rPr lang="it-IT" dirty="0" err="1"/>
              <a:t>el</a:t>
            </a:r>
            <a:r>
              <a:rPr lang="it-IT" dirty="0"/>
              <a:t> </a:t>
            </a:r>
            <a:r>
              <a:rPr lang="it-IT" dirty="0" err="1"/>
              <a:t>infierno</a:t>
            </a:r>
            <a:r>
              <a:rPr lang="it-IT" dirty="0"/>
              <a:t> y </a:t>
            </a:r>
            <a:r>
              <a:rPr lang="it-IT" dirty="0" err="1"/>
              <a:t>el</a:t>
            </a:r>
            <a:r>
              <a:rPr lang="it-IT" dirty="0"/>
              <a:t> </a:t>
            </a:r>
            <a:r>
              <a:rPr lang="it-IT" dirty="0" err="1"/>
              <a:t>paraíso</a:t>
            </a:r>
            <a:endParaRPr lang="es-ES" dirty="0"/>
          </a:p>
        </p:txBody>
      </p:sp>
      <p:sp>
        <p:nvSpPr>
          <p:cNvPr id="3" name="Sottotitolo 2">
            <a:extLst>
              <a:ext uri="{FF2B5EF4-FFF2-40B4-BE49-F238E27FC236}">
                <a16:creationId xmlns:a16="http://schemas.microsoft.com/office/drawing/2014/main" id="{3EBE5AC9-588C-49AF-8597-930050B68DEA}"/>
              </a:ext>
            </a:extLst>
          </p:cNvPr>
          <p:cNvSpPr>
            <a:spLocks noGrp="1"/>
          </p:cNvSpPr>
          <p:nvPr>
            <p:ph type="subTitle" idx="1"/>
          </p:nvPr>
        </p:nvSpPr>
        <p:spPr/>
        <p:txBody>
          <a:bodyPr/>
          <a:lstStyle/>
          <a:p>
            <a:r>
              <a:rPr lang="it-IT" dirty="0"/>
              <a:t>Stefano Tedeschi</a:t>
            </a:r>
          </a:p>
          <a:p>
            <a:r>
              <a:rPr lang="it-IT" dirty="0"/>
              <a:t>Sapienza Università di Roma</a:t>
            </a:r>
            <a:endParaRPr lang="es-ES" dirty="0"/>
          </a:p>
        </p:txBody>
      </p:sp>
    </p:spTree>
    <p:extLst>
      <p:ext uri="{BB962C8B-B14F-4D97-AF65-F5344CB8AC3E}">
        <p14:creationId xmlns:p14="http://schemas.microsoft.com/office/powerpoint/2010/main" val="3046759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865EE59-F4F7-43B9-8BAF-05F8331310AA}"/>
              </a:ext>
            </a:extLst>
          </p:cNvPr>
          <p:cNvPicPr>
            <a:picLocks noChangeAspect="1"/>
          </p:cNvPicPr>
          <p:nvPr/>
        </p:nvPicPr>
        <p:blipFill>
          <a:blip r:embed="rId2"/>
          <a:stretch>
            <a:fillRect/>
          </a:stretch>
        </p:blipFill>
        <p:spPr>
          <a:xfrm>
            <a:off x="3791744" y="699569"/>
            <a:ext cx="4536504" cy="5546907"/>
          </a:xfrm>
          <a:prstGeom prst="rect">
            <a:avLst/>
          </a:prstGeom>
        </p:spPr>
      </p:pic>
    </p:spTree>
    <p:extLst>
      <p:ext uri="{BB962C8B-B14F-4D97-AF65-F5344CB8AC3E}">
        <p14:creationId xmlns:p14="http://schemas.microsoft.com/office/powerpoint/2010/main" val="1881746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4" name="Freeform: Shape 13">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5" name="4 Imagen" descr="de bry fonte giovinezza.jpg"/>
          <p:cNvPicPr>
            <a:picLocks noChangeAspect="1"/>
          </p:cNvPicPr>
          <p:nvPr/>
        </p:nvPicPr>
        <p:blipFill>
          <a:blip r:embed="rId2" cstate="print"/>
          <a:stretch>
            <a:fillRect/>
          </a:stretch>
        </p:blipFill>
        <p:spPr>
          <a:xfrm>
            <a:off x="3313474" y="643466"/>
            <a:ext cx="7930344" cy="557106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557EC00-3458-4048-A54D-D756443668AE}"/>
              </a:ext>
            </a:extLst>
          </p:cNvPr>
          <p:cNvPicPr>
            <a:picLocks noChangeAspect="1"/>
          </p:cNvPicPr>
          <p:nvPr/>
        </p:nvPicPr>
        <p:blipFill rotWithShape="1">
          <a:blip r:embed="rId2"/>
          <a:srcRect t="25987"/>
          <a:stretch/>
        </p:blipFill>
        <p:spPr>
          <a:xfrm>
            <a:off x="20" y="10"/>
            <a:ext cx="12191980" cy="6857990"/>
          </a:xfrm>
          <a:prstGeom prst="rect">
            <a:avLst/>
          </a:prstGeom>
        </p:spPr>
      </p:pic>
    </p:spTree>
    <p:extLst>
      <p:ext uri="{BB962C8B-B14F-4D97-AF65-F5344CB8AC3E}">
        <p14:creationId xmlns:p14="http://schemas.microsoft.com/office/powerpoint/2010/main" val="1124028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weiditz mexica.jpg"/>
          <p:cNvPicPr>
            <a:picLocks noChangeAspect="1"/>
          </p:cNvPicPr>
          <p:nvPr/>
        </p:nvPicPr>
        <p:blipFill>
          <a:blip r:embed="rId2" cstate="print"/>
          <a:srcRect l="6056" t="5949" r="6128" b="12753"/>
          <a:stretch>
            <a:fillRect/>
          </a:stretch>
        </p:blipFill>
        <p:spPr>
          <a:xfrm>
            <a:off x="0" y="813887"/>
            <a:ext cx="3394678" cy="4799373"/>
          </a:xfrm>
          <a:prstGeom prst="rect">
            <a:avLst/>
          </a:prstGeom>
        </p:spPr>
      </p:pic>
      <p:pic>
        <p:nvPicPr>
          <p:cNvPr id="3" name="2 Imagen" descr="weiditz mexica 2.jpg"/>
          <p:cNvPicPr>
            <a:picLocks noChangeAspect="1"/>
          </p:cNvPicPr>
          <p:nvPr/>
        </p:nvPicPr>
        <p:blipFill>
          <a:blip r:embed="rId3" cstate="print"/>
          <a:stretch>
            <a:fillRect/>
          </a:stretch>
        </p:blipFill>
        <p:spPr>
          <a:xfrm>
            <a:off x="3507641" y="296965"/>
            <a:ext cx="2920684" cy="4084873"/>
          </a:xfrm>
          <a:prstGeom prst="rect">
            <a:avLst/>
          </a:prstGeom>
        </p:spPr>
      </p:pic>
      <p:pic>
        <p:nvPicPr>
          <p:cNvPr id="4" name="Picture 2" descr="pelota05"/>
          <p:cNvPicPr>
            <a:picLocks noChangeAspect="1" noChangeArrowheads="1"/>
          </p:cNvPicPr>
          <p:nvPr/>
        </p:nvPicPr>
        <p:blipFill>
          <a:blip r:embed="rId4" cstate="print"/>
          <a:srcRect/>
          <a:stretch>
            <a:fillRect/>
          </a:stretch>
        </p:blipFill>
        <p:spPr bwMode="auto">
          <a:xfrm>
            <a:off x="6428325" y="3429000"/>
            <a:ext cx="5335941" cy="3214686"/>
          </a:xfrm>
          <a:prstGeom prst="rect">
            <a:avLst/>
          </a:prstGeom>
          <a:noFill/>
          <a:ln w="9525">
            <a:noFill/>
            <a:miter lim="800000"/>
            <a:headEnd/>
            <a:tailEnd/>
          </a:ln>
        </p:spPr>
      </p:pic>
      <p:sp>
        <p:nvSpPr>
          <p:cNvPr id="5" name="4 CuadroTexto"/>
          <p:cNvSpPr txBox="1"/>
          <p:nvPr/>
        </p:nvSpPr>
        <p:spPr>
          <a:xfrm>
            <a:off x="7596198" y="357167"/>
            <a:ext cx="3434194" cy="2585323"/>
          </a:xfrm>
          <a:prstGeom prst="rect">
            <a:avLst/>
          </a:prstGeom>
          <a:noFill/>
        </p:spPr>
        <p:txBody>
          <a:bodyPr wrap="square" rtlCol="0">
            <a:spAutoFit/>
          </a:bodyPr>
          <a:lstStyle/>
          <a:p>
            <a:pPr defTabSz="914400"/>
            <a:r>
              <a:rPr lang="it-IT" sz="2400" b="1" dirty="0">
                <a:solidFill>
                  <a:prstClr val="black"/>
                </a:solidFill>
                <a:latin typeface="Garamond" panose="02020404030301010803" pitchFamily="18" charset="0"/>
              </a:rPr>
              <a:t>Christoph Weiditz</a:t>
            </a:r>
          </a:p>
          <a:p>
            <a:pPr defTabSz="914400"/>
            <a:endParaRPr lang="it-IT" sz="2400" b="1" dirty="0">
              <a:solidFill>
                <a:prstClr val="black"/>
              </a:solidFill>
              <a:latin typeface="Garamond" panose="02020404030301010803" pitchFamily="18" charset="0"/>
            </a:endParaRPr>
          </a:p>
          <a:p>
            <a:pPr defTabSz="914400"/>
            <a:r>
              <a:rPr lang="it-IT" sz="2400" b="1" dirty="0">
                <a:solidFill>
                  <a:prstClr val="black"/>
                </a:solidFill>
                <a:latin typeface="Garamond" panose="02020404030301010803" pitchFamily="18" charset="0"/>
              </a:rPr>
              <a:t>Immagini di indios americani </a:t>
            </a:r>
          </a:p>
          <a:p>
            <a:pPr defTabSz="914400"/>
            <a:r>
              <a:rPr lang="it-IT" sz="2400" b="1" dirty="0">
                <a:solidFill>
                  <a:prstClr val="black"/>
                </a:solidFill>
                <a:latin typeface="Garamond" panose="02020404030301010803" pitchFamily="18" charset="0"/>
              </a:rPr>
              <a:t>Incontrati alla corte di Carlo V,  1529</a:t>
            </a:r>
          </a:p>
          <a:p>
            <a:pPr defTabSz="914400"/>
            <a:endParaRPr lang="es-ES" dirty="0">
              <a:solidFill>
                <a:prstClr val="black"/>
              </a:solidFill>
              <a:latin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Immagine 1">
            <a:extLst>
              <a:ext uri="{FF2B5EF4-FFF2-40B4-BE49-F238E27FC236}">
                <a16:creationId xmlns:a16="http://schemas.microsoft.com/office/drawing/2014/main" id="{A2B8F90F-8D35-4538-A162-0D8EF7407303}"/>
              </a:ext>
            </a:extLst>
          </p:cNvPr>
          <p:cNvPicPr>
            <a:picLocks noChangeAspect="1"/>
          </p:cNvPicPr>
          <p:nvPr/>
        </p:nvPicPr>
        <p:blipFill>
          <a:blip r:embed="rId2"/>
          <a:stretch>
            <a:fillRect/>
          </a:stretch>
        </p:blipFill>
        <p:spPr>
          <a:xfrm>
            <a:off x="3042093" y="643466"/>
            <a:ext cx="8473105" cy="5571067"/>
          </a:xfrm>
          <a:prstGeom prst="rect">
            <a:avLst/>
          </a:prstGeom>
        </p:spPr>
      </p:pic>
    </p:spTree>
    <p:extLst>
      <p:ext uri="{BB962C8B-B14F-4D97-AF65-F5344CB8AC3E}">
        <p14:creationId xmlns:p14="http://schemas.microsoft.com/office/powerpoint/2010/main" val="2237301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Immagine 1">
            <a:extLst>
              <a:ext uri="{FF2B5EF4-FFF2-40B4-BE49-F238E27FC236}">
                <a16:creationId xmlns:a16="http://schemas.microsoft.com/office/drawing/2014/main" id="{C16DAADC-F3CC-4CFC-B3B6-B70D4D057431}"/>
              </a:ext>
            </a:extLst>
          </p:cNvPr>
          <p:cNvPicPr>
            <a:picLocks noChangeAspect="1"/>
          </p:cNvPicPr>
          <p:nvPr/>
        </p:nvPicPr>
        <p:blipFill>
          <a:blip r:embed="rId2"/>
          <a:stretch>
            <a:fillRect/>
          </a:stretch>
        </p:blipFill>
        <p:spPr>
          <a:xfrm>
            <a:off x="3136589" y="643466"/>
            <a:ext cx="8284114" cy="5571067"/>
          </a:xfrm>
          <a:prstGeom prst="rect">
            <a:avLst/>
          </a:prstGeom>
        </p:spPr>
      </p:pic>
    </p:spTree>
    <p:extLst>
      <p:ext uri="{BB962C8B-B14F-4D97-AF65-F5344CB8AC3E}">
        <p14:creationId xmlns:p14="http://schemas.microsoft.com/office/powerpoint/2010/main" val="3776863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Didattica\vari didattica\Lezione Imagologia 2\sirene.jpg"/>
          <p:cNvPicPr>
            <a:picLocks noChangeAspect="1" noChangeArrowheads="1"/>
          </p:cNvPicPr>
          <p:nvPr/>
        </p:nvPicPr>
        <p:blipFill>
          <a:blip r:embed="rId2" cstate="print"/>
          <a:srcRect/>
          <a:stretch>
            <a:fillRect/>
          </a:stretch>
        </p:blipFill>
        <p:spPr bwMode="auto">
          <a:xfrm>
            <a:off x="0" y="0"/>
            <a:ext cx="8726059" cy="6478956"/>
          </a:xfrm>
          <a:prstGeom prst="rect">
            <a:avLst/>
          </a:prstGeom>
          <a:noFill/>
        </p:spPr>
      </p:pic>
      <p:sp>
        <p:nvSpPr>
          <p:cNvPr id="3" name="2 CuadroTexto"/>
          <p:cNvSpPr txBox="1"/>
          <p:nvPr/>
        </p:nvSpPr>
        <p:spPr>
          <a:xfrm>
            <a:off x="9020432" y="2551837"/>
            <a:ext cx="2601365" cy="2031325"/>
          </a:xfrm>
          <a:prstGeom prst="rect">
            <a:avLst/>
          </a:prstGeom>
          <a:noFill/>
        </p:spPr>
        <p:txBody>
          <a:bodyPr wrap="square" rtlCol="0">
            <a:spAutoFit/>
          </a:bodyPr>
          <a:lstStyle/>
          <a:p>
            <a:pPr defTabSz="914400"/>
            <a:r>
              <a:rPr lang="it-IT" b="1" dirty="0">
                <a:solidFill>
                  <a:prstClr val="black"/>
                </a:solidFill>
                <a:latin typeface="Garamond" panose="02020404030301010803" pitchFamily="18" charset="0"/>
              </a:rPr>
              <a:t>Theodore de </a:t>
            </a:r>
            <a:r>
              <a:rPr lang="it-IT" b="1" dirty="0" err="1">
                <a:solidFill>
                  <a:prstClr val="black"/>
                </a:solidFill>
                <a:latin typeface="Garamond" panose="02020404030301010803" pitchFamily="18" charset="0"/>
              </a:rPr>
              <a:t>Bry</a:t>
            </a:r>
            <a:r>
              <a:rPr lang="it-IT" b="1" dirty="0">
                <a:solidFill>
                  <a:prstClr val="black"/>
                </a:solidFill>
                <a:latin typeface="Garamond" panose="02020404030301010803" pitchFamily="18" charset="0"/>
              </a:rPr>
              <a:t>, Amerigo Vespucci circondato da mostri marini nel suo viaggio </a:t>
            </a:r>
          </a:p>
          <a:p>
            <a:pPr defTabSz="914400"/>
            <a:r>
              <a:rPr lang="it-IT" b="1" dirty="0">
                <a:solidFill>
                  <a:prstClr val="black"/>
                </a:solidFill>
                <a:latin typeface="Garamond" panose="02020404030301010803" pitchFamily="18" charset="0"/>
              </a:rPr>
              <a:t>verso il Nuovo Mondo. Da '</a:t>
            </a:r>
            <a:r>
              <a:rPr lang="it-IT" b="1" dirty="0" err="1">
                <a:solidFill>
                  <a:prstClr val="black"/>
                </a:solidFill>
                <a:latin typeface="Garamond" panose="02020404030301010803" pitchFamily="18" charset="0"/>
              </a:rPr>
              <a:t>Americae</a:t>
            </a:r>
            <a:r>
              <a:rPr lang="it-IT" b="1" dirty="0">
                <a:solidFill>
                  <a:prstClr val="black"/>
                </a:solidFill>
                <a:latin typeface="Garamond" panose="02020404030301010803" pitchFamily="18" charset="0"/>
              </a:rPr>
              <a:t>', part. IV. 1596 </a:t>
            </a:r>
            <a:endParaRPr lang="es-ES" b="1" dirty="0">
              <a:solidFill>
                <a:prstClr val="black"/>
              </a:solidFill>
              <a:latin typeface="Garamond" panose="02020404030301010803"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CuadroTexto"/>
          <p:cNvSpPr txBox="1"/>
          <p:nvPr/>
        </p:nvSpPr>
        <p:spPr>
          <a:xfrm>
            <a:off x="1231304" y="5416952"/>
            <a:ext cx="9466816" cy="1107809"/>
          </a:xfrm>
          <a:prstGeom prst="rect">
            <a:avLst/>
          </a:prstGeom>
        </p:spPr>
        <p:txBody>
          <a:bodyPr vert="horz" lIns="91440" tIns="45720" rIns="91440" bIns="45720" rtlCol="0" anchor="b">
            <a:normAutofit fontScale="92500"/>
          </a:bodyPr>
          <a:lstStyle/>
          <a:p>
            <a:pPr>
              <a:lnSpc>
                <a:spcPct val="90000"/>
              </a:lnSpc>
              <a:spcBef>
                <a:spcPct val="0"/>
              </a:spcBef>
              <a:spcAft>
                <a:spcPts val="600"/>
              </a:spcAft>
            </a:pPr>
            <a:r>
              <a:rPr lang="en-US" sz="2600" b="1" i="0" kern="1200" dirty="0">
                <a:ln w="3175" cmpd="sng">
                  <a:noFill/>
                </a:ln>
                <a:latin typeface="Garamond" panose="02020404030301010803" pitchFamily="18" charset="0"/>
                <a:ea typeface="+mj-ea"/>
                <a:cs typeface="+mj-cs"/>
              </a:rPr>
              <a:t>Jan van der </a:t>
            </a:r>
            <a:r>
              <a:rPr lang="en-US" sz="2600" b="1" i="0" kern="1200" dirty="0" err="1">
                <a:ln w="3175" cmpd="sng">
                  <a:noFill/>
                </a:ln>
                <a:latin typeface="Garamond" panose="02020404030301010803" pitchFamily="18" charset="0"/>
                <a:ea typeface="+mj-ea"/>
                <a:cs typeface="+mj-cs"/>
              </a:rPr>
              <a:t>Straat</a:t>
            </a:r>
            <a:r>
              <a:rPr lang="en-US" sz="2600" b="1" i="0" kern="1200" dirty="0">
                <a:ln w="3175" cmpd="sng">
                  <a:noFill/>
                </a:ln>
                <a:latin typeface="Garamond" panose="02020404030301010803" pitchFamily="18" charset="0"/>
                <a:ea typeface="+mj-ea"/>
                <a:cs typeface="+mj-cs"/>
              </a:rPr>
              <a:t>, Amerigo Vespucci </a:t>
            </a:r>
            <a:r>
              <a:rPr lang="en-US" sz="2600" b="1" i="0" kern="1200" dirty="0" err="1">
                <a:ln w="3175" cmpd="sng">
                  <a:noFill/>
                </a:ln>
                <a:latin typeface="Garamond" panose="02020404030301010803" pitchFamily="18" charset="0"/>
                <a:ea typeface="+mj-ea"/>
                <a:cs typeface="+mj-cs"/>
              </a:rPr>
              <a:t>sveglia</a:t>
            </a:r>
            <a:r>
              <a:rPr lang="en-US" sz="2600" b="1" i="0" kern="1200" dirty="0">
                <a:ln w="3175" cmpd="sng">
                  <a:noFill/>
                </a:ln>
                <a:latin typeface="Garamond" panose="02020404030301010803" pitchFamily="18" charset="0"/>
                <a:ea typeface="+mj-ea"/>
                <a:cs typeface="+mj-cs"/>
              </a:rPr>
              <a:t> una America </a:t>
            </a:r>
            <a:r>
              <a:rPr lang="en-US" sz="2600" b="1" i="0" kern="1200" dirty="0" err="1">
                <a:ln w="3175" cmpd="sng">
                  <a:noFill/>
                </a:ln>
                <a:latin typeface="Garamond" panose="02020404030301010803" pitchFamily="18" charset="0"/>
                <a:ea typeface="+mj-ea"/>
                <a:cs typeface="+mj-cs"/>
              </a:rPr>
              <a:t>dormiente</a:t>
            </a:r>
            <a:r>
              <a:rPr lang="en-US" sz="2600" b="1" i="0" kern="1200" dirty="0">
                <a:ln w="3175" cmpd="sng">
                  <a:noFill/>
                </a:ln>
                <a:latin typeface="Garamond" panose="02020404030301010803" pitchFamily="18" charset="0"/>
                <a:ea typeface="+mj-ea"/>
                <a:cs typeface="+mj-cs"/>
              </a:rPr>
              <a:t>, </a:t>
            </a:r>
          </a:p>
          <a:p>
            <a:pPr>
              <a:lnSpc>
                <a:spcPct val="90000"/>
              </a:lnSpc>
              <a:spcBef>
                <a:spcPct val="0"/>
              </a:spcBef>
              <a:spcAft>
                <a:spcPts val="600"/>
              </a:spcAft>
            </a:pPr>
            <a:r>
              <a:rPr lang="en-US" sz="2600" b="1" i="0" kern="1200" dirty="0">
                <a:ln w="3175" cmpd="sng">
                  <a:noFill/>
                </a:ln>
                <a:latin typeface="Garamond" panose="02020404030301010803" pitchFamily="18" charset="0"/>
                <a:ea typeface="+mj-ea"/>
                <a:cs typeface="+mj-cs"/>
              </a:rPr>
              <a:t>in Nova </a:t>
            </a:r>
            <a:r>
              <a:rPr lang="en-US" sz="2600" b="1" i="0" kern="1200" dirty="0" err="1">
                <a:ln w="3175" cmpd="sng">
                  <a:noFill/>
                </a:ln>
                <a:latin typeface="Garamond" panose="02020404030301010803" pitchFamily="18" charset="0"/>
                <a:ea typeface="+mj-ea"/>
                <a:cs typeface="+mj-cs"/>
              </a:rPr>
              <a:t>reperta</a:t>
            </a:r>
            <a:r>
              <a:rPr lang="en-US" sz="2600" b="1" i="0" kern="1200" dirty="0">
                <a:ln w="3175" cmpd="sng">
                  <a:noFill/>
                </a:ln>
                <a:latin typeface="Garamond" panose="02020404030301010803" pitchFamily="18" charset="0"/>
                <a:ea typeface="+mj-ea"/>
                <a:cs typeface="+mj-cs"/>
              </a:rPr>
              <a:t>, 1630-1638 circa</a:t>
            </a:r>
          </a:p>
        </p:txBody>
      </p:sp>
      <p:pic>
        <p:nvPicPr>
          <p:cNvPr id="4098" name="Picture 2" descr="Vespucci%20Awakens%20a%20Sleeping%20America"/>
          <p:cNvPicPr>
            <a:picLocks noChangeAspect="1" noChangeArrowheads="1"/>
          </p:cNvPicPr>
          <p:nvPr/>
        </p:nvPicPr>
        <p:blipFill rotWithShape="1">
          <a:blip r:embed="rId2" cstate="print"/>
          <a:srcRect t="14155" r="2" b="8712"/>
          <a:stretch/>
        </p:blipFill>
        <p:spPr bwMode="auto">
          <a:xfrm>
            <a:off x="0" y="40409"/>
            <a:ext cx="9466816" cy="5184554"/>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it-IT"/>
          </a:p>
        </p:txBody>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it-IT"/>
          </a:p>
        </p:txBody>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txBody>
          <a:bodyPr/>
          <a:lstStyle/>
          <a:p>
            <a:endParaRPr lang="it-IT"/>
          </a:p>
        </p:txBody>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sp>
        <p:nvSpPr>
          <p:cNvPr id="2" name="Titolo 1">
            <a:extLst>
              <a:ext uri="{FF2B5EF4-FFF2-40B4-BE49-F238E27FC236}">
                <a16:creationId xmlns:a16="http://schemas.microsoft.com/office/drawing/2014/main" id="{C8D11D82-8A6B-4A3A-AD38-09214FDE1B6C}"/>
              </a:ext>
            </a:extLst>
          </p:cNvPr>
          <p:cNvSpPr>
            <a:spLocks noGrp="1"/>
          </p:cNvSpPr>
          <p:nvPr>
            <p:ph type="title"/>
          </p:nvPr>
        </p:nvSpPr>
        <p:spPr>
          <a:xfrm>
            <a:off x="994087" y="1130603"/>
            <a:ext cx="3342442" cy="4596794"/>
          </a:xfrm>
        </p:spPr>
        <p:txBody>
          <a:bodyPr anchor="ctr">
            <a:normAutofit/>
          </a:bodyPr>
          <a:lstStyle/>
          <a:p>
            <a:r>
              <a:rPr lang="it-IT" sz="3200">
                <a:solidFill>
                  <a:srgbClr val="EBEBEB"/>
                </a:solidFill>
                <a:latin typeface="Garamond" panose="02020404030301010803" pitchFamily="18" charset="0"/>
              </a:rPr>
              <a:t>Antonio Pigafetta, Relazione del primo viaggio intorno al mondo (1519-1522)</a:t>
            </a:r>
            <a:endParaRPr lang="es-ES" sz="3200">
              <a:solidFill>
                <a:srgbClr val="EBEBEB"/>
              </a:solidFill>
              <a:latin typeface="Garamond" panose="02020404030301010803" pitchFamily="18" charset="0"/>
            </a:endParaRPr>
          </a:p>
        </p:txBody>
      </p:sp>
      <p:sp>
        <p:nvSpPr>
          <p:cNvPr id="3" name="Segnaposto contenuto 2">
            <a:extLst>
              <a:ext uri="{FF2B5EF4-FFF2-40B4-BE49-F238E27FC236}">
                <a16:creationId xmlns:a16="http://schemas.microsoft.com/office/drawing/2014/main" id="{D3A448EE-EEC2-4344-970F-0FD144E109E7}"/>
              </a:ext>
            </a:extLst>
          </p:cNvPr>
          <p:cNvSpPr>
            <a:spLocks noGrp="1"/>
          </p:cNvSpPr>
          <p:nvPr>
            <p:ph idx="1"/>
          </p:nvPr>
        </p:nvSpPr>
        <p:spPr>
          <a:xfrm>
            <a:off x="5290077" y="437513"/>
            <a:ext cx="5502614" cy="5954325"/>
          </a:xfrm>
        </p:spPr>
        <p:txBody>
          <a:bodyPr anchor="ctr">
            <a:normAutofit/>
          </a:bodyPr>
          <a:lstStyle/>
          <a:p>
            <a:r>
              <a:rPr lang="it-IT" sz="2000">
                <a:latin typeface="Garamond" panose="02020404030301010803" pitchFamily="18" charset="0"/>
              </a:rPr>
              <a:t>Sono disposti, omini e femine, corno noi. Mangiano carne umana de li su nemici non per bonna, ma per una certa uzansa. Questa uzansa lo uno con l'altro fu principio una vechia, la qualle aveva solamente uno figliolo che fu amazato da li suoi nemici. Per il che, passati aJguni giorni, li sui pigliorono uno de la compagnia che aveva morto suo figliolo e lo condusero dove stava questa mordete in una spala. Costui de lì a poco fugì ne li soi e disse como lo volsero mangiare, mostrandoli el segnalle de la spala. Quando questi pigliarono poi de quelli, li mangiorono; e quelli de questi si che per questo è venuta tal uzansa. Non se mangiano subito, ma ognuno taglia uno pezo e lo porta in casa metendolo al fumo. Poi, ogni 8 iorni, taglia un pezeto mangiandolo brutolado con le altre cose per memoria de gli </a:t>
            </a:r>
            <a:r>
              <a:rPr lang="es-ES" sz="2000">
                <a:latin typeface="Garamond" panose="02020404030301010803" pitchFamily="18" charset="0"/>
              </a:rPr>
              <a:t>sui nemici.</a:t>
            </a:r>
          </a:p>
        </p:txBody>
      </p:sp>
    </p:spTree>
    <p:extLst>
      <p:ext uri="{BB962C8B-B14F-4D97-AF65-F5344CB8AC3E}">
        <p14:creationId xmlns:p14="http://schemas.microsoft.com/office/powerpoint/2010/main" val="2575630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ED2E2BB-3846-41EB-9F1E-92C33C4A8F4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2" name="Rectangle 11">
              <a:extLst>
                <a:ext uri="{FF2B5EF4-FFF2-40B4-BE49-F238E27FC236}">
                  <a16:creationId xmlns:a16="http://schemas.microsoft.com/office/drawing/2014/main" id="{C73D5773-5AC9-444A-A47A-EB6656ACDC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3" name="Freeform 5">
              <a:extLst>
                <a:ext uri="{FF2B5EF4-FFF2-40B4-BE49-F238E27FC236}">
                  <a16:creationId xmlns:a16="http://schemas.microsoft.com/office/drawing/2014/main" id="{81EB4475-C020-4325-AF59-31FCBFB7C5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grpSp>
      <p:sp>
        <p:nvSpPr>
          <p:cNvPr id="15" name="Rectangle 14">
            <a:extLst>
              <a:ext uri="{FF2B5EF4-FFF2-40B4-BE49-F238E27FC236}">
                <a16:creationId xmlns:a16="http://schemas.microsoft.com/office/drawing/2014/main" id="{F7689D68-C339-4D5B-9DAA-E13F6BD4D5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7" name="Rectangle 16">
            <a:extLst>
              <a:ext uri="{FF2B5EF4-FFF2-40B4-BE49-F238E27FC236}">
                <a16:creationId xmlns:a16="http://schemas.microsoft.com/office/drawing/2014/main" id="{1B9CC3E5-EA42-4393-A2C0-5192B91BD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2 Imagen" descr="de bry cannibali 1.jpg"/>
          <p:cNvPicPr>
            <a:picLocks noChangeAspect="1"/>
          </p:cNvPicPr>
          <p:nvPr/>
        </p:nvPicPr>
        <p:blipFill>
          <a:blip r:embed="rId3" cstate="print"/>
          <a:srcRect l="3869" t="27907" r="6706" b="6312"/>
          <a:stretch>
            <a:fillRect/>
          </a:stretch>
        </p:blipFill>
        <p:spPr>
          <a:xfrm>
            <a:off x="1198529" y="474132"/>
            <a:ext cx="4173273" cy="3439617"/>
          </a:xfrm>
          <a:prstGeom prst="roundRect">
            <a:avLst>
              <a:gd name="adj" fmla="val 0"/>
            </a:avLst>
          </a:prstGeom>
          <a:effectLst/>
        </p:spPr>
      </p:pic>
      <p:sp>
        <p:nvSpPr>
          <p:cNvPr id="19" name="Rectangle 18">
            <a:extLst>
              <a:ext uri="{FF2B5EF4-FFF2-40B4-BE49-F238E27FC236}">
                <a16:creationId xmlns:a16="http://schemas.microsoft.com/office/drawing/2014/main" id="{FB8DBC8E-FBA7-466C-8D97-75B15FBE9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pic>
        <p:nvPicPr>
          <p:cNvPr id="4" name="3 Imagen" descr="de bry cannibali 2.jpg"/>
          <p:cNvPicPr>
            <a:picLocks noChangeAspect="1"/>
          </p:cNvPicPr>
          <p:nvPr/>
        </p:nvPicPr>
        <p:blipFill>
          <a:blip r:embed="rId4" cstate="print"/>
          <a:srcRect l="2771" t="24170" r="3008" b="9478"/>
          <a:stretch>
            <a:fillRect/>
          </a:stretch>
        </p:blipFill>
        <p:spPr>
          <a:xfrm>
            <a:off x="6769960" y="473338"/>
            <a:ext cx="4176094" cy="3439617"/>
          </a:xfrm>
          <a:prstGeom prst="roundRect">
            <a:avLst>
              <a:gd name="adj" fmla="val 0"/>
            </a:avLst>
          </a:prstGeom>
          <a:effectLst/>
        </p:spPr>
      </p:pic>
      <p:sp>
        <p:nvSpPr>
          <p:cNvPr id="21" name="Freeform: Shape 20">
            <a:extLst>
              <a:ext uri="{FF2B5EF4-FFF2-40B4-BE49-F238E27FC236}">
                <a16:creationId xmlns:a16="http://schemas.microsoft.com/office/drawing/2014/main" id="{E6FFF64E-1FE4-4AE0-9D62-567AA183C1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133850"/>
            <a:ext cx="11277600" cy="2250018"/>
          </a:xfrm>
          <a:custGeom>
            <a:avLst/>
            <a:gdLst>
              <a:gd name="connsiteX0" fmla="*/ 5264150 w 11277600"/>
              <a:gd name="connsiteY0" fmla="*/ 0 h 2250018"/>
              <a:gd name="connsiteX1" fmla="*/ 5499100 w 11277600"/>
              <a:gd name="connsiteY1" fmla="*/ 1588 h 2250018"/>
              <a:gd name="connsiteX2" fmla="*/ 5730875 w 11277600"/>
              <a:gd name="connsiteY2" fmla="*/ 1588 h 2250018"/>
              <a:gd name="connsiteX3" fmla="*/ 5961063 w 11277600"/>
              <a:gd name="connsiteY3" fmla="*/ 4763 h 2250018"/>
              <a:gd name="connsiteX4" fmla="*/ 6186488 w 11277600"/>
              <a:gd name="connsiteY4" fmla="*/ 9525 h 2250018"/>
              <a:gd name="connsiteX5" fmla="*/ 6410325 w 11277600"/>
              <a:gd name="connsiteY5" fmla="*/ 14288 h 2250018"/>
              <a:gd name="connsiteX6" fmla="*/ 6629400 w 11277600"/>
              <a:gd name="connsiteY6" fmla="*/ 19050 h 2250018"/>
              <a:gd name="connsiteX7" fmla="*/ 6846888 w 11277600"/>
              <a:gd name="connsiteY7" fmla="*/ 26988 h 2250018"/>
              <a:gd name="connsiteX8" fmla="*/ 7061200 w 11277600"/>
              <a:gd name="connsiteY8" fmla="*/ 34925 h 2250018"/>
              <a:gd name="connsiteX9" fmla="*/ 7270750 w 11277600"/>
              <a:gd name="connsiteY9" fmla="*/ 42863 h 2250018"/>
              <a:gd name="connsiteX10" fmla="*/ 7680325 w 11277600"/>
              <a:gd name="connsiteY10" fmla="*/ 63500 h 2250018"/>
              <a:gd name="connsiteX11" fmla="*/ 8072438 w 11277600"/>
              <a:gd name="connsiteY11" fmla="*/ 85725 h 2250018"/>
              <a:gd name="connsiteX12" fmla="*/ 8448675 w 11277600"/>
              <a:gd name="connsiteY12" fmla="*/ 109538 h 2250018"/>
              <a:gd name="connsiteX13" fmla="*/ 8805862 w 11277600"/>
              <a:gd name="connsiteY13" fmla="*/ 134938 h 2250018"/>
              <a:gd name="connsiteX14" fmla="*/ 9145588 w 11277600"/>
              <a:gd name="connsiteY14" fmla="*/ 161925 h 2250018"/>
              <a:gd name="connsiteX15" fmla="*/ 9461500 w 11277600"/>
              <a:gd name="connsiteY15" fmla="*/ 190500 h 2250018"/>
              <a:gd name="connsiteX16" fmla="*/ 9758362 w 11277600"/>
              <a:gd name="connsiteY16" fmla="*/ 219075 h 2250018"/>
              <a:gd name="connsiteX17" fmla="*/ 10031412 w 11277600"/>
              <a:gd name="connsiteY17" fmla="*/ 247650 h 2250018"/>
              <a:gd name="connsiteX18" fmla="*/ 10282238 w 11277600"/>
              <a:gd name="connsiteY18" fmla="*/ 274638 h 2250018"/>
              <a:gd name="connsiteX19" fmla="*/ 10504488 w 11277600"/>
              <a:gd name="connsiteY19" fmla="*/ 300038 h 2250018"/>
              <a:gd name="connsiteX20" fmla="*/ 10704512 w 11277600"/>
              <a:gd name="connsiteY20" fmla="*/ 323850 h 2250018"/>
              <a:gd name="connsiteX21" fmla="*/ 10874375 w 11277600"/>
              <a:gd name="connsiteY21" fmla="*/ 344488 h 2250018"/>
              <a:gd name="connsiteX22" fmla="*/ 11015662 w 11277600"/>
              <a:gd name="connsiteY22" fmla="*/ 363538 h 2250018"/>
              <a:gd name="connsiteX23" fmla="*/ 11210925 w 11277600"/>
              <a:gd name="connsiteY23" fmla="*/ 390525 h 2250018"/>
              <a:gd name="connsiteX24" fmla="*/ 11277600 w 11277600"/>
              <a:gd name="connsiteY24" fmla="*/ 400050 h 2250018"/>
              <a:gd name="connsiteX25" fmla="*/ 11277600 w 11277600"/>
              <a:gd name="connsiteY25" fmla="*/ 2250018 h 2250018"/>
              <a:gd name="connsiteX26" fmla="*/ 0 w 11277600"/>
              <a:gd name="connsiteY26" fmla="*/ 2250018 h 2250018"/>
              <a:gd name="connsiteX27" fmla="*/ 0 w 11277600"/>
              <a:gd name="connsiteY27" fmla="*/ 398463 h 2250018"/>
              <a:gd name="connsiteX28" fmla="*/ 255588 w 11277600"/>
              <a:gd name="connsiteY28" fmla="*/ 358775 h 2250018"/>
              <a:gd name="connsiteX29" fmla="*/ 511175 w 11277600"/>
              <a:gd name="connsiteY29" fmla="*/ 320675 h 2250018"/>
              <a:gd name="connsiteX30" fmla="*/ 766762 w 11277600"/>
              <a:gd name="connsiteY30" fmla="*/ 284163 h 2250018"/>
              <a:gd name="connsiteX31" fmla="*/ 1023938 w 11277600"/>
              <a:gd name="connsiteY31" fmla="*/ 252413 h 2250018"/>
              <a:gd name="connsiteX32" fmla="*/ 1279525 w 11277600"/>
              <a:gd name="connsiteY32" fmla="*/ 220663 h 2250018"/>
              <a:gd name="connsiteX33" fmla="*/ 1536700 w 11277600"/>
              <a:gd name="connsiteY33" fmla="*/ 190500 h 2250018"/>
              <a:gd name="connsiteX34" fmla="*/ 1790700 w 11277600"/>
              <a:gd name="connsiteY34" fmla="*/ 165100 h 2250018"/>
              <a:gd name="connsiteX35" fmla="*/ 2047875 w 11277600"/>
              <a:gd name="connsiteY35" fmla="*/ 141288 h 2250018"/>
              <a:gd name="connsiteX36" fmla="*/ 2303462 w 11277600"/>
              <a:gd name="connsiteY36" fmla="*/ 119063 h 2250018"/>
              <a:gd name="connsiteX37" fmla="*/ 2555875 w 11277600"/>
              <a:gd name="connsiteY37" fmla="*/ 100013 h 2250018"/>
              <a:gd name="connsiteX38" fmla="*/ 2809875 w 11277600"/>
              <a:gd name="connsiteY38" fmla="*/ 80963 h 2250018"/>
              <a:gd name="connsiteX39" fmla="*/ 3062288 w 11277600"/>
              <a:gd name="connsiteY39" fmla="*/ 65088 h 2250018"/>
              <a:gd name="connsiteX40" fmla="*/ 3313113 w 11277600"/>
              <a:gd name="connsiteY40" fmla="*/ 52388 h 2250018"/>
              <a:gd name="connsiteX41" fmla="*/ 3563938 w 11277600"/>
              <a:gd name="connsiteY41" fmla="*/ 39688 h 2250018"/>
              <a:gd name="connsiteX42" fmla="*/ 3811588 w 11277600"/>
              <a:gd name="connsiteY42" fmla="*/ 28575 h 2250018"/>
              <a:gd name="connsiteX43" fmla="*/ 4057650 w 11277600"/>
              <a:gd name="connsiteY43" fmla="*/ 20638 h 2250018"/>
              <a:gd name="connsiteX44" fmla="*/ 4303713 w 11277600"/>
              <a:gd name="connsiteY44" fmla="*/ 14288 h 2250018"/>
              <a:gd name="connsiteX45" fmla="*/ 4546600 w 11277600"/>
              <a:gd name="connsiteY45" fmla="*/ 7938 h 2250018"/>
              <a:gd name="connsiteX46" fmla="*/ 4787900 w 11277600"/>
              <a:gd name="connsiteY46" fmla="*/ 4763 h 2250018"/>
              <a:gd name="connsiteX47" fmla="*/ 5027613 w 11277600"/>
              <a:gd name="connsiteY47" fmla="*/ 1588 h 2250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277600" h="2250018">
                <a:moveTo>
                  <a:pt x="5264150" y="0"/>
                </a:moveTo>
                <a:lnTo>
                  <a:pt x="5499100" y="1588"/>
                </a:lnTo>
                <a:lnTo>
                  <a:pt x="5730875" y="1588"/>
                </a:lnTo>
                <a:lnTo>
                  <a:pt x="5961063" y="4763"/>
                </a:lnTo>
                <a:lnTo>
                  <a:pt x="6186488" y="9525"/>
                </a:lnTo>
                <a:lnTo>
                  <a:pt x="6410325" y="14288"/>
                </a:lnTo>
                <a:lnTo>
                  <a:pt x="6629400" y="19050"/>
                </a:lnTo>
                <a:lnTo>
                  <a:pt x="6846888" y="26988"/>
                </a:lnTo>
                <a:lnTo>
                  <a:pt x="7061200" y="34925"/>
                </a:lnTo>
                <a:lnTo>
                  <a:pt x="7270750" y="42863"/>
                </a:lnTo>
                <a:lnTo>
                  <a:pt x="7680325" y="63500"/>
                </a:lnTo>
                <a:lnTo>
                  <a:pt x="8072438" y="85725"/>
                </a:lnTo>
                <a:lnTo>
                  <a:pt x="8448675" y="109538"/>
                </a:lnTo>
                <a:lnTo>
                  <a:pt x="8805862" y="134938"/>
                </a:lnTo>
                <a:lnTo>
                  <a:pt x="9145588" y="161925"/>
                </a:lnTo>
                <a:lnTo>
                  <a:pt x="9461500" y="190500"/>
                </a:lnTo>
                <a:lnTo>
                  <a:pt x="9758362" y="219075"/>
                </a:lnTo>
                <a:lnTo>
                  <a:pt x="10031412" y="247650"/>
                </a:lnTo>
                <a:lnTo>
                  <a:pt x="10282238" y="274638"/>
                </a:lnTo>
                <a:lnTo>
                  <a:pt x="10504488" y="300038"/>
                </a:lnTo>
                <a:lnTo>
                  <a:pt x="10704512" y="323850"/>
                </a:lnTo>
                <a:lnTo>
                  <a:pt x="10874375" y="344488"/>
                </a:lnTo>
                <a:lnTo>
                  <a:pt x="11015662" y="363538"/>
                </a:lnTo>
                <a:lnTo>
                  <a:pt x="11210925" y="390525"/>
                </a:lnTo>
                <a:lnTo>
                  <a:pt x="11277600" y="400050"/>
                </a:lnTo>
                <a:lnTo>
                  <a:pt x="11277600" y="2250018"/>
                </a:lnTo>
                <a:lnTo>
                  <a:pt x="0" y="2250018"/>
                </a:lnTo>
                <a:lnTo>
                  <a:pt x="0" y="398463"/>
                </a:lnTo>
                <a:lnTo>
                  <a:pt x="255588" y="358775"/>
                </a:lnTo>
                <a:lnTo>
                  <a:pt x="511175" y="320675"/>
                </a:lnTo>
                <a:lnTo>
                  <a:pt x="766762" y="284163"/>
                </a:lnTo>
                <a:lnTo>
                  <a:pt x="1023938" y="252413"/>
                </a:lnTo>
                <a:lnTo>
                  <a:pt x="1279525" y="220663"/>
                </a:lnTo>
                <a:lnTo>
                  <a:pt x="1536700" y="190500"/>
                </a:lnTo>
                <a:lnTo>
                  <a:pt x="1790700" y="165100"/>
                </a:lnTo>
                <a:lnTo>
                  <a:pt x="2047875" y="141288"/>
                </a:lnTo>
                <a:lnTo>
                  <a:pt x="2303462" y="119063"/>
                </a:lnTo>
                <a:lnTo>
                  <a:pt x="2555875" y="100013"/>
                </a:lnTo>
                <a:lnTo>
                  <a:pt x="2809875" y="80963"/>
                </a:lnTo>
                <a:lnTo>
                  <a:pt x="3062288" y="65088"/>
                </a:lnTo>
                <a:lnTo>
                  <a:pt x="3313113" y="52388"/>
                </a:lnTo>
                <a:lnTo>
                  <a:pt x="3563938" y="39688"/>
                </a:lnTo>
                <a:lnTo>
                  <a:pt x="3811588" y="28575"/>
                </a:lnTo>
                <a:lnTo>
                  <a:pt x="4057650" y="20638"/>
                </a:lnTo>
                <a:lnTo>
                  <a:pt x="4303713" y="14288"/>
                </a:lnTo>
                <a:lnTo>
                  <a:pt x="4546600" y="7938"/>
                </a:lnTo>
                <a:lnTo>
                  <a:pt x="4787900" y="4763"/>
                </a:lnTo>
                <a:lnTo>
                  <a:pt x="5027613" y="1588"/>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3" name="Freeform 5">
            <a:extLst>
              <a:ext uri="{FF2B5EF4-FFF2-40B4-BE49-F238E27FC236}">
                <a16:creationId xmlns:a16="http://schemas.microsoft.com/office/drawing/2014/main" id="{9C80E52D-DE5C-4267-9C99-8741F2E42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0371525">
            <a:off x="263767" y="411712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it-IT"/>
          </a:p>
        </p:txBody>
      </p:sp>
      <p:sp>
        <p:nvSpPr>
          <p:cNvPr id="6" name="5 CuadroTexto"/>
          <p:cNvSpPr txBox="1"/>
          <p:nvPr/>
        </p:nvSpPr>
        <p:spPr>
          <a:xfrm>
            <a:off x="649975" y="4517136"/>
            <a:ext cx="10893095" cy="117494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800" b="0" i="0" kern="1200" dirty="0">
                <a:solidFill>
                  <a:schemeClr val="bg2"/>
                </a:solidFill>
                <a:latin typeface="+mj-lt"/>
                <a:ea typeface="+mj-ea"/>
                <a:cs typeface="+mj-cs"/>
              </a:rPr>
              <a:t>Theodore de </a:t>
            </a:r>
            <a:r>
              <a:rPr lang="en-US" sz="3800" b="0" i="0" kern="1200" dirty="0" err="1">
                <a:solidFill>
                  <a:schemeClr val="bg2"/>
                </a:solidFill>
                <a:latin typeface="+mj-lt"/>
                <a:ea typeface="+mj-ea"/>
                <a:cs typeface="+mj-cs"/>
              </a:rPr>
              <a:t>Bry</a:t>
            </a:r>
            <a:r>
              <a:rPr lang="en-US" sz="3800" b="0" i="0" kern="1200" dirty="0">
                <a:solidFill>
                  <a:schemeClr val="bg2"/>
                </a:solidFill>
                <a:latin typeface="+mj-lt"/>
                <a:ea typeface="+mj-ea"/>
                <a:cs typeface="+mj-cs"/>
              </a:rPr>
              <a:t>, America </a:t>
            </a:r>
            <a:r>
              <a:rPr lang="en-US" sz="3800" b="0" i="0" kern="1200" dirty="0" err="1">
                <a:solidFill>
                  <a:schemeClr val="bg2"/>
                </a:solidFill>
                <a:latin typeface="+mj-lt"/>
                <a:ea typeface="+mj-ea"/>
                <a:cs typeface="+mj-cs"/>
              </a:rPr>
              <a:t>tertia</a:t>
            </a:r>
            <a:r>
              <a:rPr lang="en-US" sz="3800" b="0" i="0" kern="1200" dirty="0">
                <a:solidFill>
                  <a:schemeClr val="bg2"/>
                </a:solidFill>
                <a:latin typeface="+mj-lt"/>
                <a:ea typeface="+mj-ea"/>
                <a:cs typeface="+mj-cs"/>
              </a:rPr>
              <a:t> pars, 1592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9" name="CasellaDiTesto 6"/>
          <p:cNvSpPr txBox="1">
            <a:spLocks noChangeArrowheads="1"/>
          </p:cNvSpPr>
          <p:nvPr/>
        </p:nvSpPr>
        <p:spPr bwMode="auto">
          <a:xfrm>
            <a:off x="8160773" y="1113062"/>
            <a:ext cx="3382297" cy="328195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lnSpc>
                <a:spcPct val="90000"/>
              </a:lnSpc>
              <a:spcBef>
                <a:spcPct val="0"/>
              </a:spcBef>
              <a:spcAft>
                <a:spcPts val="600"/>
              </a:spcAft>
            </a:pPr>
            <a:r>
              <a:rPr lang="en-US" sz="2600" b="0" i="0" kern="1200">
                <a:solidFill>
                  <a:srgbClr val="EBEBEB"/>
                </a:solidFill>
                <a:latin typeface="+mj-lt"/>
                <a:ea typeface="+mj-ea"/>
                <a:cs typeface="+mj-cs"/>
              </a:rPr>
              <a:t>Hartmann Schedel, Libri cronicarum cum figuris et imaginibus ab inicio mundi, Norimberga, Koberger,1493</a:t>
            </a:r>
          </a:p>
        </p:txBody>
      </p:sp>
      <p:pic>
        <p:nvPicPr>
          <p:cNvPr id="9218" name="Immagine 5" descr="Schedel_weltkarte a color.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249057" y="1113063"/>
            <a:ext cx="6192318" cy="4628758"/>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6794115"/>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Immagine 1">
            <a:extLst>
              <a:ext uri="{FF2B5EF4-FFF2-40B4-BE49-F238E27FC236}">
                <a16:creationId xmlns:a16="http://schemas.microsoft.com/office/drawing/2014/main" id="{BFB4E041-E8EB-4180-ADF9-E471FFC0B18E}"/>
              </a:ext>
            </a:extLst>
          </p:cNvPr>
          <p:cNvPicPr>
            <a:picLocks noChangeAspect="1"/>
          </p:cNvPicPr>
          <p:nvPr/>
        </p:nvPicPr>
        <p:blipFill>
          <a:blip r:embed="rId2"/>
          <a:stretch>
            <a:fillRect/>
          </a:stretch>
        </p:blipFill>
        <p:spPr>
          <a:xfrm>
            <a:off x="3564601" y="643466"/>
            <a:ext cx="7428089" cy="5571067"/>
          </a:xfrm>
          <a:prstGeom prst="rect">
            <a:avLst/>
          </a:prstGeom>
        </p:spPr>
      </p:pic>
    </p:spTree>
    <p:extLst>
      <p:ext uri="{BB962C8B-B14F-4D97-AF65-F5344CB8AC3E}">
        <p14:creationId xmlns:p14="http://schemas.microsoft.com/office/powerpoint/2010/main" val="3021306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Immagine 1">
            <a:extLst>
              <a:ext uri="{FF2B5EF4-FFF2-40B4-BE49-F238E27FC236}">
                <a16:creationId xmlns:a16="http://schemas.microsoft.com/office/drawing/2014/main" id="{246E214E-5155-4A42-B137-AD6DD9FC8647}"/>
              </a:ext>
            </a:extLst>
          </p:cNvPr>
          <p:cNvPicPr>
            <a:picLocks noChangeAspect="1"/>
          </p:cNvPicPr>
          <p:nvPr/>
        </p:nvPicPr>
        <p:blipFill rotWithShape="1">
          <a:blip r:embed="rId2"/>
          <a:srcRect b="8000"/>
          <a:stretch/>
        </p:blipFill>
        <p:spPr>
          <a:xfrm>
            <a:off x="3737413" y="643466"/>
            <a:ext cx="7082465" cy="5571067"/>
          </a:xfrm>
          <a:prstGeom prst="rect">
            <a:avLst/>
          </a:prstGeom>
        </p:spPr>
      </p:pic>
    </p:spTree>
    <p:extLst>
      <p:ext uri="{BB962C8B-B14F-4D97-AF65-F5344CB8AC3E}">
        <p14:creationId xmlns:p14="http://schemas.microsoft.com/office/powerpoint/2010/main" val="997004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2" name="Freeform: Shape 11">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3" name="Immagine 2">
            <a:extLst>
              <a:ext uri="{FF2B5EF4-FFF2-40B4-BE49-F238E27FC236}">
                <a16:creationId xmlns:a16="http://schemas.microsoft.com/office/drawing/2014/main" id="{1E2B2E6D-A1C8-4C74-8068-5270307DDEA9}"/>
              </a:ext>
            </a:extLst>
          </p:cNvPr>
          <p:cNvPicPr>
            <a:picLocks noChangeAspect="1"/>
          </p:cNvPicPr>
          <p:nvPr/>
        </p:nvPicPr>
        <p:blipFill rotWithShape="1">
          <a:blip r:embed="rId2"/>
          <a:srcRect b="9473"/>
          <a:stretch/>
        </p:blipFill>
        <p:spPr>
          <a:xfrm>
            <a:off x="3216574" y="643466"/>
            <a:ext cx="8124144" cy="5571067"/>
          </a:xfrm>
          <a:prstGeom prst="rect">
            <a:avLst/>
          </a:prstGeom>
        </p:spPr>
      </p:pic>
    </p:spTree>
    <p:extLst>
      <p:ext uri="{BB962C8B-B14F-4D97-AF65-F5344CB8AC3E}">
        <p14:creationId xmlns:p14="http://schemas.microsoft.com/office/powerpoint/2010/main" val="4207461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conologia2-thumb"/>
          <p:cNvPicPr>
            <a:picLocks noChangeAspect="1" noChangeArrowheads="1"/>
          </p:cNvPicPr>
          <p:nvPr/>
        </p:nvPicPr>
        <p:blipFill>
          <a:blip r:embed="rId2" cstate="print"/>
          <a:srcRect/>
          <a:stretch>
            <a:fillRect/>
          </a:stretch>
        </p:blipFill>
        <p:spPr bwMode="auto">
          <a:xfrm>
            <a:off x="177114" y="142876"/>
            <a:ext cx="4473547" cy="6572248"/>
          </a:xfrm>
          <a:prstGeom prst="rect">
            <a:avLst/>
          </a:prstGeom>
          <a:noFill/>
          <a:ln w="9525">
            <a:noFill/>
            <a:miter lim="800000"/>
            <a:headEnd/>
            <a:tailEnd/>
          </a:ln>
        </p:spPr>
      </p:pic>
      <p:sp>
        <p:nvSpPr>
          <p:cNvPr id="4" name="3 CuadroTexto"/>
          <p:cNvSpPr txBox="1"/>
          <p:nvPr/>
        </p:nvSpPr>
        <p:spPr>
          <a:xfrm>
            <a:off x="4843849" y="593125"/>
            <a:ext cx="6845643" cy="5909310"/>
          </a:xfrm>
          <a:prstGeom prst="rect">
            <a:avLst/>
          </a:prstGeom>
          <a:noFill/>
        </p:spPr>
        <p:txBody>
          <a:bodyPr wrap="square" rtlCol="0">
            <a:spAutoFit/>
          </a:bodyPr>
          <a:lstStyle/>
          <a:p>
            <a:r>
              <a:rPr lang="it-IT" sz="2400" b="1" dirty="0">
                <a:latin typeface="Garamond" panose="02020404030301010803" pitchFamily="18" charset="0"/>
              </a:rPr>
              <a:t>Cesare Ripa, Iconologia, 1603</a:t>
            </a:r>
          </a:p>
          <a:p>
            <a:r>
              <a:rPr lang="it-IT" sz="2400" b="1" dirty="0">
                <a:latin typeface="Garamond" panose="02020404030301010803" pitchFamily="18" charset="0"/>
              </a:rPr>
              <a:t>AMERICA. </a:t>
            </a:r>
            <a:br>
              <a:rPr lang="it-IT" sz="2400" b="1" dirty="0">
                <a:latin typeface="Garamond" panose="02020404030301010803" pitchFamily="18" charset="0"/>
              </a:rPr>
            </a:br>
            <a:r>
              <a:rPr lang="it-IT" sz="2400" b="1" dirty="0">
                <a:latin typeface="Garamond" panose="02020404030301010803" pitchFamily="18" charset="0"/>
              </a:rPr>
              <a:t>Donna ignuda, di carnagione fosca, di giallo color mista, di volto terribile et che un velo rigato di più colori calandogli da una spalla a traverso al corpo le copri le parti vergognose. </a:t>
            </a:r>
            <a:br>
              <a:rPr lang="it-IT" sz="2400" b="1" dirty="0">
                <a:latin typeface="Garamond" panose="02020404030301010803" pitchFamily="18" charset="0"/>
              </a:rPr>
            </a:br>
            <a:r>
              <a:rPr lang="it-IT" sz="2400" b="1" dirty="0">
                <a:latin typeface="Garamond" panose="02020404030301010803" pitchFamily="18" charset="0"/>
              </a:rPr>
              <a:t>Le chiome saranno sparse et a torno al corpo sia un vago et artifitioso ornamento di penne di varii colori. </a:t>
            </a:r>
            <a:br>
              <a:rPr lang="it-IT" sz="2400" b="1" dirty="0">
                <a:latin typeface="Garamond" panose="02020404030301010803" pitchFamily="18" charset="0"/>
              </a:rPr>
            </a:br>
            <a:r>
              <a:rPr lang="it-IT" sz="2400" b="1" dirty="0">
                <a:latin typeface="Garamond" panose="02020404030301010803" pitchFamily="18" charset="0"/>
              </a:rPr>
              <a:t>Tenga con la sinistra mano un arco, con la destra mano una frezza et al fianco la faretra parimente piena di frezze, sotto un piede una testa humana passata da una frezza et per terra da una parte sarà una lucertola, overo un liguro di smisurata grandezza. </a:t>
            </a:r>
            <a:endParaRPr lang="it-IT" b="1" dirty="0">
              <a:latin typeface="Garamond" panose="02020404030301010803" pitchFamily="18" charset="0"/>
            </a:endParaRPr>
          </a:p>
          <a:p>
            <a:endParaRPr lang="es-E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0" y="2"/>
            <a:ext cx="12192000" cy="6740307"/>
          </a:xfrm>
          <a:prstGeom prst="rect">
            <a:avLst/>
          </a:prstGeom>
          <a:noFill/>
        </p:spPr>
        <p:txBody>
          <a:bodyPr wrap="square" rtlCol="0">
            <a:spAutoFit/>
          </a:bodyPr>
          <a:lstStyle/>
          <a:p>
            <a:r>
              <a:rPr lang="it-IT" sz="2400" b="1" dirty="0">
                <a:latin typeface="Garamond" panose="02020404030301010803" pitchFamily="18" charset="0"/>
              </a:rPr>
              <a:t>Per esser novellamente scoperta questa parte del Mondo gli Antichi Scrittori non possono haverne scritto cosa alcuna, però mi è stato mestieri Padre Girolamo Gigli, Ferrante Gonzales, il Botero, i Padri Giesuiti, et ancora di molto profitto mi è stata la viva voce del Signor Fausto Rughese da Montepulciano, al quale per benignità et cortesia è piaciuto darmi di questo paese pieno ragguaglio, come Gentil'huomo peritissimo che d'Historia et di Cosmografia nuovamente ha mandato in luce le Tavole di tutte quattro le parti del Mondo, con gli elogii dottissimi a ciascuna di esse. </a:t>
            </a:r>
            <a:br>
              <a:rPr lang="it-IT" sz="2400" b="1" dirty="0">
                <a:latin typeface="Garamond" panose="02020404030301010803" pitchFamily="18" charset="0"/>
              </a:rPr>
            </a:br>
            <a:r>
              <a:rPr lang="it-IT" sz="2400" b="1" dirty="0">
                <a:latin typeface="Garamond" panose="02020404030301010803" pitchFamily="18" charset="0"/>
              </a:rPr>
              <a:t>Si dipinge senza habito, per essere usanza di quei popoli d'andar ignudi, è ben vero che cuoprono le parti vergognose con diversi veli di bombace o d'altra cosa. </a:t>
            </a:r>
            <a:br>
              <a:rPr lang="it-IT" sz="2400" b="1" dirty="0">
                <a:latin typeface="Garamond" panose="02020404030301010803" pitchFamily="18" charset="0"/>
              </a:rPr>
            </a:br>
            <a:r>
              <a:rPr lang="it-IT" sz="2400" b="1" dirty="0">
                <a:latin typeface="Garamond" panose="02020404030301010803" pitchFamily="18" charset="0"/>
              </a:rPr>
              <a:t>La ghirlanda di varie penne è ornamento che eglino sogliono usare, anzi di più sogliono impennarsi il corpo in certo tempo, secondo che vien riferito da' sopradetti autori. </a:t>
            </a:r>
            <a:br>
              <a:rPr lang="it-IT" sz="2400" b="1" dirty="0">
                <a:latin typeface="Garamond" panose="02020404030301010803" pitchFamily="18" charset="0"/>
              </a:rPr>
            </a:br>
            <a:r>
              <a:rPr lang="it-IT" sz="2400" b="1" dirty="0">
                <a:latin typeface="Garamond" panose="02020404030301010803" pitchFamily="18" charset="0"/>
              </a:rPr>
              <a:t>L'arco et le frezze sono proprie armi che adropano continouamente, sì gl'huomini, come anco le donne in assai Provincie. </a:t>
            </a:r>
            <a:br>
              <a:rPr lang="it-IT" sz="2400" b="1" dirty="0">
                <a:latin typeface="Garamond" panose="02020404030301010803" pitchFamily="18" charset="0"/>
              </a:rPr>
            </a:br>
            <a:r>
              <a:rPr lang="it-IT" sz="2400" b="1" dirty="0">
                <a:latin typeface="Garamond" panose="02020404030301010803" pitchFamily="18" charset="0"/>
              </a:rPr>
              <a:t>La testa humana sotto il piede apertamente dimostra di questa barbara gente esser la maggior parte usata pascersi di carne humana, percioché gli huomini da loro vinti in guerra li mangiono, così gli schiavi da loro comprati et per diverse altre occasioni. </a:t>
            </a:r>
            <a:br>
              <a:rPr lang="it-IT" sz="2400" b="1" dirty="0">
                <a:latin typeface="Garamond" panose="02020404030301010803" pitchFamily="18" charset="0"/>
              </a:rPr>
            </a:br>
            <a:r>
              <a:rPr lang="it-IT" sz="2400" b="1" dirty="0">
                <a:latin typeface="Garamond" panose="02020404030301010803" pitchFamily="18" charset="0"/>
              </a:rPr>
              <a:t>La lucerta overo liguro sono animali fra gli altri molto notabili in quei paesi, percioché sono così grandi et fieri che devorono non solo li altri animali, ma gl'huomini ancora.</a:t>
            </a:r>
            <a:endParaRPr lang="es-E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2" name="Group 21">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23" name="Rectangle 22">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4"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grpSp>
      <p:sp>
        <p:nvSpPr>
          <p:cNvPr id="33" name="Rectangle 25">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4" name="Freeform 5">
            <a:extLst>
              <a:ext uri="{FF2B5EF4-FFF2-40B4-BE49-F238E27FC236}">
                <a16:creationId xmlns:a16="http://schemas.microsoft.com/office/drawing/2014/main" id="{11CAC6F2-0806-417B-BF5D-5AEF6195F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it-IT"/>
          </a:p>
        </p:txBody>
      </p:sp>
      <p:sp>
        <p:nvSpPr>
          <p:cNvPr id="35" name="Rectangle 29">
            <a:extLst>
              <a:ext uri="{FF2B5EF4-FFF2-40B4-BE49-F238E27FC236}">
                <a16:creationId xmlns:a16="http://schemas.microsoft.com/office/drawing/2014/main" id="{D4723B02-0AAB-4F6E-BA41-8ED99D559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911D9C0B-EE43-4BE3-97F2-616362CAA714}"/>
              </a:ext>
            </a:extLst>
          </p:cNvPr>
          <p:cNvSpPr>
            <a:spLocks noGrp="1"/>
          </p:cNvSpPr>
          <p:nvPr>
            <p:ph type="title"/>
          </p:nvPr>
        </p:nvSpPr>
        <p:spPr>
          <a:xfrm>
            <a:off x="8160773" y="1113062"/>
            <a:ext cx="3382297" cy="3281957"/>
          </a:xfrm>
        </p:spPr>
        <p:txBody>
          <a:bodyPr vert="horz" lIns="91440" tIns="45720" rIns="91440" bIns="45720" rtlCol="0" anchor="b">
            <a:normAutofit/>
          </a:bodyPr>
          <a:lstStyle/>
          <a:p>
            <a:pPr>
              <a:lnSpc>
                <a:spcPct val="90000"/>
              </a:lnSpc>
            </a:pPr>
            <a:r>
              <a:rPr lang="en-US" sz="5400" b="0" i="0" kern="1200">
                <a:solidFill>
                  <a:srgbClr val="EBEBEB"/>
                </a:solidFill>
                <a:latin typeface="+mj-lt"/>
                <a:ea typeface="+mj-ea"/>
                <a:cs typeface="+mj-cs"/>
              </a:rPr>
              <a:t>Albert Eckhout (1610-1665)</a:t>
            </a:r>
          </a:p>
        </p:txBody>
      </p:sp>
      <p:pic>
        <p:nvPicPr>
          <p:cNvPr id="4" name="Segnaposto contenuto 3">
            <a:extLst>
              <a:ext uri="{FF2B5EF4-FFF2-40B4-BE49-F238E27FC236}">
                <a16:creationId xmlns:a16="http://schemas.microsoft.com/office/drawing/2014/main" id="{6026E6CA-9F59-4A36-97AE-8FBE1824F332}"/>
              </a:ext>
            </a:extLst>
          </p:cNvPr>
          <p:cNvPicPr>
            <a:picLocks noGrp="1" noChangeAspect="1"/>
          </p:cNvPicPr>
          <p:nvPr>
            <p:ph idx="1"/>
          </p:nvPr>
        </p:nvPicPr>
        <p:blipFill>
          <a:blip r:embed="rId3"/>
          <a:stretch>
            <a:fillRect/>
          </a:stretch>
        </p:blipFill>
        <p:spPr>
          <a:xfrm>
            <a:off x="1573505" y="1113063"/>
            <a:ext cx="5543422" cy="4628758"/>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79054719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Immagine 1">
            <a:extLst>
              <a:ext uri="{FF2B5EF4-FFF2-40B4-BE49-F238E27FC236}">
                <a16:creationId xmlns:a16="http://schemas.microsoft.com/office/drawing/2014/main" id="{2B746305-862F-4010-8696-3C22667D2909}"/>
              </a:ext>
            </a:extLst>
          </p:cNvPr>
          <p:cNvPicPr>
            <a:picLocks noChangeAspect="1"/>
          </p:cNvPicPr>
          <p:nvPr/>
        </p:nvPicPr>
        <p:blipFill>
          <a:blip r:embed="rId2"/>
          <a:stretch>
            <a:fillRect/>
          </a:stretch>
        </p:blipFill>
        <p:spPr>
          <a:xfrm>
            <a:off x="3008758" y="995163"/>
            <a:ext cx="8539776" cy="4867672"/>
          </a:xfrm>
          <a:prstGeom prst="rect">
            <a:avLst/>
          </a:prstGeom>
        </p:spPr>
      </p:pic>
    </p:spTree>
    <p:extLst>
      <p:ext uri="{BB962C8B-B14F-4D97-AF65-F5344CB8AC3E}">
        <p14:creationId xmlns:p14="http://schemas.microsoft.com/office/powerpoint/2010/main" val="1489233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78DAAE-B0C3-49A3-8AB1-AD2FF0E36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en-US" dirty="0"/>
          </a:p>
        </p:txBody>
      </p:sp>
      <p:sp>
        <p:nvSpPr>
          <p:cNvPr id="9" name="Rectangle 8">
            <a:extLst>
              <a:ext uri="{FF2B5EF4-FFF2-40B4-BE49-F238E27FC236}">
                <a16:creationId xmlns:a16="http://schemas.microsoft.com/office/drawing/2014/main" id="{F6A8A81D-3338-4B0F-A26F-A3D259D27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801794"/>
            <a:ext cx="11000237" cy="5248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0155665-7CE2-4939-AE5E-020DC1D20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pic>
        <p:nvPicPr>
          <p:cNvPr id="2" name="Immagine 1">
            <a:extLst>
              <a:ext uri="{FF2B5EF4-FFF2-40B4-BE49-F238E27FC236}">
                <a16:creationId xmlns:a16="http://schemas.microsoft.com/office/drawing/2014/main" id="{F68EAD68-0C6D-48EC-9ACD-125148D82D6F}"/>
              </a:ext>
            </a:extLst>
          </p:cNvPr>
          <p:cNvPicPr>
            <a:picLocks noChangeAspect="1"/>
          </p:cNvPicPr>
          <p:nvPr/>
        </p:nvPicPr>
        <p:blipFill>
          <a:blip r:embed="rId2"/>
          <a:stretch>
            <a:fillRect/>
          </a:stretch>
        </p:blipFill>
        <p:spPr>
          <a:xfrm>
            <a:off x="3883391" y="1284394"/>
            <a:ext cx="4520386" cy="4283066"/>
          </a:xfrm>
          <a:prstGeom prst="rect">
            <a:avLst/>
          </a:prstGeom>
        </p:spPr>
      </p:pic>
    </p:spTree>
    <p:extLst>
      <p:ext uri="{BB962C8B-B14F-4D97-AF65-F5344CB8AC3E}">
        <p14:creationId xmlns:p14="http://schemas.microsoft.com/office/powerpoint/2010/main" val="2425185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Immagine 1">
            <a:extLst>
              <a:ext uri="{FF2B5EF4-FFF2-40B4-BE49-F238E27FC236}">
                <a16:creationId xmlns:a16="http://schemas.microsoft.com/office/drawing/2014/main" id="{85E56ED6-7616-4610-A36A-FE6220933BBB}"/>
              </a:ext>
            </a:extLst>
          </p:cNvPr>
          <p:cNvPicPr>
            <a:picLocks noChangeAspect="1"/>
          </p:cNvPicPr>
          <p:nvPr/>
        </p:nvPicPr>
        <p:blipFill>
          <a:blip r:embed="rId2"/>
          <a:stretch>
            <a:fillRect/>
          </a:stretch>
        </p:blipFill>
        <p:spPr>
          <a:xfrm>
            <a:off x="4792557" y="643466"/>
            <a:ext cx="4972177" cy="5571067"/>
          </a:xfrm>
          <a:prstGeom prst="rect">
            <a:avLst/>
          </a:prstGeom>
        </p:spPr>
      </p:pic>
    </p:spTree>
    <p:extLst>
      <p:ext uri="{BB962C8B-B14F-4D97-AF65-F5344CB8AC3E}">
        <p14:creationId xmlns:p14="http://schemas.microsoft.com/office/powerpoint/2010/main" val="24669259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Didattica\vari didattica\Lezione Imagologia 2\feste americane.jpg"/>
          <p:cNvPicPr>
            <a:picLocks noChangeAspect="1" noChangeArrowheads="1"/>
          </p:cNvPicPr>
          <p:nvPr/>
        </p:nvPicPr>
        <p:blipFill>
          <a:blip r:embed="rId2" cstate="print"/>
          <a:srcRect l="35541" r="14759" b="65057"/>
          <a:stretch>
            <a:fillRect/>
          </a:stretch>
        </p:blipFill>
        <p:spPr bwMode="auto">
          <a:xfrm>
            <a:off x="407773" y="142236"/>
            <a:ext cx="5029200" cy="3395438"/>
          </a:xfrm>
          <a:prstGeom prst="rect">
            <a:avLst/>
          </a:prstGeom>
          <a:noFill/>
        </p:spPr>
      </p:pic>
      <p:pic>
        <p:nvPicPr>
          <p:cNvPr id="3075" name="Picture 3" descr="E:\Didattica\vari didattica\Lezione Imagologia 2\feste americane.jpg"/>
          <p:cNvPicPr>
            <a:picLocks noChangeAspect="1" noChangeArrowheads="1"/>
          </p:cNvPicPr>
          <p:nvPr/>
        </p:nvPicPr>
        <p:blipFill>
          <a:blip r:embed="rId2" cstate="print"/>
          <a:srcRect l="2108" t="38708" r="43674" b="2007"/>
          <a:stretch>
            <a:fillRect/>
          </a:stretch>
        </p:blipFill>
        <p:spPr bwMode="auto">
          <a:xfrm>
            <a:off x="6096000" y="349449"/>
            <a:ext cx="4286280" cy="4500594"/>
          </a:xfrm>
          <a:prstGeom prst="rect">
            <a:avLst/>
          </a:prstGeom>
          <a:noFill/>
        </p:spPr>
      </p:pic>
      <p:sp>
        <p:nvSpPr>
          <p:cNvPr id="4" name="3 CuadroTexto"/>
          <p:cNvSpPr txBox="1"/>
          <p:nvPr/>
        </p:nvSpPr>
        <p:spPr>
          <a:xfrm>
            <a:off x="5627958" y="5386788"/>
            <a:ext cx="4778424" cy="707886"/>
          </a:xfrm>
          <a:prstGeom prst="rect">
            <a:avLst/>
          </a:prstGeom>
          <a:noFill/>
        </p:spPr>
        <p:txBody>
          <a:bodyPr wrap="none" rtlCol="0">
            <a:spAutoFit/>
          </a:bodyPr>
          <a:lstStyle/>
          <a:p>
            <a:r>
              <a:rPr lang="it-IT" sz="2000" b="1" dirty="0">
                <a:latin typeface="Garamond" panose="02020404030301010803" pitchFamily="18" charset="0"/>
              </a:rPr>
              <a:t>François Chauveau,</a:t>
            </a:r>
          </a:p>
          <a:p>
            <a:r>
              <a:rPr lang="it-IT" sz="2000" b="1" dirty="0">
                <a:latin typeface="Garamond" panose="02020404030301010803" pitchFamily="18" charset="0"/>
              </a:rPr>
              <a:t>Vestiti per la festa del Conte di Guisa, 1662</a:t>
            </a:r>
            <a:endParaRPr lang="es-ES" sz="2000" b="1" dirty="0">
              <a:latin typeface="Garamond" panose="02020404030301010803" pitchFamily="18" charset="0"/>
            </a:endParaRPr>
          </a:p>
        </p:txBody>
      </p:sp>
      <p:sp>
        <p:nvSpPr>
          <p:cNvPr id="5" name="4 CuadroTexto"/>
          <p:cNvSpPr txBox="1"/>
          <p:nvPr/>
        </p:nvSpPr>
        <p:spPr>
          <a:xfrm>
            <a:off x="407773" y="3929067"/>
            <a:ext cx="4860363" cy="1015663"/>
          </a:xfrm>
          <a:prstGeom prst="rect">
            <a:avLst/>
          </a:prstGeom>
          <a:noFill/>
        </p:spPr>
        <p:txBody>
          <a:bodyPr wrap="square" rtlCol="0">
            <a:spAutoFit/>
          </a:bodyPr>
          <a:lstStyle/>
          <a:p>
            <a:r>
              <a:rPr lang="it-IT" sz="2000" b="1" dirty="0">
                <a:latin typeface="Garamond" panose="02020404030301010803" pitchFamily="18" charset="0"/>
              </a:rPr>
              <a:t>Tommaso Borgonio,</a:t>
            </a:r>
          </a:p>
          <a:p>
            <a:r>
              <a:rPr lang="it-IT" sz="2000" b="1" dirty="0">
                <a:latin typeface="Garamond" panose="02020404030301010803" pitchFamily="18" charset="0"/>
              </a:rPr>
              <a:t>Vestiti per il balletto </a:t>
            </a:r>
          </a:p>
          <a:p>
            <a:r>
              <a:rPr lang="it-IT" sz="2000" b="1" dirty="0">
                <a:latin typeface="Garamond" panose="02020404030301010803" pitchFamily="18" charset="0"/>
              </a:rPr>
              <a:t>Fenice Rinnovata (1644)</a:t>
            </a:r>
            <a:endParaRPr lang="es-ES" sz="2000" b="1" dirty="0">
              <a:latin typeface="Garamond" panose="020204040303010108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0F61E27A-C765-41E0-AE26-2063C734B5F6}"/>
              </a:ext>
            </a:extLst>
          </p:cNvPr>
          <p:cNvPicPr>
            <a:picLocks noChangeAspect="1"/>
          </p:cNvPicPr>
          <p:nvPr/>
        </p:nvPicPr>
        <p:blipFill>
          <a:blip r:embed="rId2"/>
          <a:stretch>
            <a:fillRect/>
          </a:stretch>
        </p:blipFill>
        <p:spPr>
          <a:xfrm>
            <a:off x="938357" y="494031"/>
            <a:ext cx="4857605" cy="4578031"/>
          </a:xfrm>
          <a:prstGeom prst="rect">
            <a:avLst/>
          </a:prstGeom>
        </p:spPr>
      </p:pic>
      <p:pic>
        <p:nvPicPr>
          <p:cNvPr id="3" name="Immagine 2">
            <a:extLst>
              <a:ext uri="{FF2B5EF4-FFF2-40B4-BE49-F238E27FC236}">
                <a16:creationId xmlns:a16="http://schemas.microsoft.com/office/drawing/2014/main" id="{5C492463-EC7C-400D-B23E-4B292E503B6B}"/>
              </a:ext>
            </a:extLst>
          </p:cNvPr>
          <p:cNvPicPr>
            <a:picLocks noChangeAspect="1"/>
          </p:cNvPicPr>
          <p:nvPr/>
        </p:nvPicPr>
        <p:blipFill>
          <a:blip r:embed="rId3"/>
          <a:stretch>
            <a:fillRect/>
          </a:stretch>
        </p:blipFill>
        <p:spPr>
          <a:xfrm>
            <a:off x="7283115" y="357187"/>
            <a:ext cx="1422735" cy="3686176"/>
          </a:xfrm>
          <a:prstGeom prst="rect">
            <a:avLst/>
          </a:prstGeom>
        </p:spPr>
      </p:pic>
      <p:sp>
        <p:nvSpPr>
          <p:cNvPr id="4" name="Rettangolo 3">
            <a:extLst>
              <a:ext uri="{FF2B5EF4-FFF2-40B4-BE49-F238E27FC236}">
                <a16:creationId xmlns:a16="http://schemas.microsoft.com/office/drawing/2014/main" id="{1DABD5EE-2509-4C8E-933E-A3EFF1D05A99}"/>
              </a:ext>
            </a:extLst>
          </p:cNvPr>
          <p:cNvSpPr/>
          <p:nvPr/>
        </p:nvSpPr>
        <p:spPr>
          <a:xfrm>
            <a:off x="7407288" y="4887397"/>
            <a:ext cx="3745769" cy="646331"/>
          </a:xfrm>
          <a:prstGeom prst="rect">
            <a:avLst/>
          </a:prstGeom>
        </p:spPr>
        <p:txBody>
          <a:bodyPr wrap="none">
            <a:spAutoFit/>
          </a:bodyPr>
          <a:lstStyle/>
          <a:p>
            <a:r>
              <a:rPr lang="it-IT" sz="3600" b="1" dirty="0">
                <a:solidFill>
                  <a:srgbClr val="000000"/>
                </a:solidFill>
                <a:latin typeface="Linux Libertine"/>
              </a:rPr>
              <a:t>Blemmi o Acefali</a:t>
            </a:r>
            <a:endParaRPr lang="it-IT" sz="3600" b="1" i="0" dirty="0">
              <a:solidFill>
                <a:srgbClr val="000000"/>
              </a:solidFill>
              <a:effectLst/>
              <a:latin typeface="Linux Libertine"/>
            </a:endParaRPr>
          </a:p>
        </p:txBody>
      </p:sp>
      <p:sp>
        <p:nvSpPr>
          <p:cNvPr id="5" name="Rettangolo 4">
            <a:extLst>
              <a:ext uri="{FF2B5EF4-FFF2-40B4-BE49-F238E27FC236}">
                <a16:creationId xmlns:a16="http://schemas.microsoft.com/office/drawing/2014/main" id="{684FAFE6-619B-4832-B9D0-7EDEE1A1975F}"/>
              </a:ext>
            </a:extLst>
          </p:cNvPr>
          <p:cNvSpPr/>
          <p:nvPr/>
        </p:nvSpPr>
        <p:spPr>
          <a:xfrm rot="10800000" flipV="1">
            <a:off x="1404936" y="5357634"/>
            <a:ext cx="5510213" cy="1200329"/>
          </a:xfrm>
          <a:prstGeom prst="rect">
            <a:avLst/>
          </a:prstGeom>
        </p:spPr>
        <p:txBody>
          <a:bodyPr wrap="square">
            <a:spAutoFit/>
          </a:bodyPr>
          <a:lstStyle/>
          <a:p>
            <a:r>
              <a:rPr lang="it-IT" dirty="0">
                <a:solidFill>
                  <a:srgbClr val="222222"/>
                </a:solidFill>
                <a:latin typeface="Arial" panose="020B0604020202020204" pitchFamily="34" charset="0"/>
              </a:rPr>
              <a:t>Raffigurazione di un blemma, dalle </a:t>
            </a:r>
            <a:r>
              <a:rPr lang="it-IT" i="1" dirty="0">
                <a:solidFill>
                  <a:srgbClr val="0B0080"/>
                </a:solidFill>
                <a:latin typeface="Arial" panose="020B0604020202020204" pitchFamily="34" charset="0"/>
                <a:hlinkClick r:id="rId4" tooltip="Cronache di Norimberga"/>
              </a:rPr>
              <a:t>Cronache di Norimberga</a:t>
            </a:r>
            <a:r>
              <a:rPr lang="it-IT" dirty="0">
                <a:solidFill>
                  <a:srgbClr val="222222"/>
                </a:solidFill>
                <a:latin typeface="Arial" panose="020B0604020202020204" pitchFamily="34" charset="0"/>
              </a:rPr>
              <a:t> (</a:t>
            </a:r>
            <a:r>
              <a:rPr lang="it-IT" dirty="0">
                <a:solidFill>
                  <a:srgbClr val="0B0080"/>
                </a:solidFill>
                <a:latin typeface="Arial" panose="020B0604020202020204" pitchFamily="34" charset="0"/>
                <a:hlinkClick r:id="rId5" tooltip="1493"/>
              </a:rPr>
              <a:t>1493</a:t>
            </a:r>
            <a:r>
              <a:rPr lang="it-IT" dirty="0">
                <a:solidFill>
                  <a:srgbClr val="222222"/>
                </a:solidFill>
                <a:latin typeface="Arial" panose="020B0604020202020204" pitchFamily="34" charset="0"/>
              </a:rPr>
              <a:t>)</a:t>
            </a:r>
          </a:p>
          <a:p>
            <a:br>
              <a:rPr lang="it-IT" dirty="0"/>
            </a:br>
            <a:endParaRPr lang="es-ES" dirty="0"/>
          </a:p>
        </p:txBody>
      </p:sp>
      <p:sp>
        <p:nvSpPr>
          <p:cNvPr id="6" name="Rettangolo 5">
            <a:extLst>
              <a:ext uri="{FF2B5EF4-FFF2-40B4-BE49-F238E27FC236}">
                <a16:creationId xmlns:a16="http://schemas.microsoft.com/office/drawing/2014/main" id="{CC5D230C-8438-4517-9211-1DC08FE93C91}"/>
              </a:ext>
            </a:extLst>
          </p:cNvPr>
          <p:cNvSpPr/>
          <p:nvPr/>
        </p:nvSpPr>
        <p:spPr>
          <a:xfrm>
            <a:off x="8959515" y="2783046"/>
            <a:ext cx="2466975" cy="1200329"/>
          </a:xfrm>
          <a:prstGeom prst="rect">
            <a:avLst/>
          </a:prstGeom>
        </p:spPr>
        <p:txBody>
          <a:bodyPr wrap="square">
            <a:spAutoFit/>
          </a:bodyPr>
          <a:lstStyle/>
          <a:p>
            <a:r>
              <a:rPr lang="it-IT" dirty="0" err="1">
                <a:solidFill>
                  <a:srgbClr val="222222"/>
                </a:solidFill>
                <a:latin typeface="Arial" panose="020B0604020202020204" pitchFamily="34" charset="0"/>
              </a:rPr>
              <a:t>Unblemma</a:t>
            </a:r>
            <a:r>
              <a:rPr lang="it-IT" dirty="0">
                <a:solidFill>
                  <a:srgbClr val="222222"/>
                </a:solidFill>
                <a:latin typeface="Arial" panose="020B0604020202020204" pitchFamily="34" charset="0"/>
              </a:rPr>
              <a:t>. </a:t>
            </a:r>
            <a:r>
              <a:rPr lang="it-IT" dirty="0">
                <a:solidFill>
                  <a:srgbClr val="0B0080"/>
                </a:solidFill>
                <a:latin typeface="Arial" panose="020B0604020202020204" pitchFamily="34" charset="0"/>
                <a:hlinkClick r:id="rId6" tooltip="Incisione"/>
              </a:rPr>
              <a:t>Incisione</a:t>
            </a:r>
            <a:r>
              <a:rPr lang="it-IT" dirty="0">
                <a:solidFill>
                  <a:srgbClr val="222222"/>
                </a:solidFill>
                <a:latin typeface="Arial" panose="020B0604020202020204" pitchFamily="34" charset="0"/>
              </a:rPr>
              <a:t> dal </a:t>
            </a:r>
            <a:r>
              <a:rPr lang="it-IT" i="1" dirty="0" err="1">
                <a:solidFill>
                  <a:srgbClr val="0B0080"/>
                </a:solidFill>
                <a:latin typeface="Arial" panose="020B0604020202020204" pitchFamily="34" charset="0"/>
                <a:hlinkClick r:id="rId7" tooltip="Cosmographia universalis"/>
              </a:rPr>
              <a:t>Cosmographia</a:t>
            </a:r>
            <a:r>
              <a:rPr lang="it-IT" i="1" dirty="0">
                <a:solidFill>
                  <a:srgbClr val="0B0080"/>
                </a:solidFill>
                <a:latin typeface="Arial" panose="020B0604020202020204" pitchFamily="34" charset="0"/>
                <a:hlinkClick r:id="rId7" tooltip="Cosmographia universalis"/>
              </a:rPr>
              <a:t> </a:t>
            </a:r>
            <a:r>
              <a:rPr lang="it-IT" i="1" dirty="0" err="1">
                <a:solidFill>
                  <a:srgbClr val="0B0080"/>
                </a:solidFill>
                <a:latin typeface="Arial" panose="020B0604020202020204" pitchFamily="34" charset="0"/>
                <a:hlinkClick r:id="rId7" tooltip="Cosmographia universalis"/>
              </a:rPr>
              <a:t>universalis</a:t>
            </a:r>
            <a:r>
              <a:rPr lang="it-IT" dirty="0">
                <a:solidFill>
                  <a:srgbClr val="222222"/>
                </a:solidFill>
                <a:latin typeface="Arial" panose="020B0604020202020204" pitchFamily="34" charset="0"/>
              </a:rPr>
              <a:t> del </a:t>
            </a:r>
            <a:r>
              <a:rPr lang="it-IT" dirty="0">
                <a:solidFill>
                  <a:srgbClr val="0B0080"/>
                </a:solidFill>
                <a:latin typeface="Arial" panose="020B0604020202020204" pitchFamily="34" charset="0"/>
                <a:hlinkClick r:id="rId8" tooltip="1544"/>
              </a:rPr>
              <a:t>1544</a:t>
            </a:r>
            <a:r>
              <a:rPr lang="it-IT" dirty="0">
                <a:solidFill>
                  <a:srgbClr val="222222"/>
                </a:solidFill>
                <a:latin typeface="Arial" panose="020B0604020202020204" pitchFamily="34" charset="0"/>
              </a:rPr>
              <a:t> di </a:t>
            </a:r>
            <a:r>
              <a:rPr lang="it-IT" dirty="0">
                <a:solidFill>
                  <a:srgbClr val="0B0080"/>
                </a:solidFill>
                <a:latin typeface="Arial" panose="020B0604020202020204" pitchFamily="34" charset="0"/>
                <a:hlinkClick r:id="rId9" tooltip="Sebastian Münster"/>
              </a:rPr>
              <a:t>Sebastian Münster</a:t>
            </a:r>
            <a:r>
              <a:rPr lang="it-IT" dirty="0">
                <a:solidFill>
                  <a:srgbClr val="222222"/>
                </a:solidFill>
                <a:latin typeface="Arial" panose="020B0604020202020204" pitchFamily="34" charset="0"/>
              </a:rPr>
              <a:t>.</a:t>
            </a:r>
            <a:endParaRPr lang="es-ES" dirty="0"/>
          </a:p>
        </p:txBody>
      </p:sp>
    </p:spTree>
    <p:extLst>
      <p:ext uri="{BB962C8B-B14F-4D97-AF65-F5344CB8AC3E}">
        <p14:creationId xmlns:p14="http://schemas.microsoft.com/office/powerpoint/2010/main" val="1136180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6503EB0F-2257-4A3E-A73B-E1DE769B45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72" name="Rectangle 71">
              <a:extLst>
                <a:ext uri="{FF2B5EF4-FFF2-40B4-BE49-F238E27FC236}">
                  <a16:creationId xmlns:a16="http://schemas.microsoft.com/office/drawing/2014/main" id="{77012B2A-0D78-433A-8C68-8889D3DCD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73" name="Freeform 5">
              <a:extLst>
                <a:ext uri="{FF2B5EF4-FFF2-40B4-BE49-F238E27FC236}">
                  <a16:creationId xmlns:a16="http://schemas.microsoft.com/office/drawing/2014/main" id="{119D0202-ED3F-47CC-90E9-4E963BCDAB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grpSp>
      <p:sp>
        <p:nvSpPr>
          <p:cNvPr id="75" name="Rectangle 74">
            <a:extLst>
              <a:ext uri="{FF2B5EF4-FFF2-40B4-BE49-F238E27FC236}">
                <a16:creationId xmlns:a16="http://schemas.microsoft.com/office/drawing/2014/main" id="{670D6F2B-93AF-47D6-9378-5E54BE0AC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77" name="Freeform 5">
            <a:extLst>
              <a:ext uri="{FF2B5EF4-FFF2-40B4-BE49-F238E27FC236}">
                <a16:creationId xmlns:a16="http://schemas.microsoft.com/office/drawing/2014/main" id="{74D7F5CE-A719-44F7-9C5B-4BC25A14E2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sp>
        <p:nvSpPr>
          <p:cNvPr id="4" name="3 CuadroTexto"/>
          <p:cNvSpPr txBox="1"/>
          <p:nvPr/>
        </p:nvSpPr>
        <p:spPr>
          <a:xfrm>
            <a:off x="4662333" y="2099733"/>
            <a:ext cx="5730960" cy="267764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100">
                <a:solidFill>
                  <a:schemeClr val="bg2"/>
                </a:solidFill>
                <a:latin typeface="+mj-lt"/>
                <a:ea typeface="+mj-ea"/>
                <a:cs typeface="+mj-cs"/>
              </a:rPr>
              <a:t>Arnoldus Montanus</a:t>
            </a:r>
          </a:p>
          <a:p>
            <a:pPr>
              <a:lnSpc>
                <a:spcPct val="90000"/>
              </a:lnSpc>
              <a:spcBef>
                <a:spcPct val="0"/>
              </a:spcBef>
              <a:spcAft>
                <a:spcPts val="600"/>
              </a:spcAft>
            </a:pPr>
            <a:r>
              <a:rPr lang="en-US" sz="4100">
                <a:solidFill>
                  <a:schemeClr val="bg2"/>
                </a:solidFill>
                <a:latin typeface="+mj-lt"/>
                <a:ea typeface="+mj-ea"/>
                <a:cs typeface="+mj-cs"/>
              </a:rPr>
              <a:t>De Nieuwe en Onbekende Weereld, </a:t>
            </a:r>
          </a:p>
          <a:p>
            <a:pPr>
              <a:lnSpc>
                <a:spcPct val="90000"/>
              </a:lnSpc>
              <a:spcBef>
                <a:spcPct val="0"/>
              </a:spcBef>
              <a:spcAft>
                <a:spcPts val="600"/>
              </a:spcAft>
            </a:pPr>
            <a:r>
              <a:rPr lang="en-US" sz="4100">
                <a:solidFill>
                  <a:schemeClr val="bg2"/>
                </a:solidFill>
                <a:latin typeface="+mj-lt"/>
                <a:ea typeface="+mj-ea"/>
                <a:cs typeface="+mj-cs"/>
              </a:rPr>
              <a:t>Amsterdam, 1671</a:t>
            </a:r>
          </a:p>
        </p:txBody>
      </p:sp>
      <p:pic>
        <p:nvPicPr>
          <p:cNvPr id="17410" name="Picture 2" descr="http://farm7.static.flickr.com/6153/6191844349_9ac9bd13f5_o.jpg"/>
          <p:cNvPicPr>
            <a:picLocks noChangeAspect="1" noChangeArrowheads="1"/>
          </p:cNvPicPr>
          <p:nvPr/>
        </p:nvPicPr>
        <p:blipFill rotWithShape="1">
          <a:blip r:embed="rId3" cstate="print"/>
          <a:srcRect t="4298" r="-3" b="-3"/>
          <a:stretch/>
        </p:blipFill>
        <p:spPr bwMode="auto">
          <a:xfrm>
            <a:off x="478965" y="471948"/>
            <a:ext cx="3751053" cy="5909207"/>
          </a:xfrm>
          <a:prstGeom prst="rect">
            <a:avLst/>
          </a:prstGeom>
          <a:noFill/>
          <a:ln>
            <a:noFill/>
          </a:ln>
        </p:spPr>
      </p:pic>
      <p:sp>
        <p:nvSpPr>
          <p:cNvPr id="79" name="Rectangle 78">
            <a:extLst>
              <a:ext uri="{FF2B5EF4-FFF2-40B4-BE49-F238E27FC236}">
                <a16:creationId xmlns:a16="http://schemas.microsoft.com/office/drawing/2014/main" id="{A163AD8F-ACE5-4FCB-A39E-DF84A7216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6503EB0F-2257-4A3E-A73B-E1DE769B45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72" name="Rectangle 71">
              <a:extLst>
                <a:ext uri="{FF2B5EF4-FFF2-40B4-BE49-F238E27FC236}">
                  <a16:creationId xmlns:a16="http://schemas.microsoft.com/office/drawing/2014/main" id="{77012B2A-0D78-433A-8C68-8889D3DCD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73" name="Freeform 5">
              <a:extLst>
                <a:ext uri="{FF2B5EF4-FFF2-40B4-BE49-F238E27FC236}">
                  <a16:creationId xmlns:a16="http://schemas.microsoft.com/office/drawing/2014/main" id="{119D0202-ED3F-47CC-90E9-4E963BCDAB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grpSp>
      <p:sp>
        <p:nvSpPr>
          <p:cNvPr id="75" name="Rectangle 74">
            <a:extLst>
              <a:ext uri="{FF2B5EF4-FFF2-40B4-BE49-F238E27FC236}">
                <a16:creationId xmlns:a16="http://schemas.microsoft.com/office/drawing/2014/main" id="{670D6F2B-93AF-47D6-9378-5E54BE0AC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pic>
        <p:nvPicPr>
          <p:cNvPr id="5122" name="Picture 2" descr="E:\Didattica\vari didattica\Lezione Imagologia 2\tiepolo america.jpg"/>
          <p:cNvPicPr>
            <a:picLocks noChangeAspect="1" noChangeArrowheads="1"/>
          </p:cNvPicPr>
          <p:nvPr/>
        </p:nvPicPr>
        <p:blipFill rotWithShape="1">
          <a:blip r:embed="rId3" cstate="print"/>
          <a:srcRect t="26237" r="-1" b="21474"/>
          <a:stretch/>
        </p:blipFill>
        <p:spPr bwMode="auto">
          <a:xfrm>
            <a:off x="1" y="-5"/>
            <a:ext cx="12191695" cy="5020241"/>
          </a:xfrm>
          <a:custGeom>
            <a:avLst/>
            <a:gdLst/>
            <a:ahLst/>
            <a:cxnLst/>
            <a:rect l="l" t="t" r="r" b="b"/>
            <a:pathLst>
              <a:path w="12191695" h="5020241">
                <a:moveTo>
                  <a:pt x="0" y="0"/>
                </a:moveTo>
                <a:lnTo>
                  <a:pt x="12191695" y="0"/>
                </a:lnTo>
                <a:lnTo>
                  <a:pt x="12191695" y="4057991"/>
                </a:lnTo>
                <a:lnTo>
                  <a:pt x="11914945" y="4110187"/>
                </a:lnTo>
                <a:lnTo>
                  <a:pt x="11639412" y="4159931"/>
                </a:lnTo>
                <a:lnTo>
                  <a:pt x="11362661" y="4208624"/>
                </a:lnTo>
                <a:lnTo>
                  <a:pt x="11084690" y="4250310"/>
                </a:lnTo>
                <a:lnTo>
                  <a:pt x="10807939" y="4292347"/>
                </a:lnTo>
                <a:lnTo>
                  <a:pt x="10529968" y="4331582"/>
                </a:lnTo>
                <a:lnTo>
                  <a:pt x="10255655" y="4365211"/>
                </a:lnTo>
                <a:lnTo>
                  <a:pt x="9977684" y="4397089"/>
                </a:lnTo>
                <a:lnTo>
                  <a:pt x="9700933" y="4426165"/>
                </a:lnTo>
                <a:lnTo>
                  <a:pt x="9429058" y="4451387"/>
                </a:lnTo>
                <a:lnTo>
                  <a:pt x="9153526" y="4476609"/>
                </a:lnTo>
                <a:lnTo>
                  <a:pt x="8881651" y="4497628"/>
                </a:lnTo>
                <a:lnTo>
                  <a:pt x="8609776" y="4514092"/>
                </a:lnTo>
                <a:lnTo>
                  <a:pt x="8339121" y="4531258"/>
                </a:lnTo>
                <a:lnTo>
                  <a:pt x="8070903" y="4545620"/>
                </a:lnTo>
                <a:lnTo>
                  <a:pt x="7805124" y="4555779"/>
                </a:lnTo>
                <a:lnTo>
                  <a:pt x="7539345" y="4564537"/>
                </a:lnTo>
                <a:lnTo>
                  <a:pt x="7276005" y="4572944"/>
                </a:lnTo>
                <a:lnTo>
                  <a:pt x="7016322" y="4576798"/>
                </a:lnTo>
                <a:lnTo>
                  <a:pt x="6756639" y="4581001"/>
                </a:lnTo>
                <a:lnTo>
                  <a:pt x="6500613" y="4583103"/>
                </a:lnTo>
                <a:lnTo>
                  <a:pt x="6247026"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a:noFill/>
        </p:spPr>
      </p:pic>
      <p:sp>
        <p:nvSpPr>
          <p:cNvPr id="77" name="Freeform: Shape 76">
            <a:extLst>
              <a:ext uri="{FF2B5EF4-FFF2-40B4-BE49-F238E27FC236}">
                <a16:creationId xmlns:a16="http://schemas.microsoft.com/office/drawing/2014/main" id="{D36F3EEA-55D4-4677-80E7-92D00B8F3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9" name="Freeform 5">
            <a:extLst>
              <a:ext uri="{FF2B5EF4-FFF2-40B4-BE49-F238E27FC236}">
                <a16:creationId xmlns:a16="http://schemas.microsoft.com/office/drawing/2014/main" id="{C91E93A7-6C7F-4F77-9CB0-280D958EF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sp>
        <p:nvSpPr>
          <p:cNvPr id="3" name="2 CuadroTexto"/>
          <p:cNvSpPr txBox="1"/>
          <p:nvPr/>
        </p:nvSpPr>
        <p:spPr>
          <a:xfrm>
            <a:off x="892199" y="4854346"/>
            <a:ext cx="10407602" cy="868026"/>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2400">
                <a:solidFill>
                  <a:srgbClr val="EBEBEB"/>
                </a:solidFill>
                <a:latin typeface="+mj-lt"/>
                <a:ea typeface="+mj-ea"/>
                <a:cs typeface="+mj-cs"/>
              </a:rPr>
              <a:t>Giambattista Tiepolo, Allegoria d’America, Residenza del Principe, </a:t>
            </a:r>
          </a:p>
          <a:p>
            <a:pPr algn="ctr">
              <a:lnSpc>
                <a:spcPct val="90000"/>
              </a:lnSpc>
              <a:spcBef>
                <a:spcPct val="0"/>
              </a:spcBef>
              <a:spcAft>
                <a:spcPts val="600"/>
              </a:spcAft>
            </a:pPr>
            <a:r>
              <a:rPr lang="en-US" sz="2400">
                <a:solidFill>
                  <a:srgbClr val="EBEBEB"/>
                </a:solidFill>
                <a:latin typeface="+mj-lt"/>
                <a:ea typeface="+mj-ea"/>
                <a:cs typeface="+mj-cs"/>
              </a:rPr>
              <a:t>Wurzburg, 1753</a:t>
            </a:r>
          </a:p>
        </p:txBody>
      </p:sp>
      <p:sp>
        <p:nvSpPr>
          <p:cNvPr id="81"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2856" y="3785499"/>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40000"/>
            </a:schemeClr>
          </a:solidFill>
          <a:ln>
            <a:noFill/>
          </a:ln>
        </p:spPr>
        <p:txBody>
          <a:bodyPr rtlCol="0" anchor="ctr"/>
          <a:lstStyle/>
          <a:p>
            <a:pPr algn="ctr"/>
            <a:endParaRPr lang="en-US">
              <a:solidFill>
                <a:schemeClr val="tx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6503EB0F-2257-4A3E-A73B-E1DE769B45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72" name="Rectangle 71">
              <a:extLst>
                <a:ext uri="{FF2B5EF4-FFF2-40B4-BE49-F238E27FC236}">
                  <a16:creationId xmlns:a16="http://schemas.microsoft.com/office/drawing/2014/main" id="{77012B2A-0D78-433A-8C68-8889D3DCD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73" name="Freeform 5">
              <a:extLst>
                <a:ext uri="{FF2B5EF4-FFF2-40B4-BE49-F238E27FC236}">
                  <a16:creationId xmlns:a16="http://schemas.microsoft.com/office/drawing/2014/main" id="{119D0202-ED3F-47CC-90E9-4E963BCDAB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grpSp>
      <p:sp>
        <p:nvSpPr>
          <p:cNvPr id="75" name="Rectangle 74">
            <a:extLst>
              <a:ext uri="{FF2B5EF4-FFF2-40B4-BE49-F238E27FC236}">
                <a16:creationId xmlns:a16="http://schemas.microsoft.com/office/drawing/2014/main" id="{670D6F2B-93AF-47D6-9378-5E54BE0AC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77" name="Freeform 5">
            <a:extLst>
              <a:ext uri="{FF2B5EF4-FFF2-40B4-BE49-F238E27FC236}">
                <a16:creationId xmlns:a16="http://schemas.microsoft.com/office/drawing/2014/main" id="{74D7F5CE-A719-44F7-9C5B-4BC25A14E2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sp>
        <p:nvSpPr>
          <p:cNvPr id="3" name="2 CuadroTexto"/>
          <p:cNvSpPr txBox="1"/>
          <p:nvPr/>
        </p:nvSpPr>
        <p:spPr>
          <a:xfrm>
            <a:off x="4662333" y="2099733"/>
            <a:ext cx="5730960" cy="267764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000">
                <a:solidFill>
                  <a:schemeClr val="bg2"/>
                </a:solidFill>
                <a:latin typeface="+mj-lt"/>
                <a:ea typeface="+mj-ea"/>
                <a:cs typeface="+mj-cs"/>
              </a:rPr>
              <a:t>Arazzo della serie</a:t>
            </a:r>
          </a:p>
          <a:p>
            <a:pPr>
              <a:lnSpc>
                <a:spcPct val="90000"/>
              </a:lnSpc>
              <a:spcBef>
                <a:spcPct val="0"/>
              </a:spcBef>
              <a:spcAft>
                <a:spcPts val="600"/>
              </a:spcAft>
            </a:pPr>
            <a:endParaRPr lang="en-US" sz="3000">
              <a:solidFill>
                <a:schemeClr val="bg2"/>
              </a:solidFill>
              <a:latin typeface="+mj-lt"/>
              <a:ea typeface="+mj-ea"/>
              <a:cs typeface="+mj-cs"/>
            </a:endParaRPr>
          </a:p>
          <a:p>
            <a:pPr>
              <a:lnSpc>
                <a:spcPct val="90000"/>
              </a:lnSpc>
              <a:spcBef>
                <a:spcPct val="0"/>
              </a:spcBef>
              <a:spcAft>
                <a:spcPts val="600"/>
              </a:spcAft>
            </a:pPr>
            <a:r>
              <a:rPr lang="en-US" sz="3000">
                <a:solidFill>
                  <a:schemeClr val="bg2"/>
                </a:solidFill>
                <a:latin typeface="+mj-lt"/>
                <a:ea typeface="+mj-ea"/>
                <a:cs typeface="+mj-cs"/>
              </a:rPr>
              <a:t>“Le Nuove Indie”</a:t>
            </a:r>
          </a:p>
          <a:p>
            <a:pPr>
              <a:lnSpc>
                <a:spcPct val="90000"/>
              </a:lnSpc>
              <a:spcBef>
                <a:spcPct val="0"/>
              </a:spcBef>
              <a:spcAft>
                <a:spcPts val="600"/>
              </a:spcAft>
            </a:pPr>
            <a:endParaRPr lang="en-US" sz="3000">
              <a:solidFill>
                <a:schemeClr val="bg2"/>
              </a:solidFill>
              <a:latin typeface="+mj-lt"/>
              <a:ea typeface="+mj-ea"/>
              <a:cs typeface="+mj-cs"/>
            </a:endParaRPr>
          </a:p>
          <a:p>
            <a:pPr>
              <a:lnSpc>
                <a:spcPct val="90000"/>
              </a:lnSpc>
              <a:spcBef>
                <a:spcPct val="0"/>
              </a:spcBef>
              <a:spcAft>
                <a:spcPts val="600"/>
              </a:spcAft>
            </a:pPr>
            <a:r>
              <a:rPr lang="en-US" sz="3000">
                <a:solidFill>
                  <a:schemeClr val="bg2"/>
                </a:solidFill>
                <a:latin typeface="+mj-lt"/>
                <a:ea typeface="+mj-ea"/>
                <a:cs typeface="+mj-cs"/>
              </a:rPr>
              <a:t>Paris, Mobiler National</a:t>
            </a:r>
          </a:p>
        </p:txBody>
      </p:sp>
      <p:pic>
        <p:nvPicPr>
          <p:cNvPr id="7170" name="Picture 2" descr="artwork_images_424105897_402695_-gobelinstapestrymanufactory"/>
          <p:cNvPicPr>
            <a:picLocks noChangeAspect="1" noChangeArrowheads="1"/>
          </p:cNvPicPr>
          <p:nvPr/>
        </p:nvPicPr>
        <p:blipFill rotWithShape="1">
          <a:blip r:embed="rId3" cstate="print"/>
          <a:srcRect l="3471" r="4197"/>
          <a:stretch/>
        </p:blipFill>
        <p:spPr bwMode="auto">
          <a:xfrm>
            <a:off x="478965" y="471948"/>
            <a:ext cx="3751053" cy="5909207"/>
          </a:xfrm>
          <a:prstGeom prst="rect">
            <a:avLst/>
          </a:prstGeom>
          <a:noFill/>
          <a:ln>
            <a:noFill/>
          </a:ln>
        </p:spPr>
      </p:pic>
      <p:sp>
        <p:nvSpPr>
          <p:cNvPr id="79" name="Rectangle 78">
            <a:extLst>
              <a:ext uri="{FF2B5EF4-FFF2-40B4-BE49-F238E27FC236}">
                <a16:creationId xmlns:a16="http://schemas.microsoft.com/office/drawing/2014/main" id="{A163AD8F-ACE5-4FCB-A39E-DF84A7216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75" name="Freeform: Shape 74">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6146" name="Picture 2" descr="artwork_images_424105897_402691_-gobelinstapestrymanufactory"/>
          <p:cNvPicPr>
            <a:picLocks noChangeAspect="1" noChangeArrowheads="1"/>
          </p:cNvPicPr>
          <p:nvPr/>
        </p:nvPicPr>
        <p:blipFill>
          <a:blip r:embed="rId2" cstate="print"/>
          <a:stretch>
            <a:fillRect/>
          </a:stretch>
        </p:blipFill>
        <p:spPr bwMode="auto">
          <a:xfrm>
            <a:off x="5112894" y="643466"/>
            <a:ext cx="4331504" cy="5571067"/>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43780CE-2BE5-46F6-97B2-60DF30217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it-IT"/>
          </a:p>
        </p:txBody>
      </p:sp>
      <p:sp>
        <p:nvSpPr>
          <p:cNvPr id="11" name="Freeform: Shape 10">
            <a:extLst>
              <a:ext uri="{FF2B5EF4-FFF2-40B4-BE49-F238E27FC236}">
                <a16:creationId xmlns:a16="http://schemas.microsoft.com/office/drawing/2014/main" id="{61A87A49-68E6-459E-A5A6-46229FF42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it-IT"/>
          </a:p>
        </p:txBody>
      </p:sp>
      <p:sp>
        <p:nvSpPr>
          <p:cNvPr id="13" name="Freeform 5">
            <a:extLst>
              <a:ext uri="{FF2B5EF4-FFF2-40B4-BE49-F238E27FC236}">
                <a16:creationId xmlns:a16="http://schemas.microsoft.com/office/drawing/2014/main" id="{F6ACD5FC-CAFE-48EB-B765-60EED2E0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it-IT"/>
          </a:p>
        </p:txBody>
      </p:sp>
      <p:sp>
        <p:nvSpPr>
          <p:cNvPr id="2" name="Titolo 1">
            <a:extLst>
              <a:ext uri="{FF2B5EF4-FFF2-40B4-BE49-F238E27FC236}">
                <a16:creationId xmlns:a16="http://schemas.microsoft.com/office/drawing/2014/main" id="{A77166EE-E821-441F-8261-36C2A0A47866}"/>
              </a:ext>
            </a:extLst>
          </p:cNvPr>
          <p:cNvSpPr>
            <a:spLocks noGrp="1"/>
          </p:cNvSpPr>
          <p:nvPr>
            <p:ph type="title"/>
          </p:nvPr>
        </p:nvSpPr>
        <p:spPr>
          <a:xfrm>
            <a:off x="1154955" y="973668"/>
            <a:ext cx="2942210" cy="1020232"/>
          </a:xfrm>
        </p:spPr>
        <p:txBody>
          <a:bodyPr>
            <a:normAutofit/>
          </a:bodyPr>
          <a:lstStyle/>
          <a:p>
            <a:pPr>
              <a:lnSpc>
                <a:spcPct val="90000"/>
              </a:lnSpc>
            </a:pPr>
            <a:r>
              <a:rPr lang="it-IT" sz="2800">
                <a:solidFill>
                  <a:srgbClr val="EBEBEB"/>
                </a:solidFill>
              </a:rPr>
              <a:t>Aimé Bonpland (1773-1858)</a:t>
            </a:r>
            <a:endParaRPr lang="es-ES" sz="2800">
              <a:solidFill>
                <a:srgbClr val="EBEBEB"/>
              </a:solidFill>
            </a:endParaRPr>
          </a:p>
        </p:txBody>
      </p:sp>
      <p:pic>
        <p:nvPicPr>
          <p:cNvPr id="4" name="Picture 2" descr="E:\Didattica\vari didattica\Lezione Imagologia 2\700-4.jpg">
            <a:extLst>
              <a:ext uri="{FF2B5EF4-FFF2-40B4-BE49-F238E27FC236}">
                <a16:creationId xmlns:a16="http://schemas.microsoft.com/office/drawing/2014/main" id="{3EBE44BF-1AE7-4949-9D7C-5DDF3A9811F7}"/>
              </a:ext>
            </a:extLst>
          </p:cNvPr>
          <p:cNvPicPr>
            <a:picLocks noChangeAspect="1" noChangeArrowheads="1"/>
          </p:cNvPicPr>
          <p:nvPr/>
        </p:nvPicPr>
        <p:blipFill>
          <a:blip r:embed="rId2" cstate="print"/>
          <a:stretch>
            <a:fillRect/>
          </a:stretch>
        </p:blipFill>
        <p:spPr bwMode="auto">
          <a:xfrm>
            <a:off x="5857103" y="157532"/>
            <a:ext cx="4653158" cy="6576900"/>
          </a:xfrm>
          <a:prstGeom prst="rect">
            <a:avLst/>
          </a:prstGeom>
          <a:noFill/>
        </p:spPr>
      </p:pic>
      <p:sp>
        <p:nvSpPr>
          <p:cNvPr id="15" name="Rectangle 14">
            <a:extLst>
              <a:ext uri="{FF2B5EF4-FFF2-40B4-BE49-F238E27FC236}">
                <a16:creationId xmlns:a16="http://schemas.microsoft.com/office/drawing/2014/main" id="{9F33B405-D785-4738-B1C0-6A0AA5E98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7" name="Oval 16">
            <a:extLst>
              <a:ext uri="{FF2B5EF4-FFF2-40B4-BE49-F238E27FC236}">
                <a16:creationId xmlns:a16="http://schemas.microsoft.com/office/drawing/2014/main" id="{4233DC0E-DE6C-4FB6-A529-51B162641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9" name="Oval 18">
            <a:extLst>
              <a:ext uri="{FF2B5EF4-FFF2-40B4-BE49-F238E27FC236}">
                <a16:creationId xmlns:a16="http://schemas.microsoft.com/office/drawing/2014/main" id="{3870477F-E451-4BC3-863F-0E2FC5728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 name="Segnaposto contenuto 2">
            <a:extLst>
              <a:ext uri="{FF2B5EF4-FFF2-40B4-BE49-F238E27FC236}">
                <a16:creationId xmlns:a16="http://schemas.microsoft.com/office/drawing/2014/main" id="{038E306D-80E0-4944-BEF3-D2A647A7BA18}"/>
              </a:ext>
            </a:extLst>
          </p:cNvPr>
          <p:cNvSpPr>
            <a:spLocks noGrp="1"/>
          </p:cNvSpPr>
          <p:nvPr>
            <p:ph idx="1"/>
          </p:nvPr>
        </p:nvSpPr>
        <p:spPr>
          <a:xfrm>
            <a:off x="1154955" y="2120900"/>
            <a:ext cx="3133726" cy="3898900"/>
          </a:xfrm>
        </p:spPr>
        <p:txBody>
          <a:bodyPr>
            <a:normAutofit/>
          </a:bodyPr>
          <a:lstStyle/>
          <a:p>
            <a:r>
              <a:rPr lang="it-IT">
                <a:solidFill>
                  <a:srgbClr val="FFFFFF"/>
                </a:solidFill>
              </a:rPr>
              <a:t>Illustrazioni per i libri sui Viaggi in America di Alexandre von Humboldt</a:t>
            </a:r>
          </a:p>
          <a:p>
            <a:endParaRPr lang="it-IT">
              <a:solidFill>
                <a:srgbClr val="FFFFFF"/>
              </a:solidFill>
            </a:endParaRPr>
          </a:p>
          <a:p>
            <a:endParaRPr lang="it-IT">
              <a:solidFill>
                <a:srgbClr val="FFFFFF"/>
              </a:solidFill>
            </a:endParaRPr>
          </a:p>
          <a:p>
            <a:endParaRPr lang="es-ES">
              <a:solidFill>
                <a:srgbClr val="FFFFFF"/>
              </a:solidFill>
            </a:endParaRPr>
          </a:p>
          <a:p>
            <a:endParaRPr lang="es-ES">
              <a:solidFill>
                <a:srgbClr val="FFFFFF"/>
              </a:solidFill>
            </a:endParaRPr>
          </a:p>
        </p:txBody>
      </p:sp>
      <p:sp>
        <p:nvSpPr>
          <p:cNvPr id="21" name="Freeform 5">
            <a:extLst>
              <a:ext uri="{FF2B5EF4-FFF2-40B4-BE49-F238E27FC236}">
                <a16:creationId xmlns:a16="http://schemas.microsoft.com/office/drawing/2014/main" id="{B4A81DE1-E2BC-4A31-99EE-71350421B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it-IT"/>
          </a:p>
        </p:txBody>
      </p:sp>
    </p:spTree>
    <p:extLst>
      <p:ext uri="{BB962C8B-B14F-4D97-AF65-F5344CB8AC3E}">
        <p14:creationId xmlns:p14="http://schemas.microsoft.com/office/powerpoint/2010/main" val="2867317317"/>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Picture 5" descr="E:\Didattica\vari didattica\Lezione Imagologia 2\700-3.jpg">
            <a:extLst>
              <a:ext uri="{FF2B5EF4-FFF2-40B4-BE49-F238E27FC236}">
                <a16:creationId xmlns:a16="http://schemas.microsoft.com/office/drawing/2014/main" id="{84779B77-EF48-4F4F-9C8A-61B34474A995}"/>
              </a:ext>
            </a:extLst>
          </p:cNvPr>
          <p:cNvPicPr>
            <a:picLocks noChangeAspect="1" noChangeArrowheads="1"/>
          </p:cNvPicPr>
          <p:nvPr/>
        </p:nvPicPr>
        <p:blipFill>
          <a:blip r:embed="rId2" cstate="print"/>
          <a:stretch>
            <a:fillRect/>
          </a:stretch>
        </p:blipFill>
        <p:spPr bwMode="auto">
          <a:xfrm>
            <a:off x="3514414" y="643466"/>
            <a:ext cx="7528464" cy="5571067"/>
          </a:xfrm>
          <a:prstGeom prst="rect">
            <a:avLst/>
          </a:prstGeom>
          <a:noFill/>
        </p:spPr>
      </p:pic>
    </p:spTree>
    <p:extLst>
      <p:ext uri="{BB962C8B-B14F-4D97-AF65-F5344CB8AC3E}">
        <p14:creationId xmlns:p14="http://schemas.microsoft.com/office/powerpoint/2010/main" val="17493250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Picture 3" descr="E:\Didattica\vari didattica\Lezione Imagologia 2\700-1.jpg">
            <a:extLst>
              <a:ext uri="{FF2B5EF4-FFF2-40B4-BE49-F238E27FC236}">
                <a16:creationId xmlns:a16="http://schemas.microsoft.com/office/drawing/2014/main" id="{BFD4E338-D4DE-4DB6-B5AF-E3218D3FDAC7}"/>
              </a:ext>
            </a:extLst>
          </p:cNvPr>
          <p:cNvPicPr>
            <a:picLocks noChangeAspect="1" noChangeArrowheads="1"/>
          </p:cNvPicPr>
          <p:nvPr/>
        </p:nvPicPr>
        <p:blipFill>
          <a:blip r:embed="rId2" cstate="print"/>
          <a:stretch>
            <a:fillRect/>
          </a:stretch>
        </p:blipFill>
        <p:spPr bwMode="auto">
          <a:xfrm>
            <a:off x="3902243" y="643466"/>
            <a:ext cx="6752806" cy="5571067"/>
          </a:xfrm>
          <a:prstGeom prst="rect">
            <a:avLst/>
          </a:prstGeom>
          <a:noFill/>
        </p:spPr>
      </p:pic>
    </p:spTree>
    <p:extLst>
      <p:ext uri="{BB962C8B-B14F-4D97-AF65-F5344CB8AC3E}">
        <p14:creationId xmlns:p14="http://schemas.microsoft.com/office/powerpoint/2010/main" val="21907990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Picture 4" descr="E:\Didattica\vari didattica\Lezione Imagologia 2\700-2.jpg">
            <a:extLst>
              <a:ext uri="{FF2B5EF4-FFF2-40B4-BE49-F238E27FC236}">
                <a16:creationId xmlns:a16="http://schemas.microsoft.com/office/drawing/2014/main" id="{6AA309A4-92D8-4F58-AAE5-13CC5EFDEB4D}"/>
              </a:ext>
            </a:extLst>
          </p:cNvPr>
          <p:cNvPicPr>
            <a:picLocks noChangeAspect="1" noChangeArrowheads="1"/>
          </p:cNvPicPr>
          <p:nvPr/>
        </p:nvPicPr>
        <p:blipFill>
          <a:blip r:embed="rId2" cstate="print"/>
          <a:stretch>
            <a:fillRect/>
          </a:stretch>
        </p:blipFill>
        <p:spPr bwMode="auto">
          <a:xfrm>
            <a:off x="4751335" y="298756"/>
            <a:ext cx="4961076" cy="6380805"/>
          </a:xfrm>
          <a:prstGeom prst="rect">
            <a:avLst/>
          </a:prstGeom>
          <a:noFill/>
        </p:spPr>
      </p:pic>
    </p:spTree>
    <p:extLst>
      <p:ext uri="{BB962C8B-B14F-4D97-AF65-F5344CB8AC3E}">
        <p14:creationId xmlns:p14="http://schemas.microsoft.com/office/powerpoint/2010/main" val="4144576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B6E7E6F-21DF-4B3B-ACA7-F504F1B94B4B}"/>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5683682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Immagine 1">
            <a:extLst>
              <a:ext uri="{FF2B5EF4-FFF2-40B4-BE49-F238E27FC236}">
                <a16:creationId xmlns:a16="http://schemas.microsoft.com/office/drawing/2014/main" id="{497F0D47-E403-4CAA-B717-725D6BB15126}"/>
              </a:ext>
            </a:extLst>
          </p:cNvPr>
          <p:cNvPicPr>
            <a:picLocks noChangeAspect="1"/>
          </p:cNvPicPr>
          <p:nvPr/>
        </p:nvPicPr>
        <p:blipFill>
          <a:blip r:embed="rId2"/>
          <a:stretch>
            <a:fillRect/>
          </a:stretch>
        </p:blipFill>
        <p:spPr>
          <a:xfrm>
            <a:off x="3564601" y="643466"/>
            <a:ext cx="7428089" cy="5571067"/>
          </a:xfrm>
          <a:prstGeom prst="rect">
            <a:avLst/>
          </a:prstGeom>
        </p:spPr>
      </p:pic>
    </p:spTree>
    <p:extLst>
      <p:ext uri="{BB962C8B-B14F-4D97-AF65-F5344CB8AC3E}">
        <p14:creationId xmlns:p14="http://schemas.microsoft.com/office/powerpoint/2010/main" val="2690130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amazzoni.jpg">
            <a:extLst>
              <a:ext uri="{FF2B5EF4-FFF2-40B4-BE49-F238E27FC236}">
                <a16:creationId xmlns:a16="http://schemas.microsoft.com/office/drawing/2014/main" id="{76F84B6D-31FF-4BA8-9964-1982D8834960}"/>
              </a:ext>
            </a:extLst>
          </p:cNvPr>
          <p:cNvPicPr>
            <a:picLocks noChangeAspect="1"/>
          </p:cNvPicPr>
          <p:nvPr/>
        </p:nvPicPr>
        <p:blipFill>
          <a:blip r:embed="rId2" cstate="print"/>
          <a:stretch>
            <a:fillRect/>
          </a:stretch>
        </p:blipFill>
        <p:spPr>
          <a:xfrm>
            <a:off x="395265" y="446597"/>
            <a:ext cx="3105528" cy="2696650"/>
          </a:xfrm>
          <a:prstGeom prst="rect">
            <a:avLst/>
          </a:prstGeom>
        </p:spPr>
      </p:pic>
      <p:pic>
        <p:nvPicPr>
          <p:cNvPr id="3" name="4 Imagen" descr="amazzone.jpg">
            <a:extLst>
              <a:ext uri="{FF2B5EF4-FFF2-40B4-BE49-F238E27FC236}">
                <a16:creationId xmlns:a16="http://schemas.microsoft.com/office/drawing/2014/main" id="{0AA5B6A9-2BAE-43C1-A729-9CA1F1F18C1A}"/>
              </a:ext>
            </a:extLst>
          </p:cNvPr>
          <p:cNvPicPr>
            <a:picLocks noChangeAspect="1"/>
          </p:cNvPicPr>
          <p:nvPr/>
        </p:nvPicPr>
        <p:blipFill>
          <a:blip r:embed="rId3" cstate="print"/>
          <a:stretch>
            <a:fillRect/>
          </a:stretch>
        </p:blipFill>
        <p:spPr>
          <a:xfrm>
            <a:off x="3985163" y="3271834"/>
            <a:ext cx="1387845" cy="3479066"/>
          </a:xfrm>
          <a:prstGeom prst="rect">
            <a:avLst/>
          </a:prstGeom>
        </p:spPr>
      </p:pic>
      <p:sp>
        <p:nvSpPr>
          <p:cNvPr id="4" name="8 CuadroTexto">
            <a:extLst>
              <a:ext uri="{FF2B5EF4-FFF2-40B4-BE49-F238E27FC236}">
                <a16:creationId xmlns:a16="http://schemas.microsoft.com/office/drawing/2014/main" id="{68DDBB01-0FC0-42BF-9165-C903A2C2147E}"/>
              </a:ext>
            </a:extLst>
          </p:cNvPr>
          <p:cNvSpPr txBox="1"/>
          <p:nvPr/>
        </p:nvSpPr>
        <p:spPr>
          <a:xfrm>
            <a:off x="395265" y="3143247"/>
            <a:ext cx="3249864" cy="707886"/>
          </a:xfrm>
          <a:prstGeom prst="rect">
            <a:avLst/>
          </a:prstGeom>
          <a:noFill/>
        </p:spPr>
        <p:txBody>
          <a:bodyPr wrap="none" rtlCol="0">
            <a:spAutoFit/>
          </a:bodyPr>
          <a:lstStyle/>
          <a:p>
            <a:r>
              <a:rPr lang="it-IT" sz="2000" b="1" dirty="0"/>
              <a:t>Theodore de Bry, Amazzoni, </a:t>
            </a:r>
          </a:p>
          <a:p>
            <a:r>
              <a:rPr lang="it-IT" sz="2000" b="1" dirty="0"/>
              <a:t>da America, tertia pars, 1592</a:t>
            </a:r>
            <a:endParaRPr lang="es-ES" sz="2000" b="1" dirty="0"/>
          </a:p>
        </p:txBody>
      </p:sp>
      <p:sp>
        <p:nvSpPr>
          <p:cNvPr id="5" name="7 CuadroTexto">
            <a:extLst>
              <a:ext uri="{FF2B5EF4-FFF2-40B4-BE49-F238E27FC236}">
                <a16:creationId xmlns:a16="http://schemas.microsoft.com/office/drawing/2014/main" id="{0E474400-B556-4443-9F9C-A9718014E3A5}"/>
              </a:ext>
            </a:extLst>
          </p:cNvPr>
          <p:cNvSpPr txBox="1"/>
          <p:nvPr/>
        </p:nvSpPr>
        <p:spPr>
          <a:xfrm>
            <a:off x="5713042" y="5114928"/>
            <a:ext cx="2357422" cy="1015663"/>
          </a:xfrm>
          <a:prstGeom prst="rect">
            <a:avLst/>
          </a:prstGeom>
          <a:noFill/>
        </p:spPr>
        <p:txBody>
          <a:bodyPr wrap="square" rtlCol="0">
            <a:spAutoFit/>
          </a:bodyPr>
          <a:lstStyle/>
          <a:p>
            <a:r>
              <a:rPr lang="it-IT" sz="2000" b="1" dirty="0"/>
              <a:t>Ulisse Aldrovandi</a:t>
            </a:r>
          </a:p>
          <a:p>
            <a:r>
              <a:rPr lang="it-IT" sz="2000" b="1" dirty="0"/>
              <a:t>“Amazzone”, da</a:t>
            </a:r>
          </a:p>
          <a:p>
            <a:r>
              <a:rPr lang="it-IT" sz="2000" b="1" dirty="0"/>
              <a:t>Ornithologiae, 1599</a:t>
            </a:r>
            <a:endParaRPr lang="es-ES" sz="2000" b="1" dirty="0"/>
          </a:p>
        </p:txBody>
      </p:sp>
      <p:pic>
        <p:nvPicPr>
          <p:cNvPr id="7" name="Immagine 6">
            <a:extLst>
              <a:ext uri="{FF2B5EF4-FFF2-40B4-BE49-F238E27FC236}">
                <a16:creationId xmlns:a16="http://schemas.microsoft.com/office/drawing/2014/main" id="{42221C9E-82D4-4C35-ABE5-F575C675202C}"/>
              </a:ext>
            </a:extLst>
          </p:cNvPr>
          <p:cNvPicPr>
            <a:picLocks noChangeAspect="1"/>
          </p:cNvPicPr>
          <p:nvPr/>
        </p:nvPicPr>
        <p:blipFill>
          <a:blip r:embed="rId4"/>
          <a:stretch>
            <a:fillRect/>
          </a:stretch>
        </p:blipFill>
        <p:spPr>
          <a:xfrm>
            <a:off x="3969544" y="206713"/>
            <a:ext cx="4252912" cy="2936534"/>
          </a:xfrm>
          <a:prstGeom prst="rect">
            <a:avLst/>
          </a:prstGeom>
        </p:spPr>
      </p:pic>
      <p:pic>
        <p:nvPicPr>
          <p:cNvPr id="9" name="Immagine 8">
            <a:extLst>
              <a:ext uri="{FF2B5EF4-FFF2-40B4-BE49-F238E27FC236}">
                <a16:creationId xmlns:a16="http://schemas.microsoft.com/office/drawing/2014/main" id="{32A872A6-CC94-4AB1-8FC6-34EE9491F186}"/>
              </a:ext>
            </a:extLst>
          </p:cNvPr>
          <p:cNvPicPr>
            <a:picLocks noChangeAspect="1"/>
          </p:cNvPicPr>
          <p:nvPr/>
        </p:nvPicPr>
        <p:blipFill>
          <a:blip r:embed="rId5"/>
          <a:stretch>
            <a:fillRect/>
          </a:stretch>
        </p:blipFill>
        <p:spPr>
          <a:xfrm>
            <a:off x="8622165" y="2330377"/>
            <a:ext cx="3143250" cy="2333625"/>
          </a:xfrm>
          <a:prstGeom prst="rect">
            <a:avLst/>
          </a:prstGeom>
        </p:spPr>
      </p:pic>
      <p:sp>
        <p:nvSpPr>
          <p:cNvPr id="10" name="Rettangolo 9">
            <a:extLst>
              <a:ext uri="{FF2B5EF4-FFF2-40B4-BE49-F238E27FC236}">
                <a16:creationId xmlns:a16="http://schemas.microsoft.com/office/drawing/2014/main" id="{BA262AD1-C26B-4D3E-B16B-3ABE0013B02A}"/>
              </a:ext>
            </a:extLst>
          </p:cNvPr>
          <p:cNvSpPr/>
          <p:nvPr/>
        </p:nvSpPr>
        <p:spPr>
          <a:xfrm>
            <a:off x="8410498" y="4707224"/>
            <a:ext cx="3354917" cy="923330"/>
          </a:xfrm>
          <a:prstGeom prst="rect">
            <a:avLst/>
          </a:prstGeom>
        </p:spPr>
        <p:txBody>
          <a:bodyPr wrap="square">
            <a:spAutoFit/>
          </a:bodyPr>
          <a:lstStyle/>
          <a:p>
            <a:r>
              <a:rPr lang="es-ES" i="1" dirty="0">
                <a:solidFill>
                  <a:srgbClr val="222222"/>
                </a:solidFill>
                <a:latin typeface="Arial" panose="020B0604020202020204" pitchFamily="34" charset="0"/>
              </a:rPr>
              <a:t>El combate de las amazonas</a:t>
            </a:r>
            <a:r>
              <a:rPr lang="es-ES" dirty="0">
                <a:solidFill>
                  <a:srgbClr val="222222"/>
                </a:solidFill>
                <a:latin typeface="Arial" panose="020B0604020202020204" pitchFamily="34" charset="0"/>
              </a:rPr>
              <a:t> de </a:t>
            </a:r>
            <a:r>
              <a:rPr lang="es-ES" dirty="0">
                <a:solidFill>
                  <a:srgbClr val="0B0080"/>
                </a:solidFill>
                <a:latin typeface="Arial" panose="020B0604020202020204" pitchFamily="34" charset="0"/>
                <a:hlinkClick r:id="rId6" tooltip="Peter Paul Rubens"/>
              </a:rPr>
              <a:t>Rubens</a:t>
            </a:r>
            <a:r>
              <a:rPr lang="es-ES" dirty="0">
                <a:solidFill>
                  <a:srgbClr val="222222"/>
                </a:solidFill>
                <a:latin typeface="Arial" panose="020B0604020202020204" pitchFamily="34" charset="0"/>
              </a:rPr>
              <a:t>, </a:t>
            </a:r>
            <a:r>
              <a:rPr lang="es-ES" i="1" dirty="0">
                <a:solidFill>
                  <a:srgbClr val="0B0080"/>
                </a:solidFill>
                <a:latin typeface="Arial" panose="020B0604020202020204" pitchFamily="34" charset="0"/>
                <a:hlinkClick r:id="rId7" tooltip="Circa"/>
              </a:rPr>
              <a:t>c.</a:t>
            </a:r>
            <a:r>
              <a:rPr lang="es-ES" dirty="0">
                <a:solidFill>
                  <a:srgbClr val="222222"/>
                </a:solidFill>
                <a:latin typeface="Arial" panose="020B0604020202020204" pitchFamily="34" charset="0"/>
              </a:rPr>
              <a:t> </a:t>
            </a:r>
            <a:r>
              <a:rPr lang="es-ES" dirty="0">
                <a:solidFill>
                  <a:srgbClr val="0B0080"/>
                </a:solidFill>
                <a:latin typeface="Arial" panose="020B0604020202020204" pitchFamily="34" charset="0"/>
                <a:hlinkClick r:id="rId8" tooltip="1619"/>
              </a:rPr>
              <a:t>1619</a:t>
            </a:r>
            <a:r>
              <a:rPr lang="es-ES" dirty="0">
                <a:solidFill>
                  <a:srgbClr val="222222"/>
                </a:solidFill>
                <a:latin typeface="Arial" panose="020B0604020202020204" pitchFamily="34" charset="0"/>
              </a:rPr>
              <a:t> (</a:t>
            </a:r>
            <a:r>
              <a:rPr lang="es-ES" i="1" dirty="0">
                <a:solidFill>
                  <a:srgbClr val="0B0080"/>
                </a:solidFill>
                <a:latin typeface="Arial" panose="020B0604020202020204" pitchFamily="34" charset="0"/>
                <a:hlinkClick r:id="rId9" tooltip="Alte Pinakothek"/>
              </a:rPr>
              <a:t>Alte </a:t>
            </a:r>
            <a:r>
              <a:rPr lang="es-ES" i="1" dirty="0" err="1">
                <a:solidFill>
                  <a:srgbClr val="0B0080"/>
                </a:solidFill>
                <a:latin typeface="Arial" panose="020B0604020202020204" pitchFamily="34" charset="0"/>
                <a:hlinkClick r:id="rId9" tooltip="Alte Pinakothek"/>
              </a:rPr>
              <a:t>Pinakothek</a:t>
            </a:r>
            <a:r>
              <a:rPr lang="es-ES" dirty="0">
                <a:solidFill>
                  <a:srgbClr val="222222"/>
                </a:solidFill>
                <a:latin typeface="Arial" panose="020B0604020202020204" pitchFamily="34" charset="0"/>
              </a:rPr>
              <a:t>, </a:t>
            </a:r>
            <a:r>
              <a:rPr lang="es-ES" dirty="0">
                <a:solidFill>
                  <a:srgbClr val="0B0080"/>
                </a:solidFill>
                <a:latin typeface="Arial" panose="020B0604020202020204" pitchFamily="34" charset="0"/>
                <a:hlinkClick r:id="rId10" tooltip="Múnich"/>
              </a:rPr>
              <a:t>Múnich</a:t>
            </a:r>
            <a:r>
              <a:rPr lang="es-ES" dirty="0">
                <a:solidFill>
                  <a:srgbClr val="222222"/>
                </a:solidFill>
                <a:latin typeface="Arial" panose="020B0604020202020204" pitchFamily="34" charset="0"/>
              </a:rPr>
              <a:t>)</a:t>
            </a:r>
            <a:endParaRPr lang="es-ES" dirty="0"/>
          </a:p>
        </p:txBody>
      </p:sp>
    </p:spTree>
    <p:extLst>
      <p:ext uri="{BB962C8B-B14F-4D97-AF65-F5344CB8AC3E}">
        <p14:creationId xmlns:p14="http://schemas.microsoft.com/office/powerpoint/2010/main" val="21447110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78DAAE-B0C3-49A3-8AB1-AD2FF0E36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en-US" dirty="0"/>
          </a:p>
        </p:txBody>
      </p:sp>
      <p:sp>
        <p:nvSpPr>
          <p:cNvPr id="9" name="Rectangle 8">
            <a:extLst>
              <a:ext uri="{FF2B5EF4-FFF2-40B4-BE49-F238E27FC236}">
                <a16:creationId xmlns:a16="http://schemas.microsoft.com/office/drawing/2014/main" id="{F6A8A81D-3338-4B0F-A26F-A3D259D27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801794"/>
            <a:ext cx="11000237" cy="5248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0155665-7CE2-4939-AE5E-020DC1D20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pic>
        <p:nvPicPr>
          <p:cNvPr id="2" name="Immagine 1">
            <a:extLst>
              <a:ext uri="{FF2B5EF4-FFF2-40B4-BE49-F238E27FC236}">
                <a16:creationId xmlns:a16="http://schemas.microsoft.com/office/drawing/2014/main" id="{F02A53F6-0977-41ED-B267-AED22DD90784}"/>
              </a:ext>
            </a:extLst>
          </p:cNvPr>
          <p:cNvPicPr>
            <a:picLocks noChangeAspect="1"/>
          </p:cNvPicPr>
          <p:nvPr/>
        </p:nvPicPr>
        <p:blipFill>
          <a:blip r:embed="rId2"/>
          <a:stretch>
            <a:fillRect/>
          </a:stretch>
        </p:blipFill>
        <p:spPr>
          <a:xfrm>
            <a:off x="4446420" y="1284394"/>
            <a:ext cx="3394329" cy="4283066"/>
          </a:xfrm>
          <a:prstGeom prst="rect">
            <a:avLst/>
          </a:prstGeom>
        </p:spPr>
      </p:pic>
    </p:spTree>
    <p:extLst>
      <p:ext uri="{BB962C8B-B14F-4D97-AF65-F5344CB8AC3E}">
        <p14:creationId xmlns:p14="http://schemas.microsoft.com/office/powerpoint/2010/main" val="9415333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Immagine 1">
            <a:extLst>
              <a:ext uri="{FF2B5EF4-FFF2-40B4-BE49-F238E27FC236}">
                <a16:creationId xmlns:a16="http://schemas.microsoft.com/office/drawing/2014/main" id="{0D8FC686-DF15-442F-B7E0-3F9C083F93B1}"/>
              </a:ext>
            </a:extLst>
          </p:cNvPr>
          <p:cNvPicPr>
            <a:picLocks noChangeAspect="1"/>
          </p:cNvPicPr>
          <p:nvPr/>
        </p:nvPicPr>
        <p:blipFill>
          <a:blip r:embed="rId2"/>
          <a:stretch>
            <a:fillRect/>
          </a:stretch>
        </p:blipFill>
        <p:spPr>
          <a:xfrm>
            <a:off x="5426266" y="643466"/>
            <a:ext cx="3704759" cy="5571067"/>
          </a:xfrm>
          <a:prstGeom prst="rect">
            <a:avLst/>
          </a:prstGeom>
        </p:spPr>
      </p:pic>
    </p:spTree>
    <p:extLst>
      <p:ext uri="{BB962C8B-B14F-4D97-AF65-F5344CB8AC3E}">
        <p14:creationId xmlns:p14="http://schemas.microsoft.com/office/powerpoint/2010/main" val="37410471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Immagine 1">
            <a:extLst>
              <a:ext uri="{FF2B5EF4-FFF2-40B4-BE49-F238E27FC236}">
                <a16:creationId xmlns:a16="http://schemas.microsoft.com/office/drawing/2014/main" id="{E8FD6B17-F9D7-4AE1-B75C-D235C5AF4A31}"/>
              </a:ext>
            </a:extLst>
          </p:cNvPr>
          <p:cNvPicPr>
            <a:picLocks noChangeAspect="1"/>
          </p:cNvPicPr>
          <p:nvPr/>
        </p:nvPicPr>
        <p:blipFill>
          <a:blip r:embed="rId2"/>
          <a:stretch>
            <a:fillRect/>
          </a:stretch>
        </p:blipFill>
        <p:spPr>
          <a:xfrm>
            <a:off x="3226961" y="643466"/>
            <a:ext cx="8103370" cy="5571067"/>
          </a:xfrm>
          <a:prstGeom prst="rect">
            <a:avLst/>
          </a:prstGeom>
        </p:spPr>
      </p:pic>
    </p:spTree>
    <p:extLst>
      <p:ext uri="{BB962C8B-B14F-4D97-AF65-F5344CB8AC3E}">
        <p14:creationId xmlns:p14="http://schemas.microsoft.com/office/powerpoint/2010/main" val="21971707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Immagine 1">
            <a:extLst>
              <a:ext uri="{FF2B5EF4-FFF2-40B4-BE49-F238E27FC236}">
                <a16:creationId xmlns:a16="http://schemas.microsoft.com/office/drawing/2014/main" id="{86D4ECF8-CFA8-4978-9BD2-9DB502475569}"/>
              </a:ext>
            </a:extLst>
          </p:cNvPr>
          <p:cNvPicPr>
            <a:picLocks noChangeAspect="1"/>
          </p:cNvPicPr>
          <p:nvPr/>
        </p:nvPicPr>
        <p:blipFill>
          <a:blip r:embed="rId2"/>
          <a:stretch>
            <a:fillRect/>
          </a:stretch>
        </p:blipFill>
        <p:spPr>
          <a:xfrm>
            <a:off x="5398411" y="643466"/>
            <a:ext cx="3760470" cy="5571067"/>
          </a:xfrm>
          <a:prstGeom prst="rect">
            <a:avLst/>
          </a:prstGeom>
        </p:spPr>
      </p:pic>
    </p:spTree>
    <p:extLst>
      <p:ext uri="{BB962C8B-B14F-4D97-AF65-F5344CB8AC3E}">
        <p14:creationId xmlns:p14="http://schemas.microsoft.com/office/powerpoint/2010/main" val="2097175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630B870F-AD2B-4960-A146-712A43F0FE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a16="http://schemas.microsoft.com/office/drawing/2014/main" id="{7A724E19-CD8F-426C-BE70-7049BA896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3" y="480060"/>
            <a:ext cx="4980094" cy="3927687"/>
          </a:xfrm>
          <a:prstGeom prst="rect">
            <a:avLst/>
          </a:prstGeom>
          <a:solidFill>
            <a:srgbClr val="FFFFFF"/>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7170" name="Picture 2" descr="E:\Didattica\vari didattica\Lezione Imagologia 2\caricatura 2.jpg"/>
          <p:cNvPicPr>
            <a:picLocks noChangeAspect="1" noChangeArrowheads="1"/>
          </p:cNvPicPr>
          <p:nvPr/>
        </p:nvPicPr>
        <p:blipFill rotWithShape="1">
          <a:blip r:embed="rId2" cstate="print"/>
          <a:srcRect r="2" b="12130"/>
          <a:stretch/>
        </p:blipFill>
        <p:spPr bwMode="auto">
          <a:xfrm>
            <a:off x="1729573" y="643467"/>
            <a:ext cx="2482081" cy="3590205"/>
          </a:xfrm>
          <a:prstGeom prst="rect">
            <a:avLst/>
          </a:prstGeom>
          <a:noFill/>
        </p:spPr>
      </p:pic>
      <p:sp>
        <p:nvSpPr>
          <p:cNvPr id="76" name="Rectangle 75">
            <a:extLst>
              <a:ext uri="{FF2B5EF4-FFF2-40B4-BE49-F238E27FC236}">
                <a16:creationId xmlns:a16="http://schemas.microsoft.com/office/drawing/2014/main" id="{D661C5D2-8711-46AB-9AFC-243849E6E0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13658" y="480060"/>
            <a:ext cx="6101331" cy="1298484"/>
          </a:xfrm>
          <a:prstGeom prst="rect">
            <a:avLst/>
          </a:prstGeom>
          <a:solidFill>
            <a:srgbClr val="DDDDDD"/>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05C87F97-50F5-4D43-9B71-C1D6EBA8B5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4" y="4576875"/>
            <a:ext cx="4970189" cy="1812069"/>
          </a:xfrm>
          <a:prstGeom prst="rect">
            <a:avLst/>
          </a:prstGeom>
          <a:solidFill>
            <a:srgbClr val="DDDDDD"/>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4E7B0291-482C-4D02-AEC6-85BE052BE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13658" y="1939412"/>
            <a:ext cx="6101331" cy="4449533"/>
          </a:xfrm>
          <a:prstGeom prst="rect">
            <a:avLst/>
          </a:prstGeom>
          <a:solidFill>
            <a:srgbClr val="FFFFFF"/>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7171" name="Picture 3" descr="E:\Didattica\vari didattica\Lezione Imagologia 2\caricatura 1.jpg"/>
          <p:cNvPicPr>
            <a:picLocks noChangeAspect="1" noChangeArrowheads="1"/>
          </p:cNvPicPr>
          <p:nvPr/>
        </p:nvPicPr>
        <p:blipFill rotWithShape="1">
          <a:blip r:embed="rId3" cstate="print"/>
          <a:srcRect l="4312" r="-2" b="-2"/>
          <a:stretch/>
        </p:blipFill>
        <p:spPr bwMode="auto">
          <a:xfrm>
            <a:off x="7241058" y="2108541"/>
            <a:ext cx="2846272" cy="4116998"/>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503EB0F-2257-4A3E-A73B-E1DE769B45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77012B2A-0D78-433A-8C68-8889D3DCD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1" name="Freeform 5">
              <a:extLst>
                <a:ext uri="{FF2B5EF4-FFF2-40B4-BE49-F238E27FC236}">
                  <a16:creationId xmlns:a16="http://schemas.microsoft.com/office/drawing/2014/main" id="{119D0202-ED3F-47CC-90E9-4E963BCDAB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grpSp>
      <p:sp>
        <p:nvSpPr>
          <p:cNvPr id="13" name="Rectangle 12">
            <a:extLst>
              <a:ext uri="{FF2B5EF4-FFF2-40B4-BE49-F238E27FC236}">
                <a16:creationId xmlns:a16="http://schemas.microsoft.com/office/drawing/2014/main" id="{670D6F2B-93AF-47D6-9378-5E54BE0AC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5" name="Freeform 5">
            <a:extLst>
              <a:ext uri="{FF2B5EF4-FFF2-40B4-BE49-F238E27FC236}">
                <a16:creationId xmlns:a16="http://schemas.microsoft.com/office/drawing/2014/main" id="{74D7F5CE-A719-44F7-9C5B-4BC25A14E2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sp>
        <p:nvSpPr>
          <p:cNvPr id="2" name="Titolo 1">
            <a:extLst>
              <a:ext uri="{FF2B5EF4-FFF2-40B4-BE49-F238E27FC236}">
                <a16:creationId xmlns:a16="http://schemas.microsoft.com/office/drawing/2014/main" id="{503F6B6E-E2C8-4719-A74C-D6D7D03E48CB}"/>
              </a:ext>
            </a:extLst>
          </p:cNvPr>
          <p:cNvSpPr>
            <a:spLocks noGrp="1"/>
          </p:cNvSpPr>
          <p:nvPr>
            <p:ph type="title"/>
          </p:nvPr>
        </p:nvSpPr>
        <p:spPr>
          <a:xfrm>
            <a:off x="4662333" y="2099733"/>
            <a:ext cx="5730960" cy="2677648"/>
          </a:xfrm>
        </p:spPr>
        <p:txBody>
          <a:bodyPr vert="horz" lIns="91440" tIns="45720" rIns="91440" bIns="45720" rtlCol="0" anchor="b">
            <a:normAutofit/>
          </a:bodyPr>
          <a:lstStyle/>
          <a:p>
            <a:r>
              <a:rPr lang="en-US" sz="4800"/>
              <a:t>Il XX° secolo: il sogno turistico</a:t>
            </a:r>
          </a:p>
        </p:txBody>
      </p:sp>
      <p:pic>
        <p:nvPicPr>
          <p:cNvPr id="4" name="Segnaposto contenuto 3">
            <a:extLst>
              <a:ext uri="{FF2B5EF4-FFF2-40B4-BE49-F238E27FC236}">
                <a16:creationId xmlns:a16="http://schemas.microsoft.com/office/drawing/2014/main" id="{14AD5A13-FB41-4E88-990A-457B6D0DE8C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640" r="181"/>
          <a:stretch/>
        </p:blipFill>
        <p:spPr>
          <a:xfrm>
            <a:off x="478965" y="471948"/>
            <a:ext cx="3751053" cy="5909207"/>
          </a:xfrm>
          <a:prstGeom prst="rect">
            <a:avLst/>
          </a:prstGeom>
          <a:ln>
            <a:noFill/>
          </a:ln>
        </p:spPr>
      </p:pic>
      <p:sp>
        <p:nvSpPr>
          <p:cNvPr id="17" name="Rectangle 16">
            <a:extLst>
              <a:ext uri="{FF2B5EF4-FFF2-40B4-BE49-F238E27FC236}">
                <a16:creationId xmlns:a16="http://schemas.microsoft.com/office/drawing/2014/main" id="{A163AD8F-ACE5-4FCB-A39E-DF84A7216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4662951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Segnaposto contenuto 4" descr="Immagine che contiene testo, tavolo&#10;&#10;Descrizione generata con affidabilità elevata">
            <a:extLst>
              <a:ext uri="{FF2B5EF4-FFF2-40B4-BE49-F238E27FC236}">
                <a16:creationId xmlns:a16="http://schemas.microsoft.com/office/drawing/2014/main" id="{6B4FB95B-DB5D-466C-AF6E-52683637DEE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04" r="12879" b="-2"/>
          <a:stretch/>
        </p:blipFill>
        <p:spPr>
          <a:xfrm>
            <a:off x="321733" y="321732"/>
            <a:ext cx="3777025" cy="6214533"/>
          </a:xfrm>
          <a:prstGeom prst="rect">
            <a:avLst/>
          </a:prstGeom>
        </p:spPr>
      </p:pic>
      <p:pic>
        <p:nvPicPr>
          <p:cNvPr id="5" name="Immagine 4" descr="Immagine che contiene testo&#10;&#10;Descrizione generata con affidabilità molto elevata">
            <a:extLst>
              <a:ext uri="{FF2B5EF4-FFF2-40B4-BE49-F238E27FC236}">
                <a16:creationId xmlns:a16="http://schemas.microsoft.com/office/drawing/2014/main" id="{6E948082-74B3-4397-87D5-DC7A07FEA1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97" r="14906" b="-2"/>
          <a:stretch/>
        </p:blipFill>
        <p:spPr>
          <a:xfrm>
            <a:off x="4184538" y="321732"/>
            <a:ext cx="3822924" cy="6214533"/>
          </a:xfrm>
          <a:prstGeom prst="rect">
            <a:avLst/>
          </a:prstGeom>
        </p:spPr>
      </p:pic>
      <p:pic>
        <p:nvPicPr>
          <p:cNvPr id="3" name="Immagine 2" descr="Immagine che contiene testo&#10;&#10;Descrizione generata con affidabilità elevata">
            <a:extLst>
              <a:ext uri="{FF2B5EF4-FFF2-40B4-BE49-F238E27FC236}">
                <a16:creationId xmlns:a16="http://schemas.microsoft.com/office/drawing/2014/main" id="{60BC4FB3-6E51-438A-B1C4-685A6405DC1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405" r="2752" b="-2"/>
          <a:stretch/>
        </p:blipFill>
        <p:spPr>
          <a:xfrm>
            <a:off x="8087672" y="321732"/>
            <a:ext cx="3782595" cy="6214533"/>
          </a:xfrm>
          <a:prstGeom prst="rect">
            <a:avLst/>
          </a:prstGeom>
        </p:spPr>
      </p:pic>
    </p:spTree>
    <p:extLst>
      <p:ext uri="{BB962C8B-B14F-4D97-AF65-F5344CB8AC3E}">
        <p14:creationId xmlns:p14="http://schemas.microsoft.com/office/powerpoint/2010/main" val="36799765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descr="Immagine che contiene albero, esterni, cielo, resort&#10;&#10;Descrizione generata con affidabilità molto elevata">
            <a:extLst>
              <a:ext uri="{FF2B5EF4-FFF2-40B4-BE49-F238E27FC236}">
                <a16:creationId xmlns:a16="http://schemas.microsoft.com/office/drawing/2014/main" id="{E7A15CFF-AE8B-4DDD-A5F1-C9D3124700B3}"/>
              </a:ext>
            </a:extLst>
          </p:cNvPr>
          <p:cNvPicPr>
            <a:picLocks noChangeAspect="1"/>
          </p:cNvPicPr>
          <p:nvPr/>
        </p:nvPicPr>
        <p:blipFill rotWithShape="1">
          <a:blip r:embed="rId2">
            <a:extLst>
              <a:ext uri="{28A0092B-C50C-407E-A947-70E740481C1C}">
                <a14:useLocalDpi xmlns:a14="http://schemas.microsoft.com/office/drawing/2010/main" val="0"/>
              </a:ext>
            </a:extLst>
          </a:blip>
          <a:srcRect t="22036" r="-1" b="20542"/>
          <a:stretch/>
        </p:blipFill>
        <p:spPr>
          <a:xfrm>
            <a:off x="20" y="10"/>
            <a:ext cx="7215381" cy="2969294"/>
          </a:xfrm>
          <a:custGeom>
            <a:avLst/>
            <a:gdLst/>
            <a:ahLst/>
            <a:cxnLst/>
            <a:rect l="l" t="t" r="r" b="b"/>
            <a:pathLst>
              <a:path w="7215401" h="2969304">
                <a:moveTo>
                  <a:pt x="0" y="0"/>
                </a:moveTo>
                <a:lnTo>
                  <a:pt x="677334" y="0"/>
                </a:lnTo>
                <a:lnTo>
                  <a:pt x="1168036" y="0"/>
                </a:lnTo>
                <a:lnTo>
                  <a:pt x="1205499" y="0"/>
                </a:lnTo>
                <a:lnTo>
                  <a:pt x="1647632" y="0"/>
                </a:lnTo>
                <a:lnTo>
                  <a:pt x="7215401" y="0"/>
                </a:lnTo>
                <a:lnTo>
                  <a:pt x="5840224" y="2969304"/>
                </a:lnTo>
                <a:lnTo>
                  <a:pt x="0" y="2969304"/>
                </a:lnTo>
                <a:close/>
              </a:path>
            </a:pathLst>
          </a:custGeom>
        </p:spPr>
      </p:pic>
      <p:pic>
        <p:nvPicPr>
          <p:cNvPr id="3" name="Immagine 2" descr="Immagine che contiene acqua, esterni, cielo, piscina&#10;&#10;Descrizione generata con affidabilità molto elevata">
            <a:extLst>
              <a:ext uri="{FF2B5EF4-FFF2-40B4-BE49-F238E27FC236}">
                <a16:creationId xmlns:a16="http://schemas.microsoft.com/office/drawing/2014/main" id="{456C9DAE-C13F-4CC6-A71F-A1BCF91F5A6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 b="14469"/>
          <a:stretch/>
        </p:blipFill>
        <p:spPr>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5" name="Segnaposto contenuto 4" descr="Immagine che contiene albero, esterni, cielo, acqua&#10;&#10;Descrizione generata con affidabilità molto elevata">
            <a:extLst>
              <a:ext uri="{FF2B5EF4-FFF2-40B4-BE49-F238E27FC236}">
                <a16:creationId xmlns:a16="http://schemas.microsoft.com/office/drawing/2014/main" id="{E2CD0163-6FF7-4E7B-85D7-8F1C4DC35B7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5840"/>
          <a:stretch/>
        </p:blipFill>
        <p:spPr>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2" name="Immagine 1" descr="Immagine che contiene acqua, cielo, albero, spiaggia&#10;&#10;Descrizione generata con affidabilità molto elevata">
            <a:extLst>
              <a:ext uri="{FF2B5EF4-FFF2-40B4-BE49-F238E27FC236}">
                <a16:creationId xmlns:a16="http://schemas.microsoft.com/office/drawing/2014/main" id="{C97F63E1-4CDF-42B8-AC74-2CF586CF0F48}"/>
              </a:ext>
            </a:extLst>
          </p:cNvPr>
          <p:cNvPicPr>
            <a:picLocks noChangeAspect="1"/>
          </p:cNvPicPr>
          <p:nvPr/>
        </p:nvPicPr>
        <p:blipFill rotWithShape="1">
          <a:blip r:embed="rId5">
            <a:extLst>
              <a:ext uri="{28A0092B-C50C-407E-A947-70E740481C1C}">
                <a14:useLocalDpi xmlns:a14="http://schemas.microsoft.com/office/drawing/2010/main" val="0"/>
              </a:ext>
            </a:extLst>
          </a:blip>
          <a:srcRect r="-2" b="11973"/>
          <a:stretch/>
        </p:blipFill>
        <p:spPr>
          <a:xfrm>
            <a:off x="1" y="3106464"/>
            <a:ext cx="6209553" cy="3751536"/>
          </a:xfrm>
          <a:custGeom>
            <a:avLst/>
            <a:gdLst/>
            <a:ahLst/>
            <a:cxnLst/>
            <a:rect l="l" t="t" r="r" b="b"/>
            <a:pathLst>
              <a:path w="6209553" h="3751536">
                <a:moveTo>
                  <a:pt x="0" y="0"/>
                </a:moveTo>
                <a:lnTo>
                  <a:pt x="5776701" y="0"/>
                </a:lnTo>
                <a:lnTo>
                  <a:pt x="4041567" y="3746529"/>
                </a:lnTo>
                <a:lnTo>
                  <a:pt x="6209553" y="3746529"/>
                </a:lnTo>
                <a:lnTo>
                  <a:pt x="6209553" y="3746530"/>
                </a:lnTo>
                <a:lnTo>
                  <a:pt x="1647632" y="3746530"/>
                </a:lnTo>
                <a:lnTo>
                  <a:pt x="1647632" y="3751536"/>
                </a:lnTo>
                <a:lnTo>
                  <a:pt x="0" y="3751536"/>
                </a:lnTo>
                <a:close/>
              </a:path>
            </a:pathLst>
          </a:custGeom>
        </p:spPr>
      </p:pic>
    </p:spTree>
    <p:extLst>
      <p:ext uri="{BB962C8B-B14F-4D97-AF65-F5344CB8AC3E}">
        <p14:creationId xmlns:p14="http://schemas.microsoft.com/office/powerpoint/2010/main" val="5541014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30B870F-AD2B-4960-A146-712A43F0FE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36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A724E19-CD8F-426C-BE70-7049BA896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3" y="480060"/>
            <a:ext cx="4980094" cy="3927687"/>
          </a:xfrm>
          <a:prstGeom prst="rect">
            <a:avLst/>
          </a:prstGeom>
          <a:solidFill>
            <a:srgbClr val="FFFFFF"/>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3" name="Immagine 2" descr="Immagine che contiene acqua, esterni, spiaggia, palma&#10;&#10;Descrizione generata automaticamente">
            <a:extLst>
              <a:ext uri="{FF2B5EF4-FFF2-40B4-BE49-F238E27FC236}">
                <a16:creationId xmlns:a16="http://schemas.microsoft.com/office/drawing/2014/main" id="{06B25468-8FC7-4B52-A103-FD906CE9D7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6" y="693209"/>
            <a:ext cx="4654295" cy="3490721"/>
          </a:xfrm>
          <a:prstGeom prst="rect">
            <a:avLst/>
          </a:prstGeom>
        </p:spPr>
      </p:pic>
      <p:sp>
        <p:nvSpPr>
          <p:cNvPr id="13" name="Rectangle 12">
            <a:extLst>
              <a:ext uri="{FF2B5EF4-FFF2-40B4-BE49-F238E27FC236}">
                <a16:creationId xmlns:a16="http://schemas.microsoft.com/office/drawing/2014/main" id="{D661C5D2-8711-46AB-9AFC-243849E6E0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13658" y="480060"/>
            <a:ext cx="6101331" cy="1298484"/>
          </a:xfrm>
          <a:prstGeom prst="rect">
            <a:avLst/>
          </a:prstGeom>
          <a:solidFill>
            <a:srgbClr val="DDDDDD"/>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5C87F97-50F5-4D43-9B71-C1D6EBA8B5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4" y="4576875"/>
            <a:ext cx="4970189" cy="1812069"/>
          </a:xfrm>
          <a:prstGeom prst="rect">
            <a:avLst/>
          </a:prstGeom>
          <a:solidFill>
            <a:srgbClr val="DDDDDD"/>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E7B0291-482C-4D02-AEC6-85BE052BE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13658" y="1939412"/>
            <a:ext cx="6101331" cy="4449533"/>
          </a:xfrm>
          <a:prstGeom prst="rect">
            <a:avLst/>
          </a:prstGeom>
          <a:solidFill>
            <a:srgbClr val="FFFFFF"/>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4" name="Immagine 3">
            <a:extLst>
              <a:ext uri="{FF2B5EF4-FFF2-40B4-BE49-F238E27FC236}">
                <a16:creationId xmlns:a16="http://schemas.microsoft.com/office/drawing/2014/main" id="{A1BDB532-B8CD-462D-885D-78B002E732FE}"/>
              </a:ext>
            </a:extLst>
          </p:cNvPr>
          <p:cNvPicPr>
            <a:picLocks noChangeAspect="1"/>
          </p:cNvPicPr>
          <p:nvPr/>
        </p:nvPicPr>
        <p:blipFill>
          <a:blip r:embed="rId3"/>
          <a:stretch>
            <a:fillRect/>
          </a:stretch>
        </p:blipFill>
        <p:spPr>
          <a:xfrm>
            <a:off x="5779855" y="2587864"/>
            <a:ext cx="5768679" cy="3158352"/>
          </a:xfrm>
          <a:prstGeom prst="rect">
            <a:avLst/>
          </a:prstGeom>
        </p:spPr>
      </p:pic>
    </p:spTree>
    <p:extLst>
      <p:ext uri="{BB962C8B-B14F-4D97-AF65-F5344CB8AC3E}">
        <p14:creationId xmlns:p14="http://schemas.microsoft.com/office/powerpoint/2010/main" val="20781661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6503EB0F-2257-4A3E-A73B-E1DE769B45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72" name="Rectangle 71">
              <a:extLst>
                <a:ext uri="{FF2B5EF4-FFF2-40B4-BE49-F238E27FC236}">
                  <a16:creationId xmlns:a16="http://schemas.microsoft.com/office/drawing/2014/main" id="{77012B2A-0D78-433A-8C68-8889D3DCD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73" name="Freeform 5">
              <a:extLst>
                <a:ext uri="{FF2B5EF4-FFF2-40B4-BE49-F238E27FC236}">
                  <a16:creationId xmlns:a16="http://schemas.microsoft.com/office/drawing/2014/main" id="{119D0202-ED3F-47CC-90E9-4E963BCDAB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grpSp>
      <p:sp>
        <p:nvSpPr>
          <p:cNvPr id="75" name="Rectangle 74">
            <a:extLst>
              <a:ext uri="{FF2B5EF4-FFF2-40B4-BE49-F238E27FC236}">
                <a16:creationId xmlns:a16="http://schemas.microsoft.com/office/drawing/2014/main" id="{670D6F2B-93AF-47D6-9378-5E54BE0AC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 name="CasellaDiTesto 1">
            <a:extLst>
              <a:ext uri="{FF2B5EF4-FFF2-40B4-BE49-F238E27FC236}">
                <a16:creationId xmlns:a16="http://schemas.microsoft.com/office/drawing/2014/main" id="{20ADC3F8-77F1-4DA1-AC83-4A3BB94B3B6A}"/>
              </a:ext>
            </a:extLst>
          </p:cNvPr>
          <p:cNvSpPr txBox="1"/>
          <p:nvPr/>
        </p:nvSpPr>
        <p:spPr>
          <a:xfrm>
            <a:off x="5274825" y="1143000"/>
            <a:ext cx="6268246" cy="3134032"/>
          </a:xfrm>
          <a:prstGeom prst="rect">
            <a:avLst/>
          </a:prstGeom>
        </p:spPr>
        <p:txBody>
          <a:bodyPr vert="horz" lIns="91440" tIns="45720" rIns="91440" bIns="45720" rtlCol="0" anchor="b">
            <a:normAutofit/>
          </a:bodyPr>
          <a:lstStyle/>
          <a:p>
            <a:pPr>
              <a:spcBef>
                <a:spcPct val="0"/>
              </a:spcBef>
              <a:spcAft>
                <a:spcPts val="600"/>
              </a:spcAft>
            </a:pPr>
            <a:r>
              <a:rPr lang="en-US" sz="6600">
                <a:solidFill>
                  <a:schemeClr val="bg2"/>
                </a:solidFill>
                <a:latin typeface="+mj-lt"/>
                <a:ea typeface="+mj-ea"/>
                <a:cs typeface="+mj-cs"/>
              </a:rPr>
              <a:t>Il Sogno rivoluzionario</a:t>
            </a:r>
          </a:p>
        </p:txBody>
      </p:sp>
      <p:pic>
        <p:nvPicPr>
          <p:cNvPr id="8194" name="Picture 2" descr="E:\Didattica\vari didattica\Lezione Imagologia 2\che-guevara-AlbertoKorda-1950.jpg"/>
          <p:cNvPicPr>
            <a:picLocks noChangeAspect="1" noChangeArrowheads="1"/>
          </p:cNvPicPr>
          <p:nvPr/>
        </p:nvPicPr>
        <p:blipFill rotWithShape="1">
          <a:blip r:embed="rId3" cstate="print"/>
          <a:srcRect r="3" b="705"/>
          <a:stretch/>
        </p:blipFill>
        <p:spPr bwMode="auto">
          <a:xfrm>
            <a:off x="1109764" y="1113063"/>
            <a:ext cx="3531062" cy="4628758"/>
          </a:xfrm>
          <a:prstGeom prst="roundRect">
            <a:avLst>
              <a:gd name="adj" fmla="val 1858"/>
            </a:avLst>
          </a:prstGeom>
          <a:noFill/>
          <a:effectLst>
            <a:outerShdw blurRad="50800" dist="50800" dir="5400000" algn="tl" rotWithShape="0">
              <a:srgbClr val="000000">
                <a:alpha val="43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6D75838-7FA2-4AAF-9C77-E34C3B4AD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en-US" dirty="0"/>
          </a:p>
        </p:txBody>
      </p:sp>
      <p:sp useBgFill="1">
        <p:nvSpPr>
          <p:cNvPr id="73" name="Rectangle 72">
            <a:extLst>
              <a:ext uri="{FF2B5EF4-FFF2-40B4-BE49-F238E27FC236}">
                <a16:creationId xmlns:a16="http://schemas.microsoft.com/office/drawing/2014/main" id="{206B0C47-1CFB-42F6-B66C-063C5B601F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801794"/>
            <a:ext cx="11000237" cy="52482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7F85B938-6BC7-4B98-9953-B70B36465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pic>
        <p:nvPicPr>
          <p:cNvPr id="2" name="Immagine 1">
            <a:extLst>
              <a:ext uri="{FF2B5EF4-FFF2-40B4-BE49-F238E27FC236}">
                <a16:creationId xmlns:a16="http://schemas.microsoft.com/office/drawing/2014/main" id="{76E24292-CEED-4E86-AA6C-3C441D327921}"/>
              </a:ext>
            </a:extLst>
          </p:cNvPr>
          <p:cNvPicPr>
            <a:picLocks noChangeAspect="1"/>
          </p:cNvPicPr>
          <p:nvPr/>
        </p:nvPicPr>
        <p:blipFill>
          <a:blip r:embed="rId2"/>
          <a:stretch>
            <a:fillRect/>
          </a:stretch>
        </p:blipFill>
        <p:spPr>
          <a:xfrm>
            <a:off x="1126067" y="1652689"/>
            <a:ext cx="4728634" cy="3546475"/>
          </a:xfrm>
          <a:prstGeom prst="rect">
            <a:avLst/>
          </a:prstGeom>
        </p:spPr>
      </p:pic>
      <p:pic>
        <p:nvPicPr>
          <p:cNvPr id="2050" name="Picture 2" descr="Risultati immagini per gigantes patagones">
            <a:extLst>
              <a:ext uri="{FF2B5EF4-FFF2-40B4-BE49-F238E27FC236}">
                <a16:creationId xmlns:a16="http://schemas.microsoft.com/office/drawing/2014/main" id="{48136C51-6C92-4A93-8DBD-DAAD7042856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37301" y="1847745"/>
            <a:ext cx="4728634" cy="3156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0241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Immagine 1">
            <a:extLst>
              <a:ext uri="{FF2B5EF4-FFF2-40B4-BE49-F238E27FC236}">
                <a16:creationId xmlns:a16="http://schemas.microsoft.com/office/drawing/2014/main" id="{D2B55919-462B-411F-9FBF-7C9654EE67C0}"/>
              </a:ext>
            </a:extLst>
          </p:cNvPr>
          <p:cNvPicPr>
            <a:picLocks noChangeAspect="1"/>
          </p:cNvPicPr>
          <p:nvPr/>
        </p:nvPicPr>
        <p:blipFill rotWithShape="1">
          <a:blip r:embed="rId2"/>
          <a:srcRect l="13028" r="11972"/>
          <a:stretch/>
        </p:blipFill>
        <p:spPr>
          <a:xfrm>
            <a:off x="2139120" y="643466"/>
            <a:ext cx="8853569" cy="5571067"/>
          </a:xfrm>
          <a:prstGeom prst="rect">
            <a:avLst/>
          </a:prstGeom>
        </p:spPr>
      </p:pic>
    </p:spTree>
    <p:extLst>
      <p:ext uri="{BB962C8B-B14F-4D97-AF65-F5344CB8AC3E}">
        <p14:creationId xmlns:p14="http://schemas.microsoft.com/office/powerpoint/2010/main" val="1203587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6">
            <a:extLst>
              <a:ext uri="{FF2B5EF4-FFF2-40B4-BE49-F238E27FC236}">
                <a16:creationId xmlns:a16="http://schemas.microsoft.com/office/drawing/2014/main" id="{49AF1E17-E2EA-4DFA-ABA4-1FF1F27FA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3" name="Freeform 5">
            <a:extLst>
              <a:ext uri="{FF2B5EF4-FFF2-40B4-BE49-F238E27FC236}">
                <a16:creationId xmlns:a16="http://schemas.microsoft.com/office/drawing/2014/main" id="{5B254329-6146-42F5-9E30-4BB7D94579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880752" y="1770635"/>
            <a:ext cx="3346744" cy="612847"/>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dirty="0"/>
          </a:p>
        </p:txBody>
      </p:sp>
      <p:pic>
        <p:nvPicPr>
          <p:cNvPr id="2" name="Immagine 1">
            <a:extLst>
              <a:ext uri="{FF2B5EF4-FFF2-40B4-BE49-F238E27FC236}">
                <a16:creationId xmlns:a16="http://schemas.microsoft.com/office/drawing/2014/main" id="{CB9850BE-CABB-4BA4-BCF6-FD955831DE64}"/>
              </a:ext>
            </a:extLst>
          </p:cNvPr>
          <p:cNvPicPr>
            <a:picLocks noChangeAspect="1"/>
          </p:cNvPicPr>
          <p:nvPr/>
        </p:nvPicPr>
        <p:blipFill rotWithShape="1">
          <a:blip r:embed="rId2"/>
          <a:srcRect l="2939" r="3276" b="-1"/>
          <a:stretch/>
        </p:blipFill>
        <p:spPr>
          <a:xfrm>
            <a:off x="1482812" y="643467"/>
            <a:ext cx="10065722" cy="5571066"/>
          </a:xfrm>
          <a:custGeom>
            <a:avLst/>
            <a:gdLst/>
            <a:ahLst/>
            <a:cxnLst/>
            <a:rect l="l" t="t" r="r" b="b"/>
            <a:pathLst>
              <a:path w="6933502" h="5571066">
                <a:moveTo>
                  <a:pt x="55276" y="0"/>
                </a:moveTo>
                <a:lnTo>
                  <a:pt x="6933502" y="0"/>
                </a:lnTo>
                <a:lnTo>
                  <a:pt x="6933502" y="5571066"/>
                </a:lnTo>
                <a:lnTo>
                  <a:pt x="0" y="5571066"/>
                </a:lnTo>
                <a:lnTo>
                  <a:pt x="0" y="5571065"/>
                </a:lnTo>
                <a:lnTo>
                  <a:pt x="50061" y="5571065"/>
                </a:lnTo>
                <a:lnTo>
                  <a:pt x="58753" y="5504841"/>
                </a:lnTo>
                <a:lnTo>
                  <a:pt x="73023" y="5397085"/>
                </a:lnTo>
                <a:lnTo>
                  <a:pt x="88078" y="5277828"/>
                </a:lnTo>
                <a:lnTo>
                  <a:pt x="103917" y="5143437"/>
                </a:lnTo>
                <a:lnTo>
                  <a:pt x="120697" y="4996938"/>
                </a:lnTo>
                <a:lnTo>
                  <a:pt x="137476" y="4837726"/>
                </a:lnTo>
                <a:lnTo>
                  <a:pt x="154570" y="4668224"/>
                </a:lnTo>
                <a:lnTo>
                  <a:pt x="170408" y="4485403"/>
                </a:lnTo>
                <a:lnTo>
                  <a:pt x="185620" y="4294107"/>
                </a:lnTo>
                <a:lnTo>
                  <a:pt x="199420" y="4091914"/>
                </a:lnTo>
                <a:lnTo>
                  <a:pt x="212593" y="3881246"/>
                </a:lnTo>
                <a:lnTo>
                  <a:pt x="224982" y="3661498"/>
                </a:lnTo>
                <a:lnTo>
                  <a:pt x="229373" y="3548900"/>
                </a:lnTo>
                <a:lnTo>
                  <a:pt x="234234" y="3433880"/>
                </a:lnTo>
                <a:lnTo>
                  <a:pt x="238782" y="3317044"/>
                </a:lnTo>
                <a:lnTo>
                  <a:pt x="241761" y="3199603"/>
                </a:lnTo>
                <a:lnTo>
                  <a:pt x="244427" y="3079740"/>
                </a:lnTo>
                <a:lnTo>
                  <a:pt x="247250" y="2958667"/>
                </a:lnTo>
                <a:lnTo>
                  <a:pt x="249132" y="2835172"/>
                </a:lnTo>
                <a:lnTo>
                  <a:pt x="249132" y="2710467"/>
                </a:lnTo>
                <a:lnTo>
                  <a:pt x="250073" y="2584550"/>
                </a:lnTo>
                <a:lnTo>
                  <a:pt x="249132" y="2457423"/>
                </a:lnTo>
                <a:lnTo>
                  <a:pt x="247250" y="2328480"/>
                </a:lnTo>
                <a:lnTo>
                  <a:pt x="245525" y="2199537"/>
                </a:lnTo>
                <a:lnTo>
                  <a:pt x="241761" y="2068778"/>
                </a:lnTo>
                <a:lnTo>
                  <a:pt x="237841" y="1936808"/>
                </a:lnTo>
                <a:lnTo>
                  <a:pt x="233293" y="1804838"/>
                </a:lnTo>
                <a:lnTo>
                  <a:pt x="226863" y="1671657"/>
                </a:lnTo>
                <a:lnTo>
                  <a:pt x="219179" y="1537265"/>
                </a:lnTo>
                <a:lnTo>
                  <a:pt x="211809" y="1402269"/>
                </a:lnTo>
                <a:lnTo>
                  <a:pt x="202400" y="1267272"/>
                </a:lnTo>
                <a:lnTo>
                  <a:pt x="191109" y="1130459"/>
                </a:lnTo>
                <a:lnTo>
                  <a:pt x="179818" y="995462"/>
                </a:lnTo>
                <a:lnTo>
                  <a:pt x="166801" y="858044"/>
                </a:lnTo>
                <a:lnTo>
                  <a:pt x="152531" y="720020"/>
                </a:lnTo>
                <a:lnTo>
                  <a:pt x="137476" y="583812"/>
                </a:lnTo>
                <a:lnTo>
                  <a:pt x="119912" y="445789"/>
                </a:lnTo>
                <a:lnTo>
                  <a:pt x="101094" y="308370"/>
                </a:lnTo>
                <a:lnTo>
                  <a:pt x="82432" y="170347"/>
                </a:lnTo>
                <a:lnTo>
                  <a:pt x="60635" y="32929"/>
                </a:lnTo>
                <a:close/>
              </a:path>
            </a:pathLst>
          </a:custGeom>
        </p:spPr>
      </p:pic>
      <p:sp>
        <p:nvSpPr>
          <p:cNvPr id="11" name="Rectangle 10">
            <a:extLst>
              <a:ext uri="{FF2B5EF4-FFF2-40B4-BE49-F238E27FC236}">
                <a16:creationId xmlns:a16="http://schemas.microsoft.com/office/drawing/2014/main" id="{72BE43CF-5A8F-4260-9B74-14E5BE9D6E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11154120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9">
            <a:extLst>
              <a:ext uri="{FF2B5EF4-FFF2-40B4-BE49-F238E27FC236}">
                <a16:creationId xmlns:a16="http://schemas.microsoft.com/office/drawing/2014/main" id="{630B870F-AD2B-4960-A146-712A43F0FE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F38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1">
            <a:extLst>
              <a:ext uri="{FF2B5EF4-FFF2-40B4-BE49-F238E27FC236}">
                <a16:creationId xmlns:a16="http://schemas.microsoft.com/office/drawing/2014/main" id="{7A724E19-CD8F-426C-BE70-7049BA896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3" y="480060"/>
            <a:ext cx="4980094" cy="3927687"/>
          </a:xfrm>
          <a:prstGeom prst="rect">
            <a:avLst/>
          </a:prstGeom>
          <a:solidFill>
            <a:srgbClr val="FFFFFF"/>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5" name="Immagine 4" descr="Immagine che contiene persona, fotografia, uomo, esterni&#10;&#10;Descrizione generata automaticamente">
            <a:extLst>
              <a:ext uri="{FF2B5EF4-FFF2-40B4-BE49-F238E27FC236}">
                <a16:creationId xmlns:a16="http://schemas.microsoft.com/office/drawing/2014/main" id="{4F2EB7D9-8E43-49A0-B34B-107B7ED4E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6" y="885199"/>
            <a:ext cx="4654295" cy="3106741"/>
          </a:xfrm>
          <a:prstGeom prst="rect">
            <a:avLst/>
          </a:prstGeom>
        </p:spPr>
      </p:pic>
      <p:sp>
        <p:nvSpPr>
          <p:cNvPr id="20" name="Rectangle 13">
            <a:extLst>
              <a:ext uri="{FF2B5EF4-FFF2-40B4-BE49-F238E27FC236}">
                <a16:creationId xmlns:a16="http://schemas.microsoft.com/office/drawing/2014/main" id="{D661C5D2-8711-46AB-9AFC-243849E6E0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13658" y="480060"/>
            <a:ext cx="6101331" cy="1298484"/>
          </a:xfrm>
          <a:prstGeom prst="rect">
            <a:avLst/>
          </a:prstGeom>
          <a:solidFill>
            <a:srgbClr val="DDDDDD"/>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5C87F97-50F5-4D43-9B71-C1D6EBA8B5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4" y="4576875"/>
            <a:ext cx="4970189" cy="1812069"/>
          </a:xfrm>
          <a:prstGeom prst="rect">
            <a:avLst/>
          </a:prstGeom>
          <a:solidFill>
            <a:srgbClr val="DDDDDD"/>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E7B0291-482C-4D02-AEC6-85BE052BE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13658" y="1939412"/>
            <a:ext cx="6101331" cy="4449533"/>
          </a:xfrm>
          <a:prstGeom prst="rect">
            <a:avLst/>
          </a:prstGeom>
          <a:solidFill>
            <a:srgbClr val="FFFFFF"/>
          </a:solidFill>
          <a:ln>
            <a:solidFill>
              <a:srgbClr val="DDDD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3" name="Immagine 2" descr="Immagine che contiene fotografia, vario, tavolo, coperto&#10;&#10;Descrizione generata automaticamente">
            <a:extLst>
              <a:ext uri="{FF2B5EF4-FFF2-40B4-BE49-F238E27FC236}">
                <a16:creationId xmlns:a16="http://schemas.microsoft.com/office/drawing/2014/main" id="{C2DD2F85-1D2D-41C2-A470-AA18E715BB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9855" y="2656695"/>
            <a:ext cx="5768679" cy="3020690"/>
          </a:xfrm>
          <a:prstGeom prst="rect">
            <a:avLst/>
          </a:prstGeom>
        </p:spPr>
      </p:pic>
    </p:spTree>
    <p:extLst>
      <p:ext uri="{BB962C8B-B14F-4D97-AF65-F5344CB8AC3E}">
        <p14:creationId xmlns:p14="http://schemas.microsoft.com/office/powerpoint/2010/main" val="964534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C030789-C525-4D1D-90A0-F48C14A76E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7" name="Rectangle 10">
              <a:extLst>
                <a:ext uri="{FF2B5EF4-FFF2-40B4-BE49-F238E27FC236}">
                  <a16:creationId xmlns:a16="http://schemas.microsoft.com/office/drawing/2014/main" id="{91BD0F81-508F-4C6D-9938-C58CC2138A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8" name="Freeform 5">
              <a:extLst>
                <a:ext uri="{FF2B5EF4-FFF2-40B4-BE49-F238E27FC236}">
                  <a16:creationId xmlns:a16="http://schemas.microsoft.com/office/drawing/2014/main" id="{49081238-0806-4285-968F-ACFC0C0FB93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it-IT"/>
            </a:p>
          </p:txBody>
        </p:sp>
      </p:grpSp>
      <p:sp>
        <p:nvSpPr>
          <p:cNvPr id="14" name="Rectangle 13">
            <a:extLst>
              <a:ext uri="{FF2B5EF4-FFF2-40B4-BE49-F238E27FC236}">
                <a16:creationId xmlns:a16="http://schemas.microsoft.com/office/drawing/2014/main" id="{80CAB4C1-E9FF-4C37-92FA-28BED3B88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6" name="Rectangle 15">
            <a:extLst>
              <a:ext uri="{FF2B5EF4-FFF2-40B4-BE49-F238E27FC236}">
                <a16:creationId xmlns:a16="http://schemas.microsoft.com/office/drawing/2014/main" id="{0BD7060D-8DA2-4400-86F1-6A988F0E8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8" name="Rectangle 17">
            <a:extLst>
              <a:ext uri="{FF2B5EF4-FFF2-40B4-BE49-F238E27FC236}">
                <a16:creationId xmlns:a16="http://schemas.microsoft.com/office/drawing/2014/main" id="{96E6678A-6101-4D77-8A14-5F70FBDB6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magine 1">
            <a:extLst>
              <a:ext uri="{FF2B5EF4-FFF2-40B4-BE49-F238E27FC236}">
                <a16:creationId xmlns:a16="http://schemas.microsoft.com/office/drawing/2014/main" id="{B9A53E8B-FD71-4970-BF89-750292893269}"/>
              </a:ext>
            </a:extLst>
          </p:cNvPr>
          <p:cNvPicPr>
            <a:picLocks noChangeAspect="1"/>
          </p:cNvPicPr>
          <p:nvPr/>
        </p:nvPicPr>
        <p:blipFill>
          <a:blip r:embed="rId3"/>
          <a:stretch>
            <a:fillRect/>
          </a:stretch>
        </p:blipFill>
        <p:spPr>
          <a:xfrm>
            <a:off x="1415221" y="474132"/>
            <a:ext cx="1848794" cy="3439617"/>
          </a:xfrm>
          <a:prstGeom prst="roundRect">
            <a:avLst>
              <a:gd name="adj" fmla="val 1858"/>
            </a:avLst>
          </a:prstGeom>
          <a:effectLst/>
        </p:spPr>
      </p:pic>
      <p:pic>
        <p:nvPicPr>
          <p:cNvPr id="4" name="Immagine 3">
            <a:extLst>
              <a:ext uri="{FF2B5EF4-FFF2-40B4-BE49-F238E27FC236}">
                <a16:creationId xmlns:a16="http://schemas.microsoft.com/office/drawing/2014/main" id="{85D6C1ED-BB50-4CE7-AF05-EB9A72329D52}"/>
              </a:ext>
            </a:extLst>
          </p:cNvPr>
          <p:cNvPicPr>
            <a:picLocks noChangeAspect="1"/>
          </p:cNvPicPr>
          <p:nvPr/>
        </p:nvPicPr>
        <p:blipFill>
          <a:blip r:embed="rId4"/>
          <a:stretch>
            <a:fillRect/>
          </a:stretch>
        </p:blipFill>
        <p:spPr>
          <a:xfrm>
            <a:off x="4266994" y="579150"/>
            <a:ext cx="3557016" cy="3227992"/>
          </a:xfrm>
          <a:prstGeom prst="roundRect">
            <a:avLst>
              <a:gd name="adj" fmla="val 1858"/>
            </a:avLst>
          </a:prstGeom>
          <a:effectLst/>
        </p:spPr>
      </p:pic>
      <p:pic>
        <p:nvPicPr>
          <p:cNvPr id="3" name="Immagine 2">
            <a:extLst>
              <a:ext uri="{FF2B5EF4-FFF2-40B4-BE49-F238E27FC236}">
                <a16:creationId xmlns:a16="http://schemas.microsoft.com/office/drawing/2014/main" id="{544A8708-0BA6-47FD-BE53-04034C5768EB}"/>
              </a:ext>
            </a:extLst>
          </p:cNvPr>
          <p:cNvPicPr>
            <a:picLocks noChangeAspect="1"/>
          </p:cNvPicPr>
          <p:nvPr/>
        </p:nvPicPr>
        <p:blipFill>
          <a:blip r:embed="rId5"/>
          <a:stretch>
            <a:fillRect/>
          </a:stretch>
        </p:blipFill>
        <p:spPr>
          <a:xfrm>
            <a:off x="7977825" y="1081579"/>
            <a:ext cx="3557016" cy="2223135"/>
          </a:xfrm>
          <a:prstGeom prst="roundRect">
            <a:avLst>
              <a:gd name="adj" fmla="val 1858"/>
            </a:avLst>
          </a:prstGeom>
          <a:effectLst/>
        </p:spPr>
      </p:pic>
      <p:sp>
        <p:nvSpPr>
          <p:cNvPr id="20" name="Rectangle 19">
            <a:extLst>
              <a:ext uri="{FF2B5EF4-FFF2-40B4-BE49-F238E27FC236}">
                <a16:creationId xmlns:a16="http://schemas.microsoft.com/office/drawing/2014/main" id="{AFA4E1D0-9351-4451-B0A0-51BEA42D8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2" name="Freeform: Shape 21">
            <a:extLst>
              <a:ext uri="{FF2B5EF4-FFF2-40B4-BE49-F238E27FC236}">
                <a16:creationId xmlns:a16="http://schemas.microsoft.com/office/drawing/2014/main" id="{0D052C5D-4E47-47F1-96A6-5251FAAEDE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133850"/>
            <a:ext cx="11277600" cy="2250018"/>
          </a:xfrm>
          <a:custGeom>
            <a:avLst/>
            <a:gdLst>
              <a:gd name="connsiteX0" fmla="*/ 5264150 w 11277600"/>
              <a:gd name="connsiteY0" fmla="*/ 0 h 2250018"/>
              <a:gd name="connsiteX1" fmla="*/ 5499100 w 11277600"/>
              <a:gd name="connsiteY1" fmla="*/ 1588 h 2250018"/>
              <a:gd name="connsiteX2" fmla="*/ 5730875 w 11277600"/>
              <a:gd name="connsiteY2" fmla="*/ 1588 h 2250018"/>
              <a:gd name="connsiteX3" fmla="*/ 5961063 w 11277600"/>
              <a:gd name="connsiteY3" fmla="*/ 4763 h 2250018"/>
              <a:gd name="connsiteX4" fmla="*/ 6186488 w 11277600"/>
              <a:gd name="connsiteY4" fmla="*/ 9525 h 2250018"/>
              <a:gd name="connsiteX5" fmla="*/ 6410325 w 11277600"/>
              <a:gd name="connsiteY5" fmla="*/ 14288 h 2250018"/>
              <a:gd name="connsiteX6" fmla="*/ 6629400 w 11277600"/>
              <a:gd name="connsiteY6" fmla="*/ 19050 h 2250018"/>
              <a:gd name="connsiteX7" fmla="*/ 6846888 w 11277600"/>
              <a:gd name="connsiteY7" fmla="*/ 26988 h 2250018"/>
              <a:gd name="connsiteX8" fmla="*/ 7061200 w 11277600"/>
              <a:gd name="connsiteY8" fmla="*/ 34925 h 2250018"/>
              <a:gd name="connsiteX9" fmla="*/ 7270750 w 11277600"/>
              <a:gd name="connsiteY9" fmla="*/ 42863 h 2250018"/>
              <a:gd name="connsiteX10" fmla="*/ 7680325 w 11277600"/>
              <a:gd name="connsiteY10" fmla="*/ 63500 h 2250018"/>
              <a:gd name="connsiteX11" fmla="*/ 8072438 w 11277600"/>
              <a:gd name="connsiteY11" fmla="*/ 85725 h 2250018"/>
              <a:gd name="connsiteX12" fmla="*/ 8448675 w 11277600"/>
              <a:gd name="connsiteY12" fmla="*/ 109538 h 2250018"/>
              <a:gd name="connsiteX13" fmla="*/ 8805862 w 11277600"/>
              <a:gd name="connsiteY13" fmla="*/ 134938 h 2250018"/>
              <a:gd name="connsiteX14" fmla="*/ 9145588 w 11277600"/>
              <a:gd name="connsiteY14" fmla="*/ 161925 h 2250018"/>
              <a:gd name="connsiteX15" fmla="*/ 9461500 w 11277600"/>
              <a:gd name="connsiteY15" fmla="*/ 190500 h 2250018"/>
              <a:gd name="connsiteX16" fmla="*/ 9758362 w 11277600"/>
              <a:gd name="connsiteY16" fmla="*/ 219075 h 2250018"/>
              <a:gd name="connsiteX17" fmla="*/ 10031412 w 11277600"/>
              <a:gd name="connsiteY17" fmla="*/ 247650 h 2250018"/>
              <a:gd name="connsiteX18" fmla="*/ 10282238 w 11277600"/>
              <a:gd name="connsiteY18" fmla="*/ 274638 h 2250018"/>
              <a:gd name="connsiteX19" fmla="*/ 10504488 w 11277600"/>
              <a:gd name="connsiteY19" fmla="*/ 300038 h 2250018"/>
              <a:gd name="connsiteX20" fmla="*/ 10704512 w 11277600"/>
              <a:gd name="connsiteY20" fmla="*/ 323850 h 2250018"/>
              <a:gd name="connsiteX21" fmla="*/ 10874375 w 11277600"/>
              <a:gd name="connsiteY21" fmla="*/ 344488 h 2250018"/>
              <a:gd name="connsiteX22" fmla="*/ 11015662 w 11277600"/>
              <a:gd name="connsiteY22" fmla="*/ 363538 h 2250018"/>
              <a:gd name="connsiteX23" fmla="*/ 11210925 w 11277600"/>
              <a:gd name="connsiteY23" fmla="*/ 390525 h 2250018"/>
              <a:gd name="connsiteX24" fmla="*/ 11277600 w 11277600"/>
              <a:gd name="connsiteY24" fmla="*/ 400050 h 2250018"/>
              <a:gd name="connsiteX25" fmla="*/ 11277600 w 11277600"/>
              <a:gd name="connsiteY25" fmla="*/ 2250018 h 2250018"/>
              <a:gd name="connsiteX26" fmla="*/ 0 w 11277600"/>
              <a:gd name="connsiteY26" fmla="*/ 2250018 h 2250018"/>
              <a:gd name="connsiteX27" fmla="*/ 0 w 11277600"/>
              <a:gd name="connsiteY27" fmla="*/ 398463 h 2250018"/>
              <a:gd name="connsiteX28" fmla="*/ 255588 w 11277600"/>
              <a:gd name="connsiteY28" fmla="*/ 358775 h 2250018"/>
              <a:gd name="connsiteX29" fmla="*/ 511175 w 11277600"/>
              <a:gd name="connsiteY29" fmla="*/ 320675 h 2250018"/>
              <a:gd name="connsiteX30" fmla="*/ 766762 w 11277600"/>
              <a:gd name="connsiteY30" fmla="*/ 284163 h 2250018"/>
              <a:gd name="connsiteX31" fmla="*/ 1023938 w 11277600"/>
              <a:gd name="connsiteY31" fmla="*/ 252413 h 2250018"/>
              <a:gd name="connsiteX32" fmla="*/ 1279525 w 11277600"/>
              <a:gd name="connsiteY32" fmla="*/ 220663 h 2250018"/>
              <a:gd name="connsiteX33" fmla="*/ 1536700 w 11277600"/>
              <a:gd name="connsiteY33" fmla="*/ 190500 h 2250018"/>
              <a:gd name="connsiteX34" fmla="*/ 1790700 w 11277600"/>
              <a:gd name="connsiteY34" fmla="*/ 165100 h 2250018"/>
              <a:gd name="connsiteX35" fmla="*/ 2047875 w 11277600"/>
              <a:gd name="connsiteY35" fmla="*/ 141288 h 2250018"/>
              <a:gd name="connsiteX36" fmla="*/ 2303462 w 11277600"/>
              <a:gd name="connsiteY36" fmla="*/ 119063 h 2250018"/>
              <a:gd name="connsiteX37" fmla="*/ 2555875 w 11277600"/>
              <a:gd name="connsiteY37" fmla="*/ 100013 h 2250018"/>
              <a:gd name="connsiteX38" fmla="*/ 2809875 w 11277600"/>
              <a:gd name="connsiteY38" fmla="*/ 80963 h 2250018"/>
              <a:gd name="connsiteX39" fmla="*/ 3062288 w 11277600"/>
              <a:gd name="connsiteY39" fmla="*/ 65088 h 2250018"/>
              <a:gd name="connsiteX40" fmla="*/ 3313113 w 11277600"/>
              <a:gd name="connsiteY40" fmla="*/ 52388 h 2250018"/>
              <a:gd name="connsiteX41" fmla="*/ 3563938 w 11277600"/>
              <a:gd name="connsiteY41" fmla="*/ 39688 h 2250018"/>
              <a:gd name="connsiteX42" fmla="*/ 3811588 w 11277600"/>
              <a:gd name="connsiteY42" fmla="*/ 28575 h 2250018"/>
              <a:gd name="connsiteX43" fmla="*/ 4057650 w 11277600"/>
              <a:gd name="connsiteY43" fmla="*/ 20638 h 2250018"/>
              <a:gd name="connsiteX44" fmla="*/ 4303713 w 11277600"/>
              <a:gd name="connsiteY44" fmla="*/ 14288 h 2250018"/>
              <a:gd name="connsiteX45" fmla="*/ 4546600 w 11277600"/>
              <a:gd name="connsiteY45" fmla="*/ 7938 h 2250018"/>
              <a:gd name="connsiteX46" fmla="*/ 4787900 w 11277600"/>
              <a:gd name="connsiteY46" fmla="*/ 4763 h 2250018"/>
              <a:gd name="connsiteX47" fmla="*/ 5027613 w 11277600"/>
              <a:gd name="connsiteY47" fmla="*/ 1588 h 2250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277600" h="2250018">
                <a:moveTo>
                  <a:pt x="5264150" y="0"/>
                </a:moveTo>
                <a:lnTo>
                  <a:pt x="5499100" y="1588"/>
                </a:lnTo>
                <a:lnTo>
                  <a:pt x="5730875" y="1588"/>
                </a:lnTo>
                <a:lnTo>
                  <a:pt x="5961063" y="4763"/>
                </a:lnTo>
                <a:lnTo>
                  <a:pt x="6186488" y="9525"/>
                </a:lnTo>
                <a:lnTo>
                  <a:pt x="6410325" y="14288"/>
                </a:lnTo>
                <a:lnTo>
                  <a:pt x="6629400" y="19050"/>
                </a:lnTo>
                <a:lnTo>
                  <a:pt x="6846888" y="26988"/>
                </a:lnTo>
                <a:lnTo>
                  <a:pt x="7061200" y="34925"/>
                </a:lnTo>
                <a:lnTo>
                  <a:pt x="7270750" y="42863"/>
                </a:lnTo>
                <a:lnTo>
                  <a:pt x="7680325" y="63500"/>
                </a:lnTo>
                <a:lnTo>
                  <a:pt x="8072438" y="85725"/>
                </a:lnTo>
                <a:lnTo>
                  <a:pt x="8448675" y="109538"/>
                </a:lnTo>
                <a:lnTo>
                  <a:pt x="8805862" y="134938"/>
                </a:lnTo>
                <a:lnTo>
                  <a:pt x="9145588" y="161925"/>
                </a:lnTo>
                <a:lnTo>
                  <a:pt x="9461500" y="190500"/>
                </a:lnTo>
                <a:lnTo>
                  <a:pt x="9758362" y="219075"/>
                </a:lnTo>
                <a:lnTo>
                  <a:pt x="10031412" y="247650"/>
                </a:lnTo>
                <a:lnTo>
                  <a:pt x="10282238" y="274638"/>
                </a:lnTo>
                <a:lnTo>
                  <a:pt x="10504488" y="300038"/>
                </a:lnTo>
                <a:lnTo>
                  <a:pt x="10704512" y="323850"/>
                </a:lnTo>
                <a:lnTo>
                  <a:pt x="10874375" y="344488"/>
                </a:lnTo>
                <a:lnTo>
                  <a:pt x="11015662" y="363538"/>
                </a:lnTo>
                <a:lnTo>
                  <a:pt x="11210925" y="390525"/>
                </a:lnTo>
                <a:lnTo>
                  <a:pt x="11277600" y="400050"/>
                </a:lnTo>
                <a:lnTo>
                  <a:pt x="11277600" y="2250018"/>
                </a:lnTo>
                <a:lnTo>
                  <a:pt x="0" y="2250018"/>
                </a:lnTo>
                <a:lnTo>
                  <a:pt x="0" y="398463"/>
                </a:lnTo>
                <a:lnTo>
                  <a:pt x="255588" y="358775"/>
                </a:lnTo>
                <a:lnTo>
                  <a:pt x="511175" y="320675"/>
                </a:lnTo>
                <a:lnTo>
                  <a:pt x="766762" y="284163"/>
                </a:lnTo>
                <a:lnTo>
                  <a:pt x="1023938" y="252413"/>
                </a:lnTo>
                <a:lnTo>
                  <a:pt x="1279525" y="220663"/>
                </a:lnTo>
                <a:lnTo>
                  <a:pt x="1536700" y="190500"/>
                </a:lnTo>
                <a:lnTo>
                  <a:pt x="1790700" y="165100"/>
                </a:lnTo>
                <a:lnTo>
                  <a:pt x="2047875" y="141288"/>
                </a:lnTo>
                <a:lnTo>
                  <a:pt x="2303462" y="119063"/>
                </a:lnTo>
                <a:lnTo>
                  <a:pt x="2555875" y="100013"/>
                </a:lnTo>
                <a:lnTo>
                  <a:pt x="2809875" y="80963"/>
                </a:lnTo>
                <a:lnTo>
                  <a:pt x="3062288" y="65088"/>
                </a:lnTo>
                <a:lnTo>
                  <a:pt x="3313113" y="52388"/>
                </a:lnTo>
                <a:lnTo>
                  <a:pt x="3563938" y="39688"/>
                </a:lnTo>
                <a:lnTo>
                  <a:pt x="3811588" y="28575"/>
                </a:lnTo>
                <a:lnTo>
                  <a:pt x="4057650" y="20638"/>
                </a:lnTo>
                <a:lnTo>
                  <a:pt x="4303713" y="14288"/>
                </a:lnTo>
                <a:lnTo>
                  <a:pt x="4546600" y="7938"/>
                </a:lnTo>
                <a:lnTo>
                  <a:pt x="4787900" y="4763"/>
                </a:lnTo>
                <a:lnTo>
                  <a:pt x="5027613" y="1588"/>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4" name="Freeform 5">
            <a:extLst>
              <a:ext uri="{FF2B5EF4-FFF2-40B4-BE49-F238E27FC236}">
                <a16:creationId xmlns:a16="http://schemas.microsoft.com/office/drawing/2014/main" id="{79B9FD3C-5633-44F4-902E-55A97B2D20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0371525">
            <a:off x="263767" y="4132535"/>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it-IT"/>
          </a:p>
        </p:txBody>
      </p:sp>
      <p:sp>
        <p:nvSpPr>
          <p:cNvPr id="5" name="CasellaDiTesto 4">
            <a:extLst>
              <a:ext uri="{FF2B5EF4-FFF2-40B4-BE49-F238E27FC236}">
                <a16:creationId xmlns:a16="http://schemas.microsoft.com/office/drawing/2014/main" id="{9E0B3F75-196E-4604-9E90-5A6A00E95951}"/>
              </a:ext>
            </a:extLst>
          </p:cNvPr>
          <p:cNvSpPr txBox="1"/>
          <p:nvPr/>
        </p:nvSpPr>
        <p:spPr>
          <a:xfrm>
            <a:off x="649975" y="4517136"/>
            <a:ext cx="10893095" cy="1174947"/>
          </a:xfrm>
          <a:prstGeom prst="rect">
            <a:avLst/>
          </a:prstGeom>
        </p:spPr>
        <p:txBody>
          <a:bodyPr vert="horz" lIns="91440" tIns="45720" rIns="91440" bIns="45720" rtlCol="0" anchor="b">
            <a:normAutofit/>
          </a:bodyPr>
          <a:lstStyle/>
          <a:p>
            <a:pPr>
              <a:spcBef>
                <a:spcPct val="0"/>
              </a:spcBef>
              <a:spcAft>
                <a:spcPts val="600"/>
              </a:spcAft>
            </a:pPr>
            <a:r>
              <a:rPr lang="en-US" sz="6000" b="0" i="0" kern="1200">
                <a:solidFill>
                  <a:schemeClr val="bg2"/>
                </a:solidFill>
                <a:latin typeface="+mj-lt"/>
                <a:ea typeface="+mj-ea"/>
                <a:cs typeface="+mj-cs"/>
              </a:rPr>
              <a:t>Cinocefali</a:t>
            </a:r>
          </a:p>
        </p:txBody>
      </p:sp>
    </p:spTree>
    <p:extLst>
      <p:ext uri="{BB962C8B-B14F-4D97-AF65-F5344CB8AC3E}">
        <p14:creationId xmlns:p14="http://schemas.microsoft.com/office/powerpoint/2010/main" val="585067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CuadroTexto"/>
          <p:cNvSpPr txBox="1"/>
          <p:nvPr/>
        </p:nvSpPr>
        <p:spPr>
          <a:xfrm>
            <a:off x="422898" y="576263"/>
            <a:ext cx="4977777" cy="2967606"/>
          </a:xfrm>
          <a:prstGeom prst="rect">
            <a:avLst/>
          </a:prstGeom>
        </p:spPr>
        <p:txBody>
          <a:bodyPr vert="horz" lIns="91440" tIns="45720" rIns="91440" bIns="45720" rtlCol="0" anchor="b">
            <a:normAutofit lnSpcReduction="10000"/>
          </a:bodyPr>
          <a:lstStyle/>
          <a:p>
            <a:pPr defTabSz="914400">
              <a:lnSpc>
                <a:spcPct val="90000"/>
              </a:lnSpc>
              <a:spcBef>
                <a:spcPct val="0"/>
              </a:spcBef>
              <a:spcAft>
                <a:spcPts val="600"/>
              </a:spcAft>
            </a:pPr>
            <a:r>
              <a:rPr lang="en-US" sz="3400" b="1" dirty="0">
                <a:latin typeface="Garamond" panose="02020404030301010803" pitchFamily="18" charset="0"/>
                <a:ea typeface="+mj-ea"/>
                <a:cs typeface="+mj-cs"/>
              </a:rPr>
              <a:t>Albrecht </a:t>
            </a:r>
            <a:r>
              <a:rPr lang="en-US" sz="3400" b="1" dirty="0" err="1">
                <a:latin typeface="Garamond" panose="02020404030301010803" pitchFamily="18" charset="0"/>
                <a:ea typeface="+mj-ea"/>
                <a:cs typeface="+mj-cs"/>
              </a:rPr>
              <a:t>Dürer</a:t>
            </a:r>
            <a:endParaRPr lang="en-US" sz="3400" b="1" dirty="0">
              <a:latin typeface="Garamond" panose="02020404030301010803" pitchFamily="18" charset="0"/>
              <a:ea typeface="+mj-ea"/>
              <a:cs typeface="+mj-cs"/>
            </a:endParaRPr>
          </a:p>
          <a:p>
            <a:pPr defTabSz="914400">
              <a:lnSpc>
                <a:spcPct val="90000"/>
              </a:lnSpc>
              <a:spcBef>
                <a:spcPct val="0"/>
              </a:spcBef>
              <a:spcAft>
                <a:spcPts val="600"/>
              </a:spcAft>
            </a:pPr>
            <a:endParaRPr lang="en-US" sz="3400" b="1" dirty="0">
              <a:latin typeface="Garamond" panose="02020404030301010803" pitchFamily="18" charset="0"/>
              <a:ea typeface="+mj-ea"/>
              <a:cs typeface="+mj-cs"/>
            </a:endParaRPr>
          </a:p>
          <a:p>
            <a:pPr defTabSz="914400">
              <a:lnSpc>
                <a:spcPct val="90000"/>
              </a:lnSpc>
              <a:spcBef>
                <a:spcPct val="0"/>
              </a:spcBef>
              <a:spcAft>
                <a:spcPts val="600"/>
              </a:spcAft>
            </a:pPr>
            <a:r>
              <a:rPr lang="en-US" sz="3400" b="1" dirty="0">
                <a:latin typeface="Garamond" panose="02020404030301010803" pitchFamily="18" charset="0"/>
                <a:ea typeface="+mj-ea"/>
                <a:cs typeface="+mj-cs"/>
              </a:rPr>
              <a:t>Il </a:t>
            </a:r>
            <a:r>
              <a:rPr lang="en-US" sz="3400" b="1" dirty="0" err="1">
                <a:latin typeface="Garamond" panose="02020404030301010803" pitchFamily="18" charset="0"/>
                <a:ea typeface="+mj-ea"/>
                <a:cs typeface="+mj-cs"/>
              </a:rPr>
              <a:t>peccato</a:t>
            </a:r>
            <a:r>
              <a:rPr lang="en-US" sz="3400" b="1" dirty="0">
                <a:latin typeface="Garamond" panose="02020404030301010803" pitchFamily="18" charset="0"/>
                <a:ea typeface="+mj-ea"/>
                <a:cs typeface="+mj-cs"/>
              </a:rPr>
              <a:t> </a:t>
            </a:r>
            <a:r>
              <a:rPr lang="en-US" sz="3400" b="1" dirty="0" err="1">
                <a:latin typeface="Garamond" panose="02020404030301010803" pitchFamily="18" charset="0"/>
                <a:ea typeface="+mj-ea"/>
                <a:cs typeface="+mj-cs"/>
              </a:rPr>
              <a:t>originale</a:t>
            </a:r>
            <a:r>
              <a:rPr lang="en-US" sz="3400" b="1" dirty="0">
                <a:latin typeface="Garamond" panose="02020404030301010803" pitchFamily="18" charset="0"/>
                <a:ea typeface="+mj-ea"/>
                <a:cs typeface="+mj-cs"/>
              </a:rPr>
              <a:t> - 1504</a:t>
            </a:r>
          </a:p>
          <a:p>
            <a:pPr defTabSz="914400">
              <a:lnSpc>
                <a:spcPct val="90000"/>
              </a:lnSpc>
              <a:spcBef>
                <a:spcPct val="0"/>
              </a:spcBef>
              <a:spcAft>
                <a:spcPts val="600"/>
              </a:spcAft>
            </a:pPr>
            <a:endParaRPr lang="en-US" sz="3400" b="1" dirty="0">
              <a:latin typeface="Garamond" panose="02020404030301010803" pitchFamily="18" charset="0"/>
              <a:ea typeface="+mj-ea"/>
              <a:cs typeface="+mj-cs"/>
            </a:endParaRPr>
          </a:p>
          <a:p>
            <a:pPr defTabSz="914400">
              <a:lnSpc>
                <a:spcPct val="90000"/>
              </a:lnSpc>
              <a:spcBef>
                <a:spcPct val="0"/>
              </a:spcBef>
              <a:spcAft>
                <a:spcPts val="600"/>
              </a:spcAft>
            </a:pPr>
            <a:r>
              <a:rPr lang="en-US" sz="3400" b="1" dirty="0">
                <a:latin typeface="Garamond" panose="02020404030301010803" pitchFamily="18" charset="0"/>
                <a:ea typeface="+mj-ea"/>
                <a:cs typeface="+mj-cs"/>
              </a:rPr>
              <a:t>Rijksmuseum, Amsterdam</a:t>
            </a:r>
          </a:p>
        </p:txBody>
      </p:sp>
      <p:pic>
        <p:nvPicPr>
          <p:cNvPr id="2" name="1 Imagen" descr="durer adamo eva.jpg"/>
          <p:cNvPicPr>
            <a:picLocks noChangeAspect="1"/>
          </p:cNvPicPr>
          <p:nvPr/>
        </p:nvPicPr>
        <p:blipFill rotWithShape="1">
          <a:blip r:embed="rId2" cstate="print"/>
          <a:srcRect r="-2" b="2642"/>
          <a:stretch/>
        </p:blipFill>
        <p:spPr>
          <a:xfrm>
            <a:off x="6702130" y="10"/>
            <a:ext cx="5486400" cy="685799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bosch giardino delizie.jpg"/>
          <p:cNvPicPr>
            <a:picLocks noChangeAspect="1"/>
          </p:cNvPicPr>
          <p:nvPr/>
        </p:nvPicPr>
        <p:blipFill>
          <a:blip r:embed="rId2" cstate="print"/>
          <a:stretch>
            <a:fillRect/>
          </a:stretch>
        </p:blipFill>
        <p:spPr>
          <a:xfrm>
            <a:off x="1980780" y="2356914"/>
            <a:ext cx="6070662" cy="3385542"/>
          </a:xfrm>
          <a:prstGeom prst="rect">
            <a:avLst/>
          </a:prstGeom>
        </p:spPr>
      </p:pic>
      <p:pic>
        <p:nvPicPr>
          <p:cNvPr id="3" name="2 Imagen" descr="bosch giardino 2.jpg"/>
          <p:cNvPicPr>
            <a:picLocks noChangeAspect="1"/>
          </p:cNvPicPr>
          <p:nvPr/>
        </p:nvPicPr>
        <p:blipFill>
          <a:blip r:embed="rId3" cstate="print"/>
          <a:stretch>
            <a:fillRect/>
          </a:stretch>
        </p:blipFill>
        <p:spPr>
          <a:xfrm>
            <a:off x="310836" y="256756"/>
            <a:ext cx="1518492" cy="3792929"/>
          </a:xfrm>
          <a:prstGeom prst="rect">
            <a:avLst/>
          </a:prstGeom>
        </p:spPr>
      </p:pic>
      <p:sp>
        <p:nvSpPr>
          <p:cNvPr id="5" name="4 CuadroTexto"/>
          <p:cNvSpPr txBox="1"/>
          <p:nvPr/>
        </p:nvSpPr>
        <p:spPr>
          <a:xfrm>
            <a:off x="8414952" y="1736229"/>
            <a:ext cx="3466212" cy="3385542"/>
          </a:xfrm>
          <a:prstGeom prst="rect">
            <a:avLst/>
          </a:prstGeom>
          <a:noFill/>
        </p:spPr>
        <p:txBody>
          <a:bodyPr wrap="square" rtlCol="0">
            <a:spAutoFit/>
          </a:bodyPr>
          <a:lstStyle/>
          <a:p>
            <a:pPr defTabSz="914400"/>
            <a:r>
              <a:rPr lang="it-IT" sz="2800" b="1" dirty="0">
                <a:solidFill>
                  <a:prstClr val="black"/>
                </a:solidFill>
                <a:latin typeface="Garamond" panose="02020404030301010803" pitchFamily="18" charset="0"/>
              </a:rPr>
              <a:t>Hyeronimus Bosch,</a:t>
            </a:r>
          </a:p>
          <a:p>
            <a:pPr defTabSz="914400"/>
            <a:endParaRPr lang="it-IT" sz="2800" b="1" dirty="0">
              <a:solidFill>
                <a:prstClr val="black"/>
              </a:solidFill>
              <a:latin typeface="Garamond" panose="02020404030301010803" pitchFamily="18" charset="0"/>
            </a:endParaRPr>
          </a:p>
          <a:p>
            <a:pPr defTabSz="914400"/>
            <a:r>
              <a:rPr lang="it-IT" sz="2800" b="1" dirty="0">
                <a:solidFill>
                  <a:prstClr val="black"/>
                </a:solidFill>
                <a:latin typeface="Garamond" panose="02020404030301010803" pitchFamily="18" charset="0"/>
              </a:rPr>
              <a:t>Trittico del Giardino delle delizie</a:t>
            </a:r>
          </a:p>
          <a:p>
            <a:pPr defTabSz="914400"/>
            <a:endParaRPr lang="it-IT" sz="2800" b="1" dirty="0">
              <a:solidFill>
                <a:prstClr val="black"/>
              </a:solidFill>
              <a:latin typeface="Garamond" panose="02020404030301010803" pitchFamily="18" charset="0"/>
            </a:endParaRPr>
          </a:p>
          <a:p>
            <a:pPr defTabSz="914400"/>
            <a:r>
              <a:rPr lang="it-IT" sz="2800" b="1" dirty="0">
                <a:solidFill>
                  <a:prstClr val="black"/>
                </a:solidFill>
                <a:latin typeface="Garamond" panose="02020404030301010803" pitchFamily="18" charset="0"/>
              </a:rPr>
              <a:t>Madrid, Museo del Prado</a:t>
            </a:r>
          </a:p>
          <a:p>
            <a:pPr defTabSz="914400"/>
            <a:endParaRPr lang="it-IT" dirty="0">
              <a:solidFill>
                <a:prstClr val="black"/>
              </a:solidFill>
              <a:latin typeface="Calibri"/>
            </a:endParaRPr>
          </a:p>
        </p:txBody>
      </p:sp>
      <p:sp>
        <p:nvSpPr>
          <p:cNvPr id="6" name="5 CuadroTexto"/>
          <p:cNvSpPr txBox="1"/>
          <p:nvPr/>
        </p:nvSpPr>
        <p:spPr>
          <a:xfrm>
            <a:off x="2024034" y="6211669"/>
            <a:ext cx="7858180" cy="369332"/>
          </a:xfrm>
          <a:prstGeom prst="rect">
            <a:avLst/>
          </a:prstGeom>
          <a:noFill/>
        </p:spPr>
        <p:txBody>
          <a:bodyPr wrap="square" rtlCol="0">
            <a:spAutoFit/>
          </a:bodyPr>
          <a:lstStyle/>
          <a:p>
            <a:pPr defTabSz="914400"/>
            <a:r>
              <a:rPr lang="it-IT" dirty="0">
                <a:solidFill>
                  <a:prstClr val="black"/>
                </a:solidFill>
                <a:latin typeface="Calibri"/>
              </a:rPr>
              <a:t>Cfr. </a:t>
            </a:r>
            <a:r>
              <a:rPr lang="it-IT" dirty="0">
                <a:solidFill>
                  <a:prstClr val="black"/>
                </a:solidFill>
                <a:latin typeface="Calibri"/>
                <a:hlinkClick r:id="rId4"/>
              </a:rPr>
              <a:t>http://it.wikipedia.org/wiki/Trittico_del_Giardino_delle_delizie</a:t>
            </a:r>
            <a:r>
              <a:rPr lang="it-IT" dirty="0">
                <a:solidFill>
                  <a:prstClr val="black"/>
                </a:solidFill>
                <a:latin typeface="Calibri"/>
              </a:rPr>
              <a:t> </a:t>
            </a:r>
            <a:endParaRPr lang="es-ES" dirty="0">
              <a:solidFill>
                <a:prstClr val="black"/>
              </a:solidFill>
              <a:latin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5F279D6-ED25-4D3F-9479-8ABB21867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D0B1B4-C487-47EF-B7D0-421066454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275" y="643466"/>
            <a:ext cx="1970939" cy="5571067"/>
          </a:xfrm>
          <a:custGeom>
            <a:avLst/>
            <a:gdLst>
              <a:gd name="connsiteX0" fmla="*/ 0 w 1970939"/>
              <a:gd name="connsiteY0" fmla="*/ 0 h 5571067"/>
              <a:gd name="connsiteX1" fmla="*/ 1774861 w 1970939"/>
              <a:gd name="connsiteY1" fmla="*/ 0 h 5571067"/>
              <a:gd name="connsiteX2" fmla="*/ 1780256 w 1970939"/>
              <a:gd name="connsiteY2" fmla="*/ 32931 h 5571067"/>
              <a:gd name="connsiteX3" fmla="*/ 1802197 w 1970939"/>
              <a:gd name="connsiteY3" fmla="*/ 170349 h 5571067"/>
              <a:gd name="connsiteX4" fmla="*/ 1820981 w 1970939"/>
              <a:gd name="connsiteY4" fmla="*/ 308372 h 5571067"/>
              <a:gd name="connsiteX5" fmla="*/ 1839923 w 1970939"/>
              <a:gd name="connsiteY5" fmla="*/ 445791 h 5571067"/>
              <a:gd name="connsiteX6" fmla="*/ 1857602 w 1970939"/>
              <a:gd name="connsiteY6" fmla="*/ 583814 h 5571067"/>
              <a:gd name="connsiteX7" fmla="*/ 1872756 w 1970939"/>
              <a:gd name="connsiteY7" fmla="*/ 720022 h 5571067"/>
              <a:gd name="connsiteX8" fmla="*/ 1887120 w 1970939"/>
              <a:gd name="connsiteY8" fmla="*/ 858046 h 5571067"/>
              <a:gd name="connsiteX9" fmla="*/ 1900223 w 1970939"/>
              <a:gd name="connsiteY9" fmla="*/ 995464 h 5571067"/>
              <a:gd name="connsiteX10" fmla="*/ 1911588 w 1970939"/>
              <a:gd name="connsiteY10" fmla="*/ 1130461 h 5571067"/>
              <a:gd name="connsiteX11" fmla="*/ 1922953 w 1970939"/>
              <a:gd name="connsiteY11" fmla="*/ 1267274 h 5571067"/>
              <a:gd name="connsiteX12" fmla="*/ 1932424 w 1970939"/>
              <a:gd name="connsiteY12" fmla="*/ 1402271 h 5571067"/>
              <a:gd name="connsiteX13" fmla="*/ 1939842 w 1970939"/>
              <a:gd name="connsiteY13" fmla="*/ 1537267 h 5571067"/>
              <a:gd name="connsiteX14" fmla="*/ 1947577 w 1970939"/>
              <a:gd name="connsiteY14" fmla="*/ 1671659 h 5571067"/>
              <a:gd name="connsiteX15" fmla="*/ 1954049 w 1970939"/>
              <a:gd name="connsiteY15" fmla="*/ 1804840 h 5571067"/>
              <a:gd name="connsiteX16" fmla="*/ 1958627 w 1970939"/>
              <a:gd name="connsiteY16" fmla="*/ 1936810 h 5571067"/>
              <a:gd name="connsiteX17" fmla="*/ 1962573 w 1970939"/>
              <a:gd name="connsiteY17" fmla="*/ 2068780 h 5571067"/>
              <a:gd name="connsiteX18" fmla="*/ 1966361 w 1970939"/>
              <a:gd name="connsiteY18" fmla="*/ 2199539 h 5571067"/>
              <a:gd name="connsiteX19" fmla="*/ 1968098 w 1970939"/>
              <a:gd name="connsiteY19" fmla="*/ 2328482 h 5571067"/>
              <a:gd name="connsiteX20" fmla="*/ 1969992 w 1970939"/>
              <a:gd name="connsiteY20" fmla="*/ 2457425 h 5571067"/>
              <a:gd name="connsiteX21" fmla="*/ 1970939 w 1970939"/>
              <a:gd name="connsiteY21" fmla="*/ 2584552 h 5571067"/>
              <a:gd name="connsiteX22" fmla="*/ 1969992 w 1970939"/>
              <a:gd name="connsiteY22" fmla="*/ 2710469 h 5571067"/>
              <a:gd name="connsiteX23" fmla="*/ 1969992 w 1970939"/>
              <a:gd name="connsiteY23" fmla="*/ 2835174 h 5571067"/>
              <a:gd name="connsiteX24" fmla="*/ 1968098 w 1970939"/>
              <a:gd name="connsiteY24" fmla="*/ 2958669 h 5571067"/>
              <a:gd name="connsiteX25" fmla="*/ 1965256 w 1970939"/>
              <a:gd name="connsiteY25" fmla="*/ 3079742 h 5571067"/>
              <a:gd name="connsiteX26" fmla="*/ 1962573 w 1970939"/>
              <a:gd name="connsiteY26" fmla="*/ 3199605 h 5571067"/>
              <a:gd name="connsiteX27" fmla="*/ 1959574 w 1970939"/>
              <a:gd name="connsiteY27" fmla="*/ 3317046 h 5571067"/>
              <a:gd name="connsiteX28" fmla="*/ 1954996 w 1970939"/>
              <a:gd name="connsiteY28" fmla="*/ 3433882 h 5571067"/>
              <a:gd name="connsiteX29" fmla="*/ 1950103 w 1970939"/>
              <a:gd name="connsiteY29" fmla="*/ 3548902 h 5571067"/>
              <a:gd name="connsiteX30" fmla="*/ 1945683 w 1970939"/>
              <a:gd name="connsiteY30" fmla="*/ 3661500 h 5571067"/>
              <a:gd name="connsiteX31" fmla="*/ 1933213 w 1970939"/>
              <a:gd name="connsiteY31" fmla="*/ 3881248 h 5571067"/>
              <a:gd name="connsiteX32" fmla="*/ 1919953 w 1970939"/>
              <a:gd name="connsiteY32" fmla="*/ 4091916 h 5571067"/>
              <a:gd name="connsiteX33" fmla="*/ 1906063 w 1970939"/>
              <a:gd name="connsiteY33" fmla="*/ 4294109 h 5571067"/>
              <a:gd name="connsiteX34" fmla="*/ 1890751 w 1970939"/>
              <a:gd name="connsiteY34" fmla="*/ 4485405 h 5571067"/>
              <a:gd name="connsiteX35" fmla="*/ 1874809 w 1970939"/>
              <a:gd name="connsiteY35" fmla="*/ 4668226 h 5571067"/>
              <a:gd name="connsiteX36" fmla="*/ 1857602 w 1970939"/>
              <a:gd name="connsiteY36" fmla="*/ 4837728 h 5571067"/>
              <a:gd name="connsiteX37" fmla="*/ 1840713 w 1970939"/>
              <a:gd name="connsiteY37" fmla="*/ 4996940 h 5571067"/>
              <a:gd name="connsiteX38" fmla="*/ 1823823 w 1970939"/>
              <a:gd name="connsiteY38" fmla="*/ 5143439 h 5571067"/>
              <a:gd name="connsiteX39" fmla="*/ 1807880 w 1970939"/>
              <a:gd name="connsiteY39" fmla="*/ 5277830 h 5571067"/>
              <a:gd name="connsiteX40" fmla="*/ 1792726 w 1970939"/>
              <a:gd name="connsiteY40" fmla="*/ 5397087 h 5571067"/>
              <a:gd name="connsiteX41" fmla="*/ 1778362 w 1970939"/>
              <a:gd name="connsiteY41" fmla="*/ 5504843 h 5571067"/>
              <a:gd name="connsiteX42" fmla="*/ 1769613 w 1970939"/>
              <a:gd name="connsiteY42" fmla="*/ 5571067 h 5571067"/>
              <a:gd name="connsiteX43" fmla="*/ 0 w 1970939"/>
              <a:gd name="connsiteY43" fmla="*/ 5571067 h 557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970939" h="5571067">
                <a:moveTo>
                  <a:pt x="0" y="0"/>
                </a:moveTo>
                <a:lnTo>
                  <a:pt x="1774861" y="0"/>
                </a:lnTo>
                <a:lnTo>
                  <a:pt x="1780256" y="32931"/>
                </a:lnTo>
                <a:lnTo>
                  <a:pt x="1802197" y="170349"/>
                </a:lnTo>
                <a:lnTo>
                  <a:pt x="1820981" y="308372"/>
                </a:lnTo>
                <a:lnTo>
                  <a:pt x="1839923" y="445791"/>
                </a:lnTo>
                <a:lnTo>
                  <a:pt x="1857602" y="583814"/>
                </a:lnTo>
                <a:lnTo>
                  <a:pt x="1872756" y="720022"/>
                </a:lnTo>
                <a:lnTo>
                  <a:pt x="1887120" y="858046"/>
                </a:lnTo>
                <a:lnTo>
                  <a:pt x="1900223" y="995464"/>
                </a:lnTo>
                <a:lnTo>
                  <a:pt x="1911588" y="1130461"/>
                </a:lnTo>
                <a:lnTo>
                  <a:pt x="1922953" y="1267274"/>
                </a:lnTo>
                <a:lnTo>
                  <a:pt x="1932424" y="1402271"/>
                </a:lnTo>
                <a:lnTo>
                  <a:pt x="1939842" y="1537267"/>
                </a:lnTo>
                <a:lnTo>
                  <a:pt x="1947577" y="1671659"/>
                </a:lnTo>
                <a:lnTo>
                  <a:pt x="1954049" y="1804840"/>
                </a:lnTo>
                <a:lnTo>
                  <a:pt x="1958627" y="1936810"/>
                </a:lnTo>
                <a:lnTo>
                  <a:pt x="1962573" y="2068780"/>
                </a:lnTo>
                <a:lnTo>
                  <a:pt x="1966361" y="2199539"/>
                </a:lnTo>
                <a:lnTo>
                  <a:pt x="1968098" y="2328482"/>
                </a:lnTo>
                <a:lnTo>
                  <a:pt x="1969992" y="2457425"/>
                </a:lnTo>
                <a:lnTo>
                  <a:pt x="1970939" y="2584552"/>
                </a:lnTo>
                <a:lnTo>
                  <a:pt x="1969992" y="2710469"/>
                </a:lnTo>
                <a:lnTo>
                  <a:pt x="1969992" y="2835174"/>
                </a:lnTo>
                <a:lnTo>
                  <a:pt x="1968098" y="2958669"/>
                </a:lnTo>
                <a:lnTo>
                  <a:pt x="1965256" y="3079742"/>
                </a:lnTo>
                <a:lnTo>
                  <a:pt x="1962573" y="3199605"/>
                </a:lnTo>
                <a:lnTo>
                  <a:pt x="1959574" y="3317046"/>
                </a:lnTo>
                <a:lnTo>
                  <a:pt x="1954996" y="3433882"/>
                </a:lnTo>
                <a:lnTo>
                  <a:pt x="1950103" y="3548902"/>
                </a:lnTo>
                <a:lnTo>
                  <a:pt x="1945683" y="3661500"/>
                </a:lnTo>
                <a:lnTo>
                  <a:pt x="1933213" y="3881248"/>
                </a:lnTo>
                <a:lnTo>
                  <a:pt x="1919953" y="4091916"/>
                </a:lnTo>
                <a:lnTo>
                  <a:pt x="1906063" y="4294109"/>
                </a:lnTo>
                <a:lnTo>
                  <a:pt x="1890751" y="4485405"/>
                </a:lnTo>
                <a:lnTo>
                  <a:pt x="1874809" y="4668226"/>
                </a:lnTo>
                <a:lnTo>
                  <a:pt x="1857602" y="4837728"/>
                </a:lnTo>
                <a:lnTo>
                  <a:pt x="1840713" y="4996940"/>
                </a:lnTo>
                <a:lnTo>
                  <a:pt x="1823823" y="5143439"/>
                </a:lnTo>
                <a:lnTo>
                  <a:pt x="1807880" y="5277830"/>
                </a:lnTo>
                <a:lnTo>
                  <a:pt x="1792726" y="5397087"/>
                </a:lnTo>
                <a:lnTo>
                  <a:pt x="1778362" y="5504843"/>
                </a:lnTo>
                <a:lnTo>
                  <a:pt x="1769613" y="5571067"/>
                </a:lnTo>
                <a:lnTo>
                  <a:pt x="0" y="5571067"/>
                </a:lnTo>
                <a:close/>
              </a:path>
            </a:pathLst>
          </a:custGeom>
          <a:ln>
            <a:noFill/>
          </a:ln>
        </p:spPr>
        <p:style>
          <a:lnRef idx="2">
            <a:schemeClr val="accent1">
              <a:shade val="50000"/>
            </a:schemeClr>
          </a:lnRef>
          <a:fillRef idx="1002">
            <a:schemeClr val="dk2"/>
          </a:fillRef>
          <a:effectRef idx="0">
            <a:schemeClr val="accent1"/>
          </a:effectRef>
          <a:fontRef idx="minor">
            <a:schemeClr val="lt1"/>
          </a:fontRef>
        </p:style>
        <p:txBody>
          <a:bodyPr wrap="square">
            <a:noAutofit/>
          </a:bodyPr>
          <a:lstStyle/>
          <a:p>
            <a:endParaRPr lang="en-US" dirty="0"/>
          </a:p>
        </p:txBody>
      </p:sp>
      <p:sp>
        <p:nvSpPr>
          <p:cNvPr id="11" name="Freeform: Shape 10">
            <a:extLst>
              <a:ext uri="{FF2B5EF4-FFF2-40B4-BE49-F238E27FC236}">
                <a16:creationId xmlns:a16="http://schemas.microsoft.com/office/drawing/2014/main" id="{0214736A-03B2-4B91-B0AF-B21213F3B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969335" y="1702087"/>
            <a:ext cx="3209207" cy="612850"/>
          </a:xfrm>
          <a:custGeom>
            <a:avLst/>
            <a:gdLst>
              <a:gd name="connsiteX0" fmla="*/ 3195151 w 3209207"/>
              <a:gd name="connsiteY0" fmla="*/ 612847 h 612850"/>
              <a:gd name="connsiteX1" fmla="*/ 3029871 w 3209207"/>
              <a:gd name="connsiteY1" fmla="*/ 611146 h 612850"/>
              <a:gd name="connsiteX2" fmla="*/ 2949639 w 3209207"/>
              <a:gd name="connsiteY2" fmla="*/ 608906 h 612850"/>
              <a:gd name="connsiteX3" fmla="*/ 2978018 w 3209207"/>
              <a:gd name="connsiteY3" fmla="*/ 258115 h 612850"/>
              <a:gd name="connsiteX4" fmla="*/ 2944764 w 3209207"/>
              <a:gd name="connsiteY4" fmla="*/ 260801 h 612850"/>
              <a:gd name="connsiteX5" fmla="*/ 2806036 w 3209207"/>
              <a:gd name="connsiteY5" fmla="*/ 271446 h 612850"/>
              <a:gd name="connsiteX6" fmla="*/ 2666958 w 3209207"/>
              <a:gd name="connsiteY6" fmla="*/ 278917 h 612850"/>
              <a:gd name="connsiteX7" fmla="*/ 2528469 w 3209207"/>
              <a:gd name="connsiteY7" fmla="*/ 286593 h 612850"/>
              <a:gd name="connsiteX8" fmla="*/ 2389479 w 3209207"/>
              <a:gd name="connsiteY8" fmla="*/ 292970 h 612850"/>
              <a:gd name="connsiteX9" fmla="*/ 2252501 w 3209207"/>
              <a:gd name="connsiteY9" fmla="*/ 296993 h 612850"/>
              <a:gd name="connsiteX10" fmla="*/ 2113775 w 3209207"/>
              <a:gd name="connsiteY10" fmla="*/ 300086 h 612850"/>
              <a:gd name="connsiteX11" fmla="*/ 1975755 w 3209207"/>
              <a:gd name="connsiteY11" fmla="*/ 301980 h 612850"/>
              <a:gd name="connsiteX12" fmla="*/ 1840287 w 3209207"/>
              <a:gd name="connsiteY12" fmla="*/ 302348 h 612850"/>
              <a:gd name="connsiteX13" fmla="*/ 1703009 w 3209207"/>
              <a:gd name="connsiteY13" fmla="*/ 302570 h 612850"/>
              <a:gd name="connsiteX14" fmla="*/ 1567693 w 3209207"/>
              <a:gd name="connsiteY14" fmla="*/ 301063 h 612850"/>
              <a:gd name="connsiteX15" fmla="*/ 1432543 w 3209207"/>
              <a:gd name="connsiteY15" fmla="*/ 297523 h 612850"/>
              <a:gd name="connsiteX16" fmla="*/ 1297969 w 3209207"/>
              <a:gd name="connsiteY16" fmla="*/ 294345 h 612850"/>
              <a:gd name="connsiteX17" fmla="*/ 1164703 w 3209207"/>
              <a:gd name="connsiteY17" fmla="*/ 290015 h 612850"/>
              <a:gd name="connsiteX18" fmla="*/ 1032796 w 3209207"/>
              <a:gd name="connsiteY18" fmla="*/ 283907 h 612850"/>
              <a:gd name="connsiteX19" fmla="*/ 900940 w 3209207"/>
              <a:gd name="connsiteY19" fmla="*/ 277172 h 612850"/>
              <a:gd name="connsiteX20" fmla="*/ 770303 w 3209207"/>
              <a:gd name="connsiteY20" fmla="*/ 270380 h 612850"/>
              <a:gd name="connsiteX21" fmla="*/ 641641 w 3209207"/>
              <a:gd name="connsiteY21" fmla="*/ 261702 h 612850"/>
              <a:gd name="connsiteX22" fmla="*/ 512966 w 3209207"/>
              <a:gd name="connsiteY22" fmla="*/ 253180 h 612850"/>
              <a:gd name="connsiteX23" fmla="*/ 386177 w 3209207"/>
              <a:gd name="connsiteY23" fmla="*/ 243867 h 612850"/>
              <a:gd name="connsiteX24" fmla="*/ 260746 w 3209207"/>
              <a:gd name="connsiteY24" fmla="*/ 232775 h 612850"/>
              <a:gd name="connsiteX25" fmla="*/ 136447 w 3209207"/>
              <a:gd name="connsiteY25" fmla="*/ 222719 h 612850"/>
              <a:gd name="connsiteX26" fmla="*/ 13506 w 3209207"/>
              <a:gd name="connsiteY26" fmla="*/ 210885 h 612850"/>
              <a:gd name="connsiteX27" fmla="*/ 0 w 3209207"/>
              <a:gd name="connsiteY27" fmla="*/ 209475 h 612850"/>
              <a:gd name="connsiteX28" fmla="*/ 40844 w 3209207"/>
              <a:gd name="connsiteY28" fmla="*/ 212313 h 612850"/>
              <a:gd name="connsiteX29" fmla="*/ 132211 w 3209207"/>
              <a:gd name="connsiteY29" fmla="*/ 216946 h 612850"/>
              <a:gd name="connsiteX30" fmla="*/ 225585 w 3209207"/>
              <a:gd name="connsiteY30" fmla="*/ 221811 h 612850"/>
              <a:gd name="connsiteX31" fmla="*/ 320298 w 3209207"/>
              <a:gd name="connsiteY31" fmla="*/ 226444 h 612850"/>
              <a:gd name="connsiteX32" fmla="*/ 415680 w 3209207"/>
              <a:gd name="connsiteY32" fmla="*/ 229340 h 612850"/>
              <a:gd name="connsiteX33" fmla="*/ 512735 w 3209207"/>
              <a:gd name="connsiteY33" fmla="*/ 232120 h 612850"/>
              <a:gd name="connsiteX34" fmla="*/ 611464 w 3209207"/>
              <a:gd name="connsiteY34" fmla="*/ 235015 h 612850"/>
              <a:gd name="connsiteX35" fmla="*/ 711532 w 3209207"/>
              <a:gd name="connsiteY35" fmla="*/ 236985 h 612850"/>
              <a:gd name="connsiteX36" fmla="*/ 812604 w 3209207"/>
              <a:gd name="connsiteY36" fmla="*/ 236985 h 612850"/>
              <a:gd name="connsiteX37" fmla="*/ 915014 w 3209207"/>
              <a:gd name="connsiteY37" fmla="*/ 237795 h 612850"/>
              <a:gd name="connsiteX38" fmla="*/ 1018428 w 3209207"/>
              <a:gd name="connsiteY38" fmla="*/ 236985 h 612850"/>
              <a:gd name="connsiteX39" fmla="*/ 1122847 w 3209207"/>
              <a:gd name="connsiteY39" fmla="*/ 235015 h 612850"/>
              <a:gd name="connsiteX40" fmla="*/ 1227600 w 3209207"/>
              <a:gd name="connsiteY40" fmla="*/ 233162 h 612850"/>
              <a:gd name="connsiteX41" fmla="*/ 1333692 w 3209207"/>
              <a:gd name="connsiteY41" fmla="*/ 229340 h 612850"/>
              <a:gd name="connsiteX42" fmla="*/ 1441122 w 3209207"/>
              <a:gd name="connsiteY42" fmla="*/ 225634 h 612850"/>
              <a:gd name="connsiteX43" fmla="*/ 1547883 w 3209207"/>
              <a:gd name="connsiteY43" fmla="*/ 220769 h 612850"/>
              <a:gd name="connsiteX44" fmla="*/ 1655983 w 3209207"/>
              <a:gd name="connsiteY44" fmla="*/ 214282 h 612850"/>
              <a:gd name="connsiteX45" fmla="*/ 1765421 w 3209207"/>
              <a:gd name="connsiteY45" fmla="*/ 206638 h 612850"/>
              <a:gd name="connsiteX46" fmla="*/ 1874860 w 3209207"/>
              <a:gd name="connsiteY46" fmla="*/ 199108 h 612850"/>
              <a:gd name="connsiteX47" fmla="*/ 1984299 w 3209207"/>
              <a:gd name="connsiteY47" fmla="*/ 189495 h 612850"/>
              <a:gd name="connsiteX48" fmla="*/ 2095745 w 3209207"/>
              <a:gd name="connsiteY48" fmla="*/ 178144 h 612850"/>
              <a:gd name="connsiteX49" fmla="*/ 2205184 w 3209207"/>
              <a:gd name="connsiteY49" fmla="*/ 166793 h 612850"/>
              <a:gd name="connsiteX50" fmla="*/ 2316631 w 3209207"/>
              <a:gd name="connsiteY50" fmla="*/ 153472 h 612850"/>
              <a:gd name="connsiteX51" fmla="*/ 2429081 w 3209207"/>
              <a:gd name="connsiteY51" fmla="*/ 139226 h 612850"/>
              <a:gd name="connsiteX52" fmla="*/ 2539523 w 3209207"/>
              <a:gd name="connsiteY52" fmla="*/ 124052 h 612850"/>
              <a:gd name="connsiteX53" fmla="*/ 2651305 w 3209207"/>
              <a:gd name="connsiteY53" fmla="*/ 106215 h 612850"/>
              <a:gd name="connsiteX54" fmla="*/ 2763086 w 3209207"/>
              <a:gd name="connsiteY54" fmla="*/ 87219 h 612850"/>
              <a:gd name="connsiteX55" fmla="*/ 2874867 w 3209207"/>
              <a:gd name="connsiteY55" fmla="*/ 68339 h 612850"/>
              <a:gd name="connsiteX56" fmla="*/ 2986314 w 3209207"/>
              <a:gd name="connsiteY56" fmla="*/ 46331 h 612850"/>
              <a:gd name="connsiteX57" fmla="*/ 3097760 w 3209207"/>
              <a:gd name="connsiteY57" fmla="*/ 23629 h 612850"/>
              <a:gd name="connsiteX58" fmla="*/ 3209207 w 3209207"/>
              <a:gd name="connsiteY58" fmla="*/ 0 h 612850"/>
              <a:gd name="connsiteX59" fmla="*/ 3195151 w 3209207"/>
              <a:gd name="connsiteY59" fmla="*/ 612847 h 6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209207" h="612850">
                <a:moveTo>
                  <a:pt x="3195151" y="612847"/>
                </a:moveTo>
                <a:cubicBezTo>
                  <a:pt x="3144238" y="612898"/>
                  <a:pt x="3088941" y="612318"/>
                  <a:pt x="3029871" y="611146"/>
                </a:cubicBezTo>
                <a:lnTo>
                  <a:pt x="2949639" y="608906"/>
                </a:lnTo>
                <a:lnTo>
                  <a:pt x="2978018" y="258115"/>
                </a:lnTo>
                <a:lnTo>
                  <a:pt x="2944764" y="260801"/>
                </a:lnTo>
                <a:lnTo>
                  <a:pt x="2806036" y="271446"/>
                </a:lnTo>
                <a:lnTo>
                  <a:pt x="2666958" y="278917"/>
                </a:lnTo>
                <a:lnTo>
                  <a:pt x="2528469" y="286593"/>
                </a:lnTo>
                <a:lnTo>
                  <a:pt x="2389479" y="292970"/>
                </a:lnTo>
                <a:lnTo>
                  <a:pt x="2252501" y="296993"/>
                </a:lnTo>
                <a:lnTo>
                  <a:pt x="2113775" y="300086"/>
                </a:lnTo>
                <a:lnTo>
                  <a:pt x="1975755" y="301980"/>
                </a:lnTo>
                <a:lnTo>
                  <a:pt x="1840287" y="302348"/>
                </a:lnTo>
                <a:lnTo>
                  <a:pt x="1703009" y="302570"/>
                </a:lnTo>
                <a:lnTo>
                  <a:pt x="1567693" y="301063"/>
                </a:lnTo>
                <a:lnTo>
                  <a:pt x="1432543" y="297523"/>
                </a:lnTo>
                <a:lnTo>
                  <a:pt x="1297969" y="294345"/>
                </a:lnTo>
                <a:lnTo>
                  <a:pt x="1164703" y="290015"/>
                </a:lnTo>
                <a:lnTo>
                  <a:pt x="1032796" y="283907"/>
                </a:lnTo>
                <a:lnTo>
                  <a:pt x="900940" y="277172"/>
                </a:lnTo>
                <a:lnTo>
                  <a:pt x="770303" y="270380"/>
                </a:lnTo>
                <a:lnTo>
                  <a:pt x="641641" y="261702"/>
                </a:lnTo>
                <a:lnTo>
                  <a:pt x="512966" y="253180"/>
                </a:lnTo>
                <a:lnTo>
                  <a:pt x="386177" y="243867"/>
                </a:lnTo>
                <a:lnTo>
                  <a:pt x="260746" y="232775"/>
                </a:lnTo>
                <a:lnTo>
                  <a:pt x="136447" y="222719"/>
                </a:lnTo>
                <a:lnTo>
                  <a:pt x="13506" y="210885"/>
                </a:lnTo>
                <a:lnTo>
                  <a:pt x="0" y="209475"/>
                </a:lnTo>
                <a:lnTo>
                  <a:pt x="40844" y="212313"/>
                </a:lnTo>
                <a:lnTo>
                  <a:pt x="132211" y="216946"/>
                </a:lnTo>
                <a:lnTo>
                  <a:pt x="225585" y="221811"/>
                </a:lnTo>
                <a:lnTo>
                  <a:pt x="320298" y="226444"/>
                </a:lnTo>
                <a:lnTo>
                  <a:pt x="415680" y="229340"/>
                </a:lnTo>
                <a:lnTo>
                  <a:pt x="512735" y="232120"/>
                </a:lnTo>
                <a:lnTo>
                  <a:pt x="611464" y="235015"/>
                </a:lnTo>
                <a:lnTo>
                  <a:pt x="711532" y="236985"/>
                </a:lnTo>
                <a:lnTo>
                  <a:pt x="812604" y="236985"/>
                </a:lnTo>
                <a:lnTo>
                  <a:pt x="915014" y="237795"/>
                </a:lnTo>
                <a:lnTo>
                  <a:pt x="1018428" y="236985"/>
                </a:lnTo>
                <a:lnTo>
                  <a:pt x="1122847" y="235015"/>
                </a:lnTo>
                <a:lnTo>
                  <a:pt x="1227600" y="233162"/>
                </a:lnTo>
                <a:lnTo>
                  <a:pt x="1333692" y="229340"/>
                </a:lnTo>
                <a:lnTo>
                  <a:pt x="1441122" y="225634"/>
                </a:lnTo>
                <a:lnTo>
                  <a:pt x="1547883" y="220769"/>
                </a:lnTo>
                <a:lnTo>
                  <a:pt x="1655983" y="214282"/>
                </a:lnTo>
                <a:lnTo>
                  <a:pt x="1765421" y="206638"/>
                </a:lnTo>
                <a:lnTo>
                  <a:pt x="1874860" y="199108"/>
                </a:lnTo>
                <a:lnTo>
                  <a:pt x="1984299" y="189495"/>
                </a:lnTo>
                <a:lnTo>
                  <a:pt x="2095745" y="178144"/>
                </a:lnTo>
                <a:lnTo>
                  <a:pt x="2205184" y="166793"/>
                </a:lnTo>
                <a:lnTo>
                  <a:pt x="2316631" y="153472"/>
                </a:lnTo>
                <a:lnTo>
                  <a:pt x="2429081" y="139226"/>
                </a:lnTo>
                <a:lnTo>
                  <a:pt x="2539523" y="124052"/>
                </a:lnTo>
                <a:lnTo>
                  <a:pt x="2651305" y="106215"/>
                </a:lnTo>
                <a:lnTo>
                  <a:pt x="2763086" y="87219"/>
                </a:lnTo>
                <a:lnTo>
                  <a:pt x="2874867" y="68339"/>
                </a:lnTo>
                <a:lnTo>
                  <a:pt x="2986314" y="46331"/>
                </a:lnTo>
                <a:lnTo>
                  <a:pt x="3097760" y="23629"/>
                </a:lnTo>
                <a:lnTo>
                  <a:pt x="3209207" y="0"/>
                </a:lnTo>
                <a:cubicBezTo>
                  <a:pt x="3198832" y="386055"/>
                  <a:pt x="3205525" y="226792"/>
                  <a:pt x="3195151" y="612847"/>
                </a:cubicBezTo>
                <a:close/>
              </a:path>
            </a:pathLst>
          </a:custGeom>
          <a:solidFill>
            <a:schemeClr val="bg1">
              <a:alpha val="20000"/>
            </a:schemeClr>
          </a:solidFill>
          <a:ln>
            <a:noFill/>
          </a:ln>
        </p:spPr>
        <p:txBody>
          <a:bodyPr wrap="square">
            <a:noAutofit/>
          </a:bodyPr>
          <a:lstStyle/>
          <a:p>
            <a:endParaRPr lang="en-US" dirty="0"/>
          </a:p>
        </p:txBody>
      </p:sp>
      <p:pic>
        <p:nvPicPr>
          <p:cNvPr id="2" name="Picture 2" descr="bosch01">
            <a:extLst>
              <a:ext uri="{FF2B5EF4-FFF2-40B4-BE49-F238E27FC236}">
                <a16:creationId xmlns:a16="http://schemas.microsoft.com/office/drawing/2014/main" id="{7AC128DB-CB25-4F39-AE79-77726713D2EF}"/>
              </a:ext>
            </a:extLst>
          </p:cNvPr>
          <p:cNvPicPr>
            <a:picLocks noChangeAspect="1" noChangeArrowheads="1"/>
          </p:cNvPicPr>
          <p:nvPr/>
        </p:nvPicPr>
        <p:blipFill>
          <a:blip r:embed="rId2" cstate="print"/>
          <a:srcRect l="-82" t="40657" r="1726" b="8421"/>
          <a:stretch>
            <a:fillRect/>
          </a:stretch>
        </p:blipFill>
        <p:spPr bwMode="auto">
          <a:xfrm>
            <a:off x="5126541" y="643466"/>
            <a:ext cx="4304209" cy="5571067"/>
          </a:xfrm>
          <a:prstGeom prst="rect">
            <a:avLst/>
          </a:prstGeom>
          <a:noFill/>
        </p:spPr>
      </p:pic>
    </p:spTree>
    <p:extLst>
      <p:ext uri="{BB962C8B-B14F-4D97-AF65-F5344CB8AC3E}">
        <p14:creationId xmlns:p14="http://schemas.microsoft.com/office/powerpoint/2010/main" val="5858304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iunioni ione">
  <a:themeElements>
    <a:clrScheme name="Riunioni ione">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Riunioni 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iunioni 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FF7EA328D1FE4686806A44A4C75B56" ma:contentTypeVersion="2" ma:contentTypeDescription="Create a new document." ma:contentTypeScope="" ma:versionID="8a650a9668fae47f0f1dee1609bc0765">
  <xsd:schema xmlns:xsd="http://www.w3.org/2001/XMLSchema" xmlns:xs="http://www.w3.org/2001/XMLSchema" xmlns:p="http://schemas.microsoft.com/office/2006/metadata/properties" xmlns:ns3="45cf0988-6169-4a8b-a502-2a359d6cf490" targetNamespace="http://schemas.microsoft.com/office/2006/metadata/properties" ma:root="true" ma:fieldsID="725bb88ea1e56f6fb7a3fb7d195ee502" ns3:_="">
    <xsd:import namespace="45cf0988-6169-4a8b-a502-2a359d6cf49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cf0988-6169-4a8b-a502-2a359d6cf4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0BC16C3-75E0-4C4D-B07E-1735EF44F320}">
  <ds:schemaRefs>
    <ds:schemaRef ds:uri="http://schemas.microsoft.com/sharepoint/v3/contenttype/forms"/>
  </ds:schemaRefs>
</ds:datastoreItem>
</file>

<file path=customXml/itemProps2.xml><?xml version="1.0" encoding="utf-8"?>
<ds:datastoreItem xmlns:ds="http://schemas.openxmlformats.org/officeDocument/2006/customXml" ds:itemID="{466E90FD-899E-41B9-8BA8-4CA8518566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cf0988-6169-4a8b-a502-2a359d6cf4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76114FB-C5DA-4D4F-A32A-DA31218EAAE0}">
  <ds:schemaRefs>
    <ds:schemaRef ds:uri="http://schemas.microsoft.com/office/2006/metadata/properties"/>
    <ds:schemaRef ds:uri="http://purl.org/dc/terms/"/>
    <ds:schemaRef ds:uri="http://www.w3.org/XML/1998/namespace"/>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45cf0988-6169-4a8b-a502-2a359d6cf490"/>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6</TotalTime>
  <Words>881</Words>
  <Application>Microsoft Office PowerPoint</Application>
  <PresentationFormat>Widescreen</PresentationFormat>
  <Paragraphs>62</Paragraphs>
  <Slides>52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52</vt:i4>
      </vt:variant>
    </vt:vector>
  </HeadingPairs>
  <TitlesOfParts>
    <vt:vector size="59" baseType="lpstr">
      <vt:lpstr>Arial</vt:lpstr>
      <vt:lpstr>Calibri</vt:lpstr>
      <vt:lpstr>Century Gothic</vt:lpstr>
      <vt:lpstr>Garamond</vt:lpstr>
      <vt:lpstr>Linux Libertine</vt:lpstr>
      <vt:lpstr>Wingdings 3</vt:lpstr>
      <vt:lpstr>Riunioni ione</vt:lpstr>
      <vt:lpstr>La imagen de América: entre el infierno y el paraíso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Antonio Pigafetta, Relazione del primo viaggio intorno al mondo (1519-1522)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Albert Eckhout (1610-1665)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Aimé Bonpland (1773-1858)</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XX° secolo: il sogno turistico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imagen de América: entre el infierno y el paraíso</dc:title>
  <dc:creator>Stefano</dc:creator>
  <cp:lastModifiedBy>Stefano Tedeschi</cp:lastModifiedBy>
  <cp:revision>3</cp:revision>
  <dcterms:created xsi:type="dcterms:W3CDTF">2020-02-26T16:24:08Z</dcterms:created>
  <dcterms:modified xsi:type="dcterms:W3CDTF">2023-10-23T21:10:19Z</dcterms:modified>
</cp:coreProperties>
</file>