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71" r:id="rId6"/>
    <p:sldId id="291" r:id="rId7"/>
    <p:sldId id="292" r:id="rId8"/>
    <p:sldId id="294" r:id="rId9"/>
    <p:sldId id="295" r:id="rId10"/>
    <p:sldId id="257" r:id="rId11"/>
    <p:sldId id="258" r:id="rId12"/>
    <p:sldId id="285" r:id="rId13"/>
    <p:sldId id="286" r:id="rId14"/>
    <p:sldId id="315" r:id="rId15"/>
    <p:sldId id="316" r:id="rId16"/>
    <p:sldId id="261" r:id="rId17"/>
    <p:sldId id="287" r:id="rId18"/>
    <p:sldId id="288" r:id="rId19"/>
    <p:sldId id="274" r:id="rId20"/>
    <p:sldId id="265" r:id="rId21"/>
    <p:sldId id="311" r:id="rId22"/>
    <p:sldId id="260" r:id="rId23"/>
    <p:sldId id="293" r:id="rId24"/>
    <p:sldId id="296" r:id="rId25"/>
    <p:sldId id="297" r:id="rId26"/>
    <p:sldId id="263" r:id="rId27"/>
    <p:sldId id="267" r:id="rId28"/>
    <p:sldId id="299" r:id="rId29"/>
    <p:sldId id="298" r:id="rId30"/>
    <p:sldId id="317" r:id="rId31"/>
    <p:sldId id="318" r:id="rId32"/>
    <p:sldId id="319" r:id="rId33"/>
    <p:sldId id="320" r:id="rId34"/>
    <p:sldId id="273" r:id="rId35"/>
    <p:sldId id="268" r:id="rId36"/>
    <p:sldId id="266" r:id="rId37"/>
    <p:sldId id="321" r:id="rId38"/>
    <p:sldId id="322" r:id="rId39"/>
    <p:sldId id="323" r:id="rId40"/>
    <p:sldId id="324" r:id="rId41"/>
    <p:sldId id="325" r:id="rId42"/>
    <p:sldId id="308" r:id="rId43"/>
    <p:sldId id="309" r:id="rId44"/>
    <p:sldId id="326" r:id="rId45"/>
    <p:sldId id="327" r:id="rId46"/>
    <p:sldId id="312" r:id="rId47"/>
    <p:sldId id="276" r:id="rId48"/>
    <p:sldId id="328" r:id="rId49"/>
    <p:sldId id="313" r:id="rId50"/>
    <p:sldId id="329" r:id="rId51"/>
    <p:sldId id="332" r:id="rId52"/>
    <p:sldId id="282" r:id="rId53"/>
    <p:sldId id="330" r:id="rId54"/>
    <p:sldId id="331" r:id="rId55"/>
    <p:sldId id="33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9" d="100"/>
          <a:sy n="69"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s-E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797613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FCC59-DD1B-45AF-A52D-046063252699}" type="datetimeFigureOut">
              <a:rPr lang="es-ES" smtClean="0"/>
              <a:t>23/10/2023</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102908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p:txBody>
          <a:bodyPr/>
          <a:lstStyle/>
          <a:p>
            <a:endParaRPr lang="es-E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746894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p:txBody>
          <a:bodyPr/>
          <a:lstStyle/>
          <a:p>
            <a:endParaRPr lang="es-E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642386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356417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0EFCC59-DD1B-45AF-A52D-046063252699}" type="datetimeFigureOut">
              <a:rPr lang="es-ES" smtClean="0"/>
              <a:t>23/10/2023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942052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0EFCC59-DD1B-45AF-A52D-046063252699}" type="datetimeFigureOut">
              <a:rPr lang="es-ES" smtClean="0"/>
              <a:t>23/10/2023</a:t>
            </a:fld>
            <a:endParaRPr lang="es-ES"/>
          </a:p>
        </p:txBody>
      </p:sp>
      <p:sp>
        <p:nvSpPr>
          <p:cNvPr id="8" name="Footer Placeholder 7"/>
          <p:cNvSpPr>
            <a:spLocks noGrp="1"/>
          </p:cNvSpPr>
          <p:nvPr>
            <p:ph type="ftr" sz="quarter" idx="11"/>
          </p:nvPr>
        </p:nvSpPr>
        <p:spPr>
          <a:xfrm>
            <a:off x="561111" y="6391838"/>
            <a:ext cx="3644282" cy="304801"/>
          </a:xfrm>
        </p:spPr>
        <p:txBody>
          <a:bodyPr/>
          <a:lstStyle/>
          <a:p>
            <a:endParaRPr lang="es-ES"/>
          </a:p>
        </p:txBody>
      </p:sp>
      <p:sp>
        <p:nvSpPr>
          <p:cNvPr id="9" name="Slide Number Placeholder 8"/>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098168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53805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929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559850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0EFCC59-DD1B-45AF-A52D-046063252699}" type="datetimeFigureOut">
              <a:rPr lang="es-ES" smtClean="0"/>
              <a:t>23/10/2023</a:t>
            </a:fld>
            <a:endParaRPr lang="es-ES"/>
          </a:p>
        </p:txBody>
      </p:sp>
      <p:sp>
        <p:nvSpPr>
          <p:cNvPr id="5" name="Footer Placeholder 4"/>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722603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0EFCC59-DD1B-45AF-A52D-046063252699}" type="datetimeFigureOut">
              <a:rPr lang="es-ES" smtClean="0"/>
              <a:t>23/10/2023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89567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EFCC59-DD1B-45AF-A52D-046063252699}" type="datetimeFigureOut">
              <a:rPr lang="es-ES" smtClean="0"/>
              <a:t>23/10/2023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1409650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0EFCC59-DD1B-45AF-A52D-046063252699}" type="datetimeFigureOut">
              <a:rPr lang="es-ES" smtClean="0"/>
              <a:t>23/10/2023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421999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EFCC59-DD1B-45AF-A52D-046063252699}" type="datetimeFigureOut">
              <a:rPr lang="es-ES" smtClean="0"/>
              <a:t>23/10/2023</a:t>
            </a:fld>
            <a:endParaRPr lang="es-ES"/>
          </a:p>
        </p:txBody>
      </p:sp>
      <p:sp>
        <p:nvSpPr>
          <p:cNvPr id="3" name="Footer Placeholder 2"/>
          <p:cNvSpPr>
            <a:spLocks noGrp="1"/>
          </p:cNvSpPr>
          <p:nvPr>
            <p:ph type="ftr" sz="quarter" idx="11"/>
          </p:nvPr>
        </p:nvSpPr>
        <p:spPr/>
        <p:txBody>
          <a:bodyPr/>
          <a:lstStyle/>
          <a:p>
            <a:endParaRPr lang="es-E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157445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FCC59-DD1B-45AF-A52D-046063252699}" type="datetimeFigureOut">
              <a:rPr lang="es-ES" smtClean="0"/>
              <a:t>23/10/2023</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382280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it-IT"/>
              <a:t>Fare clic sull'icona per inserire un'immagine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0EFCC59-DD1B-45AF-A52D-046063252699}" type="datetimeFigureOut">
              <a:rPr lang="es-ES" smtClean="0"/>
              <a:t>23/10/2023</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1DF80987-7288-4699-BC41-19449B2BF34D}" type="slidenum">
              <a:rPr lang="es-ES" smtClean="0"/>
              <a:t>‹N›</a:t>
            </a:fld>
            <a:endParaRPr lang="es-ES"/>
          </a:p>
        </p:txBody>
      </p:sp>
    </p:spTree>
    <p:extLst>
      <p:ext uri="{BB962C8B-B14F-4D97-AF65-F5344CB8AC3E}">
        <p14:creationId xmlns:p14="http://schemas.microsoft.com/office/powerpoint/2010/main" val="229470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0EFCC59-DD1B-45AF-A52D-046063252699}" type="datetimeFigureOut">
              <a:rPr lang="es-ES" smtClean="0"/>
              <a:t>23/10/2023</a:t>
            </a:fld>
            <a:endParaRPr lang="es-E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s-E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1DF80987-7288-4699-BC41-19449B2BF34D}" type="slidenum">
              <a:rPr lang="es-ES" smtClean="0"/>
              <a:t>‹N›</a:t>
            </a:fld>
            <a:endParaRPr lang="es-ES"/>
          </a:p>
        </p:txBody>
      </p:sp>
    </p:spTree>
    <p:extLst>
      <p:ext uri="{BB962C8B-B14F-4D97-AF65-F5344CB8AC3E}">
        <p14:creationId xmlns:p14="http://schemas.microsoft.com/office/powerpoint/2010/main" val="3354888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it.wikipedia.org/wiki/1544" TargetMode="External"/><Relationship Id="rId3" Type="http://schemas.openxmlformats.org/officeDocument/2006/relationships/image" Target="../media/image4.png"/><Relationship Id="rId7" Type="http://schemas.openxmlformats.org/officeDocument/2006/relationships/hyperlink" Target="https://it.wikipedia.org/wiki/Cosmographia_universalis"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it.wikipedia.org/wiki/Incisione" TargetMode="External"/><Relationship Id="rId5" Type="http://schemas.openxmlformats.org/officeDocument/2006/relationships/hyperlink" Target="https://it.wikipedia.org/wiki/1493" TargetMode="External"/><Relationship Id="rId4" Type="http://schemas.openxmlformats.org/officeDocument/2006/relationships/hyperlink" Target="https://it.wikipedia.org/wiki/Cronache_di_Norimberga" TargetMode="External"/><Relationship Id="rId9" Type="http://schemas.openxmlformats.org/officeDocument/2006/relationships/hyperlink" Target="https://it.wikipedia.org/wiki/Sebastian_M%C3%BCnst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es.wikipedia.org/wiki/1619" TargetMode="External"/><Relationship Id="rId3" Type="http://schemas.openxmlformats.org/officeDocument/2006/relationships/image" Target="../media/image6.jpeg"/><Relationship Id="rId7" Type="http://schemas.openxmlformats.org/officeDocument/2006/relationships/hyperlink" Target="https://es.wikipedia.org/wiki/Circa"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es.wikipedia.org/wiki/Peter_Paul_Rubens" TargetMode="External"/><Relationship Id="rId5" Type="http://schemas.openxmlformats.org/officeDocument/2006/relationships/image" Target="../media/image8.png"/><Relationship Id="rId10" Type="http://schemas.openxmlformats.org/officeDocument/2006/relationships/hyperlink" Target="https://es.wikipedia.org/wiki/M%C3%BAnich" TargetMode="External"/><Relationship Id="rId4" Type="http://schemas.openxmlformats.org/officeDocument/2006/relationships/image" Target="../media/image7.png"/><Relationship Id="rId9" Type="http://schemas.openxmlformats.org/officeDocument/2006/relationships/hyperlink" Target="https://es.wikipedia.org/wiki/Alte_Pinakothek"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it.wikipedia.org/wiki/Trittico_del_Giardino_delle_delizi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B28C2E-917B-4FED-A96F-74F7C4E328CF}"/>
              </a:ext>
            </a:extLst>
          </p:cNvPr>
          <p:cNvSpPr>
            <a:spLocks noGrp="1"/>
          </p:cNvSpPr>
          <p:nvPr>
            <p:ph type="ctrTitle"/>
          </p:nvPr>
        </p:nvSpPr>
        <p:spPr/>
        <p:txBody>
          <a:bodyPr/>
          <a:lstStyle/>
          <a:p>
            <a:r>
              <a:rPr lang="it-IT" dirty="0"/>
              <a:t>La </a:t>
            </a:r>
            <a:r>
              <a:rPr lang="it-IT" dirty="0" err="1"/>
              <a:t>imagen</a:t>
            </a:r>
            <a:r>
              <a:rPr lang="it-IT" dirty="0"/>
              <a:t> de </a:t>
            </a:r>
            <a:r>
              <a:rPr lang="it-IT" dirty="0" err="1"/>
              <a:t>América</a:t>
            </a:r>
            <a:r>
              <a:rPr lang="it-IT" dirty="0"/>
              <a:t>: </a:t>
            </a:r>
            <a:r>
              <a:rPr lang="it-IT" dirty="0" err="1"/>
              <a:t>entre</a:t>
            </a:r>
            <a:r>
              <a:rPr lang="it-IT" dirty="0"/>
              <a:t> </a:t>
            </a:r>
            <a:r>
              <a:rPr lang="it-IT" dirty="0" err="1"/>
              <a:t>el</a:t>
            </a:r>
            <a:r>
              <a:rPr lang="it-IT" dirty="0"/>
              <a:t> </a:t>
            </a:r>
            <a:r>
              <a:rPr lang="it-IT" dirty="0" err="1"/>
              <a:t>infierno</a:t>
            </a:r>
            <a:r>
              <a:rPr lang="it-IT" dirty="0"/>
              <a:t> y </a:t>
            </a:r>
            <a:r>
              <a:rPr lang="it-IT" dirty="0" err="1"/>
              <a:t>el</a:t>
            </a:r>
            <a:r>
              <a:rPr lang="it-IT" dirty="0"/>
              <a:t> </a:t>
            </a:r>
            <a:r>
              <a:rPr lang="it-IT" dirty="0" err="1"/>
              <a:t>paraíso</a:t>
            </a:r>
            <a:endParaRPr lang="es-ES" dirty="0"/>
          </a:p>
        </p:txBody>
      </p:sp>
      <p:sp>
        <p:nvSpPr>
          <p:cNvPr id="3" name="Sottotitolo 2">
            <a:extLst>
              <a:ext uri="{FF2B5EF4-FFF2-40B4-BE49-F238E27FC236}">
                <a16:creationId xmlns:a16="http://schemas.microsoft.com/office/drawing/2014/main" id="{3EBE5AC9-588C-49AF-8597-930050B68DEA}"/>
              </a:ext>
            </a:extLst>
          </p:cNvPr>
          <p:cNvSpPr>
            <a:spLocks noGrp="1"/>
          </p:cNvSpPr>
          <p:nvPr>
            <p:ph type="subTitle" idx="1"/>
          </p:nvPr>
        </p:nvSpPr>
        <p:spPr/>
        <p:txBody>
          <a:bodyPr/>
          <a:lstStyle/>
          <a:p>
            <a:r>
              <a:rPr lang="it-IT" dirty="0"/>
              <a:t>Stefano Tedeschi</a:t>
            </a:r>
          </a:p>
          <a:p>
            <a:r>
              <a:rPr lang="it-IT" dirty="0"/>
              <a:t>Sapienza Università di Roma</a:t>
            </a:r>
            <a:endParaRPr lang="es-ES" dirty="0"/>
          </a:p>
        </p:txBody>
      </p:sp>
    </p:spTree>
    <p:extLst>
      <p:ext uri="{BB962C8B-B14F-4D97-AF65-F5344CB8AC3E}">
        <p14:creationId xmlns:p14="http://schemas.microsoft.com/office/powerpoint/2010/main" val="304675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865EE59-F4F7-43B9-8BAF-05F8331310AA}"/>
              </a:ext>
            </a:extLst>
          </p:cNvPr>
          <p:cNvPicPr>
            <a:picLocks noChangeAspect="1"/>
          </p:cNvPicPr>
          <p:nvPr/>
        </p:nvPicPr>
        <p:blipFill>
          <a:blip r:embed="rId2"/>
          <a:stretch>
            <a:fillRect/>
          </a:stretch>
        </p:blipFill>
        <p:spPr>
          <a:xfrm>
            <a:off x="3791744" y="699569"/>
            <a:ext cx="4536504" cy="5546907"/>
          </a:xfrm>
          <a:prstGeom prst="rect">
            <a:avLst/>
          </a:prstGeom>
        </p:spPr>
      </p:pic>
    </p:spTree>
    <p:extLst>
      <p:ext uri="{BB962C8B-B14F-4D97-AF65-F5344CB8AC3E}">
        <p14:creationId xmlns:p14="http://schemas.microsoft.com/office/powerpoint/2010/main" val="1881746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4" name="Freeform: Shape 13">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5" name="4 Imagen" descr="de bry fonte giovinezza.jpg"/>
          <p:cNvPicPr>
            <a:picLocks noChangeAspect="1"/>
          </p:cNvPicPr>
          <p:nvPr/>
        </p:nvPicPr>
        <p:blipFill>
          <a:blip r:embed="rId2" cstate="print"/>
          <a:stretch>
            <a:fillRect/>
          </a:stretch>
        </p:blipFill>
        <p:spPr>
          <a:xfrm>
            <a:off x="3313474" y="643466"/>
            <a:ext cx="7930344" cy="55710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557EC00-3458-4048-A54D-D756443668AE}"/>
              </a:ext>
            </a:extLst>
          </p:cNvPr>
          <p:cNvPicPr>
            <a:picLocks noChangeAspect="1"/>
          </p:cNvPicPr>
          <p:nvPr/>
        </p:nvPicPr>
        <p:blipFill rotWithShape="1">
          <a:blip r:embed="rId2"/>
          <a:srcRect t="25987"/>
          <a:stretch/>
        </p:blipFill>
        <p:spPr>
          <a:xfrm>
            <a:off x="20" y="10"/>
            <a:ext cx="12191980" cy="6857990"/>
          </a:xfrm>
          <a:prstGeom prst="rect">
            <a:avLst/>
          </a:prstGeom>
        </p:spPr>
      </p:pic>
    </p:spTree>
    <p:extLst>
      <p:ext uri="{BB962C8B-B14F-4D97-AF65-F5344CB8AC3E}">
        <p14:creationId xmlns:p14="http://schemas.microsoft.com/office/powerpoint/2010/main" val="1124028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weiditz mexica.jpg"/>
          <p:cNvPicPr>
            <a:picLocks noChangeAspect="1"/>
          </p:cNvPicPr>
          <p:nvPr/>
        </p:nvPicPr>
        <p:blipFill>
          <a:blip r:embed="rId2" cstate="print"/>
          <a:srcRect l="6056" t="5949" r="6128" b="12753"/>
          <a:stretch>
            <a:fillRect/>
          </a:stretch>
        </p:blipFill>
        <p:spPr>
          <a:xfrm>
            <a:off x="0" y="813887"/>
            <a:ext cx="3394678" cy="4799373"/>
          </a:xfrm>
          <a:prstGeom prst="rect">
            <a:avLst/>
          </a:prstGeom>
        </p:spPr>
      </p:pic>
      <p:pic>
        <p:nvPicPr>
          <p:cNvPr id="3" name="2 Imagen" descr="weiditz mexica 2.jpg"/>
          <p:cNvPicPr>
            <a:picLocks noChangeAspect="1"/>
          </p:cNvPicPr>
          <p:nvPr/>
        </p:nvPicPr>
        <p:blipFill>
          <a:blip r:embed="rId3" cstate="print"/>
          <a:stretch>
            <a:fillRect/>
          </a:stretch>
        </p:blipFill>
        <p:spPr>
          <a:xfrm>
            <a:off x="3507641" y="296965"/>
            <a:ext cx="2920684" cy="4084873"/>
          </a:xfrm>
          <a:prstGeom prst="rect">
            <a:avLst/>
          </a:prstGeom>
        </p:spPr>
      </p:pic>
      <p:pic>
        <p:nvPicPr>
          <p:cNvPr id="4" name="Picture 2" descr="pelota05"/>
          <p:cNvPicPr>
            <a:picLocks noChangeAspect="1" noChangeArrowheads="1"/>
          </p:cNvPicPr>
          <p:nvPr/>
        </p:nvPicPr>
        <p:blipFill>
          <a:blip r:embed="rId4" cstate="print"/>
          <a:srcRect/>
          <a:stretch>
            <a:fillRect/>
          </a:stretch>
        </p:blipFill>
        <p:spPr bwMode="auto">
          <a:xfrm>
            <a:off x="6428325" y="3429000"/>
            <a:ext cx="5335941" cy="3214686"/>
          </a:xfrm>
          <a:prstGeom prst="rect">
            <a:avLst/>
          </a:prstGeom>
          <a:noFill/>
          <a:ln w="9525">
            <a:noFill/>
            <a:miter lim="800000"/>
            <a:headEnd/>
            <a:tailEnd/>
          </a:ln>
        </p:spPr>
      </p:pic>
      <p:sp>
        <p:nvSpPr>
          <p:cNvPr id="5" name="4 CuadroTexto"/>
          <p:cNvSpPr txBox="1"/>
          <p:nvPr/>
        </p:nvSpPr>
        <p:spPr>
          <a:xfrm>
            <a:off x="7596198" y="357167"/>
            <a:ext cx="3434194" cy="2585323"/>
          </a:xfrm>
          <a:prstGeom prst="rect">
            <a:avLst/>
          </a:prstGeom>
          <a:noFill/>
        </p:spPr>
        <p:txBody>
          <a:bodyPr wrap="square" rtlCol="0">
            <a:spAutoFit/>
          </a:bodyPr>
          <a:lstStyle/>
          <a:p>
            <a:pPr defTabSz="914400"/>
            <a:r>
              <a:rPr lang="it-IT" sz="2400" b="1" dirty="0">
                <a:solidFill>
                  <a:prstClr val="black"/>
                </a:solidFill>
                <a:latin typeface="Garamond" panose="02020404030301010803" pitchFamily="18" charset="0"/>
              </a:rPr>
              <a:t>Christoph Weiditz</a:t>
            </a:r>
          </a:p>
          <a:p>
            <a:pPr defTabSz="914400"/>
            <a:endParaRPr lang="it-IT" sz="2400" b="1" dirty="0">
              <a:solidFill>
                <a:prstClr val="black"/>
              </a:solidFill>
              <a:latin typeface="Garamond" panose="02020404030301010803" pitchFamily="18" charset="0"/>
            </a:endParaRPr>
          </a:p>
          <a:p>
            <a:pPr defTabSz="914400"/>
            <a:r>
              <a:rPr lang="it-IT" sz="2400" b="1" dirty="0">
                <a:solidFill>
                  <a:prstClr val="black"/>
                </a:solidFill>
                <a:latin typeface="Garamond" panose="02020404030301010803" pitchFamily="18" charset="0"/>
              </a:rPr>
              <a:t>Immagini di indios americani </a:t>
            </a:r>
          </a:p>
          <a:p>
            <a:pPr defTabSz="914400"/>
            <a:r>
              <a:rPr lang="it-IT" sz="2400" b="1" dirty="0">
                <a:solidFill>
                  <a:prstClr val="black"/>
                </a:solidFill>
                <a:latin typeface="Garamond" panose="02020404030301010803" pitchFamily="18" charset="0"/>
              </a:rPr>
              <a:t>Incontrati alla corte di Carlo V,  1529</a:t>
            </a:r>
          </a:p>
          <a:p>
            <a:pPr defTabSz="914400"/>
            <a:endParaRPr lang="es-ES" dirty="0">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A2B8F90F-8D35-4538-A162-0D8EF7407303}"/>
              </a:ext>
            </a:extLst>
          </p:cNvPr>
          <p:cNvPicPr>
            <a:picLocks noChangeAspect="1"/>
          </p:cNvPicPr>
          <p:nvPr/>
        </p:nvPicPr>
        <p:blipFill>
          <a:blip r:embed="rId2"/>
          <a:stretch>
            <a:fillRect/>
          </a:stretch>
        </p:blipFill>
        <p:spPr>
          <a:xfrm>
            <a:off x="3042093" y="643466"/>
            <a:ext cx="8473105" cy="5571067"/>
          </a:xfrm>
          <a:prstGeom prst="rect">
            <a:avLst/>
          </a:prstGeom>
        </p:spPr>
      </p:pic>
    </p:spTree>
    <p:extLst>
      <p:ext uri="{BB962C8B-B14F-4D97-AF65-F5344CB8AC3E}">
        <p14:creationId xmlns:p14="http://schemas.microsoft.com/office/powerpoint/2010/main" val="223730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C16DAADC-F3CC-4CFC-B3B6-B70D4D057431}"/>
              </a:ext>
            </a:extLst>
          </p:cNvPr>
          <p:cNvPicPr>
            <a:picLocks noChangeAspect="1"/>
          </p:cNvPicPr>
          <p:nvPr/>
        </p:nvPicPr>
        <p:blipFill>
          <a:blip r:embed="rId2"/>
          <a:stretch>
            <a:fillRect/>
          </a:stretch>
        </p:blipFill>
        <p:spPr>
          <a:xfrm>
            <a:off x="3136589" y="643466"/>
            <a:ext cx="8284114" cy="5571067"/>
          </a:xfrm>
          <a:prstGeom prst="rect">
            <a:avLst/>
          </a:prstGeom>
        </p:spPr>
      </p:pic>
    </p:spTree>
    <p:extLst>
      <p:ext uri="{BB962C8B-B14F-4D97-AF65-F5344CB8AC3E}">
        <p14:creationId xmlns:p14="http://schemas.microsoft.com/office/powerpoint/2010/main" val="377686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Didattica\vari didattica\Lezione Imagologia 2\sirene.jpg"/>
          <p:cNvPicPr>
            <a:picLocks noChangeAspect="1" noChangeArrowheads="1"/>
          </p:cNvPicPr>
          <p:nvPr/>
        </p:nvPicPr>
        <p:blipFill>
          <a:blip r:embed="rId2" cstate="print"/>
          <a:srcRect/>
          <a:stretch>
            <a:fillRect/>
          </a:stretch>
        </p:blipFill>
        <p:spPr bwMode="auto">
          <a:xfrm>
            <a:off x="0" y="0"/>
            <a:ext cx="8726059" cy="6478956"/>
          </a:xfrm>
          <a:prstGeom prst="rect">
            <a:avLst/>
          </a:prstGeom>
          <a:noFill/>
        </p:spPr>
      </p:pic>
      <p:sp>
        <p:nvSpPr>
          <p:cNvPr id="3" name="2 CuadroTexto"/>
          <p:cNvSpPr txBox="1"/>
          <p:nvPr/>
        </p:nvSpPr>
        <p:spPr>
          <a:xfrm>
            <a:off x="9020432" y="2551837"/>
            <a:ext cx="2601365" cy="2031325"/>
          </a:xfrm>
          <a:prstGeom prst="rect">
            <a:avLst/>
          </a:prstGeom>
          <a:noFill/>
        </p:spPr>
        <p:txBody>
          <a:bodyPr wrap="square" rtlCol="0">
            <a:spAutoFit/>
          </a:bodyPr>
          <a:lstStyle/>
          <a:p>
            <a:pPr defTabSz="914400"/>
            <a:r>
              <a:rPr lang="it-IT" b="1" dirty="0">
                <a:solidFill>
                  <a:prstClr val="black"/>
                </a:solidFill>
                <a:latin typeface="Garamond" panose="02020404030301010803" pitchFamily="18" charset="0"/>
              </a:rPr>
              <a:t>Theodore de </a:t>
            </a:r>
            <a:r>
              <a:rPr lang="it-IT" b="1" dirty="0" err="1">
                <a:solidFill>
                  <a:prstClr val="black"/>
                </a:solidFill>
                <a:latin typeface="Garamond" panose="02020404030301010803" pitchFamily="18" charset="0"/>
              </a:rPr>
              <a:t>Bry</a:t>
            </a:r>
            <a:r>
              <a:rPr lang="it-IT" b="1" dirty="0">
                <a:solidFill>
                  <a:prstClr val="black"/>
                </a:solidFill>
                <a:latin typeface="Garamond" panose="02020404030301010803" pitchFamily="18" charset="0"/>
              </a:rPr>
              <a:t>, Amerigo Vespucci circondato da mostri marini nel suo viaggio </a:t>
            </a:r>
          </a:p>
          <a:p>
            <a:pPr defTabSz="914400"/>
            <a:r>
              <a:rPr lang="it-IT" b="1" dirty="0">
                <a:solidFill>
                  <a:prstClr val="black"/>
                </a:solidFill>
                <a:latin typeface="Garamond" panose="02020404030301010803" pitchFamily="18" charset="0"/>
              </a:rPr>
              <a:t>verso il Nuovo Mondo. Da '</a:t>
            </a:r>
            <a:r>
              <a:rPr lang="it-IT" b="1" dirty="0" err="1">
                <a:solidFill>
                  <a:prstClr val="black"/>
                </a:solidFill>
                <a:latin typeface="Garamond" panose="02020404030301010803" pitchFamily="18" charset="0"/>
              </a:rPr>
              <a:t>Americae</a:t>
            </a:r>
            <a:r>
              <a:rPr lang="it-IT" b="1" dirty="0">
                <a:solidFill>
                  <a:prstClr val="black"/>
                </a:solidFill>
                <a:latin typeface="Garamond" panose="02020404030301010803" pitchFamily="18" charset="0"/>
              </a:rPr>
              <a:t>', part. IV. 1596 </a:t>
            </a:r>
            <a:endParaRPr lang="es-ES" b="1" dirty="0">
              <a:solidFill>
                <a:prstClr val="black"/>
              </a:solidFill>
              <a:latin typeface="Garamond" panose="02020404030301010803"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CuadroTexto"/>
          <p:cNvSpPr txBox="1"/>
          <p:nvPr/>
        </p:nvSpPr>
        <p:spPr>
          <a:xfrm>
            <a:off x="1231304" y="5416952"/>
            <a:ext cx="9466816" cy="1107809"/>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2600" b="1" i="0" kern="1200" dirty="0">
                <a:ln w="3175" cmpd="sng">
                  <a:noFill/>
                </a:ln>
                <a:latin typeface="Garamond" panose="02020404030301010803" pitchFamily="18" charset="0"/>
                <a:ea typeface="+mj-ea"/>
                <a:cs typeface="+mj-cs"/>
              </a:rPr>
              <a:t>Jan van der </a:t>
            </a:r>
            <a:r>
              <a:rPr lang="en-US" sz="2600" b="1" i="0" kern="1200" dirty="0" err="1">
                <a:ln w="3175" cmpd="sng">
                  <a:noFill/>
                </a:ln>
                <a:latin typeface="Garamond" panose="02020404030301010803" pitchFamily="18" charset="0"/>
                <a:ea typeface="+mj-ea"/>
                <a:cs typeface="+mj-cs"/>
              </a:rPr>
              <a:t>Straat</a:t>
            </a:r>
            <a:r>
              <a:rPr lang="en-US" sz="2600" b="1" i="0" kern="1200" dirty="0">
                <a:ln w="3175" cmpd="sng">
                  <a:noFill/>
                </a:ln>
                <a:latin typeface="Garamond" panose="02020404030301010803" pitchFamily="18" charset="0"/>
                <a:ea typeface="+mj-ea"/>
                <a:cs typeface="+mj-cs"/>
              </a:rPr>
              <a:t>, Amerigo Vespucci </a:t>
            </a:r>
            <a:r>
              <a:rPr lang="en-US" sz="2600" b="1" i="0" kern="1200" dirty="0" err="1">
                <a:ln w="3175" cmpd="sng">
                  <a:noFill/>
                </a:ln>
                <a:latin typeface="Garamond" panose="02020404030301010803" pitchFamily="18" charset="0"/>
                <a:ea typeface="+mj-ea"/>
                <a:cs typeface="+mj-cs"/>
              </a:rPr>
              <a:t>sveglia</a:t>
            </a:r>
            <a:r>
              <a:rPr lang="en-US" sz="2600" b="1" i="0" kern="1200" dirty="0">
                <a:ln w="3175" cmpd="sng">
                  <a:noFill/>
                </a:ln>
                <a:latin typeface="Garamond" panose="02020404030301010803" pitchFamily="18" charset="0"/>
                <a:ea typeface="+mj-ea"/>
                <a:cs typeface="+mj-cs"/>
              </a:rPr>
              <a:t> una America </a:t>
            </a:r>
            <a:r>
              <a:rPr lang="en-US" sz="2600" b="1" i="0" kern="1200" dirty="0" err="1">
                <a:ln w="3175" cmpd="sng">
                  <a:noFill/>
                </a:ln>
                <a:latin typeface="Garamond" panose="02020404030301010803" pitchFamily="18" charset="0"/>
                <a:ea typeface="+mj-ea"/>
                <a:cs typeface="+mj-cs"/>
              </a:rPr>
              <a:t>dormiente</a:t>
            </a:r>
            <a:r>
              <a:rPr lang="en-US" sz="2600" b="1" i="0" kern="1200" dirty="0">
                <a:ln w="3175" cmpd="sng">
                  <a:noFill/>
                </a:ln>
                <a:latin typeface="Garamond" panose="02020404030301010803" pitchFamily="18" charset="0"/>
                <a:ea typeface="+mj-ea"/>
                <a:cs typeface="+mj-cs"/>
              </a:rPr>
              <a:t>, </a:t>
            </a:r>
          </a:p>
          <a:p>
            <a:pPr>
              <a:lnSpc>
                <a:spcPct val="90000"/>
              </a:lnSpc>
              <a:spcBef>
                <a:spcPct val="0"/>
              </a:spcBef>
              <a:spcAft>
                <a:spcPts val="600"/>
              </a:spcAft>
            </a:pPr>
            <a:r>
              <a:rPr lang="en-US" sz="2600" b="1" i="0" kern="1200" dirty="0">
                <a:ln w="3175" cmpd="sng">
                  <a:noFill/>
                </a:ln>
                <a:latin typeface="Garamond" panose="02020404030301010803" pitchFamily="18" charset="0"/>
                <a:ea typeface="+mj-ea"/>
                <a:cs typeface="+mj-cs"/>
              </a:rPr>
              <a:t>in Nova </a:t>
            </a:r>
            <a:r>
              <a:rPr lang="en-US" sz="2600" b="1" i="0" kern="1200" dirty="0" err="1">
                <a:ln w="3175" cmpd="sng">
                  <a:noFill/>
                </a:ln>
                <a:latin typeface="Garamond" panose="02020404030301010803" pitchFamily="18" charset="0"/>
                <a:ea typeface="+mj-ea"/>
                <a:cs typeface="+mj-cs"/>
              </a:rPr>
              <a:t>reperta</a:t>
            </a:r>
            <a:r>
              <a:rPr lang="en-US" sz="2600" b="1" i="0" kern="1200" dirty="0">
                <a:ln w="3175" cmpd="sng">
                  <a:noFill/>
                </a:ln>
                <a:latin typeface="Garamond" panose="02020404030301010803" pitchFamily="18" charset="0"/>
                <a:ea typeface="+mj-ea"/>
                <a:cs typeface="+mj-cs"/>
              </a:rPr>
              <a:t>, 1630-1638 circa</a:t>
            </a:r>
          </a:p>
        </p:txBody>
      </p:sp>
      <p:pic>
        <p:nvPicPr>
          <p:cNvPr id="4098" name="Picture 2" descr="Vespucci%20Awakens%20a%20Sleeping%20America"/>
          <p:cNvPicPr>
            <a:picLocks noChangeAspect="1" noChangeArrowheads="1"/>
          </p:cNvPicPr>
          <p:nvPr/>
        </p:nvPicPr>
        <p:blipFill rotWithShape="1">
          <a:blip r:embed="rId2" cstate="print"/>
          <a:srcRect t="14155" r="2" b="8712"/>
          <a:stretch/>
        </p:blipFill>
        <p:spPr bwMode="auto">
          <a:xfrm>
            <a:off x="0" y="40409"/>
            <a:ext cx="9466816" cy="518455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it-IT"/>
          </a:p>
        </p:txBody>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it-IT"/>
          </a:p>
        </p:txBody>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it-IT"/>
          </a:p>
        </p:txBody>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sp>
        <p:nvSpPr>
          <p:cNvPr id="2" name="Titolo 1">
            <a:extLst>
              <a:ext uri="{FF2B5EF4-FFF2-40B4-BE49-F238E27FC236}">
                <a16:creationId xmlns:a16="http://schemas.microsoft.com/office/drawing/2014/main" id="{C8D11D82-8A6B-4A3A-AD38-09214FDE1B6C}"/>
              </a:ext>
            </a:extLst>
          </p:cNvPr>
          <p:cNvSpPr>
            <a:spLocks noGrp="1"/>
          </p:cNvSpPr>
          <p:nvPr>
            <p:ph type="title"/>
          </p:nvPr>
        </p:nvSpPr>
        <p:spPr>
          <a:xfrm>
            <a:off x="994087" y="1130603"/>
            <a:ext cx="3342442" cy="4596794"/>
          </a:xfrm>
        </p:spPr>
        <p:txBody>
          <a:bodyPr anchor="ctr">
            <a:normAutofit/>
          </a:bodyPr>
          <a:lstStyle/>
          <a:p>
            <a:r>
              <a:rPr lang="it-IT" sz="3200">
                <a:solidFill>
                  <a:srgbClr val="EBEBEB"/>
                </a:solidFill>
                <a:latin typeface="Garamond" panose="02020404030301010803" pitchFamily="18" charset="0"/>
              </a:rPr>
              <a:t>Antonio Pigafetta, Relazione del primo viaggio intorno al mondo (1519-1522)</a:t>
            </a:r>
            <a:endParaRPr lang="es-ES" sz="3200">
              <a:solidFill>
                <a:srgbClr val="EBEBEB"/>
              </a:solidFill>
              <a:latin typeface="Garamond" panose="02020404030301010803" pitchFamily="18" charset="0"/>
            </a:endParaRPr>
          </a:p>
        </p:txBody>
      </p:sp>
      <p:sp>
        <p:nvSpPr>
          <p:cNvPr id="3" name="Segnaposto contenuto 2">
            <a:extLst>
              <a:ext uri="{FF2B5EF4-FFF2-40B4-BE49-F238E27FC236}">
                <a16:creationId xmlns:a16="http://schemas.microsoft.com/office/drawing/2014/main" id="{D3A448EE-EEC2-4344-970F-0FD144E109E7}"/>
              </a:ext>
            </a:extLst>
          </p:cNvPr>
          <p:cNvSpPr>
            <a:spLocks noGrp="1"/>
          </p:cNvSpPr>
          <p:nvPr>
            <p:ph idx="1"/>
          </p:nvPr>
        </p:nvSpPr>
        <p:spPr>
          <a:xfrm>
            <a:off x="5290077" y="437513"/>
            <a:ext cx="5502614" cy="5954325"/>
          </a:xfrm>
        </p:spPr>
        <p:txBody>
          <a:bodyPr anchor="ctr">
            <a:normAutofit/>
          </a:bodyPr>
          <a:lstStyle/>
          <a:p>
            <a:r>
              <a:rPr lang="it-IT" sz="2000">
                <a:latin typeface="Garamond" panose="02020404030301010803" pitchFamily="18" charset="0"/>
              </a:rPr>
              <a:t>Sono disposti, omini e femine, corno noi. Mangiano carne umana de li su nemici non per bonna, ma per una certa uzansa. Questa uzansa lo uno con l'altro fu principio una vechia, la qualle aveva solamente uno figliolo che fu amazato da li suoi nemici. Per il che, passati aJguni giorni, li sui pigliorono uno de la compagnia che aveva morto suo figliolo e lo condusero dove stava questa mordete in una spala. Costui de lì a poco fugì ne li soi e disse como lo volsero mangiare, mostrandoli el segnalle de la spala. Quando questi pigliarono poi de quelli, li mangiorono; e quelli de questi si che per questo è venuta tal uzansa. Non se mangiano subito, ma ognuno taglia uno pezo e lo porta in casa metendolo al fumo. Poi, ogni 8 iorni, taglia un pezeto mangiandolo brutolado con le altre cose per memoria de gli </a:t>
            </a:r>
            <a:r>
              <a:rPr lang="es-ES" sz="2000">
                <a:latin typeface="Garamond" panose="02020404030301010803" pitchFamily="18" charset="0"/>
              </a:rPr>
              <a:t>sui nemici.</a:t>
            </a:r>
          </a:p>
        </p:txBody>
      </p:sp>
    </p:spTree>
    <p:extLst>
      <p:ext uri="{BB962C8B-B14F-4D97-AF65-F5344CB8AC3E}">
        <p14:creationId xmlns:p14="http://schemas.microsoft.com/office/powerpoint/2010/main" val="257563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3"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15" name="Rectangle 14">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7" name="Rectangle 16">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2 Imagen" descr="de bry cannibali 1.jpg"/>
          <p:cNvPicPr>
            <a:picLocks noChangeAspect="1"/>
          </p:cNvPicPr>
          <p:nvPr/>
        </p:nvPicPr>
        <p:blipFill>
          <a:blip r:embed="rId3" cstate="print"/>
          <a:srcRect l="3869" t="27907" r="6706" b="6312"/>
          <a:stretch>
            <a:fillRect/>
          </a:stretch>
        </p:blipFill>
        <p:spPr>
          <a:xfrm>
            <a:off x="1198529" y="474132"/>
            <a:ext cx="4173273" cy="3439617"/>
          </a:xfrm>
          <a:prstGeom prst="roundRect">
            <a:avLst>
              <a:gd name="adj" fmla="val 0"/>
            </a:avLst>
          </a:prstGeom>
          <a:effectLst/>
        </p:spPr>
      </p:pic>
      <p:sp>
        <p:nvSpPr>
          <p:cNvPr id="19" name="Rectangle 18">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4" name="3 Imagen" descr="de bry cannibali 2.jpg"/>
          <p:cNvPicPr>
            <a:picLocks noChangeAspect="1"/>
          </p:cNvPicPr>
          <p:nvPr/>
        </p:nvPicPr>
        <p:blipFill>
          <a:blip r:embed="rId4" cstate="print"/>
          <a:srcRect l="2771" t="24170" r="3008" b="9478"/>
          <a:stretch>
            <a:fillRect/>
          </a:stretch>
        </p:blipFill>
        <p:spPr>
          <a:xfrm>
            <a:off x="6769960" y="473338"/>
            <a:ext cx="4176094" cy="3439617"/>
          </a:xfrm>
          <a:prstGeom prst="roundRect">
            <a:avLst>
              <a:gd name="adj" fmla="val 0"/>
            </a:avLst>
          </a:prstGeom>
          <a:effectLst/>
        </p:spPr>
      </p:pic>
      <p:sp>
        <p:nvSpPr>
          <p:cNvPr id="21" name="Freeform: Shape 20">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3"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it-IT"/>
          </a:p>
        </p:txBody>
      </p:sp>
      <p:sp>
        <p:nvSpPr>
          <p:cNvPr id="6" name="5 CuadroTexto"/>
          <p:cNvSpPr txBox="1"/>
          <p:nvPr/>
        </p:nvSpPr>
        <p:spPr>
          <a:xfrm>
            <a:off x="649975" y="4517136"/>
            <a:ext cx="10893095" cy="117494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0" i="0" kern="1200" dirty="0">
                <a:solidFill>
                  <a:schemeClr val="bg2"/>
                </a:solidFill>
                <a:latin typeface="+mj-lt"/>
                <a:ea typeface="+mj-ea"/>
                <a:cs typeface="+mj-cs"/>
              </a:rPr>
              <a:t>Theodore de </a:t>
            </a:r>
            <a:r>
              <a:rPr lang="en-US" sz="3800" b="0" i="0" kern="1200" dirty="0" err="1">
                <a:solidFill>
                  <a:schemeClr val="bg2"/>
                </a:solidFill>
                <a:latin typeface="+mj-lt"/>
                <a:ea typeface="+mj-ea"/>
                <a:cs typeface="+mj-cs"/>
              </a:rPr>
              <a:t>Bry</a:t>
            </a:r>
            <a:r>
              <a:rPr lang="en-US" sz="3800" b="0" i="0" kern="1200" dirty="0">
                <a:solidFill>
                  <a:schemeClr val="bg2"/>
                </a:solidFill>
                <a:latin typeface="+mj-lt"/>
                <a:ea typeface="+mj-ea"/>
                <a:cs typeface="+mj-cs"/>
              </a:rPr>
              <a:t>, America </a:t>
            </a:r>
            <a:r>
              <a:rPr lang="en-US" sz="3800" b="0" i="0" kern="1200" dirty="0" err="1">
                <a:solidFill>
                  <a:schemeClr val="bg2"/>
                </a:solidFill>
                <a:latin typeface="+mj-lt"/>
                <a:ea typeface="+mj-ea"/>
                <a:cs typeface="+mj-cs"/>
              </a:rPr>
              <a:t>tertia</a:t>
            </a:r>
            <a:r>
              <a:rPr lang="en-US" sz="3800" b="0" i="0" kern="1200" dirty="0">
                <a:solidFill>
                  <a:schemeClr val="bg2"/>
                </a:solidFill>
                <a:latin typeface="+mj-lt"/>
                <a:ea typeface="+mj-ea"/>
                <a:cs typeface="+mj-cs"/>
              </a:rPr>
              <a:t> pars, 1592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9" name="CasellaDiTesto 6"/>
          <p:cNvSpPr txBox="1">
            <a:spLocks noChangeArrowheads="1"/>
          </p:cNvSpPr>
          <p:nvPr/>
        </p:nvSpPr>
        <p:spPr bwMode="auto">
          <a:xfrm>
            <a:off x="8160773" y="1113062"/>
            <a:ext cx="3382297" cy="32819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90000"/>
              </a:lnSpc>
              <a:spcBef>
                <a:spcPct val="0"/>
              </a:spcBef>
              <a:spcAft>
                <a:spcPts val="600"/>
              </a:spcAft>
            </a:pPr>
            <a:r>
              <a:rPr lang="en-US" sz="2600" b="0" i="0" kern="1200">
                <a:solidFill>
                  <a:srgbClr val="EBEBEB"/>
                </a:solidFill>
                <a:latin typeface="+mj-lt"/>
                <a:ea typeface="+mj-ea"/>
                <a:cs typeface="+mj-cs"/>
              </a:rPr>
              <a:t>Hartmann Schedel, Libri cronicarum cum figuris et imaginibus ab inicio mundi, Norimberga, Koberger,1493</a:t>
            </a:r>
          </a:p>
        </p:txBody>
      </p:sp>
      <p:pic>
        <p:nvPicPr>
          <p:cNvPr id="9218" name="Immagine 5" descr="Schedel_weltkarte a colo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249057" y="1113063"/>
            <a:ext cx="6192318" cy="4628758"/>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79411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BFB4E041-E8EB-4180-ADF9-E471FFC0B18E}"/>
              </a:ext>
            </a:extLst>
          </p:cNvPr>
          <p:cNvPicPr>
            <a:picLocks noChangeAspect="1"/>
          </p:cNvPicPr>
          <p:nvPr/>
        </p:nvPicPr>
        <p:blipFill>
          <a:blip r:embed="rId2"/>
          <a:stretch>
            <a:fillRect/>
          </a:stretch>
        </p:blipFill>
        <p:spPr>
          <a:xfrm>
            <a:off x="3564601" y="643466"/>
            <a:ext cx="7428089" cy="5571067"/>
          </a:xfrm>
          <a:prstGeom prst="rect">
            <a:avLst/>
          </a:prstGeom>
        </p:spPr>
      </p:pic>
    </p:spTree>
    <p:extLst>
      <p:ext uri="{BB962C8B-B14F-4D97-AF65-F5344CB8AC3E}">
        <p14:creationId xmlns:p14="http://schemas.microsoft.com/office/powerpoint/2010/main" val="3021306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246E214E-5155-4A42-B137-AD6DD9FC8647}"/>
              </a:ext>
            </a:extLst>
          </p:cNvPr>
          <p:cNvPicPr>
            <a:picLocks noChangeAspect="1"/>
          </p:cNvPicPr>
          <p:nvPr/>
        </p:nvPicPr>
        <p:blipFill rotWithShape="1">
          <a:blip r:embed="rId2"/>
          <a:srcRect b="8000"/>
          <a:stretch/>
        </p:blipFill>
        <p:spPr>
          <a:xfrm>
            <a:off x="3737413" y="643466"/>
            <a:ext cx="7082465" cy="5571067"/>
          </a:xfrm>
          <a:prstGeom prst="rect">
            <a:avLst/>
          </a:prstGeom>
        </p:spPr>
      </p:pic>
    </p:spTree>
    <p:extLst>
      <p:ext uri="{BB962C8B-B14F-4D97-AF65-F5344CB8AC3E}">
        <p14:creationId xmlns:p14="http://schemas.microsoft.com/office/powerpoint/2010/main" val="997004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2" name="Freeform: Shape 11">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3" name="Immagine 2">
            <a:extLst>
              <a:ext uri="{FF2B5EF4-FFF2-40B4-BE49-F238E27FC236}">
                <a16:creationId xmlns:a16="http://schemas.microsoft.com/office/drawing/2014/main" id="{1E2B2E6D-A1C8-4C74-8068-5270307DDEA9}"/>
              </a:ext>
            </a:extLst>
          </p:cNvPr>
          <p:cNvPicPr>
            <a:picLocks noChangeAspect="1"/>
          </p:cNvPicPr>
          <p:nvPr/>
        </p:nvPicPr>
        <p:blipFill rotWithShape="1">
          <a:blip r:embed="rId2"/>
          <a:srcRect b="9473"/>
          <a:stretch/>
        </p:blipFill>
        <p:spPr>
          <a:xfrm>
            <a:off x="3216574" y="643466"/>
            <a:ext cx="8124144" cy="5571067"/>
          </a:xfrm>
          <a:prstGeom prst="rect">
            <a:avLst/>
          </a:prstGeom>
        </p:spPr>
      </p:pic>
    </p:spTree>
    <p:extLst>
      <p:ext uri="{BB962C8B-B14F-4D97-AF65-F5344CB8AC3E}">
        <p14:creationId xmlns:p14="http://schemas.microsoft.com/office/powerpoint/2010/main" val="4207461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conologia2-thumb"/>
          <p:cNvPicPr>
            <a:picLocks noChangeAspect="1" noChangeArrowheads="1"/>
          </p:cNvPicPr>
          <p:nvPr/>
        </p:nvPicPr>
        <p:blipFill>
          <a:blip r:embed="rId2" cstate="print"/>
          <a:srcRect/>
          <a:stretch>
            <a:fillRect/>
          </a:stretch>
        </p:blipFill>
        <p:spPr bwMode="auto">
          <a:xfrm>
            <a:off x="177114" y="142876"/>
            <a:ext cx="4473547" cy="6572248"/>
          </a:xfrm>
          <a:prstGeom prst="rect">
            <a:avLst/>
          </a:prstGeom>
          <a:noFill/>
          <a:ln w="9525">
            <a:noFill/>
            <a:miter lim="800000"/>
            <a:headEnd/>
            <a:tailEnd/>
          </a:ln>
        </p:spPr>
      </p:pic>
      <p:sp>
        <p:nvSpPr>
          <p:cNvPr id="4" name="3 CuadroTexto"/>
          <p:cNvSpPr txBox="1"/>
          <p:nvPr/>
        </p:nvSpPr>
        <p:spPr>
          <a:xfrm>
            <a:off x="4843849" y="593125"/>
            <a:ext cx="6845643" cy="5909310"/>
          </a:xfrm>
          <a:prstGeom prst="rect">
            <a:avLst/>
          </a:prstGeom>
          <a:noFill/>
        </p:spPr>
        <p:txBody>
          <a:bodyPr wrap="square" rtlCol="0">
            <a:spAutoFit/>
          </a:bodyPr>
          <a:lstStyle/>
          <a:p>
            <a:r>
              <a:rPr lang="it-IT" sz="2400" b="1" dirty="0">
                <a:latin typeface="Garamond" panose="02020404030301010803" pitchFamily="18" charset="0"/>
              </a:rPr>
              <a:t>Cesare Ripa, Iconologia, 1603</a:t>
            </a:r>
          </a:p>
          <a:p>
            <a:r>
              <a:rPr lang="it-IT" sz="2400" b="1" dirty="0">
                <a:latin typeface="Garamond" panose="02020404030301010803" pitchFamily="18" charset="0"/>
              </a:rPr>
              <a:t>AMERICA. </a:t>
            </a:r>
            <a:br>
              <a:rPr lang="it-IT" sz="2400" b="1" dirty="0">
                <a:latin typeface="Garamond" panose="02020404030301010803" pitchFamily="18" charset="0"/>
              </a:rPr>
            </a:br>
            <a:r>
              <a:rPr lang="it-IT" sz="2400" b="1" dirty="0">
                <a:latin typeface="Garamond" panose="02020404030301010803" pitchFamily="18" charset="0"/>
              </a:rPr>
              <a:t>Donna ignuda, di carnagione fosca, di giallo color mista, di volto terribile et che un velo rigato di più colori calandogli da una spalla a traverso al corpo le copri le parti vergognose. </a:t>
            </a:r>
            <a:br>
              <a:rPr lang="it-IT" sz="2400" b="1" dirty="0">
                <a:latin typeface="Garamond" panose="02020404030301010803" pitchFamily="18" charset="0"/>
              </a:rPr>
            </a:br>
            <a:r>
              <a:rPr lang="it-IT" sz="2400" b="1" dirty="0">
                <a:latin typeface="Garamond" panose="02020404030301010803" pitchFamily="18" charset="0"/>
              </a:rPr>
              <a:t>Le chiome saranno sparse et a torno al corpo sia un vago et artifitioso ornamento di penne di varii colori. </a:t>
            </a:r>
            <a:br>
              <a:rPr lang="it-IT" sz="2400" b="1" dirty="0">
                <a:latin typeface="Garamond" panose="02020404030301010803" pitchFamily="18" charset="0"/>
              </a:rPr>
            </a:br>
            <a:r>
              <a:rPr lang="it-IT" sz="2400" b="1" dirty="0">
                <a:latin typeface="Garamond" panose="02020404030301010803" pitchFamily="18" charset="0"/>
              </a:rPr>
              <a:t>Tenga con la sinistra mano un arco, con la destra mano una frezza et al fianco la faretra parimente piena di frezze, sotto un piede una testa humana passata da una frezza et per terra da una parte sarà una lucertola, overo un liguro di smisurata grandezza. </a:t>
            </a:r>
            <a:endParaRPr lang="it-IT" b="1" dirty="0">
              <a:latin typeface="Garamond" panose="02020404030301010803" pitchFamily="18" charset="0"/>
            </a:endParaRPr>
          </a:p>
          <a:p>
            <a:endParaRPr lang="es-E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2"/>
            <a:ext cx="12192000" cy="6740307"/>
          </a:xfrm>
          <a:prstGeom prst="rect">
            <a:avLst/>
          </a:prstGeom>
          <a:noFill/>
        </p:spPr>
        <p:txBody>
          <a:bodyPr wrap="square" rtlCol="0">
            <a:spAutoFit/>
          </a:bodyPr>
          <a:lstStyle/>
          <a:p>
            <a:r>
              <a:rPr lang="it-IT" sz="2400" b="1" dirty="0">
                <a:latin typeface="Garamond" panose="02020404030301010803" pitchFamily="18" charset="0"/>
              </a:rPr>
              <a:t>Per esser novellamente scoperta questa parte del Mondo gli Antichi Scrittori non possono haverne scritto cosa alcuna, però mi è stato mestieri Padre Girolamo Gigli, Ferrante Gonzales, il Botero, i Padri Giesuiti, et ancora di molto profitto mi è stata la viva voce del Signor Fausto Rughese da Montepulciano, al quale per benignità et cortesia è piaciuto darmi di questo paese pieno ragguaglio, come Gentil'huomo peritissimo che d'Historia et di Cosmografia nuovamente ha mandato in luce le Tavole di tutte quattro le parti del Mondo, con gli elogii dottissimi a ciascuna di esse. </a:t>
            </a:r>
            <a:br>
              <a:rPr lang="it-IT" sz="2400" b="1" dirty="0">
                <a:latin typeface="Garamond" panose="02020404030301010803" pitchFamily="18" charset="0"/>
              </a:rPr>
            </a:br>
            <a:r>
              <a:rPr lang="it-IT" sz="2400" b="1" dirty="0">
                <a:latin typeface="Garamond" panose="02020404030301010803" pitchFamily="18" charset="0"/>
              </a:rPr>
              <a:t>Si dipinge senza habito, per essere usanza di quei popoli d'andar ignudi, è ben vero che cuoprono le parti vergognose con diversi veli di bombace o d'altra cosa. </a:t>
            </a:r>
            <a:br>
              <a:rPr lang="it-IT" sz="2400" b="1" dirty="0">
                <a:latin typeface="Garamond" panose="02020404030301010803" pitchFamily="18" charset="0"/>
              </a:rPr>
            </a:br>
            <a:r>
              <a:rPr lang="it-IT" sz="2400" b="1" dirty="0">
                <a:latin typeface="Garamond" panose="02020404030301010803" pitchFamily="18" charset="0"/>
              </a:rPr>
              <a:t>La ghirlanda di varie penne è ornamento che eglino sogliono usare, anzi di più sogliono impennarsi il corpo in certo tempo, secondo che vien riferito da' sopradetti autori. </a:t>
            </a:r>
            <a:br>
              <a:rPr lang="it-IT" sz="2400" b="1" dirty="0">
                <a:latin typeface="Garamond" panose="02020404030301010803" pitchFamily="18" charset="0"/>
              </a:rPr>
            </a:br>
            <a:r>
              <a:rPr lang="it-IT" sz="2400" b="1" dirty="0">
                <a:latin typeface="Garamond" panose="02020404030301010803" pitchFamily="18" charset="0"/>
              </a:rPr>
              <a:t>L'arco et le frezze sono proprie armi che adropano continouamente, sì gl'huomini, come anco le donne in assai Provincie. </a:t>
            </a:r>
            <a:br>
              <a:rPr lang="it-IT" sz="2400" b="1" dirty="0">
                <a:latin typeface="Garamond" panose="02020404030301010803" pitchFamily="18" charset="0"/>
              </a:rPr>
            </a:br>
            <a:r>
              <a:rPr lang="it-IT" sz="2400" b="1" dirty="0">
                <a:latin typeface="Garamond" panose="02020404030301010803" pitchFamily="18" charset="0"/>
              </a:rPr>
              <a:t>La testa humana sotto il piede apertamente dimostra di questa barbara gente esser la maggior parte usata pascersi di carne humana, percioché gli huomini da loro vinti in guerra li mangiono, così gli schiavi da loro comprati et per diverse altre occasioni. </a:t>
            </a:r>
            <a:br>
              <a:rPr lang="it-IT" sz="2400" b="1" dirty="0">
                <a:latin typeface="Garamond" panose="02020404030301010803" pitchFamily="18" charset="0"/>
              </a:rPr>
            </a:br>
            <a:r>
              <a:rPr lang="it-IT" sz="2400" b="1" dirty="0">
                <a:latin typeface="Garamond" panose="02020404030301010803" pitchFamily="18" charset="0"/>
              </a:rPr>
              <a:t>La lucerta overo liguro sono animali fra gli altri molto notabili in quei paesi, percioché sono così grandi et fieri che devorono non solo li altri animali, ma gl'huomini ancora.</a:t>
            </a:r>
            <a:endParaRPr lang="es-E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21">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4"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33" name="Rectangle 25">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34"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it-IT"/>
          </a:p>
        </p:txBody>
      </p:sp>
      <p:sp>
        <p:nvSpPr>
          <p:cNvPr id="35" name="Rectangle 29">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Titolo 1">
            <a:extLst>
              <a:ext uri="{FF2B5EF4-FFF2-40B4-BE49-F238E27FC236}">
                <a16:creationId xmlns:a16="http://schemas.microsoft.com/office/drawing/2014/main" id="{911D9C0B-EE43-4BE3-97F2-616362CAA714}"/>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5400" b="0" i="0" kern="1200">
                <a:solidFill>
                  <a:srgbClr val="EBEBEB"/>
                </a:solidFill>
                <a:latin typeface="+mj-lt"/>
                <a:ea typeface="+mj-ea"/>
                <a:cs typeface="+mj-cs"/>
              </a:rPr>
              <a:t>Albert Eckhout (1610-1665)</a:t>
            </a:r>
          </a:p>
        </p:txBody>
      </p:sp>
      <p:pic>
        <p:nvPicPr>
          <p:cNvPr id="4" name="Segnaposto contenuto 3">
            <a:extLst>
              <a:ext uri="{FF2B5EF4-FFF2-40B4-BE49-F238E27FC236}">
                <a16:creationId xmlns:a16="http://schemas.microsoft.com/office/drawing/2014/main" id="{6026E6CA-9F59-4A36-97AE-8FBE1824F332}"/>
              </a:ext>
            </a:extLst>
          </p:cNvPr>
          <p:cNvPicPr>
            <a:picLocks noGrp="1" noChangeAspect="1"/>
          </p:cNvPicPr>
          <p:nvPr>
            <p:ph idx="1"/>
          </p:nvPr>
        </p:nvPicPr>
        <p:blipFill>
          <a:blip r:embed="rId3"/>
          <a:stretch>
            <a:fillRect/>
          </a:stretch>
        </p:blipFill>
        <p:spPr>
          <a:xfrm>
            <a:off x="1573505" y="1113063"/>
            <a:ext cx="5543422"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79054719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2B746305-862F-4010-8696-3C22667D2909}"/>
              </a:ext>
            </a:extLst>
          </p:cNvPr>
          <p:cNvPicPr>
            <a:picLocks noChangeAspect="1"/>
          </p:cNvPicPr>
          <p:nvPr/>
        </p:nvPicPr>
        <p:blipFill>
          <a:blip r:embed="rId2"/>
          <a:stretch>
            <a:fillRect/>
          </a:stretch>
        </p:blipFill>
        <p:spPr>
          <a:xfrm>
            <a:off x="3008758" y="995163"/>
            <a:ext cx="8539776" cy="4867672"/>
          </a:xfrm>
          <a:prstGeom prst="rect">
            <a:avLst/>
          </a:prstGeom>
        </p:spPr>
      </p:pic>
    </p:spTree>
    <p:extLst>
      <p:ext uri="{BB962C8B-B14F-4D97-AF65-F5344CB8AC3E}">
        <p14:creationId xmlns:p14="http://schemas.microsoft.com/office/powerpoint/2010/main" val="1489233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2" name="Immagine 1">
            <a:extLst>
              <a:ext uri="{FF2B5EF4-FFF2-40B4-BE49-F238E27FC236}">
                <a16:creationId xmlns:a16="http://schemas.microsoft.com/office/drawing/2014/main" id="{F68EAD68-0C6D-48EC-9ACD-125148D82D6F}"/>
              </a:ext>
            </a:extLst>
          </p:cNvPr>
          <p:cNvPicPr>
            <a:picLocks noChangeAspect="1"/>
          </p:cNvPicPr>
          <p:nvPr/>
        </p:nvPicPr>
        <p:blipFill>
          <a:blip r:embed="rId2"/>
          <a:stretch>
            <a:fillRect/>
          </a:stretch>
        </p:blipFill>
        <p:spPr>
          <a:xfrm>
            <a:off x="3883391" y="1284394"/>
            <a:ext cx="4520386" cy="4283066"/>
          </a:xfrm>
          <a:prstGeom prst="rect">
            <a:avLst/>
          </a:prstGeom>
        </p:spPr>
      </p:pic>
    </p:spTree>
    <p:extLst>
      <p:ext uri="{BB962C8B-B14F-4D97-AF65-F5344CB8AC3E}">
        <p14:creationId xmlns:p14="http://schemas.microsoft.com/office/powerpoint/2010/main" val="2425185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85E56ED6-7616-4610-A36A-FE6220933BBB}"/>
              </a:ext>
            </a:extLst>
          </p:cNvPr>
          <p:cNvPicPr>
            <a:picLocks noChangeAspect="1"/>
          </p:cNvPicPr>
          <p:nvPr/>
        </p:nvPicPr>
        <p:blipFill>
          <a:blip r:embed="rId2"/>
          <a:stretch>
            <a:fillRect/>
          </a:stretch>
        </p:blipFill>
        <p:spPr>
          <a:xfrm>
            <a:off x="4792557" y="643466"/>
            <a:ext cx="4972177" cy="5571067"/>
          </a:xfrm>
          <a:prstGeom prst="rect">
            <a:avLst/>
          </a:prstGeom>
        </p:spPr>
      </p:pic>
    </p:spTree>
    <p:extLst>
      <p:ext uri="{BB962C8B-B14F-4D97-AF65-F5344CB8AC3E}">
        <p14:creationId xmlns:p14="http://schemas.microsoft.com/office/powerpoint/2010/main" val="2466925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idattica\vari didattica\Lezione Imagologia 2\feste americane.jpg"/>
          <p:cNvPicPr>
            <a:picLocks noChangeAspect="1" noChangeArrowheads="1"/>
          </p:cNvPicPr>
          <p:nvPr/>
        </p:nvPicPr>
        <p:blipFill>
          <a:blip r:embed="rId2" cstate="print"/>
          <a:srcRect l="35541" r="14759" b="65057"/>
          <a:stretch>
            <a:fillRect/>
          </a:stretch>
        </p:blipFill>
        <p:spPr bwMode="auto">
          <a:xfrm>
            <a:off x="407773" y="142236"/>
            <a:ext cx="5029200" cy="3395438"/>
          </a:xfrm>
          <a:prstGeom prst="rect">
            <a:avLst/>
          </a:prstGeom>
          <a:noFill/>
        </p:spPr>
      </p:pic>
      <p:pic>
        <p:nvPicPr>
          <p:cNvPr id="3075" name="Picture 3" descr="E:\Didattica\vari didattica\Lezione Imagologia 2\feste americane.jpg"/>
          <p:cNvPicPr>
            <a:picLocks noChangeAspect="1" noChangeArrowheads="1"/>
          </p:cNvPicPr>
          <p:nvPr/>
        </p:nvPicPr>
        <p:blipFill>
          <a:blip r:embed="rId2" cstate="print"/>
          <a:srcRect l="2108" t="38708" r="43674" b="2007"/>
          <a:stretch>
            <a:fillRect/>
          </a:stretch>
        </p:blipFill>
        <p:spPr bwMode="auto">
          <a:xfrm>
            <a:off x="6096000" y="349449"/>
            <a:ext cx="4286280" cy="4500594"/>
          </a:xfrm>
          <a:prstGeom prst="rect">
            <a:avLst/>
          </a:prstGeom>
          <a:noFill/>
        </p:spPr>
      </p:pic>
      <p:sp>
        <p:nvSpPr>
          <p:cNvPr id="4" name="3 CuadroTexto"/>
          <p:cNvSpPr txBox="1"/>
          <p:nvPr/>
        </p:nvSpPr>
        <p:spPr>
          <a:xfrm>
            <a:off x="5627958" y="5386788"/>
            <a:ext cx="4778424" cy="707886"/>
          </a:xfrm>
          <a:prstGeom prst="rect">
            <a:avLst/>
          </a:prstGeom>
          <a:noFill/>
        </p:spPr>
        <p:txBody>
          <a:bodyPr wrap="none" rtlCol="0">
            <a:spAutoFit/>
          </a:bodyPr>
          <a:lstStyle/>
          <a:p>
            <a:r>
              <a:rPr lang="it-IT" sz="2000" b="1" dirty="0">
                <a:latin typeface="Garamond" panose="02020404030301010803" pitchFamily="18" charset="0"/>
              </a:rPr>
              <a:t>François Chauveau,</a:t>
            </a:r>
          </a:p>
          <a:p>
            <a:r>
              <a:rPr lang="it-IT" sz="2000" b="1" dirty="0">
                <a:latin typeface="Garamond" panose="02020404030301010803" pitchFamily="18" charset="0"/>
              </a:rPr>
              <a:t>Vestiti per la festa del Conte di Guisa, 1662</a:t>
            </a:r>
            <a:endParaRPr lang="es-ES" sz="2000" b="1" dirty="0">
              <a:latin typeface="Garamond" panose="02020404030301010803" pitchFamily="18" charset="0"/>
            </a:endParaRPr>
          </a:p>
        </p:txBody>
      </p:sp>
      <p:sp>
        <p:nvSpPr>
          <p:cNvPr id="5" name="4 CuadroTexto"/>
          <p:cNvSpPr txBox="1"/>
          <p:nvPr/>
        </p:nvSpPr>
        <p:spPr>
          <a:xfrm>
            <a:off x="407773" y="3929067"/>
            <a:ext cx="4860363" cy="1015663"/>
          </a:xfrm>
          <a:prstGeom prst="rect">
            <a:avLst/>
          </a:prstGeom>
          <a:noFill/>
        </p:spPr>
        <p:txBody>
          <a:bodyPr wrap="square" rtlCol="0">
            <a:spAutoFit/>
          </a:bodyPr>
          <a:lstStyle/>
          <a:p>
            <a:r>
              <a:rPr lang="it-IT" sz="2000" b="1" dirty="0">
                <a:latin typeface="Garamond" panose="02020404030301010803" pitchFamily="18" charset="0"/>
              </a:rPr>
              <a:t>Tommaso Borgonio,</a:t>
            </a:r>
          </a:p>
          <a:p>
            <a:r>
              <a:rPr lang="it-IT" sz="2000" b="1" dirty="0">
                <a:latin typeface="Garamond" panose="02020404030301010803" pitchFamily="18" charset="0"/>
              </a:rPr>
              <a:t>Vestiti per il balletto </a:t>
            </a:r>
          </a:p>
          <a:p>
            <a:r>
              <a:rPr lang="it-IT" sz="2000" b="1" dirty="0">
                <a:latin typeface="Garamond" panose="02020404030301010803" pitchFamily="18" charset="0"/>
              </a:rPr>
              <a:t>Fenice Rinnovata (1644)</a:t>
            </a:r>
            <a:endParaRPr lang="es-ES" sz="2000" b="1" dirty="0">
              <a:latin typeface="Garamond" panose="020204040303010108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F61E27A-C765-41E0-AE26-2063C734B5F6}"/>
              </a:ext>
            </a:extLst>
          </p:cNvPr>
          <p:cNvPicPr>
            <a:picLocks noChangeAspect="1"/>
          </p:cNvPicPr>
          <p:nvPr/>
        </p:nvPicPr>
        <p:blipFill>
          <a:blip r:embed="rId2"/>
          <a:stretch>
            <a:fillRect/>
          </a:stretch>
        </p:blipFill>
        <p:spPr>
          <a:xfrm>
            <a:off x="938357" y="494031"/>
            <a:ext cx="4857605" cy="4578031"/>
          </a:xfrm>
          <a:prstGeom prst="rect">
            <a:avLst/>
          </a:prstGeom>
        </p:spPr>
      </p:pic>
      <p:pic>
        <p:nvPicPr>
          <p:cNvPr id="3" name="Immagine 2">
            <a:extLst>
              <a:ext uri="{FF2B5EF4-FFF2-40B4-BE49-F238E27FC236}">
                <a16:creationId xmlns:a16="http://schemas.microsoft.com/office/drawing/2014/main" id="{5C492463-EC7C-400D-B23E-4B292E503B6B}"/>
              </a:ext>
            </a:extLst>
          </p:cNvPr>
          <p:cNvPicPr>
            <a:picLocks noChangeAspect="1"/>
          </p:cNvPicPr>
          <p:nvPr/>
        </p:nvPicPr>
        <p:blipFill>
          <a:blip r:embed="rId3"/>
          <a:stretch>
            <a:fillRect/>
          </a:stretch>
        </p:blipFill>
        <p:spPr>
          <a:xfrm>
            <a:off x="7283115" y="357187"/>
            <a:ext cx="1422735" cy="3686176"/>
          </a:xfrm>
          <a:prstGeom prst="rect">
            <a:avLst/>
          </a:prstGeom>
        </p:spPr>
      </p:pic>
      <p:sp>
        <p:nvSpPr>
          <p:cNvPr id="4" name="Rettangolo 3">
            <a:extLst>
              <a:ext uri="{FF2B5EF4-FFF2-40B4-BE49-F238E27FC236}">
                <a16:creationId xmlns:a16="http://schemas.microsoft.com/office/drawing/2014/main" id="{1DABD5EE-2509-4C8E-933E-A3EFF1D05A99}"/>
              </a:ext>
            </a:extLst>
          </p:cNvPr>
          <p:cNvSpPr/>
          <p:nvPr/>
        </p:nvSpPr>
        <p:spPr>
          <a:xfrm>
            <a:off x="7407288" y="4887397"/>
            <a:ext cx="3745769" cy="646331"/>
          </a:xfrm>
          <a:prstGeom prst="rect">
            <a:avLst/>
          </a:prstGeom>
        </p:spPr>
        <p:txBody>
          <a:bodyPr wrap="none">
            <a:spAutoFit/>
          </a:bodyPr>
          <a:lstStyle/>
          <a:p>
            <a:r>
              <a:rPr lang="it-IT" sz="3600" b="1" dirty="0">
                <a:solidFill>
                  <a:srgbClr val="000000"/>
                </a:solidFill>
                <a:latin typeface="Linux Libertine"/>
              </a:rPr>
              <a:t>Blemmi o Acefali</a:t>
            </a:r>
            <a:endParaRPr lang="it-IT" sz="3600" b="1" i="0" dirty="0">
              <a:solidFill>
                <a:srgbClr val="000000"/>
              </a:solidFill>
              <a:effectLst/>
              <a:latin typeface="Linux Libertine"/>
            </a:endParaRPr>
          </a:p>
        </p:txBody>
      </p:sp>
      <p:sp>
        <p:nvSpPr>
          <p:cNvPr id="5" name="Rettangolo 4">
            <a:extLst>
              <a:ext uri="{FF2B5EF4-FFF2-40B4-BE49-F238E27FC236}">
                <a16:creationId xmlns:a16="http://schemas.microsoft.com/office/drawing/2014/main" id="{684FAFE6-619B-4832-B9D0-7EDEE1A1975F}"/>
              </a:ext>
            </a:extLst>
          </p:cNvPr>
          <p:cNvSpPr/>
          <p:nvPr/>
        </p:nvSpPr>
        <p:spPr>
          <a:xfrm rot="10800000" flipV="1">
            <a:off x="1404936" y="5357634"/>
            <a:ext cx="5510213" cy="1200329"/>
          </a:xfrm>
          <a:prstGeom prst="rect">
            <a:avLst/>
          </a:prstGeom>
        </p:spPr>
        <p:txBody>
          <a:bodyPr wrap="square">
            <a:spAutoFit/>
          </a:bodyPr>
          <a:lstStyle/>
          <a:p>
            <a:r>
              <a:rPr lang="it-IT" dirty="0">
                <a:solidFill>
                  <a:srgbClr val="222222"/>
                </a:solidFill>
                <a:latin typeface="Arial" panose="020B0604020202020204" pitchFamily="34" charset="0"/>
              </a:rPr>
              <a:t>Raffigurazione di un blemma, dalle </a:t>
            </a:r>
            <a:r>
              <a:rPr lang="it-IT" i="1" dirty="0">
                <a:solidFill>
                  <a:srgbClr val="0B0080"/>
                </a:solidFill>
                <a:latin typeface="Arial" panose="020B0604020202020204" pitchFamily="34" charset="0"/>
                <a:hlinkClick r:id="rId4" tooltip="Cronache di Norimberga"/>
              </a:rPr>
              <a:t>Cronache di Norimberga</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5" tooltip="1493"/>
              </a:rPr>
              <a:t>1493</a:t>
            </a:r>
            <a:r>
              <a:rPr lang="it-IT" dirty="0">
                <a:solidFill>
                  <a:srgbClr val="222222"/>
                </a:solidFill>
                <a:latin typeface="Arial" panose="020B0604020202020204" pitchFamily="34" charset="0"/>
              </a:rPr>
              <a:t>)</a:t>
            </a:r>
          </a:p>
          <a:p>
            <a:br>
              <a:rPr lang="it-IT" dirty="0"/>
            </a:br>
            <a:endParaRPr lang="es-ES" dirty="0"/>
          </a:p>
        </p:txBody>
      </p:sp>
      <p:sp>
        <p:nvSpPr>
          <p:cNvPr id="6" name="Rettangolo 5">
            <a:extLst>
              <a:ext uri="{FF2B5EF4-FFF2-40B4-BE49-F238E27FC236}">
                <a16:creationId xmlns:a16="http://schemas.microsoft.com/office/drawing/2014/main" id="{CC5D230C-8438-4517-9211-1DC08FE93C91}"/>
              </a:ext>
            </a:extLst>
          </p:cNvPr>
          <p:cNvSpPr/>
          <p:nvPr/>
        </p:nvSpPr>
        <p:spPr>
          <a:xfrm>
            <a:off x="8959515" y="2783046"/>
            <a:ext cx="2466975" cy="1200329"/>
          </a:xfrm>
          <a:prstGeom prst="rect">
            <a:avLst/>
          </a:prstGeom>
        </p:spPr>
        <p:txBody>
          <a:bodyPr wrap="square">
            <a:spAutoFit/>
          </a:bodyPr>
          <a:lstStyle/>
          <a:p>
            <a:r>
              <a:rPr lang="it-IT" dirty="0" err="1">
                <a:solidFill>
                  <a:srgbClr val="222222"/>
                </a:solidFill>
                <a:latin typeface="Arial" panose="020B0604020202020204" pitchFamily="34" charset="0"/>
              </a:rPr>
              <a:t>Unblemma</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6" tooltip="Incisione"/>
              </a:rPr>
              <a:t>Incisione</a:t>
            </a:r>
            <a:r>
              <a:rPr lang="it-IT" dirty="0">
                <a:solidFill>
                  <a:srgbClr val="222222"/>
                </a:solidFill>
                <a:latin typeface="Arial" panose="020B0604020202020204" pitchFamily="34" charset="0"/>
              </a:rPr>
              <a:t> dal </a:t>
            </a:r>
            <a:r>
              <a:rPr lang="it-IT" i="1" dirty="0" err="1">
                <a:solidFill>
                  <a:srgbClr val="0B0080"/>
                </a:solidFill>
                <a:latin typeface="Arial" panose="020B0604020202020204" pitchFamily="34" charset="0"/>
                <a:hlinkClick r:id="rId7" tooltip="Cosmographia universalis"/>
              </a:rPr>
              <a:t>Cosmographia</a:t>
            </a:r>
            <a:r>
              <a:rPr lang="it-IT" i="1" dirty="0">
                <a:solidFill>
                  <a:srgbClr val="0B0080"/>
                </a:solidFill>
                <a:latin typeface="Arial" panose="020B0604020202020204" pitchFamily="34" charset="0"/>
                <a:hlinkClick r:id="rId7" tooltip="Cosmographia universalis"/>
              </a:rPr>
              <a:t> </a:t>
            </a:r>
            <a:r>
              <a:rPr lang="it-IT" i="1" dirty="0" err="1">
                <a:solidFill>
                  <a:srgbClr val="0B0080"/>
                </a:solidFill>
                <a:latin typeface="Arial" panose="020B0604020202020204" pitchFamily="34" charset="0"/>
                <a:hlinkClick r:id="rId7" tooltip="Cosmographia universalis"/>
              </a:rPr>
              <a:t>universalis</a:t>
            </a:r>
            <a:r>
              <a:rPr lang="it-IT" dirty="0">
                <a:solidFill>
                  <a:srgbClr val="222222"/>
                </a:solidFill>
                <a:latin typeface="Arial" panose="020B0604020202020204" pitchFamily="34" charset="0"/>
              </a:rPr>
              <a:t> del </a:t>
            </a:r>
            <a:r>
              <a:rPr lang="it-IT" dirty="0">
                <a:solidFill>
                  <a:srgbClr val="0B0080"/>
                </a:solidFill>
                <a:latin typeface="Arial" panose="020B0604020202020204" pitchFamily="34" charset="0"/>
                <a:hlinkClick r:id="rId8" tooltip="1544"/>
              </a:rPr>
              <a:t>1544</a:t>
            </a:r>
            <a:r>
              <a:rPr lang="it-IT" dirty="0">
                <a:solidFill>
                  <a:srgbClr val="222222"/>
                </a:solidFill>
                <a:latin typeface="Arial" panose="020B0604020202020204" pitchFamily="34" charset="0"/>
              </a:rPr>
              <a:t> di </a:t>
            </a:r>
            <a:r>
              <a:rPr lang="it-IT" dirty="0">
                <a:solidFill>
                  <a:srgbClr val="0B0080"/>
                </a:solidFill>
                <a:latin typeface="Arial" panose="020B0604020202020204" pitchFamily="34" charset="0"/>
                <a:hlinkClick r:id="rId9" tooltip="Sebastian Münster"/>
              </a:rPr>
              <a:t>Sebastian Münster</a:t>
            </a:r>
            <a:r>
              <a:rPr lang="it-IT" dirty="0">
                <a:solidFill>
                  <a:srgbClr val="222222"/>
                </a:solidFill>
                <a:latin typeface="Arial" panose="020B0604020202020204" pitchFamily="34" charset="0"/>
              </a:rPr>
              <a:t>.</a:t>
            </a:r>
            <a:endParaRPr lang="es-ES" dirty="0"/>
          </a:p>
        </p:txBody>
      </p:sp>
    </p:spTree>
    <p:extLst>
      <p:ext uri="{BB962C8B-B14F-4D97-AF65-F5344CB8AC3E}">
        <p14:creationId xmlns:p14="http://schemas.microsoft.com/office/powerpoint/2010/main" val="1136180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7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75" name="Rectangle 7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77" name="Freeform 5">
            <a:extLst>
              <a:ext uri="{FF2B5EF4-FFF2-40B4-BE49-F238E27FC236}">
                <a16:creationId xmlns:a16="http://schemas.microsoft.com/office/drawing/2014/main" id="{74D7F5CE-A719-44F7-9C5B-4BC25A14E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sp>
        <p:nvSpPr>
          <p:cNvPr id="4" name="3 CuadroTexto"/>
          <p:cNvSpPr txBox="1"/>
          <p:nvPr/>
        </p:nvSpPr>
        <p:spPr>
          <a:xfrm>
            <a:off x="4662333" y="2099733"/>
            <a:ext cx="5730960" cy="26776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a:solidFill>
                  <a:schemeClr val="bg2"/>
                </a:solidFill>
                <a:latin typeface="+mj-lt"/>
                <a:ea typeface="+mj-ea"/>
                <a:cs typeface="+mj-cs"/>
              </a:rPr>
              <a:t>Arnoldus Montanus</a:t>
            </a:r>
          </a:p>
          <a:p>
            <a:pPr>
              <a:lnSpc>
                <a:spcPct val="90000"/>
              </a:lnSpc>
              <a:spcBef>
                <a:spcPct val="0"/>
              </a:spcBef>
              <a:spcAft>
                <a:spcPts val="600"/>
              </a:spcAft>
            </a:pPr>
            <a:r>
              <a:rPr lang="en-US" sz="4100">
                <a:solidFill>
                  <a:schemeClr val="bg2"/>
                </a:solidFill>
                <a:latin typeface="+mj-lt"/>
                <a:ea typeface="+mj-ea"/>
                <a:cs typeface="+mj-cs"/>
              </a:rPr>
              <a:t>De Nieuwe en Onbekende Weereld, </a:t>
            </a:r>
          </a:p>
          <a:p>
            <a:pPr>
              <a:lnSpc>
                <a:spcPct val="90000"/>
              </a:lnSpc>
              <a:spcBef>
                <a:spcPct val="0"/>
              </a:spcBef>
              <a:spcAft>
                <a:spcPts val="600"/>
              </a:spcAft>
            </a:pPr>
            <a:r>
              <a:rPr lang="en-US" sz="4100">
                <a:solidFill>
                  <a:schemeClr val="bg2"/>
                </a:solidFill>
                <a:latin typeface="+mj-lt"/>
                <a:ea typeface="+mj-ea"/>
                <a:cs typeface="+mj-cs"/>
              </a:rPr>
              <a:t>Amsterdam, 1671</a:t>
            </a:r>
          </a:p>
        </p:txBody>
      </p:sp>
      <p:pic>
        <p:nvPicPr>
          <p:cNvPr id="17410" name="Picture 2" descr="http://farm7.static.flickr.com/6153/6191844349_9ac9bd13f5_o.jpg"/>
          <p:cNvPicPr>
            <a:picLocks noChangeAspect="1" noChangeArrowheads="1"/>
          </p:cNvPicPr>
          <p:nvPr/>
        </p:nvPicPr>
        <p:blipFill rotWithShape="1">
          <a:blip r:embed="rId3" cstate="print"/>
          <a:srcRect t="4298" r="-3" b="-3"/>
          <a:stretch/>
        </p:blipFill>
        <p:spPr bwMode="auto">
          <a:xfrm>
            <a:off x="478965" y="471948"/>
            <a:ext cx="3751053" cy="5909207"/>
          </a:xfrm>
          <a:prstGeom prst="rect">
            <a:avLst/>
          </a:prstGeom>
          <a:noFill/>
          <a:ln>
            <a:noFill/>
          </a:ln>
        </p:spPr>
      </p:pic>
      <p:sp>
        <p:nvSpPr>
          <p:cNvPr id="79" name="Rectangle 78">
            <a:extLst>
              <a:ext uri="{FF2B5EF4-FFF2-40B4-BE49-F238E27FC236}">
                <a16:creationId xmlns:a16="http://schemas.microsoft.com/office/drawing/2014/main" id="{A163AD8F-ACE5-4FCB-A39E-DF84A721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7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75" name="Rectangle 7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5122" name="Picture 2" descr="E:\Didattica\vari didattica\Lezione Imagologia 2\tiepolo america.jpg"/>
          <p:cNvPicPr>
            <a:picLocks noChangeAspect="1" noChangeArrowheads="1"/>
          </p:cNvPicPr>
          <p:nvPr/>
        </p:nvPicPr>
        <p:blipFill rotWithShape="1">
          <a:blip r:embed="rId3" cstate="print"/>
          <a:srcRect t="26237" r="-1" b="21474"/>
          <a:stretch/>
        </p:blipFill>
        <p:spPr bwMode="auto">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a:noFill/>
        </p:spPr>
      </p:pic>
      <p:sp>
        <p:nvSpPr>
          <p:cNvPr id="77" name="Freeform: Shape 76">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sp>
        <p:nvSpPr>
          <p:cNvPr id="3" name="2 CuadroTexto"/>
          <p:cNvSpPr txBox="1"/>
          <p:nvPr/>
        </p:nvSpPr>
        <p:spPr>
          <a:xfrm>
            <a:off x="892199" y="4854346"/>
            <a:ext cx="10407602" cy="86802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a:solidFill>
                  <a:srgbClr val="EBEBEB"/>
                </a:solidFill>
                <a:latin typeface="+mj-lt"/>
                <a:ea typeface="+mj-ea"/>
                <a:cs typeface="+mj-cs"/>
              </a:rPr>
              <a:t>Giambattista Tiepolo, Allegoria d’America, Residenza del Principe, </a:t>
            </a:r>
          </a:p>
          <a:p>
            <a:pPr algn="ctr">
              <a:lnSpc>
                <a:spcPct val="90000"/>
              </a:lnSpc>
              <a:spcBef>
                <a:spcPct val="0"/>
              </a:spcBef>
              <a:spcAft>
                <a:spcPts val="600"/>
              </a:spcAft>
            </a:pPr>
            <a:r>
              <a:rPr lang="en-US" sz="2400">
                <a:solidFill>
                  <a:srgbClr val="EBEBEB"/>
                </a:solidFill>
                <a:latin typeface="+mj-lt"/>
                <a:ea typeface="+mj-ea"/>
                <a:cs typeface="+mj-cs"/>
              </a:rPr>
              <a:t>Wurzburg, 1753</a:t>
            </a:r>
          </a:p>
        </p:txBody>
      </p:sp>
      <p:sp>
        <p:nvSpPr>
          <p:cNvPr id="8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7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75" name="Rectangle 7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77" name="Freeform 5">
            <a:extLst>
              <a:ext uri="{FF2B5EF4-FFF2-40B4-BE49-F238E27FC236}">
                <a16:creationId xmlns:a16="http://schemas.microsoft.com/office/drawing/2014/main" id="{74D7F5CE-A719-44F7-9C5B-4BC25A14E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sp>
        <p:nvSpPr>
          <p:cNvPr id="3" name="2 CuadroTexto"/>
          <p:cNvSpPr txBox="1"/>
          <p:nvPr/>
        </p:nvSpPr>
        <p:spPr>
          <a:xfrm>
            <a:off x="4662333" y="2099733"/>
            <a:ext cx="5730960" cy="26776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000">
                <a:solidFill>
                  <a:schemeClr val="bg2"/>
                </a:solidFill>
                <a:latin typeface="+mj-lt"/>
                <a:ea typeface="+mj-ea"/>
                <a:cs typeface="+mj-cs"/>
              </a:rPr>
              <a:t>Arazzo della serie</a:t>
            </a:r>
          </a:p>
          <a:p>
            <a:pPr>
              <a:lnSpc>
                <a:spcPct val="90000"/>
              </a:lnSpc>
              <a:spcBef>
                <a:spcPct val="0"/>
              </a:spcBef>
              <a:spcAft>
                <a:spcPts val="600"/>
              </a:spcAft>
            </a:pPr>
            <a:endParaRPr lang="en-US" sz="3000">
              <a:solidFill>
                <a:schemeClr val="bg2"/>
              </a:solidFill>
              <a:latin typeface="+mj-lt"/>
              <a:ea typeface="+mj-ea"/>
              <a:cs typeface="+mj-cs"/>
            </a:endParaRPr>
          </a:p>
          <a:p>
            <a:pPr>
              <a:lnSpc>
                <a:spcPct val="90000"/>
              </a:lnSpc>
              <a:spcBef>
                <a:spcPct val="0"/>
              </a:spcBef>
              <a:spcAft>
                <a:spcPts val="600"/>
              </a:spcAft>
            </a:pPr>
            <a:r>
              <a:rPr lang="en-US" sz="3000">
                <a:solidFill>
                  <a:schemeClr val="bg2"/>
                </a:solidFill>
                <a:latin typeface="+mj-lt"/>
                <a:ea typeface="+mj-ea"/>
                <a:cs typeface="+mj-cs"/>
              </a:rPr>
              <a:t>“Le Nuove Indie”</a:t>
            </a:r>
          </a:p>
          <a:p>
            <a:pPr>
              <a:lnSpc>
                <a:spcPct val="90000"/>
              </a:lnSpc>
              <a:spcBef>
                <a:spcPct val="0"/>
              </a:spcBef>
              <a:spcAft>
                <a:spcPts val="600"/>
              </a:spcAft>
            </a:pPr>
            <a:endParaRPr lang="en-US" sz="3000">
              <a:solidFill>
                <a:schemeClr val="bg2"/>
              </a:solidFill>
              <a:latin typeface="+mj-lt"/>
              <a:ea typeface="+mj-ea"/>
              <a:cs typeface="+mj-cs"/>
            </a:endParaRPr>
          </a:p>
          <a:p>
            <a:pPr>
              <a:lnSpc>
                <a:spcPct val="90000"/>
              </a:lnSpc>
              <a:spcBef>
                <a:spcPct val="0"/>
              </a:spcBef>
              <a:spcAft>
                <a:spcPts val="600"/>
              </a:spcAft>
            </a:pPr>
            <a:r>
              <a:rPr lang="en-US" sz="3000">
                <a:solidFill>
                  <a:schemeClr val="bg2"/>
                </a:solidFill>
                <a:latin typeface="+mj-lt"/>
                <a:ea typeface="+mj-ea"/>
                <a:cs typeface="+mj-cs"/>
              </a:rPr>
              <a:t>Paris, Mobiler National</a:t>
            </a:r>
          </a:p>
        </p:txBody>
      </p:sp>
      <p:pic>
        <p:nvPicPr>
          <p:cNvPr id="7170" name="Picture 2" descr="artwork_images_424105897_402695_-gobelinstapestrymanufactory"/>
          <p:cNvPicPr>
            <a:picLocks noChangeAspect="1" noChangeArrowheads="1"/>
          </p:cNvPicPr>
          <p:nvPr/>
        </p:nvPicPr>
        <p:blipFill rotWithShape="1">
          <a:blip r:embed="rId3" cstate="print"/>
          <a:srcRect l="3471" r="4197"/>
          <a:stretch/>
        </p:blipFill>
        <p:spPr bwMode="auto">
          <a:xfrm>
            <a:off x="478965" y="471948"/>
            <a:ext cx="3751053" cy="5909207"/>
          </a:xfrm>
          <a:prstGeom prst="rect">
            <a:avLst/>
          </a:prstGeom>
          <a:noFill/>
          <a:ln>
            <a:noFill/>
          </a:ln>
        </p:spPr>
      </p:pic>
      <p:sp>
        <p:nvSpPr>
          <p:cNvPr id="79" name="Rectangle 78">
            <a:extLst>
              <a:ext uri="{FF2B5EF4-FFF2-40B4-BE49-F238E27FC236}">
                <a16:creationId xmlns:a16="http://schemas.microsoft.com/office/drawing/2014/main" id="{A163AD8F-ACE5-4FCB-A39E-DF84A721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75" name="Freeform: Shape 7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6146" name="Picture 2" descr="artwork_images_424105897_402691_-gobelinstapestrymanufactory"/>
          <p:cNvPicPr>
            <a:picLocks noChangeAspect="1" noChangeArrowheads="1"/>
          </p:cNvPicPr>
          <p:nvPr/>
        </p:nvPicPr>
        <p:blipFill>
          <a:blip r:embed="rId2" cstate="print"/>
          <a:stretch>
            <a:fillRect/>
          </a:stretch>
        </p:blipFill>
        <p:spPr bwMode="auto">
          <a:xfrm>
            <a:off x="5112894" y="643466"/>
            <a:ext cx="4331504" cy="5571067"/>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it-IT"/>
          </a:p>
        </p:txBody>
      </p:sp>
      <p:sp>
        <p:nvSpPr>
          <p:cNvPr id="11" name="Freeform: Shape 10">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it-IT"/>
          </a:p>
        </p:txBody>
      </p:sp>
      <p:sp>
        <p:nvSpPr>
          <p:cNvPr id="13"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it-IT"/>
          </a:p>
        </p:txBody>
      </p:sp>
      <p:sp>
        <p:nvSpPr>
          <p:cNvPr id="2" name="Titolo 1">
            <a:extLst>
              <a:ext uri="{FF2B5EF4-FFF2-40B4-BE49-F238E27FC236}">
                <a16:creationId xmlns:a16="http://schemas.microsoft.com/office/drawing/2014/main" id="{A77166EE-E821-441F-8261-36C2A0A47866}"/>
              </a:ext>
            </a:extLst>
          </p:cNvPr>
          <p:cNvSpPr>
            <a:spLocks noGrp="1"/>
          </p:cNvSpPr>
          <p:nvPr>
            <p:ph type="title"/>
          </p:nvPr>
        </p:nvSpPr>
        <p:spPr>
          <a:xfrm>
            <a:off x="1154955" y="973668"/>
            <a:ext cx="2942210" cy="1020232"/>
          </a:xfrm>
        </p:spPr>
        <p:txBody>
          <a:bodyPr>
            <a:normAutofit/>
          </a:bodyPr>
          <a:lstStyle/>
          <a:p>
            <a:pPr>
              <a:lnSpc>
                <a:spcPct val="90000"/>
              </a:lnSpc>
            </a:pPr>
            <a:r>
              <a:rPr lang="it-IT" sz="2800">
                <a:solidFill>
                  <a:srgbClr val="EBEBEB"/>
                </a:solidFill>
              </a:rPr>
              <a:t>Aimé Bonpland (1773-1858)</a:t>
            </a:r>
            <a:endParaRPr lang="es-ES" sz="2800">
              <a:solidFill>
                <a:srgbClr val="EBEBEB"/>
              </a:solidFill>
            </a:endParaRPr>
          </a:p>
        </p:txBody>
      </p:sp>
      <p:pic>
        <p:nvPicPr>
          <p:cNvPr id="4" name="Picture 2" descr="E:\Didattica\vari didattica\Lezione Imagologia 2\700-4.jpg">
            <a:extLst>
              <a:ext uri="{FF2B5EF4-FFF2-40B4-BE49-F238E27FC236}">
                <a16:creationId xmlns:a16="http://schemas.microsoft.com/office/drawing/2014/main" id="{3EBE44BF-1AE7-4949-9D7C-5DDF3A9811F7}"/>
              </a:ext>
            </a:extLst>
          </p:cNvPr>
          <p:cNvPicPr>
            <a:picLocks noChangeAspect="1" noChangeArrowheads="1"/>
          </p:cNvPicPr>
          <p:nvPr/>
        </p:nvPicPr>
        <p:blipFill>
          <a:blip r:embed="rId2" cstate="print"/>
          <a:stretch>
            <a:fillRect/>
          </a:stretch>
        </p:blipFill>
        <p:spPr bwMode="auto">
          <a:xfrm>
            <a:off x="5857103" y="157532"/>
            <a:ext cx="4653158" cy="6576900"/>
          </a:xfrm>
          <a:prstGeom prst="rect">
            <a:avLst/>
          </a:prstGeom>
          <a:noFill/>
        </p:spPr>
      </p:pic>
      <p:sp>
        <p:nvSpPr>
          <p:cNvPr id="15" name="Rectangle 14">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7" name="Oval 16">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9" name="Oval 18">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3" name="Segnaposto contenuto 2">
            <a:extLst>
              <a:ext uri="{FF2B5EF4-FFF2-40B4-BE49-F238E27FC236}">
                <a16:creationId xmlns:a16="http://schemas.microsoft.com/office/drawing/2014/main" id="{038E306D-80E0-4944-BEF3-D2A647A7BA18}"/>
              </a:ext>
            </a:extLst>
          </p:cNvPr>
          <p:cNvSpPr>
            <a:spLocks noGrp="1"/>
          </p:cNvSpPr>
          <p:nvPr>
            <p:ph idx="1"/>
          </p:nvPr>
        </p:nvSpPr>
        <p:spPr>
          <a:xfrm>
            <a:off x="1154955" y="2120900"/>
            <a:ext cx="3133726" cy="3898900"/>
          </a:xfrm>
        </p:spPr>
        <p:txBody>
          <a:bodyPr>
            <a:normAutofit/>
          </a:bodyPr>
          <a:lstStyle/>
          <a:p>
            <a:r>
              <a:rPr lang="it-IT">
                <a:solidFill>
                  <a:srgbClr val="FFFFFF"/>
                </a:solidFill>
              </a:rPr>
              <a:t>Illustrazioni per i libri sui Viaggi in America di Alexandre von Humboldt</a:t>
            </a:r>
          </a:p>
          <a:p>
            <a:endParaRPr lang="it-IT">
              <a:solidFill>
                <a:srgbClr val="FFFFFF"/>
              </a:solidFill>
            </a:endParaRPr>
          </a:p>
          <a:p>
            <a:endParaRPr lang="it-IT">
              <a:solidFill>
                <a:srgbClr val="FFFFFF"/>
              </a:solidFill>
            </a:endParaRPr>
          </a:p>
          <a:p>
            <a:endParaRPr lang="es-ES">
              <a:solidFill>
                <a:srgbClr val="FFFFFF"/>
              </a:solidFill>
            </a:endParaRPr>
          </a:p>
          <a:p>
            <a:endParaRPr lang="es-ES">
              <a:solidFill>
                <a:srgbClr val="FFFFFF"/>
              </a:solidFill>
            </a:endParaRPr>
          </a:p>
        </p:txBody>
      </p:sp>
      <p:sp>
        <p:nvSpPr>
          <p:cNvPr id="21"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it-IT"/>
          </a:p>
        </p:txBody>
      </p:sp>
    </p:spTree>
    <p:extLst>
      <p:ext uri="{BB962C8B-B14F-4D97-AF65-F5344CB8AC3E}">
        <p14:creationId xmlns:p14="http://schemas.microsoft.com/office/powerpoint/2010/main" val="286731731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Picture 5" descr="E:\Didattica\vari didattica\Lezione Imagologia 2\700-3.jpg">
            <a:extLst>
              <a:ext uri="{FF2B5EF4-FFF2-40B4-BE49-F238E27FC236}">
                <a16:creationId xmlns:a16="http://schemas.microsoft.com/office/drawing/2014/main" id="{84779B77-EF48-4F4F-9C8A-61B34474A995}"/>
              </a:ext>
            </a:extLst>
          </p:cNvPr>
          <p:cNvPicPr>
            <a:picLocks noChangeAspect="1" noChangeArrowheads="1"/>
          </p:cNvPicPr>
          <p:nvPr/>
        </p:nvPicPr>
        <p:blipFill>
          <a:blip r:embed="rId2" cstate="print"/>
          <a:stretch>
            <a:fillRect/>
          </a:stretch>
        </p:blipFill>
        <p:spPr bwMode="auto">
          <a:xfrm>
            <a:off x="3514414" y="643466"/>
            <a:ext cx="7528464" cy="5571067"/>
          </a:xfrm>
          <a:prstGeom prst="rect">
            <a:avLst/>
          </a:prstGeom>
          <a:noFill/>
        </p:spPr>
      </p:pic>
    </p:spTree>
    <p:extLst>
      <p:ext uri="{BB962C8B-B14F-4D97-AF65-F5344CB8AC3E}">
        <p14:creationId xmlns:p14="http://schemas.microsoft.com/office/powerpoint/2010/main" val="1749325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Picture 3" descr="E:\Didattica\vari didattica\Lezione Imagologia 2\700-1.jpg">
            <a:extLst>
              <a:ext uri="{FF2B5EF4-FFF2-40B4-BE49-F238E27FC236}">
                <a16:creationId xmlns:a16="http://schemas.microsoft.com/office/drawing/2014/main" id="{BFD4E338-D4DE-4DB6-B5AF-E3218D3FDAC7}"/>
              </a:ext>
            </a:extLst>
          </p:cNvPr>
          <p:cNvPicPr>
            <a:picLocks noChangeAspect="1" noChangeArrowheads="1"/>
          </p:cNvPicPr>
          <p:nvPr/>
        </p:nvPicPr>
        <p:blipFill>
          <a:blip r:embed="rId2" cstate="print"/>
          <a:stretch>
            <a:fillRect/>
          </a:stretch>
        </p:blipFill>
        <p:spPr bwMode="auto">
          <a:xfrm>
            <a:off x="3902243" y="643466"/>
            <a:ext cx="6752806" cy="5571067"/>
          </a:xfrm>
          <a:prstGeom prst="rect">
            <a:avLst/>
          </a:prstGeom>
          <a:noFill/>
        </p:spPr>
      </p:pic>
    </p:spTree>
    <p:extLst>
      <p:ext uri="{BB962C8B-B14F-4D97-AF65-F5344CB8AC3E}">
        <p14:creationId xmlns:p14="http://schemas.microsoft.com/office/powerpoint/2010/main" val="2190799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Picture 4" descr="E:\Didattica\vari didattica\Lezione Imagologia 2\700-2.jpg">
            <a:extLst>
              <a:ext uri="{FF2B5EF4-FFF2-40B4-BE49-F238E27FC236}">
                <a16:creationId xmlns:a16="http://schemas.microsoft.com/office/drawing/2014/main" id="{6AA309A4-92D8-4F58-AAE5-13CC5EFDEB4D}"/>
              </a:ext>
            </a:extLst>
          </p:cNvPr>
          <p:cNvPicPr>
            <a:picLocks noChangeAspect="1" noChangeArrowheads="1"/>
          </p:cNvPicPr>
          <p:nvPr/>
        </p:nvPicPr>
        <p:blipFill>
          <a:blip r:embed="rId2" cstate="print"/>
          <a:stretch>
            <a:fillRect/>
          </a:stretch>
        </p:blipFill>
        <p:spPr bwMode="auto">
          <a:xfrm>
            <a:off x="4751335" y="298756"/>
            <a:ext cx="4961076" cy="6380805"/>
          </a:xfrm>
          <a:prstGeom prst="rect">
            <a:avLst/>
          </a:prstGeom>
          <a:noFill/>
        </p:spPr>
      </p:pic>
    </p:spTree>
    <p:extLst>
      <p:ext uri="{BB962C8B-B14F-4D97-AF65-F5344CB8AC3E}">
        <p14:creationId xmlns:p14="http://schemas.microsoft.com/office/powerpoint/2010/main" val="414457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B6E7E6F-21DF-4B3B-ACA7-F504F1B94B4B}"/>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568368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497F0D47-E403-4CAA-B717-725D6BB15126}"/>
              </a:ext>
            </a:extLst>
          </p:cNvPr>
          <p:cNvPicPr>
            <a:picLocks noChangeAspect="1"/>
          </p:cNvPicPr>
          <p:nvPr/>
        </p:nvPicPr>
        <p:blipFill>
          <a:blip r:embed="rId2"/>
          <a:stretch>
            <a:fillRect/>
          </a:stretch>
        </p:blipFill>
        <p:spPr>
          <a:xfrm>
            <a:off x="3564601" y="643466"/>
            <a:ext cx="7428089" cy="5571067"/>
          </a:xfrm>
          <a:prstGeom prst="rect">
            <a:avLst/>
          </a:prstGeom>
        </p:spPr>
      </p:pic>
    </p:spTree>
    <p:extLst>
      <p:ext uri="{BB962C8B-B14F-4D97-AF65-F5344CB8AC3E}">
        <p14:creationId xmlns:p14="http://schemas.microsoft.com/office/powerpoint/2010/main" val="2690130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amazzoni.jpg">
            <a:extLst>
              <a:ext uri="{FF2B5EF4-FFF2-40B4-BE49-F238E27FC236}">
                <a16:creationId xmlns:a16="http://schemas.microsoft.com/office/drawing/2014/main" id="{76F84B6D-31FF-4BA8-9964-1982D8834960}"/>
              </a:ext>
            </a:extLst>
          </p:cNvPr>
          <p:cNvPicPr>
            <a:picLocks noChangeAspect="1"/>
          </p:cNvPicPr>
          <p:nvPr/>
        </p:nvPicPr>
        <p:blipFill>
          <a:blip r:embed="rId2" cstate="print"/>
          <a:stretch>
            <a:fillRect/>
          </a:stretch>
        </p:blipFill>
        <p:spPr>
          <a:xfrm>
            <a:off x="395265" y="446597"/>
            <a:ext cx="3105528" cy="2696650"/>
          </a:xfrm>
          <a:prstGeom prst="rect">
            <a:avLst/>
          </a:prstGeom>
        </p:spPr>
      </p:pic>
      <p:pic>
        <p:nvPicPr>
          <p:cNvPr id="3" name="4 Imagen" descr="amazzone.jpg">
            <a:extLst>
              <a:ext uri="{FF2B5EF4-FFF2-40B4-BE49-F238E27FC236}">
                <a16:creationId xmlns:a16="http://schemas.microsoft.com/office/drawing/2014/main" id="{0AA5B6A9-2BAE-43C1-A729-9CA1F1F18C1A}"/>
              </a:ext>
            </a:extLst>
          </p:cNvPr>
          <p:cNvPicPr>
            <a:picLocks noChangeAspect="1"/>
          </p:cNvPicPr>
          <p:nvPr/>
        </p:nvPicPr>
        <p:blipFill>
          <a:blip r:embed="rId3" cstate="print"/>
          <a:stretch>
            <a:fillRect/>
          </a:stretch>
        </p:blipFill>
        <p:spPr>
          <a:xfrm>
            <a:off x="3985163" y="3271834"/>
            <a:ext cx="1387845" cy="3479066"/>
          </a:xfrm>
          <a:prstGeom prst="rect">
            <a:avLst/>
          </a:prstGeom>
        </p:spPr>
      </p:pic>
      <p:sp>
        <p:nvSpPr>
          <p:cNvPr id="4" name="8 CuadroTexto">
            <a:extLst>
              <a:ext uri="{FF2B5EF4-FFF2-40B4-BE49-F238E27FC236}">
                <a16:creationId xmlns:a16="http://schemas.microsoft.com/office/drawing/2014/main" id="{68DDBB01-0FC0-42BF-9165-C903A2C2147E}"/>
              </a:ext>
            </a:extLst>
          </p:cNvPr>
          <p:cNvSpPr txBox="1"/>
          <p:nvPr/>
        </p:nvSpPr>
        <p:spPr>
          <a:xfrm>
            <a:off x="395265" y="3143247"/>
            <a:ext cx="3249864" cy="707886"/>
          </a:xfrm>
          <a:prstGeom prst="rect">
            <a:avLst/>
          </a:prstGeom>
          <a:noFill/>
        </p:spPr>
        <p:txBody>
          <a:bodyPr wrap="none" rtlCol="0">
            <a:spAutoFit/>
          </a:bodyPr>
          <a:lstStyle/>
          <a:p>
            <a:r>
              <a:rPr lang="it-IT" sz="2000" b="1" dirty="0"/>
              <a:t>Theodore de Bry, Amazzoni, </a:t>
            </a:r>
          </a:p>
          <a:p>
            <a:r>
              <a:rPr lang="it-IT" sz="2000" b="1" dirty="0"/>
              <a:t>da America, tertia pars, 1592</a:t>
            </a:r>
            <a:endParaRPr lang="es-ES" sz="2000" b="1" dirty="0"/>
          </a:p>
        </p:txBody>
      </p:sp>
      <p:sp>
        <p:nvSpPr>
          <p:cNvPr id="5" name="7 CuadroTexto">
            <a:extLst>
              <a:ext uri="{FF2B5EF4-FFF2-40B4-BE49-F238E27FC236}">
                <a16:creationId xmlns:a16="http://schemas.microsoft.com/office/drawing/2014/main" id="{0E474400-B556-4443-9F9C-A9718014E3A5}"/>
              </a:ext>
            </a:extLst>
          </p:cNvPr>
          <p:cNvSpPr txBox="1"/>
          <p:nvPr/>
        </p:nvSpPr>
        <p:spPr>
          <a:xfrm>
            <a:off x="5713042" y="5114928"/>
            <a:ext cx="2357422" cy="1015663"/>
          </a:xfrm>
          <a:prstGeom prst="rect">
            <a:avLst/>
          </a:prstGeom>
          <a:noFill/>
        </p:spPr>
        <p:txBody>
          <a:bodyPr wrap="square" rtlCol="0">
            <a:spAutoFit/>
          </a:bodyPr>
          <a:lstStyle/>
          <a:p>
            <a:r>
              <a:rPr lang="it-IT" sz="2000" b="1" dirty="0"/>
              <a:t>Ulisse Aldrovandi</a:t>
            </a:r>
          </a:p>
          <a:p>
            <a:r>
              <a:rPr lang="it-IT" sz="2000" b="1" dirty="0"/>
              <a:t>“Amazzone”, da</a:t>
            </a:r>
          </a:p>
          <a:p>
            <a:r>
              <a:rPr lang="it-IT" sz="2000" b="1" dirty="0"/>
              <a:t>Ornithologiae, 1599</a:t>
            </a:r>
            <a:endParaRPr lang="es-ES" sz="2000" b="1" dirty="0"/>
          </a:p>
        </p:txBody>
      </p:sp>
      <p:pic>
        <p:nvPicPr>
          <p:cNvPr id="7" name="Immagine 6">
            <a:extLst>
              <a:ext uri="{FF2B5EF4-FFF2-40B4-BE49-F238E27FC236}">
                <a16:creationId xmlns:a16="http://schemas.microsoft.com/office/drawing/2014/main" id="{42221C9E-82D4-4C35-ABE5-F575C675202C}"/>
              </a:ext>
            </a:extLst>
          </p:cNvPr>
          <p:cNvPicPr>
            <a:picLocks noChangeAspect="1"/>
          </p:cNvPicPr>
          <p:nvPr/>
        </p:nvPicPr>
        <p:blipFill>
          <a:blip r:embed="rId4"/>
          <a:stretch>
            <a:fillRect/>
          </a:stretch>
        </p:blipFill>
        <p:spPr>
          <a:xfrm>
            <a:off x="3969544" y="206713"/>
            <a:ext cx="4252912" cy="2936534"/>
          </a:xfrm>
          <a:prstGeom prst="rect">
            <a:avLst/>
          </a:prstGeom>
        </p:spPr>
      </p:pic>
      <p:pic>
        <p:nvPicPr>
          <p:cNvPr id="9" name="Immagine 8">
            <a:extLst>
              <a:ext uri="{FF2B5EF4-FFF2-40B4-BE49-F238E27FC236}">
                <a16:creationId xmlns:a16="http://schemas.microsoft.com/office/drawing/2014/main" id="{32A872A6-CC94-4AB1-8FC6-34EE9491F186}"/>
              </a:ext>
            </a:extLst>
          </p:cNvPr>
          <p:cNvPicPr>
            <a:picLocks noChangeAspect="1"/>
          </p:cNvPicPr>
          <p:nvPr/>
        </p:nvPicPr>
        <p:blipFill>
          <a:blip r:embed="rId5"/>
          <a:stretch>
            <a:fillRect/>
          </a:stretch>
        </p:blipFill>
        <p:spPr>
          <a:xfrm>
            <a:off x="8622165" y="2330377"/>
            <a:ext cx="3143250" cy="2333625"/>
          </a:xfrm>
          <a:prstGeom prst="rect">
            <a:avLst/>
          </a:prstGeom>
        </p:spPr>
      </p:pic>
      <p:sp>
        <p:nvSpPr>
          <p:cNvPr id="10" name="Rettangolo 9">
            <a:extLst>
              <a:ext uri="{FF2B5EF4-FFF2-40B4-BE49-F238E27FC236}">
                <a16:creationId xmlns:a16="http://schemas.microsoft.com/office/drawing/2014/main" id="{BA262AD1-C26B-4D3E-B16B-3ABE0013B02A}"/>
              </a:ext>
            </a:extLst>
          </p:cNvPr>
          <p:cNvSpPr/>
          <p:nvPr/>
        </p:nvSpPr>
        <p:spPr>
          <a:xfrm>
            <a:off x="8410498" y="4707224"/>
            <a:ext cx="3354917" cy="923330"/>
          </a:xfrm>
          <a:prstGeom prst="rect">
            <a:avLst/>
          </a:prstGeom>
        </p:spPr>
        <p:txBody>
          <a:bodyPr wrap="square">
            <a:spAutoFit/>
          </a:bodyPr>
          <a:lstStyle/>
          <a:p>
            <a:r>
              <a:rPr lang="es-ES" i="1" dirty="0">
                <a:solidFill>
                  <a:srgbClr val="222222"/>
                </a:solidFill>
                <a:latin typeface="Arial" panose="020B0604020202020204" pitchFamily="34" charset="0"/>
              </a:rPr>
              <a:t>El combate de las amazonas</a:t>
            </a:r>
            <a:r>
              <a:rPr lang="es-ES" dirty="0">
                <a:solidFill>
                  <a:srgbClr val="222222"/>
                </a:solidFill>
                <a:latin typeface="Arial" panose="020B0604020202020204" pitchFamily="34" charset="0"/>
              </a:rPr>
              <a:t> de </a:t>
            </a:r>
            <a:r>
              <a:rPr lang="es-ES" dirty="0">
                <a:solidFill>
                  <a:srgbClr val="0B0080"/>
                </a:solidFill>
                <a:latin typeface="Arial" panose="020B0604020202020204" pitchFamily="34" charset="0"/>
                <a:hlinkClick r:id="rId6" tooltip="Peter Paul Rubens"/>
              </a:rPr>
              <a:t>Rubens</a:t>
            </a:r>
            <a:r>
              <a:rPr lang="es-ES" dirty="0">
                <a:solidFill>
                  <a:srgbClr val="222222"/>
                </a:solidFill>
                <a:latin typeface="Arial" panose="020B0604020202020204" pitchFamily="34" charset="0"/>
              </a:rPr>
              <a:t>, </a:t>
            </a:r>
            <a:r>
              <a:rPr lang="es-ES" i="1" dirty="0">
                <a:solidFill>
                  <a:srgbClr val="0B0080"/>
                </a:solidFill>
                <a:latin typeface="Arial" panose="020B0604020202020204" pitchFamily="34" charset="0"/>
                <a:hlinkClick r:id="rId7" tooltip="Circa"/>
              </a:rPr>
              <a:t>c.</a:t>
            </a:r>
            <a:r>
              <a:rPr lang="es-ES" dirty="0">
                <a:solidFill>
                  <a:srgbClr val="222222"/>
                </a:solidFill>
                <a:latin typeface="Arial" panose="020B0604020202020204" pitchFamily="34" charset="0"/>
              </a:rPr>
              <a:t> </a:t>
            </a:r>
            <a:r>
              <a:rPr lang="es-ES" dirty="0">
                <a:solidFill>
                  <a:srgbClr val="0B0080"/>
                </a:solidFill>
                <a:latin typeface="Arial" panose="020B0604020202020204" pitchFamily="34" charset="0"/>
                <a:hlinkClick r:id="rId8" tooltip="1619"/>
              </a:rPr>
              <a:t>1619</a:t>
            </a:r>
            <a:r>
              <a:rPr lang="es-ES" dirty="0">
                <a:solidFill>
                  <a:srgbClr val="222222"/>
                </a:solidFill>
                <a:latin typeface="Arial" panose="020B0604020202020204" pitchFamily="34" charset="0"/>
              </a:rPr>
              <a:t> (</a:t>
            </a:r>
            <a:r>
              <a:rPr lang="es-ES" i="1" dirty="0">
                <a:solidFill>
                  <a:srgbClr val="0B0080"/>
                </a:solidFill>
                <a:latin typeface="Arial" panose="020B0604020202020204" pitchFamily="34" charset="0"/>
                <a:hlinkClick r:id="rId9" tooltip="Alte Pinakothek"/>
              </a:rPr>
              <a:t>Alte </a:t>
            </a:r>
            <a:r>
              <a:rPr lang="es-ES" i="1" dirty="0" err="1">
                <a:solidFill>
                  <a:srgbClr val="0B0080"/>
                </a:solidFill>
                <a:latin typeface="Arial" panose="020B0604020202020204" pitchFamily="34" charset="0"/>
                <a:hlinkClick r:id="rId9" tooltip="Alte Pinakothek"/>
              </a:rPr>
              <a:t>Pinakothek</a:t>
            </a:r>
            <a:r>
              <a:rPr lang="es-ES" dirty="0">
                <a:solidFill>
                  <a:srgbClr val="222222"/>
                </a:solidFill>
                <a:latin typeface="Arial" panose="020B0604020202020204" pitchFamily="34" charset="0"/>
              </a:rPr>
              <a:t>, </a:t>
            </a:r>
            <a:r>
              <a:rPr lang="es-ES" dirty="0">
                <a:solidFill>
                  <a:srgbClr val="0B0080"/>
                </a:solidFill>
                <a:latin typeface="Arial" panose="020B0604020202020204" pitchFamily="34" charset="0"/>
                <a:hlinkClick r:id="rId10" tooltip="Múnich"/>
              </a:rPr>
              <a:t>Múnich</a:t>
            </a:r>
            <a:r>
              <a:rPr lang="es-ES" dirty="0">
                <a:solidFill>
                  <a:srgbClr val="222222"/>
                </a:solidFill>
                <a:latin typeface="Arial" panose="020B0604020202020204" pitchFamily="34" charset="0"/>
              </a:rPr>
              <a:t>)</a:t>
            </a:r>
            <a:endParaRPr lang="es-ES" dirty="0"/>
          </a:p>
        </p:txBody>
      </p:sp>
    </p:spTree>
    <p:extLst>
      <p:ext uri="{BB962C8B-B14F-4D97-AF65-F5344CB8AC3E}">
        <p14:creationId xmlns:p14="http://schemas.microsoft.com/office/powerpoint/2010/main" val="2144711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2" name="Immagine 1">
            <a:extLst>
              <a:ext uri="{FF2B5EF4-FFF2-40B4-BE49-F238E27FC236}">
                <a16:creationId xmlns:a16="http://schemas.microsoft.com/office/drawing/2014/main" id="{F02A53F6-0977-41ED-B267-AED22DD90784}"/>
              </a:ext>
            </a:extLst>
          </p:cNvPr>
          <p:cNvPicPr>
            <a:picLocks noChangeAspect="1"/>
          </p:cNvPicPr>
          <p:nvPr/>
        </p:nvPicPr>
        <p:blipFill>
          <a:blip r:embed="rId2"/>
          <a:stretch>
            <a:fillRect/>
          </a:stretch>
        </p:blipFill>
        <p:spPr>
          <a:xfrm>
            <a:off x="4446420" y="1284394"/>
            <a:ext cx="3394329" cy="4283066"/>
          </a:xfrm>
          <a:prstGeom prst="rect">
            <a:avLst/>
          </a:prstGeom>
        </p:spPr>
      </p:pic>
    </p:spTree>
    <p:extLst>
      <p:ext uri="{BB962C8B-B14F-4D97-AF65-F5344CB8AC3E}">
        <p14:creationId xmlns:p14="http://schemas.microsoft.com/office/powerpoint/2010/main" val="941533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0D8FC686-DF15-442F-B7E0-3F9C083F93B1}"/>
              </a:ext>
            </a:extLst>
          </p:cNvPr>
          <p:cNvPicPr>
            <a:picLocks noChangeAspect="1"/>
          </p:cNvPicPr>
          <p:nvPr/>
        </p:nvPicPr>
        <p:blipFill>
          <a:blip r:embed="rId2"/>
          <a:stretch>
            <a:fillRect/>
          </a:stretch>
        </p:blipFill>
        <p:spPr>
          <a:xfrm>
            <a:off x="5426266" y="643466"/>
            <a:ext cx="3704759" cy="5571067"/>
          </a:xfrm>
          <a:prstGeom prst="rect">
            <a:avLst/>
          </a:prstGeom>
        </p:spPr>
      </p:pic>
    </p:spTree>
    <p:extLst>
      <p:ext uri="{BB962C8B-B14F-4D97-AF65-F5344CB8AC3E}">
        <p14:creationId xmlns:p14="http://schemas.microsoft.com/office/powerpoint/2010/main" val="3741047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E8FD6B17-F9D7-4AE1-B75C-D235C5AF4A31}"/>
              </a:ext>
            </a:extLst>
          </p:cNvPr>
          <p:cNvPicPr>
            <a:picLocks noChangeAspect="1"/>
          </p:cNvPicPr>
          <p:nvPr/>
        </p:nvPicPr>
        <p:blipFill>
          <a:blip r:embed="rId2"/>
          <a:stretch>
            <a:fillRect/>
          </a:stretch>
        </p:blipFill>
        <p:spPr>
          <a:xfrm>
            <a:off x="3226961" y="643466"/>
            <a:ext cx="8103370" cy="5571067"/>
          </a:xfrm>
          <a:prstGeom prst="rect">
            <a:avLst/>
          </a:prstGeom>
        </p:spPr>
      </p:pic>
    </p:spTree>
    <p:extLst>
      <p:ext uri="{BB962C8B-B14F-4D97-AF65-F5344CB8AC3E}">
        <p14:creationId xmlns:p14="http://schemas.microsoft.com/office/powerpoint/2010/main" val="2197170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86D4ECF8-CFA8-4978-9BD2-9DB502475569}"/>
              </a:ext>
            </a:extLst>
          </p:cNvPr>
          <p:cNvPicPr>
            <a:picLocks noChangeAspect="1"/>
          </p:cNvPicPr>
          <p:nvPr/>
        </p:nvPicPr>
        <p:blipFill>
          <a:blip r:embed="rId2"/>
          <a:stretch>
            <a:fillRect/>
          </a:stretch>
        </p:blipFill>
        <p:spPr>
          <a:xfrm>
            <a:off x="5398411" y="643466"/>
            <a:ext cx="3760470" cy="5571067"/>
          </a:xfrm>
          <a:prstGeom prst="rect">
            <a:avLst/>
          </a:prstGeom>
        </p:spPr>
      </p:pic>
    </p:spTree>
    <p:extLst>
      <p:ext uri="{BB962C8B-B14F-4D97-AF65-F5344CB8AC3E}">
        <p14:creationId xmlns:p14="http://schemas.microsoft.com/office/powerpoint/2010/main" val="209717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30B870F-AD2B-4960-A146-712A43F0F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7A724E19-CD8F-426C-BE70-7049BA89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170" name="Picture 2" descr="E:\Didattica\vari didattica\Lezione Imagologia 2\caricatura 2.jpg"/>
          <p:cNvPicPr>
            <a:picLocks noChangeAspect="1" noChangeArrowheads="1"/>
          </p:cNvPicPr>
          <p:nvPr/>
        </p:nvPicPr>
        <p:blipFill rotWithShape="1">
          <a:blip r:embed="rId2" cstate="print"/>
          <a:srcRect r="2" b="12130"/>
          <a:stretch/>
        </p:blipFill>
        <p:spPr bwMode="auto">
          <a:xfrm>
            <a:off x="1729573" y="643467"/>
            <a:ext cx="2482081" cy="3590205"/>
          </a:xfrm>
          <a:prstGeom prst="rect">
            <a:avLst/>
          </a:prstGeom>
          <a:noFill/>
        </p:spPr>
      </p:pic>
      <p:sp>
        <p:nvSpPr>
          <p:cNvPr id="76" name="Rectangle 75">
            <a:extLst>
              <a:ext uri="{FF2B5EF4-FFF2-40B4-BE49-F238E27FC236}">
                <a16:creationId xmlns:a16="http://schemas.microsoft.com/office/drawing/2014/main" id="{D661C5D2-8711-46AB-9AFC-243849E6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5C87F97-50F5-4D43-9B71-C1D6EBA8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E7B0291-482C-4D02-AEC6-85BE052B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7171" name="Picture 3" descr="E:\Didattica\vari didattica\Lezione Imagologia 2\caricatura 1.jpg"/>
          <p:cNvPicPr>
            <a:picLocks noChangeAspect="1" noChangeArrowheads="1"/>
          </p:cNvPicPr>
          <p:nvPr/>
        </p:nvPicPr>
        <p:blipFill rotWithShape="1">
          <a:blip r:embed="rId3" cstate="print"/>
          <a:srcRect l="4312" r="-2" b="-2"/>
          <a:stretch/>
        </p:blipFill>
        <p:spPr bwMode="auto">
          <a:xfrm>
            <a:off x="7241058" y="2108541"/>
            <a:ext cx="2846272" cy="411699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5" name="Freeform 5">
            <a:extLst>
              <a:ext uri="{FF2B5EF4-FFF2-40B4-BE49-F238E27FC236}">
                <a16:creationId xmlns:a16="http://schemas.microsoft.com/office/drawing/2014/main" id="{74D7F5CE-A719-44F7-9C5B-4BC25A14E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sp>
        <p:nvSpPr>
          <p:cNvPr id="2" name="Titolo 1">
            <a:extLst>
              <a:ext uri="{FF2B5EF4-FFF2-40B4-BE49-F238E27FC236}">
                <a16:creationId xmlns:a16="http://schemas.microsoft.com/office/drawing/2014/main" id="{503F6B6E-E2C8-4719-A74C-D6D7D03E48CB}"/>
              </a:ext>
            </a:extLst>
          </p:cNvPr>
          <p:cNvSpPr>
            <a:spLocks noGrp="1"/>
          </p:cNvSpPr>
          <p:nvPr>
            <p:ph type="title"/>
          </p:nvPr>
        </p:nvSpPr>
        <p:spPr>
          <a:xfrm>
            <a:off x="4662333" y="2099733"/>
            <a:ext cx="5730960" cy="2677648"/>
          </a:xfrm>
        </p:spPr>
        <p:txBody>
          <a:bodyPr vert="horz" lIns="91440" tIns="45720" rIns="91440" bIns="45720" rtlCol="0" anchor="b">
            <a:normAutofit/>
          </a:bodyPr>
          <a:lstStyle/>
          <a:p>
            <a:r>
              <a:rPr lang="en-US" sz="4800"/>
              <a:t>Il XX° secolo: il sogno turistico</a:t>
            </a:r>
          </a:p>
        </p:txBody>
      </p:sp>
      <p:pic>
        <p:nvPicPr>
          <p:cNvPr id="4" name="Segnaposto contenuto 3">
            <a:extLst>
              <a:ext uri="{FF2B5EF4-FFF2-40B4-BE49-F238E27FC236}">
                <a16:creationId xmlns:a16="http://schemas.microsoft.com/office/drawing/2014/main" id="{14AD5A13-FB41-4E88-990A-457B6D0DE8C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40" r="181"/>
          <a:stretch/>
        </p:blipFill>
        <p:spPr>
          <a:xfrm>
            <a:off x="478965" y="471948"/>
            <a:ext cx="3751053" cy="5909207"/>
          </a:xfrm>
          <a:prstGeom prst="rect">
            <a:avLst/>
          </a:prstGeom>
          <a:ln>
            <a:noFill/>
          </a:ln>
        </p:spPr>
      </p:pic>
      <p:sp>
        <p:nvSpPr>
          <p:cNvPr id="17" name="Rectangle 16">
            <a:extLst>
              <a:ext uri="{FF2B5EF4-FFF2-40B4-BE49-F238E27FC236}">
                <a16:creationId xmlns:a16="http://schemas.microsoft.com/office/drawing/2014/main" id="{A163AD8F-ACE5-4FCB-A39E-DF84A7216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466295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egnaposto contenuto 4" descr="Immagine che contiene testo, tavolo&#10;&#10;Descrizione generata con affidabilità elevata">
            <a:extLst>
              <a:ext uri="{FF2B5EF4-FFF2-40B4-BE49-F238E27FC236}">
                <a16:creationId xmlns:a16="http://schemas.microsoft.com/office/drawing/2014/main" id="{6B4FB95B-DB5D-466C-AF6E-52683637DE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4" r="12879" b="-2"/>
          <a:stretch/>
        </p:blipFill>
        <p:spPr>
          <a:xfrm>
            <a:off x="321733" y="321732"/>
            <a:ext cx="3777025" cy="6214533"/>
          </a:xfrm>
          <a:prstGeom prst="rect">
            <a:avLst/>
          </a:prstGeom>
        </p:spPr>
      </p:pic>
      <p:pic>
        <p:nvPicPr>
          <p:cNvPr id="5" name="Immagine 4" descr="Immagine che contiene testo&#10;&#10;Descrizione generata con affidabilità molto elevata">
            <a:extLst>
              <a:ext uri="{FF2B5EF4-FFF2-40B4-BE49-F238E27FC236}">
                <a16:creationId xmlns:a16="http://schemas.microsoft.com/office/drawing/2014/main" id="{6E948082-74B3-4397-87D5-DC7A07FEA1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7" r="14906" b="-2"/>
          <a:stretch/>
        </p:blipFill>
        <p:spPr>
          <a:xfrm>
            <a:off x="4184538" y="321732"/>
            <a:ext cx="3822924" cy="6214533"/>
          </a:xfrm>
          <a:prstGeom prst="rect">
            <a:avLst/>
          </a:prstGeom>
        </p:spPr>
      </p:pic>
      <p:pic>
        <p:nvPicPr>
          <p:cNvPr id="3" name="Immagine 2" descr="Immagine che contiene testo&#10;&#10;Descrizione generata con affidabilità elevata">
            <a:extLst>
              <a:ext uri="{FF2B5EF4-FFF2-40B4-BE49-F238E27FC236}">
                <a16:creationId xmlns:a16="http://schemas.microsoft.com/office/drawing/2014/main" id="{60BC4FB3-6E51-438A-B1C4-685A6405DC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05" r="2752" b="-2"/>
          <a:stretch/>
        </p:blipFill>
        <p:spPr>
          <a:xfrm>
            <a:off x="8087672" y="321732"/>
            <a:ext cx="3782595" cy="6214533"/>
          </a:xfrm>
          <a:prstGeom prst="rect">
            <a:avLst/>
          </a:prstGeom>
        </p:spPr>
      </p:pic>
    </p:spTree>
    <p:extLst>
      <p:ext uri="{BB962C8B-B14F-4D97-AF65-F5344CB8AC3E}">
        <p14:creationId xmlns:p14="http://schemas.microsoft.com/office/powerpoint/2010/main" val="3679976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albero, esterni, cielo, resort&#10;&#10;Descrizione generata con affidabilità molto elevata">
            <a:extLst>
              <a:ext uri="{FF2B5EF4-FFF2-40B4-BE49-F238E27FC236}">
                <a16:creationId xmlns:a16="http://schemas.microsoft.com/office/drawing/2014/main" id="{E7A15CFF-AE8B-4DDD-A5F1-C9D3124700B3}"/>
              </a:ext>
            </a:extLst>
          </p:cNvPr>
          <p:cNvPicPr>
            <a:picLocks noChangeAspect="1"/>
          </p:cNvPicPr>
          <p:nvPr/>
        </p:nvPicPr>
        <p:blipFill rotWithShape="1">
          <a:blip r:embed="rId2">
            <a:extLst>
              <a:ext uri="{28A0092B-C50C-407E-A947-70E740481C1C}">
                <a14:useLocalDpi xmlns:a14="http://schemas.microsoft.com/office/drawing/2010/main" val="0"/>
              </a:ext>
            </a:extLst>
          </a:blip>
          <a:srcRect t="22036" r="-1" b="20542"/>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 name="Immagine 2" descr="Immagine che contiene acqua, esterni, cielo, piscina&#10;&#10;Descrizione generata con affidabilità molto elevata">
            <a:extLst>
              <a:ext uri="{FF2B5EF4-FFF2-40B4-BE49-F238E27FC236}">
                <a16:creationId xmlns:a16="http://schemas.microsoft.com/office/drawing/2014/main" id="{456C9DAE-C13F-4CC6-A71F-A1BCF91F5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14469"/>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Segnaposto contenuto 4" descr="Immagine che contiene albero, esterni, cielo, acqua&#10;&#10;Descrizione generata con affidabilità molto elevata">
            <a:extLst>
              <a:ext uri="{FF2B5EF4-FFF2-40B4-BE49-F238E27FC236}">
                <a16:creationId xmlns:a16="http://schemas.microsoft.com/office/drawing/2014/main" id="{E2CD0163-6FF7-4E7B-85D7-8F1C4DC35B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84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 name="Immagine 1" descr="Immagine che contiene acqua, cielo, albero, spiaggia&#10;&#10;Descrizione generata con affidabilità molto elevata">
            <a:extLst>
              <a:ext uri="{FF2B5EF4-FFF2-40B4-BE49-F238E27FC236}">
                <a16:creationId xmlns:a16="http://schemas.microsoft.com/office/drawing/2014/main" id="{C97F63E1-4CDF-42B8-AC74-2CF586CF0F48}"/>
              </a:ext>
            </a:extLst>
          </p:cNvPr>
          <p:cNvPicPr>
            <a:picLocks noChangeAspect="1"/>
          </p:cNvPicPr>
          <p:nvPr/>
        </p:nvPicPr>
        <p:blipFill rotWithShape="1">
          <a:blip r:embed="rId5">
            <a:extLst>
              <a:ext uri="{28A0092B-C50C-407E-A947-70E740481C1C}">
                <a14:useLocalDpi xmlns:a14="http://schemas.microsoft.com/office/drawing/2010/main" val="0"/>
              </a:ext>
            </a:extLst>
          </a:blip>
          <a:srcRect r="-2" b="1197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554101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0B870F-AD2B-4960-A146-712A43F0F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6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A724E19-CD8F-426C-BE70-7049BA89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3" name="Immagine 2" descr="Immagine che contiene acqua, esterni, spiaggia, palma&#10;&#10;Descrizione generata automaticamente">
            <a:extLst>
              <a:ext uri="{FF2B5EF4-FFF2-40B4-BE49-F238E27FC236}">
                <a16:creationId xmlns:a16="http://schemas.microsoft.com/office/drawing/2014/main" id="{06B25468-8FC7-4B52-A103-FD906CE9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6" y="693209"/>
            <a:ext cx="4654295" cy="3490721"/>
          </a:xfrm>
          <a:prstGeom prst="rect">
            <a:avLst/>
          </a:prstGeom>
        </p:spPr>
      </p:pic>
      <p:sp>
        <p:nvSpPr>
          <p:cNvPr id="13" name="Rectangle 12">
            <a:extLst>
              <a:ext uri="{FF2B5EF4-FFF2-40B4-BE49-F238E27FC236}">
                <a16:creationId xmlns:a16="http://schemas.microsoft.com/office/drawing/2014/main" id="{D661C5D2-8711-46AB-9AFC-243849E6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C87F97-50F5-4D43-9B71-C1D6EBA8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7B0291-482C-4D02-AEC6-85BE052B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4" name="Immagine 3">
            <a:extLst>
              <a:ext uri="{FF2B5EF4-FFF2-40B4-BE49-F238E27FC236}">
                <a16:creationId xmlns:a16="http://schemas.microsoft.com/office/drawing/2014/main" id="{A1BDB532-B8CD-462D-885D-78B002E732FE}"/>
              </a:ext>
            </a:extLst>
          </p:cNvPr>
          <p:cNvPicPr>
            <a:picLocks noChangeAspect="1"/>
          </p:cNvPicPr>
          <p:nvPr/>
        </p:nvPicPr>
        <p:blipFill>
          <a:blip r:embed="rId3"/>
          <a:stretch>
            <a:fillRect/>
          </a:stretch>
        </p:blipFill>
        <p:spPr>
          <a:xfrm>
            <a:off x="5779855" y="2587864"/>
            <a:ext cx="5768679" cy="3158352"/>
          </a:xfrm>
          <a:prstGeom prst="rect">
            <a:avLst/>
          </a:prstGeom>
        </p:spPr>
      </p:pic>
    </p:spTree>
    <p:extLst>
      <p:ext uri="{BB962C8B-B14F-4D97-AF65-F5344CB8AC3E}">
        <p14:creationId xmlns:p14="http://schemas.microsoft.com/office/powerpoint/2010/main" val="2078166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7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75" name="Rectangle 7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 name="CasellaDiTesto 1">
            <a:extLst>
              <a:ext uri="{FF2B5EF4-FFF2-40B4-BE49-F238E27FC236}">
                <a16:creationId xmlns:a16="http://schemas.microsoft.com/office/drawing/2014/main" id="{20ADC3F8-77F1-4DA1-AC83-4A3BB94B3B6A}"/>
              </a:ext>
            </a:extLst>
          </p:cNvPr>
          <p:cNvSpPr txBox="1"/>
          <p:nvPr/>
        </p:nvSpPr>
        <p:spPr>
          <a:xfrm>
            <a:off x="5274825" y="1143000"/>
            <a:ext cx="6268246" cy="3134032"/>
          </a:xfrm>
          <a:prstGeom prst="rect">
            <a:avLst/>
          </a:prstGeom>
        </p:spPr>
        <p:txBody>
          <a:bodyPr vert="horz" lIns="91440" tIns="45720" rIns="91440" bIns="45720" rtlCol="0" anchor="b">
            <a:normAutofit/>
          </a:bodyPr>
          <a:lstStyle/>
          <a:p>
            <a:pPr>
              <a:spcBef>
                <a:spcPct val="0"/>
              </a:spcBef>
              <a:spcAft>
                <a:spcPts val="600"/>
              </a:spcAft>
            </a:pPr>
            <a:r>
              <a:rPr lang="en-US" sz="6600">
                <a:solidFill>
                  <a:schemeClr val="bg2"/>
                </a:solidFill>
                <a:latin typeface="+mj-lt"/>
                <a:ea typeface="+mj-ea"/>
                <a:cs typeface="+mj-cs"/>
              </a:rPr>
              <a:t>Il Sogno rivoluzionario</a:t>
            </a:r>
          </a:p>
        </p:txBody>
      </p:sp>
      <p:pic>
        <p:nvPicPr>
          <p:cNvPr id="8194" name="Picture 2" descr="E:\Didattica\vari didattica\Lezione Imagologia 2\che-guevara-AlbertoKorda-1950.jpg"/>
          <p:cNvPicPr>
            <a:picLocks noChangeAspect="1" noChangeArrowheads="1"/>
          </p:cNvPicPr>
          <p:nvPr/>
        </p:nvPicPr>
        <p:blipFill rotWithShape="1">
          <a:blip r:embed="rId3" cstate="print"/>
          <a:srcRect r="3" b="705"/>
          <a:stretch/>
        </p:blipFill>
        <p:spPr bwMode="auto">
          <a:xfrm>
            <a:off x="1109764" y="1113063"/>
            <a:ext cx="3531062" cy="4628758"/>
          </a:xfrm>
          <a:prstGeom prst="roundRect">
            <a:avLst>
              <a:gd name="adj" fmla="val 1858"/>
            </a:avLst>
          </a:prstGeom>
          <a:noFill/>
          <a:effectLst>
            <a:outerShdw blurRad="50800" dist="50800" dir="54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73" name="Rectangle 72">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pic>
        <p:nvPicPr>
          <p:cNvPr id="2" name="Immagine 1">
            <a:extLst>
              <a:ext uri="{FF2B5EF4-FFF2-40B4-BE49-F238E27FC236}">
                <a16:creationId xmlns:a16="http://schemas.microsoft.com/office/drawing/2014/main" id="{76E24292-CEED-4E86-AA6C-3C441D327921}"/>
              </a:ext>
            </a:extLst>
          </p:cNvPr>
          <p:cNvPicPr>
            <a:picLocks noChangeAspect="1"/>
          </p:cNvPicPr>
          <p:nvPr/>
        </p:nvPicPr>
        <p:blipFill>
          <a:blip r:embed="rId2"/>
          <a:stretch>
            <a:fillRect/>
          </a:stretch>
        </p:blipFill>
        <p:spPr>
          <a:xfrm>
            <a:off x="1126067" y="1652689"/>
            <a:ext cx="4728634" cy="3546475"/>
          </a:xfrm>
          <a:prstGeom prst="rect">
            <a:avLst/>
          </a:prstGeom>
        </p:spPr>
      </p:pic>
      <p:pic>
        <p:nvPicPr>
          <p:cNvPr id="2050" name="Picture 2" descr="Risultati immagini per gigantes patagones">
            <a:extLst>
              <a:ext uri="{FF2B5EF4-FFF2-40B4-BE49-F238E27FC236}">
                <a16:creationId xmlns:a16="http://schemas.microsoft.com/office/drawing/2014/main" id="{48136C51-6C92-4A93-8DBD-DAAD704285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7301" y="1847745"/>
            <a:ext cx="4728634" cy="315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024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Immagine 1">
            <a:extLst>
              <a:ext uri="{FF2B5EF4-FFF2-40B4-BE49-F238E27FC236}">
                <a16:creationId xmlns:a16="http://schemas.microsoft.com/office/drawing/2014/main" id="{D2B55919-462B-411F-9FBF-7C9654EE67C0}"/>
              </a:ext>
            </a:extLst>
          </p:cNvPr>
          <p:cNvPicPr>
            <a:picLocks noChangeAspect="1"/>
          </p:cNvPicPr>
          <p:nvPr/>
        </p:nvPicPr>
        <p:blipFill rotWithShape="1">
          <a:blip r:embed="rId2"/>
          <a:srcRect l="13028" r="11972"/>
          <a:stretch/>
        </p:blipFill>
        <p:spPr>
          <a:xfrm>
            <a:off x="2139120" y="643466"/>
            <a:ext cx="8853569" cy="5571067"/>
          </a:xfrm>
          <a:prstGeom prst="rect">
            <a:avLst/>
          </a:prstGeom>
        </p:spPr>
      </p:pic>
    </p:spTree>
    <p:extLst>
      <p:ext uri="{BB962C8B-B14F-4D97-AF65-F5344CB8AC3E}">
        <p14:creationId xmlns:p14="http://schemas.microsoft.com/office/powerpoint/2010/main" val="120358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6">
            <a:extLst>
              <a:ext uri="{FF2B5EF4-FFF2-40B4-BE49-F238E27FC236}">
                <a16:creationId xmlns:a16="http://schemas.microsoft.com/office/drawing/2014/main" id="{49AF1E17-E2EA-4DFA-ABA4-1FF1F27FA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3" name="Freeform 5">
            <a:extLst>
              <a:ext uri="{FF2B5EF4-FFF2-40B4-BE49-F238E27FC236}">
                <a16:creationId xmlns:a16="http://schemas.microsoft.com/office/drawing/2014/main" id="{5B254329-6146-42F5-9E30-4BB7D9457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880752" y="1770635"/>
            <a:ext cx="3346744" cy="612847"/>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pic>
        <p:nvPicPr>
          <p:cNvPr id="2" name="Immagine 1">
            <a:extLst>
              <a:ext uri="{FF2B5EF4-FFF2-40B4-BE49-F238E27FC236}">
                <a16:creationId xmlns:a16="http://schemas.microsoft.com/office/drawing/2014/main" id="{CB9850BE-CABB-4BA4-BCF6-FD955831DE64}"/>
              </a:ext>
            </a:extLst>
          </p:cNvPr>
          <p:cNvPicPr>
            <a:picLocks noChangeAspect="1"/>
          </p:cNvPicPr>
          <p:nvPr/>
        </p:nvPicPr>
        <p:blipFill rotWithShape="1">
          <a:blip r:embed="rId2"/>
          <a:srcRect l="2939" r="3276" b="-1"/>
          <a:stretch/>
        </p:blipFill>
        <p:spPr>
          <a:xfrm>
            <a:off x="1482812" y="643467"/>
            <a:ext cx="10065722" cy="5571066"/>
          </a:xfrm>
          <a:custGeom>
            <a:avLst/>
            <a:gdLst/>
            <a:ahLst/>
            <a:cxnLst/>
            <a:rect l="l" t="t" r="r" b="b"/>
            <a:pathLst>
              <a:path w="6933502" h="5571066">
                <a:moveTo>
                  <a:pt x="55276" y="0"/>
                </a:moveTo>
                <a:lnTo>
                  <a:pt x="6933502" y="0"/>
                </a:lnTo>
                <a:lnTo>
                  <a:pt x="6933502" y="5571066"/>
                </a:lnTo>
                <a:lnTo>
                  <a:pt x="0" y="5571066"/>
                </a:lnTo>
                <a:lnTo>
                  <a:pt x="0" y="5571065"/>
                </a:lnTo>
                <a:lnTo>
                  <a:pt x="50061" y="5571065"/>
                </a:lnTo>
                <a:lnTo>
                  <a:pt x="58753" y="5504841"/>
                </a:lnTo>
                <a:lnTo>
                  <a:pt x="73023" y="5397085"/>
                </a:lnTo>
                <a:lnTo>
                  <a:pt x="88078" y="5277828"/>
                </a:lnTo>
                <a:lnTo>
                  <a:pt x="103917" y="5143437"/>
                </a:lnTo>
                <a:lnTo>
                  <a:pt x="120697" y="4996938"/>
                </a:lnTo>
                <a:lnTo>
                  <a:pt x="137476" y="4837726"/>
                </a:lnTo>
                <a:lnTo>
                  <a:pt x="154570" y="4668224"/>
                </a:lnTo>
                <a:lnTo>
                  <a:pt x="170408" y="4485403"/>
                </a:lnTo>
                <a:lnTo>
                  <a:pt x="185620" y="4294107"/>
                </a:lnTo>
                <a:lnTo>
                  <a:pt x="199420" y="4091914"/>
                </a:lnTo>
                <a:lnTo>
                  <a:pt x="212593" y="3881246"/>
                </a:lnTo>
                <a:lnTo>
                  <a:pt x="224982" y="3661498"/>
                </a:lnTo>
                <a:lnTo>
                  <a:pt x="229373" y="3548900"/>
                </a:lnTo>
                <a:lnTo>
                  <a:pt x="234234" y="3433880"/>
                </a:lnTo>
                <a:lnTo>
                  <a:pt x="238782" y="3317044"/>
                </a:lnTo>
                <a:lnTo>
                  <a:pt x="241761" y="3199603"/>
                </a:lnTo>
                <a:lnTo>
                  <a:pt x="244427" y="3079740"/>
                </a:lnTo>
                <a:lnTo>
                  <a:pt x="247250" y="2958667"/>
                </a:lnTo>
                <a:lnTo>
                  <a:pt x="249132" y="2835172"/>
                </a:lnTo>
                <a:lnTo>
                  <a:pt x="249132" y="2710467"/>
                </a:lnTo>
                <a:lnTo>
                  <a:pt x="250073" y="2584550"/>
                </a:lnTo>
                <a:lnTo>
                  <a:pt x="249132" y="2457423"/>
                </a:lnTo>
                <a:lnTo>
                  <a:pt x="247250" y="2328480"/>
                </a:lnTo>
                <a:lnTo>
                  <a:pt x="245525" y="2199537"/>
                </a:lnTo>
                <a:lnTo>
                  <a:pt x="241761" y="2068778"/>
                </a:lnTo>
                <a:lnTo>
                  <a:pt x="237841" y="1936808"/>
                </a:lnTo>
                <a:lnTo>
                  <a:pt x="233293" y="1804838"/>
                </a:lnTo>
                <a:lnTo>
                  <a:pt x="226863" y="1671657"/>
                </a:lnTo>
                <a:lnTo>
                  <a:pt x="219179" y="1537265"/>
                </a:lnTo>
                <a:lnTo>
                  <a:pt x="211809" y="1402269"/>
                </a:lnTo>
                <a:lnTo>
                  <a:pt x="202400" y="1267272"/>
                </a:lnTo>
                <a:lnTo>
                  <a:pt x="191109" y="1130459"/>
                </a:lnTo>
                <a:lnTo>
                  <a:pt x="179818" y="995462"/>
                </a:lnTo>
                <a:lnTo>
                  <a:pt x="166801" y="858044"/>
                </a:lnTo>
                <a:lnTo>
                  <a:pt x="152531" y="720020"/>
                </a:lnTo>
                <a:lnTo>
                  <a:pt x="137476" y="583812"/>
                </a:lnTo>
                <a:lnTo>
                  <a:pt x="119912" y="445789"/>
                </a:lnTo>
                <a:lnTo>
                  <a:pt x="101094" y="308370"/>
                </a:lnTo>
                <a:lnTo>
                  <a:pt x="82432" y="170347"/>
                </a:lnTo>
                <a:lnTo>
                  <a:pt x="60635" y="32929"/>
                </a:lnTo>
                <a:close/>
              </a:path>
            </a:pathLst>
          </a:custGeom>
        </p:spPr>
      </p:pic>
      <p:sp>
        <p:nvSpPr>
          <p:cNvPr id="11" name="Rectangle 10">
            <a:extLst>
              <a:ext uri="{FF2B5EF4-FFF2-40B4-BE49-F238E27FC236}">
                <a16:creationId xmlns:a16="http://schemas.microsoft.com/office/drawing/2014/main" id="{72BE43CF-5A8F-4260-9B74-14E5BE9D6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Tree>
    <p:extLst>
      <p:ext uri="{BB962C8B-B14F-4D97-AF65-F5344CB8AC3E}">
        <p14:creationId xmlns:p14="http://schemas.microsoft.com/office/powerpoint/2010/main" val="11154120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630B870F-AD2B-4960-A146-712A43F0F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1">
            <a:extLst>
              <a:ext uri="{FF2B5EF4-FFF2-40B4-BE49-F238E27FC236}">
                <a16:creationId xmlns:a16="http://schemas.microsoft.com/office/drawing/2014/main" id="{7A724E19-CD8F-426C-BE70-7049BA89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4980094" cy="3927687"/>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Immagine 4" descr="Immagine che contiene persona, fotografia, uomo, esterni&#10;&#10;Descrizione generata automaticamente">
            <a:extLst>
              <a:ext uri="{FF2B5EF4-FFF2-40B4-BE49-F238E27FC236}">
                <a16:creationId xmlns:a16="http://schemas.microsoft.com/office/drawing/2014/main" id="{4F2EB7D9-8E43-49A0-B34B-107B7ED4E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6" y="885199"/>
            <a:ext cx="4654295" cy="3106741"/>
          </a:xfrm>
          <a:prstGeom prst="rect">
            <a:avLst/>
          </a:prstGeom>
        </p:spPr>
      </p:pic>
      <p:sp>
        <p:nvSpPr>
          <p:cNvPr id="20" name="Rectangle 13">
            <a:extLst>
              <a:ext uri="{FF2B5EF4-FFF2-40B4-BE49-F238E27FC236}">
                <a16:creationId xmlns:a16="http://schemas.microsoft.com/office/drawing/2014/main" id="{D661C5D2-8711-46AB-9AFC-243849E6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480060"/>
            <a:ext cx="6101331" cy="1298484"/>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C87F97-50F5-4D43-9B71-C1D6EBA8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4" y="4576875"/>
            <a:ext cx="4970189" cy="1812069"/>
          </a:xfrm>
          <a:prstGeom prst="rect">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E7B0291-482C-4D02-AEC6-85BE052B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3658" y="1939412"/>
            <a:ext cx="6101331" cy="4449533"/>
          </a:xfrm>
          <a:prstGeom prst="rect">
            <a:avLst/>
          </a:prstGeom>
          <a:solidFill>
            <a:srgbClr val="FFFFFF"/>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3" name="Immagine 2" descr="Immagine che contiene fotografia, vario, tavolo, coperto&#10;&#10;Descrizione generata automaticamente">
            <a:extLst>
              <a:ext uri="{FF2B5EF4-FFF2-40B4-BE49-F238E27FC236}">
                <a16:creationId xmlns:a16="http://schemas.microsoft.com/office/drawing/2014/main" id="{C2DD2F85-1D2D-41C2-A470-AA18E715B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855" y="2656695"/>
            <a:ext cx="5768679" cy="3020690"/>
          </a:xfrm>
          <a:prstGeom prst="rect">
            <a:avLst/>
          </a:prstGeom>
        </p:spPr>
      </p:pic>
    </p:spTree>
    <p:extLst>
      <p:ext uri="{BB962C8B-B14F-4D97-AF65-F5344CB8AC3E}">
        <p14:creationId xmlns:p14="http://schemas.microsoft.com/office/powerpoint/2010/main" val="96453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 name="Rectangle 10">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8"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it-IT"/>
            </a:p>
          </p:txBody>
        </p:sp>
      </p:grpSp>
      <p:sp>
        <p:nvSpPr>
          <p:cNvPr id="14" name="Rectangle 13">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6" name="Rectangle 15">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8" name="Rectangle 17">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B9A53E8B-FD71-4970-BF89-750292893269}"/>
              </a:ext>
            </a:extLst>
          </p:cNvPr>
          <p:cNvPicPr>
            <a:picLocks noChangeAspect="1"/>
          </p:cNvPicPr>
          <p:nvPr/>
        </p:nvPicPr>
        <p:blipFill>
          <a:blip r:embed="rId3"/>
          <a:stretch>
            <a:fillRect/>
          </a:stretch>
        </p:blipFill>
        <p:spPr>
          <a:xfrm>
            <a:off x="1415221" y="474132"/>
            <a:ext cx="1848794" cy="3439617"/>
          </a:xfrm>
          <a:prstGeom prst="roundRect">
            <a:avLst>
              <a:gd name="adj" fmla="val 1858"/>
            </a:avLst>
          </a:prstGeom>
          <a:effectLst/>
        </p:spPr>
      </p:pic>
      <p:pic>
        <p:nvPicPr>
          <p:cNvPr id="4" name="Immagine 3">
            <a:extLst>
              <a:ext uri="{FF2B5EF4-FFF2-40B4-BE49-F238E27FC236}">
                <a16:creationId xmlns:a16="http://schemas.microsoft.com/office/drawing/2014/main" id="{85D6C1ED-BB50-4CE7-AF05-EB9A72329D52}"/>
              </a:ext>
            </a:extLst>
          </p:cNvPr>
          <p:cNvPicPr>
            <a:picLocks noChangeAspect="1"/>
          </p:cNvPicPr>
          <p:nvPr/>
        </p:nvPicPr>
        <p:blipFill>
          <a:blip r:embed="rId4"/>
          <a:stretch>
            <a:fillRect/>
          </a:stretch>
        </p:blipFill>
        <p:spPr>
          <a:xfrm>
            <a:off x="4266994" y="579150"/>
            <a:ext cx="3557016" cy="3227992"/>
          </a:xfrm>
          <a:prstGeom prst="roundRect">
            <a:avLst>
              <a:gd name="adj" fmla="val 1858"/>
            </a:avLst>
          </a:prstGeom>
          <a:effectLst/>
        </p:spPr>
      </p:pic>
      <p:pic>
        <p:nvPicPr>
          <p:cNvPr id="3" name="Immagine 2">
            <a:extLst>
              <a:ext uri="{FF2B5EF4-FFF2-40B4-BE49-F238E27FC236}">
                <a16:creationId xmlns:a16="http://schemas.microsoft.com/office/drawing/2014/main" id="{544A8708-0BA6-47FD-BE53-04034C5768EB}"/>
              </a:ext>
            </a:extLst>
          </p:cNvPr>
          <p:cNvPicPr>
            <a:picLocks noChangeAspect="1"/>
          </p:cNvPicPr>
          <p:nvPr/>
        </p:nvPicPr>
        <p:blipFill>
          <a:blip r:embed="rId5"/>
          <a:stretch>
            <a:fillRect/>
          </a:stretch>
        </p:blipFill>
        <p:spPr>
          <a:xfrm>
            <a:off x="7977825" y="1081579"/>
            <a:ext cx="3557016" cy="2223135"/>
          </a:xfrm>
          <a:prstGeom prst="roundRect">
            <a:avLst>
              <a:gd name="adj" fmla="val 1858"/>
            </a:avLst>
          </a:prstGeom>
          <a:effectLst/>
        </p:spPr>
      </p:pic>
      <p:sp>
        <p:nvSpPr>
          <p:cNvPr id="20" name="Rectangle 19">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22" name="Freeform: Shape 21">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4"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it-IT"/>
          </a:p>
        </p:txBody>
      </p:sp>
      <p:sp>
        <p:nvSpPr>
          <p:cNvPr id="5" name="CasellaDiTesto 4">
            <a:extLst>
              <a:ext uri="{FF2B5EF4-FFF2-40B4-BE49-F238E27FC236}">
                <a16:creationId xmlns:a16="http://schemas.microsoft.com/office/drawing/2014/main" id="{9E0B3F75-196E-4604-9E90-5A6A00E95951}"/>
              </a:ext>
            </a:extLst>
          </p:cNvPr>
          <p:cNvSpPr txBox="1"/>
          <p:nvPr/>
        </p:nvSpPr>
        <p:spPr>
          <a:xfrm>
            <a:off x="649975" y="4517136"/>
            <a:ext cx="10893095" cy="1174947"/>
          </a:xfrm>
          <a:prstGeom prst="rect">
            <a:avLst/>
          </a:prstGeom>
        </p:spPr>
        <p:txBody>
          <a:bodyPr vert="horz" lIns="91440" tIns="45720" rIns="91440" bIns="45720" rtlCol="0" anchor="b">
            <a:normAutofit/>
          </a:bodyPr>
          <a:lstStyle/>
          <a:p>
            <a:pPr>
              <a:spcBef>
                <a:spcPct val="0"/>
              </a:spcBef>
              <a:spcAft>
                <a:spcPts val="600"/>
              </a:spcAft>
            </a:pPr>
            <a:r>
              <a:rPr lang="en-US" sz="6000" b="0" i="0" kern="1200">
                <a:solidFill>
                  <a:schemeClr val="bg2"/>
                </a:solidFill>
                <a:latin typeface="+mj-lt"/>
                <a:ea typeface="+mj-ea"/>
                <a:cs typeface="+mj-cs"/>
              </a:rPr>
              <a:t>Cinocefali</a:t>
            </a:r>
          </a:p>
        </p:txBody>
      </p:sp>
    </p:spTree>
    <p:extLst>
      <p:ext uri="{BB962C8B-B14F-4D97-AF65-F5344CB8AC3E}">
        <p14:creationId xmlns:p14="http://schemas.microsoft.com/office/powerpoint/2010/main" val="585067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CuadroTexto"/>
          <p:cNvSpPr txBox="1"/>
          <p:nvPr/>
        </p:nvSpPr>
        <p:spPr>
          <a:xfrm>
            <a:off x="422898" y="576263"/>
            <a:ext cx="4977777" cy="2967606"/>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3400" b="1" dirty="0">
                <a:latin typeface="Garamond" panose="02020404030301010803" pitchFamily="18" charset="0"/>
                <a:ea typeface="+mj-ea"/>
                <a:cs typeface="+mj-cs"/>
              </a:rPr>
              <a:t>Albrecht </a:t>
            </a:r>
            <a:r>
              <a:rPr lang="en-US" sz="3400" b="1" dirty="0" err="1">
                <a:latin typeface="Garamond" panose="02020404030301010803" pitchFamily="18" charset="0"/>
                <a:ea typeface="+mj-ea"/>
                <a:cs typeface="+mj-cs"/>
              </a:rPr>
              <a:t>Dürer</a:t>
            </a:r>
            <a:endParaRPr lang="en-US" sz="3400" b="1" dirty="0">
              <a:latin typeface="Garamond" panose="02020404030301010803" pitchFamily="18" charset="0"/>
              <a:ea typeface="+mj-ea"/>
              <a:cs typeface="+mj-cs"/>
            </a:endParaRPr>
          </a:p>
          <a:p>
            <a:pPr defTabSz="914400">
              <a:lnSpc>
                <a:spcPct val="90000"/>
              </a:lnSpc>
              <a:spcBef>
                <a:spcPct val="0"/>
              </a:spcBef>
              <a:spcAft>
                <a:spcPts val="600"/>
              </a:spcAft>
            </a:pPr>
            <a:endParaRPr lang="en-US" sz="3400" b="1" dirty="0">
              <a:latin typeface="Garamond" panose="02020404030301010803" pitchFamily="18" charset="0"/>
              <a:ea typeface="+mj-ea"/>
              <a:cs typeface="+mj-cs"/>
            </a:endParaRPr>
          </a:p>
          <a:p>
            <a:pPr defTabSz="914400">
              <a:lnSpc>
                <a:spcPct val="90000"/>
              </a:lnSpc>
              <a:spcBef>
                <a:spcPct val="0"/>
              </a:spcBef>
              <a:spcAft>
                <a:spcPts val="600"/>
              </a:spcAft>
            </a:pPr>
            <a:r>
              <a:rPr lang="en-US" sz="3400" b="1" dirty="0">
                <a:latin typeface="Garamond" panose="02020404030301010803" pitchFamily="18" charset="0"/>
                <a:ea typeface="+mj-ea"/>
                <a:cs typeface="+mj-cs"/>
              </a:rPr>
              <a:t>Il </a:t>
            </a:r>
            <a:r>
              <a:rPr lang="en-US" sz="3400" b="1" dirty="0" err="1">
                <a:latin typeface="Garamond" panose="02020404030301010803" pitchFamily="18" charset="0"/>
                <a:ea typeface="+mj-ea"/>
                <a:cs typeface="+mj-cs"/>
              </a:rPr>
              <a:t>peccato</a:t>
            </a:r>
            <a:r>
              <a:rPr lang="en-US" sz="3400" b="1" dirty="0">
                <a:latin typeface="Garamond" panose="02020404030301010803" pitchFamily="18" charset="0"/>
                <a:ea typeface="+mj-ea"/>
                <a:cs typeface="+mj-cs"/>
              </a:rPr>
              <a:t> </a:t>
            </a:r>
            <a:r>
              <a:rPr lang="en-US" sz="3400" b="1" dirty="0" err="1">
                <a:latin typeface="Garamond" panose="02020404030301010803" pitchFamily="18" charset="0"/>
                <a:ea typeface="+mj-ea"/>
                <a:cs typeface="+mj-cs"/>
              </a:rPr>
              <a:t>originale</a:t>
            </a:r>
            <a:r>
              <a:rPr lang="en-US" sz="3400" b="1" dirty="0">
                <a:latin typeface="Garamond" panose="02020404030301010803" pitchFamily="18" charset="0"/>
                <a:ea typeface="+mj-ea"/>
                <a:cs typeface="+mj-cs"/>
              </a:rPr>
              <a:t> - 1504</a:t>
            </a:r>
          </a:p>
          <a:p>
            <a:pPr defTabSz="914400">
              <a:lnSpc>
                <a:spcPct val="90000"/>
              </a:lnSpc>
              <a:spcBef>
                <a:spcPct val="0"/>
              </a:spcBef>
              <a:spcAft>
                <a:spcPts val="600"/>
              </a:spcAft>
            </a:pPr>
            <a:endParaRPr lang="en-US" sz="3400" b="1" dirty="0">
              <a:latin typeface="Garamond" panose="02020404030301010803" pitchFamily="18" charset="0"/>
              <a:ea typeface="+mj-ea"/>
              <a:cs typeface="+mj-cs"/>
            </a:endParaRPr>
          </a:p>
          <a:p>
            <a:pPr defTabSz="914400">
              <a:lnSpc>
                <a:spcPct val="90000"/>
              </a:lnSpc>
              <a:spcBef>
                <a:spcPct val="0"/>
              </a:spcBef>
              <a:spcAft>
                <a:spcPts val="600"/>
              </a:spcAft>
            </a:pPr>
            <a:r>
              <a:rPr lang="en-US" sz="3400" b="1" dirty="0">
                <a:latin typeface="Garamond" panose="02020404030301010803" pitchFamily="18" charset="0"/>
                <a:ea typeface="+mj-ea"/>
                <a:cs typeface="+mj-cs"/>
              </a:rPr>
              <a:t>Rijksmuseum, Amsterdam</a:t>
            </a:r>
          </a:p>
        </p:txBody>
      </p:sp>
      <p:pic>
        <p:nvPicPr>
          <p:cNvPr id="2" name="1 Imagen" descr="durer adamo eva.jpg"/>
          <p:cNvPicPr>
            <a:picLocks noChangeAspect="1"/>
          </p:cNvPicPr>
          <p:nvPr/>
        </p:nvPicPr>
        <p:blipFill rotWithShape="1">
          <a:blip r:embed="rId2" cstate="print"/>
          <a:srcRect r="-2" b="2642"/>
          <a:stretch/>
        </p:blipFill>
        <p:spPr>
          <a:xfrm>
            <a:off x="6702130" y="10"/>
            <a:ext cx="5486400" cy="68579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bosch giardino delizie.jpg"/>
          <p:cNvPicPr>
            <a:picLocks noChangeAspect="1"/>
          </p:cNvPicPr>
          <p:nvPr/>
        </p:nvPicPr>
        <p:blipFill>
          <a:blip r:embed="rId2" cstate="print"/>
          <a:stretch>
            <a:fillRect/>
          </a:stretch>
        </p:blipFill>
        <p:spPr>
          <a:xfrm>
            <a:off x="1980780" y="2356914"/>
            <a:ext cx="6070662" cy="3385542"/>
          </a:xfrm>
          <a:prstGeom prst="rect">
            <a:avLst/>
          </a:prstGeom>
        </p:spPr>
      </p:pic>
      <p:pic>
        <p:nvPicPr>
          <p:cNvPr id="3" name="2 Imagen" descr="bosch giardino 2.jpg"/>
          <p:cNvPicPr>
            <a:picLocks noChangeAspect="1"/>
          </p:cNvPicPr>
          <p:nvPr/>
        </p:nvPicPr>
        <p:blipFill>
          <a:blip r:embed="rId3" cstate="print"/>
          <a:stretch>
            <a:fillRect/>
          </a:stretch>
        </p:blipFill>
        <p:spPr>
          <a:xfrm>
            <a:off x="310836" y="256756"/>
            <a:ext cx="1518492" cy="3792929"/>
          </a:xfrm>
          <a:prstGeom prst="rect">
            <a:avLst/>
          </a:prstGeom>
        </p:spPr>
      </p:pic>
      <p:sp>
        <p:nvSpPr>
          <p:cNvPr id="5" name="4 CuadroTexto"/>
          <p:cNvSpPr txBox="1"/>
          <p:nvPr/>
        </p:nvSpPr>
        <p:spPr>
          <a:xfrm>
            <a:off x="8414952" y="1736229"/>
            <a:ext cx="3466212" cy="3385542"/>
          </a:xfrm>
          <a:prstGeom prst="rect">
            <a:avLst/>
          </a:prstGeom>
          <a:noFill/>
        </p:spPr>
        <p:txBody>
          <a:bodyPr wrap="square" rtlCol="0">
            <a:spAutoFit/>
          </a:bodyPr>
          <a:lstStyle/>
          <a:p>
            <a:pPr defTabSz="914400"/>
            <a:r>
              <a:rPr lang="it-IT" sz="2800" b="1" dirty="0">
                <a:solidFill>
                  <a:prstClr val="black"/>
                </a:solidFill>
                <a:latin typeface="Garamond" panose="02020404030301010803" pitchFamily="18" charset="0"/>
              </a:rPr>
              <a:t>Hyeronimus Bosch,</a:t>
            </a:r>
          </a:p>
          <a:p>
            <a:pPr defTabSz="914400"/>
            <a:endParaRPr lang="it-IT" sz="2800" b="1" dirty="0">
              <a:solidFill>
                <a:prstClr val="black"/>
              </a:solidFill>
              <a:latin typeface="Garamond" panose="02020404030301010803" pitchFamily="18" charset="0"/>
            </a:endParaRPr>
          </a:p>
          <a:p>
            <a:pPr defTabSz="914400"/>
            <a:r>
              <a:rPr lang="it-IT" sz="2800" b="1" dirty="0">
                <a:solidFill>
                  <a:prstClr val="black"/>
                </a:solidFill>
                <a:latin typeface="Garamond" panose="02020404030301010803" pitchFamily="18" charset="0"/>
              </a:rPr>
              <a:t>Trittico del Giardino delle delizie</a:t>
            </a:r>
          </a:p>
          <a:p>
            <a:pPr defTabSz="914400"/>
            <a:endParaRPr lang="it-IT" sz="2800" b="1" dirty="0">
              <a:solidFill>
                <a:prstClr val="black"/>
              </a:solidFill>
              <a:latin typeface="Garamond" panose="02020404030301010803" pitchFamily="18" charset="0"/>
            </a:endParaRPr>
          </a:p>
          <a:p>
            <a:pPr defTabSz="914400"/>
            <a:r>
              <a:rPr lang="it-IT" sz="2800" b="1" dirty="0">
                <a:solidFill>
                  <a:prstClr val="black"/>
                </a:solidFill>
                <a:latin typeface="Garamond" panose="02020404030301010803" pitchFamily="18" charset="0"/>
              </a:rPr>
              <a:t>Madrid, Museo del Prado</a:t>
            </a:r>
          </a:p>
          <a:p>
            <a:pPr defTabSz="914400"/>
            <a:endParaRPr lang="it-IT" dirty="0">
              <a:solidFill>
                <a:prstClr val="black"/>
              </a:solidFill>
              <a:latin typeface="Calibri"/>
            </a:endParaRPr>
          </a:p>
        </p:txBody>
      </p:sp>
      <p:sp>
        <p:nvSpPr>
          <p:cNvPr id="6" name="5 CuadroTexto"/>
          <p:cNvSpPr txBox="1"/>
          <p:nvPr/>
        </p:nvSpPr>
        <p:spPr>
          <a:xfrm>
            <a:off x="2024034" y="6211669"/>
            <a:ext cx="7858180" cy="369332"/>
          </a:xfrm>
          <a:prstGeom prst="rect">
            <a:avLst/>
          </a:prstGeom>
          <a:noFill/>
        </p:spPr>
        <p:txBody>
          <a:bodyPr wrap="square" rtlCol="0">
            <a:spAutoFit/>
          </a:bodyPr>
          <a:lstStyle/>
          <a:p>
            <a:pPr defTabSz="914400"/>
            <a:r>
              <a:rPr lang="it-IT" dirty="0">
                <a:solidFill>
                  <a:prstClr val="black"/>
                </a:solidFill>
                <a:latin typeface="Calibri"/>
              </a:rPr>
              <a:t>Cfr. </a:t>
            </a:r>
            <a:r>
              <a:rPr lang="it-IT" dirty="0">
                <a:solidFill>
                  <a:prstClr val="black"/>
                </a:solidFill>
                <a:latin typeface="Calibri"/>
                <a:hlinkClick r:id="rId4"/>
              </a:rPr>
              <a:t>http://it.wikipedia.org/wiki/Trittico_del_Giardino_delle_delizie</a:t>
            </a:r>
            <a:r>
              <a:rPr lang="it-IT" dirty="0">
                <a:solidFill>
                  <a:prstClr val="black"/>
                </a:solidFill>
                <a:latin typeface="Calibri"/>
              </a:rPr>
              <a:t> </a:t>
            </a:r>
            <a:endParaRPr lang="es-ES" dirty="0">
              <a:solidFill>
                <a:prstClr val="black"/>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 name="Freeform: Shape 10">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2" name="Picture 2" descr="bosch01">
            <a:extLst>
              <a:ext uri="{FF2B5EF4-FFF2-40B4-BE49-F238E27FC236}">
                <a16:creationId xmlns:a16="http://schemas.microsoft.com/office/drawing/2014/main" id="{7AC128DB-CB25-4F39-AE79-77726713D2EF}"/>
              </a:ext>
            </a:extLst>
          </p:cNvPr>
          <p:cNvPicPr>
            <a:picLocks noChangeAspect="1" noChangeArrowheads="1"/>
          </p:cNvPicPr>
          <p:nvPr/>
        </p:nvPicPr>
        <p:blipFill>
          <a:blip r:embed="rId2" cstate="print"/>
          <a:srcRect l="-82" t="40657" r="1726" b="8421"/>
          <a:stretch>
            <a:fillRect/>
          </a:stretch>
        </p:blipFill>
        <p:spPr bwMode="auto">
          <a:xfrm>
            <a:off x="5126541" y="643466"/>
            <a:ext cx="4304209" cy="5571067"/>
          </a:xfrm>
          <a:prstGeom prst="rect">
            <a:avLst/>
          </a:prstGeom>
          <a:noFill/>
        </p:spPr>
      </p:pic>
    </p:spTree>
    <p:extLst>
      <p:ext uri="{BB962C8B-B14F-4D97-AF65-F5344CB8AC3E}">
        <p14:creationId xmlns:p14="http://schemas.microsoft.com/office/powerpoint/2010/main" val="5858304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iunioni ione">
  <a:themeElements>
    <a:clrScheme name="Riunioni ione">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Riunioni 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iunioni 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FF7EA328D1FE4686806A44A4C75B56" ma:contentTypeVersion="2" ma:contentTypeDescription="Create a new document." ma:contentTypeScope="" ma:versionID="8a650a9668fae47f0f1dee1609bc0765">
  <xsd:schema xmlns:xsd="http://www.w3.org/2001/XMLSchema" xmlns:xs="http://www.w3.org/2001/XMLSchema" xmlns:p="http://schemas.microsoft.com/office/2006/metadata/properties" xmlns:ns3="45cf0988-6169-4a8b-a502-2a359d6cf490" targetNamespace="http://schemas.microsoft.com/office/2006/metadata/properties" ma:root="true" ma:fieldsID="725bb88ea1e56f6fb7a3fb7d195ee502" ns3:_="">
    <xsd:import namespace="45cf0988-6169-4a8b-a502-2a359d6cf49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cf0988-6169-4a8b-a502-2a359d6cf4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BC16C3-75E0-4C4D-B07E-1735EF44F320}">
  <ds:schemaRefs>
    <ds:schemaRef ds:uri="http://schemas.microsoft.com/sharepoint/v3/contenttype/forms"/>
  </ds:schemaRefs>
</ds:datastoreItem>
</file>

<file path=customXml/itemProps2.xml><?xml version="1.0" encoding="utf-8"?>
<ds:datastoreItem xmlns:ds="http://schemas.openxmlformats.org/officeDocument/2006/customXml" ds:itemID="{466E90FD-899E-41B9-8BA8-4CA8518566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cf0988-6169-4a8b-a502-2a359d6cf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6114FB-C5DA-4D4F-A32A-DA31218EAAE0}">
  <ds:schemaRefs>
    <ds:schemaRef ds:uri="http://schemas.microsoft.com/office/2006/metadata/properties"/>
    <ds:schemaRef ds:uri="http://purl.org/dc/terms/"/>
    <ds:schemaRef ds:uri="http://www.w3.org/XML/1998/namespace"/>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45cf0988-6169-4a8b-a502-2a359d6cf49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TotalTime>
  <Words>881</Words>
  <Application>Microsoft Office PowerPoint</Application>
  <PresentationFormat>Widescreen</PresentationFormat>
  <Paragraphs>62</Paragraphs>
  <Slides>52</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52</vt:i4>
      </vt:variant>
    </vt:vector>
  </HeadingPairs>
  <TitlesOfParts>
    <vt:vector size="59" baseType="lpstr">
      <vt:lpstr>Arial</vt:lpstr>
      <vt:lpstr>Calibri</vt:lpstr>
      <vt:lpstr>Century Gothic</vt:lpstr>
      <vt:lpstr>Garamond</vt:lpstr>
      <vt:lpstr>Linux Libertine</vt:lpstr>
      <vt:lpstr>Wingdings 3</vt:lpstr>
      <vt:lpstr>Riunioni ione</vt:lpstr>
      <vt:lpstr>La imagen de América: entre el infierno y el paraíso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Antonio Pigafetta, Relazione del primo viaggio intorno al mondo (1519-1522)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Albert Eckhout (1610-1665)</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Aimé Bonpland (1773-1858)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XX° secolo: il sogno turistico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imagen de América: entre el infierno y el paraíso</dc:title>
  <dc:creator>Stefano</dc:creator>
  <cp:lastModifiedBy>Stefano Tedeschi</cp:lastModifiedBy>
  <cp:revision>3</cp:revision>
  <dcterms:created xsi:type="dcterms:W3CDTF">2020-02-26T16:24:08Z</dcterms:created>
  <dcterms:modified xsi:type="dcterms:W3CDTF">2023-10-23T21:10:19Z</dcterms:modified>
</cp:coreProperties>
</file>