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70" r:id="rId8"/>
    <p:sldId id="263" r:id="rId9"/>
    <p:sldId id="271" r:id="rId10"/>
    <p:sldId id="273" r:id="rId11"/>
    <p:sldId id="264" r:id="rId12"/>
    <p:sldId id="265" r:id="rId13"/>
    <p:sldId id="274" r:id="rId14"/>
    <p:sldId id="275" r:id="rId15"/>
    <p:sldId id="266" r:id="rId16"/>
    <p:sldId id="272" r:id="rId17"/>
    <p:sldId id="267" r:id="rId18"/>
    <p:sldId id="276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67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983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65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50866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3404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86421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419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276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08167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4977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0020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33938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3828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2728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5743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5491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5516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EAE02-ECA1-470B-9967-EBC66E30D0AD}" type="datetimeFigureOut">
              <a:rPr lang="it-IT" smtClean="0"/>
              <a:t>11/10/2020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53EA845-8D25-4DD7-B290-9081211CBE1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64661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7EE337D-3A6D-4A42-B8EC-43BCFF8475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</a:rPr>
              <a:t>Le competenze interculturali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3AEAC52-152F-466A-A7D0-5ABE0173A6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/>
              <a:t>Stefano Tedeschi</a:t>
            </a:r>
          </a:p>
          <a:p>
            <a:r>
              <a:rPr lang="it-IT" b="1" dirty="0"/>
              <a:t>Sapienza Università di Roma</a:t>
            </a:r>
          </a:p>
        </p:txBody>
      </p:sp>
    </p:spTree>
    <p:extLst>
      <p:ext uri="{BB962C8B-B14F-4D97-AF65-F5344CB8AC3E}">
        <p14:creationId xmlns:p14="http://schemas.microsoft.com/office/powerpoint/2010/main" val="13003951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3516C8-F227-4B77-9AA7-61B9A0B78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91B420C-C4C8-44DF-96B2-FBD101464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336BE63-2640-4D5F-949E-1FEBC6455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463" y="1761196"/>
            <a:ext cx="8923813" cy="3145644"/>
          </a:xfrm>
          <a:prstGeom prst="rect">
            <a:avLst/>
          </a:prstGeom>
        </p:spPr>
      </p:pic>
      <p:sp>
        <p:nvSpPr>
          <p:cNvPr id="16" name="Freeform 33">
            <a:extLst>
              <a:ext uri="{FF2B5EF4-FFF2-40B4-BE49-F238E27FC236}">
                <a16:creationId xmlns:a16="http://schemas.microsoft.com/office/drawing/2014/main" id="{070928B1-3E69-44AC-A1EE-B4E4270A7A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0" y="4369172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4018696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60EA53-B28A-479D-B171-9C83359AD5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941" r="6050" b="-1"/>
          <a:stretch/>
        </p:blipFill>
        <p:spPr>
          <a:xfrm>
            <a:off x="4485557" y="10"/>
            <a:ext cx="7706443" cy="6857990"/>
          </a:xfrm>
          <a:prstGeom prst="rect">
            <a:avLst/>
          </a:prstGeom>
        </p:spPr>
      </p:pic>
      <p:sp useBgFill="1">
        <p:nvSpPr>
          <p:cNvPr id="9" name="Freeform: Shape 8">
            <a:extLst>
              <a:ext uri="{FF2B5EF4-FFF2-40B4-BE49-F238E27FC236}">
                <a16:creationId xmlns:a16="http://schemas.microsoft.com/office/drawing/2014/main" id="{23C7736A-5A08-4021-9AB6-390DFF50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0" y="0"/>
            <a:ext cx="8170246" cy="6858000"/>
          </a:xfrm>
          <a:custGeom>
            <a:avLst/>
            <a:gdLst>
              <a:gd name="connsiteX0" fmla="*/ 4738960 w 8170246"/>
              <a:gd name="connsiteY0" fmla="*/ 0 h 6858000"/>
              <a:gd name="connsiteX1" fmla="*/ 4862151 w 8170246"/>
              <a:gd name="connsiteY1" fmla="*/ 0 h 6858000"/>
              <a:gd name="connsiteX2" fmla="*/ 8088169 w 8170246"/>
              <a:gd name="connsiteY2" fmla="*/ 3226735 h 6858000"/>
              <a:gd name="connsiteX3" fmla="*/ 8088169 w 8170246"/>
              <a:gd name="connsiteY3" fmla="*/ 3626507 h 6858000"/>
              <a:gd name="connsiteX4" fmla="*/ 4857393 w 8170246"/>
              <a:gd name="connsiteY4" fmla="*/ 6858000 h 6858000"/>
              <a:gd name="connsiteX5" fmla="*/ 4783581 w 8170246"/>
              <a:gd name="connsiteY5" fmla="*/ 6858000 h 6858000"/>
              <a:gd name="connsiteX6" fmla="*/ 4734202 w 8170246"/>
              <a:gd name="connsiteY6" fmla="*/ 6858000 h 6858000"/>
              <a:gd name="connsiteX7" fmla="*/ 7964978 w 8170246"/>
              <a:gd name="connsiteY7" fmla="*/ 3626507 h 6858000"/>
              <a:gd name="connsiteX8" fmla="*/ 7964978 w 8170246"/>
              <a:gd name="connsiteY8" fmla="*/ 3226735 h 6858000"/>
              <a:gd name="connsiteX9" fmla="*/ 4738960 w 8170246"/>
              <a:gd name="connsiteY9" fmla="*/ 0 h 6858000"/>
              <a:gd name="connsiteX10" fmla="*/ 0 w 8170246"/>
              <a:gd name="connsiteY10" fmla="*/ 0 h 6858000"/>
              <a:gd name="connsiteX11" fmla="*/ 98791 w 8170246"/>
              <a:gd name="connsiteY11" fmla="*/ 0 h 6858000"/>
              <a:gd name="connsiteX12" fmla="*/ 4456718 w 8170246"/>
              <a:gd name="connsiteY12" fmla="*/ 0 h 6858000"/>
              <a:gd name="connsiteX13" fmla="*/ 4603489 w 8170246"/>
              <a:gd name="connsiteY13" fmla="*/ 0 h 6858000"/>
              <a:gd name="connsiteX14" fmla="*/ 7829507 w 8170246"/>
              <a:gd name="connsiteY14" fmla="*/ 3226735 h 6858000"/>
              <a:gd name="connsiteX15" fmla="*/ 7829507 w 8170246"/>
              <a:gd name="connsiteY15" fmla="*/ 3626507 h 6858000"/>
              <a:gd name="connsiteX16" fmla="*/ 4598731 w 8170246"/>
              <a:gd name="connsiteY16" fmla="*/ 6858000 h 6858000"/>
              <a:gd name="connsiteX17" fmla="*/ 4540663 w 8170246"/>
              <a:gd name="connsiteY17" fmla="*/ 6858000 h 6858000"/>
              <a:gd name="connsiteX18" fmla="*/ 133398 w 8170246"/>
              <a:gd name="connsiteY18" fmla="*/ 6858000 h 6858000"/>
              <a:gd name="connsiteX19" fmla="*/ 0 w 8170246"/>
              <a:gd name="connsiteY1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170246" h="6858000">
                <a:moveTo>
                  <a:pt x="4738960" y="0"/>
                </a:moveTo>
                <a:lnTo>
                  <a:pt x="4862151" y="0"/>
                </a:lnTo>
                <a:cubicBezTo>
                  <a:pt x="4862151" y="0"/>
                  <a:pt x="4862151" y="0"/>
                  <a:pt x="8088169" y="3226735"/>
                </a:cubicBezTo>
                <a:cubicBezTo>
                  <a:pt x="8197606" y="3336196"/>
                  <a:pt x="8197606" y="3517045"/>
                  <a:pt x="8088169" y="3626507"/>
                </a:cubicBezTo>
                <a:cubicBezTo>
                  <a:pt x="8088169" y="3626507"/>
                  <a:pt x="8088169" y="3626507"/>
                  <a:pt x="4857393" y="6858000"/>
                </a:cubicBezTo>
                <a:cubicBezTo>
                  <a:pt x="4857393" y="6858000"/>
                  <a:pt x="4857393" y="6858000"/>
                  <a:pt x="4783581" y="6858000"/>
                </a:cubicBezTo>
                <a:lnTo>
                  <a:pt x="4734202" y="6858000"/>
                </a:lnTo>
                <a:cubicBezTo>
                  <a:pt x="7964978" y="3626507"/>
                  <a:pt x="7964978" y="3626507"/>
                  <a:pt x="7964978" y="3626507"/>
                </a:cubicBezTo>
                <a:cubicBezTo>
                  <a:pt x="8074415" y="3517045"/>
                  <a:pt x="8074415" y="3336196"/>
                  <a:pt x="7964978" y="3226735"/>
                </a:cubicBezTo>
                <a:cubicBezTo>
                  <a:pt x="4738960" y="0"/>
                  <a:pt x="4738960" y="0"/>
                  <a:pt x="4738960" y="0"/>
                </a:cubicBezTo>
                <a:close/>
                <a:moveTo>
                  <a:pt x="0" y="0"/>
                </a:moveTo>
                <a:lnTo>
                  <a:pt x="98791" y="0"/>
                </a:lnTo>
                <a:cubicBezTo>
                  <a:pt x="1075904" y="0"/>
                  <a:pt x="2469401" y="0"/>
                  <a:pt x="4456718" y="0"/>
                </a:cubicBezTo>
                <a:lnTo>
                  <a:pt x="4603489" y="0"/>
                </a:lnTo>
                <a:cubicBezTo>
                  <a:pt x="4603489" y="0"/>
                  <a:pt x="4603489" y="0"/>
                  <a:pt x="7829507" y="3226735"/>
                </a:cubicBezTo>
                <a:cubicBezTo>
                  <a:pt x="7938944" y="3336196"/>
                  <a:pt x="7938944" y="3517045"/>
                  <a:pt x="7829507" y="3626507"/>
                </a:cubicBezTo>
                <a:cubicBezTo>
                  <a:pt x="7829507" y="3626507"/>
                  <a:pt x="7829507" y="3626507"/>
                  <a:pt x="4598731" y="6858000"/>
                </a:cubicBezTo>
                <a:lnTo>
                  <a:pt x="4540663" y="6858000"/>
                </a:lnTo>
                <a:cubicBezTo>
                  <a:pt x="4077749" y="6858000"/>
                  <a:pt x="2938270" y="6858000"/>
                  <a:pt x="133398" y="6858000"/>
                </a:cubicBezTo>
                <a:lnTo>
                  <a:pt x="0" y="6858000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A36C3AF-D435-4EDA-BCAC-B7D402FA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525" y="624110"/>
            <a:ext cx="4623955" cy="128089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s-ES" sz="2800" err="1"/>
              <a:t>L’empatia</a:t>
            </a:r>
            <a:r>
              <a:rPr lang="es-ES" sz="2800"/>
              <a:t> come </a:t>
            </a:r>
            <a:r>
              <a:rPr lang="es-ES" sz="2800" err="1"/>
              <a:t>chiave</a:t>
            </a:r>
            <a:r>
              <a:rPr lang="es-ES" sz="2800"/>
              <a:t> </a:t>
            </a:r>
            <a:r>
              <a:rPr lang="es-ES" sz="2800" err="1"/>
              <a:t>della</a:t>
            </a:r>
            <a:r>
              <a:rPr lang="es-ES" sz="2800"/>
              <a:t>  </a:t>
            </a:r>
            <a:r>
              <a:rPr lang="es-ES" sz="2800" err="1"/>
              <a:t>competenza</a:t>
            </a:r>
            <a:r>
              <a:rPr lang="es-ES" sz="2800"/>
              <a:t> </a:t>
            </a:r>
            <a:r>
              <a:rPr lang="es-ES" sz="2800" err="1"/>
              <a:t>interculturale</a:t>
            </a:r>
            <a:endParaRPr lang="it-IT" sz="2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33DF4D3-8A35-461A-ABE0-F56B78A137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183D0D0-81EA-4FE0-91B4-359D10DF10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" y="2133600"/>
            <a:ext cx="5657088" cy="3413760"/>
          </a:xfrm>
        </p:spPr>
        <p:txBody>
          <a:bodyPr>
            <a:normAutofit/>
          </a:bodyPr>
          <a:lstStyle/>
          <a:p>
            <a:r>
              <a:rPr lang="es-ES" b="1" dirty="0"/>
              <a:t>La </a:t>
            </a:r>
            <a:r>
              <a:rPr lang="es-ES" b="1" dirty="0" err="1"/>
              <a:t>chiave</a:t>
            </a:r>
            <a:r>
              <a:rPr lang="es-ES" b="1" dirty="0"/>
              <a:t> del </a:t>
            </a:r>
            <a:r>
              <a:rPr lang="es-ES" b="1" dirty="0" err="1"/>
              <a:t>processo</a:t>
            </a:r>
            <a:r>
              <a:rPr lang="es-ES" b="1" dirty="0"/>
              <a:t> che porta </a:t>
            </a:r>
            <a:r>
              <a:rPr lang="es-ES" b="1" dirty="0" err="1"/>
              <a:t>all’etnorelativismo</a:t>
            </a:r>
            <a:r>
              <a:rPr lang="es-ES" b="1" dirty="0"/>
              <a:t> è </a:t>
            </a:r>
            <a:r>
              <a:rPr lang="es-ES" b="1" dirty="0" err="1"/>
              <a:t>il</a:t>
            </a:r>
            <a:r>
              <a:rPr lang="es-ES" b="1" dirty="0"/>
              <a:t> </a:t>
            </a:r>
            <a:r>
              <a:rPr lang="es-ES" b="1" dirty="0" err="1"/>
              <a:t>concetto</a:t>
            </a:r>
            <a:r>
              <a:rPr lang="es-ES" b="1" dirty="0"/>
              <a:t> di “</a:t>
            </a:r>
            <a:r>
              <a:rPr lang="es-ES" b="1" dirty="0" err="1"/>
              <a:t>empatia</a:t>
            </a:r>
            <a:r>
              <a:rPr lang="es-ES" b="1" dirty="0"/>
              <a:t>”. Bennett la </a:t>
            </a:r>
            <a:r>
              <a:rPr lang="es-ES" b="1" dirty="0" err="1"/>
              <a:t>definisce</a:t>
            </a:r>
            <a:r>
              <a:rPr lang="es-ES" b="1" dirty="0"/>
              <a:t> come la </a:t>
            </a:r>
            <a:r>
              <a:rPr lang="es-ES" b="1" dirty="0" err="1"/>
              <a:t>capacità</a:t>
            </a:r>
            <a:r>
              <a:rPr lang="es-ES" b="1" dirty="0"/>
              <a:t> di </a:t>
            </a:r>
            <a:r>
              <a:rPr lang="es-ES" b="1" dirty="0" err="1"/>
              <a:t>riconoscere</a:t>
            </a:r>
            <a:r>
              <a:rPr lang="es-ES" b="1" dirty="0"/>
              <a:t> e </a:t>
            </a:r>
            <a:r>
              <a:rPr lang="es-ES" b="1" dirty="0" err="1"/>
              <a:t>fare</a:t>
            </a:r>
            <a:r>
              <a:rPr lang="es-ES" b="1" dirty="0"/>
              <a:t> </a:t>
            </a:r>
            <a:r>
              <a:rPr lang="es-ES" b="1" dirty="0" err="1"/>
              <a:t>propri</a:t>
            </a:r>
            <a:r>
              <a:rPr lang="es-ES" b="1" dirty="0"/>
              <a:t> </a:t>
            </a:r>
            <a:r>
              <a:rPr lang="es-ES" b="1" dirty="0" err="1"/>
              <a:t>riferimenti</a:t>
            </a:r>
            <a:r>
              <a:rPr lang="es-ES" b="1" dirty="0"/>
              <a:t> </a:t>
            </a:r>
            <a:r>
              <a:rPr lang="es-ES" b="1" dirty="0" err="1"/>
              <a:t>culturali</a:t>
            </a:r>
            <a:r>
              <a:rPr lang="es-ES" b="1" dirty="0"/>
              <a:t> </a:t>
            </a:r>
            <a:r>
              <a:rPr lang="es-ES" b="1" dirty="0" err="1"/>
              <a:t>diversi</a:t>
            </a:r>
            <a:r>
              <a:rPr lang="es-ES" b="1" dirty="0"/>
              <a:t> </a:t>
            </a:r>
            <a:r>
              <a:rPr lang="es-ES" b="1" dirty="0" err="1"/>
              <a:t>rispetto</a:t>
            </a:r>
            <a:r>
              <a:rPr lang="es-ES" b="1" dirty="0"/>
              <a:t> a </a:t>
            </a:r>
            <a:r>
              <a:rPr lang="es-ES" b="1" dirty="0" err="1"/>
              <a:t>quelli</a:t>
            </a:r>
            <a:r>
              <a:rPr lang="es-ES" b="1" dirty="0"/>
              <a:t> </a:t>
            </a:r>
            <a:r>
              <a:rPr lang="es-ES" b="1" dirty="0" err="1"/>
              <a:t>personali</a:t>
            </a:r>
            <a:r>
              <a:rPr lang="es-ES" b="1" dirty="0"/>
              <a:t>, “</a:t>
            </a:r>
            <a:r>
              <a:rPr lang="es-ES" b="1" dirty="0" err="1"/>
              <a:t>l’abilità</a:t>
            </a:r>
            <a:r>
              <a:rPr lang="es-ES" b="1" dirty="0"/>
              <a:t> di </a:t>
            </a:r>
            <a:r>
              <a:rPr lang="es-ES" b="1" dirty="0" err="1"/>
              <a:t>fare</a:t>
            </a:r>
            <a:r>
              <a:rPr lang="es-ES" b="1" dirty="0"/>
              <a:t> </a:t>
            </a:r>
            <a:r>
              <a:rPr lang="es-ES" b="1" dirty="0" err="1"/>
              <a:t>esperienza</a:t>
            </a:r>
            <a:r>
              <a:rPr lang="es-ES" b="1" dirty="0"/>
              <a:t> di </a:t>
            </a:r>
            <a:r>
              <a:rPr lang="es-ES" b="1" dirty="0" err="1"/>
              <a:t>aspetti</a:t>
            </a:r>
            <a:r>
              <a:rPr lang="es-ES" b="1" dirty="0"/>
              <a:t> </a:t>
            </a:r>
            <a:r>
              <a:rPr lang="es-ES" b="1" dirty="0" err="1"/>
              <a:t>della</a:t>
            </a:r>
            <a:r>
              <a:rPr lang="es-ES" b="1" dirty="0"/>
              <a:t> </a:t>
            </a:r>
            <a:r>
              <a:rPr lang="es-ES" b="1" dirty="0" err="1"/>
              <a:t>realtà</a:t>
            </a:r>
            <a:r>
              <a:rPr lang="es-ES" b="1" dirty="0"/>
              <a:t> in modo diverso </a:t>
            </a:r>
            <a:r>
              <a:rPr lang="es-ES" b="1" dirty="0" err="1"/>
              <a:t>rispetto</a:t>
            </a:r>
            <a:r>
              <a:rPr lang="es-ES" b="1" dirty="0"/>
              <a:t> a come </a:t>
            </a:r>
            <a:r>
              <a:rPr lang="es-ES" b="1" dirty="0" err="1"/>
              <a:t>avverrebbe</a:t>
            </a:r>
            <a:r>
              <a:rPr lang="es-ES" b="1" dirty="0"/>
              <a:t> </a:t>
            </a:r>
            <a:r>
              <a:rPr lang="es-ES" b="1" dirty="0" err="1"/>
              <a:t>nella</a:t>
            </a:r>
            <a:r>
              <a:rPr lang="es-ES" b="1" dirty="0"/>
              <a:t> cultura </a:t>
            </a:r>
            <a:r>
              <a:rPr lang="es-ES" b="1" dirty="0" err="1"/>
              <a:t>personale</a:t>
            </a:r>
            <a:r>
              <a:rPr lang="es-ES" b="1" dirty="0"/>
              <a:t>”.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704028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7">
            <a:extLst>
              <a:ext uri="{FF2B5EF4-FFF2-40B4-BE49-F238E27FC236}">
                <a16:creationId xmlns:a16="http://schemas.microsoft.com/office/drawing/2014/main" id="{CD306B45-25EE-434D-ABA9-A27B79320C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EA1F8EB7-05CC-4C86-9863-AAE82EB30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019" y="942108"/>
            <a:ext cx="3256550" cy="4969113"/>
          </a:xfrm>
        </p:spPr>
        <p:txBody>
          <a:bodyPr anchor="ctr">
            <a:normAutofit/>
          </a:bodyPr>
          <a:lstStyle/>
          <a:p>
            <a:r>
              <a:rPr lang="es-ES">
                <a:solidFill>
                  <a:schemeClr val="tx2">
                    <a:lumMod val="75000"/>
                  </a:schemeClr>
                </a:solidFill>
              </a:rPr>
              <a:t>Misurare le competenze interculturali</a:t>
            </a:r>
            <a:endParaRPr lang="it-IT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0A42F85E-4939-431E-8B4A-EC07C8E0A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9" name="Straight Connector 11">
            <a:extLst>
              <a:ext uri="{FF2B5EF4-FFF2-40B4-BE49-F238E27FC236}">
                <a16:creationId xmlns:a16="http://schemas.microsoft.com/office/drawing/2014/main" id="{27EBB3F9-D6F7-4F6A-8843-9FEBA15E4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71831"/>
            <a:ext cx="0" cy="3200400"/>
          </a:xfrm>
          <a:prstGeom prst="line">
            <a:avLst/>
          </a:prstGeom>
          <a:ln w="158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2B17EF-74EB-4C33-B2E2-8E727B2E7D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6009967" y="0"/>
            <a:ext cx="6176982" cy="6853245"/>
            <a:chOff x="2487613" y="285750"/>
            <a:chExt cx="2428876" cy="5654676"/>
          </a:xfrm>
          <a:solidFill>
            <a:schemeClr val="bg1">
              <a:alpha val="30000"/>
            </a:schemeClr>
          </a:solidFill>
        </p:grpSpPr>
        <p:sp>
          <p:nvSpPr>
            <p:cNvPr id="15" name="Freeform 11">
              <a:extLst>
                <a:ext uri="{FF2B5EF4-FFF2-40B4-BE49-F238E27FC236}">
                  <a16:creationId xmlns:a16="http://schemas.microsoft.com/office/drawing/2014/main" id="{0A5F1F8A-3206-4B86-883F-65E98BB6E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6935F8C7-CC88-4243-9786-F3CDBF04A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9AF7BAD9-71B3-40D8-A089-EFF7FE67BD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14">
              <a:extLst>
                <a:ext uri="{FF2B5EF4-FFF2-40B4-BE49-F238E27FC236}">
                  <a16:creationId xmlns:a16="http://schemas.microsoft.com/office/drawing/2014/main" id="{6467094F-AEF0-4D3B-BB76-8B3C1F08B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15">
              <a:extLst>
                <a:ext uri="{FF2B5EF4-FFF2-40B4-BE49-F238E27FC236}">
                  <a16:creationId xmlns:a16="http://schemas.microsoft.com/office/drawing/2014/main" id="{36F56AF9-DEF1-44E7-BF42-6AAC1AA9D1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16">
              <a:extLst>
                <a:ext uri="{FF2B5EF4-FFF2-40B4-BE49-F238E27FC236}">
                  <a16:creationId xmlns:a16="http://schemas.microsoft.com/office/drawing/2014/main" id="{A43EBE71-20BA-4A40-A513-516678089D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17">
              <a:extLst>
                <a:ext uri="{FF2B5EF4-FFF2-40B4-BE49-F238E27FC236}">
                  <a16:creationId xmlns:a16="http://schemas.microsoft.com/office/drawing/2014/main" id="{1DB39648-7B38-4D0B-93C5-048EC4A45C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18">
              <a:extLst>
                <a:ext uri="{FF2B5EF4-FFF2-40B4-BE49-F238E27FC236}">
                  <a16:creationId xmlns:a16="http://schemas.microsoft.com/office/drawing/2014/main" id="{8DD2661F-DE5F-45EA-B30B-7C65896388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3" name="Freeform 19">
              <a:extLst>
                <a:ext uri="{FF2B5EF4-FFF2-40B4-BE49-F238E27FC236}">
                  <a16:creationId xmlns:a16="http://schemas.microsoft.com/office/drawing/2014/main" id="{ABF0A0E5-E68E-4183-A913-228692FD85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4" y="468286"/>
              <a:ext cx="1768475" cy="4262464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4" name="Freeform 20">
              <a:extLst>
                <a:ext uri="{FF2B5EF4-FFF2-40B4-BE49-F238E27FC236}">
                  <a16:creationId xmlns:a16="http://schemas.microsoft.com/office/drawing/2014/main" id="{615D8F55-8ACD-4EFE-A832-06E785479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21">
              <a:extLst>
                <a:ext uri="{FF2B5EF4-FFF2-40B4-BE49-F238E27FC236}">
                  <a16:creationId xmlns:a16="http://schemas.microsoft.com/office/drawing/2014/main" id="{0FDF4201-8CEC-474B-A6B1-88039B704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22">
              <a:extLst>
                <a:ext uri="{FF2B5EF4-FFF2-40B4-BE49-F238E27FC236}">
                  <a16:creationId xmlns:a16="http://schemas.microsoft.com/office/drawing/2014/main" id="{0F60AEA4-B25F-417E-93FC-59686DFBE5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4EEBD3-49F3-4A2D-B0B8-55D805B8A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9062" y="942108"/>
            <a:ext cx="6455549" cy="4969114"/>
          </a:xfrm>
        </p:spPr>
        <p:txBody>
          <a:bodyPr anchor="ctr">
            <a:normAutofit/>
          </a:bodyPr>
          <a:lstStyle/>
          <a:p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Risulta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cruciale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nelle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professioni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che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hanno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compiti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istituzionali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negli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ambiti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della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salute,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dell’educazione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nei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servizi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sociale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e 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amministrativi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riflettere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sui criterio e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gli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indicatori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di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competenza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e sui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modelli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di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riferimento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. 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Una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particolare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attenzione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viene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rivolta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alla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capacità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di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adattamento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, in cui si 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mettono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evidenza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i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comportamenti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verbali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e non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verbali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, una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adeguata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flessibilità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cognitiva,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affettiva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e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comportamentale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capace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di generare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atteggiamenti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transformativi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in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situazioni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interpersonali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 di </a:t>
            </a:r>
            <a:r>
              <a:rPr lang="es-ES" b="1" dirty="0" err="1">
                <a:solidFill>
                  <a:schemeClr val="tx2">
                    <a:lumMod val="75000"/>
                  </a:schemeClr>
                </a:solidFill>
              </a:rPr>
              <a:t>conflitto</a:t>
            </a:r>
            <a:r>
              <a:rPr lang="es-ES" b="1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it-IT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it-IT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313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B46DC5-3E7A-4810-BBCF-57587D7CD5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modello di Edward Taylor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F95229-78B5-4001-983B-486C7AC90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Il modello di Edward Taylor si basa sulle capacità di adattamento della persona e sulla sua integrazione nei contesti sociali quando essi sono sentiti come diversi. </a:t>
            </a:r>
          </a:p>
          <a:p>
            <a:r>
              <a:rPr lang="it-IT" dirty="0"/>
              <a:t>Taylor individua cinque fasi nel processo di apprendimento delle competenze interculturali:</a:t>
            </a:r>
          </a:p>
          <a:p>
            <a:r>
              <a:rPr lang="it-IT" dirty="0"/>
              <a:t>1. Il bagaglio delle esperienze di partenza</a:t>
            </a:r>
          </a:p>
          <a:p>
            <a:r>
              <a:rPr lang="it-IT" dirty="0"/>
              <a:t>2. Fare fronte allo «shock», o al disequilibrio culturale</a:t>
            </a:r>
          </a:p>
          <a:p>
            <a:r>
              <a:rPr lang="it-IT" dirty="0"/>
              <a:t>3. Saper utilizzare diversi approcci cognitivi verso la differenza culturale</a:t>
            </a:r>
          </a:p>
          <a:p>
            <a:r>
              <a:rPr lang="it-IT" dirty="0"/>
              <a:t>4. Sviluppare strategie di apprendimento comportamentale</a:t>
            </a:r>
          </a:p>
          <a:p>
            <a:r>
              <a:rPr lang="it-IT" dirty="0"/>
              <a:t>5. </a:t>
            </a:r>
            <a:r>
              <a:rPr lang="it-IT" dirty="0" err="1"/>
              <a:t>Modifcare</a:t>
            </a:r>
            <a:r>
              <a:rPr lang="it-IT" dirty="0"/>
              <a:t> l’identità culturale</a:t>
            </a:r>
          </a:p>
        </p:txBody>
      </p:sp>
    </p:spTree>
    <p:extLst>
      <p:ext uri="{BB962C8B-B14F-4D97-AF65-F5344CB8AC3E}">
        <p14:creationId xmlns:p14="http://schemas.microsoft.com/office/powerpoint/2010/main" val="3509138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E612726-6AD2-4BFC-B44A-BA092E156C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40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4B9C2C-FD52-48EF-8BDE-720C5030FE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37129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A1DE0485-65C8-4D95-9B34-C55884FC2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3" name="Immagine 2" descr="Immagine che contiene testo&#10;&#10;Descrizione generata automaticamente">
            <a:extLst>
              <a:ext uri="{FF2B5EF4-FFF2-40B4-BE49-F238E27FC236}">
                <a16:creationId xmlns:a16="http://schemas.microsoft.com/office/drawing/2014/main" id="{AC67F8F0-02DB-45DA-9889-7B19382DE1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88" y="3962"/>
            <a:ext cx="7607808" cy="6834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0558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B0685DC-0CEE-482C-8A89-7A85EECA3D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E7A3995-7838-422C-A858-41A8B1ACA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5527" y="685800"/>
            <a:ext cx="3649085" cy="5225422"/>
          </a:xfrm>
        </p:spPr>
        <p:txBody>
          <a:bodyPr anchor="ctr">
            <a:normAutofit/>
          </a:bodyPr>
          <a:lstStyle/>
          <a:p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modello</a:t>
            </a:r>
            <a:r>
              <a:rPr lang="es-ES" dirty="0"/>
              <a:t> di Darla </a:t>
            </a:r>
            <a:r>
              <a:rPr lang="es-ES" dirty="0" err="1"/>
              <a:t>Deardorff</a:t>
            </a:r>
            <a:endParaRPr lang="it-IT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31628A5-06CF-426B-948A-59ED234C9D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43B7B4-A0FF-45BC-AADF-0FB0DE87B8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554" y="685800"/>
            <a:ext cx="5970162" cy="5225422"/>
          </a:xfrm>
        </p:spPr>
        <p:txBody>
          <a:bodyPr anchor="ctr">
            <a:normAutofit/>
          </a:bodyPr>
          <a:lstStyle/>
          <a:p>
            <a:r>
              <a:rPr lang="es-ES" sz="2800" b="1" dirty="0"/>
              <a:t>Un </a:t>
            </a:r>
            <a:r>
              <a:rPr lang="es-ES" sz="2800" b="1" dirty="0" err="1"/>
              <a:t>modello</a:t>
            </a:r>
            <a:r>
              <a:rPr lang="es-ES" sz="2800" b="1" dirty="0"/>
              <a:t> </a:t>
            </a:r>
            <a:r>
              <a:rPr lang="es-ES" sz="2800" b="1" dirty="0" err="1"/>
              <a:t>progressivo</a:t>
            </a:r>
            <a:r>
              <a:rPr lang="es-ES" sz="2800" b="1" dirty="0"/>
              <a:t> e </a:t>
            </a:r>
            <a:r>
              <a:rPr lang="es-ES" sz="2800" b="1" dirty="0" err="1"/>
              <a:t>interattivo</a:t>
            </a:r>
            <a:r>
              <a:rPr lang="es-ES" sz="2800" b="1" dirty="0"/>
              <a:t> che </a:t>
            </a:r>
            <a:r>
              <a:rPr lang="es-ES" sz="2800" b="1" dirty="0" err="1"/>
              <a:t>realizza</a:t>
            </a:r>
            <a:r>
              <a:rPr lang="es-ES" sz="2800" b="1" dirty="0"/>
              <a:t> in un </a:t>
            </a:r>
            <a:r>
              <a:rPr lang="es-ES" sz="2800" b="1" dirty="0" err="1"/>
              <a:t>processo</a:t>
            </a:r>
            <a:r>
              <a:rPr lang="es-ES" sz="2800" b="1" dirty="0"/>
              <a:t> continuo che si autoalimenta a </a:t>
            </a:r>
            <a:r>
              <a:rPr lang="es-ES" sz="2800" b="1" dirty="0" err="1"/>
              <a:t>partire</a:t>
            </a:r>
            <a:r>
              <a:rPr lang="es-ES" sz="2800" b="1" dirty="0"/>
              <a:t> da una </a:t>
            </a:r>
            <a:r>
              <a:rPr lang="es-ES" sz="2800" b="1" dirty="0" err="1"/>
              <a:t>situazione</a:t>
            </a:r>
            <a:r>
              <a:rPr lang="es-ES" sz="2800" b="1" dirty="0"/>
              <a:t> </a:t>
            </a:r>
            <a:r>
              <a:rPr lang="es-ES" sz="2800" b="1" dirty="0" err="1"/>
              <a:t>personale</a:t>
            </a:r>
            <a:r>
              <a:rPr lang="es-ES" sz="2800" b="1" dirty="0"/>
              <a:t>, </a:t>
            </a:r>
            <a:r>
              <a:rPr lang="es-ES" sz="2800" b="1" dirty="0" err="1"/>
              <a:t>muovendosi</a:t>
            </a:r>
            <a:r>
              <a:rPr lang="es-ES" sz="2800" b="1" dirty="0"/>
              <a:t> verso </a:t>
            </a:r>
            <a:r>
              <a:rPr lang="es-ES" sz="2800" b="1" dirty="0" err="1"/>
              <a:t>risultati</a:t>
            </a:r>
            <a:r>
              <a:rPr lang="es-ES" sz="2800" b="1" dirty="0"/>
              <a:t> che </a:t>
            </a:r>
            <a:r>
              <a:rPr lang="es-ES" sz="2800" b="1" dirty="0" err="1"/>
              <a:t>modificano</a:t>
            </a:r>
            <a:r>
              <a:rPr lang="es-ES" sz="2800" b="1" dirty="0"/>
              <a:t> </a:t>
            </a:r>
            <a:r>
              <a:rPr lang="es-ES" sz="2800" b="1" dirty="0" err="1"/>
              <a:t>l’ambiente</a:t>
            </a:r>
            <a:r>
              <a:rPr lang="es-ES" sz="2800" b="1" dirty="0"/>
              <a:t> </a:t>
            </a:r>
            <a:r>
              <a:rPr lang="es-ES" sz="2800" b="1" dirty="0" err="1"/>
              <a:t>circostante</a:t>
            </a:r>
            <a:r>
              <a:rPr lang="es-ES" sz="2800" b="1" dirty="0"/>
              <a:t>.</a:t>
            </a:r>
            <a:endParaRPr lang="it-IT" sz="2800" b="1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D902729-F83B-46AA-B572-057BD32A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6041" y="1871831"/>
            <a:ext cx="0" cy="3200400"/>
          </a:xfrm>
          <a:prstGeom prst="line">
            <a:avLst/>
          </a:prstGeom>
          <a:ln w="158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3720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" name="Group 66">
            <a:extLst>
              <a:ext uri="{FF2B5EF4-FFF2-40B4-BE49-F238E27FC236}">
                <a16:creationId xmlns:a16="http://schemas.microsoft.com/office/drawing/2014/main" id="{259C671B-1B22-4141-A9C0-2E7941FDA7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" y="228600"/>
            <a:ext cx="2851523" cy="6638625"/>
            <a:chOff x="2487613" y="285750"/>
            <a:chExt cx="2428875" cy="5654676"/>
          </a:xfrm>
        </p:grpSpPr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7B2F5A4B-FA0F-4625-82F7-1D3F11281B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69" name="Freeform 12">
              <a:extLst>
                <a:ext uri="{FF2B5EF4-FFF2-40B4-BE49-F238E27FC236}">
                  <a16:creationId xmlns:a16="http://schemas.microsoft.com/office/drawing/2014/main" id="{9ACB0BAE-722F-4C91-8C2A-44EF768E83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0" name="Freeform 13">
              <a:extLst>
                <a:ext uri="{FF2B5EF4-FFF2-40B4-BE49-F238E27FC236}">
                  <a16:creationId xmlns:a16="http://schemas.microsoft.com/office/drawing/2014/main" id="{C3AC4D9F-59AC-421A-9FF3-C936CEC43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1" name="Freeform 14">
              <a:extLst>
                <a:ext uri="{FF2B5EF4-FFF2-40B4-BE49-F238E27FC236}">
                  <a16:creationId xmlns:a16="http://schemas.microsoft.com/office/drawing/2014/main" id="{797BCE03-677D-4D65-A4D1-1FD721DD5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2" name="Freeform 15">
              <a:extLst>
                <a:ext uri="{FF2B5EF4-FFF2-40B4-BE49-F238E27FC236}">
                  <a16:creationId xmlns:a16="http://schemas.microsoft.com/office/drawing/2014/main" id="{D007E5D0-0B4E-4094-988C-9917146C2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3" name="Freeform 16">
              <a:extLst>
                <a:ext uri="{FF2B5EF4-FFF2-40B4-BE49-F238E27FC236}">
                  <a16:creationId xmlns:a16="http://schemas.microsoft.com/office/drawing/2014/main" id="{024DB804-C06B-4A0A-AC43-6BCCB7D760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4" name="Freeform 17">
              <a:extLst>
                <a:ext uri="{FF2B5EF4-FFF2-40B4-BE49-F238E27FC236}">
                  <a16:creationId xmlns:a16="http://schemas.microsoft.com/office/drawing/2014/main" id="{B51DC17A-305E-486E-A527-5E8068E9EF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5" name="Freeform 18">
              <a:extLst>
                <a:ext uri="{FF2B5EF4-FFF2-40B4-BE49-F238E27FC236}">
                  <a16:creationId xmlns:a16="http://schemas.microsoft.com/office/drawing/2014/main" id="{B6CCA716-6D46-4523-BF96-FF1B0C54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6" name="Freeform 19">
              <a:extLst>
                <a:ext uri="{FF2B5EF4-FFF2-40B4-BE49-F238E27FC236}">
                  <a16:creationId xmlns:a16="http://schemas.microsoft.com/office/drawing/2014/main" id="{E632B09A-D30C-4268-B28B-ACD6127630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7" name="Freeform 20">
              <a:extLst>
                <a:ext uri="{FF2B5EF4-FFF2-40B4-BE49-F238E27FC236}">
                  <a16:creationId xmlns:a16="http://schemas.microsoft.com/office/drawing/2014/main" id="{5FC839A4-228B-4EC0-8AF4-D8E38ECE67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8" name="Freeform 21">
              <a:extLst>
                <a:ext uri="{FF2B5EF4-FFF2-40B4-BE49-F238E27FC236}">
                  <a16:creationId xmlns:a16="http://schemas.microsoft.com/office/drawing/2014/main" id="{A8FFB1A1-5BB5-4551-87CD-F3365E6FE9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79" name="Freeform 22">
              <a:extLst>
                <a:ext uri="{FF2B5EF4-FFF2-40B4-BE49-F238E27FC236}">
                  <a16:creationId xmlns:a16="http://schemas.microsoft.com/office/drawing/2014/main" id="{D05AF173-8E70-41FA-9254-DF9AC3DDA2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1D56A4CE-A3F4-4CFF-9A65-C029AC17B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7224" y="-786"/>
            <a:ext cx="2356675" cy="6854040"/>
            <a:chOff x="6627813" y="194833"/>
            <a:chExt cx="1952625" cy="5678918"/>
          </a:xfrm>
        </p:grpSpPr>
        <p:sp>
          <p:nvSpPr>
            <p:cNvPr id="82" name="Freeform 27">
              <a:extLst>
                <a:ext uri="{FF2B5EF4-FFF2-40B4-BE49-F238E27FC236}">
                  <a16:creationId xmlns:a16="http://schemas.microsoft.com/office/drawing/2014/main" id="{DF669161-0B30-4C76-96BF-962027487D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3" name="Freeform 28">
              <a:extLst>
                <a:ext uri="{FF2B5EF4-FFF2-40B4-BE49-F238E27FC236}">
                  <a16:creationId xmlns:a16="http://schemas.microsoft.com/office/drawing/2014/main" id="{A5232353-CF7C-44DD-8BEE-1C8FF54CDD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4" name="Freeform 29">
              <a:extLst>
                <a:ext uri="{FF2B5EF4-FFF2-40B4-BE49-F238E27FC236}">
                  <a16:creationId xmlns:a16="http://schemas.microsoft.com/office/drawing/2014/main" id="{AEA6CAE2-8741-4E88-A632-69C2B2EC58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5" name="Freeform 30">
              <a:extLst>
                <a:ext uri="{FF2B5EF4-FFF2-40B4-BE49-F238E27FC236}">
                  <a16:creationId xmlns:a16="http://schemas.microsoft.com/office/drawing/2014/main" id="{014AC37D-4388-4AE6-9D4D-CCD99A608C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6" name="Freeform 31">
              <a:extLst>
                <a:ext uri="{FF2B5EF4-FFF2-40B4-BE49-F238E27FC236}">
                  <a16:creationId xmlns:a16="http://schemas.microsoft.com/office/drawing/2014/main" id="{7FE084B0-333E-4F7C-83F1-F7D132527D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7" name="Freeform 32">
              <a:extLst>
                <a:ext uri="{FF2B5EF4-FFF2-40B4-BE49-F238E27FC236}">
                  <a16:creationId xmlns:a16="http://schemas.microsoft.com/office/drawing/2014/main" id="{FDCFCB98-2E3A-4227-823C-80489BB284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8" name="Freeform 33">
              <a:extLst>
                <a:ext uri="{FF2B5EF4-FFF2-40B4-BE49-F238E27FC236}">
                  <a16:creationId xmlns:a16="http://schemas.microsoft.com/office/drawing/2014/main" id="{252F94DE-A6A3-4463-BE05-34281F1C87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89" name="Freeform 34">
              <a:extLst>
                <a:ext uri="{FF2B5EF4-FFF2-40B4-BE49-F238E27FC236}">
                  <a16:creationId xmlns:a16="http://schemas.microsoft.com/office/drawing/2014/main" id="{16EA21FA-886F-43CF-9D44-C1342F3055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0" name="Freeform 35">
              <a:extLst>
                <a:ext uri="{FF2B5EF4-FFF2-40B4-BE49-F238E27FC236}">
                  <a16:creationId xmlns:a16="http://schemas.microsoft.com/office/drawing/2014/main" id="{88C821A5-BCF7-47FE-894F-0ADC5FDB28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1" name="Freeform 36">
              <a:extLst>
                <a:ext uri="{FF2B5EF4-FFF2-40B4-BE49-F238E27FC236}">
                  <a16:creationId xmlns:a16="http://schemas.microsoft.com/office/drawing/2014/main" id="{F8337ECE-206A-472E-AFC4-0F230C91E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2" name="Freeform 37">
              <a:extLst>
                <a:ext uri="{FF2B5EF4-FFF2-40B4-BE49-F238E27FC236}">
                  <a16:creationId xmlns:a16="http://schemas.microsoft.com/office/drawing/2014/main" id="{90BB2EC4-D043-4B43-87E7-723A787EE8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93" name="Freeform 38">
              <a:extLst>
                <a:ext uri="{FF2B5EF4-FFF2-40B4-BE49-F238E27FC236}">
                  <a16:creationId xmlns:a16="http://schemas.microsoft.com/office/drawing/2014/main" id="{04013015-AF71-47BC-BE4D-ED9EFA24F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95" name="Rectangle 94">
            <a:extLst>
              <a:ext uri="{FF2B5EF4-FFF2-40B4-BE49-F238E27FC236}">
                <a16:creationId xmlns:a16="http://schemas.microsoft.com/office/drawing/2014/main" id="{71B30B18-D920-4E3E-B931-1F310244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7" name="Freeform 11">
            <a:extLst>
              <a:ext uri="{FF2B5EF4-FFF2-40B4-BE49-F238E27FC236}">
                <a16:creationId xmlns:a16="http://schemas.microsoft.com/office/drawing/2014/main" id="{C70EF50A-66E6-460A-8AF9-47A10D0D9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01520B72-94C4-4ABB-AC64-A3382705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9A64CBFD-D6E8-4E6A-8F66-1948BED33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A504869-BFA2-4DCA-9252-F9DF0A3A25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28" y="480060"/>
            <a:ext cx="8690016" cy="595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624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7BEC12E-D213-4DC1-ACEB-1853BE951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L’intelligenza</a:t>
            </a:r>
            <a:r>
              <a:rPr lang="es-ES" dirty="0"/>
              <a:t> </a:t>
            </a:r>
            <a:r>
              <a:rPr lang="es-ES" dirty="0" err="1"/>
              <a:t>culturale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948386D-93AF-43F5-957C-2FCA1EF13B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000" b="1" dirty="0" err="1"/>
              <a:t>Negli</a:t>
            </a:r>
            <a:r>
              <a:rPr lang="es-ES" sz="2000" b="1" dirty="0"/>
              <a:t> </a:t>
            </a:r>
            <a:r>
              <a:rPr lang="es-ES" sz="2000" b="1" dirty="0" err="1"/>
              <a:t>ultimi</a:t>
            </a:r>
            <a:r>
              <a:rPr lang="es-ES" sz="2000" b="1" dirty="0"/>
              <a:t> </a:t>
            </a:r>
            <a:r>
              <a:rPr lang="es-ES" sz="2000" b="1" dirty="0" err="1"/>
              <a:t>anni</a:t>
            </a:r>
            <a:r>
              <a:rPr lang="es-ES" sz="2000" b="1" dirty="0"/>
              <a:t> </a:t>
            </a:r>
            <a:r>
              <a:rPr lang="es-ES" sz="2000" b="1" dirty="0" err="1"/>
              <a:t>alcuni</a:t>
            </a:r>
            <a:r>
              <a:rPr lang="es-ES" sz="2000" b="1" dirty="0"/>
              <a:t> </a:t>
            </a:r>
            <a:r>
              <a:rPr lang="es-ES" sz="2000" b="1" dirty="0" err="1"/>
              <a:t>studiosi</a:t>
            </a:r>
            <a:r>
              <a:rPr lang="es-ES" sz="2000" b="1" dirty="0"/>
              <a:t> </a:t>
            </a:r>
            <a:r>
              <a:rPr lang="es-ES" sz="2000" b="1" dirty="0" err="1"/>
              <a:t>hanno</a:t>
            </a:r>
            <a:r>
              <a:rPr lang="es-ES" sz="2000" b="1" dirty="0"/>
              <a:t> </a:t>
            </a:r>
            <a:r>
              <a:rPr lang="es-ES" sz="2000" b="1" dirty="0" err="1"/>
              <a:t>sostituito</a:t>
            </a:r>
            <a:r>
              <a:rPr lang="es-ES" sz="2000" b="1" dirty="0"/>
              <a:t> </a:t>
            </a:r>
            <a:r>
              <a:rPr lang="es-ES" sz="2000" b="1" dirty="0" err="1"/>
              <a:t>il</a:t>
            </a:r>
            <a:r>
              <a:rPr lang="es-ES" sz="2000" b="1" dirty="0"/>
              <a:t> </a:t>
            </a:r>
            <a:r>
              <a:rPr lang="es-ES" sz="2000" b="1" dirty="0" err="1"/>
              <a:t>concetto</a:t>
            </a:r>
            <a:r>
              <a:rPr lang="es-ES" sz="2000" b="1" dirty="0"/>
              <a:t> di </a:t>
            </a:r>
            <a:r>
              <a:rPr lang="es-ES" sz="2000" b="1" dirty="0" err="1"/>
              <a:t>competenza</a:t>
            </a:r>
            <a:r>
              <a:rPr lang="es-ES" sz="2000" b="1" dirty="0"/>
              <a:t> </a:t>
            </a:r>
            <a:r>
              <a:rPr lang="es-ES" sz="2000" b="1" dirty="0" err="1"/>
              <a:t>interculturale</a:t>
            </a:r>
            <a:r>
              <a:rPr lang="es-ES" sz="2000" b="1" dirty="0"/>
              <a:t> con </a:t>
            </a:r>
            <a:r>
              <a:rPr lang="es-ES" sz="2000" b="1" dirty="0" err="1"/>
              <a:t>quello</a:t>
            </a:r>
            <a:r>
              <a:rPr lang="es-ES" sz="2000" b="1" dirty="0"/>
              <a:t> di </a:t>
            </a:r>
            <a:r>
              <a:rPr lang="es-ES" sz="2000" b="1" dirty="0" err="1"/>
              <a:t>intelligenza</a:t>
            </a:r>
            <a:r>
              <a:rPr lang="es-ES" sz="2000" b="1" dirty="0"/>
              <a:t> </a:t>
            </a:r>
            <a:r>
              <a:rPr lang="es-ES" sz="2000" b="1" dirty="0" err="1"/>
              <a:t>culturale</a:t>
            </a:r>
            <a:r>
              <a:rPr lang="es-ES" sz="2000" b="1" dirty="0"/>
              <a:t>, </a:t>
            </a:r>
            <a:r>
              <a:rPr lang="es-ES" sz="2000" b="1" dirty="0" err="1"/>
              <a:t>definendola</a:t>
            </a:r>
            <a:r>
              <a:rPr lang="es-ES" sz="2000" b="1" dirty="0"/>
              <a:t> come la </a:t>
            </a:r>
            <a:r>
              <a:rPr lang="es-ES" sz="2000" b="1" dirty="0" err="1"/>
              <a:t>capacità</a:t>
            </a:r>
            <a:r>
              <a:rPr lang="es-ES" sz="2000" b="1" dirty="0"/>
              <a:t> di </a:t>
            </a:r>
            <a:r>
              <a:rPr lang="es-ES" sz="2000" b="1" dirty="0" err="1"/>
              <a:t>adattamento</a:t>
            </a:r>
            <a:r>
              <a:rPr lang="es-ES" sz="2000" b="1" dirty="0"/>
              <a:t> di una persona in </a:t>
            </a:r>
            <a:r>
              <a:rPr lang="es-ES" sz="2000" b="1" dirty="0" err="1"/>
              <a:t>nuovi</a:t>
            </a:r>
            <a:r>
              <a:rPr lang="es-ES" sz="2000" b="1" dirty="0"/>
              <a:t> </a:t>
            </a:r>
            <a:r>
              <a:rPr lang="es-ES" sz="2000" b="1" dirty="0" err="1"/>
              <a:t>contesti</a:t>
            </a:r>
            <a:r>
              <a:rPr lang="es-ES" sz="2000" b="1" dirty="0"/>
              <a:t> </a:t>
            </a:r>
            <a:r>
              <a:rPr lang="es-ES" sz="2000" b="1" dirty="0" err="1"/>
              <a:t>culturali</a:t>
            </a:r>
            <a:r>
              <a:rPr lang="es-ES" sz="2000" b="1" dirty="0"/>
              <a:t>. In </a:t>
            </a:r>
            <a:r>
              <a:rPr lang="es-ES" sz="2000" b="1" dirty="0" err="1"/>
              <a:t>questa</a:t>
            </a:r>
            <a:r>
              <a:rPr lang="es-ES" sz="2000" b="1" dirty="0"/>
              <a:t> </a:t>
            </a:r>
            <a:r>
              <a:rPr lang="es-ES" sz="2000" b="1" dirty="0" err="1"/>
              <a:t>prospettiva</a:t>
            </a:r>
            <a:r>
              <a:rPr lang="es-ES" sz="2000" b="1" dirty="0"/>
              <a:t> la </a:t>
            </a:r>
            <a:r>
              <a:rPr lang="es-ES" sz="2000" b="1" dirty="0" err="1"/>
              <a:t>capacità</a:t>
            </a:r>
            <a:r>
              <a:rPr lang="es-ES" sz="2000" b="1" dirty="0"/>
              <a:t> di </a:t>
            </a:r>
            <a:r>
              <a:rPr lang="es-ES" sz="2000" b="1" dirty="0" err="1"/>
              <a:t>apprendimento</a:t>
            </a:r>
            <a:r>
              <a:rPr lang="es-ES" sz="2000" b="1" dirty="0"/>
              <a:t> </a:t>
            </a:r>
            <a:r>
              <a:rPr lang="es-ES" sz="2000" b="1" dirty="0" err="1"/>
              <a:t>sono</a:t>
            </a:r>
            <a:r>
              <a:rPr lang="es-ES" sz="2000" b="1" dirty="0"/>
              <a:t> in </a:t>
            </a:r>
            <a:r>
              <a:rPr lang="es-ES" sz="2000" b="1" dirty="0" err="1"/>
              <a:t>relazione</a:t>
            </a:r>
            <a:r>
              <a:rPr lang="es-ES" sz="2000" b="1" dirty="0"/>
              <a:t> con la </a:t>
            </a:r>
            <a:r>
              <a:rPr lang="es-ES" sz="2000" b="1" dirty="0" err="1"/>
              <a:t>capacità</a:t>
            </a:r>
            <a:r>
              <a:rPr lang="es-ES" sz="2000" b="1" dirty="0"/>
              <a:t> di </a:t>
            </a:r>
            <a:r>
              <a:rPr lang="es-ES" sz="2000" b="1" dirty="0" err="1"/>
              <a:t>adattamento</a:t>
            </a:r>
            <a:r>
              <a:rPr lang="es-ES" sz="2000" b="1" dirty="0"/>
              <a:t> </a:t>
            </a:r>
            <a:r>
              <a:rPr lang="es-ES" sz="2000" b="1" dirty="0" err="1"/>
              <a:t>ai</a:t>
            </a:r>
            <a:r>
              <a:rPr lang="es-ES" sz="2000" b="1" dirty="0"/>
              <a:t> </a:t>
            </a:r>
            <a:r>
              <a:rPr lang="es-ES" sz="2000" b="1" dirty="0" err="1"/>
              <a:t>nuovi</a:t>
            </a:r>
            <a:r>
              <a:rPr lang="es-ES" sz="2000" b="1" dirty="0"/>
              <a:t> </a:t>
            </a:r>
            <a:r>
              <a:rPr lang="es-ES" sz="2000" b="1" dirty="0" err="1"/>
              <a:t>contesti</a:t>
            </a:r>
            <a:r>
              <a:rPr lang="es-ES" sz="2000" b="1" dirty="0"/>
              <a:t> e con le </a:t>
            </a:r>
            <a:r>
              <a:rPr lang="es-ES" sz="2000" b="1" dirty="0" err="1"/>
              <a:t>soluzioni</a:t>
            </a:r>
            <a:r>
              <a:rPr lang="es-ES" sz="2000" b="1" dirty="0"/>
              <a:t> </a:t>
            </a:r>
            <a:r>
              <a:rPr lang="es-ES" sz="2000" b="1" dirty="0" err="1"/>
              <a:t>creative</a:t>
            </a:r>
            <a:r>
              <a:rPr lang="es-ES" sz="2000" b="1" dirty="0"/>
              <a:t> </a:t>
            </a:r>
            <a:r>
              <a:rPr lang="es-ES" sz="2000" b="1" dirty="0" err="1"/>
              <a:t>dei</a:t>
            </a:r>
            <a:r>
              <a:rPr lang="es-ES" sz="2000" b="1" dirty="0"/>
              <a:t> </a:t>
            </a:r>
            <a:r>
              <a:rPr lang="es-ES" sz="2000" b="1" dirty="0" err="1"/>
              <a:t>problemi</a:t>
            </a:r>
            <a:r>
              <a:rPr lang="es-ES" sz="2000" b="1" dirty="0"/>
              <a:t>, </a:t>
            </a:r>
            <a:r>
              <a:rPr lang="es-ES" sz="2000" b="1" dirty="0" err="1"/>
              <a:t>attraverso</a:t>
            </a:r>
            <a:r>
              <a:rPr lang="es-ES" sz="2000" b="1" dirty="0"/>
              <a:t> la </a:t>
            </a:r>
            <a:r>
              <a:rPr lang="es-ES" sz="2000" b="1" dirty="0" err="1"/>
              <a:t>definizione</a:t>
            </a:r>
            <a:r>
              <a:rPr lang="es-ES" sz="2000" b="1" dirty="0"/>
              <a:t> di </a:t>
            </a:r>
            <a:r>
              <a:rPr lang="es-ES" sz="2000" b="1" dirty="0" err="1"/>
              <a:t>priorità</a:t>
            </a:r>
            <a:r>
              <a:rPr lang="es-ES" sz="2000" b="1" dirty="0"/>
              <a:t> e di </a:t>
            </a:r>
            <a:r>
              <a:rPr lang="es-ES" sz="2000" b="1" dirty="0" err="1"/>
              <a:t>giudizi</a:t>
            </a:r>
            <a:r>
              <a:rPr lang="es-ES" sz="2000" b="1" dirty="0"/>
              <a:t> </a:t>
            </a:r>
            <a:r>
              <a:rPr lang="es-ES" sz="2000" b="1" dirty="0" err="1"/>
              <a:t>sulle</a:t>
            </a:r>
            <a:r>
              <a:rPr lang="es-ES" sz="2000" b="1" dirty="0"/>
              <a:t> norme </a:t>
            </a:r>
            <a:r>
              <a:rPr lang="es-ES" sz="2000" b="1" dirty="0" err="1"/>
              <a:t>prestabilite</a:t>
            </a:r>
            <a:r>
              <a:rPr lang="es-ES" sz="2000" b="1" dirty="0"/>
              <a:t>. </a:t>
            </a:r>
            <a:r>
              <a:rPr lang="es-ES" sz="2000" b="1" dirty="0" err="1"/>
              <a:t>Questo</a:t>
            </a:r>
            <a:r>
              <a:rPr lang="es-ES" sz="2000" b="1" dirty="0"/>
              <a:t> </a:t>
            </a:r>
            <a:r>
              <a:rPr lang="es-ES" sz="2000" b="1" dirty="0" err="1"/>
              <a:t>modello</a:t>
            </a:r>
            <a:r>
              <a:rPr lang="es-ES" sz="2000" b="1" dirty="0"/>
              <a:t> </a:t>
            </a:r>
            <a:r>
              <a:rPr lang="es-ES" sz="2000" b="1" dirty="0" err="1"/>
              <a:t>ci</a:t>
            </a:r>
            <a:r>
              <a:rPr lang="es-ES" sz="2000" b="1" dirty="0"/>
              <a:t> </a:t>
            </a:r>
            <a:r>
              <a:rPr lang="es-ES" sz="2000" b="1" dirty="0" err="1"/>
              <a:t>permette</a:t>
            </a:r>
            <a:r>
              <a:rPr lang="es-ES" sz="2000" b="1" dirty="0"/>
              <a:t> di pensare </a:t>
            </a:r>
            <a:r>
              <a:rPr lang="es-ES" sz="2000" b="1" dirty="0" err="1"/>
              <a:t>l’intelligenza</a:t>
            </a:r>
            <a:r>
              <a:rPr lang="es-ES" sz="2000" b="1" dirty="0"/>
              <a:t> </a:t>
            </a:r>
            <a:r>
              <a:rPr lang="es-ES" sz="2000" b="1" dirty="0" err="1"/>
              <a:t>interculturale</a:t>
            </a:r>
            <a:r>
              <a:rPr lang="es-ES" sz="2000" b="1" dirty="0"/>
              <a:t> </a:t>
            </a:r>
            <a:r>
              <a:rPr lang="es-ES" sz="2000" b="1" dirty="0" err="1"/>
              <a:t>senza</a:t>
            </a:r>
            <a:r>
              <a:rPr lang="es-ES" sz="2000" b="1" dirty="0"/>
              <a:t> </a:t>
            </a:r>
            <a:r>
              <a:rPr lang="es-ES" sz="2000" b="1" dirty="0" err="1"/>
              <a:t>vincolarla</a:t>
            </a:r>
            <a:r>
              <a:rPr lang="es-ES" sz="2000" b="1" dirty="0"/>
              <a:t> a “</a:t>
            </a:r>
            <a:r>
              <a:rPr lang="es-ES" sz="2000" b="1" dirty="0" err="1"/>
              <a:t>vantaggi</a:t>
            </a:r>
            <a:r>
              <a:rPr lang="es-ES" sz="2000" b="1" dirty="0"/>
              <a:t>” in </a:t>
            </a:r>
            <a:r>
              <a:rPr lang="es-ES" sz="2000" b="1" dirty="0" err="1"/>
              <a:t>aree</a:t>
            </a:r>
            <a:r>
              <a:rPr lang="es-ES" sz="2000" b="1" dirty="0"/>
              <a:t> </a:t>
            </a:r>
            <a:r>
              <a:rPr lang="es-ES" sz="2000" b="1" dirty="0" err="1"/>
              <a:t>specifiche</a:t>
            </a:r>
            <a:r>
              <a:rPr lang="es-ES" sz="2000" b="1" dirty="0"/>
              <a:t> come, ad </a:t>
            </a:r>
            <a:r>
              <a:rPr lang="es-ES" sz="2000" b="1" dirty="0" err="1"/>
              <a:t>esempio</a:t>
            </a:r>
            <a:r>
              <a:rPr lang="es-ES" sz="2000" b="1" dirty="0"/>
              <a:t>, </a:t>
            </a:r>
            <a:r>
              <a:rPr lang="es-ES" sz="2000" b="1" dirty="0" err="1"/>
              <a:t>quella</a:t>
            </a:r>
            <a:r>
              <a:rPr lang="es-ES" sz="2000" b="1" dirty="0"/>
              <a:t> </a:t>
            </a:r>
            <a:r>
              <a:rPr lang="es-ES" sz="2000" b="1" dirty="0" err="1"/>
              <a:t>delle</a:t>
            </a:r>
            <a:r>
              <a:rPr lang="es-ES" sz="2000" b="1" dirty="0"/>
              <a:t> </a:t>
            </a:r>
            <a:r>
              <a:rPr lang="es-ES" sz="2000" b="1" dirty="0" err="1"/>
              <a:t>competenze</a:t>
            </a:r>
            <a:r>
              <a:rPr lang="es-ES" sz="2000" b="1" dirty="0"/>
              <a:t> </a:t>
            </a:r>
            <a:r>
              <a:rPr lang="es-ES" sz="2000" b="1" dirty="0" err="1"/>
              <a:t>linguistiche</a:t>
            </a:r>
            <a:r>
              <a:rPr lang="es-ES" sz="2000" b="1" dirty="0"/>
              <a:t>.</a:t>
            </a:r>
            <a:endParaRPr lang="it-IT" sz="20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57596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D6D933-7090-4146-8156-BC20DAE498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Verso l’elaborazione di nuovi modelli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58CB9F-25AC-4C7F-8C8F-AF5E9AD5AB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Negli ultimi decenni inoltre sono state mosse critiche e proposti nuovi modelli che non provengono dal mondo europeo e nordamericano, ma che fanno riferimento ad esperienze soprattutto africane e latinoamericane.</a:t>
            </a:r>
          </a:p>
          <a:p>
            <a:r>
              <a:rPr lang="it-IT" dirty="0"/>
              <a:t>Importanza dei contesti sociali rispetto alle esperienze individuali</a:t>
            </a:r>
          </a:p>
          <a:p>
            <a:r>
              <a:rPr lang="it-IT" dirty="0"/>
              <a:t>Differenza nelle situazioni interculturali: mondi originari ed esperienze migratorie</a:t>
            </a:r>
          </a:p>
          <a:p>
            <a:r>
              <a:rPr lang="it-IT" dirty="0"/>
              <a:t>Intercultura e ridefinizione degli spazi </a:t>
            </a:r>
            <a:r>
              <a:rPr lang="it-IT"/>
              <a:t>di potere </a:t>
            </a:r>
          </a:p>
        </p:txBody>
      </p:sp>
    </p:spTree>
    <p:extLst>
      <p:ext uri="{BB962C8B-B14F-4D97-AF65-F5344CB8AC3E}">
        <p14:creationId xmlns:p14="http://schemas.microsoft.com/office/powerpoint/2010/main" val="1539537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F6E757A-7872-4BA4-BD29-012E5EB13B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Obiettivi e Storia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5E096E9-A219-4389-B487-D57F1603B0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400" b="1" dirty="0"/>
              <a:t>La </a:t>
            </a:r>
            <a:r>
              <a:rPr lang="es-ES" sz="2400" b="1" dirty="0" err="1"/>
              <a:t>letteratura</a:t>
            </a:r>
            <a:r>
              <a:rPr lang="es-ES" sz="2400" b="1" dirty="0"/>
              <a:t> </a:t>
            </a:r>
            <a:r>
              <a:rPr lang="es-ES" sz="2400" b="1" dirty="0" err="1"/>
              <a:t>scientifica</a:t>
            </a:r>
            <a:r>
              <a:rPr lang="es-ES" sz="2400" b="1" dirty="0"/>
              <a:t> </a:t>
            </a:r>
            <a:r>
              <a:rPr lang="es-ES" sz="2400" b="1" dirty="0" err="1"/>
              <a:t>ci</a:t>
            </a:r>
            <a:r>
              <a:rPr lang="es-ES" sz="2400" b="1" dirty="0"/>
              <a:t> </a:t>
            </a:r>
            <a:r>
              <a:rPr lang="es-ES" sz="2400" b="1" dirty="0" err="1"/>
              <a:t>offre</a:t>
            </a:r>
            <a:r>
              <a:rPr lang="es-ES" sz="2400" b="1" dirty="0"/>
              <a:t> un </a:t>
            </a:r>
            <a:r>
              <a:rPr lang="es-ES" sz="2400" b="1" dirty="0" err="1"/>
              <a:t>progressivo</a:t>
            </a:r>
            <a:r>
              <a:rPr lang="es-ES" sz="2400" b="1" dirty="0"/>
              <a:t> </a:t>
            </a:r>
            <a:r>
              <a:rPr lang="es-ES" sz="2400" b="1" dirty="0" err="1"/>
              <a:t>ampiamento</a:t>
            </a:r>
            <a:r>
              <a:rPr lang="es-ES" sz="2400" b="1" dirty="0"/>
              <a:t> del </a:t>
            </a:r>
            <a:r>
              <a:rPr lang="es-ES" sz="2400" b="1" dirty="0" err="1"/>
              <a:t>concetto</a:t>
            </a:r>
            <a:r>
              <a:rPr lang="es-ES" sz="2400" b="1" dirty="0"/>
              <a:t> di “</a:t>
            </a:r>
            <a:r>
              <a:rPr lang="es-ES" sz="2400" b="1" dirty="0" err="1"/>
              <a:t>competenza</a:t>
            </a:r>
            <a:r>
              <a:rPr lang="es-ES" sz="2400" b="1" dirty="0"/>
              <a:t> </a:t>
            </a:r>
            <a:r>
              <a:rPr lang="es-ES" sz="2400" b="1" dirty="0" err="1"/>
              <a:t>interculturale</a:t>
            </a:r>
            <a:r>
              <a:rPr lang="es-ES" sz="2400" b="1" dirty="0"/>
              <a:t>”. La </a:t>
            </a:r>
            <a:r>
              <a:rPr lang="es-ES" sz="2400" b="1" dirty="0" err="1"/>
              <a:t>ricerca</a:t>
            </a:r>
            <a:r>
              <a:rPr lang="es-ES" sz="2400" b="1" dirty="0"/>
              <a:t> si è </a:t>
            </a:r>
            <a:r>
              <a:rPr lang="es-ES" sz="2400" b="1" dirty="0" err="1"/>
              <a:t>sviluppata</a:t>
            </a:r>
            <a:r>
              <a:rPr lang="es-ES" sz="2400" b="1" dirty="0"/>
              <a:t> </a:t>
            </a:r>
            <a:r>
              <a:rPr lang="es-ES" sz="2400" b="1" dirty="0" err="1"/>
              <a:t>soprattutto</a:t>
            </a:r>
            <a:r>
              <a:rPr lang="es-ES" sz="2400" b="1" dirty="0"/>
              <a:t> in </a:t>
            </a:r>
            <a:r>
              <a:rPr lang="it-IT" sz="2400" b="1" dirty="0"/>
              <a:t>Nordamerica</a:t>
            </a:r>
            <a:r>
              <a:rPr lang="es-ES" sz="2400" b="1" dirty="0"/>
              <a:t> a </a:t>
            </a:r>
            <a:r>
              <a:rPr lang="it-IT" sz="2400" b="1" dirty="0"/>
              <a:t>partire</a:t>
            </a:r>
            <a:r>
              <a:rPr lang="es-ES" sz="2400" b="1" dirty="0"/>
              <a:t> </a:t>
            </a:r>
            <a:r>
              <a:rPr lang="es-ES" sz="2400" b="1" dirty="0" err="1"/>
              <a:t>dagli</a:t>
            </a:r>
            <a:r>
              <a:rPr lang="es-ES" sz="2400" b="1" dirty="0"/>
              <a:t> </a:t>
            </a:r>
            <a:r>
              <a:rPr lang="es-ES" sz="2400" b="1" dirty="0" err="1"/>
              <a:t>anni</a:t>
            </a:r>
            <a:r>
              <a:rPr lang="es-ES" sz="2400" b="1" dirty="0"/>
              <a:t> </a:t>
            </a:r>
            <a:r>
              <a:rPr lang="es-ES" sz="2400" b="1" dirty="0" err="1"/>
              <a:t>cinquanta</a:t>
            </a:r>
            <a:r>
              <a:rPr lang="es-ES" sz="2400" b="1" dirty="0"/>
              <a:t> del </a:t>
            </a:r>
            <a:r>
              <a:rPr lang="es-ES" sz="2400" b="1" dirty="0" err="1"/>
              <a:t>secolo</a:t>
            </a:r>
            <a:r>
              <a:rPr lang="es-ES" sz="2400" b="1" dirty="0"/>
              <a:t>  </a:t>
            </a:r>
            <a:r>
              <a:rPr lang="es-ES" sz="2400" b="1" dirty="0" err="1"/>
              <a:t>scorso</a:t>
            </a:r>
            <a:r>
              <a:rPr lang="es-ES" sz="2400" b="1" dirty="0"/>
              <a:t>, </a:t>
            </a:r>
            <a:r>
              <a:rPr lang="es-ES" sz="2400" b="1" dirty="0" err="1"/>
              <a:t>sviluppando</a:t>
            </a:r>
            <a:r>
              <a:rPr lang="es-ES" sz="2400" b="1" dirty="0"/>
              <a:t> le </a:t>
            </a:r>
            <a:r>
              <a:rPr lang="es-ES" sz="2400" b="1" dirty="0" err="1"/>
              <a:t>dinamiche</a:t>
            </a:r>
            <a:r>
              <a:rPr lang="es-ES" sz="2400" b="1" dirty="0"/>
              <a:t> </a:t>
            </a:r>
            <a:r>
              <a:rPr lang="es-ES" sz="2400" b="1" dirty="0" err="1"/>
              <a:t>dello</a:t>
            </a:r>
            <a:r>
              <a:rPr lang="es-ES" sz="2400" b="1" dirty="0"/>
              <a:t> shock </a:t>
            </a:r>
            <a:r>
              <a:rPr lang="es-ES" sz="2400" b="1" dirty="0" err="1"/>
              <a:t>culturale</a:t>
            </a:r>
            <a:r>
              <a:rPr lang="es-ES" sz="2400" b="1" dirty="0"/>
              <a:t> e le </a:t>
            </a:r>
            <a:r>
              <a:rPr lang="es-ES" sz="2400" b="1" dirty="0" err="1"/>
              <a:t>dimensioni</a:t>
            </a:r>
            <a:r>
              <a:rPr lang="es-ES" sz="2400" b="1" dirty="0"/>
              <a:t> </a:t>
            </a:r>
            <a:r>
              <a:rPr lang="es-ES" sz="2400" b="1" dirty="0" err="1"/>
              <a:t>considerate</a:t>
            </a:r>
            <a:r>
              <a:rPr lang="es-ES" sz="2400" b="1" dirty="0"/>
              <a:t> meno </a:t>
            </a:r>
            <a:r>
              <a:rPr lang="es-ES" sz="2400" b="1" dirty="0" err="1"/>
              <a:t>esplicite</a:t>
            </a:r>
            <a:r>
              <a:rPr lang="es-ES" sz="2400" b="1" dirty="0"/>
              <a:t> </a:t>
            </a:r>
            <a:r>
              <a:rPr lang="es-ES" sz="2400" b="1" dirty="0" err="1"/>
              <a:t>nella</a:t>
            </a:r>
            <a:r>
              <a:rPr lang="es-ES" sz="2400" b="1" dirty="0"/>
              <a:t> </a:t>
            </a:r>
            <a:r>
              <a:rPr lang="es-ES" sz="2400" b="1" dirty="0" err="1"/>
              <a:t>comunicazione</a:t>
            </a:r>
            <a:r>
              <a:rPr lang="es-ES" sz="2400" b="1" dirty="0"/>
              <a:t> </a:t>
            </a:r>
            <a:r>
              <a:rPr lang="es-ES" sz="2400" b="1" dirty="0" err="1"/>
              <a:t>interpersonale</a:t>
            </a:r>
            <a:r>
              <a:rPr lang="es-ES" sz="2400" b="1" dirty="0"/>
              <a:t>, come la </a:t>
            </a:r>
            <a:r>
              <a:rPr lang="es-ES" sz="2400" b="1" dirty="0" err="1"/>
              <a:t>comunicazione</a:t>
            </a:r>
            <a:r>
              <a:rPr lang="es-ES" sz="2400" b="1" dirty="0"/>
              <a:t> non </a:t>
            </a:r>
            <a:r>
              <a:rPr lang="es-ES" sz="2400" b="1" dirty="0" err="1"/>
              <a:t>verbale</a:t>
            </a:r>
            <a:r>
              <a:rPr lang="es-ES" sz="2400" b="1" dirty="0"/>
              <a:t> e la </a:t>
            </a:r>
            <a:r>
              <a:rPr lang="es-ES" sz="2400" b="1" dirty="0" err="1"/>
              <a:t>prossemica</a:t>
            </a:r>
            <a:r>
              <a:rPr lang="es-ES" sz="2400" b="1" dirty="0"/>
              <a:t>.</a:t>
            </a:r>
            <a:endParaRPr lang="it-IT" sz="24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83997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3F85642-9F87-4256-94D8-CE92AEB59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Le </a:t>
            </a:r>
            <a:r>
              <a:rPr lang="es-ES" dirty="0" err="1"/>
              <a:t>società</a:t>
            </a:r>
            <a:r>
              <a:rPr lang="es-ES" dirty="0"/>
              <a:t> </a:t>
            </a:r>
            <a:r>
              <a:rPr lang="es-ES" dirty="0" err="1"/>
              <a:t>contemporanee</a:t>
            </a:r>
            <a:r>
              <a:rPr lang="es-ES" dirty="0"/>
              <a:t> come </a:t>
            </a:r>
            <a:r>
              <a:rPr lang="es-ES" dirty="0" err="1"/>
              <a:t>società</a:t>
            </a:r>
            <a:r>
              <a:rPr lang="es-ES" dirty="0"/>
              <a:t> </a:t>
            </a:r>
            <a:r>
              <a:rPr lang="es-ES" dirty="0" err="1"/>
              <a:t>interculturali</a:t>
            </a:r>
            <a:r>
              <a:rPr lang="es-ES" dirty="0"/>
              <a:t> “di </a:t>
            </a:r>
            <a:r>
              <a:rPr lang="es-ES" dirty="0" err="1"/>
              <a:t>fatto</a:t>
            </a:r>
            <a:r>
              <a:rPr lang="es-ES" dirty="0"/>
              <a:t>”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CCC748F-2838-46FA-A358-63D388A8F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400" b="1" dirty="0" err="1"/>
              <a:t>All’inizio</a:t>
            </a:r>
            <a:r>
              <a:rPr lang="es-ES" sz="2400" b="1" dirty="0"/>
              <a:t> si </a:t>
            </a:r>
            <a:r>
              <a:rPr lang="es-ES" sz="2400" b="1" dirty="0" err="1"/>
              <a:t>tratta</a:t>
            </a:r>
            <a:r>
              <a:rPr lang="es-ES" sz="2400" b="1" dirty="0"/>
              <a:t> di una </a:t>
            </a:r>
            <a:r>
              <a:rPr lang="es-ES" sz="2400" b="1" dirty="0" err="1"/>
              <a:t>categoria</a:t>
            </a:r>
            <a:r>
              <a:rPr lang="es-ES" sz="2400" b="1" dirty="0"/>
              <a:t> solo </a:t>
            </a:r>
            <a:r>
              <a:rPr lang="es-ES" sz="2400" b="1" dirty="0" err="1"/>
              <a:t>descrittiva</a:t>
            </a:r>
            <a:r>
              <a:rPr lang="es-ES" sz="2400" b="1" dirty="0"/>
              <a:t> che si </a:t>
            </a:r>
            <a:r>
              <a:rPr lang="es-ES" sz="2400" b="1" dirty="0" err="1"/>
              <a:t>riferisce</a:t>
            </a:r>
            <a:r>
              <a:rPr lang="es-ES" sz="2400" b="1" dirty="0"/>
              <a:t> in modo </a:t>
            </a:r>
            <a:r>
              <a:rPr lang="es-ES" sz="2400" b="1" dirty="0" err="1"/>
              <a:t>generico</a:t>
            </a:r>
            <a:r>
              <a:rPr lang="es-ES" sz="2400" b="1" dirty="0"/>
              <a:t> al campo </a:t>
            </a:r>
            <a:r>
              <a:rPr lang="es-ES" sz="2400" b="1" dirty="0" err="1"/>
              <a:t>delle</a:t>
            </a:r>
            <a:r>
              <a:rPr lang="es-ES" sz="2400" b="1" dirty="0"/>
              <a:t> ‘</a:t>
            </a:r>
            <a:r>
              <a:rPr lang="es-ES" sz="2400" b="1" dirty="0" err="1"/>
              <a:t>relazioni</a:t>
            </a:r>
            <a:r>
              <a:rPr lang="es-ES" sz="2400" b="1" dirty="0"/>
              <a:t> </a:t>
            </a:r>
            <a:r>
              <a:rPr lang="es-ES" sz="2400" b="1" dirty="0" err="1"/>
              <a:t>tra</a:t>
            </a:r>
            <a:r>
              <a:rPr lang="es-ES" sz="2400" b="1" dirty="0"/>
              <a:t> persone culturalmente </a:t>
            </a:r>
            <a:r>
              <a:rPr lang="es-ES" sz="2400" b="1" dirty="0" err="1"/>
              <a:t>diverse</a:t>
            </a:r>
            <a:r>
              <a:rPr lang="es-ES" sz="2400" b="1" dirty="0"/>
              <a:t>’, che </a:t>
            </a:r>
            <a:r>
              <a:rPr lang="es-ES" sz="2400" b="1" dirty="0" err="1"/>
              <a:t>possono</a:t>
            </a:r>
            <a:r>
              <a:rPr lang="es-ES" sz="2400" b="1" dirty="0"/>
              <a:t> </a:t>
            </a:r>
            <a:r>
              <a:rPr lang="es-ES" sz="2400" b="1" dirty="0" err="1"/>
              <a:t>assumere</a:t>
            </a:r>
            <a:r>
              <a:rPr lang="es-ES" sz="2400" b="1" dirty="0"/>
              <a:t> </a:t>
            </a:r>
            <a:r>
              <a:rPr lang="es-ES" sz="2400" b="1" dirty="0" err="1"/>
              <a:t>segni</a:t>
            </a:r>
            <a:r>
              <a:rPr lang="es-ES" sz="2400" b="1" dirty="0"/>
              <a:t> </a:t>
            </a:r>
            <a:r>
              <a:rPr lang="es-ES" sz="2400" b="1" dirty="0" err="1"/>
              <a:t>differenti</a:t>
            </a:r>
            <a:r>
              <a:rPr lang="es-ES" sz="2400" b="1" dirty="0"/>
              <a:t>. </a:t>
            </a:r>
          </a:p>
          <a:p>
            <a:r>
              <a:rPr lang="es-ES" sz="2400" b="1" dirty="0"/>
              <a:t>Le </a:t>
            </a:r>
            <a:r>
              <a:rPr lang="es-ES" sz="2400" b="1" dirty="0" err="1"/>
              <a:t>società</a:t>
            </a:r>
            <a:r>
              <a:rPr lang="es-ES" sz="2400" b="1" dirty="0"/>
              <a:t> </a:t>
            </a:r>
            <a:r>
              <a:rPr lang="es-ES" sz="2400" b="1" dirty="0" err="1"/>
              <a:t>contemporanee</a:t>
            </a:r>
            <a:r>
              <a:rPr lang="es-ES" sz="2400" b="1" dirty="0"/>
              <a:t> </a:t>
            </a:r>
            <a:r>
              <a:rPr lang="es-ES" sz="2400" b="1" dirty="0" err="1"/>
              <a:t>vengono</a:t>
            </a:r>
            <a:r>
              <a:rPr lang="es-ES" sz="2400" b="1" dirty="0"/>
              <a:t> considérate come ‘</a:t>
            </a:r>
            <a:r>
              <a:rPr lang="es-ES" sz="2400" b="1" dirty="0" err="1"/>
              <a:t>interculturali</a:t>
            </a:r>
            <a:r>
              <a:rPr lang="es-ES" sz="2400" b="1" dirty="0"/>
              <a:t>’ di </a:t>
            </a:r>
            <a:r>
              <a:rPr lang="es-ES" sz="2400" b="1" dirty="0" err="1"/>
              <a:t>fatto</a:t>
            </a:r>
            <a:r>
              <a:rPr lang="es-ES" sz="2400" b="1" dirty="0"/>
              <a:t>, </a:t>
            </a:r>
            <a:r>
              <a:rPr lang="es-ES" sz="2400" b="1" dirty="0" err="1"/>
              <a:t>ma</a:t>
            </a:r>
            <a:r>
              <a:rPr lang="es-ES" sz="2400" b="1" dirty="0"/>
              <a:t> </a:t>
            </a:r>
            <a:r>
              <a:rPr lang="es-ES" sz="2400" b="1" dirty="0" err="1"/>
              <a:t>questa</a:t>
            </a:r>
            <a:r>
              <a:rPr lang="es-ES" sz="2400" b="1" dirty="0"/>
              <a:t> ‘</a:t>
            </a:r>
            <a:r>
              <a:rPr lang="es-ES" sz="2400" b="1" dirty="0" err="1"/>
              <a:t>interculturalità</a:t>
            </a:r>
            <a:r>
              <a:rPr lang="es-ES" sz="2400" b="1" dirty="0"/>
              <a:t> di </a:t>
            </a:r>
            <a:r>
              <a:rPr lang="es-ES" sz="2400" b="1" dirty="0" err="1"/>
              <a:t>fatto</a:t>
            </a:r>
            <a:r>
              <a:rPr lang="es-ES" sz="2400" b="1" dirty="0"/>
              <a:t>’ </a:t>
            </a:r>
            <a:r>
              <a:rPr lang="es-ES" sz="2400" b="1" dirty="0" err="1"/>
              <a:t>può</a:t>
            </a:r>
            <a:r>
              <a:rPr lang="es-ES" sz="2400" b="1" dirty="0"/>
              <a:t> </a:t>
            </a:r>
            <a:r>
              <a:rPr lang="es-ES" sz="2400" b="1" dirty="0" err="1"/>
              <a:t>rivestire</a:t>
            </a:r>
            <a:r>
              <a:rPr lang="es-ES" sz="2400" b="1" dirty="0"/>
              <a:t> </a:t>
            </a:r>
            <a:r>
              <a:rPr lang="es-ES" sz="2400" b="1" dirty="0" err="1"/>
              <a:t>contorni</a:t>
            </a:r>
            <a:r>
              <a:rPr lang="es-ES" sz="2400" b="1" dirty="0"/>
              <a:t> </a:t>
            </a:r>
            <a:r>
              <a:rPr lang="es-ES" sz="2400" b="1" dirty="0" err="1"/>
              <a:t>negativi</a:t>
            </a:r>
            <a:r>
              <a:rPr lang="es-ES" sz="2400" b="1" dirty="0"/>
              <a:t>, che </a:t>
            </a:r>
            <a:r>
              <a:rPr lang="es-ES" sz="2400" b="1" dirty="0" err="1"/>
              <a:t>sfortunatamente</a:t>
            </a:r>
            <a:r>
              <a:rPr lang="es-ES" sz="2400" b="1" dirty="0"/>
              <a:t> </a:t>
            </a:r>
            <a:r>
              <a:rPr lang="es-ES" sz="2400" b="1" dirty="0" err="1"/>
              <a:t>possono</a:t>
            </a:r>
            <a:r>
              <a:rPr lang="es-ES" sz="2400" b="1" dirty="0"/>
              <a:t> </a:t>
            </a:r>
            <a:r>
              <a:rPr lang="es-ES" sz="2400" b="1" dirty="0" err="1"/>
              <a:t>includere</a:t>
            </a:r>
            <a:r>
              <a:rPr lang="es-ES" sz="2400" b="1" dirty="0"/>
              <a:t> forme di </a:t>
            </a:r>
            <a:r>
              <a:rPr lang="es-ES" sz="2400" b="1" dirty="0" err="1"/>
              <a:t>razzismo</a:t>
            </a:r>
            <a:r>
              <a:rPr lang="es-ES" sz="2400" b="1" dirty="0"/>
              <a:t> e </a:t>
            </a:r>
            <a:r>
              <a:rPr lang="es-ES" sz="2400" b="1" dirty="0" err="1"/>
              <a:t>svalutazione</a:t>
            </a:r>
            <a:r>
              <a:rPr lang="es-ES" sz="2400" b="1" dirty="0"/>
              <a:t> di </a:t>
            </a:r>
            <a:r>
              <a:rPr lang="es-ES" sz="2400" b="1" dirty="0" err="1"/>
              <a:t>differenze</a:t>
            </a:r>
            <a:r>
              <a:rPr lang="es-ES" sz="2400" b="1" dirty="0"/>
              <a:t> </a:t>
            </a:r>
            <a:r>
              <a:rPr lang="es-ES" sz="2400" b="1" dirty="0" err="1"/>
              <a:t>culturali</a:t>
            </a:r>
            <a:r>
              <a:rPr lang="es-ES" sz="2400" b="1" dirty="0"/>
              <a:t> </a:t>
            </a:r>
            <a:r>
              <a:rPr lang="es-ES" sz="2400" b="1" dirty="0" err="1"/>
              <a:t>significative</a:t>
            </a:r>
            <a:r>
              <a:rPr lang="es-ES" sz="2400" b="1" dirty="0"/>
              <a:t>” </a:t>
            </a:r>
            <a:r>
              <a:rPr lang="it-IT" sz="2400" b="1" dirty="0"/>
              <a:t>(</a:t>
            </a:r>
            <a:r>
              <a:rPr lang="it-IT" sz="2400" b="1" dirty="0" err="1"/>
              <a:t>Mato</a:t>
            </a:r>
            <a:r>
              <a:rPr lang="it-IT" sz="2400" b="1" dirty="0"/>
              <a:t> 2008: 15).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5767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A441105-8D3B-417F-B709-E7A0F4AB3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concetto</a:t>
            </a:r>
            <a:r>
              <a:rPr lang="es-ES" dirty="0"/>
              <a:t> di </a:t>
            </a:r>
            <a:r>
              <a:rPr lang="es-ES" dirty="0" err="1"/>
              <a:t>competenza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7DA23F-FBCE-426B-A75A-4FD471A14B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000" b="1" dirty="0"/>
              <a:t>La diversa </a:t>
            </a:r>
            <a:r>
              <a:rPr lang="es-ES" sz="2000" b="1" dirty="0" err="1"/>
              <a:t>capacità</a:t>
            </a:r>
            <a:r>
              <a:rPr lang="es-ES" sz="2000" b="1" dirty="0"/>
              <a:t> di </a:t>
            </a:r>
            <a:r>
              <a:rPr lang="es-ES" sz="2000" b="1" dirty="0" err="1"/>
              <a:t>interpretazione</a:t>
            </a:r>
            <a:r>
              <a:rPr lang="es-ES" sz="2000" b="1" dirty="0"/>
              <a:t> </a:t>
            </a:r>
            <a:r>
              <a:rPr lang="es-ES" sz="2000" b="1" dirty="0" err="1"/>
              <a:t>delle</a:t>
            </a:r>
            <a:r>
              <a:rPr lang="es-ES" sz="2000" b="1" dirty="0"/>
              <a:t> </a:t>
            </a:r>
            <a:r>
              <a:rPr lang="es-ES" sz="2000" b="1" dirty="0" err="1"/>
              <a:t>categorie</a:t>
            </a:r>
            <a:r>
              <a:rPr lang="es-ES" sz="2000" b="1" dirty="0"/>
              <a:t> </a:t>
            </a:r>
            <a:r>
              <a:rPr lang="es-ES" sz="2000" b="1" dirty="0" err="1"/>
              <a:t>culturali</a:t>
            </a:r>
            <a:r>
              <a:rPr lang="es-ES" sz="2000" b="1" dirty="0"/>
              <a:t> </a:t>
            </a:r>
            <a:r>
              <a:rPr lang="es-ES" sz="2000" b="1" dirty="0" err="1"/>
              <a:t>ci</a:t>
            </a:r>
            <a:r>
              <a:rPr lang="es-ES" sz="2000" b="1" dirty="0"/>
              <a:t> interroga </a:t>
            </a:r>
            <a:r>
              <a:rPr lang="es-ES" sz="2000" b="1" dirty="0" err="1"/>
              <a:t>sul</a:t>
            </a:r>
            <a:r>
              <a:rPr lang="es-ES" sz="2000" b="1" dirty="0"/>
              <a:t> </a:t>
            </a:r>
            <a:r>
              <a:rPr lang="es-ES" sz="2000" b="1" dirty="0" err="1"/>
              <a:t>significato</a:t>
            </a:r>
            <a:r>
              <a:rPr lang="es-ES" sz="2000" b="1" dirty="0"/>
              <a:t> del termine “</a:t>
            </a:r>
            <a:r>
              <a:rPr lang="es-ES" sz="2000" b="1" dirty="0" err="1"/>
              <a:t>competenza</a:t>
            </a:r>
            <a:r>
              <a:rPr lang="es-ES" sz="2000" b="1" dirty="0"/>
              <a:t>” che viene </a:t>
            </a:r>
            <a:r>
              <a:rPr lang="es-ES" sz="2000" b="1" dirty="0" err="1"/>
              <a:t>definito</a:t>
            </a:r>
            <a:r>
              <a:rPr lang="es-ES" sz="2000" b="1" dirty="0"/>
              <a:t> come un “</a:t>
            </a:r>
            <a:r>
              <a:rPr lang="es-ES" sz="2000" b="1" dirty="0" err="1"/>
              <a:t>sapere</a:t>
            </a:r>
            <a:r>
              <a:rPr lang="es-ES" sz="2000" b="1" dirty="0"/>
              <a:t> in </a:t>
            </a:r>
            <a:r>
              <a:rPr lang="es-ES" sz="2000" b="1" dirty="0" err="1"/>
              <a:t>azione</a:t>
            </a:r>
            <a:r>
              <a:rPr lang="es-ES" sz="2000" b="1" dirty="0"/>
              <a:t>” che rende evidente come le </a:t>
            </a:r>
            <a:r>
              <a:rPr lang="es-ES" sz="2000" b="1" dirty="0" err="1"/>
              <a:t>conoscenze</a:t>
            </a:r>
            <a:r>
              <a:rPr lang="es-ES" sz="2000" b="1" dirty="0"/>
              <a:t> </a:t>
            </a:r>
            <a:r>
              <a:rPr lang="es-ES" sz="2000" b="1" dirty="0" err="1"/>
              <a:t>possono</a:t>
            </a:r>
            <a:r>
              <a:rPr lang="es-ES" sz="2000" b="1" dirty="0"/>
              <a:t> </a:t>
            </a:r>
            <a:r>
              <a:rPr lang="es-ES" sz="2000" b="1" dirty="0" err="1"/>
              <a:t>trasformarsi</a:t>
            </a:r>
            <a:r>
              <a:rPr lang="es-ES" sz="2000" b="1" dirty="0"/>
              <a:t> in </a:t>
            </a:r>
            <a:r>
              <a:rPr lang="es-ES" sz="2000" b="1" dirty="0" err="1"/>
              <a:t>azioni</a:t>
            </a:r>
            <a:r>
              <a:rPr lang="es-ES" sz="2000" b="1" dirty="0"/>
              <a:t> in grado di trasformare i </a:t>
            </a:r>
            <a:r>
              <a:rPr lang="es-ES" sz="2000" b="1" dirty="0" err="1"/>
              <a:t>contesti</a:t>
            </a:r>
            <a:r>
              <a:rPr lang="es-ES" sz="2000" b="1" dirty="0"/>
              <a:t> </a:t>
            </a:r>
            <a:r>
              <a:rPr lang="es-ES" sz="2000" b="1" dirty="0" err="1"/>
              <a:t>sociali</a:t>
            </a:r>
            <a:r>
              <a:rPr lang="es-ES" sz="2000" b="1" dirty="0"/>
              <a:t>. </a:t>
            </a:r>
            <a:endParaRPr lang="it-IT" sz="2000" b="1" dirty="0"/>
          </a:p>
          <a:p>
            <a:r>
              <a:rPr lang="es-ES" sz="2000" b="1" dirty="0"/>
              <a:t>Le </a:t>
            </a:r>
            <a:r>
              <a:rPr lang="es-ES" sz="2000" b="1" dirty="0" err="1"/>
              <a:t>scienze</a:t>
            </a:r>
            <a:r>
              <a:rPr lang="es-ES" sz="2000" b="1" dirty="0"/>
              <a:t> </a:t>
            </a:r>
            <a:r>
              <a:rPr lang="es-ES" sz="2000" b="1" dirty="0" err="1"/>
              <a:t>sociali</a:t>
            </a:r>
            <a:r>
              <a:rPr lang="es-ES" sz="2000" b="1" dirty="0"/>
              <a:t> </a:t>
            </a:r>
            <a:r>
              <a:rPr lang="es-ES" sz="2000" b="1" dirty="0" err="1"/>
              <a:t>studiano</a:t>
            </a:r>
            <a:r>
              <a:rPr lang="es-ES" sz="2000" b="1" dirty="0"/>
              <a:t> </a:t>
            </a:r>
            <a:r>
              <a:rPr lang="es-ES" sz="2000" b="1" dirty="0" err="1"/>
              <a:t>allora</a:t>
            </a:r>
            <a:r>
              <a:rPr lang="es-ES" sz="2000" b="1" dirty="0"/>
              <a:t> le </a:t>
            </a:r>
            <a:r>
              <a:rPr lang="es-ES" sz="2000" b="1" dirty="0" err="1"/>
              <a:t>competenze</a:t>
            </a:r>
            <a:r>
              <a:rPr lang="es-ES" sz="2000" b="1" dirty="0"/>
              <a:t> come “</a:t>
            </a:r>
            <a:r>
              <a:rPr lang="es-ES" sz="2000" b="1" dirty="0" err="1"/>
              <a:t>saperi</a:t>
            </a:r>
            <a:r>
              <a:rPr lang="es-ES" sz="2000" b="1" dirty="0"/>
              <a:t> in </a:t>
            </a:r>
            <a:r>
              <a:rPr lang="es-ES" sz="2000" b="1" dirty="0" err="1"/>
              <a:t>azione</a:t>
            </a:r>
            <a:r>
              <a:rPr lang="es-ES" sz="2000" b="1" dirty="0"/>
              <a:t>” e come </a:t>
            </a:r>
            <a:r>
              <a:rPr lang="es-ES" sz="2000" b="1" dirty="0" err="1"/>
              <a:t>spazi</a:t>
            </a:r>
            <a:r>
              <a:rPr lang="es-ES" sz="2000" b="1" dirty="0"/>
              <a:t> di </a:t>
            </a:r>
            <a:r>
              <a:rPr lang="es-ES" sz="2000" b="1" dirty="0" err="1"/>
              <a:t>interpretazione</a:t>
            </a:r>
            <a:r>
              <a:rPr lang="es-ES" sz="2000" b="1" dirty="0"/>
              <a:t> in cui, a </a:t>
            </a:r>
            <a:r>
              <a:rPr lang="es-ES" sz="2000" b="1" dirty="0" err="1"/>
              <a:t>livello</a:t>
            </a:r>
            <a:r>
              <a:rPr lang="es-ES" sz="2000" b="1" dirty="0"/>
              <a:t> </a:t>
            </a:r>
            <a:r>
              <a:rPr lang="es-ES" sz="2000" b="1" dirty="0" err="1"/>
              <a:t>individuale</a:t>
            </a:r>
            <a:r>
              <a:rPr lang="es-ES" sz="2000" b="1" dirty="0"/>
              <a:t> e </a:t>
            </a:r>
            <a:r>
              <a:rPr lang="es-ES" sz="2000" b="1" dirty="0" err="1"/>
              <a:t>collettivo</a:t>
            </a:r>
            <a:r>
              <a:rPr lang="es-ES" sz="2000" b="1" dirty="0"/>
              <a:t>, si </a:t>
            </a:r>
            <a:r>
              <a:rPr lang="es-ES" sz="2000" b="1" dirty="0" err="1"/>
              <a:t>gestiscono</a:t>
            </a:r>
            <a:r>
              <a:rPr lang="es-ES" sz="2000" b="1" dirty="0"/>
              <a:t> </a:t>
            </a:r>
            <a:r>
              <a:rPr lang="es-ES" sz="2000" b="1" dirty="0" err="1"/>
              <a:t>esperienze</a:t>
            </a:r>
            <a:r>
              <a:rPr lang="es-ES" sz="2000" b="1" dirty="0"/>
              <a:t>, </a:t>
            </a:r>
            <a:r>
              <a:rPr lang="es-ES" sz="2000" b="1" dirty="0" err="1"/>
              <a:t>conoscenze</a:t>
            </a:r>
            <a:r>
              <a:rPr lang="es-ES" sz="2000" b="1" dirty="0"/>
              <a:t> e </a:t>
            </a:r>
            <a:r>
              <a:rPr lang="es-ES" sz="2000" b="1" dirty="0" err="1"/>
              <a:t>progetti</a:t>
            </a:r>
            <a:r>
              <a:rPr lang="es-ES" sz="2000" b="1" dirty="0"/>
              <a:t>. </a:t>
            </a:r>
            <a:endParaRPr lang="it-IT" sz="2000" b="1" dirty="0"/>
          </a:p>
        </p:txBody>
      </p:sp>
    </p:spTree>
    <p:extLst>
      <p:ext uri="{BB962C8B-B14F-4D97-AF65-F5344CB8AC3E}">
        <p14:creationId xmlns:p14="http://schemas.microsoft.com/office/powerpoint/2010/main" val="3327028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920D72-EBCB-4AD6-AAED-0E93C1F2E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/>
              <a:t>Le </a:t>
            </a:r>
            <a:r>
              <a:rPr lang="es-ES" dirty="0" err="1"/>
              <a:t>dimensioni</a:t>
            </a:r>
            <a:r>
              <a:rPr lang="es-ES" dirty="0"/>
              <a:t> </a:t>
            </a:r>
            <a:r>
              <a:rPr lang="es-ES" dirty="0" err="1"/>
              <a:t>delle</a:t>
            </a:r>
            <a:r>
              <a:rPr lang="es-ES" dirty="0"/>
              <a:t> </a:t>
            </a:r>
            <a:r>
              <a:rPr lang="es-ES" dirty="0" err="1"/>
              <a:t>competenze</a:t>
            </a:r>
            <a:r>
              <a:rPr lang="es-ES" dirty="0"/>
              <a:t> </a:t>
            </a:r>
            <a:r>
              <a:rPr lang="es-ES" dirty="0" err="1"/>
              <a:t>interculturali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B95F38B-E994-4583-8962-5C0E132AD6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9602788" cy="4681538"/>
          </a:xfrm>
        </p:spPr>
        <p:txBody>
          <a:bodyPr>
            <a:normAutofit fontScale="92500" lnSpcReduction="10000"/>
          </a:bodyPr>
          <a:lstStyle/>
          <a:p>
            <a:r>
              <a:rPr lang="es-ES" dirty="0"/>
              <a:t> Nel1989 </a:t>
            </a:r>
            <a:r>
              <a:rPr lang="es-ES" dirty="0" err="1"/>
              <a:t>l’International</a:t>
            </a:r>
            <a:r>
              <a:rPr lang="es-ES" dirty="0"/>
              <a:t> </a:t>
            </a:r>
            <a:r>
              <a:rPr lang="es-ES" dirty="0" err="1"/>
              <a:t>Journal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Intercultural </a:t>
            </a:r>
            <a:r>
              <a:rPr lang="es-ES" dirty="0" err="1"/>
              <a:t>Relations</a:t>
            </a:r>
            <a:r>
              <a:rPr lang="es-ES" dirty="0"/>
              <a:t> </a:t>
            </a:r>
            <a:r>
              <a:rPr lang="es-ES" dirty="0" err="1"/>
              <a:t>dedicò</a:t>
            </a:r>
            <a:r>
              <a:rPr lang="es-ES" dirty="0"/>
              <a:t> un numero </a:t>
            </a:r>
            <a:r>
              <a:rPr lang="es-ES" dirty="0" err="1"/>
              <a:t>della</a:t>
            </a:r>
            <a:r>
              <a:rPr lang="es-ES" dirty="0"/>
              <a:t> </a:t>
            </a:r>
            <a:r>
              <a:rPr lang="es-ES" dirty="0" err="1"/>
              <a:t>rivista</a:t>
            </a:r>
            <a:r>
              <a:rPr lang="es-ES" dirty="0"/>
              <a:t> al tema </a:t>
            </a:r>
            <a:r>
              <a:rPr lang="es-ES" dirty="0" err="1"/>
              <a:t>delle</a:t>
            </a:r>
            <a:r>
              <a:rPr lang="es-ES" dirty="0"/>
              <a:t> </a:t>
            </a:r>
            <a:r>
              <a:rPr lang="es-ES" dirty="0" err="1"/>
              <a:t>competenze</a:t>
            </a:r>
            <a:r>
              <a:rPr lang="es-ES" dirty="0"/>
              <a:t> </a:t>
            </a:r>
            <a:r>
              <a:rPr lang="es-ES" dirty="0" err="1"/>
              <a:t>interculturali</a:t>
            </a:r>
            <a:r>
              <a:rPr lang="es-ES" dirty="0"/>
              <a:t>. I </a:t>
            </a:r>
            <a:r>
              <a:rPr lang="es-ES" dirty="0" err="1"/>
              <a:t>contributi</a:t>
            </a:r>
            <a:r>
              <a:rPr lang="es-ES" dirty="0"/>
              <a:t> </a:t>
            </a:r>
            <a:r>
              <a:rPr lang="es-ES" dirty="0" err="1"/>
              <a:t>definivano</a:t>
            </a:r>
            <a:r>
              <a:rPr lang="es-ES" dirty="0"/>
              <a:t> un </a:t>
            </a:r>
            <a:r>
              <a:rPr lang="es-ES" dirty="0" err="1"/>
              <a:t>modello</a:t>
            </a:r>
            <a:r>
              <a:rPr lang="es-ES" dirty="0"/>
              <a:t> </a:t>
            </a:r>
            <a:r>
              <a:rPr lang="es-ES" dirty="0" err="1"/>
              <a:t>articolato</a:t>
            </a:r>
            <a:r>
              <a:rPr lang="es-ES" dirty="0"/>
              <a:t> in </a:t>
            </a:r>
            <a:r>
              <a:rPr lang="es-ES" dirty="0" err="1"/>
              <a:t>sei</a:t>
            </a:r>
            <a:r>
              <a:rPr lang="es-ES" dirty="0"/>
              <a:t> </a:t>
            </a:r>
            <a:r>
              <a:rPr lang="es-ES" dirty="0" err="1"/>
              <a:t>dimensioni</a:t>
            </a:r>
            <a:r>
              <a:rPr lang="es-ES" dirty="0"/>
              <a:t> </a:t>
            </a:r>
            <a:r>
              <a:rPr lang="es-ES" dirty="0" err="1"/>
              <a:t>principali</a:t>
            </a:r>
            <a:r>
              <a:rPr lang="es-ES" dirty="0"/>
              <a:t>, che ancora </a:t>
            </a:r>
            <a:r>
              <a:rPr lang="es-ES" dirty="0" err="1"/>
              <a:t>servono</a:t>
            </a:r>
            <a:r>
              <a:rPr lang="es-ES" dirty="0"/>
              <a:t> come base </a:t>
            </a:r>
            <a:r>
              <a:rPr lang="es-ES" dirty="0" err="1"/>
              <a:t>nella</a:t>
            </a:r>
            <a:r>
              <a:rPr lang="es-ES" dirty="0"/>
              <a:t> </a:t>
            </a:r>
            <a:r>
              <a:rPr lang="es-ES" dirty="0" err="1"/>
              <a:t>letteratura</a:t>
            </a:r>
            <a:r>
              <a:rPr lang="es-ES" dirty="0"/>
              <a:t> </a:t>
            </a:r>
            <a:r>
              <a:rPr lang="es-ES" dirty="0" err="1"/>
              <a:t>scientifica</a:t>
            </a:r>
            <a:r>
              <a:rPr lang="es-ES" dirty="0"/>
              <a:t> </a:t>
            </a:r>
            <a:r>
              <a:rPr lang="es-ES" dirty="0" err="1"/>
              <a:t>sul</a:t>
            </a:r>
            <a:r>
              <a:rPr lang="es-ES" dirty="0"/>
              <a:t> tema. </a:t>
            </a:r>
            <a:r>
              <a:rPr lang="es-ES" dirty="0" err="1"/>
              <a:t>Secondo</a:t>
            </a:r>
            <a:r>
              <a:rPr lang="es-ES" dirty="0"/>
              <a:t> </a:t>
            </a:r>
            <a:r>
              <a:rPr lang="es-ES" dirty="0" err="1"/>
              <a:t>questo</a:t>
            </a:r>
            <a:r>
              <a:rPr lang="es-ES" dirty="0"/>
              <a:t> </a:t>
            </a:r>
            <a:r>
              <a:rPr lang="es-ES" dirty="0" err="1"/>
              <a:t>modello</a:t>
            </a:r>
            <a:r>
              <a:rPr lang="es-ES" dirty="0"/>
              <a:t>, l’“</a:t>
            </a:r>
            <a:r>
              <a:rPr lang="es-ES" dirty="0" err="1"/>
              <a:t>efficacia</a:t>
            </a:r>
            <a:r>
              <a:rPr lang="es-ES" dirty="0"/>
              <a:t> </a:t>
            </a:r>
            <a:r>
              <a:rPr lang="es-ES" dirty="0" err="1"/>
              <a:t>interculturale</a:t>
            </a:r>
            <a:r>
              <a:rPr lang="es-ES" dirty="0"/>
              <a:t>” viene </a:t>
            </a:r>
            <a:r>
              <a:rPr lang="es-ES" dirty="0" err="1"/>
              <a:t>influenzata</a:t>
            </a:r>
            <a:r>
              <a:rPr lang="es-ES" dirty="0"/>
              <a:t> in modo positivo da </a:t>
            </a:r>
            <a:r>
              <a:rPr lang="es-ES" dirty="0" err="1"/>
              <a:t>sei</a:t>
            </a:r>
            <a:r>
              <a:rPr lang="es-ES" dirty="0"/>
              <a:t> </a:t>
            </a:r>
            <a:r>
              <a:rPr lang="es-ES" dirty="0" err="1"/>
              <a:t>fattori</a:t>
            </a:r>
            <a:r>
              <a:rPr lang="es-ES" dirty="0"/>
              <a:t> </a:t>
            </a:r>
            <a:r>
              <a:rPr lang="es-ES" dirty="0" err="1"/>
              <a:t>principali</a:t>
            </a:r>
            <a:r>
              <a:rPr lang="es-ES" dirty="0"/>
              <a:t>:</a:t>
            </a:r>
            <a:endParaRPr lang="it-IT" dirty="0"/>
          </a:p>
          <a:p>
            <a:pPr lvl="0"/>
            <a:r>
              <a:rPr lang="es-ES" dirty="0"/>
              <a:t>1. </a:t>
            </a:r>
            <a:r>
              <a:rPr lang="es-ES" dirty="0" err="1"/>
              <a:t>elementi</a:t>
            </a:r>
            <a:r>
              <a:rPr lang="es-ES" dirty="0"/>
              <a:t> in </a:t>
            </a:r>
            <a:r>
              <a:rPr lang="es-ES" dirty="0" err="1"/>
              <a:t>relazione</a:t>
            </a:r>
            <a:r>
              <a:rPr lang="es-ES" dirty="0"/>
              <a:t> con la </a:t>
            </a:r>
            <a:r>
              <a:rPr lang="es-ES" dirty="0" err="1"/>
              <a:t>conoscenza</a:t>
            </a:r>
            <a:r>
              <a:rPr lang="es-ES" dirty="0"/>
              <a:t> </a:t>
            </a:r>
            <a:r>
              <a:rPr lang="es-ES" dirty="0" err="1"/>
              <a:t>della</a:t>
            </a:r>
            <a:r>
              <a:rPr lang="es-ES" dirty="0"/>
              <a:t> cultura di </a:t>
            </a:r>
            <a:r>
              <a:rPr lang="es-ES" dirty="0" err="1"/>
              <a:t>arrivo</a:t>
            </a:r>
            <a:r>
              <a:rPr lang="es-ES" dirty="0"/>
              <a:t>; </a:t>
            </a:r>
            <a:endParaRPr lang="it-IT" dirty="0"/>
          </a:p>
          <a:p>
            <a:pPr lvl="0"/>
            <a:r>
              <a:rPr lang="es-ES" dirty="0"/>
              <a:t>2. </a:t>
            </a:r>
            <a:r>
              <a:rPr lang="es-ES" dirty="0" err="1"/>
              <a:t>qualità</a:t>
            </a:r>
            <a:r>
              <a:rPr lang="es-ES" dirty="0"/>
              <a:t> </a:t>
            </a:r>
            <a:r>
              <a:rPr lang="es-ES" dirty="0" err="1"/>
              <a:t>personali</a:t>
            </a:r>
            <a:r>
              <a:rPr lang="es-ES" dirty="0"/>
              <a:t> come la apertura, la </a:t>
            </a:r>
            <a:r>
              <a:rPr lang="es-ES" dirty="0" err="1"/>
              <a:t>flessibilità</a:t>
            </a:r>
            <a:r>
              <a:rPr lang="es-ES" dirty="0"/>
              <a:t>, la </a:t>
            </a:r>
            <a:r>
              <a:rPr lang="es-ES" dirty="0" err="1"/>
              <a:t>tolleranza</a:t>
            </a:r>
            <a:r>
              <a:rPr lang="es-ES" dirty="0"/>
              <a:t> verso la </a:t>
            </a:r>
            <a:r>
              <a:rPr lang="es-ES" dirty="0" err="1"/>
              <a:t>ambiguità</a:t>
            </a:r>
            <a:r>
              <a:rPr lang="es-ES" dirty="0"/>
              <a:t> e </a:t>
            </a:r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senso</a:t>
            </a:r>
            <a:r>
              <a:rPr lang="es-ES" dirty="0"/>
              <a:t> </a:t>
            </a:r>
            <a:r>
              <a:rPr lang="es-ES" dirty="0" err="1"/>
              <a:t>dell’umorismo</a:t>
            </a:r>
            <a:r>
              <a:rPr lang="es-ES" dirty="0"/>
              <a:t>;</a:t>
            </a:r>
            <a:endParaRPr lang="it-IT" dirty="0"/>
          </a:p>
          <a:p>
            <a:pPr lvl="0"/>
            <a:r>
              <a:rPr lang="es-ES" dirty="0"/>
              <a:t>3. </a:t>
            </a:r>
            <a:r>
              <a:rPr lang="es-ES" dirty="0" err="1"/>
              <a:t>abilità</a:t>
            </a:r>
            <a:r>
              <a:rPr lang="es-ES" dirty="0"/>
              <a:t> </a:t>
            </a:r>
            <a:r>
              <a:rPr lang="es-ES" dirty="0" err="1"/>
              <a:t>comportamentali</a:t>
            </a:r>
            <a:r>
              <a:rPr lang="es-ES" dirty="0"/>
              <a:t> come la </a:t>
            </a:r>
            <a:r>
              <a:rPr lang="es-ES" dirty="0" err="1"/>
              <a:t>capacità</a:t>
            </a:r>
            <a:r>
              <a:rPr lang="es-ES" dirty="0"/>
              <a:t> di comunicare, e in </a:t>
            </a:r>
            <a:r>
              <a:rPr lang="es-ES" dirty="0" err="1"/>
              <a:t>generale</a:t>
            </a:r>
            <a:r>
              <a:rPr lang="es-ES" dirty="0"/>
              <a:t> le </a:t>
            </a:r>
            <a:r>
              <a:rPr lang="es-ES" dirty="0" err="1"/>
              <a:t>attitudini</a:t>
            </a:r>
            <a:r>
              <a:rPr lang="es-ES" dirty="0"/>
              <a:t> </a:t>
            </a:r>
            <a:r>
              <a:rPr lang="es-ES" dirty="0" err="1"/>
              <a:t>adeguate</a:t>
            </a:r>
            <a:r>
              <a:rPr lang="es-ES" dirty="0"/>
              <a:t> </a:t>
            </a:r>
            <a:r>
              <a:rPr lang="es-ES" dirty="0" err="1"/>
              <a:t>ai</a:t>
            </a:r>
            <a:r>
              <a:rPr lang="es-ES" dirty="0"/>
              <a:t> </a:t>
            </a:r>
            <a:r>
              <a:rPr lang="es-ES" dirty="0" err="1"/>
              <a:t>ruoli</a:t>
            </a:r>
            <a:r>
              <a:rPr lang="es-ES" dirty="0"/>
              <a:t> e </a:t>
            </a:r>
            <a:r>
              <a:rPr lang="es-ES" dirty="0" err="1"/>
              <a:t>alle</a:t>
            </a:r>
            <a:r>
              <a:rPr lang="es-ES" dirty="0"/>
              <a:t> </a:t>
            </a:r>
            <a:r>
              <a:rPr lang="es-ES" dirty="0" err="1"/>
              <a:t>posizioni</a:t>
            </a:r>
            <a:r>
              <a:rPr lang="es-ES" dirty="0"/>
              <a:t> </a:t>
            </a:r>
            <a:r>
              <a:rPr lang="es-ES" dirty="0" err="1"/>
              <a:t>relazionali</a:t>
            </a:r>
            <a:r>
              <a:rPr lang="es-ES" dirty="0"/>
              <a:t>;</a:t>
            </a:r>
            <a:endParaRPr lang="it-IT" dirty="0"/>
          </a:p>
          <a:p>
            <a:pPr lvl="0"/>
            <a:r>
              <a:rPr lang="es-ES" dirty="0"/>
              <a:t>4. la </a:t>
            </a:r>
            <a:r>
              <a:rPr lang="es-ES" dirty="0" err="1"/>
              <a:t>coscienza</a:t>
            </a:r>
            <a:r>
              <a:rPr lang="es-ES" dirty="0"/>
              <a:t> di sé, in </a:t>
            </a:r>
            <a:r>
              <a:rPr lang="es-ES" dirty="0" err="1"/>
              <a:t>particolare</a:t>
            </a:r>
            <a:r>
              <a:rPr lang="es-ES" dirty="0"/>
              <a:t> </a:t>
            </a:r>
            <a:r>
              <a:rPr lang="es-ES" dirty="0" err="1"/>
              <a:t>rispetto</a:t>
            </a:r>
            <a:r>
              <a:rPr lang="es-ES" dirty="0"/>
              <a:t> </a:t>
            </a:r>
            <a:r>
              <a:rPr lang="es-ES" dirty="0" err="1"/>
              <a:t>ai</a:t>
            </a:r>
            <a:r>
              <a:rPr lang="es-ES" dirty="0"/>
              <a:t> </a:t>
            </a:r>
            <a:r>
              <a:rPr lang="es-ES" dirty="0" err="1"/>
              <a:t>propri</a:t>
            </a:r>
            <a:r>
              <a:rPr lang="es-ES" dirty="0"/>
              <a:t> </a:t>
            </a:r>
            <a:r>
              <a:rPr lang="es-ES" dirty="0" err="1"/>
              <a:t>valori</a:t>
            </a:r>
            <a:r>
              <a:rPr lang="es-ES" dirty="0"/>
              <a:t> e </a:t>
            </a:r>
            <a:r>
              <a:rPr lang="es-ES" dirty="0" err="1"/>
              <a:t>convizioni</a:t>
            </a:r>
            <a:r>
              <a:rPr lang="es-ES" dirty="0"/>
              <a:t>; </a:t>
            </a:r>
            <a:endParaRPr lang="it-IT" dirty="0"/>
          </a:p>
          <a:p>
            <a:pPr lvl="0"/>
            <a:r>
              <a:rPr lang="es-ES" dirty="0"/>
              <a:t>5. </a:t>
            </a:r>
            <a:r>
              <a:rPr lang="es-ES" dirty="0" err="1"/>
              <a:t>abilità</a:t>
            </a:r>
            <a:r>
              <a:rPr lang="es-ES" dirty="0"/>
              <a:t> </a:t>
            </a:r>
            <a:r>
              <a:rPr lang="es-ES" dirty="0" err="1"/>
              <a:t>tecniche</a:t>
            </a:r>
            <a:r>
              <a:rPr lang="es-ES" dirty="0"/>
              <a:t> come le </a:t>
            </a:r>
            <a:r>
              <a:rPr lang="es-ES" dirty="0" err="1"/>
              <a:t>capacità</a:t>
            </a:r>
            <a:r>
              <a:rPr lang="es-ES" dirty="0"/>
              <a:t> di portare a termine e di </a:t>
            </a:r>
            <a:r>
              <a:rPr lang="es-ES" dirty="0" err="1"/>
              <a:t>realizzare</a:t>
            </a:r>
            <a:r>
              <a:rPr lang="es-ES" dirty="0"/>
              <a:t> </a:t>
            </a:r>
            <a:r>
              <a:rPr lang="es-ES" dirty="0" err="1"/>
              <a:t>progetti</a:t>
            </a:r>
            <a:r>
              <a:rPr lang="es-ES" dirty="0"/>
              <a:t> in </a:t>
            </a:r>
            <a:r>
              <a:rPr lang="es-ES" dirty="0" err="1"/>
              <a:t>nuovi</a:t>
            </a:r>
            <a:r>
              <a:rPr lang="es-ES" dirty="0"/>
              <a:t>  </a:t>
            </a:r>
            <a:r>
              <a:rPr lang="es-ES" dirty="0" err="1"/>
              <a:t>contesti</a:t>
            </a:r>
            <a:r>
              <a:rPr lang="es-ES" dirty="0"/>
              <a:t> </a:t>
            </a:r>
            <a:r>
              <a:rPr lang="es-ES" dirty="0" err="1"/>
              <a:t>culturali</a:t>
            </a:r>
            <a:r>
              <a:rPr lang="es-ES" dirty="0"/>
              <a:t>; </a:t>
            </a:r>
            <a:endParaRPr lang="it-IT" dirty="0"/>
          </a:p>
          <a:p>
            <a:pPr lvl="0"/>
            <a:r>
              <a:rPr lang="es-ES" dirty="0"/>
              <a:t>6. </a:t>
            </a:r>
            <a:r>
              <a:rPr lang="es-ES" dirty="0" err="1"/>
              <a:t>fattori</a:t>
            </a:r>
            <a:r>
              <a:rPr lang="es-ES" dirty="0"/>
              <a:t> </a:t>
            </a:r>
            <a:r>
              <a:rPr lang="es-ES" dirty="0" err="1"/>
              <a:t>relativi</a:t>
            </a:r>
            <a:r>
              <a:rPr lang="es-ES" dirty="0"/>
              <a:t> </a:t>
            </a:r>
            <a:r>
              <a:rPr lang="es-ES" dirty="0" err="1"/>
              <a:t>ai</a:t>
            </a:r>
            <a:r>
              <a:rPr lang="es-ES" dirty="0"/>
              <a:t> </a:t>
            </a:r>
            <a:r>
              <a:rPr lang="es-ES" dirty="0" err="1"/>
              <a:t>nuovi</a:t>
            </a:r>
            <a:r>
              <a:rPr lang="es-ES" dirty="0"/>
              <a:t> </a:t>
            </a:r>
            <a:r>
              <a:rPr lang="es-ES" dirty="0" err="1"/>
              <a:t>contesti</a:t>
            </a:r>
            <a:r>
              <a:rPr lang="es-ES" dirty="0"/>
              <a:t>, come le </a:t>
            </a:r>
            <a:r>
              <a:rPr lang="es-ES" dirty="0" err="1"/>
              <a:t>somiglianze</a:t>
            </a:r>
            <a:r>
              <a:rPr lang="es-ES" dirty="0"/>
              <a:t> con la cultura di origine, la forma di </a:t>
            </a:r>
            <a:r>
              <a:rPr lang="es-ES" dirty="0" err="1"/>
              <a:t>accogliere</a:t>
            </a:r>
            <a:r>
              <a:rPr lang="es-ES" dirty="0"/>
              <a:t> lo </a:t>
            </a:r>
            <a:r>
              <a:rPr lang="es-ES" dirty="0" err="1"/>
              <a:t>straniero</a:t>
            </a:r>
            <a:r>
              <a:rPr lang="es-ES" dirty="0"/>
              <a:t>, le </a:t>
            </a:r>
            <a:r>
              <a:rPr lang="es-ES" dirty="0" err="1"/>
              <a:t>condizioni</a:t>
            </a:r>
            <a:r>
              <a:rPr lang="es-ES" dirty="0"/>
              <a:t> </a:t>
            </a:r>
            <a:r>
              <a:rPr lang="es-ES" dirty="0" err="1"/>
              <a:t>socioeconomiche</a:t>
            </a:r>
            <a:r>
              <a:rPr lang="es-ES" dirty="0"/>
              <a:t> e </a:t>
            </a:r>
            <a:r>
              <a:rPr lang="es-ES" dirty="0" err="1"/>
              <a:t>politiche</a:t>
            </a:r>
            <a:r>
              <a:rPr lang="es-ES" dirty="0"/>
              <a:t> </a:t>
            </a:r>
            <a:r>
              <a:rPr lang="es-ES" dirty="0" err="1"/>
              <a:t>della</a:t>
            </a:r>
            <a:r>
              <a:rPr lang="es-ES" dirty="0"/>
              <a:t> “</a:t>
            </a:r>
            <a:r>
              <a:rPr lang="es-ES" dirty="0" err="1"/>
              <a:t>seconda</a:t>
            </a:r>
            <a:r>
              <a:rPr lang="es-ES" dirty="0"/>
              <a:t>” cultura, la </a:t>
            </a:r>
            <a:r>
              <a:rPr lang="es-ES" dirty="0" err="1"/>
              <a:t>pressione</a:t>
            </a:r>
            <a:r>
              <a:rPr lang="es-ES" dirty="0"/>
              <a:t> </a:t>
            </a:r>
            <a:r>
              <a:rPr lang="es-ES" dirty="0" err="1"/>
              <a:t>psicologica</a:t>
            </a:r>
            <a:r>
              <a:rPr lang="es-ES" dirty="0"/>
              <a:t> </a:t>
            </a:r>
            <a:r>
              <a:rPr lang="es-ES" dirty="0" err="1"/>
              <a:t>associata</a:t>
            </a:r>
            <a:r>
              <a:rPr lang="es-ES" dirty="0"/>
              <a:t> </a:t>
            </a:r>
            <a:r>
              <a:rPr lang="es-ES" dirty="0" err="1"/>
              <a:t>all,esperienza</a:t>
            </a:r>
            <a:r>
              <a:rPr lang="es-ES" dirty="0"/>
              <a:t>.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8438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230DAF-55DE-48DA-8953-63CA70FA9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modello</a:t>
            </a:r>
            <a:r>
              <a:rPr lang="es-ES" dirty="0"/>
              <a:t> di </a:t>
            </a:r>
            <a:r>
              <a:rPr lang="es-ES" dirty="0" err="1"/>
              <a:t>Byram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1D94FD8-FE5D-49A7-9B33-0356C4ABE9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progetto</a:t>
            </a:r>
            <a:r>
              <a:rPr lang="es-ES" dirty="0"/>
              <a:t> </a:t>
            </a:r>
            <a:r>
              <a:rPr lang="es-ES" i="1" dirty="0"/>
              <a:t>Intercultural </a:t>
            </a:r>
            <a:r>
              <a:rPr lang="es-ES" i="1" dirty="0" err="1"/>
              <a:t>Competence</a:t>
            </a:r>
            <a:r>
              <a:rPr lang="es-ES" i="1" dirty="0"/>
              <a:t> </a:t>
            </a:r>
            <a:r>
              <a:rPr lang="es-ES" i="1" dirty="0" err="1"/>
              <a:t>Assessment</a:t>
            </a:r>
            <a:r>
              <a:rPr lang="es-ES" dirty="0"/>
              <a:t> (INCA) </a:t>
            </a:r>
            <a:r>
              <a:rPr lang="es-ES" dirty="0" err="1"/>
              <a:t>finanziato</a:t>
            </a:r>
            <a:r>
              <a:rPr lang="es-ES" dirty="0"/>
              <a:t> </a:t>
            </a:r>
            <a:r>
              <a:rPr lang="es-ES" dirty="0" err="1"/>
              <a:t>dal</a:t>
            </a:r>
            <a:r>
              <a:rPr lang="es-ES" dirty="0"/>
              <a:t>  </a:t>
            </a:r>
            <a:r>
              <a:rPr lang="es-ES" dirty="0" err="1"/>
              <a:t>Programma</a:t>
            </a:r>
            <a:r>
              <a:rPr lang="es-ES" dirty="0"/>
              <a:t> Leonardo </a:t>
            </a:r>
            <a:r>
              <a:rPr lang="es-ES" dirty="0" err="1"/>
              <a:t>della</a:t>
            </a:r>
            <a:r>
              <a:rPr lang="es-ES" dirty="0"/>
              <a:t> </a:t>
            </a:r>
            <a:r>
              <a:rPr lang="es-ES" dirty="0" err="1"/>
              <a:t>Commisione</a:t>
            </a:r>
            <a:r>
              <a:rPr lang="es-ES" dirty="0"/>
              <a:t> Europea </a:t>
            </a:r>
            <a:r>
              <a:rPr lang="es-ES" dirty="0" err="1"/>
              <a:t>circoscrive</a:t>
            </a:r>
            <a:r>
              <a:rPr lang="es-ES" dirty="0"/>
              <a:t> </a:t>
            </a:r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concetto</a:t>
            </a:r>
            <a:r>
              <a:rPr lang="es-ES" dirty="0"/>
              <a:t> di  </a:t>
            </a:r>
            <a:r>
              <a:rPr lang="es-ES" dirty="0" err="1"/>
              <a:t>competenza</a:t>
            </a:r>
            <a:r>
              <a:rPr lang="es-ES" dirty="0"/>
              <a:t> </a:t>
            </a:r>
            <a:r>
              <a:rPr lang="es-ES" dirty="0" err="1"/>
              <a:t>interculturale</a:t>
            </a:r>
            <a:r>
              <a:rPr lang="es-ES" dirty="0"/>
              <a:t> </a:t>
            </a:r>
            <a:r>
              <a:rPr lang="es-ES" dirty="0" err="1"/>
              <a:t>alla</a:t>
            </a:r>
            <a:r>
              <a:rPr lang="es-ES" dirty="0"/>
              <a:t> </a:t>
            </a:r>
            <a:r>
              <a:rPr lang="es-ES" dirty="0" err="1"/>
              <a:t>capacità</a:t>
            </a:r>
            <a:r>
              <a:rPr lang="es-ES" dirty="0"/>
              <a:t> di </a:t>
            </a:r>
            <a:r>
              <a:rPr lang="es-ES" dirty="0" err="1"/>
              <a:t>interazione</a:t>
            </a:r>
            <a:r>
              <a:rPr lang="es-ES" dirty="0"/>
              <a:t> </a:t>
            </a:r>
            <a:r>
              <a:rPr lang="es-ES" dirty="0" err="1"/>
              <a:t>efficace</a:t>
            </a:r>
            <a:r>
              <a:rPr lang="es-ES" dirty="0"/>
              <a:t> e </a:t>
            </a:r>
            <a:r>
              <a:rPr lang="es-ES" dirty="0" err="1"/>
              <a:t>accettabile</a:t>
            </a:r>
            <a:r>
              <a:rPr lang="es-ES" dirty="0"/>
              <a:t> con </a:t>
            </a:r>
            <a:r>
              <a:rPr lang="es-ES" dirty="0" err="1"/>
              <a:t>gli</a:t>
            </a:r>
            <a:r>
              <a:rPr lang="es-ES" dirty="0"/>
              <a:t> </a:t>
            </a:r>
            <a:r>
              <a:rPr lang="es-ES" dirty="0" err="1"/>
              <a:t>altri</a:t>
            </a:r>
            <a:r>
              <a:rPr lang="es-ES" dirty="0"/>
              <a:t>, </a:t>
            </a:r>
            <a:r>
              <a:rPr lang="es-ES" dirty="0" err="1"/>
              <a:t>focalizzandosi</a:t>
            </a:r>
            <a:r>
              <a:rPr lang="es-ES" dirty="0"/>
              <a:t> </a:t>
            </a:r>
            <a:r>
              <a:rPr lang="es-ES" dirty="0" err="1"/>
              <a:t>sulle</a:t>
            </a:r>
            <a:r>
              <a:rPr lang="es-ES" dirty="0"/>
              <a:t> </a:t>
            </a:r>
            <a:r>
              <a:rPr lang="es-ES" dirty="0" err="1"/>
              <a:t>capacità</a:t>
            </a:r>
            <a:r>
              <a:rPr lang="es-ES" dirty="0"/>
              <a:t> </a:t>
            </a:r>
            <a:r>
              <a:rPr lang="es-ES" dirty="0" err="1"/>
              <a:t>linguistiche</a:t>
            </a:r>
            <a:r>
              <a:rPr lang="es-ES" dirty="0"/>
              <a:t>, </a:t>
            </a:r>
            <a:r>
              <a:rPr lang="es-ES" dirty="0" err="1"/>
              <a:t>l’identità</a:t>
            </a:r>
            <a:r>
              <a:rPr lang="es-ES" dirty="0"/>
              <a:t> e la </a:t>
            </a:r>
            <a:r>
              <a:rPr lang="es-ES" dirty="0" err="1"/>
              <a:t>comprensione</a:t>
            </a:r>
            <a:r>
              <a:rPr lang="es-ES" dirty="0"/>
              <a:t>  </a:t>
            </a:r>
            <a:r>
              <a:rPr lang="es-ES" dirty="0" err="1"/>
              <a:t>interculturale</a:t>
            </a:r>
            <a:r>
              <a:rPr lang="es-ES" dirty="0"/>
              <a:t>.</a:t>
            </a:r>
            <a:endParaRPr lang="it-IT" dirty="0"/>
          </a:p>
          <a:p>
            <a:r>
              <a:rPr lang="es-ES" dirty="0"/>
              <a:t>Un </a:t>
            </a:r>
            <a:r>
              <a:rPr lang="es-ES" dirty="0" err="1"/>
              <a:t>modello</a:t>
            </a:r>
            <a:r>
              <a:rPr lang="es-ES" dirty="0"/>
              <a:t> che si </a:t>
            </a:r>
            <a:r>
              <a:rPr lang="es-ES" dirty="0" err="1"/>
              <a:t>applica</a:t>
            </a:r>
            <a:r>
              <a:rPr lang="es-ES" dirty="0"/>
              <a:t> </a:t>
            </a:r>
            <a:r>
              <a:rPr lang="es-ES" dirty="0" err="1"/>
              <a:t>all’inicio</a:t>
            </a:r>
            <a:r>
              <a:rPr lang="es-ES" dirty="0"/>
              <a:t> </a:t>
            </a:r>
            <a:r>
              <a:rPr lang="es-ES" dirty="0" err="1"/>
              <a:t>all’apprendimento</a:t>
            </a:r>
            <a:r>
              <a:rPr lang="es-ES" dirty="0"/>
              <a:t> </a:t>
            </a:r>
            <a:r>
              <a:rPr lang="es-ES" dirty="0" err="1"/>
              <a:t>interculturale</a:t>
            </a:r>
            <a:r>
              <a:rPr lang="es-ES" dirty="0"/>
              <a:t> </a:t>
            </a:r>
            <a:r>
              <a:rPr lang="es-ES" dirty="0" err="1"/>
              <a:t>delle</a:t>
            </a:r>
            <a:r>
              <a:rPr lang="es-ES" dirty="0"/>
              <a:t> lingue </a:t>
            </a:r>
            <a:r>
              <a:rPr lang="es-ES" dirty="0" err="1"/>
              <a:t>straniere</a:t>
            </a:r>
            <a:r>
              <a:rPr lang="es-ES" dirty="0"/>
              <a:t>. </a:t>
            </a:r>
            <a:r>
              <a:rPr lang="es-ES" dirty="0" err="1"/>
              <a:t>Il</a:t>
            </a:r>
            <a:r>
              <a:rPr lang="es-ES" dirty="0"/>
              <a:t> punto di </a:t>
            </a:r>
            <a:r>
              <a:rPr lang="es-ES" dirty="0" err="1"/>
              <a:t>partenza</a:t>
            </a:r>
            <a:r>
              <a:rPr lang="es-ES" dirty="0"/>
              <a:t> si pone </a:t>
            </a:r>
            <a:r>
              <a:rPr lang="es-ES" dirty="0" err="1"/>
              <a:t>nella</a:t>
            </a:r>
            <a:r>
              <a:rPr lang="es-ES" dirty="0"/>
              <a:t> </a:t>
            </a:r>
            <a:r>
              <a:rPr lang="es-ES" dirty="0" err="1"/>
              <a:t>considerazione</a:t>
            </a:r>
            <a:r>
              <a:rPr lang="es-ES" dirty="0"/>
              <a:t> </a:t>
            </a:r>
            <a:r>
              <a:rPr lang="es-ES" dirty="0" err="1"/>
              <a:t>delle</a:t>
            </a:r>
            <a:r>
              <a:rPr lang="es-ES" dirty="0"/>
              <a:t> lingue </a:t>
            </a:r>
            <a:r>
              <a:rPr lang="es-ES" dirty="0" err="1"/>
              <a:t>nella</a:t>
            </a:r>
            <a:r>
              <a:rPr lang="es-ES" dirty="0"/>
              <a:t> loro dimensione </a:t>
            </a:r>
            <a:r>
              <a:rPr lang="es-ES" dirty="0" err="1"/>
              <a:t>culturale</a:t>
            </a:r>
            <a:r>
              <a:rPr lang="es-ES" dirty="0"/>
              <a:t> e non come un mero sistema di </a:t>
            </a:r>
            <a:r>
              <a:rPr lang="es-ES" dirty="0" err="1"/>
              <a:t>regole</a:t>
            </a:r>
            <a:r>
              <a:rPr lang="es-ES" dirty="0"/>
              <a:t> </a:t>
            </a:r>
            <a:r>
              <a:rPr lang="es-ES" dirty="0" err="1"/>
              <a:t>astratte</a:t>
            </a:r>
            <a:r>
              <a:rPr lang="es-ES" dirty="0"/>
              <a:t>. </a:t>
            </a:r>
          </a:p>
          <a:p>
            <a:r>
              <a:rPr lang="es-ES" dirty="0"/>
              <a:t>La </a:t>
            </a:r>
            <a:r>
              <a:rPr lang="es-ES" dirty="0" err="1"/>
              <a:t>competenza</a:t>
            </a:r>
            <a:r>
              <a:rPr lang="es-ES" dirty="0"/>
              <a:t> </a:t>
            </a:r>
            <a:r>
              <a:rPr lang="es-ES" dirty="0" err="1"/>
              <a:t>interculturale</a:t>
            </a:r>
            <a:r>
              <a:rPr lang="es-ES" dirty="0"/>
              <a:t> si </a:t>
            </a:r>
            <a:r>
              <a:rPr lang="es-ES" dirty="0" err="1"/>
              <a:t>articola</a:t>
            </a:r>
            <a:r>
              <a:rPr lang="es-ES" dirty="0"/>
              <a:t> </a:t>
            </a:r>
            <a:r>
              <a:rPr lang="es-ES" dirty="0" err="1"/>
              <a:t>dunque</a:t>
            </a:r>
            <a:r>
              <a:rPr lang="es-ES" dirty="0"/>
              <a:t> in </a:t>
            </a:r>
            <a:r>
              <a:rPr lang="es-ES" dirty="0" err="1"/>
              <a:t>conoscenze</a:t>
            </a:r>
            <a:r>
              <a:rPr lang="es-ES" dirty="0"/>
              <a:t>, </a:t>
            </a:r>
            <a:r>
              <a:rPr lang="es-ES" dirty="0" err="1"/>
              <a:t>abilità</a:t>
            </a:r>
            <a:r>
              <a:rPr lang="es-ES" dirty="0"/>
              <a:t> e </a:t>
            </a:r>
            <a:r>
              <a:rPr lang="es-ES" dirty="0" err="1"/>
              <a:t>attitudini</a:t>
            </a:r>
            <a:r>
              <a:rPr lang="es-ES" dirty="0"/>
              <a:t>. 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36487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 descr="Immagine che contiene tavolo&#10;&#10;Descrizione generata automaticamente">
            <a:extLst>
              <a:ext uri="{FF2B5EF4-FFF2-40B4-BE49-F238E27FC236}">
                <a16:creationId xmlns:a16="http://schemas.microsoft.com/office/drawing/2014/main" id="{B2703C9F-9DE7-4E88-9999-0AD8ABEA04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6480" y="132000"/>
            <a:ext cx="8656320" cy="659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771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32318F-FFFD-4574-A7D6-B85059781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Il</a:t>
            </a:r>
            <a:r>
              <a:rPr lang="es-ES" dirty="0"/>
              <a:t> </a:t>
            </a:r>
            <a:r>
              <a:rPr lang="es-ES" dirty="0" err="1"/>
              <a:t>modello</a:t>
            </a:r>
            <a:r>
              <a:rPr lang="es-ES" dirty="0"/>
              <a:t> di Bennett come </a:t>
            </a:r>
            <a:r>
              <a:rPr lang="es-ES" dirty="0" err="1"/>
              <a:t>modello</a:t>
            </a:r>
            <a:r>
              <a:rPr lang="es-ES" dirty="0"/>
              <a:t> evolutivo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FB5163F-4207-4B93-9375-0D241F9F5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338638"/>
          </a:xfrm>
        </p:spPr>
        <p:txBody>
          <a:bodyPr>
            <a:normAutofit/>
          </a:bodyPr>
          <a:lstStyle/>
          <a:p>
            <a:r>
              <a:rPr lang="es-ES" sz="2000" b="1" dirty="0"/>
              <a:t>Un </a:t>
            </a:r>
            <a:r>
              <a:rPr lang="es-ES" sz="2000" b="1" dirty="0" err="1"/>
              <a:t>esempio</a:t>
            </a:r>
            <a:r>
              <a:rPr lang="es-ES" sz="2000" b="1" dirty="0"/>
              <a:t> di </a:t>
            </a:r>
            <a:r>
              <a:rPr lang="es-ES" sz="2000" b="1" dirty="0" err="1"/>
              <a:t>modello</a:t>
            </a:r>
            <a:r>
              <a:rPr lang="es-ES" sz="2000" b="1" dirty="0"/>
              <a:t> evolutivo </a:t>
            </a:r>
            <a:r>
              <a:rPr lang="es-ES" sz="2000" b="1" dirty="0" err="1"/>
              <a:t>delle</a:t>
            </a:r>
            <a:r>
              <a:rPr lang="es-ES" sz="2000" b="1" dirty="0"/>
              <a:t> </a:t>
            </a:r>
            <a:r>
              <a:rPr lang="es-ES" sz="2000" b="1" dirty="0" err="1"/>
              <a:t>competenze</a:t>
            </a:r>
            <a:r>
              <a:rPr lang="es-ES" sz="2000" b="1" dirty="0"/>
              <a:t> </a:t>
            </a:r>
            <a:r>
              <a:rPr lang="es-ES" sz="2000" b="1" dirty="0" err="1"/>
              <a:t>interculturali</a:t>
            </a:r>
            <a:r>
              <a:rPr lang="es-ES" sz="2000" b="1" dirty="0"/>
              <a:t> si trova nel </a:t>
            </a:r>
            <a:r>
              <a:rPr lang="es-ES" sz="2000" b="1" dirty="0" err="1"/>
              <a:t>lavoro</a:t>
            </a:r>
            <a:r>
              <a:rPr lang="es-ES" sz="2000" b="1" dirty="0"/>
              <a:t> di Milton Bennett (1993; 2015). </a:t>
            </a:r>
            <a:r>
              <a:rPr lang="es-ES" sz="2000" b="1" dirty="0" err="1"/>
              <a:t>Questo</a:t>
            </a:r>
            <a:r>
              <a:rPr lang="es-ES" sz="2000" b="1" dirty="0"/>
              <a:t> </a:t>
            </a:r>
            <a:r>
              <a:rPr lang="es-ES" sz="2000" b="1" dirty="0" err="1"/>
              <a:t>modello</a:t>
            </a:r>
            <a:r>
              <a:rPr lang="es-ES" sz="2000" b="1" dirty="0"/>
              <a:t> propone una </a:t>
            </a:r>
            <a:r>
              <a:rPr lang="es-ES" sz="2000" b="1" dirty="0" err="1"/>
              <a:t>linea</a:t>
            </a:r>
            <a:r>
              <a:rPr lang="es-ES" sz="2000" b="1" dirty="0"/>
              <a:t> continua che </a:t>
            </a:r>
            <a:r>
              <a:rPr lang="es-ES" sz="2000" b="1" dirty="0" err="1"/>
              <a:t>inizia</a:t>
            </a:r>
            <a:r>
              <a:rPr lang="es-ES" sz="2000" b="1" dirty="0"/>
              <a:t> </a:t>
            </a:r>
            <a:r>
              <a:rPr lang="es-ES" sz="2000" b="1" dirty="0" err="1"/>
              <a:t>nella</a:t>
            </a:r>
            <a:r>
              <a:rPr lang="es-ES" sz="2000" b="1" dirty="0"/>
              <a:t> </a:t>
            </a:r>
            <a:r>
              <a:rPr lang="es-ES" sz="2000" b="1" dirty="0" err="1"/>
              <a:t>condizione</a:t>
            </a:r>
            <a:r>
              <a:rPr lang="es-ES" sz="2000" b="1" dirty="0"/>
              <a:t> di etnocentrismo e si </a:t>
            </a:r>
            <a:r>
              <a:rPr lang="es-ES" sz="2000" b="1" dirty="0" err="1"/>
              <a:t>sviluppa</a:t>
            </a:r>
            <a:r>
              <a:rPr lang="es-ES" sz="2000" b="1" dirty="0"/>
              <a:t> </a:t>
            </a:r>
            <a:r>
              <a:rPr lang="es-ES" sz="2000" b="1" dirty="0" err="1"/>
              <a:t>attraverso</a:t>
            </a:r>
            <a:r>
              <a:rPr lang="es-ES" sz="2000" b="1" dirty="0"/>
              <a:t> </a:t>
            </a:r>
            <a:r>
              <a:rPr lang="es-ES" sz="2000" b="1" dirty="0" err="1"/>
              <a:t>varie</a:t>
            </a:r>
            <a:r>
              <a:rPr lang="es-ES" sz="2000" b="1" dirty="0"/>
              <a:t> </a:t>
            </a:r>
            <a:r>
              <a:rPr lang="es-ES" sz="2000" b="1" dirty="0" err="1"/>
              <a:t>tappe</a:t>
            </a:r>
            <a:r>
              <a:rPr lang="es-ES" sz="2000" b="1" dirty="0"/>
              <a:t> per </a:t>
            </a:r>
            <a:r>
              <a:rPr lang="es-ES" sz="2000" b="1" dirty="0" err="1"/>
              <a:t>arrivare</a:t>
            </a:r>
            <a:r>
              <a:rPr lang="es-ES" sz="2000" b="1" dirty="0"/>
              <a:t> a una </a:t>
            </a:r>
            <a:r>
              <a:rPr lang="es-ES" sz="2000" b="1" dirty="0" err="1"/>
              <a:t>piena</a:t>
            </a:r>
            <a:r>
              <a:rPr lang="es-ES" sz="2000" b="1" dirty="0"/>
              <a:t> </a:t>
            </a:r>
            <a:r>
              <a:rPr lang="es-ES" sz="2000" b="1" dirty="0" err="1"/>
              <a:t>coscienza</a:t>
            </a:r>
            <a:r>
              <a:rPr lang="es-ES" sz="2000" b="1" dirty="0"/>
              <a:t> e </a:t>
            </a:r>
            <a:r>
              <a:rPr lang="es-ES" sz="2000" b="1" dirty="0" err="1"/>
              <a:t>competenza</a:t>
            </a:r>
            <a:r>
              <a:rPr lang="es-ES" sz="2000" b="1" dirty="0"/>
              <a:t> </a:t>
            </a:r>
            <a:r>
              <a:rPr lang="es-ES" sz="2000" b="1" dirty="0" err="1"/>
              <a:t>interculturale</a:t>
            </a:r>
            <a:r>
              <a:rPr lang="es-ES" sz="2000" b="1" dirty="0"/>
              <a:t>. </a:t>
            </a:r>
            <a:r>
              <a:rPr lang="es-ES" sz="2000" b="1" dirty="0" err="1"/>
              <a:t>Il</a:t>
            </a:r>
            <a:r>
              <a:rPr lang="es-ES" sz="2000" b="1" dirty="0"/>
              <a:t> </a:t>
            </a:r>
            <a:r>
              <a:rPr lang="es-ES" sz="2000" b="1" dirty="0" err="1"/>
              <a:t>modello</a:t>
            </a:r>
            <a:r>
              <a:rPr lang="es-ES" sz="2000" b="1" dirty="0"/>
              <a:t>, </a:t>
            </a:r>
            <a:r>
              <a:rPr lang="es-ES" sz="2000" b="1" dirty="0" err="1"/>
              <a:t>chiamato</a:t>
            </a:r>
            <a:r>
              <a:rPr lang="es-ES" sz="2000" b="1" dirty="0"/>
              <a:t> </a:t>
            </a:r>
            <a:r>
              <a:rPr lang="es-ES" sz="2000" b="1" dirty="0" err="1"/>
              <a:t>Developmental</a:t>
            </a:r>
            <a:r>
              <a:rPr lang="es-ES" sz="2000" b="1" dirty="0"/>
              <a:t> </a:t>
            </a:r>
            <a:r>
              <a:rPr lang="es-ES" sz="2000" b="1" dirty="0" err="1"/>
              <a:t>Model</a:t>
            </a:r>
            <a:r>
              <a:rPr lang="es-ES" sz="2000" b="1" dirty="0"/>
              <a:t> </a:t>
            </a:r>
            <a:r>
              <a:rPr lang="es-ES" sz="2000" b="1" dirty="0" err="1"/>
              <a:t>of</a:t>
            </a:r>
            <a:r>
              <a:rPr lang="es-ES" sz="2000" b="1" dirty="0"/>
              <a:t> Intercultural </a:t>
            </a:r>
            <a:r>
              <a:rPr lang="es-ES" sz="2000" b="1" dirty="0" err="1"/>
              <a:t>Sensitivity</a:t>
            </a:r>
            <a:r>
              <a:rPr lang="es-ES" sz="2000" b="1" dirty="0"/>
              <a:t> (DMIS) identifica </a:t>
            </a:r>
            <a:r>
              <a:rPr lang="es-ES" sz="2000" b="1" dirty="0" err="1"/>
              <a:t>tre</a:t>
            </a:r>
            <a:r>
              <a:rPr lang="es-ES" sz="2000" b="1" dirty="0"/>
              <a:t> </a:t>
            </a:r>
            <a:r>
              <a:rPr lang="es-ES" sz="2000" b="1" dirty="0" err="1"/>
              <a:t>tappe</a:t>
            </a:r>
            <a:r>
              <a:rPr lang="es-ES" sz="2000" b="1" dirty="0"/>
              <a:t> </a:t>
            </a:r>
            <a:r>
              <a:rPr lang="es-ES" sz="2000" b="1" dirty="0" err="1"/>
              <a:t>etnocentriche</a:t>
            </a:r>
            <a:r>
              <a:rPr lang="es-ES" sz="2000" b="1" dirty="0"/>
              <a:t> –</a:t>
            </a:r>
            <a:r>
              <a:rPr lang="es-ES" sz="2000" b="1" dirty="0" err="1"/>
              <a:t>negazione</a:t>
            </a:r>
            <a:r>
              <a:rPr lang="es-ES" sz="2000" b="1" dirty="0"/>
              <a:t>, </a:t>
            </a:r>
            <a:r>
              <a:rPr lang="es-ES" sz="2000" b="1" dirty="0" err="1"/>
              <a:t>difesa</a:t>
            </a:r>
            <a:r>
              <a:rPr lang="es-ES" sz="2000" b="1" dirty="0"/>
              <a:t>, </a:t>
            </a:r>
            <a:r>
              <a:rPr lang="es-ES" sz="2000" b="1" dirty="0" err="1"/>
              <a:t>minimizzazzione</a:t>
            </a:r>
            <a:r>
              <a:rPr lang="es-ES" sz="2000" b="1" dirty="0"/>
              <a:t>- e </a:t>
            </a:r>
            <a:r>
              <a:rPr lang="es-ES" sz="2000" b="1" dirty="0" err="1"/>
              <a:t>tre</a:t>
            </a:r>
            <a:r>
              <a:rPr lang="es-ES" sz="2000" b="1" dirty="0"/>
              <a:t> </a:t>
            </a:r>
            <a:r>
              <a:rPr lang="es-ES" sz="2000" b="1" dirty="0" err="1"/>
              <a:t>tappe</a:t>
            </a:r>
            <a:r>
              <a:rPr lang="es-ES" sz="2000" b="1" dirty="0"/>
              <a:t> </a:t>
            </a:r>
            <a:r>
              <a:rPr lang="es-ES" sz="2000" b="1" dirty="0" err="1"/>
              <a:t>etnorelative</a:t>
            </a:r>
            <a:r>
              <a:rPr lang="es-ES" sz="2000" b="1" dirty="0"/>
              <a:t> -</a:t>
            </a:r>
            <a:r>
              <a:rPr lang="es-ES" sz="2000" b="1" dirty="0" err="1"/>
              <a:t>accettazione</a:t>
            </a:r>
            <a:r>
              <a:rPr lang="es-ES" sz="2000" b="1" dirty="0"/>
              <a:t>, </a:t>
            </a:r>
            <a:r>
              <a:rPr lang="es-ES" sz="2000" b="1" dirty="0" err="1"/>
              <a:t>adattamento</a:t>
            </a:r>
            <a:r>
              <a:rPr lang="es-ES" sz="2000" b="1" dirty="0"/>
              <a:t>, </a:t>
            </a:r>
            <a:r>
              <a:rPr lang="es-ES" sz="2000" b="1" dirty="0" err="1"/>
              <a:t>integrazione</a:t>
            </a:r>
            <a:r>
              <a:rPr lang="es-ES" sz="2000" b="1" dirty="0"/>
              <a:t>. </a:t>
            </a:r>
          </a:p>
          <a:p>
            <a:r>
              <a:rPr lang="es-ES" sz="2000" b="1" dirty="0" err="1"/>
              <a:t>Secondo</a:t>
            </a:r>
            <a:r>
              <a:rPr lang="es-ES" sz="2000" b="1" dirty="0"/>
              <a:t> Bennett </a:t>
            </a:r>
            <a:r>
              <a:rPr lang="es-ES" sz="2000" b="1" dirty="0" err="1"/>
              <a:t>l’atteggiamento</a:t>
            </a:r>
            <a:r>
              <a:rPr lang="es-ES" sz="2000" b="1" dirty="0"/>
              <a:t> </a:t>
            </a:r>
            <a:r>
              <a:rPr lang="es-ES" sz="2000" b="1" dirty="0" err="1"/>
              <a:t>etnorelativo</a:t>
            </a:r>
            <a:r>
              <a:rPr lang="es-ES" sz="2000" b="1" dirty="0"/>
              <a:t> significa considerare che “le culture si </a:t>
            </a:r>
            <a:r>
              <a:rPr lang="es-ES" sz="2000" b="1" dirty="0" err="1"/>
              <a:t>possono</a:t>
            </a:r>
            <a:r>
              <a:rPr lang="es-ES" sz="2000" b="1" dirty="0"/>
              <a:t> capire </a:t>
            </a:r>
            <a:r>
              <a:rPr lang="es-ES" sz="2000" b="1" dirty="0" err="1"/>
              <a:t>nella</a:t>
            </a:r>
            <a:r>
              <a:rPr lang="es-ES" sz="2000" b="1" dirty="0"/>
              <a:t> loro </a:t>
            </a:r>
            <a:r>
              <a:rPr lang="es-ES" sz="2000" b="1" dirty="0" err="1"/>
              <a:t>relazione</a:t>
            </a:r>
            <a:r>
              <a:rPr lang="es-ES" sz="2000" b="1" dirty="0"/>
              <a:t> reciproca e che </a:t>
            </a:r>
            <a:r>
              <a:rPr lang="es-ES" sz="2000" b="1" dirty="0" err="1"/>
              <a:t>ciascun</a:t>
            </a:r>
            <a:r>
              <a:rPr lang="es-ES" sz="2000" b="1" dirty="0"/>
              <a:t> </a:t>
            </a:r>
            <a:r>
              <a:rPr lang="es-ES" sz="2000" b="1" dirty="0" err="1"/>
              <a:t>atteggiamento</a:t>
            </a:r>
            <a:r>
              <a:rPr lang="es-ES" sz="2000" b="1" dirty="0"/>
              <a:t> si </a:t>
            </a:r>
            <a:r>
              <a:rPr lang="es-ES" sz="2000" b="1" dirty="0" err="1"/>
              <a:t>può</a:t>
            </a:r>
            <a:r>
              <a:rPr lang="es-ES" sz="2000" b="1" dirty="0"/>
              <a:t> capire solo </a:t>
            </a:r>
            <a:r>
              <a:rPr lang="es-ES" sz="2000" b="1" dirty="0" err="1"/>
              <a:t>all’interno</a:t>
            </a:r>
            <a:r>
              <a:rPr lang="es-ES" sz="2000" b="1" dirty="0"/>
              <a:t> del </a:t>
            </a:r>
            <a:r>
              <a:rPr lang="es-ES" sz="2000" b="1" dirty="0" err="1"/>
              <a:t>suo</a:t>
            </a:r>
            <a:r>
              <a:rPr lang="es-ES" sz="2000" b="1" dirty="0"/>
              <a:t> contesto </a:t>
            </a:r>
            <a:r>
              <a:rPr lang="es-ES" sz="2000" b="1" dirty="0" err="1"/>
              <a:t>culturale</a:t>
            </a:r>
            <a:r>
              <a:rPr lang="es-ES" sz="2000" b="1" dirty="0"/>
              <a:t>”.</a:t>
            </a:r>
            <a:endParaRPr lang="it-IT" sz="2000" b="1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3083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>
            <a:extLst>
              <a:ext uri="{FF2B5EF4-FFF2-40B4-BE49-F238E27FC236}">
                <a16:creationId xmlns:a16="http://schemas.microsoft.com/office/drawing/2014/main" id="{53556192-1BEE-47A0-9901-72101C7F00F6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1708204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Acrobat Document" r:id="rId3" imgW="7543418" imgH="5829300" progId="AcroExch.Document.DC">
                  <p:embed/>
                </p:oleObj>
              </mc:Choice>
              <mc:Fallback>
                <p:oleObj name="Acrobat Document" r:id="rId3" imgW="7543418" imgH="5829300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192000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2660005"/>
      </p:ext>
    </p:extLst>
  </p:cSld>
  <p:clrMapOvr>
    <a:masterClrMapping/>
  </p:clrMapOvr>
</p:sld>
</file>

<file path=ppt/theme/theme1.xml><?xml version="1.0" encoding="utf-8"?>
<a:theme xmlns:a="http://schemas.openxmlformats.org/drawingml/2006/main" name="Filo">
  <a:themeElements>
    <a:clrScheme name="Filo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Filo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ilo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1074</Words>
  <Application>Microsoft Office PowerPoint</Application>
  <PresentationFormat>Widescreen</PresentationFormat>
  <Paragraphs>48</Paragraphs>
  <Slides>18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3" baseType="lpstr">
      <vt:lpstr>Arial</vt:lpstr>
      <vt:lpstr>Century Gothic</vt:lpstr>
      <vt:lpstr>Wingdings 3</vt:lpstr>
      <vt:lpstr>Filo</vt:lpstr>
      <vt:lpstr>Acrobat Document</vt:lpstr>
      <vt:lpstr>Le competenze interculturali</vt:lpstr>
      <vt:lpstr>Obiettivi e Storia </vt:lpstr>
      <vt:lpstr>Le società contemporanee come società interculturali “di fatto”</vt:lpstr>
      <vt:lpstr>Il concetto di competenza</vt:lpstr>
      <vt:lpstr>Le dimensioni delle competenze interculturali</vt:lpstr>
      <vt:lpstr>Il modello di Byram</vt:lpstr>
      <vt:lpstr>Presentazione standard di PowerPoint</vt:lpstr>
      <vt:lpstr>Il modello di Bennett come modello evolutivo</vt:lpstr>
      <vt:lpstr>Presentazione standard di PowerPoint</vt:lpstr>
      <vt:lpstr>Presentazione standard di PowerPoint</vt:lpstr>
      <vt:lpstr>L’empatia come chiave della  competenza interculturale</vt:lpstr>
      <vt:lpstr>Misurare le competenze interculturali</vt:lpstr>
      <vt:lpstr>Il modello di Edward Taylor</vt:lpstr>
      <vt:lpstr>Presentazione standard di PowerPoint</vt:lpstr>
      <vt:lpstr>Il modello di Darla Deardorff</vt:lpstr>
      <vt:lpstr>Presentazione standard di PowerPoint</vt:lpstr>
      <vt:lpstr>L’intelligenza culturale</vt:lpstr>
      <vt:lpstr>Verso l’elaborazione di nuovi modelli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competenze interculturali</dc:title>
  <dc:creator>Stefano Tedeschi</dc:creator>
  <cp:lastModifiedBy>Stefano Tedeschi</cp:lastModifiedBy>
  <cp:revision>4</cp:revision>
  <dcterms:created xsi:type="dcterms:W3CDTF">2020-10-09T10:41:40Z</dcterms:created>
  <dcterms:modified xsi:type="dcterms:W3CDTF">2020-10-11T11:38:32Z</dcterms:modified>
</cp:coreProperties>
</file>