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2475-3F18-4FD9-99D0-1380B01F4D55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C174-0EBC-421B-B7EF-A348ED9F9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5880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2475-3F18-4FD9-99D0-1380B01F4D55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C174-0EBC-421B-B7EF-A348ED9F9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4459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2475-3F18-4FD9-99D0-1380B01F4D55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C174-0EBC-421B-B7EF-A348ED9F9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8748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2475-3F18-4FD9-99D0-1380B01F4D55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C174-0EBC-421B-B7EF-A348ED9F9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9045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2475-3F18-4FD9-99D0-1380B01F4D55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C174-0EBC-421B-B7EF-A348ED9F9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1412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2475-3F18-4FD9-99D0-1380B01F4D55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C174-0EBC-421B-B7EF-A348ED9F9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1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2475-3F18-4FD9-99D0-1380B01F4D55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C174-0EBC-421B-B7EF-A348ED9F9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0521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2475-3F18-4FD9-99D0-1380B01F4D55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C174-0EBC-421B-B7EF-A348ED9F9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938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2475-3F18-4FD9-99D0-1380B01F4D55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C174-0EBC-421B-B7EF-A348ED9F9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2839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2475-3F18-4FD9-99D0-1380B01F4D55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C174-0EBC-421B-B7EF-A348ED9F9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792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F2475-3F18-4FD9-99D0-1380B01F4D55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DC174-0EBC-421B-B7EF-A348ED9F9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902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F2475-3F18-4FD9-99D0-1380B01F4D55}" type="datetimeFigureOut">
              <a:rPr lang="it-IT" smtClean="0"/>
              <a:t>05/10/2022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DC174-0EBC-421B-B7EF-A348ED9F9E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0326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Enforcement</a:t>
            </a:r>
            <a:r>
              <a:rPr lang="it-IT" dirty="0"/>
              <a:t> of EU Law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it-IT" sz="4000" dirty="0"/>
          </a:p>
          <a:p>
            <a:r>
              <a:rPr lang="it-IT" sz="6000" b="1" dirty="0" err="1"/>
              <a:t>Supremacy</a:t>
            </a:r>
            <a:endParaRPr lang="it-IT" sz="6000" b="1" dirty="0"/>
          </a:p>
        </p:txBody>
      </p:sp>
    </p:spTree>
    <p:extLst>
      <p:ext uri="{BB962C8B-B14F-4D97-AF65-F5344CB8AC3E}">
        <p14:creationId xmlns:p14="http://schemas.microsoft.com/office/powerpoint/2010/main" val="3251627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National </a:t>
            </a:r>
            <a:r>
              <a:rPr lang="it-IT" dirty="0" err="1"/>
              <a:t>challenges</a:t>
            </a:r>
            <a:r>
              <a:rPr lang="it-IT" dirty="0"/>
              <a:t>: </a:t>
            </a:r>
            <a:r>
              <a:rPr lang="it-IT" dirty="0" err="1"/>
              <a:t>Kompetenz-Kompetenz</a:t>
            </a:r>
            <a:r>
              <a:rPr lang="it-IT" dirty="0"/>
              <a:t> and </a:t>
            </a:r>
            <a:r>
              <a:rPr lang="it-IT" dirty="0" err="1"/>
              <a:t>competence</a:t>
            </a:r>
            <a:r>
              <a:rPr lang="it-IT" dirty="0"/>
              <a:t> </a:t>
            </a:r>
            <a:r>
              <a:rPr lang="it-IT" dirty="0" err="1"/>
              <a:t>limits</a:t>
            </a:r>
            <a:r>
              <a:rPr lang="it-IT" dirty="0"/>
              <a:t> (the </a:t>
            </a:r>
            <a:r>
              <a:rPr lang="it-IT" dirty="0" err="1"/>
              <a:t>judicial</a:t>
            </a:r>
            <a:r>
              <a:rPr lang="it-IT" dirty="0"/>
              <a:t> control on ultra </a:t>
            </a:r>
            <a:r>
              <a:rPr lang="it-IT" dirty="0" err="1"/>
              <a:t>vires</a:t>
            </a:r>
            <a:r>
              <a:rPr lang="it-IT" dirty="0"/>
              <a:t> </a:t>
            </a:r>
            <a:r>
              <a:rPr lang="it-IT" dirty="0" err="1"/>
              <a:t>acts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  <a:p>
            <a:r>
              <a:rPr lang="it-IT" dirty="0" err="1"/>
              <a:t>BVerGE</a:t>
            </a:r>
            <a:r>
              <a:rPr lang="it-IT" dirty="0"/>
              <a:t>, </a:t>
            </a:r>
            <a:r>
              <a:rPr lang="it-IT" dirty="0" err="1"/>
              <a:t>LissabonUrteil</a:t>
            </a:r>
            <a:r>
              <a:rPr lang="it-IT" dirty="0"/>
              <a:t>, 2010: </a:t>
            </a:r>
            <a:r>
              <a:rPr lang="it-IT" dirty="0" err="1"/>
              <a:t>As</a:t>
            </a:r>
            <a:r>
              <a:rPr lang="it-IT" dirty="0"/>
              <a:t> long </a:t>
            </a:r>
            <a:r>
              <a:rPr lang="it-IT" dirty="0" err="1"/>
              <a:t>as</a:t>
            </a:r>
            <a:r>
              <a:rPr lang="it-IT" dirty="0"/>
              <a:t>, and </a:t>
            </a:r>
            <a:r>
              <a:rPr lang="it-IT" dirty="0" err="1"/>
              <a:t>insofar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, the </a:t>
            </a:r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conferral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adhered</a:t>
            </a:r>
            <a:r>
              <a:rPr lang="it-IT" dirty="0"/>
              <a:t> to in an </a:t>
            </a:r>
            <a:r>
              <a:rPr lang="it-IT" dirty="0" err="1"/>
              <a:t>association</a:t>
            </a:r>
            <a:r>
              <a:rPr lang="it-IT" dirty="0"/>
              <a:t> of </a:t>
            </a:r>
            <a:r>
              <a:rPr lang="it-IT" dirty="0" err="1"/>
              <a:t>sovereign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with </a:t>
            </a:r>
            <a:r>
              <a:rPr lang="it-IT" dirty="0" err="1"/>
              <a:t>clear</a:t>
            </a:r>
            <a:r>
              <a:rPr lang="it-IT" dirty="0"/>
              <a:t> </a:t>
            </a:r>
            <a:r>
              <a:rPr lang="it-IT" dirty="0" err="1"/>
              <a:t>elements</a:t>
            </a:r>
            <a:r>
              <a:rPr lang="it-IT" dirty="0"/>
              <a:t> of executive and </a:t>
            </a:r>
            <a:r>
              <a:rPr lang="it-IT" dirty="0" err="1"/>
              <a:t>governmental</a:t>
            </a:r>
            <a:r>
              <a:rPr lang="it-IT" dirty="0"/>
              <a:t> co-</a:t>
            </a:r>
            <a:r>
              <a:rPr lang="it-IT" dirty="0" err="1"/>
              <a:t>operation</a:t>
            </a:r>
            <a:r>
              <a:rPr lang="it-IT" dirty="0"/>
              <a:t>, the </a:t>
            </a:r>
            <a:r>
              <a:rPr lang="it-IT" dirty="0" err="1"/>
              <a:t>legitimation</a:t>
            </a:r>
            <a:r>
              <a:rPr lang="it-IT" dirty="0"/>
              <a:t> </a:t>
            </a:r>
            <a:r>
              <a:rPr lang="it-IT" dirty="0" err="1"/>
              <a:t>provided</a:t>
            </a:r>
            <a:r>
              <a:rPr lang="it-IT" dirty="0"/>
              <a:t> by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parliaments</a:t>
            </a:r>
            <a:r>
              <a:rPr lang="it-IT" dirty="0"/>
              <a:t> and </a:t>
            </a:r>
            <a:r>
              <a:rPr lang="it-IT" dirty="0" err="1"/>
              <a:t>governments</a:t>
            </a:r>
            <a:r>
              <a:rPr lang="it-IT" dirty="0"/>
              <a:t> </a:t>
            </a:r>
            <a:r>
              <a:rPr lang="it-IT" dirty="0" err="1"/>
              <a:t>complemented</a:t>
            </a:r>
            <a:r>
              <a:rPr lang="it-IT" dirty="0"/>
              <a:t> and </a:t>
            </a:r>
            <a:r>
              <a:rPr lang="it-IT" dirty="0" err="1"/>
              <a:t>sustained</a:t>
            </a:r>
            <a:r>
              <a:rPr lang="it-IT" dirty="0"/>
              <a:t> by the </a:t>
            </a:r>
            <a:r>
              <a:rPr lang="it-IT" dirty="0" err="1"/>
              <a:t>directly</a:t>
            </a:r>
            <a:r>
              <a:rPr lang="it-IT" dirty="0"/>
              <a:t> </a:t>
            </a:r>
            <a:r>
              <a:rPr lang="it-IT" dirty="0" err="1"/>
              <a:t>elected</a:t>
            </a:r>
            <a:r>
              <a:rPr lang="it-IT" dirty="0"/>
              <a:t>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sufficient</a:t>
            </a:r>
            <a:r>
              <a:rPr lang="it-IT" dirty="0"/>
              <a:t> in </a:t>
            </a:r>
            <a:r>
              <a:rPr lang="it-IT" dirty="0" err="1"/>
              <a:t>principle</a:t>
            </a:r>
            <a:r>
              <a:rPr lang="it-IT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781409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CAD8A6-6196-4062-8534-A7CFED8BF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ECB case, 2020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A89287-7E40-45CE-9427-BC8C5AC66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On 5 May 2020, the Second Senate of the </a:t>
            </a:r>
            <a:r>
              <a:rPr lang="en-US" dirty="0" err="1"/>
              <a:t>BVerfG</a:t>
            </a:r>
            <a:r>
              <a:rPr lang="en-US" dirty="0"/>
              <a:t> delivered its judgment on the constitutional complaints concerning the PSPP (Public Sector Purchase </a:t>
            </a:r>
            <a:r>
              <a:rPr lang="en-US" dirty="0" err="1"/>
              <a:t>Programfor</a:t>
            </a:r>
            <a:r>
              <a:rPr lang="en-US" dirty="0"/>
              <a:t> the purchase of bonds issued by the Member States) from which the </a:t>
            </a:r>
            <a:r>
              <a:rPr lang="en-US" i="1" dirty="0"/>
              <a:t>Weiss</a:t>
            </a:r>
            <a:r>
              <a:rPr lang="en-US" dirty="0"/>
              <a:t> decision of the Court of Justice originated. The </a:t>
            </a:r>
            <a:r>
              <a:rPr lang="en-US" dirty="0" err="1"/>
              <a:t>BVerfG</a:t>
            </a:r>
            <a:r>
              <a:rPr lang="en-US" dirty="0"/>
              <a:t> affirmed that the judgment of the Court of Justice was rendered </a:t>
            </a:r>
            <a:r>
              <a:rPr lang="en-US" i="1" dirty="0"/>
              <a:t>ultra vires</a:t>
            </a:r>
            <a:r>
              <a:rPr lang="en-US" dirty="0"/>
              <a:t>: in its assessment of the PSPP proportionality, the Court of Justice had entirely disregarded the actual economic policy effects of the </a:t>
            </a:r>
            <a:r>
              <a:rPr lang="en-US" dirty="0" err="1"/>
              <a:t>programme</a:t>
            </a:r>
            <a:r>
              <a:rPr lang="en-US" dirty="0"/>
              <a:t> nor did it undertake a “comprehensible review” as to whether the ECB had observed the limits of its mandate. Since </a:t>
            </a:r>
            <a:r>
              <a:rPr lang="en-US" i="1" dirty="0"/>
              <a:t>ultra vires</a:t>
            </a:r>
            <a:r>
              <a:rPr lang="en-US" dirty="0"/>
              <a:t> acts do not have binding effect and are not applicable in Germany, the </a:t>
            </a:r>
            <a:r>
              <a:rPr lang="en-US" dirty="0" err="1"/>
              <a:t>BVerfG</a:t>
            </a:r>
            <a:r>
              <a:rPr lang="en-US" dirty="0"/>
              <a:t> held that it was entitled to conduct its own review of the validity of the PSPP </a:t>
            </a:r>
            <a:r>
              <a:rPr lang="en-US" dirty="0" err="1"/>
              <a:t>programme</a:t>
            </a:r>
            <a:r>
              <a:rPr lang="en-US" dirty="0"/>
              <a:t>.</a:t>
            </a:r>
          </a:p>
          <a:p>
            <a:r>
              <a:rPr lang="en-US" dirty="0"/>
              <a:t>As a result of its own review, the </a:t>
            </a:r>
            <a:r>
              <a:rPr lang="en-US" dirty="0" err="1"/>
              <a:t>BVerfG</a:t>
            </a:r>
            <a:r>
              <a:rPr lang="en-US" dirty="0"/>
              <a:t> concluded that, by unconditionally pursuing the PSPP monetary policy objective without considering its economic policy effects, the ECB manifestly disregarded the principle of proportionality; in the PSPP decision, the ECB failed to balance the monetary policy objective with the economic policy effects stemming from the </a:t>
            </a:r>
            <a:r>
              <a:rPr lang="en-US" dirty="0" err="1"/>
              <a:t>programme</a:t>
            </a:r>
            <a:r>
              <a:rPr lang="en-US" dirty="0"/>
              <a:t>. Therefore, the interpretation of the proportionality principle carried out by the Court of Justice, and the resulting delimitation of the ESCB’s competence, exceeded its judicial mandate.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2135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How to solve </a:t>
            </a:r>
            <a:r>
              <a:rPr lang="it-IT" dirty="0" err="1"/>
              <a:t>conflicts</a:t>
            </a:r>
            <a:r>
              <a:rPr lang="it-IT" dirty="0"/>
              <a:t> in a </a:t>
            </a:r>
            <a:r>
              <a:rPr lang="it-IT" dirty="0" err="1"/>
              <a:t>federal</a:t>
            </a:r>
            <a:r>
              <a:rPr lang="it-IT" dirty="0"/>
              <a:t> </a:t>
            </a:r>
            <a:r>
              <a:rPr lang="it-IT" dirty="0" err="1"/>
              <a:t>system</a:t>
            </a:r>
            <a:r>
              <a:rPr lang="it-IT" dirty="0"/>
              <a:t> of law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it-IT" dirty="0"/>
          </a:p>
          <a:p>
            <a:r>
              <a:rPr lang="it-IT" dirty="0" err="1"/>
              <a:t>Hierarchy</a:t>
            </a:r>
            <a:r>
              <a:rPr lang="it-IT" dirty="0"/>
              <a:t> of </a:t>
            </a:r>
            <a:r>
              <a:rPr lang="it-IT" dirty="0" err="1"/>
              <a:t>norms</a:t>
            </a:r>
            <a:r>
              <a:rPr lang="it-IT" dirty="0"/>
              <a:t>: </a:t>
            </a:r>
            <a:r>
              <a:rPr lang="it-IT" b="1" dirty="0" err="1"/>
              <a:t>supremacy</a:t>
            </a:r>
            <a:r>
              <a:rPr lang="it-IT" b="1" dirty="0"/>
              <a:t> of EU law over </a:t>
            </a:r>
            <a:r>
              <a:rPr lang="it-IT" b="1" dirty="0" err="1"/>
              <a:t>national</a:t>
            </a:r>
            <a:r>
              <a:rPr lang="it-IT" b="1" dirty="0"/>
              <a:t> law</a:t>
            </a:r>
            <a:endParaRPr lang="it-IT" dirty="0"/>
          </a:p>
          <a:p>
            <a:endParaRPr lang="it-IT" dirty="0"/>
          </a:p>
          <a:p>
            <a:pPr marL="514350" indent="-514350">
              <a:buFont typeface="+mj-lt"/>
              <a:buAutoNum type="alphaUcPeriod"/>
            </a:pP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perspective</a:t>
            </a:r>
            <a:r>
              <a:rPr lang="it-IT" dirty="0"/>
              <a:t>: </a:t>
            </a:r>
            <a:r>
              <a:rPr lang="it-IT" dirty="0" err="1"/>
              <a:t>All</a:t>
            </a:r>
            <a:r>
              <a:rPr lang="it-IT" dirty="0"/>
              <a:t> Union law </a:t>
            </a:r>
            <a:r>
              <a:rPr lang="it-IT" dirty="0" err="1"/>
              <a:t>prevails</a:t>
            </a:r>
            <a:r>
              <a:rPr lang="it-IT" dirty="0"/>
              <a:t> over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law</a:t>
            </a:r>
          </a:p>
          <a:p>
            <a:pPr marL="514350" indent="-514350">
              <a:buFont typeface="+mj-lt"/>
              <a:buAutoNum type="alphaUcPeriod"/>
            </a:pPr>
            <a:endParaRPr lang="it-IT" dirty="0"/>
          </a:p>
          <a:p>
            <a:pPr marL="514350" indent="-514350">
              <a:buFont typeface="+mj-lt"/>
              <a:buAutoNum type="alphaUcPeriod"/>
            </a:pPr>
            <a:r>
              <a:rPr lang="it-IT" dirty="0"/>
              <a:t>National </a:t>
            </a:r>
            <a:r>
              <a:rPr lang="it-IT" dirty="0" err="1"/>
              <a:t>perspective</a:t>
            </a:r>
            <a:r>
              <a:rPr lang="it-IT" dirty="0"/>
              <a:t>: the </a:t>
            </a:r>
            <a:r>
              <a:rPr lang="it-IT" dirty="0" err="1"/>
              <a:t>supremacy</a:t>
            </a:r>
            <a:r>
              <a:rPr lang="it-IT" dirty="0"/>
              <a:t> of EU law </a:t>
            </a:r>
            <a:r>
              <a:rPr lang="it-IT" dirty="0" err="1"/>
              <a:t>is</a:t>
            </a:r>
            <a:r>
              <a:rPr lang="it-IT" dirty="0"/>
              <a:t> relative – some </a:t>
            </a:r>
            <a:r>
              <a:rPr lang="it-IT" dirty="0" err="1"/>
              <a:t>national</a:t>
            </a:r>
            <a:r>
              <a:rPr lang="it-IT" dirty="0"/>
              <a:t> law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considered</a:t>
            </a:r>
            <a:r>
              <a:rPr lang="it-IT" dirty="0"/>
              <a:t> to be </a:t>
            </a:r>
            <a:r>
              <a:rPr lang="it-IT" dirty="0" err="1"/>
              <a:t>beyond</a:t>
            </a:r>
            <a:r>
              <a:rPr lang="it-IT" dirty="0"/>
              <a:t> the </a:t>
            </a:r>
            <a:r>
              <a:rPr lang="it-IT" dirty="0" err="1"/>
              <a:t>supremacy</a:t>
            </a:r>
            <a:r>
              <a:rPr lang="it-IT" dirty="0"/>
              <a:t> of EU law</a:t>
            </a:r>
          </a:p>
          <a:p>
            <a:r>
              <a:rPr lang="it-IT" dirty="0" err="1"/>
              <a:t>Conflict</a:t>
            </a:r>
            <a:r>
              <a:rPr lang="it-IT" dirty="0"/>
              <a:t> with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fundamental</a:t>
            </a:r>
            <a:r>
              <a:rPr lang="it-IT" dirty="0"/>
              <a:t> </a:t>
            </a:r>
            <a:r>
              <a:rPr lang="it-IT" dirty="0" err="1"/>
              <a:t>rights</a:t>
            </a:r>
            <a:r>
              <a:rPr lang="it-IT" dirty="0"/>
              <a:t> (</a:t>
            </a:r>
            <a:r>
              <a:rPr lang="it-IT" dirty="0" err="1"/>
              <a:t>controlimiti</a:t>
            </a:r>
            <a:r>
              <a:rPr lang="it-IT" dirty="0"/>
              <a:t>, </a:t>
            </a:r>
            <a:r>
              <a:rPr lang="it-IT" dirty="0" err="1"/>
              <a:t>counter-limits</a:t>
            </a:r>
            <a:r>
              <a:rPr lang="it-IT" dirty="0"/>
              <a:t> in the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Court </a:t>
            </a:r>
            <a:r>
              <a:rPr lang="it-IT" dirty="0" err="1"/>
              <a:t>doctrine</a:t>
            </a:r>
            <a:r>
              <a:rPr lang="it-IT" dirty="0"/>
              <a:t>)</a:t>
            </a:r>
          </a:p>
          <a:p>
            <a:r>
              <a:rPr lang="it-IT" dirty="0"/>
              <a:t>Ultra </a:t>
            </a:r>
            <a:r>
              <a:rPr lang="it-IT" dirty="0" err="1"/>
              <a:t>vires</a:t>
            </a:r>
            <a:r>
              <a:rPr lang="it-IT" dirty="0"/>
              <a:t> control (</a:t>
            </a:r>
            <a:r>
              <a:rPr lang="it-IT" dirty="0" err="1"/>
              <a:t>Kompetenz-Kompetenz</a:t>
            </a:r>
            <a:r>
              <a:rPr lang="it-IT" dirty="0"/>
              <a:t>, </a:t>
            </a:r>
            <a:r>
              <a:rPr lang="it-IT" dirty="0" err="1"/>
              <a:t>BVerG</a:t>
            </a:r>
            <a:r>
              <a:rPr lang="it-IT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76141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Declaration</a:t>
            </a:r>
            <a:r>
              <a:rPr lang="it-IT" dirty="0"/>
              <a:t> 17 </a:t>
            </a:r>
            <a:r>
              <a:rPr lang="it-IT" dirty="0" err="1"/>
              <a:t>attached</a:t>
            </a:r>
            <a:r>
              <a:rPr lang="it-IT" dirty="0"/>
              <a:t> to the </a:t>
            </a:r>
            <a:r>
              <a:rPr lang="it-IT" dirty="0" err="1"/>
              <a:t>Lisbon</a:t>
            </a:r>
            <a:r>
              <a:rPr lang="it-IT" dirty="0"/>
              <a:t> </a:t>
            </a:r>
            <a:r>
              <a:rPr lang="it-IT" dirty="0" err="1"/>
              <a:t>Treaty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«The Conference </a:t>
            </a:r>
            <a:r>
              <a:rPr lang="it-IT" dirty="0" err="1"/>
              <a:t>recalls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, in </a:t>
            </a:r>
            <a:r>
              <a:rPr lang="it-IT" dirty="0" err="1"/>
              <a:t>accordance</a:t>
            </a:r>
            <a:r>
              <a:rPr lang="it-IT" dirty="0"/>
              <a:t> with </a:t>
            </a:r>
            <a:r>
              <a:rPr lang="it-IT" dirty="0" err="1"/>
              <a:t>well</a:t>
            </a:r>
            <a:r>
              <a:rPr lang="it-IT" dirty="0"/>
              <a:t> </a:t>
            </a:r>
            <a:r>
              <a:rPr lang="it-IT" dirty="0" err="1"/>
              <a:t>settled</a:t>
            </a:r>
            <a:r>
              <a:rPr lang="it-IT" dirty="0"/>
              <a:t> case law of the Court of </a:t>
            </a:r>
            <a:r>
              <a:rPr lang="it-IT" dirty="0" err="1"/>
              <a:t>Justice</a:t>
            </a:r>
            <a:r>
              <a:rPr lang="it-IT" dirty="0"/>
              <a:t> of the </a:t>
            </a:r>
            <a:r>
              <a:rPr lang="it-IT" dirty="0" err="1"/>
              <a:t>European</a:t>
            </a:r>
            <a:r>
              <a:rPr lang="it-IT" dirty="0"/>
              <a:t> Union, the </a:t>
            </a:r>
            <a:r>
              <a:rPr lang="it-IT" dirty="0" err="1"/>
              <a:t>Treaties</a:t>
            </a:r>
            <a:r>
              <a:rPr lang="it-IT" dirty="0"/>
              <a:t> and the law </a:t>
            </a:r>
            <a:r>
              <a:rPr lang="it-IT" dirty="0" err="1"/>
              <a:t>adopted</a:t>
            </a:r>
            <a:r>
              <a:rPr lang="it-IT" dirty="0"/>
              <a:t> by the Union on the </a:t>
            </a:r>
            <a:r>
              <a:rPr lang="it-IT" dirty="0" err="1"/>
              <a:t>basis</a:t>
            </a:r>
            <a:r>
              <a:rPr lang="it-IT" dirty="0"/>
              <a:t> of the </a:t>
            </a:r>
            <a:r>
              <a:rPr lang="it-IT" dirty="0" err="1"/>
              <a:t>Treaties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primacy</a:t>
            </a:r>
            <a:r>
              <a:rPr lang="it-IT" dirty="0"/>
              <a:t> over the law of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, under the </a:t>
            </a:r>
            <a:r>
              <a:rPr lang="it-IT" dirty="0" err="1"/>
              <a:t>conditions</a:t>
            </a:r>
            <a:r>
              <a:rPr lang="it-IT" dirty="0"/>
              <a:t> </a:t>
            </a:r>
            <a:r>
              <a:rPr lang="it-IT" dirty="0" err="1"/>
              <a:t>laid</a:t>
            </a:r>
            <a:r>
              <a:rPr lang="it-IT" dirty="0"/>
              <a:t> down by the </a:t>
            </a:r>
            <a:r>
              <a:rPr lang="it-IT" dirty="0" err="1"/>
              <a:t>said</a:t>
            </a:r>
            <a:r>
              <a:rPr lang="it-IT" dirty="0"/>
              <a:t> case law».</a:t>
            </a:r>
          </a:p>
        </p:txBody>
      </p:sp>
    </p:spTree>
    <p:extLst>
      <p:ext uri="{BB962C8B-B14F-4D97-AF65-F5344CB8AC3E}">
        <p14:creationId xmlns:p14="http://schemas.microsoft.com/office/powerpoint/2010/main" val="1958132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Costa/ENEL, 1964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«By </a:t>
            </a:r>
            <a:r>
              <a:rPr lang="it-IT" dirty="0" err="1"/>
              <a:t>contrast</a:t>
            </a:r>
            <a:r>
              <a:rPr lang="it-IT" dirty="0"/>
              <a:t> with </a:t>
            </a:r>
            <a:r>
              <a:rPr lang="it-IT" dirty="0" err="1"/>
              <a:t>ordinary</a:t>
            </a:r>
            <a:r>
              <a:rPr lang="it-IT" dirty="0"/>
              <a:t> </a:t>
            </a:r>
            <a:r>
              <a:rPr lang="it-IT" dirty="0" err="1"/>
              <a:t>international</a:t>
            </a:r>
            <a:r>
              <a:rPr lang="it-IT" dirty="0"/>
              <a:t> </a:t>
            </a:r>
            <a:r>
              <a:rPr lang="it-IT" dirty="0" err="1"/>
              <a:t>treaties</a:t>
            </a:r>
            <a:r>
              <a:rPr lang="it-IT" dirty="0"/>
              <a:t>, the EEC </a:t>
            </a:r>
            <a:r>
              <a:rPr lang="it-IT" dirty="0" err="1"/>
              <a:t>Treaty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created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own</a:t>
            </a:r>
            <a:r>
              <a:rPr lang="it-IT" dirty="0"/>
              <a:t>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system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, on the entry </a:t>
            </a:r>
            <a:r>
              <a:rPr lang="it-IT" dirty="0" err="1"/>
              <a:t>into</a:t>
            </a:r>
            <a:r>
              <a:rPr lang="it-IT" dirty="0"/>
              <a:t> force of the </a:t>
            </a:r>
            <a:r>
              <a:rPr lang="it-IT" dirty="0" err="1"/>
              <a:t>Treaty</a:t>
            </a:r>
            <a:r>
              <a:rPr lang="it-IT" dirty="0"/>
              <a:t>, </a:t>
            </a:r>
            <a:r>
              <a:rPr lang="it-IT" dirty="0" err="1"/>
              <a:t>became</a:t>
            </a:r>
            <a:r>
              <a:rPr lang="it-IT" dirty="0"/>
              <a:t> an </a:t>
            </a:r>
            <a:r>
              <a:rPr lang="it-IT" dirty="0" err="1"/>
              <a:t>integral</a:t>
            </a:r>
            <a:r>
              <a:rPr lang="it-IT" dirty="0"/>
              <a:t> part of the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systems</a:t>
            </a:r>
            <a:r>
              <a:rPr lang="it-IT" dirty="0"/>
              <a:t> of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and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courts</a:t>
            </a:r>
            <a:r>
              <a:rPr lang="it-IT" dirty="0"/>
              <a:t> are </a:t>
            </a:r>
            <a:r>
              <a:rPr lang="it-IT" dirty="0" err="1"/>
              <a:t>bound</a:t>
            </a:r>
            <a:r>
              <a:rPr lang="it-IT" dirty="0"/>
              <a:t> to </a:t>
            </a:r>
            <a:r>
              <a:rPr lang="it-IT" dirty="0" err="1"/>
              <a:t>apply</a:t>
            </a:r>
            <a:r>
              <a:rPr lang="it-IT" dirty="0"/>
              <a:t>… The </a:t>
            </a:r>
            <a:r>
              <a:rPr lang="it-IT" dirty="0" err="1"/>
              <a:t>integration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the </a:t>
            </a:r>
            <a:r>
              <a:rPr lang="it-IT" dirty="0" err="1"/>
              <a:t>laws</a:t>
            </a:r>
            <a:r>
              <a:rPr lang="it-IT" dirty="0"/>
              <a:t> of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Member</a:t>
            </a:r>
            <a:r>
              <a:rPr lang="it-IT" dirty="0"/>
              <a:t> State of </a:t>
            </a:r>
            <a:r>
              <a:rPr lang="it-IT" dirty="0" err="1"/>
              <a:t>provisions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derive from the Community, and more </a:t>
            </a:r>
            <a:r>
              <a:rPr lang="it-IT" dirty="0" err="1"/>
              <a:t>generally</a:t>
            </a:r>
            <a:r>
              <a:rPr lang="it-IT" dirty="0"/>
              <a:t> the </a:t>
            </a:r>
            <a:r>
              <a:rPr lang="it-IT" dirty="0" err="1"/>
              <a:t>terms</a:t>
            </a:r>
            <a:r>
              <a:rPr lang="it-IT" dirty="0"/>
              <a:t> and the </a:t>
            </a:r>
            <a:r>
              <a:rPr lang="it-IT" dirty="0" err="1"/>
              <a:t>spirit</a:t>
            </a:r>
            <a:r>
              <a:rPr lang="it-IT" dirty="0"/>
              <a:t> of the </a:t>
            </a:r>
            <a:r>
              <a:rPr lang="it-IT" dirty="0" err="1"/>
              <a:t>Treaty</a:t>
            </a:r>
            <a:r>
              <a:rPr lang="it-IT" dirty="0"/>
              <a:t>, </a:t>
            </a:r>
            <a:r>
              <a:rPr lang="it-IT" dirty="0" err="1"/>
              <a:t>make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impossible</a:t>
            </a:r>
            <a:r>
              <a:rPr lang="it-IT" dirty="0"/>
              <a:t> for the </a:t>
            </a:r>
            <a:r>
              <a:rPr lang="it-IT" dirty="0" err="1"/>
              <a:t>States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corollary</a:t>
            </a:r>
            <a:r>
              <a:rPr lang="it-IT" dirty="0"/>
              <a:t>, to </a:t>
            </a:r>
            <a:r>
              <a:rPr lang="it-IT" dirty="0" err="1"/>
              <a:t>accord</a:t>
            </a:r>
            <a:r>
              <a:rPr lang="it-IT" dirty="0"/>
              <a:t> </a:t>
            </a:r>
            <a:r>
              <a:rPr lang="it-IT" dirty="0" err="1"/>
              <a:t>precedence</a:t>
            </a:r>
            <a:r>
              <a:rPr lang="it-IT" dirty="0"/>
              <a:t> to a </a:t>
            </a:r>
            <a:r>
              <a:rPr lang="it-IT" dirty="0" err="1"/>
              <a:t>unilateral</a:t>
            </a:r>
            <a:r>
              <a:rPr lang="it-IT" dirty="0"/>
              <a:t> and </a:t>
            </a:r>
            <a:r>
              <a:rPr lang="it-IT" dirty="0" err="1"/>
              <a:t>subsequent</a:t>
            </a:r>
            <a:r>
              <a:rPr lang="it-IT" dirty="0"/>
              <a:t> </a:t>
            </a:r>
            <a:r>
              <a:rPr lang="it-IT" dirty="0" err="1"/>
              <a:t>measure</a:t>
            </a:r>
            <a:r>
              <a:rPr lang="it-IT" dirty="0"/>
              <a:t> over a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system</a:t>
            </a:r>
            <a:r>
              <a:rPr lang="it-IT" dirty="0"/>
              <a:t> </a:t>
            </a:r>
            <a:r>
              <a:rPr lang="it-IT" dirty="0" err="1"/>
              <a:t>accepted</a:t>
            </a:r>
            <a:r>
              <a:rPr lang="it-IT" dirty="0"/>
              <a:t> by </a:t>
            </a:r>
            <a:r>
              <a:rPr lang="it-IT" dirty="0" err="1"/>
              <a:t>them</a:t>
            </a:r>
            <a:r>
              <a:rPr lang="it-IT" dirty="0"/>
              <a:t> on a </a:t>
            </a:r>
            <a:r>
              <a:rPr lang="it-IT" dirty="0" err="1"/>
              <a:t>basis</a:t>
            </a:r>
            <a:r>
              <a:rPr lang="it-IT" dirty="0"/>
              <a:t> of </a:t>
            </a:r>
            <a:r>
              <a:rPr lang="it-IT" dirty="0" err="1"/>
              <a:t>reciprocity</a:t>
            </a:r>
            <a:r>
              <a:rPr lang="it-IT" dirty="0"/>
              <a:t>. </a:t>
            </a:r>
            <a:r>
              <a:rPr lang="it-IT" dirty="0" err="1"/>
              <a:t>Such</a:t>
            </a:r>
            <a:r>
              <a:rPr lang="it-IT" dirty="0"/>
              <a:t> a </a:t>
            </a:r>
            <a:r>
              <a:rPr lang="it-IT" dirty="0" err="1"/>
              <a:t>measure</a:t>
            </a:r>
            <a:r>
              <a:rPr lang="it-IT" dirty="0"/>
              <a:t> </a:t>
            </a:r>
            <a:r>
              <a:rPr lang="it-IT" dirty="0" err="1"/>
              <a:t>cannot</a:t>
            </a:r>
            <a:r>
              <a:rPr lang="it-IT" dirty="0"/>
              <a:t> </a:t>
            </a:r>
            <a:r>
              <a:rPr lang="it-IT" dirty="0" err="1"/>
              <a:t>therefore</a:t>
            </a:r>
            <a:r>
              <a:rPr lang="it-IT" dirty="0"/>
              <a:t> be </a:t>
            </a:r>
            <a:r>
              <a:rPr lang="it-IT" dirty="0" err="1"/>
              <a:t>inconsistent</a:t>
            </a:r>
            <a:r>
              <a:rPr lang="it-IT" dirty="0"/>
              <a:t> with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system</a:t>
            </a:r>
            <a:r>
              <a:rPr lang="it-IT" dirty="0"/>
              <a:t>. The executive force of </a:t>
            </a:r>
            <a:r>
              <a:rPr lang="it-IT" dirty="0" err="1"/>
              <a:t>european</a:t>
            </a:r>
            <a:r>
              <a:rPr lang="it-IT" dirty="0"/>
              <a:t> law </a:t>
            </a:r>
            <a:r>
              <a:rPr lang="it-IT" dirty="0" err="1"/>
              <a:t>cannot</a:t>
            </a:r>
            <a:r>
              <a:rPr lang="it-IT" dirty="0"/>
              <a:t> </a:t>
            </a:r>
            <a:r>
              <a:rPr lang="it-IT" dirty="0" err="1"/>
              <a:t>vary</a:t>
            </a:r>
            <a:r>
              <a:rPr lang="it-IT" dirty="0"/>
              <a:t> from </a:t>
            </a:r>
            <a:r>
              <a:rPr lang="it-IT" dirty="0" err="1"/>
              <a:t>one</a:t>
            </a:r>
            <a:r>
              <a:rPr lang="it-IT" dirty="0"/>
              <a:t> State to </a:t>
            </a:r>
            <a:r>
              <a:rPr lang="it-IT" dirty="0" err="1"/>
              <a:t>another</a:t>
            </a:r>
            <a:r>
              <a:rPr lang="it-IT" dirty="0"/>
              <a:t> in </a:t>
            </a:r>
            <a:r>
              <a:rPr lang="it-IT" dirty="0" err="1"/>
              <a:t>reference</a:t>
            </a:r>
            <a:r>
              <a:rPr lang="it-IT" dirty="0"/>
              <a:t> to </a:t>
            </a:r>
            <a:r>
              <a:rPr lang="it-IT" dirty="0" err="1"/>
              <a:t>subsequent</a:t>
            </a:r>
            <a:r>
              <a:rPr lang="it-IT" dirty="0"/>
              <a:t> </a:t>
            </a:r>
            <a:r>
              <a:rPr lang="it-IT" dirty="0" err="1"/>
              <a:t>domestic</a:t>
            </a:r>
            <a:r>
              <a:rPr lang="it-IT" dirty="0"/>
              <a:t> </a:t>
            </a:r>
            <a:r>
              <a:rPr lang="it-IT" dirty="0" err="1"/>
              <a:t>laws</a:t>
            </a:r>
            <a:r>
              <a:rPr lang="it-IT" dirty="0"/>
              <a:t>, </a:t>
            </a:r>
            <a:r>
              <a:rPr lang="it-IT" dirty="0" err="1"/>
              <a:t>without</a:t>
            </a:r>
            <a:r>
              <a:rPr lang="it-IT" dirty="0"/>
              <a:t> </a:t>
            </a:r>
            <a:r>
              <a:rPr lang="it-IT" dirty="0" err="1"/>
              <a:t>jeopardizing</a:t>
            </a:r>
            <a:r>
              <a:rPr lang="it-IT" dirty="0"/>
              <a:t> the </a:t>
            </a:r>
            <a:r>
              <a:rPr lang="it-IT" dirty="0" err="1"/>
              <a:t>attainment</a:t>
            </a:r>
            <a:r>
              <a:rPr lang="it-IT" dirty="0"/>
              <a:t> of the </a:t>
            </a:r>
            <a:r>
              <a:rPr lang="it-IT" dirty="0" err="1"/>
              <a:t>objectives</a:t>
            </a:r>
            <a:r>
              <a:rPr lang="it-IT" dirty="0"/>
              <a:t> of the </a:t>
            </a:r>
            <a:r>
              <a:rPr lang="it-IT" dirty="0" err="1"/>
              <a:t>Treaties</a:t>
            </a:r>
            <a:r>
              <a:rPr lang="it-IT" dirty="0"/>
              <a:t>…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follows</a:t>
            </a:r>
            <a:r>
              <a:rPr lang="it-IT" dirty="0"/>
              <a:t> from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these</a:t>
            </a:r>
            <a:r>
              <a:rPr lang="it-IT" dirty="0"/>
              <a:t> </a:t>
            </a:r>
            <a:r>
              <a:rPr lang="it-IT" dirty="0" err="1"/>
              <a:t>observations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law </a:t>
            </a:r>
            <a:r>
              <a:rPr lang="it-IT" dirty="0" err="1"/>
              <a:t>stemming</a:t>
            </a:r>
            <a:r>
              <a:rPr lang="it-IT" dirty="0"/>
              <a:t> from the </a:t>
            </a:r>
            <a:r>
              <a:rPr lang="it-IT" dirty="0" err="1"/>
              <a:t>Treaty</a:t>
            </a:r>
            <a:r>
              <a:rPr lang="it-IT" dirty="0"/>
              <a:t>, an </a:t>
            </a:r>
            <a:r>
              <a:rPr lang="it-IT" dirty="0" err="1"/>
              <a:t>independent</a:t>
            </a:r>
            <a:r>
              <a:rPr lang="it-IT" dirty="0"/>
              <a:t> source of law, </a:t>
            </a:r>
            <a:r>
              <a:rPr lang="it-IT" dirty="0" err="1"/>
              <a:t>could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, </a:t>
            </a:r>
            <a:r>
              <a:rPr lang="it-IT" dirty="0" err="1"/>
              <a:t>because</a:t>
            </a:r>
            <a:r>
              <a:rPr lang="it-IT" dirty="0"/>
              <a:t> of </a:t>
            </a:r>
            <a:r>
              <a:rPr lang="it-IT" dirty="0" err="1"/>
              <a:t>its</a:t>
            </a:r>
            <a:r>
              <a:rPr lang="it-IT" dirty="0"/>
              <a:t> special and </a:t>
            </a:r>
            <a:r>
              <a:rPr lang="it-IT" dirty="0" err="1"/>
              <a:t>original</a:t>
            </a:r>
            <a:r>
              <a:rPr lang="it-IT" dirty="0"/>
              <a:t> nature, be </a:t>
            </a:r>
            <a:r>
              <a:rPr lang="it-IT" dirty="0" err="1"/>
              <a:t>overridden</a:t>
            </a:r>
            <a:r>
              <a:rPr lang="it-IT" dirty="0"/>
              <a:t> by </a:t>
            </a:r>
            <a:r>
              <a:rPr lang="it-IT" dirty="0" err="1"/>
              <a:t>domestic</a:t>
            </a:r>
            <a:r>
              <a:rPr lang="it-IT" dirty="0"/>
              <a:t>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provisions</a:t>
            </a:r>
            <a:r>
              <a:rPr lang="it-IT" dirty="0"/>
              <a:t>, </a:t>
            </a:r>
            <a:r>
              <a:rPr lang="it-IT" dirty="0" err="1"/>
              <a:t>however</a:t>
            </a:r>
            <a:r>
              <a:rPr lang="it-IT" dirty="0"/>
              <a:t> </a:t>
            </a:r>
            <a:r>
              <a:rPr lang="it-IT" dirty="0" err="1"/>
              <a:t>framed</a:t>
            </a:r>
            <a:r>
              <a:rPr lang="it-IT" dirty="0"/>
              <a:t>, </a:t>
            </a:r>
            <a:r>
              <a:rPr lang="it-IT" dirty="0" err="1"/>
              <a:t>without</a:t>
            </a:r>
            <a:r>
              <a:rPr lang="it-IT" dirty="0"/>
              <a:t>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deprived</a:t>
            </a:r>
            <a:r>
              <a:rPr lang="it-IT" dirty="0"/>
              <a:t> of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character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European</a:t>
            </a:r>
            <a:r>
              <a:rPr lang="it-IT" dirty="0"/>
              <a:t> law and </a:t>
            </a:r>
            <a:r>
              <a:rPr lang="it-IT" dirty="0" err="1"/>
              <a:t>without</a:t>
            </a:r>
            <a:r>
              <a:rPr lang="it-IT" dirty="0"/>
              <a:t> the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basis</a:t>
            </a:r>
            <a:r>
              <a:rPr lang="it-IT" dirty="0"/>
              <a:t> of the Community </a:t>
            </a:r>
            <a:r>
              <a:rPr lang="it-IT" dirty="0" err="1"/>
              <a:t>itself</a:t>
            </a:r>
            <a:r>
              <a:rPr lang="it-IT" dirty="0"/>
              <a:t>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called</a:t>
            </a:r>
            <a:r>
              <a:rPr lang="it-IT" dirty="0"/>
              <a:t> </a:t>
            </a:r>
            <a:r>
              <a:rPr lang="it-IT" dirty="0" err="1"/>
              <a:t>into</a:t>
            </a:r>
            <a:r>
              <a:rPr lang="it-IT" dirty="0"/>
              <a:t> </a:t>
            </a:r>
            <a:r>
              <a:rPr lang="it-IT" dirty="0" err="1"/>
              <a:t>question</a:t>
            </a:r>
            <a:r>
              <a:rPr lang="it-IT" dirty="0"/>
              <a:t>».  </a:t>
            </a:r>
          </a:p>
        </p:txBody>
      </p:sp>
    </p:spTree>
    <p:extLst>
      <p:ext uri="{BB962C8B-B14F-4D97-AF65-F5344CB8AC3E}">
        <p14:creationId xmlns:p14="http://schemas.microsoft.com/office/powerpoint/2010/main" val="2988526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Disapplication</a:t>
            </a:r>
            <a:r>
              <a:rPr lang="it-IT" dirty="0"/>
              <a:t> of </a:t>
            </a:r>
            <a:r>
              <a:rPr lang="it-IT" dirty="0" err="1"/>
              <a:t>conflicting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law – </a:t>
            </a:r>
            <a:r>
              <a:rPr lang="it-IT" dirty="0" err="1"/>
              <a:t>Simmenthal</a:t>
            </a:r>
            <a:r>
              <a:rPr lang="it-IT" dirty="0"/>
              <a:t>, 1978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«In </a:t>
            </a:r>
            <a:r>
              <a:rPr lang="it-IT" dirty="0" err="1"/>
              <a:t>accordance</a:t>
            </a:r>
            <a:r>
              <a:rPr lang="it-IT" dirty="0"/>
              <a:t> with the </a:t>
            </a:r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precedence</a:t>
            </a:r>
            <a:r>
              <a:rPr lang="it-IT" dirty="0"/>
              <a:t> of </a:t>
            </a:r>
            <a:r>
              <a:rPr lang="it-IT" dirty="0" err="1"/>
              <a:t>European</a:t>
            </a:r>
            <a:r>
              <a:rPr lang="it-IT" dirty="0"/>
              <a:t> law, the </a:t>
            </a:r>
            <a:r>
              <a:rPr lang="it-IT" dirty="0" err="1"/>
              <a:t>relationship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provisions</a:t>
            </a:r>
            <a:r>
              <a:rPr lang="it-IT" dirty="0"/>
              <a:t> of the </a:t>
            </a:r>
            <a:r>
              <a:rPr lang="it-IT" dirty="0" err="1"/>
              <a:t>Treaty</a:t>
            </a:r>
            <a:r>
              <a:rPr lang="it-IT" dirty="0"/>
              <a:t> and </a:t>
            </a:r>
            <a:r>
              <a:rPr lang="it-IT" dirty="0" err="1"/>
              <a:t>directly</a:t>
            </a:r>
            <a:r>
              <a:rPr lang="it-IT" dirty="0"/>
              <a:t> </a:t>
            </a:r>
            <a:r>
              <a:rPr lang="it-IT" dirty="0" err="1"/>
              <a:t>applicable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 of the </a:t>
            </a:r>
            <a:r>
              <a:rPr lang="it-IT" dirty="0" err="1"/>
              <a:t>institutions</a:t>
            </a:r>
            <a:r>
              <a:rPr lang="it-IT" dirty="0"/>
              <a:t> on the </a:t>
            </a:r>
            <a:r>
              <a:rPr lang="it-IT" dirty="0" err="1"/>
              <a:t>one</a:t>
            </a:r>
            <a:r>
              <a:rPr lang="it-IT" dirty="0"/>
              <a:t> </a:t>
            </a:r>
            <a:r>
              <a:rPr lang="it-IT" dirty="0" err="1"/>
              <a:t>hand</a:t>
            </a:r>
            <a:r>
              <a:rPr lang="it-IT" dirty="0"/>
              <a:t> and the </a:t>
            </a:r>
            <a:r>
              <a:rPr lang="it-IT" dirty="0" err="1"/>
              <a:t>national</a:t>
            </a:r>
            <a:r>
              <a:rPr lang="it-IT" dirty="0"/>
              <a:t> law on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on the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those</a:t>
            </a:r>
            <a:r>
              <a:rPr lang="it-IT" dirty="0"/>
              <a:t> </a:t>
            </a:r>
            <a:r>
              <a:rPr lang="it-IT" dirty="0" err="1"/>
              <a:t>provisions</a:t>
            </a:r>
            <a:r>
              <a:rPr lang="it-IT" dirty="0"/>
              <a:t> and </a:t>
            </a:r>
            <a:r>
              <a:rPr lang="it-IT" dirty="0" err="1"/>
              <a:t>measures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by </a:t>
            </a:r>
            <a:r>
              <a:rPr lang="it-IT" dirty="0" err="1"/>
              <a:t>their</a:t>
            </a:r>
            <a:r>
              <a:rPr lang="it-IT" dirty="0"/>
              <a:t> entry </a:t>
            </a:r>
            <a:r>
              <a:rPr lang="it-IT" dirty="0" err="1"/>
              <a:t>into</a:t>
            </a:r>
            <a:r>
              <a:rPr lang="it-IT" dirty="0"/>
              <a:t> force render </a:t>
            </a:r>
            <a:r>
              <a:rPr lang="it-IT" dirty="0" err="1"/>
              <a:t>automatically</a:t>
            </a:r>
            <a:r>
              <a:rPr lang="it-IT" dirty="0"/>
              <a:t> </a:t>
            </a:r>
            <a:r>
              <a:rPr lang="it-IT" dirty="0" err="1"/>
              <a:t>inapplicable</a:t>
            </a:r>
            <a:r>
              <a:rPr lang="it-IT" dirty="0"/>
              <a:t>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conflicting</a:t>
            </a:r>
            <a:r>
              <a:rPr lang="it-IT" dirty="0"/>
              <a:t> </a:t>
            </a:r>
            <a:r>
              <a:rPr lang="it-IT" dirty="0" err="1"/>
              <a:t>provisions</a:t>
            </a:r>
            <a:r>
              <a:rPr lang="it-IT" dirty="0"/>
              <a:t> of </a:t>
            </a:r>
            <a:r>
              <a:rPr lang="it-IT" dirty="0" err="1"/>
              <a:t>current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law </a:t>
            </a:r>
            <a:r>
              <a:rPr lang="it-IT" dirty="0" err="1"/>
              <a:t>but</a:t>
            </a:r>
            <a:r>
              <a:rPr lang="it-IT" dirty="0"/>
              <a:t> – in so far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are an </a:t>
            </a:r>
            <a:r>
              <a:rPr lang="it-IT" dirty="0" err="1"/>
              <a:t>integral</a:t>
            </a:r>
            <a:r>
              <a:rPr lang="it-IT" dirty="0"/>
              <a:t> part of, and take </a:t>
            </a:r>
            <a:r>
              <a:rPr lang="it-IT" dirty="0" err="1"/>
              <a:t>precedence</a:t>
            </a:r>
            <a:r>
              <a:rPr lang="it-IT" dirty="0"/>
              <a:t> in, the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order</a:t>
            </a:r>
            <a:r>
              <a:rPr lang="it-IT" dirty="0"/>
              <a:t> </a:t>
            </a:r>
            <a:r>
              <a:rPr lang="it-IT" dirty="0" err="1"/>
              <a:t>applicable</a:t>
            </a:r>
            <a:r>
              <a:rPr lang="it-IT" dirty="0"/>
              <a:t> in the </a:t>
            </a:r>
            <a:r>
              <a:rPr lang="it-IT" dirty="0" err="1"/>
              <a:t>territory</a:t>
            </a:r>
            <a:r>
              <a:rPr lang="it-IT" dirty="0"/>
              <a:t> of </a:t>
            </a:r>
            <a:r>
              <a:rPr lang="it-IT" dirty="0" err="1"/>
              <a:t>each</a:t>
            </a:r>
            <a:r>
              <a:rPr lang="it-IT" dirty="0"/>
              <a:t> of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– </a:t>
            </a:r>
            <a:r>
              <a:rPr lang="it-IT" dirty="0" err="1"/>
              <a:t>also</a:t>
            </a:r>
            <a:r>
              <a:rPr lang="it-IT" dirty="0"/>
              <a:t> preclude the </a:t>
            </a:r>
            <a:r>
              <a:rPr lang="it-IT" dirty="0" err="1"/>
              <a:t>valid</a:t>
            </a:r>
            <a:r>
              <a:rPr lang="it-IT" dirty="0"/>
              <a:t> </a:t>
            </a:r>
            <a:r>
              <a:rPr lang="it-IT" dirty="0" err="1"/>
              <a:t>adoption</a:t>
            </a:r>
            <a:r>
              <a:rPr lang="it-IT" dirty="0"/>
              <a:t> of new legislative </a:t>
            </a:r>
            <a:r>
              <a:rPr lang="it-IT" dirty="0" err="1"/>
              <a:t>measures</a:t>
            </a:r>
            <a:r>
              <a:rPr lang="it-IT" dirty="0"/>
              <a:t> to the </a:t>
            </a:r>
            <a:r>
              <a:rPr lang="it-IT" dirty="0" err="1"/>
              <a:t>extent</a:t>
            </a:r>
            <a:r>
              <a:rPr lang="it-IT" dirty="0"/>
              <a:t> to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would</a:t>
            </a:r>
            <a:r>
              <a:rPr lang="it-IT" dirty="0"/>
              <a:t> be </a:t>
            </a:r>
            <a:r>
              <a:rPr lang="it-IT" dirty="0" err="1"/>
              <a:t>incompatible</a:t>
            </a:r>
            <a:r>
              <a:rPr lang="it-IT" dirty="0"/>
              <a:t> with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provisions</a:t>
            </a:r>
            <a:r>
              <a:rPr lang="it-IT" dirty="0"/>
              <a:t>».   </a:t>
            </a:r>
          </a:p>
        </p:txBody>
      </p:sp>
    </p:spTree>
    <p:extLst>
      <p:ext uri="{BB962C8B-B14F-4D97-AF65-F5344CB8AC3E}">
        <p14:creationId xmlns:p14="http://schemas.microsoft.com/office/powerpoint/2010/main" val="3026130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National </a:t>
            </a:r>
            <a:r>
              <a:rPr lang="it-IT" dirty="0" err="1"/>
              <a:t>challenges</a:t>
            </a:r>
            <a:r>
              <a:rPr lang="it-IT" dirty="0"/>
              <a:t>: </a:t>
            </a:r>
            <a:r>
              <a:rPr lang="it-IT" dirty="0" err="1"/>
              <a:t>Fundamental</a:t>
            </a:r>
            <a:r>
              <a:rPr lang="it-IT" dirty="0"/>
              <a:t> </a:t>
            </a:r>
            <a:r>
              <a:rPr lang="it-IT" dirty="0" err="1"/>
              <a:t>rights</a:t>
            </a:r>
            <a:r>
              <a:rPr lang="it-IT" dirty="0"/>
              <a:t> and </a:t>
            </a:r>
            <a:r>
              <a:rPr lang="it-IT" dirty="0" err="1"/>
              <a:t>counter-limits</a:t>
            </a:r>
            <a:r>
              <a:rPr lang="it-IT" dirty="0"/>
              <a:t> </a:t>
            </a:r>
            <a:r>
              <a:rPr lang="it-IT" dirty="0" err="1"/>
              <a:t>theory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In </a:t>
            </a:r>
            <a:r>
              <a:rPr lang="it-IT" dirty="0" err="1"/>
              <a:t>Internationale</a:t>
            </a:r>
            <a:r>
              <a:rPr lang="it-IT" dirty="0"/>
              <a:t> </a:t>
            </a:r>
            <a:r>
              <a:rPr lang="it-IT" dirty="0" err="1"/>
              <a:t>Handelsgesellschaft</a:t>
            </a:r>
            <a:r>
              <a:rPr lang="it-IT" dirty="0"/>
              <a:t> (1970, the Court </a:t>
            </a:r>
            <a:r>
              <a:rPr lang="it-IT" dirty="0" err="1"/>
              <a:t>said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</a:t>
            </a:r>
            <a:r>
              <a:rPr lang="it-IT" dirty="0" err="1"/>
              <a:t>validity</a:t>
            </a:r>
            <a:r>
              <a:rPr lang="it-IT" dirty="0"/>
              <a:t> of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measures</a:t>
            </a:r>
            <a:r>
              <a:rPr lang="it-IT" dirty="0"/>
              <a:t> can </a:t>
            </a:r>
            <a:r>
              <a:rPr lang="it-IT" dirty="0" err="1"/>
              <a:t>only</a:t>
            </a:r>
            <a:r>
              <a:rPr lang="it-IT" dirty="0"/>
              <a:t> be </a:t>
            </a:r>
            <a:r>
              <a:rPr lang="it-IT" dirty="0" err="1"/>
              <a:t>judged</a:t>
            </a:r>
            <a:r>
              <a:rPr lang="it-IT" dirty="0"/>
              <a:t> in the light of </a:t>
            </a:r>
            <a:r>
              <a:rPr lang="it-IT" dirty="0" err="1"/>
              <a:t>European</a:t>
            </a:r>
            <a:r>
              <a:rPr lang="it-IT" dirty="0"/>
              <a:t> law (</a:t>
            </a:r>
            <a:r>
              <a:rPr lang="it-IT" b="1" dirty="0" err="1"/>
              <a:t>absolute</a:t>
            </a:r>
            <a:r>
              <a:rPr lang="it-IT" dirty="0"/>
              <a:t> </a:t>
            </a:r>
            <a:r>
              <a:rPr lang="it-IT" b="1" dirty="0" err="1"/>
              <a:t>supremacy</a:t>
            </a:r>
            <a:r>
              <a:rPr lang="it-IT" dirty="0"/>
              <a:t>). The case </a:t>
            </a:r>
            <a:r>
              <a:rPr lang="it-IT" dirty="0" err="1"/>
              <a:t>moved</a:t>
            </a:r>
            <a:r>
              <a:rPr lang="it-IT" dirty="0"/>
              <a:t> back to the </a:t>
            </a:r>
            <a:r>
              <a:rPr lang="it-IT" dirty="0" err="1"/>
              <a:t>German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Court,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expressed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theory</a:t>
            </a:r>
            <a:r>
              <a:rPr lang="it-IT" dirty="0"/>
              <a:t> of </a:t>
            </a:r>
            <a:r>
              <a:rPr lang="it-IT" b="1" dirty="0"/>
              <a:t>relative </a:t>
            </a:r>
            <a:r>
              <a:rPr lang="it-IT" b="1" dirty="0" err="1"/>
              <a:t>supremacy</a:t>
            </a:r>
            <a:r>
              <a:rPr lang="it-IT" dirty="0"/>
              <a:t>. «The part of the </a:t>
            </a:r>
            <a:r>
              <a:rPr lang="it-IT" dirty="0" err="1"/>
              <a:t>Constitution</a:t>
            </a:r>
            <a:r>
              <a:rPr lang="it-IT" dirty="0"/>
              <a:t> </a:t>
            </a:r>
            <a:r>
              <a:rPr lang="it-IT" dirty="0" err="1"/>
              <a:t>dealing</a:t>
            </a:r>
            <a:r>
              <a:rPr lang="it-IT" dirty="0"/>
              <a:t> with </a:t>
            </a:r>
            <a:r>
              <a:rPr lang="it-IT" dirty="0" err="1"/>
              <a:t>fundamental</a:t>
            </a:r>
            <a:r>
              <a:rPr lang="it-IT" dirty="0"/>
              <a:t> </a:t>
            </a:r>
            <a:r>
              <a:rPr lang="it-IT" dirty="0" err="1"/>
              <a:t>rights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an </a:t>
            </a:r>
            <a:r>
              <a:rPr lang="it-IT" dirty="0" err="1"/>
              <a:t>inalienable</a:t>
            </a:r>
            <a:r>
              <a:rPr lang="it-IT" dirty="0"/>
              <a:t> </a:t>
            </a:r>
            <a:r>
              <a:rPr lang="it-IT" dirty="0" err="1"/>
              <a:t>feature</a:t>
            </a:r>
            <a:r>
              <a:rPr lang="it-IT" dirty="0"/>
              <a:t> of the </a:t>
            </a:r>
            <a:r>
              <a:rPr lang="it-IT" dirty="0" err="1"/>
              <a:t>valid</a:t>
            </a:r>
            <a:r>
              <a:rPr lang="it-IT" dirty="0"/>
              <a:t> </a:t>
            </a:r>
            <a:r>
              <a:rPr lang="it-IT" dirty="0" err="1"/>
              <a:t>Constitution</a:t>
            </a:r>
            <a:r>
              <a:rPr lang="it-IT" dirty="0"/>
              <a:t> of the Federal Republic of Germany and </a:t>
            </a:r>
            <a:r>
              <a:rPr lang="it-IT" dirty="0" err="1"/>
              <a:t>one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forms</a:t>
            </a:r>
            <a:r>
              <a:rPr lang="it-IT" dirty="0"/>
              <a:t> part of the </a:t>
            </a:r>
            <a:r>
              <a:rPr lang="it-IT" dirty="0" err="1"/>
              <a:t>constitutional</a:t>
            </a:r>
            <a:r>
              <a:rPr lang="it-IT" dirty="0"/>
              <a:t> </a:t>
            </a:r>
            <a:r>
              <a:rPr lang="it-IT" dirty="0" err="1"/>
              <a:t>structure</a:t>
            </a:r>
            <a:r>
              <a:rPr lang="it-IT" dirty="0"/>
              <a:t> of the </a:t>
            </a:r>
            <a:r>
              <a:rPr lang="it-IT" dirty="0" err="1"/>
              <a:t>Constitution</a:t>
            </a:r>
            <a:r>
              <a:rPr lang="it-IT" dirty="0"/>
              <a:t>». The Court </a:t>
            </a:r>
            <a:r>
              <a:rPr lang="it-IT" dirty="0" err="1"/>
              <a:t>affirmed</a:t>
            </a:r>
            <a:r>
              <a:rPr lang="it-IT" dirty="0"/>
              <a:t> in </a:t>
            </a:r>
            <a:r>
              <a:rPr lang="it-IT" dirty="0" err="1"/>
              <a:t>particular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so long </a:t>
            </a:r>
            <a:r>
              <a:rPr lang="it-IT" dirty="0" err="1"/>
              <a:t>as</a:t>
            </a:r>
            <a:r>
              <a:rPr lang="it-IT" dirty="0"/>
              <a:t>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order</a:t>
            </a:r>
            <a:r>
              <a:rPr lang="it-IT" dirty="0"/>
              <a:t> </a:t>
            </a:r>
            <a:r>
              <a:rPr lang="it-IT" dirty="0" err="1"/>
              <a:t>had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developed</a:t>
            </a:r>
            <a:r>
              <a:rPr lang="it-IT" dirty="0"/>
              <a:t> an </a:t>
            </a:r>
            <a:r>
              <a:rPr lang="it-IT" dirty="0" err="1"/>
              <a:t>adequate</a:t>
            </a:r>
            <a:r>
              <a:rPr lang="it-IT" dirty="0"/>
              <a:t> standard of </a:t>
            </a:r>
            <a:r>
              <a:rPr lang="it-IT" dirty="0" err="1"/>
              <a:t>fundamental</a:t>
            </a:r>
            <a:r>
              <a:rPr lang="it-IT" dirty="0"/>
              <a:t> </a:t>
            </a:r>
            <a:r>
              <a:rPr lang="it-IT" dirty="0" err="1"/>
              <a:t>rights</a:t>
            </a:r>
            <a:r>
              <a:rPr lang="it-IT" dirty="0"/>
              <a:t>, the </a:t>
            </a:r>
            <a:r>
              <a:rPr lang="it-IT" dirty="0" err="1"/>
              <a:t>German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Court </a:t>
            </a:r>
            <a:r>
              <a:rPr lang="it-IT" dirty="0" err="1"/>
              <a:t>would</a:t>
            </a:r>
            <a:r>
              <a:rPr lang="it-IT" dirty="0"/>
              <a:t> </a:t>
            </a:r>
            <a:r>
              <a:rPr lang="it-IT" dirty="0" err="1"/>
              <a:t>disapply</a:t>
            </a:r>
            <a:r>
              <a:rPr lang="it-IT" dirty="0"/>
              <a:t> </a:t>
            </a:r>
            <a:r>
              <a:rPr lang="it-IT" dirty="0" err="1"/>
              <a:t>European</a:t>
            </a:r>
            <a:r>
              <a:rPr lang="it-IT" dirty="0"/>
              <a:t> law </a:t>
            </a:r>
            <a:r>
              <a:rPr lang="it-IT" dirty="0" err="1"/>
              <a:t>thet</a:t>
            </a:r>
            <a:r>
              <a:rPr lang="it-IT" dirty="0"/>
              <a:t> </a:t>
            </a:r>
            <a:r>
              <a:rPr lang="it-IT" dirty="0" err="1"/>
              <a:t>conflicted</a:t>
            </a:r>
            <a:r>
              <a:rPr lang="it-IT" dirty="0"/>
              <a:t> with the </a:t>
            </a:r>
            <a:r>
              <a:rPr lang="it-IT" dirty="0" err="1"/>
              <a:t>fundamental</a:t>
            </a:r>
            <a:r>
              <a:rPr lang="it-IT" dirty="0"/>
              <a:t> </a:t>
            </a:r>
            <a:r>
              <a:rPr lang="it-IT" dirty="0" err="1"/>
              <a:t>rights</a:t>
            </a:r>
            <a:r>
              <a:rPr lang="it-IT" dirty="0"/>
              <a:t> </a:t>
            </a:r>
            <a:r>
              <a:rPr lang="it-IT" dirty="0" err="1"/>
              <a:t>guaranteed</a:t>
            </a:r>
            <a:r>
              <a:rPr lang="it-IT" dirty="0"/>
              <a:t> in the </a:t>
            </a:r>
            <a:r>
              <a:rPr lang="it-IT" dirty="0" err="1"/>
              <a:t>German</a:t>
            </a:r>
            <a:r>
              <a:rPr lang="it-IT" dirty="0"/>
              <a:t>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order</a:t>
            </a:r>
            <a:r>
              <a:rPr lang="it-IT" dirty="0"/>
              <a:t>. (Solange I, 1974).  </a:t>
            </a:r>
          </a:p>
        </p:txBody>
      </p:sp>
    </p:spTree>
    <p:extLst>
      <p:ext uri="{BB962C8B-B14F-4D97-AF65-F5344CB8AC3E}">
        <p14:creationId xmlns:p14="http://schemas.microsoft.com/office/powerpoint/2010/main" val="1752119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Court: Frontini, 1973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/>
              <a:t>Counter-limits</a:t>
            </a:r>
            <a:r>
              <a:rPr lang="it-IT" dirty="0"/>
              <a:t> to the </a:t>
            </a:r>
            <a:r>
              <a:rPr lang="it-IT" dirty="0" err="1"/>
              <a:t>limits</a:t>
            </a:r>
            <a:r>
              <a:rPr lang="it-IT" dirty="0"/>
              <a:t> to </a:t>
            </a:r>
            <a:r>
              <a:rPr lang="it-IT" dirty="0" err="1"/>
              <a:t>sovereignty</a:t>
            </a:r>
            <a:r>
              <a:rPr lang="it-IT" dirty="0"/>
              <a:t> </a:t>
            </a:r>
            <a:r>
              <a:rPr lang="it-IT" dirty="0" err="1"/>
              <a:t>accepted</a:t>
            </a:r>
            <a:r>
              <a:rPr lang="it-IT" dirty="0"/>
              <a:t> under </a:t>
            </a:r>
            <a:r>
              <a:rPr lang="it-IT" dirty="0" err="1"/>
              <a:t>article</a:t>
            </a:r>
            <a:r>
              <a:rPr lang="it-IT" dirty="0"/>
              <a:t> 11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Constitution</a:t>
            </a:r>
            <a:r>
              <a:rPr lang="it-IT" dirty="0"/>
              <a:t> and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Treaties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In the </a:t>
            </a:r>
            <a:r>
              <a:rPr lang="it-IT" dirty="0" err="1"/>
              <a:t>improbable</a:t>
            </a:r>
            <a:r>
              <a:rPr lang="it-IT" dirty="0"/>
              <a:t> case of </a:t>
            </a:r>
            <a:r>
              <a:rPr lang="it-IT" dirty="0" err="1"/>
              <a:t>violation</a:t>
            </a:r>
            <a:r>
              <a:rPr lang="it-IT" dirty="0"/>
              <a:t>, by EEC </a:t>
            </a:r>
            <a:r>
              <a:rPr lang="it-IT" dirty="0" err="1"/>
              <a:t>institutions</a:t>
            </a:r>
            <a:r>
              <a:rPr lang="it-IT" dirty="0"/>
              <a:t>, of the </a:t>
            </a:r>
            <a:r>
              <a:rPr lang="it-IT" dirty="0" err="1"/>
              <a:t>fundamental</a:t>
            </a:r>
            <a:r>
              <a:rPr lang="it-IT" dirty="0"/>
              <a:t> </a:t>
            </a:r>
            <a:r>
              <a:rPr lang="it-IT" dirty="0" err="1"/>
              <a:t>principles</a:t>
            </a:r>
            <a:r>
              <a:rPr lang="it-IT" dirty="0"/>
              <a:t> of the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Constitution</a:t>
            </a:r>
            <a:r>
              <a:rPr lang="it-IT" dirty="0"/>
              <a:t>, or the </a:t>
            </a:r>
            <a:r>
              <a:rPr lang="it-IT" dirty="0" err="1"/>
              <a:t>fundamental</a:t>
            </a:r>
            <a:r>
              <a:rPr lang="it-IT" dirty="0"/>
              <a:t> </a:t>
            </a:r>
            <a:r>
              <a:rPr lang="it-IT" dirty="0" err="1"/>
              <a:t>rights</a:t>
            </a:r>
            <a:r>
              <a:rPr lang="it-IT" dirty="0"/>
              <a:t> of the human </a:t>
            </a:r>
            <a:r>
              <a:rPr lang="it-IT" dirty="0" err="1"/>
              <a:t>being</a:t>
            </a:r>
            <a:r>
              <a:rPr lang="it-IT" dirty="0"/>
              <a:t>, the </a:t>
            </a:r>
            <a:r>
              <a:rPr lang="it-IT" dirty="0" err="1"/>
              <a:t>judicial</a:t>
            </a:r>
            <a:r>
              <a:rPr lang="it-IT" dirty="0"/>
              <a:t> control of the </a:t>
            </a:r>
            <a:r>
              <a:rPr lang="it-IT" dirty="0" err="1"/>
              <a:t>Constitutional</a:t>
            </a:r>
            <a:r>
              <a:rPr lang="it-IT" dirty="0"/>
              <a:t> Court </a:t>
            </a:r>
            <a:r>
              <a:rPr lang="it-IT" dirty="0" err="1"/>
              <a:t>would</a:t>
            </a:r>
            <a:r>
              <a:rPr lang="it-IT" dirty="0"/>
              <a:t> be </a:t>
            </a:r>
            <a:r>
              <a:rPr lang="it-IT" dirty="0" err="1"/>
              <a:t>always</a:t>
            </a:r>
            <a:r>
              <a:rPr lang="it-IT" dirty="0"/>
              <a:t> </a:t>
            </a:r>
            <a:r>
              <a:rPr lang="it-IT" dirty="0" err="1"/>
              <a:t>assured</a:t>
            </a:r>
            <a:r>
              <a:rPr lang="it-IT" dirty="0"/>
              <a:t>.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judicial</a:t>
            </a:r>
            <a:r>
              <a:rPr lang="it-IT" dirty="0"/>
              <a:t> control </a:t>
            </a:r>
            <a:r>
              <a:rPr lang="it-IT" dirty="0" err="1"/>
              <a:t>would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object</a:t>
            </a:r>
            <a:r>
              <a:rPr lang="it-IT" dirty="0"/>
              <a:t> the </a:t>
            </a:r>
            <a:r>
              <a:rPr lang="it-IT" dirty="0" err="1"/>
              <a:t>compatibility</a:t>
            </a:r>
            <a:r>
              <a:rPr lang="it-IT" dirty="0"/>
              <a:t> of the </a:t>
            </a:r>
            <a:r>
              <a:rPr lang="it-IT" dirty="0" err="1"/>
              <a:t>Treaty</a:t>
            </a:r>
            <a:r>
              <a:rPr lang="it-IT" dirty="0"/>
              <a:t> with </a:t>
            </a:r>
            <a:r>
              <a:rPr lang="it-IT" dirty="0" err="1"/>
              <a:t>said</a:t>
            </a:r>
            <a:r>
              <a:rPr lang="it-IT" dirty="0"/>
              <a:t> </a:t>
            </a:r>
            <a:r>
              <a:rPr lang="it-IT" dirty="0" err="1"/>
              <a:t>fundamental</a:t>
            </a:r>
            <a:r>
              <a:rPr lang="it-IT" dirty="0"/>
              <a:t> </a:t>
            </a:r>
            <a:r>
              <a:rPr lang="it-IT" dirty="0" err="1"/>
              <a:t>principles</a:t>
            </a:r>
            <a:r>
              <a:rPr lang="it-IT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14318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National </a:t>
            </a:r>
            <a:r>
              <a:rPr lang="it-IT" dirty="0" err="1"/>
              <a:t>challenges</a:t>
            </a:r>
            <a:r>
              <a:rPr lang="it-IT" dirty="0"/>
              <a:t>: </a:t>
            </a:r>
            <a:r>
              <a:rPr lang="it-IT" dirty="0" err="1"/>
              <a:t>Kompetenz-Kompetenz</a:t>
            </a:r>
            <a:r>
              <a:rPr lang="it-IT" dirty="0"/>
              <a:t> and </a:t>
            </a:r>
            <a:r>
              <a:rPr lang="it-IT" dirty="0" err="1"/>
              <a:t>competence</a:t>
            </a:r>
            <a:r>
              <a:rPr lang="it-IT" dirty="0"/>
              <a:t> </a:t>
            </a:r>
            <a:r>
              <a:rPr lang="it-IT" dirty="0" err="1"/>
              <a:t>limits</a:t>
            </a:r>
            <a:r>
              <a:rPr lang="it-IT" dirty="0"/>
              <a:t> (the </a:t>
            </a:r>
            <a:r>
              <a:rPr lang="it-IT" dirty="0" err="1"/>
              <a:t>judicial</a:t>
            </a:r>
            <a:r>
              <a:rPr lang="it-IT" dirty="0"/>
              <a:t> control on ultra </a:t>
            </a:r>
            <a:r>
              <a:rPr lang="it-IT" dirty="0" err="1"/>
              <a:t>vires</a:t>
            </a:r>
            <a:r>
              <a:rPr lang="it-IT" dirty="0"/>
              <a:t> </a:t>
            </a:r>
            <a:r>
              <a:rPr lang="it-IT" dirty="0" err="1"/>
              <a:t>acts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  <a:p>
            <a:r>
              <a:rPr lang="it-IT" dirty="0"/>
              <a:t>ECJ, Foto-Frost, 1987: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courts</a:t>
            </a:r>
            <a:r>
              <a:rPr lang="it-IT" dirty="0"/>
              <a:t> </a:t>
            </a:r>
            <a:r>
              <a:rPr lang="it-IT" dirty="0" err="1"/>
              <a:t>cannot</a:t>
            </a:r>
            <a:r>
              <a:rPr lang="it-IT" dirty="0"/>
              <a:t> </a:t>
            </a:r>
            <a:r>
              <a:rPr lang="it-IT" dirty="0" err="1"/>
              <a:t>disapply</a:t>
            </a:r>
            <a:r>
              <a:rPr lang="it-IT" dirty="0"/>
              <a:t> </a:t>
            </a:r>
            <a:r>
              <a:rPr lang="it-IT" dirty="0" err="1"/>
              <a:t>nor</a:t>
            </a:r>
            <a:r>
              <a:rPr lang="it-IT" dirty="0"/>
              <a:t> invalidate </a:t>
            </a:r>
            <a:r>
              <a:rPr lang="it-IT" dirty="0" err="1"/>
              <a:t>European</a:t>
            </a:r>
            <a:r>
              <a:rPr lang="it-IT" dirty="0"/>
              <a:t> law</a:t>
            </a:r>
          </a:p>
        </p:txBody>
      </p:sp>
    </p:spTree>
    <p:extLst>
      <p:ext uri="{BB962C8B-B14F-4D97-AF65-F5344CB8AC3E}">
        <p14:creationId xmlns:p14="http://schemas.microsoft.com/office/powerpoint/2010/main" val="3781409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National </a:t>
            </a:r>
            <a:r>
              <a:rPr lang="it-IT" dirty="0" err="1"/>
              <a:t>challenges</a:t>
            </a:r>
            <a:r>
              <a:rPr lang="it-IT" dirty="0"/>
              <a:t>: </a:t>
            </a:r>
            <a:r>
              <a:rPr lang="it-IT" dirty="0" err="1"/>
              <a:t>Kompetenz-Kompetenz</a:t>
            </a:r>
            <a:r>
              <a:rPr lang="it-IT" dirty="0"/>
              <a:t> and </a:t>
            </a:r>
            <a:r>
              <a:rPr lang="it-IT" dirty="0" err="1"/>
              <a:t>competence</a:t>
            </a:r>
            <a:r>
              <a:rPr lang="it-IT" dirty="0"/>
              <a:t> </a:t>
            </a:r>
            <a:r>
              <a:rPr lang="it-IT" dirty="0" err="1"/>
              <a:t>limits</a:t>
            </a:r>
            <a:r>
              <a:rPr lang="it-IT" dirty="0"/>
              <a:t> (the </a:t>
            </a:r>
            <a:r>
              <a:rPr lang="it-IT" dirty="0" err="1"/>
              <a:t>judicial</a:t>
            </a:r>
            <a:r>
              <a:rPr lang="it-IT" dirty="0"/>
              <a:t> control on ultra </a:t>
            </a:r>
            <a:r>
              <a:rPr lang="it-IT" dirty="0" err="1"/>
              <a:t>vires</a:t>
            </a:r>
            <a:r>
              <a:rPr lang="it-IT" dirty="0"/>
              <a:t> </a:t>
            </a:r>
            <a:r>
              <a:rPr lang="it-IT" dirty="0" err="1"/>
              <a:t>acts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/>
          </a:p>
          <a:p>
            <a:endParaRPr lang="it-IT" dirty="0"/>
          </a:p>
          <a:p>
            <a:r>
              <a:rPr lang="it-IT" dirty="0" err="1"/>
              <a:t>BVerGE</a:t>
            </a:r>
            <a:r>
              <a:rPr lang="it-IT" dirty="0"/>
              <a:t>, </a:t>
            </a:r>
            <a:r>
              <a:rPr lang="it-IT" dirty="0" err="1"/>
              <a:t>MaastrichtUrteil</a:t>
            </a:r>
            <a:r>
              <a:rPr lang="it-IT" dirty="0"/>
              <a:t>, 1994: «The Federal </a:t>
            </a:r>
            <a:r>
              <a:rPr lang="it-IT" dirty="0" err="1"/>
              <a:t>Constitutional</a:t>
            </a:r>
            <a:r>
              <a:rPr lang="it-IT" dirty="0"/>
              <a:t> Court </a:t>
            </a:r>
            <a:r>
              <a:rPr lang="it-IT" dirty="0" err="1"/>
              <a:t>will</a:t>
            </a:r>
            <a:r>
              <a:rPr lang="it-IT" dirty="0"/>
              <a:t> </a:t>
            </a:r>
            <a:r>
              <a:rPr lang="it-IT" dirty="0" err="1"/>
              <a:t>review</a:t>
            </a:r>
            <a:r>
              <a:rPr lang="it-IT" dirty="0"/>
              <a:t>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instruments</a:t>
            </a:r>
            <a:r>
              <a:rPr lang="it-IT" dirty="0"/>
              <a:t> of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institutions</a:t>
            </a:r>
            <a:r>
              <a:rPr lang="it-IT" dirty="0"/>
              <a:t> and </a:t>
            </a:r>
            <a:r>
              <a:rPr lang="it-IT" dirty="0" err="1"/>
              <a:t>agencies</a:t>
            </a:r>
            <a:r>
              <a:rPr lang="it-IT" dirty="0"/>
              <a:t> to </a:t>
            </a:r>
            <a:r>
              <a:rPr lang="it-IT" dirty="0" err="1"/>
              <a:t>see</a:t>
            </a:r>
            <a:r>
              <a:rPr lang="it-IT" dirty="0"/>
              <a:t> </a:t>
            </a:r>
            <a:r>
              <a:rPr lang="it-IT" dirty="0" err="1"/>
              <a:t>whether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remain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the </a:t>
            </a:r>
            <a:r>
              <a:rPr lang="it-IT" dirty="0" err="1"/>
              <a:t>limits</a:t>
            </a:r>
            <a:r>
              <a:rPr lang="it-IT" dirty="0"/>
              <a:t> of the </a:t>
            </a:r>
            <a:r>
              <a:rPr lang="it-IT" dirty="0" err="1"/>
              <a:t>sovereign</a:t>
            </a:r>
            <a:r>
              <a:rPr lang="it-IT" dirty="0"/>
              <a:t> </a:t>
            </a:r>
            <a:r>
              <a:rPr lang="it-IT" dirty="0" err="1"/>
              <a:t>rights</a:t>
            </a:r>
            <a:r>
              <a:rPr lang="it-IT" dirty="0"/>
              <a:t> </a:t>
            </a:r>
            <a:r>
              <a:rPr lang="it-IT" dirty="0" err="1"/>
              <a:t>conferred</a:t>
            </a:r>
            <a:r>
              <a:rPr lang="it-IT" dirty="0"/>
              <a:t> on </a:t>
            </a:r>
            <a:r>
              <a:rPr lang="it-IT" dirty="0" err="1"/>
              <a:t>them</a:t>
            </a:r>
            <a:r>
              <a:rPr lang="it-IT" dirty="0"/>
              <a:t> or </a:t>
            </a:r>
            <a:r>
              <a:rPr lang="it-IT" dirty="0" err="1"/>
              <a:t>transgress</a:t>
            </a:r>
            <a:r>
              <a:rPr lang="it-IT" dirty="0"/>
              <a:t> </a:t>
            </a:r>
            <a:r>
              <a:rPr lang="it-IT" dirty="0" err="1"/>
              <a:t>them</a:t>
            </a:r>
            <a:r>
              <a:rPr lang="it-IT" dirty="0"/>
              <a:t>». EU law </a:t>
            </a:r>
            <a:r>
              <a:rPr lang="it-IT" dirty="0" err="1"/>
              <a:t>adopted</a:t>
            </a:r>
            <a:r>
              <a:rPr lang="it-IT" dirty="0"/>
              <a:t> ultra </a:t>
            </a:r>
            <a:r>
              <a:rPr lang="it-IT" dirty="0" err="1"/>
              <a:t>vires</a:t>
            </a:r>
            <a:r>
              <a:rPr lang="it-IT" dirty="0"/>
              <a:t> </a:t>
            </a:r>
            <a:r>
              <a:rPr lang="it-IT" dirty="0" err="1"/>
              <a:t>could</a:t>
            </a:r>
            <a:r>
              <a:rPr lang="it-IT" dirty="0"/>
              <a:t> be </a:t>
            </a:r>
            <a:r>
              <a:rPr lang="it-IT" dirty="0" err="1"/>
              <a:t>disapplied</a:t>
            </a:r>
            <a:r>
              <a:rPr lang="it-IT" dirty="0"/>
              <a:t> by the </a:t>
            </a:r>
            <a:r>
              <a:rPr lang="it-IT" dirty="0" err="1"/>
              <a:t>German</a:t>
            </a:r>
            <a:r>
              <a:rPr lang="it-IT" dirty="0"/>
              <a:t> </a:t>
            </a:r>
            <a:r>
              <a:rPr lang="it-IT" dirty="0" err="1"/>
              <a:t>Constitutional</a:t>
            </a:r>
            <a:r>
              <a:rPr lang="it-IT" dirty="0"/>
              <a:t> Court. </a:t>
            </a:r>
          </a:p>
        </p:txBody>
      </p:sp>
    </p:spTree>
    <p:extLst>
      <p:ext uri="{BB962C8B-B14F-4D97-AF65-F5344CB8AC3E}">
        <p14:creationId xmlns:p14="http://schemas.microsoft.com/office/powerpoint/2010/main" val="37814097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1142</Words>
  <Application>Microsoft Office PowerPoint</Application>
  <PresentationFormat>Widescreen</PresentationFormat>
  <Paragraphs>41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di Office</vt:lpstr>
      <vt:lpstr>Enforcement of EU Law</vt:lpstr>
      <vt:lpstr>How to solve conflicts in a federal system of law</vt:lpstr>
      <vt:lpstr>Declaration 17 attached to the Lisbon Treaty</vt:lpstr>
      <vt:lpstr>Costa/ENEL, 1964</vt:lpstr>
      <vt:lpstr>Disapplication of conflicting national law – Simmenthal, 1978</vt:lpstr>
      <vt:lpstr>National challenges: Fundamental rights and counter-limits theory</vt:lpstr>
      <vt:lpstr> Italian Constitutional Court: Frontini, 1973</vt:lpstr>
      <vt:lpstr>National challenges: Kompetenz-Kompetenz and competence limits (the judicial control on ultra vires acts</vt:lpstr>
      <vt:lpstr>National challenges: Kompetenz-Kompetenz and competence limits (the judicial control on ultra vires acts</vt:lpstr>
      <vt:lpstr>National challenges: Kompetenz-Kompetenz and competence limits (the judicial control on ultra vires acts</vt:lpstr>
      <vt:lpstr>The ECB case, 2020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Enforcement of EU Law</dc:title>
  <dc:creator>Alessandra Mignolli</dc:creator>
  <cp:lastModifiedBy>Alessandra</cp:lastModifiedBy>
  <cp:revision>12</cp:revision>
  <dcterms:created xsi:type="dcterms:W3CDTF">2016-11-01T10:44:28Z</dcterms:created>
  <dcterms:modified xsi:type="dcterms:W3CDTF">2022-10-05T11:18:01Z</dcterms:modified>
</cp:coreProperties>
</file>