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4" r:id="rId9"/>
    <p:sldId id="265"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5" d="100"/>
          <a:sy n="75" d="100"/>
        </p:scale>
        <p:origin x="328"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34B4A47-BA69-4AE9-ABDC-FB65D0400ABC}"/>
              </a:ext>
            </a:extLst>
          </p:cNvPr>
          <p:cNvSpPr>
            <a:spLocks noGrp="1" noChangeArrowheads="1"/>
          </p:cNvSpPr>
          <p:nvPr>
            <p:ph type="ctrTitle"/>
          </p:nvPr>
        </p:nvSpPr>
        <p:spPr>
          <a:xfrm>
            <a:off x="508000" y="381000"/>
            <a:ext cx="99568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defRPr sz="3600"/>
            </a:lvl1pPr>
          </a:lstStyle>
          <a:p>
            <a:pPr lvl="0"/>
            <a:r>
              <a:rPr lang="it-IT" altLang="it-IT" noProof="0"/>
              <a:t>Fare clic per modificare lo stile del titolo dello schema</a:t>
            </a:r>
            <a:endParaRPr lang="en-US" altLang="it-IT" noProof="0"/>
          </a:p>
        </p:txBody>
      </p:sp>
      <p:sp>
        <p:nvSpPr>
          <p:cNvPr id="3075" name="Rectangle 3">
            <a:extLst>
              <a:ext uri="{FF2B5EF4-FFF2-40B4-BE49-F238E27FC236}">
                <a16:creationId xmlns:a16="http://schemas.microsoft.com/office/drawing/2014/main" id="{1F2E15D1-AD9A-435B-ACDF-D842D5A7BD98}"/>
              </a:ext>
            </a:extLst>
          </p:cNvPr>
          <p:cNvSpPr>
            <a:spLocks noGrp="1" noChangeArrowheads="1"/>
          </p:cNvSpPr>
          <p:nvPr>
            <p:ph type="subTitle" idx="1"/>
          </p:nvPr>
        </p:nvSpPr>
        <p:spPr>
          <a:xfrm>
            <a:off x="508000" y="1066800"/>
            <a:ext cx="9956800" cy="6858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buFontTx/>
              <a:buNone/>
              <a:defRPr sz="2400"/>
            </a:lvl1pPr>
          </a:lstStyle>
          <a:p>
            <a:pPr lvl="0"/>
            <a:r>
              <a:rPr lang="it-IT" altLang="it-IT" noProof="0"/>
              <a:t>Fare clic per modificare lo stile del sottotitolo dello schema</a:t>
            </a:r>
            <a:endParaRPr lang="en-US" altLang="it-IT" noProof="0"/>
          </a:p>
        </p:txBody>
      </p:sp>
    </p:spTree>
    <p:extLst>
      <p:ext uri="{BB962C8B-B14F-4D97-AF65-F5344CB8AC3E}">
        <p14:creationId xmlns:p14="http://schemas.microsoft.com/office/powerpoint/2010/main" val="379088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AD88F8-1D09-4ED4-B6E9-61410D91C61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1D65CAF-7030-49DF-BE7F-084CBD10C9DF}"/>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281818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67C43CF-5FD4-41CA-9A83-0B6FD2593F8E}"/>
              </a:ext>
            </a:extLst>
          </p:cNvPr>
          <p:cNvSpPr>
            <a:spLocks noGrp="1"/>
          </p:cNvSpPr>
          <p:nvPr>
            <p:ph type="title" orient="vert"/>
          </p:nvPr>
        </p:nvSpPr>
        <p:spPr>
          <a:xfrm>
            <a:off x="9093200" y="274638"/>
            <a:ext cx="2895600" cy="5440362"/>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F23EB98-B9FA-490D-A2EE-500EDD87F04F}"/>
              </a:ext>
            </a:extLst>
          </p:cNvPr>
          <p:cNvSpPr>
            <a:spLocks noGrp="1"/>
          </p:cNvSpPr>
          <p:nvPr>
            <p:ph type="body" orient="vert" idx="1"/>
          </p:nvPr>
        </p:nvSpPr>
        <p:spPr>
          <a:xfrm>
            <a:off x="406400" y="274638"/>
            <a:ext cx="8483600" cy="5440362"/>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55349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BEF60B-DF7C-4113-B6E4-176CAC7FA71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EB0F812-2267-477A-9FC3-8ED57D6BDB99}"/>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088704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942DC8-354E-4303-A75C-12DCDC41AE5D}"/>
              </a:ext>
            </a:extLst>
          </p:cNvPr>
          <p:cNvSpPr>
            <a:spLocks noGrp="1"/>
          </p:cNvSpPr>
          <p:nvPr>
            <p:ph type="title"/>
          </p:nvPr>
        </p:nvSpPr>
        <p:spPr>
          <a:xfrm>
            <a:off x="831851" y="1709739"/>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5A79248-665D-430B-98A1-0DAABD392399}"/>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Modifica gli stili del testo dello schema</a:t>
            </a:r>
          </a:p>
        </p:txBody>
      </p:sp>
    </p:spTree>
    <p:extLst>
      <p:ext uri="{BB962C8B-B14F-4D97-AF65-F5344CB8AC3E}">
        <p14:creationId xmlns:p14="http://schemas.microsoft.com/office/powerpoint/2010/main" val="2791441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8B44D4-AF5F-4B2D-95FE-1421A603E5C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AF42830-E0EC-4A3E-AE2B-7A3692147CCC}"/>
              </a:ext>
            </a:extLst>
          </p:cNvPr>
          <p:cNvSpPr>
            <a:spLocks noGrp="1"/>
          </p:cNvSpPr>
          <p:nvPr>
            <p:ph sz="half" idx="1"/>
          </p:nvPr>
        </p:nvSpPr>
        <p:spPr>
          <a:xfrm>
            <a:off x="1295400" y="1524000"/>
            <a:ext cx="4775200" cy="41910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E98C47D-4AA7-43F0-AD85-63622AA3BB5C}"/>
              </a:ext>
            </a:extLst>
          </p:cNvPr>
          <p:cNvSpPr>
            <a:spLocks noGrp="1"/>
          </p:cNvSpPr>
          <p:nvPr>
            <p:ph sz="half" idx="2"/>
          </p:nvPr>
        </p:nvSpPr>
        <p:spPr>
          <a:xfrm>
            <a:off x="6273800" y="1524000"/>
            <a:ext cx="4775200" cy="41910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665925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53C90D-8D2B-4DBE-95B1-1AF58E040A41}"/>
              </a:ext>
            </a:extLst>
          </p:cNvPr>
          <p:cNvSpPr>
            <a:spLocks noGrp="1"/>
          </p:cNvSpPr>
          <p:nvPr>
            <p:ph type="title"/>
          </p:nvPr>
        </p:nvSpPr>
        <p:spPr>
          <a:xfrm>
            <a:off x="840317" y="365126"/>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FF020DF-BA8A-400E-A258-AF383B588834}"/>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B84762C5-3F13-46F5-B80C-92FAEEFE6E3F}"/>
              </a:ext>
            </a:extLst>
          </p:cNvPr>
          <p:cNvSpPr>
            <a:spLocks noGrp="1"/>
          </p:cNvSpPr>
          <p:nvPr>
            <p:ph sz="half" idx="2"/>
          </p:nvPr>
        </p:nvSpPr>
        <p:spPr>
          <a:xfrm>
            <a:off x="840318" y="2505075"/>
            <a:ext cx="5158316"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6C97469-A063-4D8C-BB4C-4CC5F979261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FDE00A1A-4CB3-4C19-948C-E95D09282B65}"/>
              </a:ext>
            </a:extLst>
          </p:cNvPr>
          <p:cNvSpPr>
            <a:spLocks noGrp="1"/>
          </p:cNvSpPr>
          <p:nvPr>
            <p:ph sz="quarter" idx="4"/>
          </p:nvPr>
        </p:nvSpPr>
        <p:spPr>
          <a:xfrm>
            <a:off x="6172200" y="2505075"/>
            <a:ext cx="518371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075803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4995E0-2768-40E0-82D1-E8C608EF526F}"/>
              </a:ext>
            </a:extLst>
          </p:cNvPr>
          <p:cNvSpPr>
            <a:spLocks noGrp="1"/>
          </p:cNvSpPr>
          <p:nvPr>
            <p:ph type="title"/>
          </p:nvPr>
        </p:nvSpPr>
        <p:spPr/>
        <p:txBody>
          <a:bodyPr/>
          <a:lstStyle/>
          <a:p>
            <a:r>
              <a:rPr lang="it-IT"/>
              <a:t>Fare clic per modificare lo stile del titolo dello schema</a:t>
            </a:r>
          </a:p>
        </p:txBody>
      </p:sp>
    </p:spTree>
    <p:extLst>
      <p:ext uri="{BB962C8B-B14F-4D97-AF65-F5344CB8AC3E}">
        <p14:creationId xmlns:p14="http://schemas.microsoft.com/office/powerpoint/2010/main" val="1792756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2204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34083E-D980-41EE-B740-76BD9ED484AB}"/>
              </a:ext>
            </a:extLst>
          </p:cNvPr>
          <p:cNvSpPr>
            <a:spLocks noGrp="1"/>
          </p:cNvSpPr>
          <p:nvPr>
            <p:ph type="title"/>
          </p:nvPr>
        </p:nvSpPr>
        <p:spPr>
          <a:xfrm>
            <a:off x="840318" y="457200"/>
            <a:ext cx="393276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FFAE2E2-C82B-4437-99A3-4C21D9D37A76}"/>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798D0CC-EA8C-47F8-A652-B49A3CF69A05}"/>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Tree>
    <p:extLst>
      <p:ext uri="{BB962C8B-B14F-4D97-AF65-F5344CB8AC3E}">
        <p14:creationId xmlns:p14="http://schemas.microsoft.com/office/powerpoint/2010/main" val="1187704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74C100-3A0D-496C-AE31-536155A2EBC5}"/>
              </a:ext>
            </a:extLst>
          </p:cNvPr>
          <p:cNvSpPr>
            <a:spLocks noGrp="1"/>
          </p:cNvSpPr>
          <p:nvPr>
            <p:ph type="title"/>
          </p:nvPr>
        </p:nvSpPr>
        <p:spPr>
          <a:xfrm>
            <a:off x="840318" y="457200"/>
            <a:ext cx="393276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706CE99-B61B-46E3-A664-8C898FD20078}"/>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p>
        </p:txBody>
      </p:sp>
      <p:sp>
        <p:nvSpPr>
          <p:cNvPr id="4" name="Segnaposto testo 3">
            <a:extLst>
              <a:ext uri="{FF2B5EF4-FFF2-40B4-BE49-F238E27FC236}">
                <a16:creationId xmlns:a16="http://schemas.microsoft.com/office/drawing/2014/main" id="{EAB54427-59FF-47A1-B65C-B0BAF0945B71}"/>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Tree>
    <p:extLst>
      <p:ext uri="{BB962C8B-B14F-4D97-AF65-F5344CB8AC3E}">
        <p14:creationId xmlns:p14="http://schemas.microsoft.com/office/powerpoint/2010/main" val="3961882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1F79BB3-3323-4B6C-A9EA-1B087F245764}"/>
              </a:ext>
            </a:extLst>
          </p:cNvPr>
          <p:cNvSpPr>
            <a:spLocks noGrp="1" noChangeArrowheads="1"/>
          </p:cNvSpPr>
          <p:nvPr>
            <p:ph type="title"/>
          </p:nvPr>
        </p:nvSpPr>
        <p:spPr bwMode="auto">
          <a:xfrm>
            <a:off x="406400" y="274638"/>
            <a:ext cx="115824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 dello schema</a:t>
            </a:r>
            <a:endParaRPr lang="en-US" altLang="it-IT"/>
          </a:p>
        </p:txBody>
      </p:sp>
      <p:sp>
        <p:nvSpPr>
          <p:cNvPr id="1027" name="Rectangle 3">
            <a:extLst>
              <a:ext uri="{FF2B5EF4-FFF2-40B4-BE49-F238E27FC236}">
                <a16:creationId xmlns:a16="http://schemas.microsoft.com/office/drawing/2014/main" id="{354F7C0A-C32B-42FB-980D-05CAE29DE6FE}"/>
              </a:ext>
            </a:extLst>
          </p:cNvPr>
          <p:cNvSpPr>
            <a:spLocks noGrp="1" noChangeArrowheads="1"/>
          </p:cNvSpPr>
          <p:nvPr>
            <p:ph type="body" idx="1"/>
          </p:nvPr>
        </p:nvSpPr>
        <p:spPr bwMode="auto">
          <a:xfrm>
            <a:off x="1295400" y="1524000"/>
            <a:ext cx="97536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Modifica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Tree>
    <p:extLst>
      <p:ext uri="{BB962C8B-B14F-4D97-AF65-F5344CB8AC3E}">
        <p14:creationId xmlns:p14="http://schemas.microsoft.com/office/powerpoint/2010/main" val="3015989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8C7332-DF29-4C82-9534-3D2103051F2D}"/>
              </a:ext>
            </a:extLst>
          </p:cNvPr>
          <p:cNvSpPr>
            <a:spLocks noGrp="1"/>
          </p:cNvSpPr>
          <p:nvPr>
            <p:ph type="ctrTitle"/>
          </p:nvPr>
        </p:nvSpPr>
        <p:spPr/>
        <p:txBody>
          <a:bodyPr/>
          <a:lstStyle/>
          <a:p>
            <a:r>
              <a:rPr lang="it-IT" dirty="0"/>
              <a:t>EU </a:t>
            </a:r>
            <a:r>
              <a:rPr lang="it-IT" dirty="0" err="1"/>
              <a:t>Competition</a:t>
            </a:r>
            <a:r>
              <a:rPr lang="it-IT" dirty="0"/>
              <a:t> Policy</a:t>
            </a:r>
          </a:p>
        </p:txBody>
      </p:sp>
      <p:sp>
        <p:nvSpPr>
          <p:cNvPr id="3" name="Sottotitolo 2">
            <a:extLst>
              <a:ext uri="{FF2B5EF4-FFF2-40B4-BE49-F238E27FC236}">
                <a16:creationId xmlns:a16="http://schemas.microsoft.com/office/drawing/2014/main" id="{870E29F0-C430-4A4E-A867-6021281C3308}"/>
              </a:ext>
            </a:extLst>
          </p:cNvPr>
          <p:cNvSpPr>
            <a:spLocks noGrp="1"/>
          </p:cNvSpPr>
          <p:nvPr>
            <p:ph type="subTitle" idx="1"/>
          </p:nvPr>
        </p:nvSpPr>
        <p:spPr/>
        <p:txBody>
          <a:bodyPr/>
          <a:lstStyle/>
          <a:p>
            <a:r>
              <a:rPr lang="it-IT" dirty="0" err="1"/>
              <a:t>Article</a:t>
            </a:r>
            <a:r>
              <a:rPr lang="it-IT" dirty="0"/>
              <a:t> 101 TFEU</a:t>
            </a:r>
          </a:p>
        </p:txBody>
      </p:sp>
    </p:spTree>
    <p:extLst>
      <p:ext uri="{BB962C8B-B14F-4D97-AF65-F5344CB8AC3E}">
        <p14:creationId xmlns:p14="http://schemas.microsoft.com/office/powerpoint/2010/main" val="3852386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7784E6-42E6-4AF2-B8C3-7D396D9FBB41}"/>
              </a:ext>
            </a:extLst>
          </p:cNvPr>
          <p:cNvSpPr>
            <a:spLocks noGrp="1"/>
          </p:cNvSpPr>
          <p:nvPr>
            <p:ph type="title"/>
          </p:nvPr>
        </p:nvSpPr>
        <p:spPr/>
        <p:txBody>
          <a:bodyPr/>
          <a:lstStyle/>
          <a:p>
            <a:r>
              <a:rPr lang="it-IT" dirty="0" err="1"/>
              <a:t>Effect</a:t>
            </a:r>
            <a:r>
              <a:rPr lang="it-IT" dirty="0"/>
              <a:t> on trade </a:t>
            </a:r>
            <a:r>
              <a:rPr lang="it-IT" dirty="0" err="1"/>
              <a:t>between</a:t>
            </a:r>
            <a:r>
              <a:rPr lang="it-IT" dirty="0"/>
              <a:t> </a:t>
            </a:r>
            <a:r>
              <a:rPr lang="it-IT" dirty="0" err="1"/>
              <a:t>Member</a:t>
            </a:r>
            <a:r>
              <a:rPr lang="it-IT" dirty="0"/>
              <a:t> </a:t>
            </a:r>
            <a:r>
              <a:rPr lang="it-IT"/>
              <a:t>States</a:t>
            </a:r>
            <a:endParaRPr lang="it-IT" dirty="0"/>
          </a:p>
        </p:txBody>
      </p:sp>
      <p:sp>
        <p:nvSpPr>
          <p:cNvPr id="3" name="Segnaposto contenuto 2">
            <a:extLst>
              <a:ext uri="{FF2B5EF4-FFF2-40B4-BE49-F238E27FC236}">
                <a16:creationId xmlns:a16="http://schemas.microsoft.com/office/drawing/2014/main" id="{B8E4867C-DEB2-4EA4-8AA7-2DB07875AB46}"/>
              </a:ext>
            </a:extLst>
          </p:cNvPr>
          <p:cNvSpPr>
            <a:spLocks noGrp="1"/>
          </p:cNvSpPr>
          <p:nvPr>
            <p:ph idx="1"/>
          </p:nvPr>
        </p:nvSpPr>
        <p:spPr/>
        <p:txBody>
          <a:bodyPr>
            <a:normAutofit fontScale="77500" lnSpcReduction="20000"/>
          </a:bodyPr>
          <a:lstStyle/>
          <a:p>
            <a:r>
              <a:rPr lang="it-IT" dirty="0"/>
              <a:t>Cartels </a:t>
            </a:r>
            <a:r>
              <a:rPr lang="it-IT" dirty="0" err="1"/>
              <a:t>that</a:t>
            </a:r>
            <a:r>
              <a:rPr lang="it-IT" dirty="0"/>
              <a:t> </a:t>
            </a:r>
            <a:r>
              <a:rPr lang="it-IT" dirty="0" err="1"/>
              <a:t>affect</a:t>
            </a:r>
            <a:r>
              <a:rPr lang="it-IT" dirty="0"/>
              <a:t> trade </a:t>
            </a:r>
            <a:r>
              <a:rPr lang="it-IT" dirty="0" err="1"/>
              <a:t>between</a:t>
            </a:r>
            <a:r>
              <a:rPr lang="it-IT" dirty="0"/>
              <a:t> Member </a:t>
            </a:r>
            <a:r>
              <a:rPr lang="it-IT" dirty="0" err="1"/>
              <a:t>States</a:t>
            </a:r>
            <a:r>
              <a:rPr lang="it-IT" dirty="0"/>
              <a:t>: </a:t>
            </a:r>
            <a:r>
              <a:rPr lang="it-IT" dirty="0" err="1"/>
              <a:t>Principle</a:t>
            </a:r>
            <a:r>
              <a:rPr lang="it-IT" dirty="0"/>
              <a:t> of </a:t>
            </a:r>
            <a:r>
              <a:rPr lang="it-IT" dirty="0" err="1"/>
              <a:t>subsidiarity</a:t>
            </a:r>
            <a:r>
              <a:rPr lang="it-IT" dirty="0"/>
              <a:t> : agreements must </a:t>
            </a:r>
            <a:r>
              <a:rPr lang="it-IT" dirty="0" err="1"/>
              <a:t>have</a:t>
            </a:r>
            <a:r>
              <a:rPr lang="it-IT" dirty="0"/>
              <a:t> an inter-state </a:t>
            </a:r>
            <a:r>
              <a:rPr lang="it-IT" dirty="0" err="1"/>
              <a:t>dimension</a:t>
            </a:r>
            <a:r>
              <a:rPr lang="it-IT" dirty="0"/>
              <a:t> in </a:t>
            </a:r>
            <a:r>
              <a:rPr lang="it-IT" dirty="0" err="1"/>
              <a:t>order</a:t>
            </a:r>
            <a:r>
              <a:rPr lang="it-IT" dirty="0"/>
              <a:t> to </a:t>
            </a:r>
            <a:r>
              <a:rPr lang="it-IT" dirty="0" err="1"/>
              <a:t>fall</a:t>
            </a:r>
            <a:r>
              <a:rPr lang="it-IT" dirty="0"/>
              <a:t> </a:t>
            </a:r>
            <a:r>
              <a:rPr lang="it-IT" dirty="0" err="1"/>
              <a:t>within</a:t>
            </a:r>
            <a:r>
              <a:rPr lang="it-IT" dirty="0"/>
              <a:t> the </a:t>
            </a:r>
            <a:r>
              <a:rPr lang="it-IT" dirty="0" err="1"/>
              <a:t>jurisdition</a:t>
            </a:r>
            <a:r>
              <a:rPr lang="it-IT" dirty="0"/>
              <a:t> of article 101. </a:t>
            </a:r>
          </a:p>
          <a:p>
            <a:r>
              <a:rPr lang="it-IT" dirty="0" err="1"/>
              <a:t>Agreements</a:t>
            </a:r>
            <a:r>
              <a:rPr lang="it-IT" dirty="0"/>
              <a:t> </a:t>
            </a:r>
            <a:r>
              <a:rPr lang="it-IT" dirty="0" err="1"/>
              <a:t>concerning</a:t>
            </a:r>
            <a:r>
              <a:rPr lang="it-IT" dirty="0"/>
              <a:t> a single MS are </a:t>
            </a:r>
            <a:r>
              <a:rPr lang="it-IT" dirty="0" err="1"/>
              <a:t>not</a:t>
            </a:r>
            <a:r>
              <a:rPr lang="it-IT" dirty="0"/>
              <a:t> </a:t>
            </a:r>
            <a:r>
              <a:rPr lang="it-IT" dirty="0" err="1"/>
              <a:t>excluded</a:t>
            </a:r>
            <a:r>
              <a:rPr lang="it-IT" dirty="0"/>
              <a:t> </a:t>
            </a:r>
            <a:r>
              <a:rPr lang="it-IT" dirty="0" err="1"/>
              <a:t>if</a:t>
            </a:r>
            <a:r>
              <a:rPr lang="it-IT" dirty="0"/>
              <a:t> </a:t>
            </a:r>
            <a:r>
              <a:rPr lang="it-IT" dirty="0" err="1"/>
              <a:t>they</a:t>
            </a:r>
            <a:r>
              <a:rPr lang="it-IT" dirty="0"/>
              <a:t> </a:t>
            </a:r>
            <a:r>
              <a:rPr lang="it-IT" dirty="0" err="1"/>
              <a:t>affect</a:t>
            </a:r>
            <a:r>
              <a:rPr lang="it-IT" dirty="0"/>
              <a:t> inter-state trade. </a:t>
            </a:r>
          </a:p>
          <a:p>
            <a:r>
              <a:rPr lang="it-IT" dirty="0"/>
              <a:t>Networks of </a:t>
            </a:r>
            <a:r>
              <a:rPr lang="it-IT" dirty="0" err="1"/>
              <a:t>agreements</a:t>
            </a:r>
            <a:r>
              <a:rPr lang="it-IT" dirty="0"/>
              <a:t>: </a:t>
            </a:r>
            <a:r>
              <a:rPr lang="it-IT" dirty="0" err="1"/>
              <a:t>Delimitis</a:t>
            </a:r>
            <a:r>
              <a:rPr lang="it-IT" dirty="0"/>
              <a:t> case (1991). In </a:t>
            </a:r>
            <a:r>
              <a:rPr lang="it-IT" dirty="0" err="1"/>
              <a:t>this</a:t>
            </a:r>
            <a:r>
              <a:rPr lang="it-IT" dirty="0"/>
              <a:t> case, the </a:t>
            </a:r>
            <a:r>
              <a:rPr lang="it-IT" dirty="0" err="1"/>
              <a:t>agreement</a:t>
            </a:r>
            <a:r>
              <a:rPr lang="it-IT" dirty="0"/>
              <a:t> on </a:t>
            </a:r>
            <a:r>
              <a:rPr lang="it-IT" dirty="0" err="1"/>
              <a:t>beer</a:t>
            </a:r>
            <a:r>
              <a:rPr lang="it-IT" dirty="0"/>
              <a:t> supply </a:t>
            </a:r>
            <a:r>
              <a:rPr lang="it-IT" dirty="0" err="1"/>
              <a:t>between</a:t>
            </a:r>
            <a:r>
              <a:rPr lang="it-IT" dirty="0"/>
              <a:t> a </a:t>
            </a:r>
            <a:r>
              <a:rPr lang="it-IT" dirty="0" err="1"/>
              <a:t>local</a:t>
            </a:r>
            <a:r>
              <a:rPr lang="it-IT" dirty="0"/>
              <a:t> pub and the </a:t>
            </a:r>
            <a:r>
              <a:rPr lang="it-IT" dirty="0" err="1"/>
              <a:t>brewery</a:t>
            </a:r>
            <a:r>
              <a:rPr lang="it-IT" dirty="0"/>
              <a:t> Henninger </a:t>
            </a:r>
            <a:r>
              <a:rPr lang="it-IT" dirty="0" err="1"/>
              <a:t>was</a:t>
            </a:r>
            <a:r>
              <a:rPr lang="it-IT" dirty="0"/>
              <a:t> </a:t>
            </a:r>
            <a:r>
              <a:rPr lang="it-IT" dirty="0" err="1"/>
              <a:t>relevant</a:t>
            </a:r>
            <a:r>
              <a:rPr lang="it-IT" dirty="0"/>
              <a:t> for the common market </a:t>
            </a:r>
            <a:r>
              <a:rPr lang="it-IT" dirty="0" err="1"/>
              <a:t>because</a:t>
            </a:r>
            <a:r>
              <a:rPr lang="it-IT" dirty="0"/>
              <a:t> </a:t>
            </a:r>
            <a:r>
              <a:rPr lang="it-IT" dirty="0" err="1"/>
              <a:t>it</a:t>
            </a:r>
            <a:r>
              <a:rPr lang="it-IT" dirty="0"/>
              <a:t> </a:t>
            </a:r>
            <a:r>
              <a:rPr lang="it-IT" dirty="0" err="1"/>
              <a:t>was</a:t>
            </a:r>
            <a:r>
              <a:rPr lang="it-IT" dirty="0"/>
              <a:t> part of a network of </a:t>
            </a:r>
            <a:r>
              <a:rPr lang="it-IT" dirty="0" err="1"/>
              <a:t>similar</a:t>
            </a:r>
            <a:r>
              <a:rPr lang="it-IT" dirty="0"/>
              <a:t> </a:t>
            </a:r>
            <a:r>
              <a:rPr lang="it-IT" dirty="0" err="1"/>
              <a:t>agreements</a:t>
            </a:r>
            <a:endParaRPr lang="it-IT" dirty="0"/>
          </a:p>
          <a:p>
            <a:r>
              <a:rPr lang="it-IT" dirty="0"/>
              <a:t>De </a:t>
            </a:r>
            <a:r>
              <a:rPr lang="it-IT" dirty="0" err="1"/>
              <a:t>minimis</a:t>
            </a:r>
            <a:r>
              <a:rPr lang="it-IT" dirty="0"/>
              <a:t> rule: </a:t>
            </a:r>
            <a:r>
              <a:rPr lang="it-IT" dirty="0" err="1"/>
              <a:t>only</a:t>
            </a:r>
            <a:r>
              <a:rPr lang="it-IT" dirty="0"/>
              <a:t> agreements </a:t>
            </a:r>
            <a:r>
              <a:rPr lang="it-IT" dirty="0" err="1"/>
              <a:t>that</a:t>
            </a:r>
            <a:r>
              <a:rPr lang="it-IT" dirty="0"/>
              <a:t> produce </a:t>
            </a:r>
            <a:r>
              <a:rPr lang="it-IT" dirty="0" err="1"/>
              <a:t>significant</a:t>
            </a:r>
            <a:r>
              <a:rPr lang="it-IT" dirty="0"/>
              <a:t> effects are </a:t>
            </a:r>
            <a:r>
              <a:rPr lang="it-IT" dirty="0" err="1"/>
              <a:t>covered</a:t>
            </a:r>
            <a:r>
              <a:rPr lang="it-IT" dirty="0"/>
              <a:t> by article 101 (5% share of the </a:t>
            </a:r>
            <a:r>
              <a:rPr lang="it-IT" dirty="0" err="1"/>
              <a:t>relevant</a:t>
            </a:r>
            <a:r>
              <a:rPr lang="it-IT" dirty="0"/>
              <a:t> market and 40 </a:t>
            </a:r>
            <a:r>
              <a:rPr lang="it-IT" dirty="0" err="1"/>
              <a:t>million</a:t>
            </a:r>
            <a:r>
              <a:rPr lang="it-IT" dirty="0"/>
              <a:t> euro aggregate </a:t>
            </a:r>
            <a:r>
              <a:rPr lang="it-IT" dirty="0" err="1"/>
              <a:t>annual</a:t>
            </a:r>
            <a:r>
              <a:rPr lang="it-IT"/>
              <a:t> turnover). </a:t>
            </a:r>
            <a:endParaRPr lang="it-IT" dirty="0"/>
          </a:p>
        </p:txBody>
      </p:sp>
    </p:spTree>
    <p:extLst>
      <p:ext uri="{BB962C8B-B14F-4D97-AF65-F5344CB8AC3E}">
        <p14:creationId xmlns:p14="http://schemas.microsoft.com/office/powerpoint/2010/main" val="1286475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DA1872-BD9B-4182-9B06-E97ACF39E366}"/>
              </a:ext>
            </a:extLst>
          </p:cNvPr>
          <p:cNvSpPr>
            <a:spLocks noGrp="1"/>
          </p:cNvSpPr>
          <p:nvPr>
            <p:ph type="title"/>
          </p:nvPr>
        </p:nvSpPr>
        <p:spPr/>
        <p:txBody>
          <a:bodyPr/>
          <a:lstStyle/>
          <a:p>
            <a:r>
              <a:rPr lang="it-IT" dirty="0" err="1"/>
              <a:t>Collusions</a:t>
            </a:r>
            <a:r>
              <a:rPr lang="it-IT" dirty="0"/>
              <a:t> </a:t>
            </a:r>
            <a:r>
              <a:rPr lang="it-IT" dirty="0" err="1"/>
              <a:t>between</a:t>
            </a:r>
            <a:r>
              <a:rPr lang="it-IT" dirty="0"/>
              <a:t> </a:t>
            </a:r>
            <a:r>
              <a:rPr lang="it-IT" dirty="0" err="1"/>
              <a:t>undertakings</a:t>
            </a:r>
            <a:endParaRPr lang="it-IT" dirty="0"/>
          </a:p>
        </p:txBody>
      </p:sp>
      <p:sp>
        <p:nvSpPr>
          <p:cNvPr id="3" name="Segnaposto contenuto 2">
            <a:extLst>
              <a:ext uri="{FF2B5EF4-FFF2-40B4-BE49-F238E27FC236}">
                <a16:creationId xmlns:a16="http://schemas.microsoft.com/office/drawing/2014/main" id="{2D3CC62C-403D-4961-83B8-FC2D4FA252A7}"/>
              </a:ext>
            </a:extLst>
          </p:cNvPr>
          <p:cNvSpPr>
            <a:spLocks noGrp="1"/>
          </p:cNvSpPr>
          <p:nvPr>
            <p:ph idx="1"/>
          </p:nvPr>
        </p:nvSpPr>
        <p:spPr/>
        <p:txBody>
          <a:bodyPr/>
          <a:lstStyle/>
          <a:p>
            <a:endParaRPr lang="it-IT" dirty="0"/>
          </a:p>
          <a:p>
            <a:endParaRPr lang="it-IT" dirty="0"/>
          </a:p>
          <a:p>
            <a:r>
              <a:rPr lang="it-IT" dirty="0" err="1"/>
              <a:t>Agreements</a:t>
            </a:r>
            <a:r>
              <a:rPr lang="it-IT" dirty="0"/>
              <a:t> </a:t>
            </a:r>
            <a:r>
              <a:rPr lang="it-IT" dirty="0" err="1"/>
              <a:t>between</a:t>
            </a:r>
            <a:r>
              <a:rPr lang="it-IT" dirty="0"/>
              <a:t> </a:t>
            </a:r>
            <a:r>
              <a:rPr lang="it-IT" dirty="0" err="1"/>
              <a:t>undertakings</a:t>
            </a:r>
            <a:endParaRPr lang="it-IT" dirty="0"/>
          </a:p>
          <a:p>
            <a:r>
              <a:rPr lang="it-IT" dirty="0" err="1"/>
              <a:t>Decisions</a:t>
            </a:r>
            <a:r>
              <a:rPr lang="it-IT" dirty="0"/>
              <a:t> by </a:t>
            </a:r>
            <a:r>
              <a:rPr lang="it-IT" dirty="0" err="1"/>
              <a:t>associations</a:t>
            </a:r>
            <a:r>
              <a:rPr lang="it-IT" dirty="0"/>
              <a:t> of </a:t>
            </a:r>
            <a:r>
              <a:rPr lang="it-IT" dirty="0" err="1"/>
              <a:t>undertakings</a:t>
            </a:r>
            <a:endParaRPr lang="it-IT" dirty="0"/>
          </a:p>
          <a:p>
            <a:r>
              <a:rPr lang="it-IT" dirty="0" err="1"/>
              <a:t>Concerted</a:t>
            </a:r>
            <a:r>
              <a:rPr lang="it-IT" dirty="0"/>
              <a:t> </a:t>
            </a:r>
            <a:r>
              <a:rPr lang="it-IT" dirty="0" err="1"/>
              <a:t>practices</a:t>
            </a:r>
            <a:endParaRPr lang="it-IT" dirty="0"/>
          </a:p>
        </p:txBody>
      </p:sp>
    </p:spTree>
    <p:extLst>
      <p:ext uri="{BB962C8B-B14F-4D97-AF65-F5344CB8AC3E}">
        <p14:creationId xmlns:p14="http://schemas.microsoft.com/office/powerpoint/2010/main" val="1843898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6E590D-CEE6-44C2-8636-A4BFAF0C97F9}"/>
              </a:ext>
            </a:extLst>
          </p:cNvPr>
          <p:cNvSpPr>
            <a:spLocks noGrp="1"/>
          </p:cNvSpPr>
          <p:nvPr>
            <p:ph type="title"/>
          </p:nvPr>
        </p:nvSpPr>
        <p:spPr/>
        <p:txBody>
          <a:bodyPr/>
          <a:lstStyle/>
          <a:p>
            <a:r>
              <a:rPr lang="it-IT" dirty="0" err="1"/>
              <a:t>Agreements</a:t>
            </a:r>
            <a:r>
              <a:rPr lang="it-IT" dirty="0"/>
              <a:t>: </a:t>
            </a:r>
            <a:r>
              <a:rPr lang="it-IT" dirty="0" err="1"/>
              <a:t>horizontal</a:t>
            </a:r>
            <a:r>
              <a:rPr lang="it-IT" dirty="0"/>
              <a:t> and </a:t>
            </a:r>
            <a:r>
              <a:rPr lang="it-IT" dirty="0" err="1"/>
              <a:t>vertical</a:t>
            </a:r>
            <a:endParaRPr lang="it-IT" dirty="0"/>
          </a:p>
        </p:txBody>
      </p:sp>
      <p:sp>
        <p:nvSpPr>
          <p:cNvPr id="3" name="Segnaposto contenuto 2">
            <a:extLst>
              <a:ext uri="{FF2B5EF4-FFF2-40B4-BE49-F238E27FC236}">
                <a16:creationId xmlns:a16="http://schemas.microsoft.com/office/drawing/2014/main" id="{199E516A-833F-4F7F-BC6E-9147D5C21887}"/>
              </a:ext>
            </a:extLst>
          </p:cNvPr>
          <p:cNvSpPr>
            <a:spLocks noGrp="1"/>
          </p:cNvSpPr>
          <p:nvPr>
            <p:ph idx="1"/>
          </p:nvPr>
        </p:nvSpPr>
        <p:spPr/>
        <p:txBody>
          <a:bodyPr>
            <a:normAutofit fontScale="70000" lnSpcReduction="20000"/>
          </a:bodyPr>
          <a:lstStyle/>
          <a:p>
            <a:r>
              <a:rPr lang="it-IT" dirty="0" err="1"/>
              <a:t>Any</a:t>
            </a:r>
            <a:r>
              <a:rPr lang="it-IT" dirty="0"/>
              <a:t> </a:t>
            </a:r>
            <a:r>
              <a:rPr lang="it-IT" dirty="0" err="1"/>
              <a:t>binding</a:t>
            </a:r>
            <a:r>
              <a:rPr lang="it-IT" dirty="0"/>
              <a:t> </a:t>
            </a:r>
            <a:r>
              <a:rPr lang="it-IT" dirty="0" err="1"/>
              <a:t>agreement</a:t>
            </a:r>
            <a:r>
              <a:rPr lang="it-IT" dirty="0"/>
              <a:t>, the </a:t>
            </a:r>
            <a:r>
              <a:rPr lang="it-IT" dirty="0" err="1"/>
              <a:t>contractual</a:t>
            </a:r>
            <a:r>
              <a:rPr lang="it-IT" dirty="0"/>
              <a:t> </a:t>
            </a:r>
            <a:r>
              <a:rPr lang="it-IT" dirty="0" err="1"/>
              <a:t>form</a:t>
            </a:r>
            <a:r>
              <a:rPr lang="it-IT" dirty="0"/>
              <a:t> </a:t>
            </a:r>
            <a:r>
              <a:rPr lang="it-IT" dirty="0" err="1"/>
              <a:t>is</a:t>
            </a:r>
            <a:r>
              <a:rPr lang="it-IT" dirty="0"/>
              <a:t> </a:t>
            </a:r>
            <a:r>
              <a:rPr lang="it-IT" dirty="0" err="1"/>
              <a:t>not</a:t>
            </a:r>
            <a:r>
              <a:rPr lang="it-IT" dirty="0"/>
              <a:t> </a:t>
            </a:r>
            <a:r>
              <a:rPr lang="it-IT" dirty="0" err="1"/>
              <a:t>necessary</a:t>
            </a:r>
            <a:endParaRPr lang="it-IT" dirty="0"/>
          </a:p>
          <a:p>
            <a:r>
              <a:rPr lang="it-IT" dirty="0" err="1"/>
              <a:t>Horizontal</a:t>
            </a:r>
            <a:r>
              <a:rPr lang="it-IT" dirty="0"/>
              <a:t>: </a:t>
            </a:r>
            <a:r>
              <a:rPr lang="it-IT" dirty="0" err="1"/>
              <a:t>agreements</a:t>
            </a:r>
            <a:r>
              <a:rPr lang="it-IT" dirty="0"/>
              <a:t> </a:t>
            </a:r>
            <a:r>
              <a:rPr lang="it-IT" dirty="0" err="1"/>
              <a:t>between</a:t>
            </a:r>
            <a:r>
              <a:rPr lang="it-IT" dirty="0"/>
              <a:t> competitors (</a:t>
            </a:r>
            <a:r>
              <a:rPr lang="it-IT" dirty="0" err="1"/>
              <a:t>at</a:t>
            </a:r>
            <a:r>
              <a:rPr lang="it-IT" dirty="0"/>
              <a:t> the </a:t>
            </a:r>
            <a:r>
              <a:rPr lang="it-IT" dirty="0" err="1"/>
              <a:t>same</a:t>
            </a:r>
            <a:r>
              <a:rPr lang="it-IT" dirty="0"/>
              <a:t> commercial </a:t>
            </a:r>
            <a:r>
              <a:rPr lang="it-IT" dirty="0" err="1"/>
              <a:t>level</a:t>
            </a:r>
            <a:r>
              <a:rPr lang="it-IT" dirty="0"/>
              <a:t>)</a:t>
            </a:r>
          </a:p>
          <a:p>
            <a:r>
              <a:rPr lang="it-IT" dirty="0"/>
              <a:t>Vertical: </a:t>
            </a:r>
            <a:r>
              <a:rPr lang="it-IT" dirty="0" err="1"/>
              <a:t>agreements</a:t>
            </a:r>
            <a:r>
              <a:rPr lang="it-IT" dirty="0"/>
              <a:t> </a:t>
            </a:r>
            <a:r>
              <a:rPr lang="it-IT" dirty="0" err="1"/>
              <a:t>between</a:t>
            </a:r>
            <a:r>
              <a:rPr lang="it-IT" dirty="0"/>
              <a:t> </a:t>
            </a:r>
            <a:r>
              <a:rPr lang="it-IT" dirty="0" err="1"/>
              <a:t>undertakings</a:t>
            </a:r>
            <a:r>
              <a:rPr lang="it-IT" dirty="0"/>
              <a:t> </a:t>
            </a:r>
            <a:r>
              <a:rPr lang="it-IT" dirty="0" err="1"/>
              <a:t>at</a:t>
            </a:r>
            <a:r>
              <a:rPr lang="it-IT" dirty="0"/>
              <a:t> </a:t>
            </a:r>
            <a:r>
              <a:rPr lang="it-IT" dirty="0" err="1"/>
              <a:t>different</a:t>
            </a:r>
            <a:r>
              <a:rPr lang="it-IT" dirty="0"/>
              <a:t> </a:t>
            </a:r>
            <a:r>
              <a:rPr lang="it-IT" dirty="0" err="1"/>
              <a:t>levels</a:t>
            </a:r>
            <a:r>
              <a:rPr lang="it-IT" dirty="0"/>
              <a:t> of the commercial </a:t>
            </a:r>
            <a:r>
              <a:rPr lang="it-IT" dirty="0" err="1"/>
              <a:t>chain</a:t>
            </a:r>
            <a:r>
              <a:rPr lang="it-IT" dirty="0"/>
              <a:t> (for </a:t>
            </a:r>
            <a:r>
              <a:rPr lang="it-IT" dirty="0" err="1"/>
              <a:t>example</a:t>
            </a:r>
            <a:r>
              <a:rPr lang="it-IT" dirty="0"/>
              <a:t>, a producer and a distributor). In </a:t>
            </a:r>
            <a:r>
              <a:rPr lang="it-IT" dirty="0" err="1"/>
              <a:t>Consten</a:t>
            </a:r>
            <a:r>
              <a:rPr lang="it-IT" dirty="0"/>
              <a:t> and Grundig (1964), a case </a:t>
            </a:r>
            <a:r>
              <a:rPr lang="it-IT" dirty="0" err="1"/>
              <a:t>concerning</a:t>
            </a:r>
            <a:r>
              <a:rPr lang="it-IT" dirty="0"/>
              <a:t> a </a:t>
            </a:r>
            <a:r>
              <a:rPr lang="it-IT" dirty="0" err="1"/>
              <a:t>distribution</a:t>
            </a:r>
            <a:r>
              <a:rPr lang="it-IT" dirty="0"/>
              <a:t> </a:t>
            </a:r>
            <a:r>
              <a:rPr lang="it-IT" dirty="0" err="1"/>
              <a:t>agreement</a:t>
            </a:r>
            <a:r>
              <a:rPr lang="it-IT" dirty="0"/>
              <a:t>, the Court </a:t>
            </a:r>
            <a:r>
              <a:rPr lang="it-IT" dirty="0" err="1"/>
              <a:t>held</a:t>
            </a:r>
            <a:r>
              <a:rPr lang="it-IT" dirty="0"/>
              <a:t> </a:t>
            </a:r>
            <a:r>
              <a:rPr lang="it-IT" dirty="0" err="1"/>
              <a:t>that</a:t>
            </a:r>
            <a:r>
              <a:rPr lang="it-IT" dirty="0"/>
              <a:t>: </a:t>
            </a:r>
            <a:r>
              <a:rPr lang="it-IT" dirty="0">
                <a:solidFill>
                  <a:srgbClr val="FF0000"/>
                </a:solidFill>
              </a:rPr>
              <a:t>«</a:t>
            </a:r>
            <a:r>
              <a:rPr lang="it-IT" dirty="0" err="1">
                <a:solidFill>
                  <a:srgbClr val="FF0000"/>
                </a:solidFill>
              </a:rPr>
              <a:t>it</a:t>
            </a:r>
            <a:r>
              <a:rPr lang="it-IT" dirty="0">
                <a:solidFill>
                  <a:srgbClr val="FF0000"/>
                </a:solidFill>
              </a:rPr>
              <a:t> </a:t>
            </a:r>
            <a:r>
              <a:rPr lang="it-IT" dirty="0" err="1">
                <a:solidFill>
                  <a:srgbClr val="FF0000"/>
                </a:solidFill>
              </a:rPr>
              <a:t>is</a:t>
            </a:r>
            <a:r>
              <a:rPr lang="it-IT" dirty="0">
                <a:solidFill>
                  <a:srgbClr val="FF0000"/>
                </a:solidFill>
              </a:rPr>
              <a:t> </a:t>
            </a:r>
            <a:r>
              <a:rPr lang="it-IT" dirty="0" err="1">
                <a:solidFill>
                  <a:srgbClr val="FF0000"/>
                </a:solidFill>
              </a:rPr>
              <a:t>irrelevant</a:t>
            </a:r>
            <a:r>
              <a:rPr lang="it-IT" dirty="0">
                <a:solidFill>
                  <a:srgbClr val="FF0000"/>
                </a:solidFill>
              </a:rPr>
              <a:t> </a:t>
            </a:r>
            <a:r>
              <a:rPr lang="it-IT" dirty="0" err="1">
                <a:solidFill>
                  <a:srgbClr val="FF0000"/>
                </a:solidFill>
              </a:rPr>
              <a:t>whether</a:t>
            </a:r>
            <a:r>
              <a:rPr lang="it-IT" dirty="0">
                <a:solidFill>
                  <a:srgbClr val="FF0000"/>
                </a:solidFill>
              </a:rPr>
              <a:t> the parties to the </a:t>
            </a:r>
            <a:r>
              <a:rPr lang="it-IT" dirty="0" err="1">
                <a:solidFill>
                  <a:srgbClr val="FF0000"/>
                </a:solidFill>
              </a:rPr>
              <a:t>agreement</a:t>
            </a:r>
            <a:r>
              <a:rPr lang="it-IT" dirty="0">
                <a:solidFill>
                  <a:srgbClr val="FF0000"/>
                </a:solidFill>
              </a:rPr>
              <a:t> are or are </a:t>
            </a:r>
            <a:r>
              <a:rPr lang="it-IT" dirty="0" err="1">
                <a:solidFill>
                  <a:srgbClr val="FF0000"/>
                </a:solidFill>
              </a:rPr>
              <a:t>not</a:t>
            </a:r>
            <a:r>
              <a:rPr lang="it-IT" dirty="0">
                <a:solidFill>
                  <a:srgbClr val="FF0000"/>
                </a:solidFill>
              </a:rPr>
              <a:t> on a footing of </a:t>
            </a:r>
            <a:r>
              <a:rPr lang="it-IT" dirty="0" err="1">
                <a:solidFill>
                  <a:srgbClr val="FF0000"/>
                </a:solidFill>
              </a:rPr>
              <a:t>equality</a:t>
            </a:r>
            <a:r>
              <a:rPr lang="it-IT" dirty="0">
                <a:solidFill>
                  <a:srgbClr val="FF0000"/>
                </a:solidFill>
              </a:rPr>
              <a:t> </a:t>
            </a:r>
            <a:r>
              <a:rPr lang="it-IT" dirty="0" err="1">
                <a:solidFill>
                  <a:srgbClr val="FF0000"/>
                </a:solidFill>
              </a:rPr>
              <a:t>as</a:t>
            </a:r>
            <a:r>
              <a:rPr lang="it-IT" dirty="0">
                <a:solidFill>
                  <a:srgbClr val="FF0000"/>
                </a:solidFill>
              </a:rPr>
              <a:t> </a:t>
            </a:r>
            <a:r>
              <a:rPr lang="it-IT" dirty="0" err="1">
                <a:solidFill>
                  <a:srgbClr val="FF0000"/>
                </a:solidFill>
              </a:rPr>
              <a:t>regards</a:t>
            </a:r>
            <a:r>
              <a:rPr lang="it-IT" dirty="0">
                <a:solidFill>
                  <a:srgbClr val="FF0000"/>
                </a:solidFill>
              </a:rPr>
              <a:t> </a:t>
            </a:r>
            <a:r>
              <a:rPr lang="it-IT" dirty="0" err="1">
                <a:solidFill>
                  <a:srgbClr val="FF0000"/>
                </a:solidFill>
              </a:rPr>
              <a:t>their</a:t>
            </a:r>
            <a:r>
              <a:rPr lang="it-IT" dirty="0">
                <a:solidFill>
                  <a:srgbClr val="FF0000"/>
                </a:solidFill>
              </a:rPr>
              <a:t> position and </a:t>
            </a:r>
            <a:r>
              <a:rPr lang="it-IT" dirty="0" err="1">
                <a:solidFill>
                  <a:srgbClr val="FF0000"/>
                </a:solidFill>
              </a:rPr>
              <a:t>function</a:t>
            </a:r>
            <a:r>
              <a:rPr lang="it-IT" dirty="0">
                <a:solidFill>
                  <a:srgbClr val="FF0000"/>
                </a:solidFill>
              </a:rPr>
              <a:t> in the economy. </a:t>
            </a:r>
            <a:r>
              <a:rPr lang="it-IT" dirty="0" err="1">
                <a:solidFill>
                  <a:srgbClr val="FF0000"/>
                </a:solidFill>
              </a:rPr>
              <a:t>This</a:t>
            </a:r>
            <a:r>
              <a:rPr lang="it-IT" dirty="0">
                <a:solidFill>
                  <a:srgbClr val="FF0000"/>
                </a:solidFill>
              </a:rPr>
              <a:t> </a:t>
            </a:r>
            <a:r>
              <a:rPr lang="it-IT" dirty="0" err="1">
                <a:solidFill>
                  <a:srgbClr val="FF0000"/>
                </a:solidFill>
              </a:rPr>
              <a:t>applies</a:t>
            </a:r>
            <a:r>
              <a:rPr lang="it-IT" dirty="0">
                <a:solidFill>
                  <a:srgbClr val="FF0000"/>
                </a:solidFill>
              </a:rPr>
              <a:t> </a:t>
            </a:r>
            <a:r>
              <a:rPr lang="it-IT" dirty="0" err="1">
                <a:solidFill>
                  <a:srgbClr val="FF0000"/>
                </a:solidFill>
              </a:rPr>
              <a:t>all</a:t>
            </a:r>
            <a:r>
              <a:rPr lang="it-IT" dirty="0">
                <a:solidFill>
                  <a:srgbClr val="FF0000"/>
                </a:solidFill>
              </a:rPr>
              <a:t> the more </a:t>
            </a:r>
            <a:r>
              <a:rPr lang="it-IT" dirty="0" err="1">
                <a:solidFill>
                  <a:srgbClr val="FF0000"/>
                </a:solidFill>
              </a:rPr>
              <a:t>since</a:t>
            </a:r>
            <a:r>
              <a:rPr lang="it-IT" dirty="0">
                <a:solidFill>
                  <a:srgbClr val="FF0000"/>
                </a:solidFill>
              </a:rPr>
              <a:t>, by </a:t>
            </a:r>
            <a:r>
              <a:rPr lang="it-IT" dirty="0" err="1">
                <a:solidFill>
                  <a:srgbClr val="FF0000"/>
                </a:solidFill>
              </a:rPr>
              <a:t>such</a:t>
            </a:r>
            <a:r>
              <a:rPr lang="it-IT" dirty="0">
                <a:solidFill>
                  <a:srgbClr val="FF0000"/>
                </a:solidFill>
              </a:rPr>
              <a:t> an </a:t>
            </a:r>
            <a:r>
              <a:rPr lang="it-IT" dirty="0" err="1">
                <a:solidFill>
                  <a:srgbClr val="FF0000"/>
                </a:solidFill>
              </a:rPr>
              <a:t>agreement</a:t>
            </a:r>
            <a:r>
              <a:rPr lang="it-IT" dirty="0">
                <a:solidFill>
                  <a:srgbClr val="FF0000"/>
                </a:solidFill>
              </a:rPr>
              <a:t>, the parties </a:t>
            </a:r>
            <a:r>
              <a:rPr lang="it-IT" dirty="0" err="1">
                <a:solidFill>
                  <a:srgbClr val="FF0000"/>
                </a:solidFill>
              </a:rPr>
              <a:t>might</a:t>
            </a:r>
            <a:r>
              <a:rPr lang="it-IT" dirty="0">
                <a:solidFill>
                  <a:srgbClr val="FF0000"/>
                </a:solidFill>
              </a:rPr>
              <a:t> </a:t>
            </a:r>
            <a:r>
              <a:rPr lang="it-IT" dirty="0" err="1">
                <a:solidFill>
                  <a:srgbClr val="FF0000"/>
                </a:solidFill>
              </a:rPr>
              <a:t>seek</a:t>
            </a:r>
            <a:r>
              <a:rPr lang="it-IT" dirty="0">
                <a:solidFill>
                  <a:srgbClr val="FF0000"/>
                </a:solidFill>
              </a:rPr>
              <a:t>, by </a:t>
            </a:r>
            <a:r>
              <a:rPr lang="it-IT" dirty="0" err="1">
                <a:solidFill>
                  <a:srgbClr val="FF0000"/>
                </a:solidFill>
              </a:rPr>
              <a:t>preventing</a:t>
            </a:r>
            <a:r>
              <a:rPr lang="it-IT" dirty="0">
                <a:solidFill>
                  <a:srgbClr val="FF0000"/>
                </a:solidFill>
              </a:rPr>
              <a:t> or </a:t>
            </a:r>
            <a:r>
              <a:rPr lang="it-IT" dirty="0" err="1">
                <a:solidFill>
                  <a:srgbClr val="FF0000"/>
                </a:solidFill>
              </a:rPr>
              <a:t>limiting</a:t>
            </a:r>
            <a:r>
              <a:rPr lang="it-IT" dirty="0">
                <a:solidFill>
                  <a:srgbClr val="FF0000"/>
                </a:solidFill>
              </a:rPr>
              <a:t> the </a:t>
            </a:r>
            <a:r>
              <a:rPr lang="it-IT" dirty="0" err="1">
                <a:solidFill>
                  <a:srgbClr val="FF0000"/>
                </a:solidFill>
              </a:rPr>
              <a:t>competition</a:t>
            </a:r>
            <a:r>
              <a:rPr lang="it-IT" dirty="0">
                <a:solidFill>
                  <a:srgbClr val="FF0000"/>
                </a:solidFill>
              </a:rPr>
              <a:t> of </a:t>
            </a:r>
            <a:r>
              <a:rPr lang="it-IT" dirty="0" err="1">
                <a:solidFill>
                  <a:srgbClr val="FF0000"/>
                </a:solidFill>
              </a:rPr>
              <a:t>third</a:t>
            </a:r>
            <a:r>
              <a:rPr lang="it-IT" dirty="0">
                <a:solidFill>
                  <a:srgbClr val="FF0000"/>
                </a:solidFill>
              </a:rPr>
              <a:t> parties in </a:t>
            </a:r>
            <a:r>
              <a:rPr lang="it-IT" dirty="0" err="1">
                <a:solidFill>
                  <a:srgbClr val="FF0000"/>
                </a:solidFill>
              </a:rPr>
              <a:t>respect</a:t>
            </a:r>
            <a:r>
              <a:rPr lang="it-IT" dirty="0">
                <a:solidFill>
                  <a:srgbClr val="FF0000"/>
                </a:solidFill>
              </a:rPr>
              <a:t> of the products, to create or </a:t>
            </a:r>
            <a:r>
              <a:rPr lang="it-IT" dirty="0" err="1">
                <a:solidFill>
                  <a:srgbClr val="FF0000"/>
                </a:solidFill>
              </a:rPr>
              <a:t>guarantee</a:t>
            </a:r>
            <a:r>
              <a:rPr lang="it-IT" dirty="0">
                <a:solidFill>
                  <a:srgbClr val="FF0000"/>
                </a:solidFill>
              </a:rPr>
              <a:t> for </a:t>
            </a:r>
            <a:r>
              <a:rPr lang="it-IT" dirty="0" err="1">
                <a:solidFill>
                  <a:srgbClr val="FF0000"/>
                </a:solidFill>
              </a:rPr>
              <a:t>their</a:t>
            </a:r>
            <a:r>
              <a:rPr lang="it-IT" dirty="0">
                <a:solidFill>
                  <a:srgbClr val="FF0000"/>
                </a:solidFill>
              </a:rPr>
              <a:t> benefit an </a:t>
            </a:r>
            <a:r>
              <a:rPr lang="it-IT" dirty="0" err="1">
                <a:solidFill>
                  <a:srgbClr val="FF0000"/>
                </a:solidFill>
              </a:rPr>
              <a:t>unjustified</a:t>
            </a:r>
            <a:r>
              <a:rPr lang="it-IT" dirty="0">
                <a:solidFill>
                  <a:srgbClr val="FF0000"/>
                </a:solidFill>
              </a:rPr>
              <a:t> </a:t>
            </a:r>
            <a:r>
              <a:rPr lang="it-IT" dirty="0" err="1">
                <a:solidFill>
                  <a:srgbClr val="FF0000"/>
                </a:solidFill>
              </a:rPr>
              <a:t>advantage</a:t>
            </a:r>
            <a:r>
              <a:rPr lang="it-IT" dirty="0">
                <a:solidFill>
                  <a:srgbClr val="FF0000"/>
                </a:solidFill>
              </a:rPr>
              <a:t> </a:t>
            </a:r>
            <a:r>
              <a:rPr lang="it-IT" dirty="0" err="1">
                <a:solidFill>
                  <a:srgbClr val="FF0000"/>
                </a:solidFill>
              </a:rPr>
              <a:t>at</a:t>
            </a:r>
            <a:r>
              <a:rPr lang="it-IT" dirty="0">
                <a:solidFill>
                  <a:srgbClr val="FF0000"/>
                </a:solidFill>
              </a:rPr>
              <a:t> the </a:t>
            </a:r>
            <a:r>
              <a:rPr lang="it-IT" dirty="0" err="1">
                <a:solidFill>
                  <a:srgbClr val="FF0000"/>
                </a:solidFill>
              </a:rPr>
              <a:t>expense</a:t>
            </a:r>
            <a:r>
              <a:rPr lang="it-IT" dirty="0">
                <a:solidFill>
                  <a:srgbClr val="FF0000"/>
                </a:solidFill>
              </a:rPr>
              <a:t> of the consumers or user, </a:t>
            </a:r>
            <a:r>
              <a:rPr lang="it-IT" dirty="0" err="1">
                <a:solidFill>
                  <a:srgbClr val="FF0000"/>
                </a:solidFill>
              </a:rPr>
              <a:t>contrary</a:t>
            </a:r>
            <a:r>
              <a:rPr lang="it-IT" dirty="0">
                <a:solidFill>
                  <a:srgbClr val="FF0000"/>
                </a:solidFill>
              </a:rPr>
              <a:t> to the general </a:t>
            </a:r>
            <a:r>
              <a:rPr lang="it-IT" dirty="0" err="1">
                <a:solidFill>
                  <a:srgbClr val="FF0000"/>
                </a:solidFill>
              </a:rPr>
              <a:t>aims</a:t>
            </a:r>
            <a:r>
              <a:rPr lang="it-IT" dirty="0">
                <a:solidFill>
                  <a:srgbClr val="FF0000"/>
                </a:solidFill>
              </a:rPr>
              <a:t> of </a:t>
            </a:r>
            <a:r>
              <a:rPr lang="it-IT" dirty="0" err="1">
                <a:solidFill>
                  <a:srgbClr val="FF0000"/>
                </a:solidFill>
              </a:rPr>
              <a:t>article</a:t>
            </a:r>
            <a:r>
              <a:rPr lang="it-IT" dirty="0">
                <a:solidFill>
                  <a:srgbClr val="FF0000"/>
                </a:solidFill>
              </a:rPr>
              <a:t> 101». </a:t>
            </a:r>
          </a:p>
        </p:txBody>
      </p:sp>
    </p:spTree>
    <p:extLst>
      <p:ext uri="{BB962C8B-B14F-4D97-AF65-F5344CB8AC3E}">
        <p14:creationId xmlns:p14="http://schemas.microsoft.com/office/powerpoint/2010/main" val="2660899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6E590D-CEE6-44C2-8636-A4BFAF0C97F9}"/>
              </a:ext>
            </a:extLst>
          </p:cNvPr>
          <p:cNvSpPr>
            <a:spLocks noGrp="1"/>
          </p:cNvSpPr>
          <p:nvPr>
            <p:ph type="title"/>
          </p:nvPr>
        </p:nvSpPr>
        <p:spPr/>
        <p:txBody>
          <a:bodyPr/>
          <a:lstStyle/>
          <a:p>
            <a:r>
              <a:rPr lang="it-IT" dirty="0" err="1"/>
              <a:t>Agreements</a:t>
            </a:r>
            <a:r>
              <a:rPr lang="it-IT" dirty="0"/>
              <a:t>: </a:t>
            </a:r>
            <a:r>
              <a:rPr lang="it-IT" dirty="0" err="1"/>
              <a:t>tacit</a:t>
            </a:r>
            <a:r>
              <a:rPr lang="it-IT" dirty="0"/>
              <a:t> </a:t>
            </a:r>
            <a:r>
              <a:rPr lang="it-IT" dirty="0" err="1"/>
              <a:t>acquiescense</a:t>
            </a:r>
            <a:r>
              <a:rPr lang="it-IT" dirty="0"/>
              <a:t> or </a:t>
            </a:r>
            <a:r>
              <a:rPr lang="it-IT" dirty="0" err="1"/>
              <a:t>unilateral</a:t>
            </a:r>
            <a:r>
              <a:rPr lang="it-IT" dirty="0"/>
              <a:t> </a:t>
            </a:r>
            <a:r>
              <a:rPr lang="it-IT" dirty="0" err="1"/>
              <a:t>conduct</a:t>
            </a:r>
            <a:r>
              <a:rPr lang="it-IT" dirty="0"/>
              <a:t>?</a:t>
            </a:r>
          </a:p>
        </p:txBody>
      </p:sp>
      <p:sp>
        <p:nvSpPr>
          <p:cNvPr id="3" name="Segnaposto contenuto 2">
            <a:extLst>
              <a:ext uri="{FF2B5EF4-FFF2-40B4-BE49-F238E27FC236}">
                <a16:creationId xmlns:a16="http://schemas.microsoft.com/office/drawing/2014/main" id="{199E516A-833F-4F7F-BC6E-9147D5C21887}"/>
              </a:ext>
            </a:extLst>
          </p:cNvPr>
          <p:cNvSpPr>
            <a:spLocks noGrp="1"/>
          </p:cNvSpPr>
          <p:nvPr>
            <p:ph idx="1"/>
          </p:nvPr>
        </p:nvSpPr>
        <p:spPr/>
        <p:txBody>
          <a:bodyPr>
            <a:normAutofit fontScale="92500" lnSpcReduction="20000"/>
          </a:bodyPr>
          <a:lstStyle/>
          <a:p>
            <a:r>
              <a:rPr lang="it-IT" dirty="0"/>
              <a:t>Ford case (1985). A </a:t>
            </a:r>
            <a:r>
              <a:rPr lang="it-IT" dirty="0" err="1"/>
              <a:t>unilateral</a:t>
            </a:r>
            <a:r>
              <a:rPr lang="it-IT" dirty="0"/>
              <a:t> </a:t>
            </a:r>
            <a:r>
              <a:rPr lang="it-IT" dirty="0" err="1"/>
              <a:t>imposition</a:t>
            </a:r>
            <a:r>
              <a:rPr lang="it-IT" dirty="0"/>
              <a:t> by Ford to </a:t>
            </a:r>
            <a:r>
              <a:rPr lang="it-IT" dirty="0" err="1"/>
              <a:t>limit</a:t>
            </a:r>
            <a:r>
              <a:rPr lang="it-IT" dirty="0"/>
              <a:t> </a:t>
            </a:r>
            <a:r>
              <a:rPr lang="it-IT" dirty="0" err="1"/>
              <a:t>orders</a:t>
            </a:r>
            <a:r>
              <a:rPr lang="it-IT" dirty="0"/>
              <a:t> from a German dealer (right-hand drive cars for the British market) </a:t>
            </a:r>
            <a:r>
              <a:rPr lang="it-IT" dirty="0" err="1"/>
              <a:t>was</a:t>
            </a:r>
            <a:r>
              <a:rPr lang="it-IT" dirty="0"/>
              <a:t> </a:t>
            </a:r>
            <a:r>
              <a:rPr lang="it-IT" dirty="0" err="1"/>
              <a:t>considered</a:t>
            </a:r>
            <a:r>
              <a:rPr lang="it-IT" dirty="0"/>
              <a:t> by the Court </a:t>
            </a:r>
            <a:r>
              <a:rPr lang="it-IT" dirty="0" err="1"/>
              <a:t>as</a:t>
            </a:r>
            <a:r>
              <a:rPr lang="it-IT" dirty="0"/>
              <a:t> a part of the </a:t>
            </a:r>
            <a:r>
              <a:rPr lang="it-IT" dirty="0" err="1"/>
              <a:t>contractual</a:t>
            </a:r>
            <a:r>
              <a:rPr lang="it-IT" dirty="0"/>
              <a:t> relations </a:t>
            </a:r>
            <a:r>
              <a:rPr lang="it-IT" dirty="0" err="1"/>
              <a:t>between</a:t>
            </a:r>
            <a:r>
              <a:rPr lang="it-IT" dirty="0"/>
              <a:t> the </a:t>
            </a:r>
            <a:r>
              <a:rPr lang="it-IT" dirty="0" err="1"/>
              <a:t>undertaking</a:t>
            </a:r>
            <a:r>
              <a:rPr lang="it-IT" dirty="0"/>
              <a:t> and the dealer (</a:t>
            </a:r>
            <a:r>
              <a:rPr lang="it-IT" dirty="0" err="1"/>
              <a:t>apparently</a:t>
            </a:r>
            <a:r>
              <a:rPr lang="it-IT" dirty="0"/>
              <a:t> </a:t>
            </a:r>
            <a:r>
              <a:rPr lang="it-IT" dirty="0" err="1"/>
              <a:t>unilateral</a:t>
            </a:r>
            <a:r>
              <a:rPr lang="it-IT" dirty="0"/>
              <a:t> </a:t>
            </a:r>
            <a:r>
              <a:rPr lang="it-IT" dirty="0" err="1"/>
              <a:t>behavior</a:t>
            </a:r>
            <a:r>
              <a:rPr lang="it-IT" dirty="0"/>
              <a:t>).</a:t>
            </a:r>
          </a:p>
          <a:p>
            <a:r>
              <a:rPr lang="it-IT" dirty="0"/>
              <a:t>In Bayer (2000), the Court </a:t>
            </a:r>
            <a:r>
              <a:rPr lang="it-IT" dirty="0" err="1"/>
              <a:t>specified</a:t>
            </a:r>
            <a:r>
              <a:rPr lang="it-IT" dirty="0"/>
              <a:t> </a:t>
            </a:r>
            <a:r>
              <a:rPr lang="it-IT" dirty="0" err="1"/>
              <a:t>that</a:t>
            </a:r>
            <a:r>
              <a:rPr lang="it-IT" dirty="0"/>
              <a:t> for an </a:t>
            </a:r>
            <a:r>
              <a:rPr lang="it-IT" dirty="0" err="1"/>
              <a:t>apparently</a:t>
            </a:r>
            <a:r>
              <a:rPr lang="it-IT" dirty="0"/>
              <a:t> </a:t>
            </a:r>
            <a:r>
              <a:rPr lang="it-IT" dirty="0" err="1"/>
              <a:t>unilateral</a:t>
            </a:r>
            <a:r>
              <a:rPr lang="it-IT" dirty="0"/>
              <a:t> </a:t>
            </a:r>
            <a:r>
              <a:rPr lang="it-IT" dirty="0" err="1"/>
              <a:t>measure</a:t>
            </a:r>
            <a:r>
              <a:rPr lang="it-IT" dirty="0"/>
              <a:t> to </a:t>
            </a:r>
            <a:r>
              <a:rPr lang="it-IT" dirty="0" err="1"/>
              <a:t>become</a:t>
            </a:r>
            <a:r>
              <a:rPr lang="it-IT" dirty="0"/>
              <a:t> part of a </a:t>
            </a:r>
            <a:r>
              <a:rPr lang="it-IT" dirty="0" err="1"/>
              <a:t>continuous</a:t>
            </a:r>
            <a:r>
              <a:rPr lang="it-IT" dirty="0"/>
              <a:t> </a:t>
            </a:r>
            <a:r>
              <a:rPr lang="it-IT" dirty="0" err="1"/>
              <a:t>relationship</a:t>
            </a:r>
            <a:r>
              <a:rPr lang="it-IT" dirty="0"/>
              <a:t>, the </a:t>
            </a:r>
            <a:r>
              <a:rPr lang="it-IT" dirty="0" err="1"/>
              <a:t>other</a:t>
            </a:r>
            <a:r>
              <a:rPr lang="it-IT" dirty="0"/>
              <a:t> party must </a:t>
            </a:r>
            <a:r>
              <a:rPr lang="it-IT" dirty="0" err="1"/>
              <a:t>at</a:t>
            </a:r>
            <a:r>
              <a:rPr lang="it-IT" dirty="0"/>
              <a:t> </a:t>
            </a:r>
            <a:r>
              <a:rPr lang="it-IT" dirty="0" err="1"/>
              <a:t>least</a:t>
            </a:r>
            <a:r>
              <a:rPr lang="it-IT" dirty="0"/>
              <a:t> </a:t>
            </a:r>
            <a:r>
              <a:rPr lang="it-IT" dirty="0" err="1"/>
              <a:t>tacitly</a:t>
            </a:r>
            <a:r>
              <a:rPr lang="it-IT" dirty="0"/>
              <a:t> acquiesce. </a:t>
            </a:r>
          </a:p>
          <a:p>
            <a:endParaRPr lang="it-IT" dirty="0"/>
          </a:p>
        </p:txBody>
      </p:sp>
    </p:spTree>
    <p:extLst>
      <p:ext uri="{BB962C8B-B14F-4D97-AF65-F5344CB8AC3E}">
        <p14:creationId xmlns:p14="http://schemas.microsoft.com/office/powerpoint/2010/main" val="2660899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B51726-DCEB-40D1-B0CF-9D4F96F5F313}"/>
              </a:ext>
            </a:extLst>
          </p:cNvPr>
          <p:cNvSpPr>
            <a:spLocks noGrp="1"/>
          </p:cNvSpPr>
          <p:nvPr>
            <p:ph type="title"/>
          </p:nvPr>
        </p:nvSpPr>
        <p:spPr/>
        <p:txBody>
          <a:bodyPr/>
          <a:lstStyle/>
          <a:p>
            <a:r>
              <a:rPr lang="it-IT" dirty="0" err="1"/>
              <a:t>Concerted</a:t>
            </a:r>
            <a:r>
              <a:rPr lang="it-IT" dirty="0"/>
              <a:t> </a:t>
            </a:r>
            <a:r>
              <a:rPr lang="it-IT" dirty="0" err="1"/>
              <a:t>practices</a:t>
            </a:r>
            <a:r>
              <a:rPr lang="it-IT" dirty="0"/>
              <a:t> and </a:t>
            </a:r>
            <a:r>
              <a:rPr lang="it-IT" dirty="0" err="1"/>
              <a:t>parallel</a:t>
            </a:r>
            <a:r>
              <a:rPr lang="it-IT" dirty="0"/>
              <a:t> </a:t>
            </a:r>
            <a:r>
              <a:rPr lang="it-IT" dirty="0" err="1"/>
              <a:t>conducts</a:t>
            </a:r>
            <a:endParaRPr lang="it-IT" dirty="0"/>
          </a:p>
        </p:txBody>
      </p:sp>
      <p:sp>
        <p:nvSpPr>
          <p:cNvPr id="3" name="Segnaposto contenuto 2">
            <a:extLst>
              <a:ext uri="{FF2B5EF4-FFF2-40B4-BE49-F238E27FC236}">
                <a16:creationId xmlns:a16="http://schemas.microsoft.com/office/drawing/2014/main" id="{525A43E3-0082-4178-A3E3-39C3D43A5091}"/>
              </a:ext>
            </a:extLst>
          </p:cNvPr>
          <p:cNvSpPr>
            <a:spLocks noGrp="1"/>
          </p:cNvSpPr>
          <p:nvPr>
            <p:ph idx="1"/>
          </p:nvPr>
        </p:nvSpPr>
        <p:spPr/>
        <p:txBody>
          <a:bodyPr/>
          <a:lstStyle/>
          <a:p>
            <a:pPr marL="0" indent="0">
              <a:buNone/>
            </a:pPr>
            <a:endParaRPr lang="it-IT" dirty="0"/>
          </a:p>
          <a:p>
            <a:r>
              <a:rPr lang="it-IT" dirty="0" err="1"/>
              <a:t>Any</a:t>
            </a:r>
            <a:r>
              <a:rPr lang="it-IT" dirty="0"/>
              <a:t> </a:t>
            </a:r>
            <a:r>
              <a:rPr lang="it-IT" dirty="0" err="1"/>
              <a:t>form</a:t>
            </a:r>
            <a:r>
              <a:rPr lang="it-IT" dirty="0"/>
              <a:t> of </a:t>
            </a:r>
            <a:r>
              <a:rPr lang="it-IT" dirty="0" err="1"/>
              <a:t>coordination</a:t>
            </a:r>
            <a:r>
              <a:rPr lang="it-IT" dirty="0"/>
              <a:t> </a:t>
            </a:r>
            <a:r>
              <a:rPr lang="it-IT" dirty="0" err="1"/>
              <a:t>between</a:t>
            </a:r>
            <a:r>
              <a:rPr lang="it-IT" dirty="0"/>
              <a:t> </a:t>
            </a:r>
            <a:r>
              <a:rPr lang="it-IT" dirty="0" err="1"/>
              <a:t>undertakings</a:t>
            </a:r>
            <a:r>
              <a:rPr lang="it-IT" dirty="0"/>
              <a:t>, </a:t>
            </a:r>
            <a:r>
              <a:rPr lang="it-IT" dirty="0" err="1"/>
              <a:t>any</a:t>
            </a:r>
            <a:r>
              <a:rPr lang="it-IT" dirty="0"/>
              <a:t> </a:t>
            </a:r>
            <a:r>
              <a:rPr lang="it-IT" dirty="0" err="1"/>
              <a:t>practical</a:t>
            </a:r>
            <a:r>
              <a:rPr lang="it-IT" dirty="0"/>
              <a:t> </a:t>
            </a:r>
            <a:r>
              <a:rPr lang="it-IT" dirty="0" err="1"/>
              <a:t>cooperation</a:t>
            </a:r>
            <a:r>
              <a:rPr lang="it-IT" dirty="0"/>
              <a:t> </a:t>
            </a:r>
            <a:r>
              <a:rPr lang="it-IT" dirty="0" err="1"/>
              <a:t>between</a:t>
            </a:r>
            <a:r>
              <a:rPr lang="it-IT" dirty="0"/>
              <a:t> </a:t>
            </a:r>
            <a:r>
              <a:rPr lang="it-IT" dirty="0" err="1"/>
              <a:t>them</a:t>
            </a:r>
            <a:r>
              <a:rPr lang="it-IT" dirty="0"/>
              <a:t> </a:t>
            </a:r>
            <a:r>
              <a:rPr lang="it-IT" dirty="0" err="1"/>
              <a:t>that</a:t>
            </a:r>
            <a:r>
              <a:rPr lang="it-IT" dirty="0"/>
              <a:t> can be a </a:t>
            </a:r>
            <a:r>
              <a:rPr lang="it-IT" dirty="0" err="1"/>
              <a:t>threat</a:t>
            </a:r>
            <a:r>
              <a:rPr lang="it-IT" dirty="0"/>
              <a:t> to </a:t>
            </a:r>
            <a:r>
              <a:rPr lang="it-IT" dirty="0" err="1"/>
              <a:t>competition</a:t>
            </a:r>
            <a:r>
              <a:rPr lang="it-IT" dirty="0"/>
              <a:t>.</a:t>
            </a:r>
          </a:p>
          <a:p>
            <a:r>
              <a:rPr lang="it-IT" dirty="0" err="1"/>
              <a:t>Such</a:t>
            </a:r>
            <a:r>
              <a:rPr lang="it-IT" dirty="0"/>
              <a:t> a </a:t>
            </a:r>
            <a:r>
              <a:rPr lang="it-IT" dirty="0" err="1"/>
              <a:t>coordination</a:t>
            </a:r>
            <a:r>
              <a:rPr lang="it-IT" dirty="0"/>
              <a:t> can </a:t>
            </a:r>
            <a:r>
              <a:rPr lang="it-IT" dirty="0" err="1"/>
              <a:t>results</a:t>
            </a:r>
            <a:r>
              <a:rPr lang="it-IT" dirty="0"/>
              <a:t> from the </a:t>
            </a:r>
            <a:r>
              <a:rPr lang="it-IT" dirty="0" err="1"/>
              <a:t>behavior</a:t>
            </a:r>
            <a:r>
              <a:rPr lang="it-IT" dirty="0"/>
              <a:t> of the parties. </a:t>
            </a:r>
          </a:p>
          <a:p>
            <a:r>
              <a:rPr lang="it-IT" dirty="0"/>
              <a:t>A </a:t>
            </a:r>
            <a:r>
              <a:rPr lang="it-IT" dirty="0" err="1"/>
              <a:t>parallel</a:t>
            </a:r>
            <a:r>
              <a:rPr lang="it-IT" dirty="0"/>
              <a:t> </a:t>
            </a:r>
            <a:r>
              <a:rPr lang="it-IT" dirty="0" err="1"/>
              <a:t>behavior</a:t>
            </a:r>
            <a:r>
              <a:rPr lang="it-IT" dirty="0"/>
              <a:t> </a:t>
            </a:r>
            <a:r>
              <a:rPr lang="it-IT" dirty="0" err="1"/>
              <a:t>is</a:t>
            </a:r>
            <a:r>
              <a:rPr lang="it-IT" dirty="0"/>
              <a:t> </a:t>
            </a:r>
            <a:r>
              <a:rPr lang="it-IT" dirty="0" err="1"/>
              <a:t>acceptable</a:t>
            </a:r>
            <a:r>
              <a:rPr lang="it-IT" dirty="0"/>
              <a:t> </a:t>
            </a:r>
            <a:r>
              <a:rPr lang="it-IT" dirty="0" err="1"/>
              <a:t>when</a:t>
            </a:r>
            <a:r>
              <a:rPr lang="it-IT" dirty="0"/>
              <a:t> </a:t>
            </a:r>
            <a:r>
              <a:rPr lang="it-IT" dirty="0" err="1"/>
              <a:t>it</a:t>
            </a:r>
            <a:r>
              <a:rPr lang="it-IT" dirty="0"/>
              <a:t> </a:t>
            </a:r>
            <a:r>
              <a:rPr lang="it-IT" dirty="0" err="1"/>
              <a:t>responds</a:t>
            </a:r>
            <a:r>
              <a:rPr lang="it-IT" dirty="0"/>
              <a:t> </a:t>
            </a:r>
            <a:r>
              <a:rPr lang="it-IT" dirty="0" err="1"/>
              <a:t>only</a:t>
            </a:r>
            <a:r>
              <a:rPr lang="it-IT" dirty="0"/>
              <a:t> to market </a:t>
            </a:r>
            <a:r>
              <a:rPr lang="it-IT" dirty="0" err="1"/>
              <a:t>logic</a:t>
            </a:r>
            <a:r>
              <a:rPr lang="it-IT" dirty="0"/>
              <a:t>.</a:t>
            </a:r>
          </a:p>
        </p:txBody>
      </p:sp>
    </p:spTree>
    <p:extLst>
      <p:ext uri="{BB962C8B-B14F-4D97-AF65-F5344CB8AC3E}">
        <p14:creationId xmlns:p14="http://schemas.microsoft.com/office/powerpoint/2010/main" val="1591652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4309DB-58E6-4E58-BCCE-2C066E4B764F}"/>
              </a:ext>
            </a:extLst>
          </p:cNvPr>
          <p:cNvSpPr>
            <a:spLocks noGrp="1"/>
          </p:cNvSpPr>
          <p:nvPr>
            <p:ph type="title"/>
          </p:nvPr>
        </p:nvSpPr>
        <p:spPr/>
        <p:txBody>
          <a:bodyPr/>
          <a:lstStyle/>
          <a:p>
            <a:r>
              <a:rPr lang="it-IT" dirty="0"/>
              <a:t>Cartel </a:t>
            </a:r>
            <a:r>
              <a:rPr lang="it-IT" dirty="0" err="1"/>
              <a:t>decisions</a:t>
            </a:r>
            <a:r>
              <a:rPr lang="it-IT" dirty="0"/>
              <a:t> </a:t>
            </a:r>
            <a:r>
              <a:rPr lang="it-IT" dirty="0" err="1"/>
              <a:t>through</a:t>
            </a:r>
            <a:r>
              <a:rPr lang="it-IT" dirty="0"/>
              <a:t> </a:t>
            </a:r>
            <a:r>
              <a:rPr lang="it-IT" dirty="0" err="1"/>
              <a:t>associations</a:t>
            </a:r>
            <a:r>
              <a:rPr lang="it-IT" dirty="0"/>
              <a:t> of </a:t>
            </a:r>
            <a:r>
              <a:rPr lang="it-IT" dirty="0" err="1"/>
              <a:t>undertakings</a:t>
            </a:r>
            <a:endParaRPr lang="it-IT" dirty="0"/>
          </a:p>
        </p:txBody>
      </p:sp>
      <p:sp>
        <p:nvSpPr>
          <p:cNvPr id="3" name="Segnaposto contenuto 2">
            <a:extLst>
              <a:ext uri="{FF2B5EF4-FFF2-40B4-BE49-F238E27FC236}">
                <a16:creationId xmlns:a16="http://schemas.microsoft.com/office/drawing/2014/main" id="{A1DB3AD9-7BBB-4DDB-B97E-9757298724A1}"/>
              </a:ext>
            </a:extLst>
          </p:cNvPr>
          <p:cNvSpPr>
            <a:spLocks noGrp="1"/>
          </p:cNvSpPr>
          <p:nvPr>
            <p:ph idx="1"/>
          </p:nvPr>
        </p:nvSpPr>
        <p:spPr/>
        <p:txBody>
          <a:bodyPr/>
          <a:lstStyle/>
          <a:p>
            <a:endParaRPr lang="it-IT" dirty="0"/>
          </a:p>
          <a:p>
            <a:r>
              <a:rPr lang="it-IT" dirty="0" err="1"/>
              <a:t>Any</a:t>
            </a:r>
            <a:r>
              <a:rPr lang="it-IT" dirty="0"/>
              <a:t> </a:t>
            </a:r>
            <a:r>
              <a:rPr lang="it-IT" dirty="0" err="1"/>
              <a:t>anticompetitive</a:t>
            </a:r>
            <a:r>
              <a:rPr lang="it-IT" dirty="0"/>
              <a:t> </a:t>
            </a:r>
            <a:r>
              <a:rPr lang="it-IT" dirty="0" err="1"/>
              <a:t>decision</a:t>
            </a:r>
            <a:r>
              <a:rPr lang="it-IT" dirty="0"/>
              <a:t> </a:t>
            </a:r>
            <a:r>
              <a:rPr lang="it-IT" dirty="0" err="1"/>
              <a:t>adopted</a:t>
            </a:r>
            <a:r>
              <a:rPr lang="it-IT" dirty="0"/>
              <a:t> by </a:t>
            </a:r>
            <a:r>
              <a:rPr lang="it-IT" dirty="0" err="1"/>
              <a:t>associations</a:t>
            </a:r>
            <a:r>
              <a:rPr lang="it-IT" dirty="0"/>
              <a:t> of </a:t>
            </a:r>
            <a:r>
              <a:rPr lang="it-IT" dirty="0" err="1"/>
              <a:t>undertakings</a:t>
            </a:r>
            <a:r>
              <a:rPr lang="it-IT" dirty="0"/>
              <a:t>. An </a:t>
            </a:r>
            <a:r>
              <a:rPr lang="it-IT" dirty="0" err="1"/>
              <a:t>example</a:t>
            </a:r>
            <a:r>
              <a:rPr lang="it-IT" dirty="0"/>
              <a:t> are the Bar </a:t>
            </a:r>
            <a:r>
              <a:rPr lang="it-IT" dirty="0" err="1"/>
              <a:t>Councils</a:t>
            </a:r>
            <a:r>
              <a:rPr lang="it-IT" dirty="0"/>
              <a:t>. </a:t>
            </a:r>
          </a:p>
        </p:txBody>
      </p:sp>
    </p:spTree>
    <p:extLst>
      <p:ext uri="{BB962C8B-B14F-4D97-AF65-F5344CB8AC3E}">
        <p14:creationId xmlns:p14="http://schemas.microsoft.com/office/powerpoint/2010/main" val="2604316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59667E-DACB-4360-BA45-5D9D7E9AF6CB}"/>
              </a:ext>
            </a:extLst>
          </p:cNvPr>
          <p:cNvSpPr>
            <a:spLocks noGrp="1"/>
          </p:cNvSpPr>
          <p:nvPr>
            <p:ph type="title"/>
          </p:nvPr>
        </p:nvSpPr>
        <p:spPr/>
        <p:txBody>
          <a:bodyPr/>
          <a:lstStyle/>
          <a:p>
            <a:r>
              <a:rPr lang="it-IT" dirty="0" err="1"/>
              <a:t>Restrictions</a:t>
            </a:r>
            <a:r>
              <a:rPr lang="it-IT" dirty="0"/>
              <a:t> on </a:t>
            </a:r>
            <a:r>
              <a:rPr lang="it-IT" dirty="0" err="1"/>
              <a:t>competition</a:t>
            </a:r>
            <a:r>
              <a:rPr lang="it-IT" dirty="0"/>
              <a:t>: anti-competitive object or effect (alternative conditions)</a:t>
            </a:r>
          </a:p>
        </p:txBody>
      </p:sp>
      <p:sp>
        <p:nvSpPr>
          <p:cNvPr id="3" name="Segnaposto contenuto 2">
            <a:extLst>
              <a:ext uri="{FF2B5EF4-FFF2-40B4-BE49-F238E27FC236}">
                <a16:creationId xmlns:a16="http://schemas.microsoft.com/office/drawing/2014/main" id="{AA31706A-7991-447E-A3FF-8395C4478227}"/>
              </a:ext>
            </a:extLst>
          </p:cNvPr>
          <p:cNvSpPr>
            <a:spLocks noGrp="1"/>
          </p:cNvSpPr>
          <p:nvPr>
            <p:ph idx="1"/>
          </p:nvPr>
        </p:nvSpPr>
        <p:spPr/>
        <p:txBody>
          <a:bodyPr/>
          <a:lstStyle/>
          <a:p>
            <a:r>
              <a:rPr lang="it-IT" dirty="0" err="1">
                <a:solidFill>
                  <a:srgbClr val="FF0000"/>
                </a:solidFill>
              </a:rPr>
              <a:t>Effect</a:t>
            </a:r>
            <a:r>
              <a:rPr lang="it-IT" dirty="0">
                <a:solidFill>
                  <a:srgbClr val="FF0000"/>
                </a:solidFill>
              </a:rPr>
              <a:t>: </a:t>
            </a:r>
            <a:r>
              <a:rPr lang="it-IT" dirty="0" err="1"/>
              <a:t>Prevention</a:t>
            </a:r>
            <a:r>
              <a:rPr lang="it-IT" dirty="0"/>
              <a:t>, </a:t>
            </a:r>
            <a:r>
              <a:rPr lang="it-IT" dirty="0" err="1"/>
              <a:t>restriction</a:t>
            </a:r>
            <a:r>
              <a:rPr lang="it-IT" dirty="0"/>
              <a:t> or </a:t>
            </a:r>
            <a:r>
              <a:rPr lang="it-IT" dirty="0" err="1"/>
              <a:t>distortion</a:t>
            </a:r>
            <a:r>
              <a:rPr lang="it-IT" dirty="0"/>
              <a:t> of </a:t>
            </a:r>
            <a:r>
              <a:rPr lang="it-IT" dirty="0" err="1"/>
              <a:t>competition</a:t>
            </a:r>
            <a:r>
              <a:rPr lang="it-IT" dirty="0"/>
              <a:t>.</a:t>
            </a:r>
          </a:p>
          <a:p>
            <a:r>
              <a:rPr lang="it-IT" dirty="0"/>
              <a:t>Inter-brand and intra-brand </a:t>
            </a:r>
            <a:r>
              <a:rPr lang="it-IT" dirty="0" err="1"/>
              <a:t>competition</a:t>
            </a:r>
            <a:r>
              <a:rPr lang="it-IT" dirty="0"/>
              <a:t>. A </a:t>
            </a:r>
            <a:r>
              <a:rPr lang="it-IT" dirty="0" err="1"/>
              <a:t>restriction</a:t>
            </a:r>
            <a:r>
              <a:rPr lang="it-IT" dirty="0"/>
              <a:t> of </a:t>
            </a:r>
            <a:r>
              <a:rPr lang="it-IT" dirty="0" err="1"/>
              <a:t>competition</a:t>
            </a:r>
            <a:r>
              <a:rPr lang="it-IT" dirty="0"/>
              <a:t> </a:t>
            </a:r>
            <a:r>
              <a:rPr lang="it-IT" dirty="0" err="1"/>
              <a:t>is</a:t>
            </a:r>
            <a:r>
              <a:rPr lang="it-IT" dirty="0"/>
              <a:t> a </a:t>
            </a:r>
            <a:r>
              <a:rPr lang="it-IT" dirty="0" err="1"/>
              <a:t>restriction</a:t>
            </a:r>
            <a:r>
              <a:rPr lang="it-IT" dirty="0"/>
              <a:t> </a:t>
            </a:r>
            <a:r>
              <a:rPr lang="it-IT" dirty="0" err="1"/>
              <a:t>between</a:t>
            </a:r>
            <a:r>
              <a:rPr lang="it-IT" dirty="0"/>
              <a:t> competitors (inter-brand). </a:t>
            </a:r>
            <a:r>
              <a:rPr lang="it-IT" dirty="0" err="1"/>
              <a:t>It</a:t>
            </a:r>
            <a:r>
              <a:rPr lang="it-IT" dirty="0"/>
              <a:t> can </a:t>
            </a:r>
            <a:r>
              <a:rPr lang="it-IT" dirty="0" err="1"/>
              <a:t>also</a:t>
            </a:r>
            <a:r>
              <a:rPr lang="it-IT" dirty="0"/>
              <a:t> be intra-brand, for </a:t>
            </a:r>
            <a:r>
              <a:rPr lang="it-IT" dirty="0" err="1"/>
              <a:t>example</a:t>
            </a:r>
            <a:r>
              <a:rPr lang="it-IT" dirty="0"/>
              <a:t> in the case of </a:t>
            </a:r>
            <a:r>
              <a:rPr lang="it-IT" dirty="0" err="1"/>
              <a:t>vertical</a:t>
            </a:r>
            <a:r>
              <a:rPr lang="it-IT" dirty="0"/>
              <a:t> agreements </a:t>
            </a:r>
            <a:r>
              <a:rPr lang="it-IT" dirty="0" err="1"/>
              <a:t>that</a:t>
            </a:r>
            <a:r>
              <a:rPr lang="it-IT" dirty="0"/>
              <a:t> </a:t>
            </a:r>
            <a:r>
              <a:rPr lang="it-IT" dirty="0" err="1"/>
              <a:t>affect</a:t>
            </a:r>
            <a:r>
              <a:rPr lang="it-IT" dirty="0"/>
              <a:t> </a:t>
            </a:r>
            <a:r>
              <a:rPr lang="it-IT" dirty="0" err="1"/>
              <a:t>competition</a:t>
            </a:r>
            <a:r>
              <a:rPr lang="it-IT" dirty="0"/>
              <a:t> </a:t>
            </a:r>
            <a:r>
              <a:rPr lang="it-IT" dirty="0" err="1"/>
              <a:t>between</a:t>
            </a:r>
            <a:r>
              <a:rPr lang="it-IT" dirty="0"/>
              <a:t> </a:t>
            </a:r>
            <a:r>
              <a:rPr lang="it-IT" dirty="0" err="1"/>
              <a:t>distributors</a:t>
            </a:r>
            <a:r>
              <a:rPr lang="it-IT" dirty="0"/>
              <a:t> of the </a:t>
            </a:r>
            <a:r>
              <a:rPr lang="it-IT" dirty="0" err="1"/>
              <a:t>same</a:t>
            </a:r>
            <a:r>
              <a:rPr lang="it-IT" dirty="0"/>
              <a:t> brand.</a:t>
            </a:r>
          </a:p>
          <a:p>
            <a:r>
              <a:rPr lang="it-IT" dirty="0"/>
              <a:t>In </a:t>
            </a:r>
            <a:r>
              <a:rPr lang="it-IT" dirty="0" err="1"/>
              <a:t>any</a:t>
            </a:r>
            <a:r>
              <a:rPr lang="it-IT" dirty="0"/>
              <a:t> case, the </a:t>
            </a:r>
            <a:r>
              <a:rPr lang="it-IT" dirty="0" err="1"/>
              <a:t>two</a:t>
            </a:r>
            <a:r>
              <a:rPr lang="it-IT" dirty="0"/>
              <a:t> </a:t>
            </a:r>
            <a:r>
              <a:rPr lang="it-IT" dirty="0" err="1"/>
              <a:t>dimensions</a:t>
            </a:r>
            <a:r>
              <a:rPr lang="it-IT" dirty="0"/>
              <a:t> of </a:t>
            </a:r>
            <a:r>
              <a:rPr lang="it-IT" dirty="0" err="1"/>
              <a:t>restrictions</a:t>
            </a:r>
            <a:r>
              <a:rPr lang="it-IT" dirty="0"/>
              <a:t> of </a:t>
            </a:r>
            <a:r>
              <a:rPr lang="it-IT" dirty="0" err="1"/>
              <a:t>competition</a:t>
            </a:r>
            <a:r>
              <a:rPr lang="it-IT" dirty="0"/>
              <a:t> must be </a:t>
            </a:r>
            <a:r>
              <a:rPr lang="it-IT" dirty="0" err="1"/>
              <a:t>evaluated</a:t>
            </a:r>
            <a:r>
              <a:rPr lang="it-IT" dirty="0"/>
              <a:t> and </a:t>
            </a:r>
            <a:r>
              <a:rPr lang="it-IT" dirty="0" err="1"/>
              <a:t>balanced</a:t>
            </a:r>
            <a:r>
              <a:rPr lang="it-IT" dirty="0"/>
              <a:t>.</a:t>
            </a:r>
          </a:p>
        </p:txBody>
      </p:sp>
    </p:spTree>
    <p:extLst>
      <p:ext uri="{BB962C8B-B14F-4D97-AF65-F5344CB8AC3E}">
        <p14:creationId xmlns:p14="http://schemas.microsoft.com/office/powerpoint/2010/main" val="4221225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80006C-6E31-47A6-856A-766805B28AE7}"/>
              </a:ext>
            </a:extLst>
          </p:cNvPr>
          <p:cNvSpPr>
            <a:spLocks noGrp="1"/>
          </p:cNvSpPr>
          <p:nvPr>
            <p:ph type="title"/>
          </p:nvPr>
        </p:nvSpPr>
        <p:spPr/>
        <p:txBody>
          <a:bodyPr/>
          <a:lstStyle/>
          <a:p>
            <a:r>
              <a:rPr lang="it-IT" dirty="0"/>
              <a:t>Object </a:t>
            </a:r>
          </a:p>
        </p:txBody>
      </p:sp>
      <p:sp>
        <p:nvSpPr>
          <p:cNvPr id="3" name="Segnaposto contenuto 2">
            <a:extLst>
              <a:ext uri="{FF2B5EF4-FFF2-40B4-BE49-F238E27FC236}">
                <a16:creationId xmlns:a16="http://schemas.microsoft.com/office/drawing/2014/main" id="{EE7B146B-BD1E-4F5F-A11E-E6A7180A33F5}"/>
              </a:ext>
            </a:extLst>
          </p:cNvPr>
          <p:cNvSpPr>
            <a:spLocks noGrp="1"/>
          </p:cNvSpPr>
          <p:nvPr>
            <p:ph idx="1"/>
          </p:nvPr>
        </p:nvSpPr>
        <p:spPr/>
        <p:txBody>
          <a:bodyPr>
            <a:normAutofit fontScale="85000" lnSpcReduction="20000"/>
          </a:bodyPr>
          <a:lstStyle/>
          <a:p>
            <a:r>
              <a:rPr lang="it-IT" dirty="0" err="1">
                <a:solidFill>
                  <a:srgbClr val="FF0000"/>
                </a:solidFill>
              </a:rPr>
              <a:t>Objective</a:t>
            </a:r>
            <a:r>
              <a:rPr lang="it-IT" dirty="0">
                <a:solidFill>
                  <a:srgbClr val="FF0000"/>
                </a:solidFill>
              </a:rPr>
              <a:t> </a:t>
            </a:r>
            <a:r>
              <a:rPr lang="it-IT" dirty="0" err="1">
                <a:solidFill>
                  <a:srgbClr val="FF0000"/>
                </a:solidFill>
              </a:rPr>
              <a:t>content</a:t>
            </a:r>
            <a:r>
              <a:rPr lang="it-IT" dirty="0">
                <a:solidFill>
                  <a:srgbClr val="FF0000"/>
                </a:solidFill>
              </a:rPr>
              <a:t> of the </a:t>
            </a:r>
            <a:r>
              <a:rPr lang="it-IT" dirty="0" err="1">
                <a:solidFill>
                  <a:srgbClr val="FF0000"/>
                </a:solidFill>
              </a:rPr>
              <a:t>agreement</a:t>
            </a:r>
            <a:r>
              <a:rPr lang="it-IT" dirty="0"/>
              <a:t>.</a:t>
            </a:r>
          </a:p>
          <a:p>
            <a:r>
              <a:rPr lang="it-IT" dirty="0"/>
              <a:t>Per se rules: </a:t>
            </a:r>
            <a:r>
              <a:rPr lang="it-IT" dirty="0" err="1"/>
              <a:t>restrictions</a:t>
            </a:r>
            <a:r>
              <a:rPr lang="it-IT" dirty="0"/>
              <a:t> </a:t>
            </a:r>
            <a:r>
              <a:rPr lang="it-IT" dirty="0" err="1"/>
              <a:t>that</a:t>
            </a:r>
            <a:r>
              <a:rPr lang="it-IT" dirty="0"/>
              <a:t> are </a:t>
            </a:r>
            <a:r>
              <a:rPr lang="it-IT" dirty="0" err="1"/>
              <a:t>presumed</a:t>
            </a:r>
            <a:r>
              <a:rPr lang="it-IT" dirty="0"/>
              <a:t> to be </a:t>
            </a:r>
            <a:r>
              <a:rPr lang="it-IT" dirty="0" err="1"/>
              <a:t>sufficiently</a:t>
            </a:r>
            <a:r>
              <a:rPr lang="it-IT" dirty="0"/>
              <a:t> </a:t>
            </a:r>
            <a:r>
              <a:rPr lang="it-IT" dirty="0" err="1"/>
              <a:t>deleterious</a:t>
            </a:r>
            <a:r>
              <a:rPr lang="it-IT" dirty="0"/>
              <a:t> to </a:t>
            </a:r>
            <a:r>
              <a:rPr lang="it-IT" dirty="0" err="1"/>
              <a:t>competition</a:t>
            </a:r>
            <a:r>
              <a:rPr lang="it-IT" dirty="0"/>
              <a:t> (hardcore </a:t>
            </a:r>
            <a:r>
              <a:rPr lang="it-IT" dirty="0" err="1"/>
              <a:t>restrictions</a:t>
            </a:r>
            <a:r>
              <a:rPr lang="it-IT" dirty="0"/>
              <a:t>)</a:t>
            </a:r>
          </a:p>
          <a:p>
            <a:pPr marL="514350" indent="-514350">
              <a:buFont typeface="+mj-lt"/>
              <a:buAutoNum type="arabicPeriod"/>
            </a:pPr>
            <a:r>
              <a:rPr lang="it-IT" dirty="0" err="1"/>
              <a:t>Horizontal</a:t>
            </a:r>
            <a:r>
              <a:rPr lang="it-IT" dirty="0"/>
              <a:t> </a:t>
            </a:r>
            <a:r>
              <a:rPr lang="it-IT" dirty="0" err="1"/>
              <a:t>agreements</a:t>
            </a:r>
            <a:r>
              <a:rPr lang="it-IT" dirty="0"/>
              <a:t>: </a:t>
            </a:r>
            <a:r>
              <a:rPr lang="it-IT" dirty="0" err="1"/>
              <a:t>price</a:t>
            </a:r>
            <a:r>
              <a:rPr lang="it-IT" dirty="0"/>
              <a:t> fixing </a:t>
            </a:r>
            <a:r>
              <a:rPr lang="it-IT" dirty="0" err="1"/>
              <a:t>rules</a:t>
            </a:r>
            <a:r>
              <a:rPr lang="it-IT" dirty="0"/>
              <a:t>; output-</a:t>
            </a:r>
            <a:r>
              <a:rPr lang="it-IT" dirty="0" err="1"/>
              <a:t>limiting</a:t>
            </a:r>
            <a:r>
              <a:rPr lang="it-IT" dirty="0"/>
              <a:t> </a:t>
            </a:r>
            <a:r>
              <a:rPr lang="it-IT" dirty="0" err="1"/>
              <a:t>clauses</a:t>
            </a:r>
            <a:r>
              <a:rPr lang="it-IT" dirty="0"/>
              <a:t>, market sharing </a:t>
            </a:r>
            <a:r>
              <a:rPr lang="it-IT" dirty="0" err="1"/>
              <a:t>clauses</a:t>
            </a:r>
            <a:r>
              <a:rPr lang="it-IT" dirty="0"/>
              <a:t>.</a:t>
            </a:r>
          </a:p>
          <a:p>
            <a:pPr marL="514350" indent="-514350">
              <a:buFont typeface="+mj-lt"/>
              <a:buAutoNum type="arabicPeriod"/>
            </a:pPr>
            <a:r>
              <a:rPr lang="it-IT" dirty="0"/>
              <a:t>Vertical agreements: </a:t>
            </a:r>
            <a:r>
              <a:rPr lang="it-IT" dirty="0" err="1"/>
              <a:t>fixed</a:t>
            </a:r>
            <a:r>
              <a:rPr lang="it-IT" dirty="0"/>
              <a:t> minimum resale price; </a:t>
            </a:r>
            <a:r>
              <a:rPr lang="it-IT" dirty="0" err="1"/>
              <a:t>absolute</a:t>
            </a:r>
            <a:r>
              <a:rPr lang="it-IT" dirty="0"/>
              <a:t> </a:t>
            </a:r>
            <a:r>
              <a:rPr lang="it-IT" dirty="0" err="1"/>
              <a:t>territorial</a:t>
            </a:r>
            <a:r>
              <a:rPr lang="it-IT" dirty="0"/>
              <a:t> protection; </a:t>
            </a:r>
            <a:r>
              <a:rPr lang="it-IT" dirty="0" err="1"/>
              <a:t>restriction</a:t>
            </a:r>
            <a:r>
              <a:rPr lang="it-IT" dirty="0"/>
              <a:t> of </a:t>
            </a:r>
            <a:r>
              <a:rPr lang="it-IT" dirty="0" err="1"/>
              <a:t>active</a:t>
            </a:r>
            <a:r>
              <a:rPr lang="it-IT" dirty="0"/>
              <a:t> and passive sales to end users by members of a selective </a:t>
            </a:r>
            <a:r>
              <a:rPr lang="it-IT" dirty="0" err="1"/>
              <a:t>distribution</a:t>
            </a:r>
            <a:r>
              <a:rPr lang="it-IT" dirty="0"/>
              <a:t> system operating </a:t>
            </a:r>
            <a:r>
              <a:rPr lang="it-IT" dirty="0" err="1"/>
              <a:t>at</a:t>
            </a:r>
            <a:r>
              <a:rPr lang="it-IT" dirty="0"/>
              <a:t> the </a:t>
            </a:r>
            <a:r>
              <a:rPr lang="it-IT" dirty="0" err="1"/>
              <a:t>retail</a:t>
            </a:r>
            <a:r>
              <a:rPr lang="it-IT" dirty="0"/>
              <a:t> level of trade</a:t>
            </a:r>
          </a:p>
          <a:p>
            <a:pPr marL="514350" indent="-514350">
              <a:buFont typeface="+mj-lt"/>
              <a:buAutoNum type="arabicPeriod"/>
            </a:pPr>
            <a:r>
              <a:rPr lang="it-IT" dirty="0" err="1"/>
              <a:t>Restrictions</a:t>
            </a:r>
            <a:r>
              <a:rPr lang="it-IT" dirty="0"/>
              <a:t> of </a:t>
            </a:r>
            <a:r>
              <a:rPr lang="it-IT" dirty="0" err="1"/>
              <a:t>parallel</a:t>
            </a:r>
            <a:r>
              <a:rPr lang="it-IT" dirty="0"/>
              <a:t> trade: </a:t>
            </a:r>
            <a:r>
              <a:rPr lang="it-IT" dirty="0" err="1"/>
              <a:t>absolute</a:t>
            </a:r>
            <a:r>
              <a:rPr lang="it-IT" dirty="0"/>
              <a:t> </a:t>
            </a:r>
            <a:r>
              <a:rPr lang="it-IT" dirty="0" err="1"/>
              <a:t>territorial</a:t>
            </a:r>
            <a:r>
              <a:rPr lang="it-IT" dirty="0"/>
              <a:t> protection (</a:t>
            </a:r>
            <a:r>
              <a:rPr lang="it-IT" dirty="0" err="1"/>
              <a:t>Consten</a:t>
            </a:r>
            <a:r>
              <a:rPr lang="it-IT" dirty="0"/>
              <a:t> and Grundig)</a:t>
            </a:r>
          </a:p>
        </p:txBody>
      </p:sp>
    </p:spTree>
    <p:extLst>
      <p:ext uri="{BB962C8B-B14F-4D97-AF65-F5344CB8AC3E}">
        <p14:creationId xmlns:p14="http://schemas.microsoft.com/office/powerpoint/2010/main" val="2161125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AA3421-691A-4987-9EE9-4A874A557685}"/>
              </a:ext>
            </a:extLst>
          </p:cNvPr>
          <p:cNvSpPr>
            <a:spLocks noGrp="1"/>
          </p:cNvSpPr>
          <p:nvPr>
            <p:ph type="title"/>
          </p:nvPr>
        </p:nvSpPr>
        <p:spPr/>
        <p:txBody>
          <a:bodyPr/>
          <a:lstStyle/>
          <a:p>
            <a:r>
              <a:rPr lang="it-IT" dirty="0" err="1"/>
              <a:t>Effect</a:t>
            </a:r>
            <a:r>
              <a:rPr lang="it-IT" dirty="0"/>
              <a:t> </a:t>
            </a:r>
          </a:p>
        </p:txBody>
      </p:sp>
      <p:sp>
        <p:nvSpPr>
          <p:cNvPr id="3" name="Segnaposto contenuto 2">
            <a:extLst>
              <a:ext uri="{FF2B5EF4-FFF2-40B4-BE49-F238E27FC236}">
                <a16:creationId xmlns:a16="http://schemas.microsoft.com/office/drawing/2014/main" id="{F468E217-09CC-4B7D-9F27-3FB16E863EF0}"/>
              </a:ext>
            </a:extLst>
          </p:cNvPr>
          <p:cNvSpPr>
            <a:spLocks noGrp="1"/>
          </p:cNvSpPr>
          <p:nvPr>
            <p:ph idx="1"/>
          </p:nvPr>
        </p:nvSpPr>
        <p:spPr/>
        <p:txBody>
          <a:bodyPr>
            <a:normAutofit fontScale="85000" lnSpcReduction="20000"/>
          </a:bodyPr>
          <a:lstStyle/>
          <a:p>
            <a:r>
              <a:rPr lang="it-IT" dirty="0" err="1"/>
              <a:t>Any</a:t>
            </a:r>
            <a:r>
              <a:rPr lang="it-IT" dirty="0"/>
              <a:t> </a:t>
            </a:r>
            <a:r>
              <a:rPr lang="it-IT" dirty="0" err="1"/>
              <a:t>agreement</a:t>
            </a:r>
            <a:r>
              <a:rPr lang="it-IT" dirty="0"/>
              <a:t> </a:t>
            </a:r>
            <a:r>
              <a:rPr lang="it-IT" dirty="0" err="1"/>
              <a:t>that</a:t>
            </a:r>
            <a:r>
              <a:rPr lang="it-IT" dirty="0"/>
              <a:t> </a:t>
            </a:r>
            <a:r>
              <a:rPr lang="it-IT" dirty="0" err="1"/>
              <a:t>has</a:t>
            </a:r>
            <a:r>
              <a:rPr lang="it-IT" dirty="0"/>
              <a:t> the </a:t>
            </a:r>
            <a:r>
              <a:rPr lang="it-IT" dirty="0" err="1"/>
              <a:t>effect</a:t>
            </a:r>
            <a:r>
              <a:rPr lang="it-IT" dirty="0"/>
              <a:t> of </a:t>
            </a:r>
            <a:r>
              <a:rPr lang="it-IT" dirty="0" err="1"/>
              <a:t>restricting</a:t>
            </a:r>
            <a:r>
              <a:rPr lang="it-IT" dirty="0"/>
              <a:t> </a:t>
            </a:r>
            <a:r>
              <a:rPr lang="it-IT" dirty="0" err="1"/>
              <a:t>competition</a:t>
            </a:r>
            <a:r>
              <a:rPr lang="it-IT" dirty="0"/>
              <a:t> </a:t>
            </a:r>
            <a:r>
              <a:rPr lang="it-IT" dirty="0" err="1"/>
              <a:t>falls</a:t>
            </a:r>
            <a:r>
              <a:rPr lang="it-IT" dirty="0"/>
              <a:t> </a:t>
            </a:r>
            <a:r>
              <a:rPr lang="it-IT" dirty="0" err="1"/>
              <a:t>within</a:t>
            </a:r>
            <a:r>
              <a:rPr lang="it-IT" dirty="0"/>
              <a:t> the </a:t>
            </a:r>
            <a:r>
              <a:rPr lang="it-IT" dirty="0" err="1"/>
              <a:t>prohibition</a:t>
            </a:r>
            <a:r>
              <a:rPr lang="it-IT" dirty="0"/>
              <a:t> of </a:t>
            </a:r>
            <a:r>
              <a:rPr lang="it-IT" dirty="0" err="1"/>
              <a:t>article</a:t>
            </a:r>
            <a:r>
              <a:rPr lang="it-IT" dirty="0"/>
              <a:t> 101. </a:t>
            </a:r>
          </a:p>
          <a:p>
            <a:r>
              <a:rPr lang="it-IT" dirty="0"/>
              <a:t>Rule of </a:t>
            </a:r>
            <a:r>
              <a:rPr lang="it-IT" dirty="0" err="1"/>
              <a:t>reason</a:t>
            </a:r>
            <a:r>
              <a:rPr lang="it-IT" dirty="0"/>
              <a:t> (Absolute or relative test?): an American </a:t>
            </a:r>
            <a:r>
              <a:rPr lang="it-IT" dirty="0" err="1"/>
              <a:t>doctrine</a:t>
            </a:r>
            <a:r>
              <a:rPr lang="it-IT" dirty="0"/>
              <a:t> </a:t>
            </a:r>
            <a:r>
              <a:rPr lang="it-IT" dirty="0" err="1"/>
              <a:t>that</a:t>
            </a:r>
            <a:r>
              <a:rPr lang="it-IT" dirty="0"/>
              <a:t> </a:t>
            </a:r>
            <a:r>
              <a:rPr lang="it-IT" dirty="0" err="1"/>
              <a:t>seeks</a:t>
            </a:r>
            <a:r>
              <a:rPr lang="it-IT" dirty="0"/>
              <a:t> to balance the anti-competitive effects of an agreement with </a:t>
            </a:r>
            <a:r>
              <a:rPr lang="it-IT" dirty="0" err="1"/>
              <a:t>its</a:t>
            </a:r>
            <a:r>
              <a:rPr lang="it-IT" dirty="0"/>
              <a:t> pro-competitive effects. </a:t>
            </a:r>
            <a:r>
              <a:rPr lang="it-IT" dirty="0" err="1"/>
              <a:t>This</a:t>
            </a:r>
            <a:r>
              <a:rPr lang="it-IT" dirty="0"/>
              <a:t> </a:t>
            </a:r>
            <a:r>
              <a:rPr lang="it-IT" dirty="0" err="1"/>
              <a:t>is</a:t>
            </a:r>
            <a:r>
              <a:rPr lang="it-IT" dirty="0"/>
              <a:t> </a:t>
            </a:r>
            <a:r>
              <a:rPr lang="it-IT" dirty="0" err="1"/>
              <a:t>excluded</a:t>
            </a:r>
            <a:r>
              <a:rPr lang="it-IT" dirty="0"/>
              <a:t> in </a:t>
            </a:r>
            <a:r>
              <a:rPr lang="it-IT" dirty="0" err="1"/>
              <a:t>European</a:t>
            </a:r>
            <a:r>
              <a:rPr lang="it-IT" dirty="0"/>
              <a:t> law </a:t>
            </a:r>
            <a:r>
              <a:rPr lang="it-IT" dirty="0" err="1"/>
              <a:t>because</a:t>
            </a:r>
            <a:r>
              <a:rPr lang="it-IT" dirty="0"/>
              <a:t> </a:t>
            </a:r>
            <a:r>
              <a:rPr lang="it-IT" dirty="0" err="1"/>
              <a:t>article</a:t>
            </a:r>
            <a:r>
              <a:rPr lang="it-IT" dirty="0"/>
              <a:t> 101, para. 3 </a:t>
            </a:r>
            <a:r>
              <a:rPr lang="it-IT" dirty="0" err="1"/>
              <a:t>explicitly</a:t>
            </a:r>
            <a:r>
              <a:rPr lang="it-IT" dirty="0"/>
              <a:t> </a:t>
            </a:r>
            <a:r>
              <a:rPr lang="it-IT" dirty="0" err="1"/>
              <a:t>provides</a:t>
            </a:r>
            <a:r>
              <a:rPr lang="it-IT" dirty="0"/>
              <a:t> </a:t>
            </a:r>
            <a:r>
              <a:rPr lang="it-IT" dirty="0" err="1"/>
              <a:t>exemptions</a:t>
            </a:r>
            <a:r>
              <a:rPr lang="it-IT" dirty="0"/>
              <a:t>.</a:t>
            </a:r>
          </a:p>
          <a:p>
            <a:r>
              <a:rPr lang="it-IT" dirty="0"/>
              <a:t>ECJ: </a:t>
            </a:r>
            <a:r>
              <a:rPr lang="it-IT" dirty="0" err="1"/>
              <a:t>doctrine</a:t>
            </a:r>
            <a:r>
              <a:rPr lang="it-IT" dirty="0"/>
              <a:t> of </a:t>
            </a:r>
            <a:r>
              <a:rPr lang="it-IT" dirty="0" err="1"/>
              <a:t>ancillary</a:t>
            </a:r>
            <a:r>
              <a:rPr lang="it-IT" dirty="0"/>
              <a:t> </a:t>
            </a:r>
            <a:r>
              <a:rPr lang="it-IT" dirty="0" err="1"/>
              <a:t>restraints</a:t>
            </a:r>
            <a:r>
              <a:rPr lang="it-IT" dirty="0"/>
              <a:t>, </a:t>
            </a:r>
            <a:r>
              <a:rPr lang="it-IT" dirty="0" err="1"/>
              <a:t>clauses</a:t>
            </a:r>
            <a:r>
              <a:rPr lang="it-IT" dirty="0"/>
              <a:t> </a:t>
            </a:r>
            <a:r>
              <a:rPr lang="it-IT" dirty="0" err="1"/>
              <a:t>that</a:t>
            </a:r>
            <a:r>
              <a:rPr lang="it-IT" dirty="0"/>
              <a:t> are </a:t>
            </a:r>
            <a:r>
              <a:rPr lang="it-IT" dirty="0" err="1"/>
              <a:t>restrictive</a:t>
            </a:r>
            <a:r>
              <a:rPr lang="it-IT" dirty="0"/>
              <a:t>, </a:t>
            </a:r>
            <a:r>
              <a:rPr lang="it-IT" dirty="0" err="1"/>
              <a:t>but</a:t>
            </a:r>
            <a:r>
              <a:rPr lang="it-IT" dirty="0"/>
              <a:t> </a:t>
            </a:r>
            <a:r>
              <a:rPr lang="it-IT" dirty="0" err="1"/>
              <a:t>necessary</a:t>
            </a:r>
            <a:r>
              <a:rPr lang="it-IT" dirty="0"/>
              <a:t> </a:t>
            </a:r>
            <a:r>
              <a:rPr lang="it-IT" dirty="0" err="1"/>
              <a:t>within</a:t>
            </a:r>
            <a:r>
              <a:rPr lang="it-IT" dirty="0"/>
              <a:t> an </a:t>
            </a:r>
            <a:r>
              <a:rPr lang="it-IT" dirty="0" err="1"/>
              <a:t>overall</a:t>
            </a:r>
            <a:r>
              <a:rPr lang="it-IT" dirty="0"/>
              <a:t> pro-competitive </a:t>
            </a:r>
            <a:r>
              <a:rPr lang="it-IT" dirty="0" err="1"/>
              <a:t>agreement</a:t>
            </a:r>
            <a:r>
              <a:rPr lang="it-IT" dirty="0"/>
              <a:t>. </a:t>
            </a:r>
            <a:r>
              <a:rPr lang="it-IT" dirty="0" err="1"/>
              <a:t>They</a:t>
            </a:r>
            <a:r>
              <a:rPr lang="it-IT" dirty="0"/>
              <a:t> must be subordinate (</a:t>
            </a:r>
            <a:r>
              <a:rPr lang="it-IT" dirty="0" err="1"/>
              <a:t>ancillary</a:t>
            </a:r>
            <a:r>
              <a:rPr lang="it-IT" dirty="0"/>
              <a:t>) to the </a:t>
            </a:r>
            <a:r>
              <a:rPr lang="it-IT" dirty="0" err="1"/>
              <a:t>main</a:t>
            </a:r>
            <a:r>
              <a:rPr lang="it-IT" dirty="0"/>
              <a:t> </a:t>
            </a:r>
            <a:r>
              <a:rPr lang="it-IT" dirty="0" err="1"/>
              <a:t>object</a:t>
            </a:r>
            <a:r>
              <a:rPr lang="it-IT" dirty="0"/>
              <a:t> of the </a:t>
            </a:r>
            <a:r>
              <a:rPr lang="it-IT" dirty="0" err="1"/>
              <a:t>agreement</a:t>
            </a:r>
            <a:r>
              <a:rPr lang="it-IT" dirty="0"/>
              <a:t>.</a:t>
            </a:r>
          </a:p>
        </p:txBody>
      </p:sp>
    </p:spTree>
    <p:extLst>
      <p:ext uri="{BB962C8B-B14F-4D97-AF65-F5344CB8AC3E}">
        <p14:creationId xmlns:p14="http://schemas.microsoft.com/office/powerpoint/2010/main" val="688344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97B9AF-5885-4BDA-8F44-9064938DF81A}"/>
              </a:ext>
            </a:extLst>
          </p:cNvPr>
          <p:cNvSpPr>
            <a:spLocks noGrp="1"/>
          </p:cNvSpPr>
          <p:nvPr>
            <p:ph type="title"/>
          </p:nvPr>
        </p:nvSpPr>
        <p:spPr/>
        <p:txBody>
          <a:bodyPr/>
          <a:lstStyle/>
          <a:p>
            <a:r>
              <a:rPr lang="it-IT" dirty="0"/>
              <a:t>De </a:t>
            </a:r>
            <a:r>
              <a:rPr lang="it-IT" dirty="0" err="1"/>
              <a:t>minimis</a:t>
            </a:r>
            <a:r>
              <a:rPr lang="it-IT" dirty="0"/>
              <a:t> </a:t>
            </a:r>
            <a:r>
              <a:rPr lang="it-IT" dirty="0" err="1"/>
              <a:t>rule</a:t>
            </a:r>
            <a:endParaRPr lang="it-IT" dirty="0"/>
          </a:p>
        </p:txBody>
      </p:sp>
      <p:sp>
        <p:nvSpPr>
          <p:cNvPr id="3" name="Segnaposto contenuto 2">
            <a:extLst>
              <a:ext uri="{FF2B5EF4-FFF2-40B4-BE49-F238E27FC236}">
                <a16:creationId xmlns:a16="http://schemas.microsoft.com/office/drawing/2014/main" id="{86775051-A51A-4A28-A4EE-22F8E431575B}"/>
              </a:ext>
            </a:extLst>
          </p:cNvPr>
          <p:cNvSpPr>
            <a:spLocks noGrp="1"/>
          </p:cNvSpPr>
          <p:nvPr>
            <p:ph idx="1"/>
          </p:nvPr>
        </p:nvSpPr>
        <p:spPr/>
        <p:txBody>
          <a:bodyPr/>
          <a:lstStyle/>
          <a:p>
            <a:endParaRPr lang="it-IT" dirty="0"/>
          </a:p>
          <a:p>
            <a:endParaRPr lang="it-IT" dirty="0"/>
          </a:p>
          <a:p>
            <a:r>
              <a:rPr lang="it-IT" dirty="0"/>
              <a:t>EU law </a:t>
            </a:r>
            <a:r>
              <a:rPr lang="it-IT" dirty="0" err="1"/>
              <a:t>does</a:t>
            </a:r>
            <a:r>
              <a:rPr lang="it-IT" dirty="0"/>
              <a:t> </a:t>
            </a:r>
            <a:r>
              <a:rPr lang="it-IT" dirty="0" err="1"/>
              <a:t>not</a:t>
            </a:r>
            <a:r>
              <a:rPr lang="it-IT" dirty="0"/>
              <a:t> take </a:t>
            </a:r>
            <a:r>
              <a:rPr lang="it-IT" dirty="0" err="1"/>
              <a:t>into</a:t>
            </a:r>
            <a:r>
              <a:rPr lang="it-IT" dirty="0"/>
              <a:t> account </a:t>
            </a:r>
            <a:r>
              <a:rPr lang="it-IT" dirty="0" err="1"/>
              <a:t>restrictions</a:t>
            </a:r>
            <a:r>
              <a:rPr lang="it-IT" dirty="0"/>
              <a:t> of </a:t>
            </a:r>
            <a:r>
              <a:rPr lang="it-IT" dirty="0" err="1"/>
              <a:t>competition</a:t>
            </a:r>
            <a:r>
              <a:rPr lang="it-IT" dirty="0"/>
              <a:t> </a:t>
            </a:r>
            <a:r>
              <a:rPr lang="it-IT" dirty="0" err="1"/>
              <a:t>that</a:t>
            </a:r>
            <a:r>
              <a:rPr lang="it-IT" dirty="0"/>
              <a:t> are minor with </a:t>
            </a:r>
            <a:r>
              <a:rPr lang="it-IT" dirty="0" err="1"/>
              <a:t>respect</a:t>
            </a:r>
            <a:r>
              <a:rPr lang="it-IT" dirty="0"/>
              <a:t> to the market share of the parties </a:t>
            </a:r>
            <a:r>
              <a:rPr lang="it-IT" dirty="0" err="1"/>
              <a:t>involved</a:t>
            </a:r>
            <a:r>
              <a:rPr lang="it-IT" dirty="0"/>
              <a:t>. </a:t>
            </a:r>
            <a:r>
              <a:rPr lang="it-IT" dirty="0" err="1"/>
              <a:t>According</a:t>
            </a:r>
            <a:r>
              <a:rPr lang="it-IT" dirty="0"/>
              <a:t> to the </a:t>
            </a:r>
            <a:r>
              <a:rPr lang="it-IT" dirty="0" err="1"/>
              <a:t>Commission</a:t>
            </a:r>
            <a:r>
              <a:rPr lang="it-IT" dirty="0"/>
              <a:t>, 10 % of the market for the parties to </a:t>
            </a:r>
            <a:r>
              <a:rPr lang="it-IT" dirty="0" err="1"/>
              <a:t>horizontal</a:t>
            </a:r>
            <a:r>
              <a:rPr lang="it-IT" dirty="0"/>
              <a:t> </a:t>
            </a:r>
            <a:r>
              <a:rPr lang="it-IT" dirty="0" err="1"/>
              <a:t>agreements</a:t>
            </a:r>
            <a:r>
              <a:rPr lang="it-IT" dirty="0"/>
              <a:t> and 15 % for </a:t>
            </a:r>
            <a:r>
              <a:rPr lang="it-IT" dirty="0" err="1"/>
              <a:t>vertical</a:t>
            </a:r>
            <a:r>
              <a:rPr lang="it-IT" dirty="0"/>
              <a:t> </a:t>
            </a:r>
            <a:r>
              <a:rPr lang="it-IT" dirty="0" err="1"/>
              <a:t>agreements</a:t>
            </a:r>
            <a:r>
              <a:rPr lang="it-IT" dirty="0"/>
              <a:t>.</a:t>
            </a:r>
          </a:p>
        </p:txBody>
      </p:sp>
    </p:spTree>
    <p:extLst>
      <p:ext uri="{BB962C8B-B14F-4D97-AF65-F5344CB8AC3E}">
        <p14:creationId xmlns:p14="http://schemas.microsoft.com/office/powerpoint/2010/main" val="2976485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BDE9F4-3DAB-48FF-81C8-3C262B5DE048}"/>
              </a:ext>
            </a:extLst>
          </p:cNvPr>
          <p:cNvSpPr>
            <a:spLocks noGrp="1"/>
          </p:cNvSpPr>
          <p:nvPr>
            <p:ph type="title"/>
          </p:nvPr>
        </p:nvSpPr>
        <p:spPr/>
        <p:txBody>
          <a:bodyPr/>
          <a:lstStyle/>
          <a:p>
            <a:r>
              <a:rPr lang="it-IT" dirty="0"/>
              <a:t>Anti-trust </a:t>
            </a:r>
            <a:r>
              <a:rPr lang="it-IT" dirty="0" err="1"/>
              <a:t>laws</a:t>
            </a:r>
            <a:r>
              <a:rPr lang="it-IT" dirty="0"/>
              <a:t> in the US</a:t>
            </a:r>
          </a:p>
        </p:txBody>
      </p:sp>
      <p:sp>
        <p:nvSpPr>
          <p:cNvPr id="3" name="Segnaposto contenuto 2">
            <a:extLst>
              <a:ext uri="{FF2B5EF4-FFF2-40B4-BE49-F238E27FC236}">
                <a16:creationId xmlns:a16="http://schemas.microsoft.com/office/drawing/2014/main" id="{6B8F6FFD-5A13-4470-9E2B-E8C65E146E5E}"/>
              </a:ext>
            </a:extLst>
          </p:cNvPr>
          <p:cNvSpPr>
            <a:spLocks noGrp="1"/>
          </p:cNvSpPr>
          <p:nvPr>
            <p:ph idx="1"/>
          </p:nvPr>
        </p:nvSpPr>
        <p:spPr/>
        <p:txBody>
          <a:bodyPr>
            <a:normAutofit fontScale="62500" lnSpcReduction="20000"/>
          </a:bodyPr>
          <a:lstStyle/>
          <a:p>
            <a:r>
              <a:rPr lang="en-US" dirty="0"/>
              <a:t>The word "trust" had deviated widely from its original meaning to designate one of the most unique and highly beneficial devices of courts of equity-though it is probable that few of the laity had ever heard of this primary meaning-and had become a synonym for those monopolistic combinations which were believed to menace the normal economic development, and possibly the political freedom, of the country. As is quite generally known, the designation of these combinations by the term "trusts," was largely a historical accident. In the beginning of the development, a few of the most prominent of these organizations actually adopted the trust form, in that stock of constituent corporations was put into the hands of trustees who were to manage the entire enterprise. Later a holding corporation was more generally used and at times the constituent corporations were dissolved or became mere shells. But during the entire period the term "trusts" continued to be applied to these monopolies not merely by the public but by the legal profession, and the statutes enacted against them were frequently called "anti-trust laws.” (Brown, 1928)</a:t>
            </a:r>
            <a:endParaRPr lang="it-IT" dirty="0"/>
          </a:p>
        </p:txBody>
      </p:sp>
    </p:spTree>
    <p:extLst>
      <p:ext uri="{BB962C8B-B14F-4D97-AF65-F5344CB8AC3E}">
        <p14:creationId xmlns:p14="http://schemas.microsoft.com/office/powerpoint/2010/main" val="4088852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108A48-AE7D-4F54-AD75-A066177BD7CA}"/>
              </a:ext>
            </a:extLst>
          </p:cNvPr>
          <p:cNvSpPr>
            <a:spLocks noGrp="1"/>
          </p:cNvSpPr>
          <p:nvPr>
            <p:ph type="title"/>
          </p:nvPr>
        </p:nvSpPr>
        <p:spPr/>
        <p:txBody>
          <a:bodyPr/>
          <a:lstStyle/>
          <a:p>
            <a:r>
              <a:rPr lang="it-IT" dirty="0" err="1"/>
              <a:t>Exemptions</a:t>
            </a:r>
            <a:r>
              <a:rPr lang="it-IT" dirty="0"/>
              <a:t> </a:t>
            </a:r>
            <a:r>
              <a:rPr lang="it-IT" dirty="0" err="1"/>
              <a:t>through</a:t>
            </a:r>
            <a:r>
              <a:rPr lang="it-IT" dirty="0"/>
              <a:t> pro-competitive </a:t>
            </a:r>
            <a:r>
              <a:rPr lang="it-IT" dirty="0" err="1"/>
              <a:t>effects</a:t>
            </a:r>
            <a:r>
              <a:rPr lang="it-IT" dirty="0"/>
              <a:t> of </a:t>
            </a:r>
            <a:r>
              <a:rPr lang="it-IT" dirty="0" err="1"/>
              <a:t>agreements</a:t>
            </a:r>
            <a:r>
              <a:rPr lang="it-IT" dirty="0"/>
              <a:t> (</a:t>
            </a:r>
            <a:r>
              <a:rPr lang="it-IT" dirty="0" err="1"/>
              <a:t>article</a:t>
            </a:r>
            <a:r>
              <a:rPr lang="it-IT" dirty="0"/>
              <a:t> 101, para. 3)</a:t>
            </a:r>
          </a:p>
        </p:txBody>
      </p:sp>
      <p:sp>
        <p:nvSpPr>
          <p:cNvPr id="3" name="Segnaposto contenuto 2">
            <a:extLst>
              <a:ext uri="{FF2B5EF4-FFF2-40B4-BE49-F238E27FC236}">
                <a16:creationId xmlns:a16="http://schemas.microsoft.com/office/drawing/2014/main" id="{3CA490D9-7256-4442-BB60-A9E308428FC1}"/>
              </a:ext>
            </a:extLst>
          </p:cNvPr>
          <p:cNvSpPr>
            <a:spLocks noGrp="1"/>
          </p:cNvSpPr>
          <p:nvPr>
            <p:ph idx="1"/>
          </p:nvPr>
        </p:nvSpPr>
        <p:spPr/>
        <p:txBody>
          <a:bodyPr>
            <a:normAutofit fontScale="92500" lnSpcReduction="20000"/>
          </a:bodyPr>
          <a:lstStyle/>
          <a:p>
            <a:pPr marL="514350" indent="-514350">
              <a:buFont typeface="+mj-lt"/>
              <a:buAutoNum type="alphaLcParenR"/>
            </a:pPr>
            <a:r>
              <a:rPr lang="it-IT" dirty="0"/>
              <a:t>Direct </a:t>
            </a:r>
            <a:r>
              <a:rPr lang="it-IT" dirty="0" err="1"/>
              <a:t>exemptions</a:t>
            </a:r>
            <a:r>
              <a:rPr lang="it-IT" dirty="0"/>
              <a:t>. </a:t>
            </a:r>
            <a:r>
              <a:rPr lang="it-IT" dirty="0" err="1"/>
              <a:t>Four</a:t>
            </a:r>
            <a:r>
              <a:rPr lang="it-IT" dirty="0"/>
              <a:t> cumulative </a:t>
            </a:r>
            <a:r>
              <a:rPr lang="it-IT" dirty="0" err="1"/>
              <a:t>criteria</a:t>
            </a:r>
            <a:endParaRPr lang="it-IT" dirty="0"/>
          </a:p>
          <a:p>
            <a:pPr>
              <a:buFontTx/>
              <a:buChar char="-"/>
            </a:pPr>
            <a:r>
              <a:rPr lang="it-IT" dirty="0"/>
              <a:t>The </a:t>
            </a:r>
            <a:r>
              <a:rPr lang="it-IT" dirty="0" err="1"/>
              <a:t>agreement</a:t>
            </a:r>
            <a:r>
              <a:rPr lang="it-IT" dirty="0"/>
              <a:t> must </a:t>
            </a:r>
            <a:r>
              <a:rPr lang="it-IT" dirty="0" err="1"/>
              <a:t>contribute</a:t>
            </a:r>
            <a:r>
              <a:rPr lang="it-IT" dirty="0"/>
              <a:t> to </a:t>
            </a:r>
            <a:r>
              <a:rPr lang="it-IT" dirty="0" err="1"/>
              <a:t>improving</a:t>
            </a:r>
            <a:r>
              <a:rPr lang="it-IT" dirty="0"/>
              <a:t> the production or </a:t>
            </a:r>
            <a:r>
              <a:rPr lang="it-IT" dirty="0" err="1"/>
              <a:t>distribution</a:t>
            </a:r>
            <a:r>
              <a:rPr lang="it-IT" dirty="0"/>
              <a:t> of </a:t>
            </a:r>
            <a:r>
              <a:rPr lang="it-IT" dirty="0" err="1"/>
              <a:t>goods</a:t>
            </a:r>
            <a:r>
              <a:rPr lang="it-IT" dirty="0"/>
              <a:t> </a:t>
            </a:r>
          </a:p>
          <a:p>
            <a:pPr>
              <a:buFontTx/>
              <a:buChar char="-"/>
            </a:pPr>
            <a:r>
              <a:rPr lang="it-IT" dirty="0"/>
              <a:t>or to </a:t>
            </a:r>
            <a:r>
              <a:rPr lang="it-IT" dirty="0" err="1"/>
              <a:t>promoting</a:t>
            </a:r>
            <a:r>
              <a:rPr lang="it-IT" dirty="0"/>
              <a:t> </a:t>
            </a:r>
            <a:r>
              <a:rPr lang="it-IT" dirty="0" err="1"/>
              <a:t>technical</a:t>
            </a:r>
            <a:r>
              <a:rPr lang="it-IT" dirty="0"/>
              <a:t> or </a:t>
            </a:r>
            <a:r>
              <a:rPr lang="it-IT" dirty="0" err="1"/>
              <a:t>economic</a:t>
            </a:r>
            <a:r>
              <a:rPr lang="it-IT" dirty="0"/>
              <a:t> progress, </a:t>
            </a:r>
            <a:r>
              <a:rPr lang="it-IT" dirty="0" err="1"/>
              <a:t>while</a:t>
            </a:r>
            <a:r>
              <a:rPr lang="it-IT" dirty="0"/>
              <a:t> </a:t>
            </a:r>
            <a:r>
              <a:rPr lang="it-IT" dirty="0" err="1"/>
              <a:t>allowing</a:t>
            </a:r>
            <a:r>
              <a:rPr lang="it-IT" dirty="0"/>
              <a:t> consumers a fair share of the </a:t>
            </a:r>
            <a:r>
              <a:rPr lang="it-IT" dirty="0" err="1"/>
              <a:t>resulting</a:t>
            </a:r>
            <a:r>
              <a:rPr lang="it-IT" dirty="0"/>
              <a:t> benefits</a:t>
            </a:r>
          </a:p>
          <a:p>
            <a:pPr>
              <a:buFontTx/>
              <a:buChar char="-"/>
            </a:pPr>
            <a:r>
              <a:rPr lang="it-IT" dirty="0"/>
              <a:t>The </a:t>
            </a:r>
            <a:r>
              <a:rPr lang="it-IT" dirty="0" err="1"/>
              <a:t>agreement</a:t>
            </a:r>
            <a:r>
              <a:rPr lang="it-IT" dirty="0"/>
              <a:t> must be </a:t>
            </a:r>
            <a:r>
              <a:rPr lang="it-IT" dirty="0" err="1"/>
              <a:t>indispensable</a:t>
            </a:r>
            <a:r>
              <a:rPr lang="it-IT" dirty="0"/>
              <a:t> for the pro-competitive </a:t>
            </a:r>
            <a:r>
              <a:rPr lang="it-IT" dirty="0" err="1"/>
              <a:t>effects</a:t>
            </a:r>
            <a:endParaRPr lang="it-IT" dirty="0"/>
          </a:p>
          <a:p>
            <a:pPr>
              <a:buFontTx/>
              <a:buChar char="-"/>
            </a:pPr>
            <a:r>
              <a:rPr lang="it-IT" dirty="0"/>
              <a:t>The </a:t>
            </a:r>
            <a:r>
              <a:rPr lang="it-IT" dirty="0" err="1"/>
              <a:t>agreement</a:t>
            </a:r>
            <a:r>
              <a:rPr lang="it-IT" dirty="0"/>
              <a:t> must </a:t>
            </a:r>
            <a:r>
              <a:rPr lang="it-IT" dirty="0" err="1"/>
              <a:t>not</a:t>
            </a:r>
            <a:r>
              <a:rPr lang="it-IT" dirty="0"/>
              <a:t> eliminate </a:t>
            </a:r>
            <a:r>
              <a:rPr lang="it-IT" dirty="0" err="1"/>
              <a:t>competition</a:t>
            </a:r>
            <a:r>
              <a:rPr lang="it-IT" dirty="0"/>
              <a:t> in </a:t>
            </a:r>
            <a:r>
              <a:rPr lang="it-IT" dirty="0" err="1"/>
              <a:t>respect</a:t>
            </a:r>
            <a:r>
              <a:rPr lang="it-IT" dirty="0"/>
              <a:t> of a </a:t>
            </a:r>
            <a:r>
              <a:rPr lang="it-IT" dirty="0" err="1"/>
              <a:t>substantial</a:t>
            </a:r>
            <a:r>
              <a:rPr lang="it-IT" dirty="0"/>
              <a:t> part of the product in </a:t>
            </a:r>
            <a:r>
              <a:rPr lang="it-IT" dirty="0" err="1"/>
              <a:t>question</a:t>
            </a: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596592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69C12E-E7B0-411A-ADCF-37E4A2B82167}"/>
              </a:ext>
            </a:extLst>
          </p:cNvPr>
          <p:cNvSpPr>
            <a:spLocks noGrp="1"/>
          </p:cNvSpPr>
          <p:nvPr>
            <p:ph type="title"/>
          </p:nvPr>
        </p:nvSpPr>
        <p:spPr/>
        <p:txBody>
          <a:bodyPr/>
          <a:lstStyle/>
          <a:p>
            <a:r>
              <a:rPr lang="it-IT" dirty="0" err="1"/>
              <a:t>Exemptions</a:t>
            </a:r>
            <a:r>
              <a:rPr lang="it-IT" dirty="0"/>
              <a:t> by </a:t>
            </a:r>
            <a:r>
              <a:rPr lang="it-IT" dirty="0" err="1"/>
              <a:t>category</a:t>
            </a:r>
            <a:endParaRPr lang="it-IT" dirty="0"/>
          </a:p>
        </p:txBody>
      </p:sp>
      <p:sp>
        <p:nvSpPr>
          <p:cNvPr id="3" name="Segnaposto contenuto 2">
            <a:extLst>
              <a:ext uri="{FF2B5EF4-FFF2-40B4-BE49-F238E27FC236}">
                <a16:creationId xmlns:a16="http://schemas.microsoft.com/office/drawing/2014/main" id="{6300FD89-C480-4B9C-B2EC-C76CCC434155}"/>
              </a:ext>
            </a:extLst>
          </p:cNvPr>
          <p:cNvSpPr>
            <a:spLocks noGrp="1"/>
          </p:cNvSpPr>
          <p:nvPr>
            <p:ph idx="1"/>
          </p:nvPr>
        </p:nvSpPr>
        <p:spPr/>
        <p:txBody>
          <a:bodyPr/>
          <a:lstStyle/>
          <a:p>
            <a:r>
              <a:rPr lang="it-IT" dirty="0" err="1"/>
              <a:t>Block</a:t>
            </a:r>
            <a:r>
              <a:rPr lang="it-IT" dirty="0"/>
              <a:t> </a:t>
            </a:r>
            <a:r>
              <a:rPr lang="it-IT" dirty="0" err="1"/>
              <a:t>exemption</a:t>
            </a:r>
            <a:r>
              <a:rPr lang="it-IT" dirty="0"/>
              <a:t> </a:t>
            </a:r>
            <a:r>
              <a:rPr lang="it-IT" dirty="0" err="1"/>
              <a:t>regulations</a:t>
            </a:r>
            <a:r>
              <a:rPr lang="it-IT" dirty="0"/>
              <a:t> by the </a:t>
            </a:r>
            <a:r>
              <a:rPr lang="it-IT" dirty="0" err="1"/>
              <a:t>Commission</a:t>
            </a:r>
            <a:r>
              <a:rPr lang="it-IT" dirty="0"/>
              <a:t>, </a:t>
            </a:r>
            <a:r>
              <a:rPr lang="it-IT" dirty="0" err="1"/>
              <a:t>who</a:t>
            </a:r>
            <a:r>
              <a:rPr lang="it-IT" dirty="0"/>
              <a:t> </a:t>
            </a:r>
            <a:r>
              <a:rPr lang="it-IT" dirty="0" err="1"/>
              <a:t>however</a:t>
            </a:r>
            <a:r>
              <a:rPr lang="it-IT" dirty="0"/>
              <a:t> </a:t>
            </a:r>
            <a:r>
              <a:rPr lang="it-IT" dirty="0" err="1"/>
              <a:t>retains</a:t>
            </a:r>
            <a:r>
              <a:rPr lang="it-IT" dirty="0"/>
              <a:t> the power to </a:t>
            </a:r>
            <a:r>
              <a:rPr lang="it-IT" dirty="0" err="1"/>
              <a:t>withdraw</a:t>
            </a:r>
            <a:r>
              <a:rPr lang="it-IT" dirty="0"/>
              <a:t> the benefit of a </a:t>
            </a:r>
            <a:r>
              <a:rPr lang="it-IT" dirty="0" err="1"/>
              <a:t>block</a:t>
            </a:r>
            <a:r>
              <a:rPr lang="it-IT" dirty="0"/>
              <a:t> </a:t>
            </a:r>
            <a:r>
              <a:rPr lang="it-IT" dirty="0" err="1"/>
              <a:t>exemption</a:t>
            </a:r>
            <a:r>
              <a:rPr lang="it-IT" dirty="0"/>
              <a:t> from an </a:t>
            </a:r>
            <a:r>
              <a:rPr lang="it-IT" dirty="0" err="1"/>
              <a:t>individual</a:t>
            </a:r>
            <a:r>
              <a:rPr lang="it-IT" dirty="0"/>
              <a:t> </a:t>
            </a:r>
            <a:r>
              <a:rPr lang="it-IT" dirty="0" err="1"/>
              <a:t>agreement</a:t>
            </a:r>
            <a:r>
              <a:rPr lang="it-IT" dirty="0"/>
              <a:t>. </a:t>
            </a:r>
          </a:p>
          <a:p>
            <a:r>
              <a:rPr lang="it-IT" dirty="0" err="1"/>
              <a:t>Block</a:t>
            </a:r>
            <a:r>
              <a:rPr lang="it-IT" dirty="0"/>
              <a:t> </a:t>
            </a:r>
            <a:r>
              <a:rPr lang="it-IT" dirty="0" err="1"/>
              <a:t>exemption</a:t>
            </a:r>
            <a:r>
              <a:rPr lang="it-IT" dirty="0"/>
              <a:t> </a:t>
            </a:r>
            <a:r>
              <a:rPr lang="it-IT" dirty="0" err="1"/>
              <a:t>regulations</a:t>
            </a:r>
            <a:r>
              <a:rPr lang="it-IT" dirty="0"/>
              <a:t> </a:t>
            </a:r>
            <a:r>
              <a:rPr lang="it-IT" dirty="0" err="1"/>
              <a:t>contain</a:t>
            </a:r>
            <a:r>
              <a:rPr lang="it-IT" dirty="0"/>
              <a:t> a </a:t>
            </a:r>
            <a:r>
              <a:rPr lang="it-IT" dirty="0" err="1"/>
              <a:t>black</a:t>
            </a:r>
            <a:r>
              <a:rPr lang="it-IT" dirty="0"/>
              <a:t> list of </a:t>
            </a:r>
            <a:r>
              <a:rPr lang="it-IT" dirty="0" err="1"/>
              <a:t>prohibited</a:t>
            </a:r>
            <a:r>
              <a:rPr lang="it-IT" dirty="0"/>
              <a:t> </a:t>
            </a:r>
            <a:r>
              <a:rPr lang="it-IT" dirty="0" err="1"/>
              <a:t>restrictions</a:t>
            </a:r>
            <a:r>
              <a:rPr lang="it-IT" dirty="0"/>
              <a:t> and a market framework </a:t>
            </a:r>
            <a:r>
              <a:rPr lang="it-IT" dirty="0" err="1"/>
              <a:t>within</a:t>
            </a:r>
            <a:r>
              <a:rPr lang="it-IT" dirty="0"/>
              <a:t> </a:t>
            </a:r>
            <a:r>
              <a:rPr lang="it-IT" dirty="0" err="1"/>
              <a:t>which</a:t>
            </a:r>
            <a:r>
              <a:rPr lang="it-IT" dirty="0"/>
              <a:t> the </a:t>
            </a:r>
            <a:r>
              <a:rPr lang="it-IT" dirty="0" err="1"/>
              <a:t>agreement</a:t>
            </a:r>
            <a:r>
              <a:rPr lang="it-IT" dirty="0"/>
              <a:t> </a:t>
            </a:r>
            <a:r>
              <a:rPr lang="it-IT" dirty="0" err="1"/>
              <a:t>is</a:t>
            </a:r>
            <a:r>
              <a:rPr lang="it-IT" dirty="0"/>
              <a:t> </a:t>
            </a:r>
            <a:r>
              <a:rPr lang="it-IT" dirty="0" err="1"/>
              <a:t>exempted</a:t>
            </a:r>
            <a:r>
              <a:rPr lang="it-IT"/>
              <a:t>. </a:t>
            </a:r>
            <a:endParaRPr lang="it-IT" dirty="0"/>
          </a:p>
        </p:txBody>
      </p:sp>
    </p:spTree>
    <p:extLst>
      <p:ext uri="{BB962C8B-B14F-4D97-AF65-F5344CB8AC3E}">
        <p14:creationId xmlns:p14="http://schemas.microsoft.com/office/powerpoint/2010/main" val="2285975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BDE9F4-3DAB-48FF-81C8-3C262B5DE048}"/>
              </a:ext>
            </a:extLst>
          </p:cNvPr>
          <p:cNvSpPr>
            <a:spLocks noGrp="1"/>
          </p:cNvSpPr>
          <p:nvPr>
            <p:ph type="title"/>
          </p:nvPr>
        </p:nvSpPr>
        <p:spPr/>
        <p:txBody>
          <a:bodyPr/>
          <a:lstStyle/>
          <a:p>
            <a:r>
              <a:rPr lang="it-IT" dirty="0"/>
              <a:t>Anti-trust law in the US</a:t>
            </a:r>
          </a:p>
        </p:txBody>
      </p:sp>
      <p:sp>
        <p:nvSpPr>
          <p:cNvPr id="3" name="Segnaposto contenuto 2">
            <a:extLst>
              <a:ext uri="{FF2B5EF4-FFF2-40B4-BE49-F238E27FC236}">
                <a16:creationId xmlns:a16="http://schemas.microsoft.com/office/drawing/2014/main" id="{6B8F6FFD-5A13-4470-9E2B-E8C65E146E5E}"/>
              </a:ext>
            </a:extLst>
          </p:cNvPr>
          <p:cNvSpPr>
            <a:spLocks noGrp="1"/>
          </p:cNvSpPr>
          <p:nvPr>
            <p:ph idx="1"/>
          </p:nvPr>
        </p:nvSpPr>
        <p:spPr/>
        <p:txBody>
          <a:bodyPr>
            <a:normAutofit/>
          </a:bodyPr>
          <a:lstStyle/>
          <a:p>
            <a:endParaRPr lang="it-IT" dirty="0"/>
          </a:p>
          <a:p>
            <a:r>
              <a:rPr lang="it-IT" dirty="0" err="1"/>
              <a:t>Sherman</a:t>
            </a:r>
            <a:r>
              <a:rPr lang="it-IT" dirty="0"/>
              <a:t> Act, 1890 </a:t>
            </a:r>
            <a:r>
              <a:rPr lang="it-IT" dirty="0" err="1"/>
              <a:t>attacked</a:t>
            </a:r>
            <a:r>
              <a:rPr lang="it-IT" dirty="0"/>
              <a:t> the </a:t>
            </a:r>
            <a:r>
              <a:rPr lang="it-IT" dirty="0" err="1"/>
              <a:t>two</a:t>
            </a:r>
            <a:r>
              <a:rPr lang="it-IT" dirty="0"/>
              <a:t> </a:t>
            </a:r>
            <a:r>
              <a:rPr lang="it-IT" dirty="0" err="1"/>
              <a:t>most</a:t>
            </a:r>
            <a:r>
              <a:rPr lang="it-IT" dirty="0"/>
              <a:t> </a:t>
            </a:r>
            <a:r>
              <a:rPr lang="it-IT" dirty="0" err="1"/>
              <a:t>important</a:t>
            </a:r>
            <a:r>
              <a:rPr lang="it-IT" dirty="0"/>
              <a:t> </a:t>
            </a:r>
            <a:r>
              <a:rPr lang="it-IT" dirty="0" err="1"/>
              <a:t>behaviors</a:t>
            </a:r>
            <a:r>
              <a:rPr lang="it-IT" dirty="0"/>
              <a:t> </a:t>
            </a:r>
            <a:r>
              <a:rPr lang="it-IT" dirty="0" err="1"/>
              <a:t>against</a:t>
            </a:r>
            <a:r>
              <a:rPr lang="it-IT" dirty="0"/>
              <a:t> fair </a:t>
            </a:r>
            <a:r>
              <a:rPr lang="it-IT" dirty="0" err="1"/>
              <a:t>competition</a:t>
            </a:r>
            <a:r>
              <a:rPr lang="it-IT" dirty="0"/>
              <a:t> in the market: anti-competitive </a:t>
            </a:r>
            <a:r>
              <a:rPr lang="it-IT" dirty="0" err="1"/>
              <a:t>agreements</a:t>
            </a:r>
            <a:r>
              <a:rPr lang="it-IT" dirty="0"/>
              <a:t> </a:t>
            </a:r>
            <a:r>
              <a:rPr lang="it-IT" dirty="0" err="1"/>
              <a:t>between</a:t>
            </a:r>
            <a:r>
              <a:rPr lang="it-IT" dirty="0"/>
              <a:t> </a:t>
            </a:r>
            <a:r>
              <a:rPr lang="it-IT" dirty="0" err="1"/>
              <a:t>enterprises</a:t>
            </a:r>
            <a:r>
              <a:rPr lang="it-IT" dirty="0"/>
              <a:t> and </a:t>
            </a:r>
            <a:r>
              <a:rPr lang="it-IT" dirty="0" err="1"/>
              <a:t>monopolistic</a:t>
            </a:r>
            <a:r>
              <a:rPr lang="it-IT" dirty="0"/>
              <a:t> </a:t>
            </a:r>
            <a:r>
              <a:rPr lang="it-IT" dirty="0" err="1"/>
              <a:t>markets</a:t>
            </a:r>
            <a:r>
              <a:rPr lang="it-IT" dirty="0"/>
              <a:t>.</a:t>
            </a:r>
          </a:p>
          <a:p>
            <a:endParaRPr lang="it-IT" dirty="0"/>
          </a:p>
          <a:p>
            <a:r>
              <a:rPr lang="it-IT" dirty="0"/>
              <a:t>EU </a:t>
            </a:r>
            <a:r>
              <a:rPr lang="it-IT" dirty="0" err="1"/>
              <a:t>competition</a:t>
            </a:r>
            <a:r>
              <a:rPr lang="it-IT" dirty="0"/>
              <a:t> law </a:t>
            </a:r>
            <a:r>
              <a:rPr lang="it-IT" dirty="0" err="1"/>
              <a:t>is</a:t>
            </a:r>
            <a:r>
              <a:rPr lang="it-IT" dirty="0"/>
              <a:t> </a:t>
            </a:r>
            <a:r>
              <a:rPr lang="it-IT" dirty="0" err="1"/>
              <a:t>shaped</a:t>
            </a:r>
            <a:r>
              <a:rPr lang="it-IT" dirty="0"/>
              <a:t> on the US </a:t>
            </a:r>
            <a:r>
              <a:rPr lang="it-IT" dirty="0" err="1"/>
              <a:t>legislation</a:t>
            </a:r>
            <a:endParaRPr lang="it-IT" dirty="0"/>
          </a:p>
          <a:p>
            <a:endParaRPr lang="it-IT" dirty="0"/>
          </a:p>
        </p:txBody>
      </p:sp>
    </p:spTree>
    <p:extLst>
      <p:ext uri="{BB962C8B-B14F-4D97-AF65-F5344CB8AC3E}">
        <p14:creationId xmlns:p14="http://schemas.microsoft.com/office/powerpoint/2010/main" val="4088852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D69B25-CD16-439F-82FF-750664A87447}"/>
              </a:ext>
            </a:extLst>
          </p:cNvPr>
          <p:cNvSpPr>
            <a:spLocks noGrp="1"/>
          </p:cNvSpPr>
          <p:nvPr>
            <p:ph type="title"/>
          </p:nvPr>
        </p:nvSpPr>
        <p:spPr/>
        <p:txBody>
          <a:bodyPr/>
          <a:lstStyle/>
          <a:p>
            <a:r>
              <a:rPr lang="it-IT" dirty="0" err="1"/>
              <a:t>Competition</a:t>
            </a:r>
            <a:r>
              <a:rPr lang="it-IT" dirty="0"/>
              <a:t> law in the EU </a:t>
            </a:r>
          </a:p>
        </p:txBody>
      </p:sp>
      <p:sp>
        <p:nvSpPr>
          <p:cNvPr id="3" name="Segnaposto contenuto 2">
            <a:extLst>
              <a:ext uri="{FF2B5EF4-FFF2-40B4-BE49-F238E27FC236}">
                <a16:creationId xmlns:a16="http://schemas.microsoft.com/office/drawing/2014/main" id="{DBF02F0A-6D6F-48B3-8FF9-0EA08443FFDB}"/>
              </a:ext>
            </a:extLst>
          </p:cNvPr>
          <p:cNvSpPr>
            <a:spLocks noGrp="1"/>
          </p:cNvSpPr>
          <p:nvPr>
            <p:ph idx="1"/>
          </p:nvPr>
        </p:nvSpPr>
        <p:spPr/>
        <p:txBody>
          <a:bodyPr/>
          <a:lstStyle/>
          <a:p>
            <a:endParaRPr lang="it-IT" dirty="0"/>
          </a:p>
          <a:p>
            <a:endParaRPr lang="it-IT" dirty="0"/>
          </a:p>
          <a:p>
            <a:r>
              <a:rPr lang="it-IT" dirty="0" err="1"/>
              <a:t>It</a:t>
            </a:r>
            <a:r>
              <a:rPr lang="it-IT" dirty="0"/>
              <a:t> </a:t>
            </a:r>
            <a:r>
              <a:rPr lang="it-IT" dirty="0" err="1"/>
              <a:t>was</a:t>
            </a:r>
            <a:r>
              <a:rPr lang="it-IT" dirty="0"/>
              <a:t> </a:t>
            </a:r>
            <a:r>
              <a:rPr lang="it-IT" dirty="0" err="1"/>
              <a:t>conceived</a:t>
            </a:r>
            <a:r>
              <a:rPr lang="it-IT" dirty="0"/>
              <a:t> </a:t>
            </a:r>
            <a:r>
              <a:rPr lang="it-IT" dirty="0" err="1"/>
              <a:t>as</a:t>
            </a:r>
            <a:r>
              <a:rPr lang="it-IT" dirty="0"/>
              <a:t> a </a:t>
            </a:r>
            <a:r>
              <a:rPr lang="it-IT" dirty="0" err="1"/>
              <a:t>tool</a:t>
            </a:r>
            <a:r>
              <a:rPr lang="it-IT" dirty="0"/>
              <a:t> to </a:t>
            </a:r>
            <a:r>
              <a:rPr lang="it-IT" dirty="0" err="1"/>
              <a:t>avoid</a:t>
            </a:r>
            <a:r>
              <a:rPr lang="it-IT" dirty="0"/>
              <a:t> </a:t>
            </a:r>
            <a:r>
              <a:rPr lang="it-IT" dirty="0" err="1"/>
              <a:t>distortions</a:t>
            </a:r>
            <a:r>
              <a:rPr lang="it-IT" dirty="0"/>
              <a:t> in the common market.</a:t>
            </a:r>
          </a:p>
          <a:p>
            <a:endParaRPr lang="it-IT" dirty="0"/>
          </a:p>
          <a:p>
            <a:r>
              <a:rPr lang="it-IT" dirty="0" err="1"/>
              <a:t>Chapter</a:t>
            </a:r>
            <a:r>
              <a:rPr lang="it-IT" dirty="0"/>
              <a:t> 1 of Title VII of the TFEU, </a:t>
            </a:r>
            <a:r>
              <a:rPr lang="it-IT" dirty="0" err="1"/>
              <a:t>divided</a:t>
            </a:r>
            <a:r>
              <a:rPr lang="it-IT" dirty="0"/>
              <a:t> </a:t>
            </a:r>
            <a:r>
              <a:rPr lang="it-IT" dirty="0" err="1"/>
              <a:t>into</a:t>
            </a:r>
            <a:r>
              <a:rPr lang="it-IT" dirty="0"/>
              <a:t> </a:t>
            </a:r>
            <a:r>
              <a:rPr lang="it-IT" dirty="0" err="1"/>
              <a:t>two</a:t>
            </a:r>
            <a:r>
              <a:rPr lang="it-IT" dirty="0"/>
              <a:t> </a:t>
            </a:r>
            <a:r>
              <a:rPr lang="it-IT" dirty="0" err="1"/>
              <a:t>sections</a:t>
            </a:r>
            <a:r>
              <a:rPr lang="it-IT" dirty="0"/>
              <a:t>: </a:t>
            </a:r>
            <a:r>
              <a:rPr lang="it-IT" dirty="0" err="1"/>
              <a:t>rules</a:t>
            </a:r>
            <a:r>
              <a:rPr lang="it-IT" dirty="0"/>
              <a:t> </a:t>
            </a:r>
            <a:r>
              <a:rPr lang="it-IT" dirty="0" err="1"/>
              <a:t>applying</a:t>
            </a:r>
            <a:r>
              <a:rPr lang="it-IT" dirty="0"/>
              <a:t> to </a:t>
            </a:r>
            <a:r>
              <a:rPr lang="it-IT" dirty="0" err="1"/>
              <a:t>undertakings</a:t>
            </a:r>
            <a:r>
              <a:rPr lang="it-IT" dirty="0"/>
              <a:t> and </a:t>
            </a:r>
            <a:r>
              <a:rPr lang="it-IT" dirty="0" err="1"/>
              <a:t>rules</a:t>
            </a:r>
            <a:r>
              <a:rPr lang="it-IT" dirty="0"/>
              <a:t> </a:t>
            </a:r>
            <a:r>
              <a:rPr lang="it-IT" dirty="0" err="1"/>
              <a:t>applying</a:t>
            </a:r>
            <a:r>
              <a:rPr lang="it-IT" dirty="0"/>
              <a:t> to </a:t>
            </a:r>
            <a:r>
              <a:rPr lang="it-IT" dirty="0" err="1"/>
              <a:t>States</a:t>
            </a:r>
            <a:r>
              <a:rPr lang="it-IT" dirty="0"/>
              <a:t> (State aids)</a:t>
            </a:r>
          </a:p>
          <a:p>
            <a:pPr marL="0" indent="0">
              <a:buNone/>
            </a:pPr>
            <a:endParaRPr lang="it-IT" dirty="0"/>
          </a:p>
        </p:txBody>
      </p:sp>
    </p:spTree>
    <p:extLst>
      <p:ext uri="{BB962C8B-B14F-4D97-AF65-F5344CB8AC3E}">
        <p14:creationId xmlns:p14="http://schemas.microsoft.com/office/powerpoint/2010/main" val="47153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D5BFCC-62AA-4817-B634-BFEA0C8CF4EB}"/>
              </a:ext>
            </a:extLst>
          </p:cNvPr>
          <p:cNvSpPr>
            <a:spLocks noGrp="1"/>
          </p:cNvSpPr>
          <p:nvPr>
            <p:ph type="title"/>
          </p:nvPr>
        </p:nvSpPr>
        <p:spPr/>
        <p:txBody>
          <a:bodyPr/>
          <a:lstStyle/>
          <a:p>
            <a:r>
              <a:rPr lang="it-IT" dirty="0"/>
              <a:t>The </a:t>
            </a:r>
            <a:r>
              <a:rPr lang="it-IT" dirty="0" err="1"/>
              <a:t>four</a:t>
            </a:r>
            <a:r>
              <a:rPr lang="it-IT" dirty="0"/>
              <a:t> </a:t>
            </a:r>
            <a:r>
              <a:rPr lang="it-IT" dirty="0" err="1"/>
              <a:t>pillars</a:t>
            </a:r>
            <a:r>
              <a:rPr lang="it-IT" dirty="0"/>
              <a:t> of EU </a:t>
            </a:r>
            <a:r>
              <a:rPr lang="it-IT" dirty="0" err="1"/>
              <a:t>competition</a:t>
            </a:r>
            <a:r>
              <a:rPr lang="it-IT" dirty="0"/>
              <a:t> law</a:t>
            </a:r>
          </a:p>
        </p:txBody>
      </p:sp>
      <p:sp>
        <p:nvSpPr>
          <p:cNvPr id="3" name="Segnaposto contenuto 2">
            <a:extLst>
              <a:ext uri="{FF2B5EF4-FFF2-40B4-BE49-F238E27FC236}">
                <a16:creationId xmlns:a16="http://schemas.microsoft.com/office/drawing/2014/main" id="{3BE9C8EE-695C-4715-8CC6-CA297618F1C6}"/>
              </a:ext>
            </a:extLst>
          </p:cNvPr>
          <p:cNvSpPr>
            <a:spLocks noGrp="1"/>
          </p:cNvSpPr>
          <p:nvPr>
            <p:ph idx="1"/>
          </p:nvPr>
        </p:nvSpPr>
        <p:spPr/>
        <p:txBody>
          <a:bodyPr/>
          <a:lstStyle/>
          <a:p>
            <a:pPr marL="514350" indent="-514350">
              <a:buFont typeface="+mj-lt"/>
              <a:buAutoNum type="arabicPeriod"/>
            </a:pPr>
            <a:endParaRPr lang="it-IT" dirty="0"/>
          </a:p>
          <a:p>
            <a:pPr marL="514350" indent="-514350">
              <a:buFont typeface="+mj-lt"/>
              <a:buAutoNum type="arabicPeriod"/>
            </a:pPr>
            <a:r>
              <a:rPr lang="it-IT" dirty="0" err="1"/>
              <a:t>Article</a:t>
            </a:r>
            <a:r>
              <a:rPr lang="it-IT" dirty="0"/>
              <a:t> 101: anti-competitive cartels</a:t>
            </a:r>
          </a:p>
          <a:p>
            <a:pPr marL="514350" indent="-514350">
              <a:buFont typeface="+mj-lt"/>
              <a:buAutoNum type="arabicPeriod"/>
            </a:pPr>
            <a:r>
              <a:rPr lang="it-IT" dirty="0" err="1"/>
              <a:t>Article</a:t>
            </a:r>
            <a:r>
              <a:rPr lang="it-IT" dirty="0"/>
              <a:t> 102: </a:t>
            </a:r>
            <a:r>
              <a:rPr lang="it-IT" dirty="0" err="1"/>
              <a:t>abuse</a:t>
            </a:r>
            <a:r>
              <a:rPr lang="it-IT" dirty="0"/>
              <a:t> of </a:t>
            </a:r>
            <a:r>
              <a:rPr lang="it-IT" dirty="0" err="1"/>
              <a:t>dominant</a:t>
            </a:r>
            <a:r>
              <a:rPr lang="it-IT" dirty="0"/>
              <a:t> position by an </a:t>
            </a:r>
            <a:r>
              <a:rPr lang="it-IT" dirty="0" err="1"/>
              <a:t>undertaking</a:t>
            </a:r>
            <a:endParaRPr lang="it-IT" dirty="0"/>
          </a:p>
          <a:p>
            <a:pPr marL="514350" indent="-514350">
              <a:buFont typeface="+mj-lt"/>
              <a:buAutoNum type="arabicPeriod"/>
            </a:pPr>
            <a:r>
              <a:rPr lang="it-IT" dirty="0" err="1"/>
              <a:t>Regulation</a:t>
            </a:r>
            <a:r>
              <a:rPr lang="it-IT" dirty="0"/>
              <a:t> 139/2004 and </a:t>
            </a:r>
            <a:r>
              <a:rPr lang="it-IT" dirty="0" err="1"/>
              <a:t>implementing</a:t>
            </a:r>
            <a:r>
              <a:rPr lang="it-IT" dirty="0"/>
              <a:t> </a:t>
            </a:r>
            <a:r>
              <a:rPr lang="it-IT" dirty="0" err="1"/>
              <a:t>regulation</a:t>
            </a:r>
            <a:r>
              <a:rPr lang="it-IT" dirty="0"/>
              <a:t> 802/2004: </a:t>
            </a:r>
            <a:r>
              <a:rPr lang="it-IT" dirty="0" err="1"/>
              <a:t>mergers</a:t>
            </a:r>
            <a:endParaRPr lang="it-IT" dirty="0"/>
          </a:p>
          <a:p>
            <a:pPr marL="514350" indent="-514350">
              <a:buFont typeface="+mj-lt"/>
              <a:buAutoNum type="arabicPeriod"/>
            </a:pPr>
            <a:r>
              <a:rPr lang="it-IT" dirty="0" err="1"/>
              <a:t>Articles</a:t>
            </a:r>
            <a:r>
              <a:rPr lang="it-IT" dirty="0"/>
              <a:t> 107, 108 and 109: State aids</a:t>
            </a:r>
          </a:p>
        </p:txBody>
      </p:sp>
    </p:spTree>
    <p:extLst>
      <p:ext uri="{BB962C8B-B14F-4D97-AF65-F5344CB8AC3E}">
        <p14:creationId xmlns:p14="http://schemas.microsoft.com/office/powerpoint/2010/main" val="896745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88AB53-50E8-4F2C-BC35-26E5DD8EFA0B}"/>
              </a:ext>
            </a:extLst>
          </p:cNvPr>
          <p:cNvSpPr>
            <a:spLocks noGrp="1"/>
          </p:cNvSpPr>
          <p:nvPr>
            <p:ph type="title"/>
          </p:nvPr>
        </p:nvSpPr>
        <p:spPr/>
        <p:txBody>
          <a:bodyPr/>
          <a:lstStyle/>
          <a:p>
            <a:r>
              <a:rPr lang="it-IT" dirty="0" err="1"/>
              <a:t>Article</a:t>
            </a:r>
            <a:r>
              <a:rPr lang="it-IT" dirty="0"/>
              <a:t> 101 – Cartels. </a:t>
            </a:r>
            <a:r>
              <a:rPr lang="it-IT" dirty="0" err="1"/>
              <a:t>Notions</a:t>
            </a:r>
            <a:r>
              <a:rPr lang="it-IT" dirty="0"/>
              <a:t> </a:t>
            </a:r>
          </a:p>
        </p:txBody>
      </p:sp>
      <p:sp>
        <p:nvSpPr>
          <p:cNvPr id="3" name="Segnaposto contenuto 2">
            <a:extLst>
              <a:ext uri="{FF2B5EF4-FFF2-40B4-BE49-F238E27FC236}">
                <a16:creationId xmlns:a16="http://schemas.microsoft.com/office/drawing/2014/main" id="{CE0F37CD-EBC5-4882-B686-5479939738F5}"/>
              </a:ext>
            </a:extLst>
          </p:cNvPr>
          <p:cNvSpPr>
            <a:spLocks noGrp="1"/>
          </p:cNvSpPr>
          <p:nvPr>
            <p:ph idx="1"/>
          </p:nvPr>
        </p:nvSpPr>
        <p:spPr/>
        <p:txBody>
          <a:bodyPr>
            <a:normAutofit fontScale="55000" lnSpcReduction="20000"/>
          </a:bodyPr>
          <a:lstStyle/>
          <a:p>
            <a:pPr marL="0" indent="0">
              <a:buNone/>
            </a:pPr>
            <a:r>
              <a:rPr lang="en-US" dirty="0"/>
              <a:t>“1. The following shall be prohibited as incompatible with the internal market: all agreements between undertakings, decisions by associations of undertakings and concerted practices which may affect trade between Member States and which have as their object or effect the prevention, restriction or distortion of competition within the internal market, and in particular those which: </a:t>
            </a:r>
          </a:p>
          <a:p>
            <a:pPr marL="0" indent="0">
              <a:buNone/>
            </a:pPr>
            <a:r>
              <a:rPr lang="en-US" dirty="0"/>
              <a:t>(a) directly or indirectly fix purchase or selling prices or any other trading conditions; </a:t>
            </a:r>
          </a:p>
          <a:p>
            <a:pPr marL="0" indent="0">
              <a:buNone/>
            </a:pPr>
            <a:r>
              <a:rPr lang="en-US" dirty="0"/>
              <a:t>(b) limit or control production, markets, technical development, or investment; </a:t>
            </a:r>
          </a:p>
          <a:p>
            <a:pPr marL="0" indent="0">
              <a:buNone/>
            </a:pPr>
            <a:r>
              <a:rPr lang="en-US" dirty="0"/>
              <a:t>(c) share markets or sources of supply; </a:t>
            </a:r>
          </a:p>
          <a:p>
            <a:pPr marL="0" indent="0">
              <a:buNone/>
            </a:pPr>
            <a:r>
              <a:rPr lang="en-US" dirty="0"/>
              <a:t>(d) apply dissimilar conditions to equivalent transactions with other trading parties, thereby placing them at a competitive disadvantage; </a:t>
            </a:r>
          </a:p>
          <a:p>
            <a:pPr marL="0" indent="0">
              <a:buNone/>
            </a:pPr>
            <a:r>
              <a:rPr lang="en-US" dirty="0"/>
              <a:t>(e) make the conclusion of contracts subject to acceptance by the other parties of supplementary obligations which, by their nature or according to commercial usage, have no connection with the subject of such contracts. </a:t>
            </a:r>
          </a:p>
          <a:p>
            <a:pPr marL="0" indent="0">
              <a:buNone/>
            </a:pPr>
            <a:r>
              <a:rPr lang="en-US" dirty="0"/>
              <a:t>2. Any agreements or decisions prohibited pursuant to this Article shall be automatically void. </a:t>
            </a:r>
          </a:p>
          <a:p>
            <a:pPr marL="0" indent="0">
              <a:buNone/>
            </a:pPr>
            <a:r>
              <a:rPr lang="en-US" dirty="0"/>
              <a:t>3. The provisions of paragraph 1 may, however, be declared inapplicable in the case of: “</a:t>
            </a:r>
          </a:p>
        </p:txBody>
      </p:sp>
    </p:spTree>
    <p:extLst>
      <p:ext uri="{BB962C8B-B14F-4D97-AF65-F5344CB8AC3E}">
        <p14:creationId xmlns:p14="http://schemas.microsoft.com/office/powerpoint/2010/main" val="259596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88AB53-50E8-4F2C-BC35-26E5DD8EFA0B}"/>
              </a:ext>
            </a:extLst>
          </p:cNvPr>
          <p:cNvSpPr>
            <a:spLocks noGrp="1"/>
          </p:cNvSpPr>
          <p:nvPr>
            <p:ph type="title"/>
          </p:nvPr>
        </p:nvSpPr>
        <p:spPr/>
        <p:txBody>
          <a:bodyPr/>
          <a:lstStyle/>
          <a:p>
            <a:r>
              <a:rPr lang="it-IT" dirty="0" err="1"/>
              <a:t>Article</a:t>
            </a:r>
            <a:r>
              <a:rPr lang="it-IT" dirty="0"/>
              <a:t> 101 – Cartels. </a:t>
            </a:r>
            <a:r>
              <a:rPr lang="it-IT" dirty="0" err="1"/>
              <a:t>Notions</a:t>
            </a:r>
            <a:r>
              <a:rPr lang="it-IT" dirty="0"/>
              <a:t> </a:t>
            </a:r>
          </a:p>
        </p:txBody>
      </p:sp>
      <p:sp>
        <p:nvSpPr>
          <p:cNvPr id="3" name="Segnaposto contenuto 2">
            <a:extLst>
              <a:ext uri="{FF2B5EF4-FFF2-40B4-BE49-F238E27FC236}">
                <a16:creationId xmlns:a16="http://schemas.microsoft.com/office/drawing/2014/main" id="{CE0F37CD-EBC5-4882-B686-5479939738F5}"/>
              </a:ext>
            </a:extLst>
          </p:cNvPr>
          <p:cNvSpPr>
            <a:spLocks noGrp="1"/>
          </p:cNvSpPr>
          <p:nvPr>
            <p:ph idx="1"/>
          </p:nvPr>
        </p:nvSpPr>
        <p:spPr/>
        <p:txBody>
          <a:bodyPr>
            <a:normAutofit fontScale="70000" lnSpcReduction="20000"/>
          </a:bodyPr>
          <a:lstStyle/>
          <a:p>
            <a:pPr marL="0" indent="0">
              <a:buNone/>
            </a:pPr>
            <a:r>
              <a:rPr lang="en-US" dirty="0"/>
              <a:t>— any agreement or category of agreements between undertakings, </a:t>
            </a:r>
          </a:p>
          <a:p>
            <a:pPr marL="0" indent="0">
              <a:buNone/>
            </a:pPr>
            <a:r>
              <a:rPr lang="en-US" dirty="0"/>
              <a:t>— any decision or category of decisions by associations of undertakings,</a:t>
            </a:r>
          </a:p>
          <a:p>
            <a:pPr marL="0" indent="0">
              <a:buNone/>
            </a:pPr>
            <a:r>
              <a:rPr lang="en-US" dirty="0"/>
              <a:t> — any concerted practice or category of concerted practices, </a:t>
            </a:r>
          </a:p>
          <a:p>
            <a:pPr marL="0" indent="0">
              <a:buNone/>
            </a:pPr>
            <a:r>
              <a:rPr lang="en-US" dirty="0"/>
              <a:t>which contributes to improving the production or distribution of goods or to promoting technical or economic progress, while allowing consumers a fair share of the resulting benefit, and which does not: </a:t>
            </a:r>
          </a:p>
          <a:p>
            <a:pPr marL="0" indent="0">
              <a:buNone/>
            </a:pPr>
            <a:r>
              <a:rPr lang="en-US" dirty="0"/>
              <a:t>(a) impose on the undertakings concerned restrictions which are not indispensable to the attainment of these objectives; </a:t>
            </a:r>
          </a:p>
          <a:p>
            <a:pPr marL="0" indent="0">
              <a:buNone/>
            </a:pPr>
            <a:r>
              <a:rPr lang="en-US" dirty="0"/>
              <a:t>(b) afford such undertakings the possibility of eliminating competition in respect of a substantial part of the products in question.”</a:t>
            </a:r>
          </a:p>
          <a:p>
            <a:pPr marL="0" indent="0">
              <a:buNone/>
            </a:pPr>
            <a:endParaRPr lang="it-IT" dirty="0"/>
          </a:p>
        </p:txBody>
      </p:sp>
    </p:spTree>
    <p:extLst>
      <p:ext uri="{BB962C8B-B14F-4D97-AF65-F5344CB8AC3E}">
        <p14:creationId xmlns:p14="http://schemas.microsoft.com/office/powerpoint/2010/main" val="259596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88AB53-50E8-4F2C-BC35-26E5DD8EFA0B}"/>
              </a:ext>
            </a:extLst>
          </p:cNvPr>
          <p:cNvSpPr>
            <a:spLocks noGrp="1"/>
          </p:cNvSpPr>
          <p:nvPr>
            <p:ph type="title"/>
          </p:nvPr>
        </p:nvSpPr>
        <p:spPr/>
        <p:txBody>
          <a:bodyPr/>
          <a:lstStyle/>
          <a:p>
            <a:r>
              <a:rPr lang="it-IT" dirty="0" err="1"/>
              <a:t>Article</a:t>
            </a:r>
            <a:r>
              <a:rPr lang="it-IT" dirty="0"/>
              <a:t> 101 – Cartels. </a:t>
            </a:r>
            <a:r>
              <a:rPr lang="it-IT" dirty="0" err="1"/>
              <a:t>Notions</a:t>
            </a:r>
            <a:r>
              <a:rPr lang="it-IT" dirty="0"/>
              <a:t> </a:t>
            </a:r>
          </a:p>
        </p:txBody>
      </p:sp>
      <p:sp>
        <p:nvSpPr>
          <p:cNvPr id="3" name="Segnaposto contenuto 2">
            <a:extLst>
              <a:ext uri="{FF2B5EF4-FFF2-40B4-BE49-F238E27FC236}">
                <a16:creationId xmlns:a16="http://schemas.microsoft.com/office/drawing/2014/main" id="{CE0F37CD-EBC5-4882-B686-5479939738F5}"/>
              </a:ext>
            </a:extLst>
          </p:cNvPr>
          <p:cNvSpPr>
            <a:spLocks noGrp="1"/>
          </p:cNvSpPr>
          <p:nvPr>
            <p:ph idx="1"/>
          </p:nvPr>
        </p:nvSpPr>
        <p:spPr/>
        <p:txBody>
          <a:bodyPr>
            <a:normAutofit/>
          </a:bodyPr>
          <a:lstStyle/>
          <a:p>
            <a:pPr marL="514350" indent="-514350">
              <a:buAutoNum type="arabicPeriod"/>
            </a:pPr>
            <a:r>
              <a:rPr lang="it-IT" dirty="0" err="1"/>
              <a:t>Prohibition</a:t>
            </a:r>
            <a:r>
              <a:rPr lang="it-IT" dirty="0"/>
              <a:t> of </a:t>
            </a:r>
            <a:r>
              <a:rPr lang="it-IT" dirty="0" err="1"/>
              <a:t>all</a:t>
            </a:r>
            <a:r>
              <a:rPr lang="it-IT" dirty="0"/>
              <a:t> </a:t>
            </a:r>
            <a:r>
              <a:rPr lang="it-IT" dirty="0" err="1"/>
              <a:t>collusions</a:t>
            </a:r>
            <a:r>
              <a:rPr lang="it-IT" dirty="0"/>
              <a:t> </a:t>
            </a:r>
            <a:r>
              <a:rPr lang="it-IT" dirty="0" err="1"/>
              <a:t>between</a:t>
            </a:r>
            <a:r>
              <a:rPr lang="it-IT" dirty="0"/>
              <a:t> </a:t>
            </a:r>
            <a:r>
              <a:rPr lang="it-IT" dirty="0" err="1"/>
              <a:t>undertakings</a:t>
            </a:r>
            <a:r>
              <a:rPr lang="it-IT" dirty="0"/>
              <a:t> </a:t>
            </a:r>
            <a:r>
              <a:rPr lang="it-IT" dirty="0" err="1"/>
              <a:t>that</a:t>
            </a:r>
            <a:r>
              <a:rPr lang="it-IT" dirty="0"/>
              <a:t> </a:t>
            </a:r>
            <a:r>
              <a:rPr lang="it-IT" dirty="0" err="1"/>
              <a:t>have</a:t>
            </a:r>
            <a:r>
              <a:rPr lang="it-IT" dirty="0"/>
              <a:t> the </a:t>
            </a:r>
            <a:r>
              <a:rPr lang="it-IT" dirty="0" err="1"/>
              <a:t>object</a:t>
            </a:r>
            <a:r>
              <a:rPr lang="it-IT" dirty="0"/>
              <a:t> or the </a:t>
            </a:r>
            <a:r>
              <a:rPr lang="it-IT" dirty="0" err="1"/>
              <a:t>effect</a:t>
            </a:r>
            <a:r>
              <a:rPr lang="it-IT" dirty="0"/>
              <a:t> of </a:t>
            </a:r>
            <a:r>
              <a:rPr lang="it-IT" dirty="0" err="1"/>
              <a:t>distorting</a:t>
            </a:r>
            <a:r>
              <a:rPr lang="it-IT" dirty="0"/>
              <a:t> </a:t>
            </a:r>
            <a:r>
              <a:rPr lang="it-IT" dirty="0" err="1"/>
              <a:t>competition</a:t>
            </a:r>
            <a:r>
              <a:rPr lang="it-IT" dirty="0"/>
              <a:t> in the common market</a:t>
            </a:r>
          </a:p>
          <a:p>
            <a:pPr marL="514350" indent="-514350">
              <a:buAutoNum type="arabicPeriod"/>
            </a:pPr>
            <a:r>
              <a:rPr lang="it-IT" dirty="0" err="1"/>
              <a:t>Exoneration</a:t>
            </a:r>
            <a:r>
              <a:rPr lang="it-IT" dirty="0"/>
              <a:t> of </a:t>
            </a:r>
            <a:r>
              <a:rPr lang="it-IT" dirty="0" err="1"/>
              <a:t>those</a:t>
            </a:r>
            <a:r>
              <a:rPr lang="it-IT" dirty="0"/>
              <a:t> </a:t>
            </a:r>
            <a:r>
              <a:rPr lang="it-IT" dirty="0" err="1"/>
              <a:t>collusions</a:t>
            </a:r>
            <a:r>
              <a:rPr lang="it-IT" dirty="0"/>
              <a:t> </a:t>
            </a:r>
            <a:r>
              <a:rPr lang="it-IT" dirty="0" err="1"/>
              <a:t>that</a:t>
            </a:r>
            <a:r>
              <a:rPr lang="it-IT" dirty="0"/>
              <a:t> are </a:t>
            </a:r>
            <a:r>
              <a:rPr lang="it-IT" dirty="0" err="1"/>
              <a:t>justified</a:t>
            </a:r>
            <a:r>
              <a:rPr lang="it-IT" dirty="0"/>
              <a:t> for </a:t>
            </a:r>
            <a:r>
              <a:rPr lang="it-IT" dirty="0" err="1"/>
              <a:t>their</a:t>
            </a:r>
            <a:r>
              <a:rPr lang="it-IT" dirty="0"/>
              <a:t> positive effect on the EU economy </a:t>
            </a:r>
          </a:p>
          <a:p>
            <a:pPr marL="514350" indent="-514350">
              <a:buAutoNum type="arabicPeriod"/>
            </a:pPr>
            <a:r>
              <a:rPr lang="it-IT" dirty="0" err="1"/>
              <a:t>Effect</a:t>
            </a:r>
            <a:r>
              <a:rPr lang="it-IT" dirty="0"/>
              <a:t> of anti-competitive </a:t>
            </a:r>
            <a:r>
              <a:rPr lang="it-IT" dirty="0" err="1"/>
              <a:t>agreements</a:t>
            </a:r>
            <a:r>
              <a:rPr lang="it-IT" dirty="0"/>
              <a:t>: </a:t>
            </a:r>
            <a:r>
              <a:rPr lang="it-IT" dirty="0" err="1"/>
              <a:t>they</a:t>
            </a:r>
            <a:r>
              <a:rPr lang="it-IT" dirty="0"/>
              <a:t> are </a:t>
            </a:r>
            <a:r>
              <a:rPr lang="it-IT" dirty="0" err="1"/>
              <a:t>automatically</a:t>
            </a:r>
            <a:r>
              <a:rPr lang="it-IT" dirty="0"/>
              <a:t> </a:t>
            </a:r>
            <a:r>
              <a:rPr lang="it-IT" dirty="0" err="1"/>
              <a:t>void</a:t>
            </a:r>
            <a:endParaRPr lang="it-IT" dirty="0"/>
          </a:p>
          <a:p>
            <a:pPr marL="514350" indent="-514350">
              <a:buAutoNum type="arabicPeriod"/>
            </a:pPr>
            <a:endParaRPr lang="it-IT" dirty="0"/>
          </a:p>
        </p:txBody>
      </p:sp>
    </p:spTree>
    <p:extLst>
      <p:ext uri="{BB962C8B-B14F-4D97-AF65-F5344CB8AC3E}">
        <p14:creationId xmlns:p14="http://schemas.microsoft.com/office/powerpoint/2010/main" val="2595965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442E8E-89A2-44C7-882D-A7944B4CDD91}"/>
              </a:ext>
            </a:extLst>
          </p:cNvPr>
          <p:cNvSpPr>
            <a:spLocks noGrp="1"/>
          </p:cNvSpPr>
          <p:nvPr>
            <p:ph type="title"/>
          </p:nvPr>
        </p:nvSpPr>
        <p:spPr/>
        <p:txBody>
          <a:bodyPr/>
          <a:lstStyle/>
          <a:p>
            <a:r>
              <a:rPr lang="it-IT" dirty="0" err="1"/>
              <a:t>Undertakings</a:t>
            </a:r>
            <a:r>
              <a:rPr lang="it-IT" dirty="0"/>
              <a:t> </a:t>
            </a:r>
          </a:p>
        </p:txBody>
      </p:sp>
      <p:sp>
        <p:nvSpPr>
          <p:cNvPr id="3" name="Segnaposto contenuto 2">
            <a:extLst>
              <a:ext uri="{FF2B5EF4-FFF2-40B4-BE49-F238E27FC236}">
                <a16:creationId xmlns:a16="http://schemas.microsoft.com/office/drawing/2014/main" id="{698F8839-987F-49B5-83CA-89661FA2C747}"/>
              </a:ext>
            </a:extLst>
          </p:cNvPr>
          <p:cNvSpPr>
            <a:spLocks noGrp="1"/>
          </p:cNvSpPr>
          <p:nvPr>
            <p:ph idx="1"/>
          </p:nvPr>
        </p:nvSpPr>
        <p:spPr/>
        <p:txBody>
          <a:bodyPr/>
          <a:lstStyle/>
          <a:p>
            <a:r>
              <a:rPr lang="it-IT" dirty="0"/>
              <a:t>ECJ: an </a:t>
            </a:r>
            <a:r>
              <a:rPr lang="it-IT" dirty="0" err="1"/>
              <a:t>undertaking</a:t>
            </a:r>
            <a:r>
              <a:rPr lang="it-IT" dirty="0"/>
              <a:t> </a:t>
            </a:r>
            <a:r>
              <a:rPr lang="it-IT" dirty="0" err="1"/>
              <a:t>is</a:t>
            </a:r>
            <a:r>
              <a:rPr lang="it-IT" dirty="0"/>
              <a:t> «</a:t>
            </a:r>
            <a:r>
              <a:rPr lang="it-IT" dirty="0" err="1"/>
              <a:t>every</a:t>
            </a:r>
            <a:r>
              <a:rPr lang="it-IT" dirty="0"/>
              <a:t> </a:t>
            </a:r>
            <a:r>
              <a:rPr lang="it-IT" dirty="0" err="1"/>
              <a:t>entity</a:t>
            </a:r>
            <a:r>
              <a:rPr lang="it-IT" dirty="0"/>
              <a:t> </a:t>
            </a:r>
            <a:r>
              <a:rPr lang="it-IT" dirty="0" err="1"/>
              <a:t>engaged</a:t>
            </a:r>
            <a:r>
              <a:rPr lang="it-IT" dirty="0"/>
              <a:t> in an </a:t>
            </a:r>
            <a:r>
              <a:rPr lang="it-IT" dirty="0" err="1"/>
              <a:t>economic</a:t>
            </a:r>
            <a:r>
              <a:rPr lang="it-IT" dirty="0"/>
              <a:t> </a:t>
            </a:r>
            <a:r>
              <a:rPr lang="it-IT" dirty="0" err="1"/>
              <a:t>activity</a:t>
            </a:r>
            <a:r>
              <a:rPr lang="it-IT" dirty="0"/>
              <a:t>, </a:t>
            </a:r>
            <a:r>
              <a:rPr lang="it-IT" dirty="0" err="1"/>
              <a:t>regardless</a:t>
            </a:r>
            <a:r>
              <a:rPr lang="it-IT" dirty="0"/>
              <a:t> of the </a:t>
            </a:r>
            <a:r>
              <a:rPr lang="it-IT" dirty="0" err="1"/>
              <a:t>legal</a:t>
            </a:r>
            <a:r>
              <a:rPr lang="it-IT" dirty="0"/>
              <a:t> status of the </a:t>
            </a:r>
            <a:r>
              <a:rPr lang="it-IT" dirty="0" err="1"/>
              <a:t>entity</a:t>
            </a:r>
            <a:r>
              <a:rPr lang="it-IT" dirty="0"/>
              <a:t> and the way </a:t>
            </a:r>
            <a:r>
              <a:rPr lang="it-IT" dirty="0" err="1"/>
              <a:t>it</a:t>
            </a:r>
            <a:r>
              <a:rPr lang="it-IT" dirty="0"/>
              <a:t> </a:t>
            </a:r>
            <a:r>
              <a:rPr lang="it-IT" dirty="0" err="1"/>
              <a:t>is</a:t>
            </a:r>
            <a:r>
              <a:rPr lang="it-IT" dirty="0"/>
              <a:t> </a:t>
            </a:r>
            <a:r>
              <a:rPr lang="it-IT" dirty="0" err="1"/>
              <a:t>financed</a:t>
            </a:r>
            <a:r>
              <a:rPr lang="it-IT" dirty="0"/>
              <a:t>». </a:t>
            </a:r>
          </a:p>
          <a:p>
            <a:r>
              <a:rPr lang="it-IT" dirty="0" err="1"/>
              <a:t>It</a:t>
            </a:r>
            <a:r>
              <a:rPr lang="it-IT" dirty="0"/>
              <a:t> </a:t>
            </a:r>
            <a:r>
              <a:rPr lang="it-IT" dirty="0" err="1"/>
              <a:t>is</a:t>
            </a:r>
            <a:r>
              <a:rPr lang="it-IT" dirty="0"/>
              <a:t> a </a:t>
            </a:r>
            <a:r>
              <a:rPr lang="it-IT" dirty="0" err="1"/>
              <a:t>functional</a:t>
            </a:r>
            <a:r>
              <a:rPr lang="it-IT" dirty="0"/>
              <a:t> </a:t>
            </a:r>
            <a:r>
              <a:rPr lang="it-IT" dirty="0" err="1"/>
              <a:t>definition</a:t>
            </a:r>
            <a:r>
              <a:rPr lang="it-IT" dirty="0"/>
              <a:t> </a:t>
            </a:r>
            <a:r>
              <a:rPr lang="it-IT" dirty="0" err="1"/>
              <a:t>that</a:t>
            </a:r>
            <a:r>
              <a:rPr lang="it-IT" dirty="0"/>
              <a:t> </a:t>
            </a:r>
            <a:r>
              <a:rPr lang="it-IT" dirty="0" err="1"/>
              <a:t>does</a:t>
            </a:r>
            <a:r>
              <a:rPr lang="it-IT" dirty="0"/>
              <a:t> </a:t>
            </a:r>
            <a:r>
              <a:rPr lang="it-IT" dirty="0" err="1"/>
              <a:t>not</a:t>
            </a:r>
            <a:r>
              <a:rPr lang="it-IT" dirty="0"/>
              <a:t> </a:t>
            </a:r>
            <a:r>
              <a:rPr lang="it-IT" dirty="0" err="1"/>
              <a:t>consider</a:t>
            </a:r>
            <a:r>
              <a:rPr lang="it-IT" dirty="0"/>
              <a:t> the </a:t>
            </a:r>
            <a:r>
              <a:rPr lang="it-IT" dirty="0" err="1"/>
              <a:t>form</a:t>
            </a:r>
            <a:r>
              <a:rPr lang="it-IT" dirty="0"/>
              <a:t> of the </a:t>
            </a:r>
            <a:r>
              <a:rPr lang="it-IT" dirty="0" err="1"/>
              <a:t>entity</a:t>
            </a:r>
            <a:r>
              <a:rPr lang="it-IT" dirty="0"/>
              <a:t>, </a:t>
            </a:r>
            <a:r>
              <a:rPr lang="it-IT" dirty="0" err="1"/>
              <a:t>that</a:t>
            </a:r>
            <a:r>
              <a:rPr lang="it-IT" dirty="0"/>
              <a:t> can </a:t>
            </a:r>
            <a:r>
              <a:rPr lang="it-IT" dirty="0" err="1"/>
              <a:t>change</a:t>
            </a:r>
            <a:r>
              <a:rPr lang="it-IT" dirty="0"/>
              <a:t> from State to State. </a:t>
            </a:r>
            <a:r>
              <a:rPr lang="it-IT" dirty="0" err="1"/>
              <a:t>Also</a:t>
            </a:r>
            <a:r>
              <a:rPr lang="it-IT" dirty="0"/>
              <a:t>, </a:t>
            </a:r>
            <a:r>
              <a:rPr lang="it-IT" dirty="0" err="1"/>
              <a:t>it</a:t>
            </a:r>
            <a:r>
              <a:rPr lang="it-IT" dirty="0"/>
              <a:t> can include </a:t>
            </a:r>
            <a:r>
              <a:rPr lang="it-IT" dirty="0" err="1"/>
              <a:t>natural</a:t>
            </a:r>
            <a:r>
              <a:rPr lang="it-IT" dirty="0"/>
              <a:t> </a:t>
            </a:r>
            <a:r>
              <a:rPr lang="it-IT" dirty="0" err="1"/>
              <a:t>persons</a:t>
            </a:r>
            <a:r>
              <a:rPr lang="it-IT" dirty="0"/>
              <a:t> and </a:t>
            </a:r>
            <a:r>
              <a:rPr lang="it-IT" dirty="0" err="1"/>
              <a:t>even</a:t>
            </a:r>
            <a:r>
              <a:rPr lang="it-IT" dirty="0"/>
              <a:t> public </a:t>
            </a:r>
            <a:r>
              <a:rPr lang="it-IT" dirty="0" err="1"/>
              <a:t>entities</a:t>
            </a:r>
            <a:r>
              <a:rPr lang="it-IT" dirty="0"/>
              <a:t>.</a:t>
            </a:r>
          </a:p>
          <a:p>
            <a:r>
              <a:rPr lang="it-IT" dirty="0" err="1"/>
              <a:t>Economic</a:t>
            </a:r>
            <a:r>
              <a:rPr lang="it-IT" dirty="0"/>
              <a:t> activity: ECJ: «</a:t>
            </a:r>
            <a:r>
              <a:rPr lang="it-IT" dirty="0" err="1"/>
              <a:t>any</a:t>
            </a:r>
            <a:r>
              <a:rPr lang="it-IT" dirty="0"/>
              <a:t> activity </a:t>
            </a:r>
            <a:r>
              <a:rPr lang="it-IT" dirty="0" err="1"/>
              <a:t>consisting</a:t>
            </a:r>
            <a:r>
              <a:rPr lang="it-IT" dirty="0"/>
              <a:t> in </a:t>
            </a:r>
            <a:r>
              <a:rPr lang="it-IT" dirty="0" err="1"/>
              <a:t>offering</a:t>
            </a:r>
            <a:r>
              <a:rPr lang="it-IT" dirty="0"/>
              <a:t> </a:t>
            </a:r>
            <a:r>
              <a:rPr lang="it-IT" dirty="0" err="1"/>
              <a:t>goods</a:t>
            </a:r>
            <a:r>
              <a:rPr lang="it-IT" dirty="0"/>
              <a:t> or services on a </a:t>
            </a:r>
            <a:r>
              <a:rPr lang="it-IT" dirty="0" err="1"/>
              <a:t>given</a:t>
            </a:r>
            <a:r>
              <a:rPr lang="it-IT" dirty="0"/>
              <a:t> market </a:t>
            </a:r>
            <a:r>
              <a:rPr lang="it-IT" dirty="0" err="1"/>
              <a:t>is</a:t>
            </a:r>
            <a:r>
              <a:rPr lang="it-IT" dirty="0"/>
              <a:t> an </a:t>
            </a:r>
            <a:r>
              <a:rPr lang="it-IT" dirty="0" err="1"/>
              <a:t>economic</a:t>
            </a:r>
            <a:r>
              <a:rPr lang="it-IT" dirty="0"/>
              <a:t> activity»</a:t>
            </a:r>
          </a:p>
        </p:txBody>
      </p:sp>
    </p:spTree>
    <p:extLst>
      <p:ext uri="{BB962C8B-B14F-4D97-AF65-F5344CB8AC3E}">
        <p14:creationId xmlns:p14="http://schemas.microsoft.com/office/powerpoint/2010/main" val="2411000705"/>
      </p:ext>
    </p:extLst>
  </p:cSld>
  <p:clrMapOvr>
    <a:masterClrMapping/>
  </p:clrMapOvr>
</p:sld>
</file>

<file path=ppt/theme/theme1.xml><?xml version="1.0" encoding="utf-8"?>
<a:theme xmlns:a="http://schemas.openxmlformats.org/drawingml/2006/main" name="powerpoint-template-24">
  <a:themeElements>
    <a:clrScheme name="powerpoint-template-24 12">
      <a:dk1>
        <a:srgbClr val="4D4D4D"/>
      </a:dk1>
      <a:lt1>
        <a:srgbClr val="FFFFFF"/>
      </a:lt1>
      <a:dk2>
        <a:srgbClr val="4D4D4D"/>
      </a:dk2>
      <a:lt2>
        <a:srgbClr val="0014A4"/>
      </a:lt2>
      <a:accent1>
        <a:srgbClr val="013DB5"/>
      </a:accent1>
      <a:accent2>
        <a:srgbClr val="005ED0"/>
      </a:accent2>
      <a:accent3>
        <a:srgbClr val="FFFFFF"/>
      </a:accent3>
      <a:accent4>
        <a:srgbClr val="404040"/>
      </a:accent4>
      <a:accent5>
        <a:srgbClr val="AAAFD7"/>
      </a:accent5>
      <a:accent6>
        <a:srgbClr val="0054BC"/>
      </a:accent6>
      <a:hlink>
        <a:srgbClr val="F3BE29"/>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it-IT"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it-IT"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246DD8"/>
        </a:lt2>
        <a:accent1>
          <a:srgbClr val="2FC5F1"/>
        </a:accent1>
        <a:accent2>
          <a:srgbClr val="218DEB"/>
        </a:accent2>
        <a:accent3>
          <a:srgbClr val="FFFFFF"/>
        </a:accent3>
        <a:accent4>
          <a:srgbClr val="404040"/>
        </a:accent4>
        <a:accent5>
          <a:srgbClr val="ADDFF7"/>
        </a:accent5>
        <a:accent6>
          <a:srgbClr val="1D7FD5"/>
        </a:accent6>
        <a:hlink>
          <a:srgbClr val="39A1E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68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0067B5"/>
        </a:lt2>
        <a:accent1>
          <a:srgbClr val="1881BF"/>
        </a:accent1>
        <a:accent2>
          <a:srgbClr val="39B0DA"/>
        </a:accent2>
        <a:accent3>
          <a:srgbClr val="FFFFFF"/>
        </a:accent3>
        <a:accent4>
          <a:srgbClr val="404040"/>
        </a:accent4>
        <a:accent5>
          <a:srgbClr val="ABC1DC"/>
        </a:accent5>
        <a:accent6>
          <a:srgbClr val="339FC5"/>
        </a:accent6>
        <a:hlink>
          <a:srgbClr val="40B0D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026788"/>
        </a:lt2>
        <a:accent1>
          <a:srgbClr val="0089B3"/>
        </a:accent1>
        <a:accent2>
          <a:srgbClr val="01A2CE"/>
        </a:accent2>
        <a:accent3>
          <a:srgbClr val="FFFFFF"/>
        </a:accent3>
        <a:accent4>
          <a:srgbClr val="404040"/>
        </a:accent4>
        <a:accent5>
          <a:srgbClr val="AAC4D6"/>
        </a:accent5>
        <a:accent6>
          <a:srgbClr val="0192BA"/>
        </a:accent6>
        <a:hlink>
          <a:srgbClr val="01B3D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006AB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0084D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0014A4"/>
        </a:lt2>
        <a:accent1>
          <a:srgbClr val="013DB5"/>
        </a:accent1>
        <a:accent2>
          <a:srgbClr val="005ED0"/>
        </a:accent2>
        <a:accent3>
          <a:srgbClr val="FFFFFF"/>
        </a:accent3>
        <a:accent4>
          <a:srgbClr val="404040"/>
        </a:accent4>
        <a:accent5>
          <a:srgbClr val="AAAFD7"/>
        </a:accent5>
        <a:accent6>
          <a:srgbClr val="0054BC"/>
        </a:accent6>
        <a:hlink>
          <a:srgbClr val="028CF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0014A4"/>
        </a:lt2>
        <a:accent1>
          <a:srgbClr val="013DB5"/>
        </a:accent1>
        <a:accent2>
          <a:srgbClr val="005ED0"/>
        </a:accent2>
        <a:accent3>
          <a:srgbClr val="FFFFFF"/>
        </a:accent3>
        <a:accent4>
          <a:srgbClr val="404040"/>
        </a:accent4>
        <a:accent5>
          <a:srgbClr val="AAAFD7"/>
        </a:accent5>
        <a:accent6>
          <a:srgbClr val="0054BC"/>
        </a:accent6>
        <a:hlink>
          <a:srgbClr val="F3BE29"/>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eu</Template>
  <TotalTime>504</TotalTime>
  <Words>1691</Words>
  <Application>Microsoft Office PowerPoint</Application>
  <PresentationFormat>Widescreen</PresentationFormat>
  <Paragraphs>98</Paragraphs>
  <Slides>21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21</vt:i4>
      </vt:variant>
    </vt:vector>
  </HeadingPairs>
  <TitlesOfParts>
    <vt:vector size="24" baseType="lpstr">
      <vt:lpstr>Arial</vt:lpstr>
      <vt:lpstr>Microsoft Sans Serif</vt:lpstr>
      <vt:lpstr>powerpoint-template-24</vt:lpstr>
      <vt:lpstr>EU Competition Policy</vt:lpstr>
      <vt:lpstr>Anti-trust laws in the US</vt:lpstr>
      <vt:lpstr>Anti-trust law in the US</vt:lpstr>
      <vt:lpstr>Competition law in the EU </vt:lpstr>
      <vt:lpstr>The four pillars of EU competition law</vt:lpstr>
      <vt:lpstr>Article 101 – Cartels. Notions </vt:lpstr>
      <vt:lpstr>Article 101 – Cartels. Notions </vt:lpstr>
      <vt:lpstr>Article 101 – Cartels. Notions </vt:lpstr>
      <vt:lpstr>Undertakings </vt:lpstr>
      <vt:lpstr>Effect on trade between Member States</vt:lpstr>
      <vt:lpstr>Collusions between undertakings</vt:lpstr>
      <vt:lpstr>Agreements: horizontal and vertical</vt:lpstr>
      <vt:lpstr>Agreements: tacit acquiescense or unilateral conduct?</vt:lpstr>
      <vt:lpstr>Concerted practices and parallel conducts</vt:lpstr>
      <vt:lpstr>Cartel decisions through associations of undertakings</vt:lpstr>
      <vt:lpstr>Restrictions on competition: anti-competitive object or effect (alternative conditions)</vt:lpstr>
      <vt:lpstr>Object </vt:lpstr>
      <vt:lpstr>Effect </vt:lpstr>
      <vt:lpstr>De minimis rule</vt:lpstr>
      <vt:lpstr>Exemptions through pro-competitive effects of agreements (article 101, para. 3)</vt:lpstr>
      <vt:lpstr>Exemptions by category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Competition Policy</dc:title>
  <dc:creator>Alessandra Mignolli</dc:creator>
  <cp:lastModifiedBy>Alessandra Mignolli</cp:lastModifiedBy>
  <cp:revision>38</cp:revision>
  <dcterms:created xsi:type="dcterms:W3CDTF">2017-12-13T11:14:47Z</dcterms:created>
  <dcterms:modified xsi:type="dcterms:W3CDTF">2023-11-19T12:16:55Z</dcterms:modified>
</cp:coreProperties>
</file>