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856" r:id="rId2"/>
    <p:sldId id="857" r:id="rId3"/>
    <p:sldId id="859" r:id="rId4"/>
    <p:sldId id="860" r:id="rId5"/>
    <p:sldId id="858" r:id="rId6"/>
    <p:sldId id="743" r:id="rId7"/>
    <p:sldId id="744" r:id="rId8"/>
    <p:sldId id="745" r:id="rId9"/>
    <p:sldId id="746" r:id="rId10"/>
    <p:sldId id="747" r:id="rId11"/>
    <p:sldId id="748" r:id="rId12"/>
    <p:sldId id="845" r:id="rId13"/>
    <p:sldId id="750" r:id="rId14"/>
    <p:sldId id="751" r:id="rId15"/>
    <p:sldId id="846" r:id="rId16"/>
    <p:sldId id="847" r:id="rId17"/>
    <p:sldId id="781" r:id="rId18"/>
    <p:sldId id="848" r:id="rId19"/>
    <p:sldId id="849" r:id="rId20"/>
    <p:sldId id="752" r:id="rId21"/>
    <p:sldId id="753" r:id="rId22"/>
    <p:sldId id="754" r:id="rId23"/>
    <p:sldId id="755" r:id="rId24"/>
    <p:sldId id="785" r:id="rId25"/>
    <p:sldId id="756" r:id="rId26"/>
    <p:sldId id="757" r:id="rId27"/>
    <p:sldId id="759" r:id="rId28"/>
    <p:sldId id="852" r:id="rId29"/>
    <p:sldId id="850" r:id="rId30"/>
    <p:sldId id="851" r:id="rId31"/>
    <p:sldId id="839" r:id="rId32"/>
    <p:sldId id="801" r:id="rId33"/>
    <p:sldId id="803" r:id="rId34"/>
    <p:sldId id="806" r:id="rId35"/>
    <p:sldId id="762" r:id="rId36"/>
    <p:sldId id="763" r:id="rId37"/>
    <p:sldId id="786" r:id="rId38"/>
    <p:sldId id="764" r:id="rId39"/>
    <p:sldId id="787" r:id="rId40"/>
    <p:sldId id="807" r:id="rId41"/>
    <p:sldId id="769" r:id="rId42"/>
    <p:sldId id="770" r:id="rId43"/>
    <p:sldId id="771" r:id="rId44"/>
    <p:sldId id="772" r:id="rId45"/>
    <p:sldId id="773" r:id="rId46"/>
    <p:sldId id="774" r:id="rId47"/>
    <p:sldId id="840" r:id="rId48"/>
    <p:sldId id="810" r:id="rId49"/>
  </p:sldIdLst>
  <p:sldSz cx="9144000" cy="6858000" type="screen4x3"/>
  <p:notesSz cx="6248400" cy="9601200"/>
  <p:defaultTextStyle>
    <a:defPPr>
      <a:defRPr lang="it-IT"/>
    </a:defPPr>
    <a:lvl1pPr algn="l" rtl="0" eaLnBrk="0" fontAlgn="base" hangingPunct="0">
      <a:spcBef>
        <a:spcPct val="0"/>
      </a:spcBef>
      <a:spcAft>
        <a:spcPct val="0"/>
      </a:spcAft>
      <a:defRPr sz="2800" kern="1200">
        <a:solidFill>
          <a:srgbClr val="FF3300"/>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rgbClr val="FF33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rgbClr val="FF33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rgbClr val="FF33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rgbClr val="FF33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rgbClr val="FF33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rgbClr val="FF33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rgbClr val="FF33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rgbClr val="FF3300"/>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3"/>
  </p:normalViewPr>
  <p:slideViewPr>
    <p:cSldViewPr showGuides="1">
      <p:cViewPr varScale="1">
        <p:scale>
          <a:sx n="103" d="100"/>
          <a:sy n="103" d="100"/>
        </p:scale>
        <p:origin x="16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601251E-BCD1-8322-6FDD-3370BB4E2106}"/>
              </a:ext>
            </a:extLst>
          </p:cNvPr>
          <p:cNvSpPr>
            <a:spLocks noGrp="1" noChangeArrowheads="1"/>
          </p:cNvSpPr>
          <p:nvPr>
            <p:ph type="hdr" sz="quarter"/>
          </p:nvPr>
        </p:nvSpPr>
        <p:spPr bwMode="auto">
          <a:xfrm>
            <a:off x="0" y="0"/>
            <a:ext cx="2708275" cy="477838"/>
          </a:xfrm>
          <a:prstGeom prst="rect">
            <a:avLst/>
          </a:prstGeom>
          <a:noFill/>
          <a:ln>
            <a:noFill/>
          </a:ln>
          <a:effectLst/>
        </p:spPr>
        <p:txBody>
          <a:bodyPr vert="horz" wrap="square" lIns="88311" tIns="44156" rIns="88311" bIns="44156" numCol="1" anchor="t" anchorCtr="0" compatLnSpc="1">
            <a:prstTxWarp prst="textNoShape">
              <a:avLst/>
            </a:prstTxWarp>
          </a:bodyPr>
          <a:lstStyle>
            <a:lvl1pPr algn="l" defTabSz="884238" eaLnBrk="1" hangingPunct="1">
              <a:defRPr sz="1100" b="1">
                <a:solidFill>
                  <a:schemeClr val="bg1"/>
                </a:solidFill>
                <a:effectLst>
                  <a:outerShdw blurRad="38100" dist="38100" dir="2700000" algn="tl">
                    <a:srgbClr val="DDDDDD"/>
                  </a:outerShdw>
                </a:effectLst>
                <a:latin typeface="Times New Roman" charset="0"/>
                <a:ea typeface="ＭＳ Ｐゴシック" charset="0"/>
                <a:cs typeface="+mn-cs"/>
              </a:defRPr>
            </a:lvl1pPr>
          </a:lstStyle>
          <a:p>
            <a:pPr>
              <a:defRPr/>
            </a:pPr>
            <a:endParaRPr lang="it-IT"/>
          </a:p>
        </p:txBody>
      </p:sp>
      <p:sp>
        <p:nvSpPr>
          <p:cNvPr id="56323" name="Rectangle 3">
            <a:extLst>
              <a:ext uri="{FF2B5EF4-FFF2-40B4-BE49-F238E27FC236}">
                <a16:creationId xmlns:a16="http://schemas.microsoft.com/office/drawing/2014/main" id="{20437EF0-DA95-FB97-C300-D46179310D41}"/>
              </a:ext>
            </a:extLst>
          </p:cNvPr>
          <p:cNvSpPr>
            <a:spLocks noGrp="1" noChangeArrowheads="1"/>
          </p:cNvSpPr>
          <p:nvPr>
            <p:ph type="dt" sz="quarter" idx="1"/>
          </p:nvPr>
        </p:nvSpPr>
        <p:spPr bwMode="auto">
          <a:xfrm>
            <a:off x="3540125" y="0"/>
            <a:ext cx="2708275" cy="477838"/>
          </a:xfrm>
          <a:prstGeom prst="rect">
            <a:avLst/>
          </a:prstGeom>
          <a:noFill/>
          <a:ln>
            <a:noFill/>
          </a:ln>
          <a:effectLst/>
        </p:spPr>
        <p:txBody>
          <a:bodyPr vert="horz" wrap="square" lIns="88311" tIns="44156" rIns="88311" bIns="44156" numCol="1" anchor="t" anchorCtr="0" compatLnSpc="1">
            <a:prstTxWarp prst="textNoShape">
              <a:avLst/>
            </a:prstTxWarp>
          </a:bodyPr>
          <a:lstStyle>
            <a:lvl1pPr algn="r" defTabSz="884238" eaLnBrk="1" hangingPunct="1">
              <a:defRPr sz="1100" b="1">
                <a:solidFill>
                  <a:schemeClr val="bg1"/>
                </a:solidFill>
                <a:effectLst>
                  <a:outerShdw blurRad="38100" dist="38100" dir="2700000" algn="tl">
                    <a:srgbClr val="DDDDDD"/>
                  </a:outerShdw>
                </a:effectLst>
                <a:latin typeface="Times New Roman" charset="0"/>
                <a:ea typeface="ＭＳ Ｐゴシック" charset="0"/>
                <a:cs typeface="+mn-cs"/>
              </a:defRPr>
            </a:lvl1pPr>
          </a:lstStyle>
          <a:p>
            <a:pPr>
              <a:defRPr/>
            </a:pPr>
            <a:endParaRPr lang="it-IT"/>
          </a:p>
        </p:txBody>
      </p:sp>
      <p:sp>
        <p:nvSpPr>
          <p:cNvPr id="56324" name="Rectangle 4">
            <a:extLst>
              <a:ext uri="{FF2B5EF4-FFF2-40B4-BE49-F238E27FC236}">
                <a16:creationId xmlns:a16="http://schemas.microsoft.com/office/drawing/2014/main" id="{2293D89B-200B-5315-5707-185D7678DC27}"/>
              </a:ext>
            </a:extLst>
          </p:cNvPr>
          <p:cNvSpPr>
            <a:spLocks noGrp="1" noChangeArrowheads="1"/>
          </p:cNvSpPr>
          <p:nvPr>
            <p:ph type="ftr" sz="quarter" idx="2"/>
          </p:nvPr>
        </p:nvSpPr>
        <p:spPr bwMode="auto">
          <a:xfrm>
            <a:off x="0" y="9123363"/>
            <a:ext cx="2708275" cy="477837"/>
          </a:xfrm>
          <a:prstGeom prst="rect">
            <a:avLst/>
          </a:prstGeom>
          <a:noFill/>
          <a:ln>
            <a:noFill/>
          </a:ln>
          <a:effectLst/>
        </p:spPr>
        <p:txBody>
          <a:bodyPr vert="horz" wrap="square" lIns="88311" tIns="44156" rIns="88311" bIns="44156" numCol="1" anchor="b" anchorCtr="0" compatLnSpc="1">
            <a:prstTxWarp prst="textNoShape">
              <a:avLst/>
            </a:prstTxWarp>
          </a:bodyPr>
          <a:lstStyle>
            <a:lvl1pPr algn="l" defTabSz="884238" eaLnBrk="1" hangingPunct="1">
              <a:defRPr sz="1100" b="1">
                <a:solidFill>
                  <a:schemeClr val="bg1"/>
                </a:solidFill>
                <a:effectLst>
                  <a:outerShdw blurRad="38100" dist="38100" dir="2700000" algn="tl">
                    <a:srgbClr val="DDDDDD"/>
                  </a:outerShdw>
                </a:effectLst>
                <a:latin typeface="Times New Roman" charset="0"/>
                <a:ea typeface="ＭＳ Ｐゴシック" charset="0"/>
                <a:cs typeface="+mn-cs"/>
              </a:defRPr>
            </a:lvl1pPr>
          </a:lstStyle>
          <a:p>
            <a:pPr>
              <a:defRPr/>
            </a:pPr>
            <a:endParaRPr lang="it-IT"/>
          </a:p>
        </p:txBody>
      </p:sp>
      <p:sp>
        <p:nvSpPr>
          <p:cNvPr id="56325" name="Rectangle 5">
            <a:extLst>
              <a:ext uri="{FF2B5EF4-FFF2-40B4-BE49-F238E27FC236}">
                <a16:creationId xmlns:a16="http://schemas.microsoft.com/office/drawing/2014/main" id="{EE2EC242-7FF2-48A2-F69E-D2EDE4A4625C}"/>
              </a:ext>
            </a:extLst>
          </p:cNvPr>
          <p:cNvSpPr>
            <a:spLocks noGrp="1" noChangeArrowheads="1"/>
          </p:cNvSpPr>
          <p:nvPr>
            <p:ph type="sldNum" sz="quarter" idx="3"/>
          </p:nvPr>
        </p:nvSpPr>
        <p:spPr bwMode="auto">
          <a:xfrm>
            <a:off x="3540125" y="9123363"/>
            <a:ext cx="2708275" cy="477837"/>
          </a:xfrm>
          <a:prstGeom prst="rect">
            <a:avLst/>
          </a:prstGeom>
          <a:noFill/>
          <a:ln>
            <a:noFill/>
          </a:ln>
          <a:effectLst/>
        </p:spPr>
        <p:txBody>
          <a:bodyPr vert="horz" wrap="square" lIns="88311" tIns="44156" rIns="88311" bIns="44156" numCol="1" anchor="b" anchorCtr="0" compatLnSpc="1">
            <a:prstTxWarp prst="textNoShape">
              <a:avLst/>
            </a:prstTxWarp>
          </a:bodyPr>
          <a:lstStyle>
            <a:lvl1pPr algn="r" defTabSz="884238" eaLnBrk="1" hangingPunct="1">
              <a:defRPr sz="1100" b="1">
                <a:solidFill>
                  <a:schemeClr val="bg1"/>
                </a:solidFill>
                <a:effectLst>
                  <a:outerShdw blurRad="38100" dist="38100" dir="2700000" algn="tl">
                    <a:srgbClr val="C0C0C0"/>
                  </a:outerShdw>
                </a:effectLst>
                <a:ea typeface="MS PGothic" panose="020B0600070205080204" pitchFamily="34" charset="-128"/>
              </a:defRPr>
            </a:lvl1pPr>
          </a:lstStyle>
          <a:p>
            <a:pPr>
              <a:defRPr/>
            </a:pPr>
            <a:fld id="{75BC7CAF-5EB5-D54E-8483-7AFDDCD5274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0AF0A841-F701-5D2D-F5A6-DFA9E56F91A5}"/>
              </a:ext>
            </a:extLst>
          </p:cNvPr>
          <p:cNvSpPr>
            <a:spLocks noGrp="1" noChangeArrowheads="1"/>
          </p:cNvSpPr>
          <p:nvPr>
            <p:ph type="hdr" sz="quarter"/>
          </p:nvPr>
        </p:nvSpPr>
        <p:spPr bwMode="auto">
          <a:xfrm>
            <a:off x="0" y="0"/>
            <a:ext cx="2709863" cy="450850"/>
          </a:xfrm>
          <a:prstGeom prst="rect">
            <a:avLst/>
          </a:prstGeom>
          <a:noFill/>
          <a:ln>
            <a:noFill/>
          </a:ln>
          <a:effectLst/>
        </p:spPr>
        <p:txBody>
          <a:bodyPr vert="horz" wrap="square" lIns="87307" tIns="43653" rIns="87307" bIns="43653" numCol="1" anchor="t" anchorCtr="0" compatLnSpc="1">
            <a:prstTxWarp prst="textNoShape">
              <a:avLst/>
            </a:prstTxWarp>
          </a:bodyPr>
          <a:lstStyle>
            <a:lvl1pPr algn="l" defTabSz="873125" eaLnBrk="1" hangingPunct="1">
              <a:defRPr sz="1100" b="1">
                <a:latin typeface="Times New Roman" charset="0"/>
                <a:ea typeface="ＭＳ Ｐゴシック" charset="0"/>
                <a:cs typeface="+mn-cs"/>
              </a:defRPr>
            </a:lvl1pPr>
          </a:lstStyle>
          <a:p>
            <a:pPr>
              <a:defRPr/>
            </a:pPr>
            <a:endParaRPr lang="it-IT"/>
          </a:p>
        </p:txBody>
      </p:sp>
      <p:sp>
        <p:nvSpPr>
          <p:cNvPr id="301059" name="Rectangle 3">
            <a:extLst>
              <a:ext uri="{FF2B5EF4-FFF2-40B4-BE49-F238E27FC236}">
                <a16:creationId xmlns:a16="http://schemas.microsoft.com/office/drawing/2014/main" id="{91635C41-D33F-C347-8B5B-8935ED86FBDB}"/>
              </a:ext>
            </a:extLst>
          </p:cNvPr>
          <p:cNvSpPr>
            <a:spLocks noGrp="1" noChangeArrowheads="1"/>
          </p:cNvSpPr>
          <p:nvPr>
            <p:ph type="dt" idx="1"/>
          </p:nvPr>
        </p:nvSpPr>
        <p:spPr bwMode="auto">
          <a:xfrm>
            <a:off x="3543300" y="0"/>
            <a:ext cx="2711450" cy="450850"/>
          </a:xfrm>
          <a:prstGeom prst="rect">
            <a:avLst/>
          </a:prstGeom>
          <a:noFill/>
          <a:ln>
            <a:noFill/>
          </a:ln>
          <a:effectLst/>
        </p:spPr>
        <p:txBody>
          <a:bodyPr vert="horz" wrap="square" lIns="87307" tIns="43653" rIns="87307" bIns="43653" numCol="1" anchor="t" anchorCtr="0" compatLnSpc="1">
            <a:prstTxWarp prst="textNoShape">
              <a:avLst/>
            </a:prstTxWarp>
          </a:bodyPr>
          <a:lstStyle>
            <a:lvl1pPr algn="r" defTabSz="873125" eaLnBrk="1" hangingPunct="1">
              <a:defRPr sz="1100" b="1">
                <a:latin typeface="Times New Roman" charset="0"/>
                <a:ea typeface="ＭＳ Ｐゴシック" charset="0"/>
                <a:cs typeface="+mn-cs"/>
              </a:defRPr>
            </a:lvl1pPr>
          </a:lstStyle>
          <a:p>
            <a:pPr>
              <a:defRPr/>
            </a:pPr>
            <a:endParaRPr lang="it-IT"/>
          </a:p>
        </p:txBody>
      </p:sp>
      <p:sp>
        <p:nvSpPr>
          <p:cNvPr id="13316" name="Rectangle 4">
            <a:extLst>
              <a:ext uri="{FF2B5EF4-FFF2-40B4-BE49-F238E27FC236}">
                <a16:creationId xmlns:a16="http://schemas.microsoft.com/office/drawing/2014/main" id="{D69E501A-9CBD-1842-CF94-8A52CE57F1B4}"/>
              </a:ext>
            </a:extLst>
          </p:cNvPr>
          <p:cNvSpPr>
            <a:spLocks noGrp="1" noRot="1" noChangeAspect="1" noChangeArrowheads="1" noTextEdit="1"/>
          </p:cNvSpPr>
          <p:nvPr>
            <p:ph type="sldImg" idx="2"/>
          </p:nvPr>
        </p:nvSpPr>
        <p:spPr bwMode="auto">
          <a:xfrm>
            <a:off x="725488" y="750888"/>
            <a:ext cx="4803775"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1" name="Rectangle 5">
            <a:extLst>
              <a:ext uri="{FF2B5EF4-FFF2-40B4-BE49-F238E27FC236}">
                <a16:creationId xmlns:a16="http://schemas.microsoft.com/office/drawing/2014/main" id="{3DD6E538-ABC7-7346-19C1-03BBE850197C}"/>
              </a:ext>
            </a:extLst>
          </p:cNvPr>
          <p:cNvSpPr>
            <a:spLocks noGrp="1" noChangeArrowheads="1"/>
          </p:cNvSpPr>
          <p:nvPr>
            <p:ph type="body" sz="quarter" idx="3"/>
          </p:nvPr>
        </p:nvSpPr>
        <p:spPr bwMode="auto">
          <a:xfrm>
            <a:off x="833438" y="4578350"/>
            <a:ext cx="4586287" cy="4278313"/>
          </a:xfrm>
          <a:prstGeom prst="rect">
            <a:avLst/>
          </a:prstGeom>
          <a:noFill/>
          <a:ln>
            <a:noFill/>
          </a:ln>
          <a:effectLst/>
        </p:spPr>
        <p:txBody>
          <a:bodyPr vert="horz" wrap="square" lIns="87307" tIns="43653" rIns="87307" bIns="43653"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1062" name="Rectangle 6">
            <a:extLst>
              <a:ext uri="{FF2B5EF4-FFF2-40B4-BE49-F238E27FC236}">
                <a16:creationId xmlns:a16="http://schemas.microsoft.com/office/drawing/2014/main" id="{5F61B7AE-7607-0A17-FD4A-20AEA8D42741}"/>
              </a:ext>
            </a:extLst>
          </p:cNvPr>
          <p:cNvSpPr>
            <a:spLocks noGrp="1" noChangeArrowheads="1"/>
          </p:cNvSpPr>
          <p:nvPr>
            <p:ph type="ftr" sz="quarter" idx="4"/>
          </p:nvPr>
        </p:nvSpPr>
        <p:spPr bwMode="auto">
          <a:xfrm>
            <a:off x="0" y="9156700"/>
            <a:ext cx="2709863" cy="450850"/>
          </a:xfrm>
          <a:prstGeom prst="rect">
            <a:avLst/>
          </a:prstGeom>
          <a:noFill/>
          <a:ln>
            <a:noFill/>
          </a:ln>
          <a:effectLst/>
        </p:spPr>
        <p:txBody>
          <a:bodyPr vert="horz" wrap="square" lIns="87307" tIns="43653" rIns="87307" bIns="43653" numCol="1" anchor="b" anchorCtr="0" compatLnSpc="1">
            <a:prstTxWarp prst="textNoShape">
              <a:avLst/>
            </a:prstTxWarp>
          </a:bodyPr>
          <a:lstStyle>
            <a:lvl1pPr algn="l" defTabSz="873125" eaLnBrk="1" hangingPunct="1">
              <a:defRPr sz="1100" b="1">
                <a:latin typeface="Times New Roman" charset="0"/>
                <a:ea typeface="ＭＳ Ｐゴシック" charset="0"/>
                <a:cs typeface="+mn-cs"/>
              </a:defRPr>
            </a:lvl1pPr>
          </a:lstStyle>
          <a:p>
            <a:pPr>
              <a:defRPr/>
            </a:pPr>
            <a:endParaRPr lang="it-IT"/>
          </a:p>
        </p:txBody>
      </p:sp>
      <p:sp>
        <p:nvSpPr>
          <p:cNvPr id="301063" name="Rectangle 7">
            <a:extLst>
              <a:ext uri="{FF2B5EF4-FFF2-40B4-BE49-F238E27FC236}">
                <a16:creationId xmlns:a16="http://schemas.microsoft.com/office/drawing/2014/main" id="{5C5D9F54-4DE7-A94A-37B1-4CB9316B9F78}"/>
              </a:ext>
            </a:extLst>
          </p:cNvPr>
          <p:cNvSpPr>
            <a:spLocks noGrp="1" noChangeArrowheads="1"/>
          </p:cNvSpPr>
          <p:nvPr>
            <p:ph type="sldNum" sz="quarter" idx="5"/>
          </p:nvPr>
        </p:nvSpPr>
        <p:spPr bwMode="auto">
          <a:xfrm>
            <a:off x="3543300" y="9156700"/>
            <a:ext cx="2711450" cy="450850"/>
          </a:xfrm>
          <a:prstGeom prst="rect">
            <a:avLst/>
          </a:prstGeom>
          <a:noFill/>
          <a:ln>
            <a:noFill/>
          </a:ln>
          <a:effectLst/>
        </p:spPr>
        <p:txBody>
          <a:bodyPr vert="horz" wrap="square" lIns="87307" tIns="43653" rIns="87307" bIns="43653" numCol="1" anchor="b" anchorCtr="0" compatLnSpc="1">
            <a:prstTxWarp prst="textNoShape">
              <a:avLst/>
            </a:prstTxWarp>
          </a:bodyPr>
          <a:lstStyle>
            <a:lvl1pPr algn="r" defTabSz="873125" eaLnBrk="1" hangingPunct="1">
              <a:defRPr sz="1100" b="1">
                <a:ea typeface="MS PGothic" panose="020B0600070205080204" pitchFamily="34" charset="-128"/>
              </a:defRPr>
            </a:lvl1pPr>
          </a:lstStyle>
          <a:p>
            <a:pPr>
              <a:defRPr/>
            </a:pPr>
            <a:fld id="{535DC021-96E8-2A4A-955F-A418C152E95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7D68870-2598-2C3F-2BF1-1430CF9DFADE}"/>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456A9752-1502-668C-519A-8C14641D685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5325714-B815-68C3-558B-75B4BC185347}"/>
              </a:ext>
            </a:extLst>
          </p:cNvPr>
          <p:cNvSpPr>
            <a:spLocks noGrp="1"/>
          </p:cNvSpPr>
          <p:nvPr>
            <p:ph type="sldNum" sz="quarter" idx="12"/>
          </p:nvPr>
        </p:nvSpPr>
        <p:spPr/>
        <p:txBody>
          <a:bodyPr/>
          <a:lstStyle>
            <a:lvl1pPr>
              <a:defRPr/>
            </a:lvl1pPr>
          </a:lstStyle>
          <a:p>
            <a:pPr>
              <a:defRPr/>
            </a:pPr>
            <a:fld id="{CA384FD4-771F-9F4E-B5C8-A6005B96A5E9}" type="slidenum">
              <a:rPr lang="it-IT" altLang="it-IT"/>
              <a:pPr>
                <a:defRPr/>
              </a:pPr>
              <a:t>‹N›</a:t>
            </a:fld>
            <a:endParaRPr lang="it-IT" altLang="it-IT"/>
          </a:p>
        </p:txBody>
      </p:sp>
    </p:spTree>
    <p:extLst>
      <p:ext uri="{BB962C8B-B14F-4D97-AF65-F5344CB8AC3E}">
        <p14:creationId xmlns:p14="http://schemas.microsoft.com/office/powerpoint/2010/main" val="301746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25DE60-45E0-2654-8C81-031D62E3C668}"/>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D1012AE0-7DE9-E9D7-923D-269A401D235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ACCBA17-3FFF-09F0-53A6-6049D3D2CF58}"/>
              </a:ext>
            </a:extLst>
          </p:cNvPr>
          <p:cNvSpPr>
            <a:spLocks noGrp="1"/>
          </p:cNvSpPr>
          <p:nvPr>
            <p:ph type="sldNum" sz="quarter" idx="12"/>
          </p:nvPr>
        </p:nvSpPr>
        <p:spPr/>
        <p:txBody>
          <a:bodyPr/>
          <a:lstStyle>
            <a:lvl1pPr>
              <a:defRPr/>
            </a:lvl1pPr>
          </a:lstStyle>
          <a:p>
            <a:pPr>
              <a:defRPr/>
            </a:pPr>
            <a:fld id="{0C4D6D13-4145-EA48-BADA-27963580789A}" type="slidenum">
              <a:rPr lang="it-IT" altLang="it-IT"/>
              <a:pPr>
                <a:defRPr/>
              </a:pPr>
              <a:t>‹N›</a:t>
            </a:fld>
            <a:endParaRPr lang="it-IT" altLang="it-IT"/>
          </a:p>
        </p:txBody>
      </p:sp>
    </p:spTree>
    <p:extLst>
      <p:ext uri="{BB962C8B-B14F-4D97-AF65-F5344CB8AC3E}">
        <p14:creationId xmlns:p14="http://schemas.microsoft.com/office/powerpoint/2010/main" val="360668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60A93A-EE68-149D-E21C-9C791276A008}"/>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1BA9CEA9-CE6B-3CEC-49B8-4021D6288AD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C5CBBD8-B1CB-FDE6-B0FF-28261993616C}"/>
              </a:ext>
            </a:extLst>
          </p:cNvPr>
          <p:cNvSpPr>
            <a:spLocks noGrp="1"/>
          </p:cNvSpPr>
          <p:nvPr>
            <p:ph type="sldNum" sz="quarter" idx="12"/>
          </p:nvPr>
        </p:nvSpPr>
        <p:spPr/>
        <p:txBody>
          <a:bodyPr/>
          <a:lstStyle>
            <a:lvl1pPr>
              <a:defRPr/>
            </a:lvl1pPr>
          </a:lstStyle>
          <a:p>
            <a:pPr>
              <a:defRPr/>
            </a:pPr>
            <a:fld id="{436FC873-E278-FE49-9FA2-907077EDD217}" type="slidenum">
              <a:rPr lang="it-IT" altLang="it-IT"/>
              <a:pPr>
                <a:defRPr/>
              </a:pPr>
              <a:t>‹N›</a:t>
            </a:fld>
            <a:endParaRPr lang="it-IT" altLang="it-IT"/>
          </a:p>
        </p:txBody>
      </p:sp>
    </p:spTree>
    <p:extLst>
      <p:ext uri="{BB962C8B-B14F-4D97-AF65-F5344CB8AC3E}">
        <p14:creationId xmlns:p14="http://schemas.microsoft.com/office/powerpoint/2010/main" val="251738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7D5496-14D8-BF67-1CDF-24E0C03C595F}"/>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C21AD98-9F4B-EFE6-7194-E6685D52C41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5C93D88-EAAA-9E58-E1BA-918F80450F65}"/>
              </a:ext>
            </a:extLst>
          </p:cNvPr>
          <p:cNvSpPr>
            <a:spLocks noGrp="1"/>
          </p:cNvSpPr>
          <p:nvPr>
            <p:ph type="sldNum" sz="quarter" idx="12"/>
          </p:nvPr>
        </p:nvSpPr>
        <p:spPr/>
        <p:txBody>
          <a:bodyPr/>
          <a:lstStyle>
            <a:lvl1pPr>
              <a:defRPr/>
            </a:lvl1pPr>
          </a:lstStyle>
          <a:p>
            <a:pPr>
              <a:defRPr/>
            </a:pPr>
            <a:fld id="{02CD6451-DF34-B344-87A5-B869CE174346}" type="slidenum">
              <a:rPr lang="it-IT" altLang="it-IT"/>
              <a:pPr>
                <a:defRPr/>
              </a:pPr>
              <a:t>‹N›</a:t>
            </a:fld>
            <a:endParaRPr lang="it-IT" altLang="it-IT"/>
          </a:p>
        </p:txBody>
      </p:sp>
    </p:spTree>
    <p:extLst>
      <p:ext uri="{BB962C8B-B14F-4D97-AF65-F5344CB8AC3E}">
        <p14:creationId xmlns:p14="http://schemas.microsoft.com/office/powerpoint/2010/main" val="76595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59C75E3-A4C9-999F-BB75-F1155B2A4D31}"/>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4D75C297-0F26-6A6F-0D00-ECC83BE88D6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48FE39D-C771-F060-63B6-59D938A73A18}"/>
              </a:ext>
            </a:extLst>
          </p:cNvPr>
          <p:cNvSpPr>
            <a:spLocks noGrp="1"/>
          </p:cNvSpPr>
          <p:nvPr>
            <p:ph type="sldNum" sz="quarter" idx="12"/>
          </p:nvPr>
        </p:nvSpPr>
        <p:spPr/>
        <p:txBody>
          <a:bodyPr/>
          <a:lstStyle>
            <a:lvl1pPr>
              <a:defRPr/>
            </a:lvl1pPr>
          </a:lstStyle>
          <a:p>
            <a:pPr>
              <a:defRPr/>
            </a:pPr>
            <a:fld id="{DF26298E-B086-1141-BB0F-D72A57A2DCB0}" type="slidenum">
              <a:rPr lang="it-IT" altLang="it-IT"/>
              <a:pPr>
                <a:defRPr/>
              </a:pPr>
              <a:t>‹N›</a:t>
            </a:fld>
            <a:endParaRPr lang="it-IT" altLang="it-IT"/>
          </a:p>
        </p:txBody>
      </p:sp>
    </p:spTree>
    <p:extLst>
      <p:ext uri="{BB962C8B-B14F-4D97-AF65-F5344CB8AC3E}">
        <p14:creationId xmlns:p14="http://schemas.microsoft.com/office/powerpoint/2010/main" val="64286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37CAEEBE-C0CB-2365-881D-00CCAAD5392D}"/>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4A7615B3-DBFB-0195-4241-8BCA1807351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C6CFD7D1-97C0-0DD9-3170-EB4D84B2F9F3}"/>
              </a:ext>
            </a:extLst>
          </p:cNvPr>
          <p:cNvSpPr>
            <a:spLocks noGrp="1"/>
          </p:cNvSpPr>
          <p:nvPr>
            <p:ph type="sldNum" sz="quarter" idx="12"/>
          </p:nvPr>
        </p:nvSpPr>
        <p:spPr/>
        <p:txBody>
          <a:bodyPr/>
          <a:lstStyle>
            <a:lvl1pPr>
              <a:defRPr/>
            </a:lvl1pPr>
          </a:lstStyle>
          <a:p>
            <a:pPr>
              <a:defRPr/>
            </a:pPr>
            <a:fld id="{0CD36D6E-849D-2A4D-9BA3-8C41195F45DA}" type="slidenum">
              <a:rPr lang="it-IT" altLang="it-IT"/>
              <a:pPr>
                <a:defRPr/>
              </a:pPr>
              <a:t>‹N›</a:t>
            </a:fld>
            <a:endParaRPr lang="it-IT" altLang="it-IT"/>
          </a:p>
        </p:txBody>
      </p:sp>
    </p:spTree>
    <p:extLst>
      <p:ext uri="{BB962C8B-B14F-4D97-AF65-F5344CB8AC3E}">
        <p14:creationId xmlns:p14="http://schemas.microsoft.com/office/powerpoint/2010/main" val="198138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70F8AD6A-F96B-1CEF-580D-8EB953E13A70}"/>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750F55A0-810A-327E-CB81-C3E582BFC8D6}"/>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A23928DA-E673-280F-0F7D-E65C4F856994}"/>
              </a:ext>
            </a:extLst>
          </p:cNvPr>
          <p:cNvSpPr>
            <a:spLocks noGrp="1"/>
          </p:cNvSpPr>
          <p:nvPr>
            <p:ph type="sldNum" sz="quarter" idx="12"/>
          </p:nvPr>
        </p:nvSpPr>
        <p:spPr/>
        <p:txBody>
          <a:bodyPr/>
          <a:lstStyle>
            <a:lvl1pPr>
              <a:defRPr/>
            </a:lvl1pPr>
          </a:lstStyle>
          <a:p>
            <a:pPr>
              <a:defRPr/>
            </a:pPr>
            <a:fld id="{DF56707D-BBC0-EE45-9F1C-0858B1D4DDB4}" type="slidenum">
              <a:rPr lang="it-IT" altLang="it-IT"/>
              <a:pPr>
                <a:defRPr/>
              </a:pPr>
              <a:t>‹N›</a:t>
            </a:fld>
            <a:endParaRPr lang="it-IT" altLang="it-IT"/>
          </a:p>
        </p:txBody>
      </p:sp>
    </p:spTree>
    <p:extLst>
      <p:ext uri="{BB962C8B-B14F-4D97-AF65-F5344CB8AC3E}">
        <p14:creationId xmlns:p14="http://schemas.microsoft.com/office/powerpoint/2010/main" val="12755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a:extLst>
              <a:ext uri="{FF2B5EF4-FFF2-40B4-BE49-F238E27FC236}">
                <a16:creationId xmlns:a16="http://schemas.microsoft.com/office/drawing/2014/main" id="{4EB07930-0431-4032-9CCC-B1C3CD96857F}"/>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8AA9F1CC-B625-04D6-16BE-9F62B87DC312}"/>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40D05567-42CD-06E5-33A4-16483C0DA669}"/>
              </a:ext>
            </a:extLst>
          </p:cNvPr>
          <p:cNvSpPr>
            <a:spLocks noGrp="1"/>
          </p:cNvSpPr>
          <p:nvPr>
            <p:ph type="sldNum" sz="quarter" idx="12"/>
          </p:nvPr>
        </p:nvSpPr>
        <p:spPr/>
        <p:txBody>
          <a:bodyPr/>
          <a:lstStyle>
            <a:lvl1pPr>
              <a:defRPr/>
            </a:lvl1pPr>
          </a:lstStyle>
          <a:p>
            <a:pPr>
              <a:defRPr/>
            </a:pPr>
            <a:fld id="{52E90317-49FC-0141-925C-DA7E5D05A7FF}" type="slidenum">
              <a:rPr lang="it-IT" altLang="it-IT"/>
              <a:pPr>
                <a:defRPr/>
              </a:pPr>
              <a:t>‹N›</a:t>
            </a:fld>
            <a:endParaRPr lang="it-IT" altLang="it-IT"/>
          </a:p>
        </p:txBody>
      </p:sp>
    </p:spTree>
    <p:extLst>
      <p:ext uri="{BB962C8B-B14F-4D97-AF65-F5344CB8AC3E}">
        <p14:creationId xmlns:p14="http://schemas.microsoft.com/office/powerpoint/2010/main" val="238103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6F51306-C5F9-43F0-FB96-D00F2E8D2E4A}"/>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671979C7-FE59-CFA9-646C-AE6478452D26}"/>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01BE2B2-2D1B-797F-1789-8E505C2F9FDE}"/>
              </a:ext>
            </a:extLst>
          </p:cNvPr>
          <p:cNvSpPr>
            <a:spLocks noGrp="1"/>
          </p:cNvSpPr>
          <p:nvPr>
            <p:ph type="sldNum" sz="quarter" idx="12"/>
          </p:nvPr>
        </p:nvSpPr>
        <p:spPr/>
        <p:txBody>
          <a:bodyPr/>
          <a:lstStyle>
            <a:lvl1pPr>
              <a:defRPr/>
            </a:lvl1pPr>
          </a:lstStyle>
          <a:p>
            <a:pPr>
              <a:defRPr/>
            </a:pPr>
            <a:fld id="{4F0464BA-9D48-E544-8C66-8BA86300F967}" type="slidenum">
              <a:rPr lang="it-IT" altLang="it-IT"/>
              <a:pPr>
                <a:defRPr/>
              </a:pPr>
              <a:t>‹N›</a:t>
            </a:fld>
            <a:endParaRPr lang="it-IT" altLang="it-IT"/>
          </a:p>
        </p:txBody>
      </p:sp>
    </p:spTree>
    <p:extLst>
      <p:ext uri="{BB962C8B-B14F-4D97-AF65-F5344CB8AC3E}">
        <p14:creationId xmlns:p14="http://schemas.microsoft.com/office/powerpoint/2010/main" val="160505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F01AE2C9-56CB-E66E-F91B-898639B7C5B4}"/>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480210FD-FBA3-0089-D737-59BBD3E04AC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0053C070-076D-4158-953B-32815D74850D}"/>
              </a:ext>
            </a:extLst>
          </p:cNvPr>
          <p:cNvSpPr>
            <a:spLocks noGrp="1"/>
          </p:cNvSpPr>
          <p:nvPr>
            <p:ph type="sldNum" sz="quarter" idx="12"/>
          </p:nvPr>
        </p:nvSpPr>
        <p:spPr/>
        <p:txBody>
          <a:bodyPr/>
          <a:lstStyle>
            <a:lvl1pPr>
              <a:defRPr/>
            </a:lvl1pPr>
          </a:lstStyle>
          <a:p>
            <a:pPr>
              <a:defRPr/>
            </a:pPr>
            <a:fld id="{5E4C355C-5E84-3749-89A0-30C609B4BDFE}" type="slidenum">
              <a:rPr lang="it-IT" altLang="it-IT"/>
              <a:pPr>
                <a:defRPr/>
              </a:pPr>
              <a:t>‹N›</a:t>
            </a:fld>
            <a:endParaRPr lang="it-IT" altLang="it-IT"/>
          </a:p>
        </p:txBody>
      </p:sp>
    </p:spTree>
    <p:extLst>
      <p:ext uri="{BB962C8B-B14F-4D97-AF65-F5344CB8AC3E}">
        <p14:creationId xmlns:p14="http://schemas.microsoft.com/office/powerpoint/2010/main" val="245344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4CD2CCF4-E0E2-103D-1E22-4088731BFD17}"/>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BAF21AA9-EA21-ADAF-EA66-12DDF6192CF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D408F62-B21A-BA2F-C726-AC88432E72DE}"/>
              </a:ext>
            </a:extLst>
          </p:cNvPr>
          <p:cNvSpPr>
            <a:spLocks noGrp="1"/>
          </p:cNvSpPr>
          <p:nvPr>
            <p:ph type="sldNum" sz="quarter" idx="12"/>
          </p:nvPr>
        </p:nvSpPr>
        <p:spPr/>
        <p:txBody>
          <a:bodyPr/>
          <a:lstStyle>
            <a:lvl1pPr>
              <a:defRPr/>
            </a:lvl1pPr>
          </a:lstStyle>
          <a:p>
            <a:pPr>
              <a:defRPr/>
            </a:pPr>
            <a:fld id="{898F1A7C-D389-5E48-B2D3-1732F90EB5F9}" type="slidenum">
              <a:rPr lang="it-IT" altLang="it-IT"/>
              <a:pPr>
                <a:defRPr/>
              </a:pPr>
              <a:t>‹N›</a:t>
            </a:fld>
            <a:endParaRPr lang="it-IT" altLang="it-IT"/>
          </a:p>
        </p:txBody>
      </p:sp>
    </p:spTree>
    <p:extLst>
      <p:ext uri="{BB962C8B-B14F-4D97-AF65-F5344CB8AC3E}">
        <p14:creationId xmlns:p14="http://schemas.microsoft.com/office/powerpoint/2010/main" val="189754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0640FCBB-015A-5AF3-B614-6C911C3BE6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a:extLst>
              <a:ext uri="{FF2B5EF4-FFF2-40B4-BE49-F238E27FC236}">
                <a16:creationId xmlns:a16="http://schemas.microsoft.com/office/drawing/2014/main" id="{0D5058DF-673E-23FD-150D-A474C41C1E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C8938BF-6401-2CE4-5A8C-5B23F8FC2C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charset="0"/>
                <a:ea typeface="ＭＳ Ｐゴシック" charset="0"/>
                <a:cs typeface="+mn-cs"/>
              </a:defRPr>
            </a:lvl1pPr>
          </a:lstStyle>
          <a:p>
            <a:pPr>
              <a:defRPr/>
            </a:pPr>
            <a:endParaRPr lang="it-IT"/>
          </a:p>
        </p:txBody>
      </p:sp>
      <p:sp>
        <p:nvSpPr>
          <p:cNvPr id="5" name="Segnaposto piè di pagina 4">
            <a:extLst>
              <a:ext uri="{FF2B5EF4-FFF2-40B4-BE49-F238E27FC236}">
                <a16:creationId xmlns:a16="http://schemas.microsoft.com/office/drawing/2014/main" id="{DD044F4C-AB91-57CD-763B-A772C5388F9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charset="0"/>
                <a:ea typeface="ＭＳ Ｐゴシック" charset="0"/>
                <a:cs typeface="+mn-cs"/>
              </a:defRPr>
            </a:lvl1pPr>
          </a:lstStyle>
          <a:p>
            <a:pPr>
              <a:defRPr/>
            </a:pPr>
            <a:endParaRPr lang="it-IT"/>
          </a:p>
        </p:txBody>
      </p:sp>
      <p:sp>
        <p:nvSpPr>
          <p:cNvPr id="6" name="Segnaposto numero diapositiva 5">
            <a:extLst>
              <a:ext uri="{FF2B5EF4-FFF2-40B4-BE49-F238E27FC236}">
                <a16:creationId xmlns:a16="http://schemas.microsoft.com/office/drawing/2014/main" id="{B9240359-E723-BC96-0EDB-96B868FDAC5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MS PGothic" panose="020B0600070205080204" pitchFamily="34" charset="-128"/>
              </a:defRPr>
            </a:lvl1pPr>
          </a:lstStyle>
          <a:p>
            <a:pPr>
              <a:defRPr/>
            </a:pPr>
            <a:fld id="{A5408D0C-DC4F-4846-83F5-F7E30F42B06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lo.dellarocca@uniroma1.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20%20%20Click%20on%20Image%20for%20an%20Enlarged%20View%20"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3658C515-F8BC-878F-534D-AD4C7C523B0D}"/>
              </a:ext>
            </a:extLst>
          </p:cNvPr>
          <p:cNvSpPr>
            <a:spLocks noChangeArrowheads="1"/>
          </p:cNvSpPr>
          <p:nvPr/>
        </p:nvSpPr>
        <p:spPr bwMode="auto">
          <a:xfrm>
            <a:off x="609600" y="1314491"/>
            <a:ext cx="7924800" cy="2124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buFontTx/>
              <a:buNone/>
            </a:pPr>
            <a:r>
              <a:rPr lang="it-IT" altLang="it-IT" sz="4800" i="1" dirty="0">
                <a:solidFill>
                  <a:srgbClr val="FF3300"/>
                </a:solidFill>
                <a:latin typeface="Times New Roman" panose="02020603050405020304" pitchFamily="18" charset="0"/>
              </a:rPr>
              <a:t>Carlo Della Rocca</a:t>
            </a:r>
          </a:p>
          <a:p>
            <a:pPr algn="ctr" eaLnBrk="1" hangingPunct="1">
              <a:lnSpc>
                <a:spcPct val="80000"/>
              </a:lnSpc>
              <a:buFontTx/>
              <a:buNone/>
            </a:pPr>
            <a:endParaRPr lang="it-IT" altLang="it-IT" sz="4800" i="1" dirty="0">
              <a:solidFill>
                <a:srgbClr val="FF3300"/>
              </a:solidFill>
              <a:latin typeface="Times New Roman" panose="02020603050405020304" pitchFamily="18" charset="0"/>
            </a:endParaRPr>
          </a:p>
          <a:p>
            <a:pPr algn="ctr" eaLnBrk="1" hangingPunct="1">
              <a:lnSpc>
                <a:spcPct val="80000"/>
              </a:lnSpc>
              <a:buFontTx/>
              <a:buNone/>
            </a:pPr>
            <a:r>
              <a:rPr lang="it-IT" altLang="it-IT" sz="4800" i="1" dirty="0">
                <a:solidFill>
                  <a:srgbClr val="FF3300"/>
                </a:solidFill>
                <a:latin typeface="Times New Roman" panose="02020603050405020304" pitchFamily="18" charset="0"/>
                <a:hlinkClick r:id="rId2"/>
              </a:rPr>
              <a:t>carlo.dellarocca@uniroma1.it</a:t>
            </a:r>
            <a:endParaRPr lang="it-IT" altLang="it-IT" sz="4800" i="1" dirty="0">
              <a:solidFill>
                <a:srgbClr val="FF3300"/>
              </a:solidFill>
              <a:latin typeface="Times New Roman" panose="02020603050405020304" pitchFamily="18" charset="0"/>
            </a:endParaRPr>
          </a:p>
          <a:p>
            <a:pPr algn="ctr" eaLnBrk="1" hangingPunct="1">
              <a:lnSpc>
                <a:spcPct val="80000"/>
              </a:lnSpc>
              <a:buFontTx/>
              <a:buNone/>
            </a:pPr>
            <a:endParaRPr lang="it-IT" altLang="it-IT" sz="4800" i="1" dirty="0">
              <a:solidFill>
                <a:srgbClr val="FF3300"/>
              </a:solidFill>
              <a:latin typeface="Times New Roman" panose="02020603050405020304" pitchFamily="18" charset="0"/>
            </a:endParaRPr>
          </a:p>
          <a:p>
            <a:pPr algn="ctr" eaLnBrk="1" hangingPunct="1">
              <a:lnSpc>
                <a:spcPct val="80000"/>
              </a:lnSpc>
              <a:buFontTx/>
              <a:buNone/>
            </a:pPr>
            <a:r>
              <a:rPr lang="it-IT" altLang="it-IT" sz="4800" i="1" dirty="0">
                <a:solidFill>
                  <a:srgbClr val="FF3300"/>
                </a:solidFill>
                <a:latin typeface="Times New Roman" panose="02020603050405020304" pitchFamily="18" charset="0"/>
              </a:rPr>
              <a:t>+393356159270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FEM003">
            <a:extLst>
              <a:ext uri="{FF2B5EF4-FFF2-40B4-BE49-F238E27FC236}">
                <a16:creationId xmlns:a16="http://schemas.microsoft.com/office/drawing/2014/main" id="{4A2513B3-43F4-A72E-462A-1188BA8D4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440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0482" name="Text Box 3">
            <a:extLst>
              <a:ext uri="{FF2B5EF4-FFF2-40B4-BE49-F238E27FC236}">
                <a16:creationId xmlns:a16="http://schemas.microsoft.com/office/drawing/2014/main" id="{66D6B7D5-83FC-BFCF-C0F7-F27A10D7AA6E}"/>
              </a:ext>
            </a:extLst>
          </p:cNvPr>
          <p:cNvSpPr txBox="1">
            <a:spLocks noChangeArrowheads="1"/>
          </p:cNvSpPr>
          <p:nvPr/>
        </p:nvSpPr>
        <p:spPr bwMode="auto">
          <a:xfrm>
            <a:off x="0" y="-98425"/>
            <a:ext cx="9144000" cy="15700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800000"/>
                </a:solidFill>
                <a:latin typeface="Times New Roman" panose="02020603050405020304" pitchFamily="18" charset="0"/>
              </a:rPr>
              <a:t>Epitelio squamoso non cheratinizzante dell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 esocervice uterina.</a:t>
            </a:r>
          </a:p>
          <a:p>
            <a:pPr eaLnBrk="1" hangingPunct="1">
              <a:spcBef>
                <a:spcPct val="0"/>
              </a:spcBef>
              <a:buFontTx/>
              <a:buNone/>
            </a:pPr>
            <a:r>
              <a:rPr lang="it-IT" altLang="it-IT">
                <a:solidFill>
                  <a:srgbClr val="800000"/>
                </a:solidFill>
                <a:latin typeface="Times New Roman" panose="02020603050405020304" pitchFamily="18" charset="0"/>
              </a:rPr>
              <a:t>Le cellule maturano dalla base verso la superficie.</a:t>
            </a:r>
          </a:p>
        </p:txBody>
      </p:sp>
      <p:grpSp>
        <p:nvGrpSpPr>
          <p:cNvPr id="1664019" name="Group 19">
            <a:extLst>
              <a:ext uri="{FF2B5EF4-FFF2-40B4-BE49-F238E27FC236}">
                <a16:creationId xmlns:a16="http://schemas.microsoft.com/office/drawing/2014/main" id="{04E2CCEE-B905-41AD-52C8-96B1367B30A3}"/>
              </a:ext>
            </a:extLst>
          </p:cNvPr>
          <p:cNvGrpSpPr>
            <a:grpSpLocks/>
          </p:cNvGrpSpPr>
          <p:nvPr/>
        </p:nvGrpSpPr>
        <p:grpSpPr bwMode="auto">
          <a:xfrm>
            <a:off x="3683000" y="2708275"/>
            <a:ext cx="3752850" cy="579438"/>
            <a:chOff x="2320" y="1706"/>
            <a:chExt cx="2364" cy="365"/>
          </a:xfrm>
        </p:grpSpPr>
        <p:sp>
          <p:nvSpPr>
            <p:cNvPr id="20495" name="Text Box 5">
              <a:extLst>
                <a:ext uri="{FF2B5EF4-FFF2-40B4-BE49-F238E27FC236}">
                  <a16:creationId xmlns:a16="http://schemas.microsoft.com/office/drawing/2014/main" id="{6835FC19-4D08-333B-FC4A-AE72289A5CD9}"/>
                </a:ext>
              </a:extLst>
            </p:cNvPr>
            <p:cNvSpPr txBox="1">
              <a:spLocks noChangeArrowheads="1"/>
            </p:cNvSpPr>
            <p:nvPr/>
          </p:nvSpPr>
          <p:spPr bwMode="auto">
            <a:xfrm>
              <a:off x="3152" y="1706"/>
              <a:ext cx="1532"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strato spinoso</a:t>
              </a:r>
            </a:p>
          </p:txBody>
        </p:sp>
        <p:sp>
          <p:nvSpPr>
            <p:cNvPr id="20496" name="Line 6">
              <a:extLst>
                <a:ext uri="{FF2B5EF4-FFF2-40B4-BE49-F238E27FC236}">
                  <a16:creationId xmlns:a16="http://schemas.microsoft.com/office/drawing/2014/main" id="{4D9C0531-A8D5-9068-89FE-9C058587A2E1}"/>
                </a:ext>
              </a:extLst>
            </p:cNvPr>
            <p:cNvSpPr>
              <a:spLocks noChangeShapeType="1"/>
            </p:cNvSpPr>
            <p:nvPr/>
          </p:nvSpPr>
          <p:spPr bwMode="auto">
            <a:xfrm rot="-10434593">
              <a:off x="2320" y="1824"/>
              <a:ext cx="843" cy="49"/>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64012" name="Group 12">
            <a:extLst>
              <a:ext uri="{FF2B5EF4-FFF2-40B4-BE49-F238E27FC236}">
                <a16:creationId xmlns:a16="http://schemas.microsoft.com/office/drawing/2014/main" id="{F47DBBAC-1BD8-0BC6-C01B-B884BCD0C2FE}"/>
              </a:ext>
            </a:extLst>
          </p:cNvPr>
          <p:cNvGrpSpPr>
            <a:grpSpLocks/>
          </p:cNvGrpSpPr>
          <p:nvPr/>
        </p:nvGrpSpPr>
        <p:grpSpPr bwMode="auto">
          <a:xfrm>
            <a:off x="6715125" y="5413375"/>
            <a:ext cx="2273300" cy="1258888"/>
            <a:chOff x="4230" y="3410"/>
            <a:chExt cx="1432" cy="793"/>
          </a:xfrm>
        </p:grpSpPr>
        <p:sp>
          <p:nvSpPr>
            <p:cNvPr id="20493" name="Text Box 9">
              <a:extLst>
                <a:ext uri="{FF2B5EF4-FFF2-40B4-BE49-F238E27FC236}">
                  <a16:creationId xmlns:a16="http://schemas.microsoft.com/office/drawing/2014/main" id="{F28A2A9A-5623-F6EA-0EFC-F307F1A95AF4}"/>
                </a:ext>
              </a:extLst>
            </p:cNvPr>
            <p:cNvSpPr txBox="1">
              <a:spLocks noChangeArrowheads="1"/>
            </p:cNvSpPr>
            <p:nvPr/>
          </p:nvSpPr>
          <p:spPr bwMode="auto">
            <a:xfrm>
              <a:off x="4230" y="3838"/>
              <a:ext cx="1432"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Strato basale</a:t>
              </a:r>
            </a:p>
          </p:txBody>
        </p:sp>
        <p:sp>
          <p:nvSpPr>
            <p:cNvPr id="20494" name="Line 10">
              <a:extLst>
                <a:ext uri="{FF2B5EF4-FFF2-40B4-BE49-F238E27FC236}">
                  <a16:creationId xmlns:a16="http://schemas.microsoft.com/office/drawing/2014/main" id="{9DC6DF5B-031F-5CCA-99F9-D45A06AABEC6}"/>
                </a:ext>
              </a:extLst>
            </p:cNvPr>
            <p:cNvSpPr>
              <a:spLocks noChangeShapeType="1"/>
            </p:cNvSpPr>
            <p:nvPr/>
          </p:nvSpPr>
          <p:spPr bwMode="auto">
            <a:xfrm rot="11165407" flipH="1">
              <a:off x="4297" y="3410"/>
              <a:ext cx="11" cy="45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64015" name="Group 15">
            <a:extLst>
              <a:ext uri="{FF2B5EF4-FFF2-40B4-BE49-F238E27FC236}">
                <a16:creationId xmlns:a16="http://schemas.microsoft.com/office/drawing/2014/main" id="{A3453FD7-9792-336B-1D3D-175EAC731BA6}"/>
              </a:ext>
            </a:extLst>
          </p:cNvPr>
          <p:cNvGrpSpPr>
            <a:grpSpLocks/>
          </p:cNvGrpSpPr>
          <p:nvPr/>
        </p:nvGrpSpPr>
        <p:grpSpPr bwMode="auto">
          <a:xfrm>
            <a:off x="3541713" y="4487863"/>
            <a:ext cx="5416550" cy="1249362"/>
            <a:chOff x="2231" y="2827"/>
            <a:chExt cx="3412" cy="787"/>
          </a:xfrm>
        </p:grpSpPr>
        <p:sp>
          <p:nvSpPr>
            <p:cNvPr id="20489" name="Text Box 7">
              <a:extLst>
                <a:ext uri="{FF2B5EF4-FFF2-40B4-BE49-F238E27FC236}">
                  <a16:creationId xmlns:a16="http://schemas.microsoft.com/office/drawing/2014/main" id="{E681CEA9-9D9A-FD11-DB59-574FB1C06946}"/>
                </a:ext>
              </a:extLst>
            </p:cNvPr>
            <p:cNvSpPr txBox="1">
              <a:spLocks noChangeArrowheads="1"/>
            </p:cNvSpPr>
            <p:nvPr/>
          </p:nvSpPr>
          <p:spPr bwMode="auto">
            <a:xfrm>
              <a:off x="4830" y="3249"/>
              <a:ext cx="813"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papilla</a:t>
              </a:r>
            </a:p>
          </p:txBody>
        </p:sp>
        <p:sp>
          <p:nvSpPr>
            <p:cNvPr id="20490" name="Line 8">
              <a:extLst>
                <a:ext uri="{FF2B5EF4-FFF2-40B4-BE49-F238E27FC236}">
                  <a16:creationId xmlns:a16="http://schemas.microsoft.com/office/drawing/2014/main" id="{353E3F83-3E18-14AD-12F4-2A60EFE9C455}"/>
                </a:ext>
              </a:extLst>
            </p:cNvPr>
            <p:cNvSpPr>
              <a:spLocks noChangeShapeType="1"/>
            </p:cNvSpPr>
            <p:nvPr/>
          </p:nvSpPr>
          <p:spPr bwMode="auto">
            <a:xfrm rot="-10434593">
              <a:off x="4448" y="2978"/>
              <a:ext cx="414" cy="361"/>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1" name="Line 13">
              <a:extLst>
                <a:ext uri="{FF2B5EF4-FFF2-40B4-BE49-F238E27FC236}">
                  <a16:creationId xmlns:a16="http://schemas.microsoft.com/office/drawing/2014/main" id="{4A6195E5-128C-8594-0547-6BBF91D799C9}"/>
                </a:ext>
              </a:extLst>
            </p:cNvPr>
            <p:cNvSpPr>
              <a:spLocks noChangeShapeType="1"/>
            </p:cNvSpPr>
            <p:nvPr/>
          </p:nvSpPr>
          <p:spPr bwMode="auto">
            <a:xfrm rot="-10434593">
              <a:off x="3484" y="2827"/>
              <a:ext cx="1413" cy="446"/>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2" name="Line 14">
              <a:extLst>
                <a:ext uri="{FF2B5EF4-FFF2-40B4-BE49-F238E27FC236}">
                  <a16:creationId xmlns:a16="http://schemas.microsoft.com/office/drawing/2014/main" id="{5A468694-478F-295F-7F0E-5C1A8776916E}"/>
                </a:ext>
              </a:extLst>
            </p:cNvPr>
            <p:cNvSpPr>
              <a:spLocks noChangeShapeType="1"/>
            </p:cNvSpPr>
            <p:nvPr/>
          </p:nvSpPr>
          <p:spPr bwMode="auto">
            <a:xfrm rot="-10434593">
              <a:off x="2231" y="2919"/>
              <a:ext cx="2660" cy="27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64018" name="Group 18">
            <a:extLst>
              <a:ext uri="{FF2B5EF4-FFF2-40B4-BE49-F238E27FC236}">
                <a16:creationId xmlns:a16="http://schemas.microsoft.com/office/drawing/2014/main" id="{C5A5CDCC-ED4A-1B1E-22C1-71B4BB22D598}"/>
              </a:ext>
            </a:extLst>
          </p:cNvPr>
          <p:cNvGrpSpPr>
            <a:grpSpLocks/>
          </p:cNvGrpSpPr>
          <p:nvPr/>
        </p:nvGrpSpPr>
        <p:grpSpPr bwMode="auto">
          <a:xfrm>
            <a:off x="0" y="1557338"/>
            <a:ext cx="2273300" cy="993775"/>
            <a:chOff x="0" y="981"/>
            <a:chExt cx="1432" cy="626"/>
          </a:xfrm>
        </p:grpSpPr>
        <p:sp>
          <p:nvSpPr>
            <p:cNvPr id="20487" name="Text Box 16">
              <a:extLst>
                <a:ext uri="{FF2B5EF4-FFF2-40B4-BE49-F238E27FC236}">
                  <a16:creationId xmlns:a16="http://schemas.microsoft.com/office/drawing/2014/main" id="{7BD690E7-0B6C-4408-A965-F392F0D52BE9}"/>
                </a:ext>
              </a:extLst>
            </p:cNvPr>
            <p:cNvSpPr txBox="1">
              <a:spLocks noChangeArrowheads="1"/>
            </p:cNvSpPr>
            <p:nvPr/>
          </p:nvSpPr>
          <p:spPr bwMode="auto">
            <a:xfrm>
              <a:off x="0" y="981"/>
              <a:ext cx="1432"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cellule piatte</a:t>
              </a:r>
            </a:p>
          </p:txBody>
        </p:sp>
        <p:sp>
          <p:nvSpPr>
            <p:cNvPr id="20488" name="Line 17">
              <a:extLst>
                <a:ext uri="{FF2B5EF4-FFF2-40B4-BE49-F238E27FC236}">
                  <a16:creationId xmlns:a16="http://schemas.microsoft.com/office/drawing/2014/main" id="{23CF2C17-0E13-AA65-59D4-229A75750519}"/>
                </a:ext>
              </a:extLst>
            </p:cNvPr>
            <p:cNvSpPr>
              <a:spLocks noChangeShapeType="1"/>
            </p:cNvSpPr>
            <p:nvPr/>
          </p:nvSpPr>
          <p:spPr bwMode="auto">
            <a:xfrm rot="-10434593" flipH="1" flipV="1">
              <a:off x="6" y="1357"/>
              <a:ext cx="692" cy="2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64015"/>
                                        </p:tgtEl>
                                        <p:attrNameLst>
                                          <p:attrName>style.visibility</p:attrName>
                                        </p:attrNameLst>
                                      </p:cBhvr>
                                      <p:to>
                                        <p:strVal val="visible"/>
                                      </p:to>
                                    </p:set>
                                    <p:animEffect transition="in" filter="slide(fromBottom)">
                                      <p:cBhvr>
                                        <p:cTn id="7" dur="500"/>
                                        <p:tgtEl>
                                          <p:spTgt spid="16640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64012"/>
                                        </p:tgtEl>
                                        <p:attrNameLst>
                                          <p:attrName>style.visibility</p:attrName>
                                        </p:attrNameLst>
                                      </p:cBhvr>
                                      <p:to>
                                        <p:strVal val="visible"/>
                                      </p:to>
                                    </p:set>
                                    <p:animEffect transition="in" filter="slide(fromBottom)">
                                      <p:cBhvr>
                                        <p:cTn id="12" dur="500"/>
                                        <p:tgtEl>
                                          <p:spTgt spid="1664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64019"/>
                                        </p:tgtEl>
                                        <p:attrNameLst>
                                          <p:attrName>style.visibility</p:attrName>
                                        </p:attrNameLst>
                                      </p:cBhvr>
                                      <p:to>
                                        <p:strVal val="visible"/>
                                      </p:to>
                                    </p:set>
                                    <p:animEffect transition="in" filter="slide(fromBottom)">
                                      <p:cBhvr>
                                        <p:cTn id="17" dur="500"/>
                                        <p:tgtEl>
                                          <p:spTgt spid="16640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664018"/>
                                        </p:tgtEl>
                                        <p:attrNameLst>
                                          <p:attrName>style.visibility</p:attrName>
                                        </p:attrNameLst>
                                      </p:cBhvr>
                                      <p:to>
                                        <p:strVal val="visible"/>
                                      </p:to>
                                    </p:set>
                                    <p:animEffect transition="in" filter="slide(fromBottom)">
                                      <p:cBhvr>
                                        <p:cTn id="22" dur="500"/>
                                        <p:tgtEl>
                                          <p:spTgt spid="166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29D17C5-8992-FC72-A5C6-720D07619E84}"/>
              </a:ext>
            </a:extLst>
          </p:cNvPr>
          <p:cNvSpPr>
            <a:spLocks noChangeArrowheads="1"/>
          </p:cNvSpPr>
          <p:nvPr/>
        </p:nvSpPr>
        <p:spPr bwMode="auto">
          <a:xfrm>
            <a:off x="0" y="209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pic>
        <p:nvPicPr>
          <p:cNvPr id="21506" name="Picture 3" descr="5763b">
            <a:extLst>
              <a:ext uri="{FF2B5EF4-FFF2-40B4-BE49-F238E27FC236}">
                <a16:creationId xmlns:a16="http://schemas.microsoft.com/office/drawing/2014/main" id="{5706B733-A413-50D4-7522-6AA3ACD55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a:extLst>
              <a:ext uri="{FF2B5EF4-FFF2-40B4-BE49-F238E27FC236}">
                <a16:creationId xmlns:a16="http://schemas.microsoft.com/office/drawing/2014/main" id="{D1254847-6B4C-AD54-F4FC-DB06CC1B4FB3}"/>
              </a:ext>
            </a:extLst>
          </p:cNvPr>
          <p:cNvSpPr txBox="1">
            <a:spLocks noChangeArrowheads="1"/>
          </p:cNvSpPr>
          <p:nvPr/>
        </p:nvSpPr>
        <p:spPr bwMode="auto">
          <a:xfrm>
            <a:off x="179388" y="188913"/>
            <a:ext cx="871378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Giunzione  squamo-colonnare, tra epitelio squamocellulare dell</a:t>
            </a:r>
            <a:r>
              <a:rPr lang="ja-JP" altLang="it-IT">
                <a:solidFill>
                  <a:srgbClr val="CC0000"/>
                </a:solidFill>
                <a:latin typeface="Arial" panose="020B0604020202020204" pitchFamily="34" charset="0"/>
              </a:rPr>
              <a:t>’</a:t>
            </a:r>
            <a:r>
              <a:rPr lang="it-IT" altLang="ja-JP">
                <a:solidFill>
                  <a:srgbClr val="CC0000"/>
                </a:solidFill>
                <a:latin typeface="Times New Roman" panose="02020603050405020304" pitchFamily="18" charset="0"/>
              </a:rPr>
              <a:t>esocervice ed epitelio mucinoso dell</a:t>
            </a:r>
            <a:r>
              <a:rPr lang="ja-JP" altLang="it-IT">
                <a:solidFill>
                  <a:srgbClr val="CC0000"/>
                </a:solidFill>
                <a:latin typeface="Arial" panose="020B0604020202020204" pitchFamily="34" charset="0"/>
              </a:rPr>
              <a:t>’</a:t>
            </a:r>
            <a:r>
              <a:rPr lang="it-IT" altLang="ja-JP">
                <a:solidFill>
                  <a:srgbClr val="CC0000"/>
                </a:solidFill>
                <a:latin typeface="Times New Roman" panose="02020603050405020304" pitchFamily="18" charset="0"/>
              </a:rPr>
              <a:t>endocervice</a:t>
            </a:r>
            <a:endParaRPr lang="it-IT" altLang="it-IT">
              <a:solidFill>
                <a:srgbClr val="CC0000"/>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1" descr="Schermata 2016-04-30 alle 16.30.23.png">
            <a:extLst>
              <a:ext uri="{FF2B5EF4-FFF2-40B4-BE49-F238E27FC236}">
                <a16:creationId xmlns:a16="http://schemas.microsoft.com/office/drawing/2014/main" id="{B3A659C4-E4EE-CE42-3052-85F40EAD5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52513"/>
            <a:ext cx="6970712"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CasellaDiTesto 2">
            <a:extLst>
              <a:ext uri="{FF2B5EF4-FFF2-40B4-BE49-F238E27FC236}">
                <a16:creationId xmlns:a16="http://schemas.microsoft.com/office/drawing/2014/main" id="{C8A5C620-CFEE-5FB9-482D-323CA7B8D89B}"/>
              </a:ext>
            </a:extLst>
          </p:cNvPr>
          <p:cNvSpPr txBox="1">
            <a:spLocks noChangeArrowheads="1"/>
          </p:cNvSpPr>
          <p:nvPr/>
        </p:nvSpPr>
        <p:spPr bwMode="auto">
          <a:xfrm>
            <a:off x="250825" y="0"/>
            <a:ext cx="8893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800000"/>
                </a:solidFill>
                <a:latin typeface="Times New Roman" panose="02020603050405020304" pitchFamily="18" charset="0"/>
              </a:rPr>
              <a:t>La posizione della giunzione squamo-colonnare è variabile:</a:t>
            </a:r>
          </a:p>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190DFE6E-0B77-2C10-DFBE-3BAE3D594BE2}"/>
              </a:ext>
            </a:extLst>
          </p:cNvPr>
          <p:cNvSpPr>
            <a:spLocks noChangeArrowheads="1"/>
          </p:cNvSpPr>
          <p:nvPr/>
        </p:nvSpPr>
        <p:spPr bwMode="auto">
          <a:xfrm>
            <a:off x="179388" y="188913"/>
            <a:ext cx="878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50000"/>
              </a:spcBef>
              <a:buFont typeface="Wingdings" pitchFamily="2" charset="2"/>
              <a:buBlip>
                <a:blip r:embed="rId2"/>
              </a:buBlip>
            </a:pPr>
            <a:r>
              <a:rPr lang="it-IT" altLang="it-IT">
                <a:solidFill>
                  <a:schemeClr val="bg1"/>
                </a:solidFill>
                <a:latin typeface="Times New Roman" panose="02020603050405020304" pitchFamily="18" charset="0"/>
              </a:rPr>
              <a:t> </a:t>
            </a:r>
            <a:r>
              <a:rPr lang="it-IT" altLang="it-IT">
                <a:solidFill>
                  <a:srgbClr val="800000"/>
                </a:solidFill>
                <a:latin typeface="Times New Roman" panose="02020603050405020304" pitchFamily="18" charset="0"/>
              </a:rPr>
              <a:t>nella donna adulta 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endocervice si sposta verso il basso trascinandosi dietro la giunzione, che viene così a trovarsi esposta all</a:t>
            </a:r>
            <a:r>
              <a:rPr lang="it-IT"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esterno: ectropion </a:t>
            </a:r>
            <a:endParaRPr lang="it-IT" altLang="it-IT">
              <a:solidFill>
                <a:srgbClr val="800000"/>
              </a:solidFill>
              <a:latin typeface="Times New Roman" panose="02020603050405020304" pitchFamily="18" charset="0"/>
            </a:endParaRPr>
          </a:p>
        </p:txBody>
      </p:sp>
      <p:pic>
        <p:nvPicPr>
          <p:cNvPr id="23554" name="Picture 3" descr="img059">
            <a:extLst>
              <a:ext uri="{FF2B5EF4-FFF2-40B4-BE49-F238E27FC236}">
                <a16:creationId xmlns:a16="http://schemas.microsoft.com/office/drawing/2014/main" id="{65293965-0C5B-1589-3270-970135D9B043}"/>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l="5714" t="38878" r="41429" b="38889"/>
          <a:stretch>
            <a:fillRect/>
          </a:stretch>
        </p:blipFill>
        <p:spPr bwMode="auto">
          <a:xfrm>
            <a:off x="0" y="1912938"/>
            <a:ext cx="914400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4">
            <a:extLst>
              <a:ext uri="{FF2B5EF4-FFF2-40B4-BE49-F238E27FC236}">
                <a16:creationId xmlns:a16="http://schemas.microsoft.com/office/drawing/2014/main" id="{A2B1BDA0-FC84-9EDC-3D94-8A26B28C878B}"/>
              </a:ext>
            </a:extLst>
          </p:cNvPr>
          <p:cNvSpPr>
            <a:spLocks noChangeShapeType="1"/>
          </p:cNvSpPr>
          <p:nvPr/>
        </p:nvSpPr>
        <p:spPr bwMode="auto">
          <a:xfrm flipV="1">
            <a:off x="6588125" y="2708275"/>
            <a:ext cx="1944688" cy="19446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8346656-3124-291A-4084-BBC5E62945EC}"/>
              </a:ext>
            </a:extLst>
          </p:cNvPr>
          <p:cNvSpPr>
            <a:spLocks noChangeArrowheads="1"/>
          </p:cNvSpPr>
          <p:nvPr/>
        </p:nvSpPr>
        <p:spPr bwMode="auto">
          <a:xfrm>
            <a:off x="304800" y="304800"/>
            <a:ext cx="8588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50000"/>
              </a:spcBef>
              <a:buFont typeface="Wingdings" pitchFamily="2" charset="2"/>
              <a:buBlip>
                <a:blip r:embed="rId2"/>
              </a:buBlip>
            </a:pPr>
            <a:r>
              <a:rPr lang="it-IT" altLang="it-IT">
                <a:solidFill>
                  <a:srgbClr val="800000"/>
                </a:solidFill>
                <a:latin typeface="Times New Roman" panose="02020603050405020304" pitchFamily="18" charset="0"/>
              </a:rPr>
              <a:t> In seguito, processi di metaplasia squamosa dell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epitelio cilindrico esposto, e di espansione verso 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alto dell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epitelio epidermoide, riportano la giunzione al suo posto di origine lasciando una zona di epitelio squamocellulare neoformato che viene detta</a:t>
            </a:r>
            <a:endParaRPr lang="it-IT" altLang="it-IT">
              <a:solidFill>
                <a:srgbClr val="800000"/>
              </a:solidFill>
              <a:latin typeface="Times New Roman" panose="02020603050405020304" pitchFamily="18" charset="0"/>
            </a:endParaRPr>
          </a:p>
        </p:txBody>
      </p:sp>
      <p:pic>
        <p:nvPicPr>
          <p:cNvPr id="24578" name="Picture 3" descr="img059">
            <a:extLst>
              <a:ext uri="{FF2B5EF4-FFF2-40B4-BE49-F238E27FC236}">
                <a16:creationId xmlns:a16="http://schemas.microsoft.com/office/drawing/2014/main" id="{608A6F18-5E70-F791-F152-01AC0D5FDE4E}"/>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l="5714" t="70000" r="41429" b="4506"/>
          <a:stretch>
            <a:fillRect/>
          </a:stretch>
        </p:blipFill>
        <p:spPr bwMode="auto">
          <a:xfrm>
            <a:off x="0" y="3443288"/>
            <a:ext cx="55086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id="{71CBFBDB-BDC2-0159-3140-77ACD3592D1F}"/>
              </a:ext>
            </a:extLst>
          </p:cNvPr>
          <p:cNvSpPr txBox="1">
            <a:spLocks noChangeArrowheads="1"/>
          </p:cNvSpPr>
          <p:nvPr/>
        </p:nvSpPr>
        <p:spPr bwMode="auto">
          <a:xfrm>
            <a:off x="2268538" y="2781300"/>
            <a:ext cx="3940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800000"/>
                </a:solidFill>
                <a:latin typeface="Times New Roman" panose="02020603050405020304" pitchFamily="18" charset="0"/>
              </a:rPr>
              <a:t>zona di trasformazione</a:t>
            </a:r>
          </a:p>
        </p:txBody>
      </p:sp>
      <p:sp>
        <p:nvSpPr>
          <p:cNvPr id="24580" name="Line 5">
            <a:extLst>
              <a:ext uri="{FF2B5EF4-FFF2-40B4-BE49-F238E27FC236}">
                <a16:creationId xmlns:a16="http://schemas.microsoft.com/office/drawing/2014/main" id="{ED6B9E7C-4C18-CB98-3CFF-0C0BAD3ABC38}"/>
              </a:ext>
            </a:extLst>
          </p:cNvPr>
          <p:cNvSpPr>
            <a:spLocks noChangeShapeType="1"/>
          </p:cNvSpPr>
          <p:nvPr/>
        </p:nvSpPr>
        <p:spPr bwMode="auto">
          <a:xfrm>
            <a:off x="7451725" y="3500438"/>
            <a:ext cx="0" cy="457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4581" name="Text Box 6">
            <a:extLst>
              <a:ext uri="{FF2B5EF4-FFF2-40B4-BE49-F238E27FC236}">
                <a16:creationId xmlns:a16="http://schemas.microsoft.com/office/drawing/2014/main" id="{7EEE6D66-F673-6727-4DE1-98700A97CAF0}"/>
              </a:ext>
            </a:extLst>
          </p:cNvPr>
          <p:cNvSpPr txBox="1">
            <a:spLocks noChangeArrowheads="1"/>
          </p:cNvSpPr>
          <p:nvPr/>
        </p:nvSpPr>
        <p:spPr bwMode="auto">
          <a:xfrm>
            <a:off x="6443663" y="4076700"/>
            <a:ext cx="24495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FF6600"/>
                </a:solidFill>
                <a:latin typeface="Times New Roman" panose="02020603050405020304" pitchFamily="18" charset="0"/>
              </a:rPr>
              <a:t>qui origina il carcinoma </a:t>
            </a:r>
          </a:p>
        </p:txBody>
      </p:sp>
      <p:sp>
        <p:nvSpPr>
          <p:cNvPr id="24582" name="Line 7">
            <a:extLst>
              <a:ext uri="{FF2B5EF4-FFF2-40B4-BE49-F238E27FC236}">
                <a16:creationId xmlns:a16="http://schemas.microsoft.com/office/drawing/2014/main" id="{26798AB0-C12E-FA3D-EF63-14E043529A1B}"/>
              </a:ext>
            </a:extLst>
          </p:cNvPr>
          <p:cNvSpPr>
            <a:spLocks noChangeShapeType="1"/>
          </p:cNvSpPr>
          <p:nvPr/>
        </p:nvSpPr>
        <p:spPr bwMode="auto">
          <a:xfrm flipH="1">
            <a:off x="3203575" y="4581525"/>
            <a:ext cx="3024188" cy="7921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2">
            <a:extLst>
              <a:ext uri="{FF2B5EF4-FFF2-40B4-BE49-F238E27FC236}">
                <a16:creationId xmlns:a16="http://schemas.microsoft.com/office/drawing/2014/main" id="{59671707-192C-0F64-B8C6-6A747F4BD6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291388"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1" descr="Schermata 2016-04-30 alle 16.24.05.png">
            <a:extLst>
              <a:ext uri="{FF2B5EF4-FFF2-40B4-BE49-F238E27FC236}">
                <a16:creationId xmlns:a16="http://schemas.microsoft.com/office/drawing/2014/main" id="{108D0971-0DDE-1A17-3152-77B8E2449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425" y="877888"/>
            <a:ext cx="82835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Immagine 2">
            <a:extLst>
              <a:ext uri="{FF2B5EF4-FFF2-40B4-BE49-F238E27FC236}">
                <a16:creationId xmlns:a16="http://schemas.microsoft.com/office/drawing/2014/main" id="{6AEEB82A-89FC-1802-A88E-DEC73E48C538}"/>
              </a:ext>
            </a:extLst>
          </p:cNvPr>
          <p:cNvPicPr>
            <a:picLocks noChangeAspect="1"/>
          </p:cNvPicPr>
          <p:nvPr/>
        </p:nvPicPr>
        <p:blipFill>
          <a:blip r:embed="rId3">
            <a:extLst>
              <a:ext uri="{28A0092B-C50C-407E-A947-70E740481C1C}">
                <a14:useLocalDpi xmlns:a14="http://schemas.microsoft.com/office/drawing/2010/main" val="0"/>
              </a:ext>
            </a:extLst>
          </a:blip>
          <a:srcRect l="7718" r="9323" b="8104"/>
          <a:stretch>
            <a:fillRect/>
          </a:stretch>
        </p:blipFill>
        <p:spPr bwMode="auto">
          <a:xfrm>
            <a:off x="0" y="0"/>
            <a:ext cx="39243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asellaDiTesto 3">
            <a:extLst>
              <a:ext uri="{FF2B5EF4-FFF2-40B4-BE49-F238E27FC236}">
                <a16:creationId xmlns:a16="http://schemas.microsoft.com/office/drawing/2014/main" id="{206F9BA3-0D8A-EBED-9D95-9DEA41576A64}"/>
              </a:ext>
            </a:extLst>
          </p:cNvPr>
          <p:cNvSpPr txBox="1">
            <a:spLocks noChangeArrowheads="1"/>
          </p:cNvSpPr>
          <p:nvPr/>
        </p:nvSpPr>
        <p:spPr bwMode="auto">
          <a:xfrm>
            <a:off x="0" y="2852738"/>
            <a:ext cx="20161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sz="1600" b="1">
                <a:solidFill>
                  <a:srgbClr val="FF3300"/>
                </a:solidFill>
                <a:latin typeface="Times New Roman" panose="02020603050405020304" pitchFamily="18" charset="0"/>
              </a:rPr>
              <a:t>Le cellule squamose immature sono le più suscettibili all’infezione da HPV, che è la causa più frequente di carcinoma della cervice uterina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B0AFF328-ECA4-6F6E-BAE3-3E5512988A40}"/>
              </a:ext>
            </a:extLst>
          </p:cNvPr>
          <p:cNvSpPr txBox="1">
            <a:spLocks noChangeArrowheads="1"/>
          </p:cNvSpPr>
          <p:nvPr/>
        </p:nvSpPr>
        <p:spPr bwMode="auto">
          <a:xfrm>
            <a:off x="539750" y="0"/>
            <a:ext cx="828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b="1">
                <a:solidFill>
                  <a:srgbClr val="800000"/>
                </a:solidFill>
                <a:latin typeface="Times New Roman" panose="02020603050405020304" pitchFamily="18" charset="0"/>
              </a:rPr>
              <a:t>Tumori dell</a:t>
            </a:r>
            <a:r>
              <a:rPr lang="ja-JP" altLang="it-IT" sz="4000" b="1">
                <a:solidFill>
                  <a:srgbClr val="800000"/>
                </a:solidFill>
                <a:latin typeface="Arial" panose="020B0604020202020204" pitchFamily="34" charset="0"/>
              </a:rPr>
              <a:t>’</a:t>
            </a:r>
            <a:r>
              <a:rPr lang="it-IT" altLang="ja-JP" sz="4000" b="1">
                <a:solidFill>
                  <a:srgbClr val="800000"/>
                </a:solidFill>
                <a:latin typeface="Times New Roman" panose="02020603050405020304" pitchFamily="18" charset="0"/>
              </a:rPr>
              <a:t>utero</a:t>
            </a:r>
            <a:endParaRPr lang="it-IT" altLang="it-IT" sz="4000" b="1">
              <a:solidFill>
                <a:srgbClr val="800000"/>
              </a:solidFill>
              <a:latin typeface="Times New Roman" panose="02020603050405020304" pitchFamily="18" charset="0"/>
            </a:endParaRPr>
          </a:p>
        </p:txBody>
      </p:sp>
      <p:sp>
        <p:nvSpPr>
          <p:cNvPr id="27650" name="Text Box 3">
            <a:extLst>
              <a:ext uri="{FF2B5EF4-FFF2-40B4-BE49-F238E27FC236}">
                <a16:creationId xmlns:a16="http://schemas.microsoft.com/office/drawing/2014/main" id="{94A9FA08-FAE5-2ADD-E179-9AF0F8662660}"/>
              </a:ext>
            </a:extLst>
          </p:cNvPr>
          <p:cNvSpPr txBox="1">
            <a:spLocks noChangeArrowheads="1"/>
          </p:cNvSpPr>
          <p:nvPr/>
        </p:nvSpPr>
        <p:spPr bwMode="auto">
          <a:xfrm>
            <a:off x="395288" y="692150"/>
            <a:ext cx="84248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Wingdings" pitchFamily="2" charset="2"/>
              <a:buChar char="§"/>
            </a:pPr>
            <a:r>
              <a:rPr lang="it-IT" altLang="it-IT">
                <a:solidFill>
                  <a:srgbClr val="800000"/>
                </a:solidFill>
                <a:latin typeface="Times New Roman" panose="02020603050405020304" pitchFamily="18" charset="0"/>
              </a:rPr>
              <a:t>Tumori della cervice uterina</a:t>
            </a:r>
          </a:p>
          <a:p>
            <a:pPr lvl="1" eaLnBrk="1" hangingPunct="1">
              <a:spcBef>
                <a:spcPct val="0"/>
              </a:spcBef>
              <a:buFont typeface="Wingdings" pitchFamily="2" charset="2"/>
              <a:buChar char="§"/>
            </a:pPr>
            <a:r>
              <a:rPr lang="it-IT" altLang="it-IT" sz="3200">
                <a:solidFill>
                  <a:srgbClr val="254061"/>
                </a:solidFill>
                <a:latin typeface="Times New Roman" panose="02020603050405020304" pitchFamily="18" charset="0"/>
              </a:rPr>
              <a:t> Carcinoma squamocellulare</a:t>
            </a:r>
          </a:p>
          <a:p>
            <a:pPr lvl="1" eaLnBrk="1" hangingPunct="1">
              <a:spcBef>
                <a:spcPct val="0"/>
              </a:spcBef>
              <a:buFont typeface="Wingdings" pitchFamily="2" charset="2"/>
              <a:buChar char="§"/>
            </a:pPr>
            <a:r>
              <a:rPr lang="it-IT" altLang="it-IT" sz="3200">
                <a:solidFill>
                  <a:srgbClr val="254061"/>
                </a:solidFill>
                <a:latin typeface="Times New Roman" panose="02020603050405020304" pitchFamily="18" charset="0"/>
              </a:rPr>
              <a:t> Adenocarcinoma </a:t>
            </a:r>
          </a:p>
          <a:p>
            <a:pPr lvl="1" eaLnBrk="1" hangingPunct="1">
              <a:spcBef>
                <a:spcPct val="0"/>
              </a:spcBef>
              <a:buFont typeface="Wingdings" pitchFamily="2" charset="2"/>
              <a:buChar char="§"/>
            </a:pPr>
            <a:r>
              <a:rPr lang="it-IT" altLang="it-IT" sz="3200">
                <a:solidFill>
                  <a:srgbClr val="254061"/>
                </a:solidFill>
                <a:latin typeface="Times New Roman" panose="02020603050405020304" pitchFamily="18" charset="0"/>
              </a:rPr>
              <a:t> Carcinoma adenosquamoso</a:t>
            </a:r>
          </a:p>
          <a:p>
            <a:pPr eaLnBrk="1" hangingPunct="1">
              <a:spcBef>
                <a:spcPct val="0"/>
              </a:spcBef>
              <a:buFont typeface="Wingdings" pitchFamily="2" charset="2"/>
              <a:buChar char="§"/>
            </a:pPr>
            <a:r>
              <a:rPr lang="it-IT" altLang="it-IT">
                <a:solidFill>
                  <a:srgbClr val="800000"/>
                </a:solidFill>
                <a:latin typeface="Times New Roman" panose="02020603050405020304" pitchFamily="18" charset="0"/>
              </a:rPr>
              <a:t>Tumori del corpo dell</a:t>
            </a:r>
            <a:r>
              <a:rPr lang="ja-JP" altLang="it-IT">
                <a:solidFill>
                  <a:srgbClr val="800000"/>
                </a:solidFill>
                <a:latin typeface="Arial" panose="020B0604020202020204" pitchFamily="34" charset="0"/>
              </a:rPr>
              <a:t>’</a:t>
            </a:r>
            <a:r>
              <a:rPr lang="it-IT" altLang="ja-JP">
                <a:solidFill>
                  <a:srgbClr val="800000"/>
                </a:solidFill>
                <a:latin typeface="Times New Roman" panose="02020603050405020304" pitchFamily="18" charset="0"/>
              </a:rPr>
              <a:t>utero</a:t>
            </a:r>
          </a:p>
          <a:p>
            <a:pPr lvl="1" eaLnBrk="1" hangingPunct="1">
              <a:spcBef>
                <a:spcPct val="0"/>
              </a:spcBef>
              <a:buFont typeface="Wingdings" pitchFamily="2" charset="2"/>
              <a:buChar char="§"/>
            </a:pPr>
            <a:r>
              <a:rPr lang="it-IT" altLang="it-IT" sz="3200">
                <a:solidFill>
                  <a:srgbClr val="262626"/>
                </a:solidFill>
                <a:latin typeface="Times New Roman" panose="02020603050405020304" pitchFamily="18" charset="0"/>
              </a:rPr>
              <a:t>Tumori dell</a:t>
            </a:r>
            <a:r>
              <a:rPr lang="ja-JP" altLang="it-IT" sz="3200">
                <a:solidFill>
                  <a:srgbClr val="262626"/>
                </a:solidFill>
                <a:latin typeface="Arial" panose="020B0604020202020204" pitchFamily="34" charset="0"/>
              </a:rPr>
              <a:t>’</a:t>
            </a:r>
            <a:r>
              <a:rPr lang="it-IT" altLang="ja-JP" sz="3200">
                <a:solidFill>
                  <a:srgbClr val="262626"/>
                </a:solidFill>
                <a:latin typeface="Times New Roman" panose="02020603050405020304" pitchFamily="18" charset="0"/>
              </a:rPr>
              <a:t>endometrio</a:t>
            </a:r>
          </a:p>
          <a:p>
            <a:pPr lvl="1" eaLnBrk="1" hangingPunct="1">
              <a:spcBef>
                <a:spcPct val="0"/>
              </a:spcBef>
              <a:buFont typeface="Wingdings" pitchFamily="2" charset="2"/>
              <a:buChar char="§"/>
            </a:pPr>
            <a:r>
              <a:rPr lang="it-IT" altLang="it-IT" sz="3200">
                <a:solidFill>
                  <a:srgbClr val="262626"/>
                </a:solidFill>
                <a:latin typeface="Times New Roman" panose="02020603050405020304" pitchFamily="18" charset="0"/>
              </a:rPr>
              <a:t>Tumori del miometrio</a:t>
            </a:r>
          </a:p>
          <a:p>
            <a:pPr lvl="1" eaLnBrk="1" hangingPunct="1">
              <a:spcBef>
                <a:spcPct val="0"/>
              </a:spcBef>
              <a:buFont typeface="Wingdings" pitchFamily="2" charset="2"/>
              <a:buChar char="§"/>
            </a:pPr>
            <a:r>
              <a:rPr lang="it-IT" altLang="it-IT" sz="3200">
                <a:solidFill>
                  <a:srgbClr val="262626"/>
                </a:solidFill>
                <a:latin typeface="Times New Roman" panose="02020603050405020304" pitchFamily="18" charset="0"/>
              </a:rPr>
              <a:t>Tumori misti mulleriani e mesenchimali</a:t>
            </a:r>
          </a:p>
          <a:p>
            <a:pPr lvl="1" eaLnBrk="1" hangingPunct="1">
              <a:spcBef>
                <a:spcPct val="0"/>
              </a:spcBef>
              <a:buFont typeface="Wingdings" pitchFamily="2" charset="2"/>
              <a:buChar char="§"/>
            </a:pPr>
            <a:endParaRPr lang="it-IT" altLang="it-IT" sz="3200">
              <a:solidFill>
                <a:srgbClr val="262626"/>
              </a:solidFill>
              <a:latin typeface="Times New Roman" panose="02020603050405020304" pitchFamily="18" charset="0"/>
            </a:endParaRPr>
          </a:p>
          <a:p>
            <a:pPr lvl="1" eaLnBrk="1" hangingPunct="1">
              <a:spcBef>
                <a:spcPct val="0"/>
              </a:spcBef>
              <a:buFont typeface="Wingdings" pitchFamily="2" charset="2"/>
              <a:buChar char="§"/>
            </a:pPr>
            <a:endParaRPr lang="it-IT" altLang="it-IT" sz="3200">
              <a:solidFill>
                <a:srgbClr val="262626"/>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ttangolo 1">
            <a:extLst>
              <a:ext uri="{FF2B5EF4-FFF2-40B4-BE49-F238E27FC236}">
                <a16:creationId xmlns:a16="http://schemas.microsoft.com/office/drawing/2014/main" id="{DF6E4490-AF01-741A-059D-779F5970DE7E}"/>
              </a:ext>
            </a:extLst>
          </p:cNvPr>
          <p:cNvSpPr>
            <a:spLocks noChangeArrowheads="1"/>
          </p:cNvSpPr>
          <p:nvPr/>
        </p:nvSpPr>
        <p:spPr bwMode="auto">
          <a:xfrm>
            <a:off x="179388" y="1196975"/>
            <a:ext cx="86407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sz="2800" b="1">
                <a:solidFill>
                  <a:srgbClr val="262626"/>
                </a:solidFill>
                <a:latin typeface="Times New Roman" panose="02020603050405020304" pitchFamily="18" charset="0"/>
              </a:rPr>
              <a:t>A livello mondiale, il carcinoma cervicale è la terza neoplasia più frequente nelle donne, con una stima di 530.000 nuovi casi nel 2008, oltre la metà dei quali fatale. Negli Stati Uniti, nel 2008 hanno ricevuto una diagnosi di cancro cervicale 12.410 donne e 4000 sono morte per questa malattia. Cinquanta anni fa il carcinoma della cervice era considerato la principale causa di morte per tumore nelle donne negli Stati Uniti, ma il tasso di mortalità si è ridotto di due terzi e questa neoplasia si è attestata attualmente alla tredicesima posizione come causa di morte per cancro.</a:t>
            </a:r>
          </a:p>
          <a:p>
            <a:pPr algn="ctr" eaLnBrk="1" hangingPunct="1">
              <a:spcBef>
                <a:spcPct val="0"/>
              </a:spcBef>
              <a:buFontTx/>
              <a:buNone/>
            </a:pPr>
            <a:endParaRPr lang="it-IT" altLang="it-IT" sz="2800" b="1">
              <a:solidFill>
                <a:srgbClr val="262626"/>
              </a:solidFill>
              <a:latin typeface="Times New Roman" panose="02020603050405020304" pitchFamily="18" charset="0"/>
            </a:endParaRPr>
          </a:p>
        </p:txBody>
      </p:sp>
      <p:sp>
        <p:nvSpPr>
          <p:cNvPr id="28674" name="CasellaDiTesto 2">
            <a:extLst>
              <a:ext uri="{FF2B5EF4-FFF2-40B4-BE49-F238E27FC236}">
                <a16:creationId xmlns:a16="http://schemas.microsoft.com/office/drawing/2014/main" id="{F0D7A49F-2898-9425-D7F7-9A6495F46438}"/>
              </a:ext>
            </a:extLst>
          </p:cNvPr>
          <p:cNvSpPr txBox="1">
            <a:spLocks noChangeArrowheads="1"/>
          </p:cNvSpPr>
          <p:nvPr/>
        </p:nvSpPr>
        <p:spPr bwMode="auto">
          <a:xfrm>
            <a:off x="395288" y="188913"/>
            <a:ext cx="828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800000"/>
                </a:solidFill>
                <a:latin typeface="Times New Roman" panose="02020603050405020304" pitchFamily="18" charset="0"/>
              </a:rPr>
              <a:t>CARCINOMA SQUAMOCELLULARE DELLA CERVICE UTERINA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1">
            <a:extLst>
              <a:ext uri="{FF2B5EF4-FFF2-40B4-BE49-F238E27FC236}">
                <a16:creationId xmlns:a16="http://schemas.microsoft.com/office/drawing/2014/main" id="{82622258-8AAB-C73A-F29C-FD920234CE96}"/>
              </a:ext>
            </a:extLst>
          </p:cNvPr>
          <p:cNvSpPr txBox="1">
            <a:spLocks noChangeArrowheads="1"/>
          </p:cNvSpPr>
          <p:nvPr/>
        </p:nvSpPr>
        <p:spPr bwMode="auto">
          <a:xfrm>
            <a:off x="323850" y="0"/>
            <a:ext cx="820896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262626"/>
                </a:solidFill>
                <a:latin typeface="Times New Roman" panose="02020603050405020304" pitchFamily="18" charset="0"/>
              </a:rPr>
              <a:t>Gli HPV (virus a DNA) ad alto rischio il fattore più importante nello sviluppo del carcinoma cervicale. Sono 15 gli HPV ad alto rischio attualmente identificati, ma HPV-16 da solo è responsabile di circa il 60% dei casi di cancro della cervice, mentre HPV-18 è associato a un ulteriore 10% dei casi; altri sierotipi di HPV contribuiscono ciascuno a meno del 5% dei casi. </a:t>
            </a:r>
          </a:p>
          <a:p>
            <a:pPr algn="just" eaLnBrk="1" hangingPunct="1">
              <a:spcBef>
                <a:spcPct val="0"/>
              </a:spcBef>
              <a:buFontTx/>
              <a:buNone/>
            </a:pPr>
            <a:r>
              <a:rPr lang="it-IT" altLang="it-IT" sz="2000">
                <a:solidFill>
                  <a:srgbClr val="262626"/>
                </a:solidFill>
                <a:latin typeface="Times New Roman" panose="02020603050405020304" pitchFamily="18" charset="0"/>
              </a:rPr>
              <a:t>La capacità di agire da carcinogeno dipende dalle proteine virali E6 ed E7, che interferiscono con l’attività di proteine con funzione di oncosoppressori. Sebbene l’HPV infetti le cellule squamose immature, la replicazione virale avviene nelle cellule squamose in maturazione. Normalmente, queste cellule più mature si arrestano nella fase G1 del ciclo cellulare; tuttavia, quando infettate dall’HPV, esse continuano a progredire attivamente attraverso il ciclo cellulare. </a:t>
            </a:r>
          </a:p>
          <a:p>
            <a:pPr algn="just" eaLnBrk="1" hangingPunct="1">
              <a:spcBef>
                <a:spcPct val="0"/>
              </a:spcBef>
              <a:buFontTx/>
              <a:buNone/>
            </a:pPr>
            <a:r>
              <a:rPr lang="it-IT" altLang="it-IT" sz="2000">
                <a:solidFill>
                  <a:srgbClr val="262626"/>
                </a:solidFill>
                <a:latin typeface="Times New Roman" panose="02020603050405020304" pitchFamily="18" charset="0"/>
              </a:rPr>
              <a:t>Nonostante non vi siano dubbi sul ruolo dell’HPV quale fattore eziologico comune del cancro della cervice, esso non è sufficiente per provocarlo. Questa conclusione è confermata dal fatto che un’alta percentuale di giovani donne viene infettata con uno o più sierotipi di HPV durante gli anni della vita fertile, ma solo poche sviluppano un cancro. Pertanto altri fattori (esposizione a co-cancerogeni e  stato immunitario dell’ospite) influenzano la regressione o la persistenza dell’infezione da HPV, e infine l’eventuale progressione neoplastica.</a:t>
            </a:r>
          </a:p>
          <a:p>
            <a:pPr algn="just" eaLnBrk="1" hangingPunct="1">
              <a:spcBef>
                <a:spcPct val="0"/>
              </a:spcBef>
              <a:buFontTx/>
              <a:buNone/>
            </a:pPr>
            <a:endParaRPr lang="it-IT" altLang="it-IT" sz="2000">
              <a:solidFill>
                <a:srgbClr val="262626"/>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DFC20-019C-FABE-C243-60D5CCCA5CB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BCC3977-D66E-CAE8-D413-36A19E7A8237}"/>
              </a:ext>
            </a:extLst>
          </p:cNvPr>
          <p:cNvSpPr>
            <a:spLocks noGrp="1"/>
          </p:cNvSpPr>
          <p:nvPr>
            <p:ph idx="1"/>
          </p:nvPr>
        </p:nvSpPr>
        <p:spPr/>
        <p:txBody>
          <a:bodyPr/>
          <a:lstStyle/>
          <a:p>
            <a:endParaRPr lang="it-IT"/>
          </a:p>
        </p:txBody>
      </p:sp>
      <p:pic>
        <p:nvPicPr>
          <p:cNvPr id="72706" name="Picture 2" descr="desc img">
            <a:extLst>
              <a:ext uri="{FF2B5EF4-FFF2-40B4-BE49-F238E27FC236}">
                <a16:creationId xmlns:a16="http://schemas.microsoft.com/office/drawing/2014/main" id="{5E5DDB0D-805F-7D47-4743-E3848C440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11150"/>
            <a:ext cx="8293100" cy="623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0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a:extLst>
              <a:ext uri="{FF2B5EF4-FFF2-40B4-BE49-F238E27FC236}">
                <a16:creationId xmlns:a16="http://schemas.microsoft.com/office/drawing/2014/main" id="{4B2D4DBB-7CD6-204F-D225-BD2335B12B68}"/>
              </a:ext>
            </a:extLst>
          </p:cNvPr>
          <p:cNvSpPr txBox="1">
            <a:spLocks noChangeArrowheads="1"/>
          </p:cNvSpPr>
          <p:nvPr/>
        </p:nvSpPr>
        <p:spPr bwMode="auto">
          <a:xfrm>
            <a:off x="468313" y="1125538"/>
            <a:ext cx="8064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endParaRPr lang="it-IT" altLang="it-IT">
              <a:solidFill>
                <a:srgbClr val="262626"/>
              </a:solidFill>
              <a:latin typeface="Times New Roman" panose="02020603050405020304" pitchFamily="18" charset="0"/>
            </a:endParaRPr>
          </a:p>
          <a:p>
            <a:pPr algn="just" eaLnBrk="1" hangingPunct="1">
              <a:spcBef>
                <a:spcPct val="0"/>
              </a:spcBef>
              <a:buFontTx/>
              <a:buNone/>
            </a:pPr>
            <a:r>
              <a:rPr lang="it-IT" altLang="it-IT">
                <a:solidFill>
                  <a:srgbClr val="262626"/>
                </a:solidFill>
                <a:latin typeface="Times New Roman" panose="02020603050405020304" pitchFamily="18" charset="0"/>
              </a:rPr>
              <a:t>L</a:t>
            </a:r>
            <a:r>
              <a:rPr lang="ja-JP" altLang="it-IT">
                <a:solidFill>
                  <a:srgbClr val="262626"/>
                </a:solidFill>
                <a:latin typeface="Arial" panose="020B0604020202020204" pitchFamily="34" charset="0"/>
              </a:rPr>
              <a:t>’</a:t>
            </a:r>
            <a:r>
              <a:rPr lang="it-IT" altLang="ja-JP">
                <a:solidFill>
                  <a:srgbClr val="262626"/>
                </a:solidFill>
                <a:latin typeface="Times New Roman" panose="02020603050405020304" pitchFamily="18" charset="0"/>
              </a:rPr>
              <a:t>introduzione del test citologico di </a:t>
            </a:r>
            <a:r>
              <a:rPr lang="it-IT" altLang="ja-JP" u="sng">
                <a:solidFill>
                  <a:srgbClr val="262626"/>
                </a:solidFill>
                <a:latin typeface="Times New Roman" panose="02020603050405020304" pitchFamily="18" charset="0"/>
              </a:rPr>
              <a:t>screening</a:t>
            </a:r>
            <a:r>
              <a:rPr lang="it-IT" altLang="ja-JP">
                <a:solidFill>
                  <a:srgbClr val="262626"/>
                </a:solidFill>
                <a:latin typeface="Times New Roman" panose="02020603050405020304" pitchFamily="18" charset="0"/>
              </a:rPr>
              <a:t> di Papanicolau ha ridotto nettamente l</a:t>
            </a:r>
            <a:r>
              <a:rPr lang="ja-JP" altLang="it-IT">
                <a:solidFill>
                  <a:srgbClr val="262626"/>
                </a:solidFill>
                <a:latin typeface="Arial" panose="020B0604020202020204" pitchFamily="34" charset="0"/>
              </a:rPr>
              <a:t>’</a:t>
            </a:r>
            <a:r>
              <a:rPr lang="it-IT" altLang="ja-JP">
                <a:solidFill>
                  <a:srgbClr val="262626"/>
                </a:solidFill>
                <a:latin typeface="Times New Roman" panose="02020603050405020304" pitchFamily="18" charset="0"/>
              </a:rPr>
              <a:t>incidenza delle forme invasive del cancro, aumentando la frequenza di diagnosi dei precursori: cervical intraepithelial neoplasia (CIN).</a:t>
            </a:r>
            <a:endParaRPr lang="it-IT" altLang="it-IT">
              <a:solidFill>
                <a:srgbClr val="262626"/>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4453-4502-12373-21535">
            <a:extLst>
              <a:ext uri="{FF2B5EF4-FFF2-40B4-BE49-F238E27FC236}">
                <a16:creationId xmlns:a16="http://schemas.microsoft.com/office/drawing/2014/main" id="{A88AA6F3-6BFF-4FCD-446E-AD880FFC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9475"/>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5FD5FC3-418C-4C24-D127-B4373C90AA7C}"/>
              </a:ext>
            </a:extLst>
          </p:cNvPr>
          <p:cNvSpPr>
            <a:spLocks noChangeArrowheads="1"/>
          </p:cNvSpPr>
          <p:nvPr/>
        </p:nvSpPr>
        <p:spPr bwMode="auto">
          <a:xfrm>
            <a:off x="0" y="209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grpSp>
        <p:nvGrpSpPr>
          <p:cNvPr id="32770" name="Group 3">
            <a:extLst>
              <a:ext uri="{FF2B5EF4-FFF2-40B4-BE49-F238E27FC236}">
                <a16:creationId xmlns:a16="http://schemas.microsoft.com/office/drawing/2014/main" id="{812F8389-1805-8A84-9D6A-E55BACA131B7}"/>
              </a:ext>
            </a:extLst>
          </p:cNvPr>
          <p:cNvGrpSpPr>
            <a:grpSpLocks/>
          </p:cNvGrpSpPr>
          <p:nvPr/>
        </p:nvGrpSpPr>
        <p:grpSpPr bwMode="auto">
          <a:xfrm>
            <a:off x="2536825" y="2089150"/>
            <a:ext cx="4070350" cy="2616200"/>
            <a:chOff x="-3" y="-3"/>
            <a:chExt cx="2564" cy="1648"/>
          </a:xfrm>
        </p:grpSpPr>
        <p:grpSp>
          <p:nvGrpSpPr>
            <p:cNvPr id="32780" name="Group 4">
              <a:extLst>
                <a:ext uri="{FF2B5EF4-FFF2-40B4-BE49-F238E27FC236}">
                  <a16:creationId xmlns:a16="http://schemas.microsoft.com/office/drawing/2014/main" id="{A79DCCD3-5760-EEFE-25B0-D02E69EE49BE}"/>
                </a:ext>
              </a:extLst>
            </p:cNvPr>
            <p:cNvGrpSpPr>
              <a:grpSpLocks/>
            </p:cNvGrpSpPr>
            <p:nvPr/>
          </p:nvGrpSpPr>
          <p:grpSpPr bwMode="auto">
            <a:xfrm>
              <a:off x="0" y="0"/>
              <a:ext cx="2558" cy="1642"/>
              <a:chOff x="0" y="0"/>
              <a:chExt cx="2558" cy="1642"/>
            </a:xfrm>
          </p:grpSpPr>
          <p:sp>
            <p:nvSpPr>
              <p:cNvPr id="32782" name="Rectangle 5">
                <a:extLst>
                  <a:ext uri="{FF2B5EF4-FFF2-40B4-BE49-F238E27FC236}">
                    <a16:creationId xmlns:a16="http://schemas.microsoft.com/office/drawing/2014/main" id="{60060D42-C6A2-0271-5BE1-E7A4A247689C}"/>
                  </a:ext>
                </a:extLst>
              </p:cNvPr>
              <p:cNvSpPr>
                <a:spLocks noChangeArrowheads="1"/>
              </p:cNvSpPr>
              <p:nvPr/>
            </p:nvSpPr>
            <p:spPr bwMode="auto">
              <a:xfrm>
                <a:off x="0" y="0"/>
                <a:ext cx="2558"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400">
                    <a:latin typeface="Times New Roman" panose="02020603050405020304" pitchFamily="18" charset="0"/>
                    <a:hlinkMouseOver r:id="rId2" action="ppaction://hlinkfile"/>
                  </a:rPr>
                  <a:t>  </a:t>
                </a:r>
                <a:r>
                  <a:rPr lang="it-IT" altLang="it-IT" sz="16500">
                    <a:latin typeface="Times New Roman" panose="02020603050405020304" pitchFamily="18" charset="0"/>
                  </a:rPr>
                  <a:t> </a:t>
                </a:r>
                <a:r>
                  <a:rPr lang="it-IT" altLang="it-IT" sz="2400">
                    <a:latin typeface="Times New Roman" panose="02020603050405020304" pitchFamily="18" charset="0"/>
                  </a:rPr>
                  <a:t>                                          </a:t>
                </a:r>
              </a:p>
            </p:txBody>
          </p:sp>
          <p:sp>
            <p:nvSpPr>
              <p:cNvPr id="32783" name="Rectangle 6">
                <a:extLst>
                  <a:ext uri="{FF2B5EF4-FFF2-40B4-BE49-F238E27FC236}">
                    <a16:creationId xmlns:a16="http://schemas.microsoft.com/office/drawing/2014/main" id="{A602FAB6-1F73-2143-58BD-20040059E8B5}"/>
                  </a:ext>
                </a:extLst>
              </p:cNvPr>
              <p:cNvSpPr>
                <a:spLocks noChangeArrowheads="1"/>
              </p:cNvSpPr>
              <p:nvPr/>
            </p:nvSpPr>
            <p:spPr bwMode="auto">
              <a:xfrm>
                <a:off x="0" y="0"/>
                <a:ext cx="2558" cy="16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grpSp>
        <p:sp>
          <p:nvSpPr>
            <p:cNvPr id="32781" name="Rectangle 7">
              <a:extLst>
                <a:ext uri="{FF2B5EF4-FFF2-40B4-BE49-F238E27FC236}">
                  <a16:creationId xmlns:a16="http://schemas.microsoft.com/office/drawing/2014/main" id="{BB4E59F3-0905-F004-3139-A5C086D60ECB}"/>
                </a:ext>
              </a:extLst>
            </p:cNvPr>
            <p:cNvSpPr>
              <a:spLocks noChangeArrowheads="1"/>
            </p:cNvSpPr>
            <p:nvPr/>
          </p:nvSpPr>
          <p:spPr bwMode="auto">
            <a:xfrm>
              <a:off x="-3" y="-3"/>
              <a:ext cx="2564" cy="1648"/>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grpSp>
      <p:pic>
        <p:nvPicPr>
          <p:cNvPr id="32771" name="Picture 8" descr="5817b">
            <a:extLst>
              <a:ext uri="{FF2B5EF4-FFF2-40B4-BE49-F238E27FC236}">
                <a16:creationId xmlns:a16="http://schemas.microsoft.com/office/drawing/2014/main" id="{02647180-5969-9F60-FC65-44D416BC9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8675688"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9">
            <a:extLst>
              <a:ext uri="{FF2B5EF4-FFF2-40B4-BE49-F238E27FC236}">
                <a16:creationId xmlns:a16="http://schemas.microsoft.com/office/drawing/2014/main" id="{F3AE8897-6BBE-2C6A-9072-62F01BC296D3}"/>
              </a:ext>
            </a:extLst>
          </p:cNvPr>
          <p:cNvSpPr>
            <a:spLocks noChangeArrowheads="1"/>
          </p:cNvSpPr>
          <p:nvPr/>
        </p:nvSpPr>
        <p:spPr bwMode="auto">
          <a:xfrm>
            <a:off x="0" y="209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pic>
        <p:nvPicPr>
          <p:cNvPr id="1671178" name="Picture 10" descr="FEM003">
            <a:extLst>
              <a:ext uri="{FF2B5EF4-FFF2-40B4-BE49-F238E27FC236}">
                <a16:creationId xmlns:a16="http://schemas.microsoft.com/office/drawing/2014/main" id="{53BDF9C6-7882-3D67-FF09-B81C81334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713" y="0"/>
            <a:ext cx="3570287"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71183" name="Group 15">
            <a:extLst>
              <a:ext uri="{FF2B5EF4-FFF2-40B4-BE49-F238E27FC236}">
                <a16:creationId xmlns:a16="http://schemas.microsoft.com/office/drawing/2014/main" id="{B19AE5C1-CCD8-ABF3-99A6-574DA5A7C959}"/>
              </a:ext>
            </a:extLst>
          </p:cNvPr>
          <p:cNvGrpSpPr>
            <a:grpSpLocks/>
          </p:cNvGrpSpPr>
          <p:nvPr/>
        </p:nvGrpSpPr>
        <p:grpSpPr bwMode="auto">
          <a:xfrm>
            <a:off x="1187450" y="4005263"/>
            <a:ext cx="5184775" cy="2087562"/>
            <a:chOff x="748" y="2523"/>
            <a:chExt cx="3266" cy="1315"/>
          </a:xfrm>
        </p:grpSpPr>
        <p:sp>
          <p:nvSpPr>
            <p:cNvPr id="32778" name="Line 11">
              <a:extLst>
                <a:ext uri="{FF2B5EF4-FFF2-40B4-BE49-F238E27FC236}">
                  <a16:creationId xmlns:a16="http://schemas.microsoft.com/office/drawing/2014/main" id="{780922E1-1E5B-FC0D-D7F3-5B164EBD4002}"/>
                </a:ext>
              </a:extLst>
            </p:cNvPr>
            <p:cNvSpPr>
              <a:spLocks noChangeShapeType="1"/>
            </p:cNvSpPr>
            <p:nvPr/>
          </p:nvSpPr>
          <p:spPr bwMode="auto">
            <a:xfrm flipV="1">
              <a:off x="748" y="2523"/>
              <a:ext cx="3266" cy="131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useBgFill="1">
          <p:nvSpPr>
            <p:cNvPr id="32779" name="Text Box 12">
              <a:extLst>
                <a:ext uri="{FF2B5EF4-FFF2-40B4-BE49-F238E27FC236}">
                  <a16:creationId xmlns:a16="http://schemas.microsoft.com/office/drawing/2014/main" id="{F516304F-11AC-92C6-8986-F82AAEDF909C}"/>
                </a:ext>
              </a:extLst>
            </p:cNvPr>
            <p:cNvSpPr txBox="1">
              <a:spLocks noChangeArrowheads="1"/>
            </p:cNvSpPr>
            <p:nvPr/>
          </p:nvSpPr>
          <p:spPr bwMode="auto">
            <a:xfrm>
              <a:off x="1791" y="3385"/>
              <a:ext cx="1543" cy="3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262626"/>
                  </a:solidFill>
                  <a:latin typeface="Times New Roman" panose="02020603050405020304" pitchFamily="18" charset="0"/>
                </a:rPr>
                <a:t>Cellule basali</a:t>
              </a:r>
            </a:p>
          </p:txBody>
        </p:sp>
      </p:grpSp>
      <p:grpSp>
        <p:nvGrpSpPr>
          <p:cNvPr id="1671184" name="Group 16">
            <a:extLst>
              <a:ext uri="{FF2B5EF4-FFF2-40B4-BE49-F238E27FC236}">
                <a16:creationId xmlns:a16="http://schemas.microsoft.com/office/drawing/2014/main" id="{E108BA28-018D-B3F7-1A26-979A10174AE1}"/>
              </a:ext>
            </a:extLst>
          </p:cNvPr>
          <p:cNvGrpSpPr>
            <a:grpSpLocks/>
          </p:cNvGrpSpPr>
          <p:nvPr/>
        </p:nvGrpSpPr>
        <p:grpSpPr bwMode="auto">
          <a:xfrm>
            <a:off x="1692275" y="1268413"/>
            <a:ext cx="4248150" cy="3384550"/>
            <a:chOff x="1066" y="799"/>
            <a:chExt cx="2676" cy="2132"/>
          </a:xfrm>
        </p:grpSpPr>
        <p:sp>
          <p:nvSpPr>
            <p:cNvPr id="32776" name="Line 13">
              <a:extLst>
                <a:ext uri="{FF2B5EF4-FFF2-40B4-BE49-F238E27FC236}">
                  <a16:creationId xmlns:a16="http://schemas.microsoft.com/office/drawing/2014/main" id="{54838D6B-1505-D19B-74F1-536D7466513A}"/>
                </a:ext>
              </a:extLst>
            </p:cNvPr>
            <p:cNvSpPr>
              <a:spLocks noChangeShapeType="1"/>
            </p:cNvSpPr>
            <p:nvPr/>
          </p:nvSpPr>
          <p:spPr bwMode="auto">
            <a:xfrm flipV="1">
              <a:off x="1701" y="799"/>
              <a:ext cx="2041" cy="213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useBgFill="1">
          <p:nvSpPr>
            <p:cNvPr id="32777" name="Text Box 14">
              <a:extLst>
                <a:ext uri="{FF2B5EF4-FFF2-40B4-BE49-F238E27FC236}">
                  <a16:creationId xmlns:a16="http://schemas.microsoft.com/office/drawing/2014/main" id="{D41DB70C-F71C-55A6-1D59-C7322FEE433F}"/>
                </a:ext>
              </a:extLst>
            </p:cNvPr>
            <p:cNvSpPr txBox="1">
              <a:spLocks noChangeArrowheads="1"/>
            </p:cNvSpPr>
            <p:nvPr/>
          </p:nvSpPr>
          <p:spPr bwMode="auto">
            <a:xfrm>
              <a:off x="1066" y="1525"/>
              <a:ext cx="1724" cy="3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262626"/>
                  </a:solidFill>
                  <a:latin typeface="Times New Roman" panose="02020603050405020304" pitchFamily="18" charset="0"/>
                </a:rPr>
                <a:t>Cellule spinose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71178"/>
                                        </p:tgtEl>
                                        <p:attrNameLst>
                                          <p:attrName>style.visibility</p:attrName>
                                        </p:attrNameLst>
                                      </p:cBhvr>
                                      <p:to>
                                        <p:strVal val="visible"/>
                                      </p:to>
                                    </p:set>
                                    <p:animEffect transition="in" filter="dissolve">
                                      <p:cBhvr>
                                        <p:cTn id="7" dur="500"/>
                                        <p:tgtEl>
                                          <p:spTgt spid="1671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671184"/>
                                        </p:tgtEl>
                                        <p:attrNameLst>
                                          <p:attrName>style.visibility</p:attrName>
                                        </p:attrNameLst>
                                      </p:cBhvr>
                                      <p:to>
                                        <p:strVal val="visible"/>
                                      </p:to>
                                    </p:set>
                                    <p:anim calcmode="lin" valueType="num">
                                      <p:cBhvr>
                                        <p:cTn id="12" dur="1000" fill="hold"/>
                                        <p:tgtEl>
                                          <p:spTgt spid="1671184"/>
                                        </p:tgtEl>
                                        <p:attrNameLst>
                                          <p:attrName>ppt_w</p:attrName>
                                        </p:attrNameLst>
                                      </p:cBhvr>
                                      <p:tavLst>
                                        <p:tav tm="0">
                                          <p:val>
                                            <p:strVal val="#ppt_w+.3"/>
                                          </p:val>
                                        </p:tav>
                                        <p:tav tm="100000">
                                          <p:val>
                                            <p:strVal val="#ppt_w"/>
                                          </p:val>
                                        </p:tav>
                                      </p:tavLst>
                                    </p:anim>
                                    <p:anim calcmode="lin" valueType="num">
                                      <p:cBhvr>
                                        <p:cTn id="13" dur="1000" fill="hold"/>
                                        <p:tgtEl>
                                          <p:spTgt spid="1671184"/>
                                        </p:tgtEl>
                                        <p:attrNameLst>
                                          <p:attrName>ppt_h</p:attrName>
                                        </p:attrNameLst>
                                      </p:cBhvr>
                                      <p:tavLst>
                                        <p:tav tm="0">
                                          <p:val>
                                            <p:strVal val="#ppt_h"/>
                                          </p:val>
                                        </p:tav>
                                        <p:tav tm="100000">
                                          <p:val>
                                            <p:strVal val="#ppt_h"/>
                                          </p:val>
                                        </p:tav>
                                      </p:tavLst>
                                    </p:anim>
                                    <p:animEffect transition="in" filter="fade">
                                      <p:cBhvr>
                                        <p:cTn id="14" dur="1000"/>
                                        <p:tgtEl>
                                          <p:spTgt spid="16711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671183"/>
                                        </p:tgtEl>
                                        <p:attrNameLst>
                                          <p:attrName>style.visibility</p:attrName>
                                        </p:attrNameLst>
                                      </p:cBhvr>
                                      <p:to>
                                        <p:strVal val="visible"/>
                                      </p:to>
                                    </p:set>
                                    <p:anim calcmode="lin" valueType="num">
                                      <p:cBhvr>
                                        <p:cTn id="19" dur="1000" fill="hold"/>
                                        <p:tgtEl>
                                          <p:spTgt spid="1671183"/>
                                        </p:tgtEl>
                                        <p:attrNameLst>
                                          <p:attrName>ppt_w</p:attrName>
                                        </p:attrNameLst>
                                      </p:cBhvr>
                                      <p:tavLst>
                                        <p:tav tm="0">
                                          <p:val>
                                            <p:strVal val="#ppt_w+.3"/>
                                          </p:val>
                                        </p:tav>
                                        <p:tav tm="100000">
                                          <p:val>
                                            <p:strVal val="#ppt_w"/>
                                          </p:val>
                                        </p:tav>
                                      </p:tavLst>
                                    </p:anim>
                                    <p:anim calcmode="lin" valueType="num">
                                      <p:cBhvr>
                                        <p:cTn id="20" dur="1000" fill="hold"/>
                                        <p:tgtEl>
                                          <p:spTgt spid="1671183"/>
                                        </p:tgtEl>
                                        <p:attrNameLst>
                                          <p:attrName>ppt_h</p:attrName>
                                        </p:attrNameLst>
                                      </p:cBhvr>
                                      <p:tavLst>
                                        <p:tav tm="0">
                                          <p:val>
                                            <p:strVal val="#ppt_h"/>
                                          </p:val>
                                        </p:tav>
                                        <p:tav tm="100000">
                                          <p:val>
                                            <p:strVal val="#ppt_h"/>
                                          </p:val>
                                        </p:tav>
                                      </p:tavLst>
                                    </p:anim>
                                    <p:animEffect transition="in" filter="fade">
                                      <p:cBhvr>
                                        <p:cTn id="21" dur="1000"/>
                                        <p:tgtEl>
                                          <p:spTgt spid="16711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67118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67118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71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a:extLst>
              <a:ext uri="{FF2B5EF4-FFF2-40B4-BE49-F238E27FC236}">
                <a16:creationId xmlns:a16="http://schemas.microsoft.com/office/drawing/2014/main" id="{8AB6B696-537D-A783-2B83-31DEFE16039A}"/>
              </a:ext>
            </a:extLst>
          </p:cNvPr>
          <p:cNvSpPr txBox="1">
            <a:spLocks noChangeArrowheads="1"/>
          </p:cNvSpPr>
          <p:nvPr/>
        </p:nvSpPr>
        <p:spPr bwMode="auto">
          <a:xfrm>
            <a:off x="669925" y="72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it-IT" altLang="it-IT" sz="2400" b="1">
              <a:latin typeface="Times New Roman" panose="02020603050405020304" pitchFamily="18" charset="0"/>
            </a:endParaRPr>
          </a:p>
        </p:txBody>
      </p:sp>
      <p:sp>
        <p:nvSpPr>
          <p:cNvPr id="1672195" name="Text Box 3">
            <a:extLst>
              <a:ext uri="{FF2B5EF4-FFF2-40B4-BE49-F238E27FC236}">
                <a16:creationId xmlns:a16="http://schemas.microsoft.com/office/drawing/2014/main" id="{ED1322A3-C2B3-06DE-75C2-683C5D232FCA}"/>
              </a:ext>
            </a:extLst>
          </p:cNvPr>
          <p:cNvSpPr txBox="1">
            <a:spLocks noChangeArrowheads="1"/>
          </p:cNvSpPr>
          <p:nvPr/>
        </p:nvSpPr>
        <p:spPr bwMode="auto">
          <a:xfrm>
            <a:off x="611188" y="552450"/>
            <a:ext cx="81692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30000"/>
              </a:spcBef>
              <a:buFont typeface="Wingdings" pitchFamily="2" charset="2"/>
              <a:buChar char="§"/>
            </a:pPr>
            <a:r>
              <a:rPr lang="it-IT" altLang="it-IT">
                <a:solidFill>
                  <a:srgbClr val="262626"/>
                </a:solidFill>
                <a:latin typeface="Times New Roman" panose="02020603050405020304" pitchFamily="18" charset="0"/>
              </a:rPr>
              <a:t> </a:t>
            </a:r>
            <a:r>
              <a:rPr lang="it-IT" altLang="it-IT" sz="2400">
                <a:solidFill>
                  <a:srgbClr val="262626"/>
                </a:solidFill>
                <a:latin typeface="Times New Roman" panose="02020603050405020304" pitchFamily="18" charset="0"/>
              </a:rPr>
              <a:t>L</a:t>
            </a:r>
            <a:r>
              <a:rPr lang="ja-JP" altLang="it-IT" sz="2400">
                <a:solidFill>
                  <a:srgbClr val="262626"/>
                </a:solidFill>
                <a:latin typeface="Arial" panose="020B0604020202020204" pitchFamily="34" charset="0"/>
              </a:rPr>
              <a:t>’</a:t>
            </a:r>
            <a:r>
              <a:rPr lang="it-IT" altLang="ja-JP" sz="2400">
                <a:solidFill>
                  <a:srgbClr val="262626"/>
                </a:solidFill>
                <a:latin typeface="Times New Roman" panose="02020603050405020304" pitchFamily="18" charset="0"/>
              </a:rPr>
              <a:t>efficacia preventiva dell</a:t>
            </a:r>
            <a:r>
              <a:rPr lang="ja-JP" altLang="it-IT" sz="2400">
                <a:solidFill>
                  <a:srgbClr val="262626"/>
                </a:solidFill>
                <a:latin typeface="Arial" panose="020B0604020202020204" pitchFamily="34" charset="0"/>
              </a:rPr>
              <a:t>’</a:t>
            </a:r>
            <a:r>
              <a:rPr lang="it-IT" altLang="ja-JP" sz="2400">
                <a:solidFill>
                  <a:srgbClr val="262626"/>
                </a:solidFill>
                <a:latin typeface="Times New Roman" panose="02020603050405020304" pitchFamily="18" charset="0"/>
              </a:rPr>
              <a:t>esame di Papanicolau deriva dal fatto che la maggioranza dei carcinomi della cervice uterina è preceduta da lesioni precancerose.</a:t>
            </a:r>
          </a:p>
          <a:p>
            <a:pPr algn="just" eaLnBrk="1" hangingPunct="1">
              <a:spcBef>
                <a:spcPct val="30000"/>
              </a:spcBef>
              <a:buFont typeface="Wingdings" pitchFamily="2" charset="2"/>
              <a:buChar char="§"/>
            </a:pPr>
            <a:r>
              <a:rPr lang="it-IT" altLang="it-IT" sz="2400">
                <a:solidFill>
                  <a:srgbClr val="262626"/>
                </a:solidFill>
                <a:latin typeface="Times New Roman" panose="02020603050405020304" pitchFamily="18" charset="0"/>
              </a:rPr>
              <a:t> Queste sono caratterizzate da un continuum di alterazioni morfologiche con una storia naturale di circa 20 anni dall</a:t>
            </a:r>
            <a:r>
              <a:rPr lang="ja-JP" altLang="it-IT" sz="2400">
                <a:solidFill>
                  <a:srgbClr val="262626"/>
                </a:solidFill>
                <a:latin typeface="Arial" panose="020B0604020202020204" pitchFamily="34" charset="0"/>
              </a:rPr>
              <a:t>’</a:t>
            </a:r>
            <a:r>
              <a:rPr lang="it-IT" altLang="ja-JP" sz="2400">
                <a:solidFill>
                  <a:srgbClr val="262626"/>
                </a:solidFill>
                <a:latin typeface="Times New Roman" panose="02020603050405020304" pitchFamily="18" charset="0"/>
              </a:rPr>
              <a:t>inizio della trasformazione allo sviluppo di forme invasive.</a:t>
            </a:r>
          </a:p>
          <a:p>
            <a:pPr algn="just" eaLnBrk="1" hangingPunct="1">
              <a:spcBef>
                <a:spcPct val="30000"/>
              </a:spcBef>
              <a:buFont typeface="Wingdings" pitchFamily="2" charset="2"/>
              <a:buChar char="§"/>
            </a:pPr>
            <a:r>
              <a:rPr lang="it-IT" altLang="it-IT" sz="2400">
                <a:solidFill>
                  <a:srgbClr val="262626"/>
                </a:solidFill>
                <a:latin typeface="Times New Roman" panose="02020603050405020304" pitchFamily="18" charset="0"/>
              </a:rPr>
              <a:t> La classificazione delle lesioni precancerose è da sempre motivo di intensi dibattiti: per decenni ha prevalso la classificazione CIN (Cervical Intraepithelial Neoplasia).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72195">
                                            <p:txEl>
                                              <p:pRg st="1" end="1"/>
                                            </p:txEl>
                                          </p:spTgt>
                                        </p:tgtEl>
                                        <p:attrNameLst>
                                          <p:attrName>style.visibility</p:attrName>
                                        </p:attrNameLst>
                                      </p:cBhvr>
                                      <p:to>
                                        <p:strVal val="visible"/>
                                      </p:to>
                                    </p:set>
                                    <p:anim calcmode="lin" valueType="num">
                                      <p:cBhvr additive="base">
                                        <p:cTn id="7" dur="500" fill="hold"/>
                                        <p:tgtEl>
                                          <p:spTgt spid="1672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21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672195">
                                            <p:txEl>
                                              <p:pRg st="2" end="2"/>
                                            </p:txEl>
                                          </p:spTgt>
                                        </p:tgtEl>
                                        <p:attrNameLst>
                                          <p:attrName>style.visibility</p:attrName>
                                        </p:attrNameLst>
                                      </p:cBhvr>
                                      <p:to>
                                        <p:strVal val="visible"/>
                                      </p:to>
                                    </p:set>
                                    <p:anim calcmode="lin" valueType="num">
                                      <p:cBhvr additive="base">
                                        <p:cTn id="13" dur="500" fill="hold"/>
                                        <p:tgtEl>
                                          <p:spTgt spid="1672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219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DC0F1D7E-1B9B-B2A9-92C2-2AA94EF746B1}"/>
              </a:ext>
            </a:extLst>
          </p:cNvPr>
          <p:cNvSpPr txBox="1">
            <a:spLocks noChangeArrowheads="1"/>
          </p:cNvSpPr>
          <p:nvPr/>
        </p:nvSpPr>
        <p:spPr bwMode="auto">
          <a:xfrm>
            <a:off x="669925" y="72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it-IT" altLang="it-IT" sz="2400" b="1">
              <a:latin typeface="Times New Roman" panose="02020603050405020304" pitchFamily="18" charset="0"/>
            </a:endParaRPr>
          </a:p>
        </p:txBody>
      </p:sp>
      <p:sp>
        <p:nvSpPr>
          <p:cNvPr id="34818" name="Text Box 3">
            <a:extLst>
              <a:ext uri="{FF2B5EF4-FFF2-40B4-BE49-F238E27FC236}">
                <a16:creationId xmlns:a16="http://schemas.microsoft.com/office/drawing/2014/main" id="{C281CB25-4473-6907-D485-BAF176F328B9}"/>
              </a:ext>
            </a:extLst>
          </p:cNvPr>
          <p:cNvSpPr txBox="1">
            <a:spLocks noChangeArrowheads="1"/>
          </p:cNvSpPr>
          <p:nvPr/>
        </p:nvSpPr>
        <p:spPr bwMode="auto">
          <a:xfrm>
            <a:off x="323850" y="549275"/>
            <a:ext cx="8169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800">
                <a:solidFill>
                  <a:srgbClr val="262626"/>
                </a:solidFill>
                <a:latin typeface="Times New Roman" panose="02020603050405020304" pitchFamily="18" charset="0"/>
              </a:rPr>
              <a:t>CIN I 	= displasia lieve</a:t>
            </a:r>
          </a:p>
          <a:p>
            <a:pPr eaLnBrk="1" hangingPunct="1">
              <a:spcBef>
                <a:spcPct val="0"/>
              </a:spcBef>
              <a:buFontTx/>
              <a:buNone/>
            </a:pPr>
            <a:r>
              <a:rPr lang="it-IT" altLang="it-IT" sz="2800">
                <a:solidFill>
                  <a:srgbClr val="262626"/>
                </a:solidFill>
                <a:latin typeface="Times New Roman" panose="02020603050405020304" pitchFamily="18" charset="0"/>
              </a:rPr>
              <a:t>CIN II = displasia moderata</a:t>
            </a:r>
          </a:p>
          <a:p>
            <a:pPr eaLnBrk="1" hangingPunct="1">
              <a:spcBef>
                <a:spcPct val="0"/>
              </a:spcBef>
              <a:buFontTx/>
              <a:buNone/>
            </a:pPr>
            <a:r>
              <a:rPr lang="it-IT" altLang="it-IT" sz="2800">
                <a:solidFill>
                  <a:srgbClr val="262626"/>
                </a:solidFill>
                <a:latin typeface="Times New Roman" panose="02020603050405020304" pitchFamily="18" charset="0"/>
              </a:rPr>
              <a:t>CIN III = displasia grave/carcinoma in situ</a:t>
            </a:r>
          </a:p>
        </p:txBody>
      </p:sp>
      <p:sp>
        <p:nvSpPr>
          <p:cNvPr id="34819" name="Text Box 5">
            <a:extLst>
              <a:ext uri="{FF2B5EF4-FFF2-40B4-BE49-F238E27FC236}">
                <a16:creationId xmlns:a16="http://schemas.microsoft.com/office/drawing/2014/main" id="{C0BF3E2A-CE13-2F3A-6AF4-9E60B9FE0418}"/>
              </a:ext>
            </a:extLst>
          </p:cNvPr>
          <p:cNvSpPr txBox="1">
            <a:spLocks noChangeArrowheads="1"/>
          </p:cNvSpPr>
          <p:nvPr/>
        </p:nvSpPr>
        <p:spPr bwMode="auto">
          <a:xfrm>
            <a:off x="395288" y="2133600"/>
            <a:ext cx="81692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sz="2000">
                <a:solidFill>
                  <a:srgbClr val="262626"/>
                </a:solidFill>
                <a:latin typeface="Times New Roman" panose="02020603050405020304" pitchFamily="18" charset="0"/>
              </a:rPr>
              <a:t>Poiché la decisione in merito alla gestione del paziente comporta due opzioni (follow-up oppure trattamento chirurgico) tale sistema di classificazione a tre gradi è stato di recente semplificato in un sistema a due gradi, in cui la CIN I (che nel 50-60% dei casi regredisce, nel 30% dei casi persiste e solo nel 20% dei casi progredisce) viene rinominata lesione squamosa intraepiteliale di basso grado (low-grade squamous intraepithelial lesion, LSIL), mentre la CIN II e la CIN III vengono combinate in un’unica categoria denominata lesione squamosa intraepiteliale di alto grado (high-grade squamous intraepithelial lesion, HSIL)</a:t>
            </a:r>
          </a:p>
          <a:p>
            <a:pPr algn="just" eaLnBrk="1" hangingPunct="1">
              <a:spcBef>
                <a:spcPct val="0"/>
              </a:spcBef>
              <a:buFontTx/>
              <a:buNone/>
            </a:pPr>
            <a:endParaRPr lang="it-IT" altLang="it-IT">
              <a:solidFill>
                <a:srgbClr val="262626"/>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IN">
            <a:extLst>
              <a:ext uri="{FF2B5EF4-FFF2-40B4-BE49-F238E27FC236}">
                <a16:creationId xmlns:a16="http://schemas.microsoft.com/office/drawing/2014/main" id="{6F50AC4C-07D4-3259-5F4D-13DC33EA8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34290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5842" name="Rectangle 3">
            <a:extLst>
              <a:ext uri="{FF2B5EF4-FFF2-40B4-BE49-F238E27FC236}">
                <a16:creationId xmlns:a16="http://schemas.microsoft.com/office/drawing/2014/main" id="{A088C80A-CD8F-F7A2-1B38-6B136CFFC0A0}"/>
              </a:ext>
            </a:extLst>
          </p:cNvPr>
          <p:cNvSpPr>
            <a:spLocks noChangeArrowheads="1"/>
          </p:cNvSpPr>
          <p:nvPr/>
        </p:nvSpPr>
        <p:spPr bwMode="auto">
          <a:xfrm>
            <a:off x="373063" y="1325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sp>
        <p:nvSpPr>
          <p:cNvPr id="35843" name="Text Box 4">
            <a:extLst>
              <a:ext uri="{FF2B5EF4-FFF2-40B4-BE49-F238E27FC236}">
                <a16:creationId xmlns:a16="http://schemas.microsoft.com/office/drawing/2014/main" id="{098E2E44-4BA0-FFE1-FB71-A4D24F94B06C}"/>
              </a:ext>
            </a:extLst>
          </p:cNvPr>
          <p:cNvSpPr txBox="1">
            <a:spLocks noChangeArrowheads="1"/>
          </p:cNvSpPr>
          <p:nvPr/>
        </p:nvSpPr>
        <p:spPr bwMode="auto">
          <a:xfrm>
            <a:off x="457200" y="533400"/>
            <a:ext cx="8093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chemeClr val="bg1"/>
                </a:solidFill>
                <a:latin typeface="Times New Roman" panose="02020603050405020304" pitchFamily="18" charset="0"/>
              </a:rPr>
              <a:t>La classificazione CIN è facilmente applicabile ai campioni istologici: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FEM069">
            <a:extLst>
              <a:ext uri="{FF2B5EF4-FFF2-40B4-BE49-F238E27FC236}">
                <a16:creationId xmlns:a16="http://schemas.microsoft.com/office/drawing/2014/main" id="{DB77DA12-8CAD-6F71-E450-664A9A487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975"/>
            <a:ext cx="914400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244" name="Line 4">
            <a:extLst>
              <a:ext uri="{FF2B5EF4-FFF2-40B4-BE49-F238E27FC236}">
                <a16:creationId xmlns:a16="http://schemas.microsoft.com/office/drawing/2014/main" id="{3F6C5202-5CEA-A809-0A71-47E123974EC1}"/>
              </a:ext>
            </a:extLst>
          </p:cNvPr>
          <p:cNvSpPr>
            <a:spLocks noChangeShapeType="1"/>
          </p:cNvSpPr>
          <p:nvPr/>
        </p:nvSpPr>
        <p:spPr bwMode="auto">
          <a:xfrm>
            <a:off x="2819400" y="26670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67" name="Text Box 5">
            <a:extLst>
              <a:ext uri="{FF2B5EF4-FFF2-40B4-BE49-F238E27FC236}">
                <a16:creationId xmlns:a16="http://schemas.microsoft.com/office/drawing/2014/main" id="{E32CCB1C-356A-08B5-287F-62C9AC2B8B08}"/>
              </a:ext>
            </a:extLst>
          </p:cNvPr>
          <p:cNvSpPr txBox="1">
            <a:spLocks noChangeArrowheads="1"/>
          </p:cNvSpPr>
          <p:nvPr/>
        </p:nvSpPr>
        <p:spPr bwMode="auto">
          <a:xfrm>
            <a:off x="5105400" y="1273175"/>
            <a:ext cx="2984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carcinoma in situ</a:t>
            </a:r>
          </a:p>
        </p:txBody>
      </p:sp>
      <p:sp>
        <p:nvSpPr>
          <p:cNvPr id="36868" name="Text Box 6">
            <a:extLst>
              <a:ext uri="{FF2B5EF4-FFF2-40B4-BE49-F238E27FC236}">
                <a16:creationId xmlns:a16="http://schemas.microsoft.com/office/drawing/2014/main" id="{C79BBF3C-72E3-E6C1-B702-2CE55E9EFB2C}"/>
              </a:ext>
            </a:extLst>
          </p:cNvPr>
          <p:cNvSpPr txBox="1">
            <a:spLocks noChangeArrowheads="1"/>
          </p:cNvSpPr>
          <p:nvPr/>
        </p:nvSpPr>
        <p:spPr bwMode="auto">
          <a:xfrm>
            <a:off x="304800" y="282575"/>
            <a:ext cx="283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epitelio normale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74244"/>
                                        </p:tgtEl>
                                        <p:attrNameLst>
                                          <p:attrName>style.visibility</p:attrName>
                                        </p:attrNameLst>
                                      </p:cBhvr>
                                      <p:to>
                                        <p:strVal val="visible"/>
                                      </p:to>
                                    </p:set>
                                    <p:animEffect transition="in" filter="wipe(up)">
                                      <p:cBhvr>
                                        <p:cTn id="7" dur="500"/>
                                        <p:tgtEl>
                                          <p:spTgt spid="1674244"/>
                                        </p:tgtEl>
                                      </p:cBhvr>
                                    </p:animEffect>
                                  </p:childTnLst>
                                </p:cTn>
                              </p:par>
                            </p:childTnLst>
                          </p:cTn>
                        </p:par>
                        <p:par>
                          <p:cTn id="8" fill="hold" nodeType="afterGroup">
                            <p:stCondLst>
                              <p:cond delay="500"/>
                            </p:stCondLst>
                            <p:childTnLst>
                              <p:par>
                                <p:cTn id="9" presetID="6" presetClass="emph" presetSubtype="0" fill="hold" nodeType="afterEffect">
                                  <p:stCondLst>
                                    <p:cond delay="0"/>
                                  </p:stCondLst>
                                  <p:childTnLst>
                                    <p:animScale>
                                      <p:cBhvr>
                                        <p:cTn id="10" dur="2000" fill="hold"/>
                                        <p:tgtEl>
                                          <p:spTgt spid="16742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Text Box 2">
            <a:extLst>
              <a:ext uri="{FF2B5EF4-FFF2-40B4-BE49-F238E27FC236}">
                <a16:creationId xmlns:a16="http://schemas.microsoft.com/office/drawing/2014/main" id="{C48CD4A4-D4F7-00C4-DE1D-E457DC358DB5}"/>
              </a:ext>
            </a:extLst>
          </p:cNvPr>
          <p:cNvSpPr txBox="1">
            <a:spLocks noChangeArrowheads="1"/>
          </p:cNvSpPr>
          <p:nvPr/>
        </p:nvSpPr>
        <p:spPr bwMode="auto">
          <a:xfrm>
            <a:off x="250825" y="188913"/>
            <a:ext cx="8642350" cy="6124575"/>
          </a:xfrm>
          <a:prstGeom prst="rect">
            <a:avLst/>
          </a:prstGeom>
          <a:noFill/>
          <a:ln>
            <a:noFill/>
          </a:ln>
          <a:effectLst/>
        </p:spPr>
        <p:txBody>
          <a:bodyPr>
            <a:spAutoFit/>
          </a:bodyPr>
          <a:lstStyle/>
          <a:p>
            <a:pPr algn="ctr" eaLnBrk="1" hangingPunct="1">
              <a:defRPr/>
            </a:pPr>
            <a:r>
              <a:rPr lang="it-IT" sz="3200" dirty="0">
                <a:solidFill>
                  <a:srgbClr val="800000"/>
                </a:solidFill>
                <a:latin typeface="Times New Roman" charset="0"/>
                <a:ea typeface="ＭＳ Ｐゴシック" charset="0"/>
              </a:rPr>
              <a:t>Classificazione citologica di Bethesda</a:t>
            </a:r>
          </a:p>
          <a:p>
            <a:pPr algn="ctr" eaLnBrk="1" hangingPunct="1">
              <a:defRPr/>
            </a:pPr>
            <a:endParaRPr lang="it-IT" sz="3200" b="1" dirty="0">
              <a:solidFill>
                <a:srgbClr val="CC0000"/>
              </a:solidFill>
              <a:latin typeface="Times New Roman" charset="0"/>
              <a:ea typeface="ＭＳ Ｐゴシック" charset="0"/>
            </a:endParaRPr>
          </a:p>
          <a:p>
            <a:pPr algn="ctr" eaLnBrk="1" hangingPunct="1">
              <a:defRPr/>
            </a:pPr>
            <a:endParaRPr lang="it-IT" sz="3200" b="1" dirty="0">
              <a:solidFill>
                <a:srgbClr val="FF0000"/>
              </a:solidFill>
              <a:latin typeface="Times New Roman" charset="0"/>
              <a:ea typeface="ＭＳ Ｐゴシック" charset="0"/>
            </a:endParaRPr>
          </a:p>
          <a:p>
            <a:pPr algn="ctr" eaLnBrk="1" hangingPunct="1">
              <a:defRPr/>
            </a:pPr>
            <a:endParaRPr lang="it-IT" sz="3200" b="1" dirty="0">
              <a:solidFill>
                <a:srgbClr val="CC0000"/>
              </a:solidFill>
              <a:latin typeface="Times New Roman" charset="0"/>
              <a:ea typeface="ＭＳ Ｐゴシック" charset="0"/>
            </a:endParaRPr>
          </a:p>
          <a:p>
            <a:pPr eaLnBrk="1" hangingPunct="1">
              <a:defRPr/>
            </a:pPr>
            <a:r>
              <a:rPr lang="it-IT" b="1" dirty="0">
                <a:solidFill>
                  <a:schemeClr val="bg1"/>
                </a:solidFill>
                <a:latin typeface="Times New Roman" charset="0"/>
                <a:ea typeface="ＭＳ Ｐゴシック" charset="0"/>
              </a:rPr>
              <a:t>  </a:t>
            </a:r>
            <a:r>
              <a:rPr lang="it-IT" dirty="0">
                <a:solidFill>
                  <a:schemeClr val="tx1">
                    <a:lumMod val="85000"/>
                    <a:lumOff val="15000"/>
                  </a:schemeClr>
                </a:solidFill>
                <a:latin typeface="Times New Roman" charset="0"/>
                <a:ea typeface="ＭＳ Ｐゴシック" charset="0"/>
              </a:rPr>
              <a:t>LOW GRADE SQUAMOUS INTRAEPITHELIAL </a:t>
            </a:r>
            <a:r>
              <a:rPr lang="it-IT" dirty="0">
                <a:solidFill>
                  <a:srgbClr val="262626"/>
                </a:solidFill>
                <a:latin typeface="Times New Roman" charset="0"/>
                <a:ea typeface="ＭＳ Ｐゴシック" charset="0"/>
              </a:rPr>
              <a:t>LESION</a:t>
            </a:r>
          </a:p>
          <a:p>
            <a:pPr algn="just" eaLnBrk="1" hangingPunct="1">
              <a:defRPr/>
            </a:pPr>
            <a:r>
              <a:rPr lang="it-IT" sz="3200" dirty="0">
                <a:solidFill>
                  <a:srgbClr val="800000"/>
                </a:solidFill>
                <a:latin typeface="Times New Roman" charset="0"/>
                <a:ea typeface="ＭＳ Ｐゴシック" charset="0"/>
              </a:rPr>
              <a:t>(LSIL = CIN I + lesioni citopatiche da HPV:  	</a:t>
            </a:r>
            <a:r>
              <a:rPr lang="it-IT" sz="3200" dirty="0" err="1">
                <a:solidFill>
                  <a:srgbClr val="800000"/>
                </a:solidFill>
                <a:latin typeface="Times New Roman" charset="0"/>
                <a:ea typeface="ＭＳ Ｐゴシック" charset="0"/>
              </a:rPr>
              <a:t>coilociti</a:t>
            </a:r>
            <a:r>
              <a:rPr lang="it-IT" sz="3200" dirty="0">
                <a:solidFill>
                  <a:srgbClr val="800000"/>
                </a:solidFill>
                <a:latin typeface="Times New Roman" charset="0"/>
                <a:ea typeface="ＭＳ Ｐゴシック" charset="0"/>
              </a:rPr>
              <a:t>)</a:t>
            </a:r>
          </a:p>
          <a:p>
            <a:pPr eaLnBrk="1" hangingPunct="1">
              <a:defRPr/>
            </a:pPr>
            <a:endParaRPr lang="it-IT" b="1" dirty="0">
              <a:solidFill>
                <a:srgbClr val="FF6600"/>
              </a:solidFill>
              <a:latin typeface="Times New Roman" charset="0"/>
              <a:ea typeface="ＭＳ Ｐゴシック" charset="0"/>
            </a:endParaRPr>
          </a:p>
          <a:p>
            <a:pPr eaLnBrk="1" hangingPunct="1">
              <a:defRPr/>
            </a:pPr>
            <a:endParaRPr lang="it-IT" b="1" dirty="0">
              <a:solidFill>
                <a:srgbClr val="CC0000"/>
              </a:solidFill>
              <a:latin typeface="Times New Roman" charset="0"/>
              <a:ea typeface="ＭＳ Ｐゴシック" charset="0"/>
            </a:endParaRPr>
          </a:p>
          <a:p>
            <a:pPr algn="ctr" eaLnBrk="1" hangingPunct="1">
              <a:defRPr/>
            </a:pPr>
            <a:r>
              <a:rPr lang="it-IT" dirty="0">
                <a:solidFill>
                  <a:schemeClr val="tx1">
                    <a:lumMod val="85000"/>
                    <a:lumOff val="15000"/>
                  </a:schemeClr>
                </a:solidFill>
                <a:latin typeface="Times New Roman" charset="0"/>
                <a:ea typeface="ＭＳ Ｐゴシック" charset="0"/>
              </a:rPr>
              <a:t>HIGH GRADE SQUAMOUS INTRAEPITHELIAL</a:t>
            </a:r>
          </a:p>
          <a:p>
            <a:pPr eaLnBrk="1" hangingPunct="1">
              <a:defRPr/>
            </a:pPr>
            <a:r>
              <a:rPr lang="it-IT" dirty="0">
                <a:solidFill>
                  <a:schemeClr val="tx1">
                    <a:lumMod val="85000"/>
                    <a:lumOff val="15000"/>
                  </a:schemeClr>
                </a:solidFill>
                <a:latin typeface="Times New Roman" charset="0"/>
                <a:ea typeface="ＭＳ Ｐゴシック" charset="0"/>
              </a:rPr>
              <a:t>LESION</a:t>
            </a:r>
          </a:p>
          <a:p>
            <a:pPr eaLnBrk="1" hangingPunct="1">
              <a:defRPr/>
            </a:pPr>
            <a:r>
              <a:rPr lang="it-IT" b="1" dirty="0">
                <a:solidFill>
                  <a:schemeClr val="tx1"/>
                </a:solidFill>
                <a:latin typeface="Times New Roman" charset="0"/>
                <a:ea typeface="ＭＳ Ｐゴシック" charset="0"/>
              </a:rPr>
              <a:t>	</a:t>
            </a:r>
            <a:r>
              <a:rPr lang="it-IT" sz="3200" dirty="0">
                <a:solidFill>
                  <a:srgbClr val="800000"/>
                </a:solidFill>
                <a:latin typeface="Times New Roman" charset="0"/>
                <a:ea typeface="ＭＳ Ｐゴシック" charset="0"/>
              </a:rPr>
              <a:t>(HSIL  = CIN II + CIN III/ </a:t>
            </a:r>
            <a:r>
              <a:rPr lang="it-IT" sz="3200" dirty="0" err="1">
                <a:solidFill>
                  <a:srgbClr val="800000"/>
                </a:solidFill>
                <a:latin typeface="Times New Roman" charset="0"/>
                <a:ea typeface="ＭＳ Ｐゴシック" charset="0"/>
              </a:rPr>
              <a:t>ca</a:t>
            </a:r>
            <a:r>
              <a:rPr lang="it-IT" sz="3200" dirty="0">
                <a:solidFill>
                  <a:srgbClr val="800000"/>
                </a:solidFill>
                <a:latin typeface="Times New Roman" charset="0"/>
                <a:ea typeface="ＭＳ Ｐゴシック" charset="0"/>
              </a:rPr>
              <a:t> in situ)</a:t>
            </a:r>
            <a:endParaRPr lang="it-IT" dirty="0">
              <a:solidFill>
                <a:srgbClr val="800000"/>
              </a:solidFill>
              <a:latin typeface="Times New Roman" charset="0"/>
              <a:ea typeface="ＭＳ Ｐゴシック" charset="0"/>
            </a:endParaRPr>
          </a:p>
        </p:txBody>
      </p:sp>
      <p:sp>
        <p:nvSpPr>
          <p:cNvPr id="1676291" name="Rectangle 3">
            <a:extLst>
              <a:ext uri="{FF2B5EF4-FFF2-40B4-BE49-F238E27FC236}">
                <a16:creationId xmlns:a16="http://schemas.microsoft.com/office/drawing/2014/main" id="{045A0D34-7C91-8437-A5E2-1185633F941E}"/>
              </a:ext>
            </a:extLst>
          </p:cNvPr>
          <p:cNvSpPr>
            <a:spLocks noChangeArrowheads="1"/>
          </p:cNvSpPr>
          <p:nvPr/>
        </p:nvSpPr>
        <p:spPr bwMode="auto">
          <a:xfrm>
            <a:off x="1692275" y="836613"/>
            <a:ext cx="5715000" cy="762000"/>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b="1">
                <a:solidFill>
                  <a:srgbClr val="800000"/>
                </a:solidFill>
                <a:latin typeface="Times New Roman" panose="02020603050405020304" pitchFamily="18" charset="0"/>
              </a:rPr>
              <a:t>LESIONI A BASSO RISCHIO</a:t>
            </a:r>
          </a:p>
        </p:txBody>
      </p:sp>
      <p:sp>
        <p:nvSpPr>
          <p:cNvPr id="1676292" name="Text Box 4">
            <a:extLst>
              <a:ext uri="{FF2B5EF4-FFF2-40B4-BE49-F238E27FC236}">
                <a16:creationId xmlns:a16="http://schemas.microsoft.com/office/drawing/2014/main" id="{B7BF680E-DC38-BA61-6929-487945F26E38}"/>
              </a:ext>
            </a:extLst>
          </p:cNvPr>
          <p:cNvSpPr txBox="1">
            <a:spLocks noChangeArrowheads="1"/>
          </p:cNvSpPr>
          <p:nvPr/>
        </p:nvSpPr>
        <p:spPr bwMode="auto">
          <a:xfrm>
            <a:off x="1524000" y="4114800"/>
            <a:ext cx="6248400" cy="588963"/>
          </a:xfrm>
          <a:prstGeom prst="rect">
            <a:avLst/>
          </a:prstGeom>
          <a:solidFill>
            <a:srgbClr val="CCFFFF"/>
          </a:solidFill>
          <a:ln w="9525">
            <a:solidFill>
              <a:srgbClr val="00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b="1">
                <a:solidFill>
                  <a:srgbClr val="800000"/>
                </a:solidFill>
                <a:latin typeface="Times New Roman" panose="02020603050405020304" pitchFamily="18" charset="0"/>
              </a:rPr>
              <a:t>LESIONI AD ALTO RISCHIO</a:t>
            </a:r>
            <a:endParaRPr lang="it-IT" altLang="it-IT" sz="2400" b="1">
              <a:solidFill>
                <a:srgbClr val="8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76291"/>
                                        </p:tgtEl>
                                        <p:attrNameLst>
                                          <p:attrName>style.visibility</p:attrName>
                                        </p:attrNameLst>
                                      </p:cBhvr>
                                      <p:to>
                                        <p:strVal val="visible"/>
                                      </p:to>
                                    </p:set>
                                    <p:anim calcmode="lin" valueType="num">
                                      <p:cBhvr>
                                        <p:cTn id="7" dur="1000" fill="hold"/>
                                        <p:tgtEl>
                                          <p:spTgt spid="1676291"/>
                                        </p:tgtEl>
                                        <p:attrNameLst>
                                          <p:attrName>ppt_w</p:attrName>
                                        </p:attrNameLst>
                                      </p:cBhvr>
                                      <p:tavLst>
                                        <p:tav tm="0">
                                          <p:val>
                                            <p:strVal val="#ppt_w*0.70"/>
                                          </p:val>
                                        </p:tav>
                                        <p:tav tm="100000">
                                          <p:val>
                                            <p:strVal val="#ppt_w"/>
                                          </p:val>
                                        </p:tav>
                                      </p:tavLst>
                                    </p:anim>
                                    <p:anim calcmode="lin" valueType="num">
                                      <p:cBhvr>
                                        <p:cTn id="8" dur="1000" fill="hold"/>
                                        <p:tgtEl>
                                          <p:spTgt spid="1676291"/>
                                        </p:tgtEl>
                                        <p:attrNameLst>
                                          <p:attrName>ppt_h</p:attrName>
                                        </p:attrNameLst>
                                      </p:cBhvr>
                                      <p:tavLst>
                                        <p:tav tm="0">
                                          <p:val>
                                            <p:strVal val="#ppt_h"/>
                                          </p:val>
                                        </p:tav>
                                        <p:tav tm="100000">
                                          <p:val>
                                            <p:strVal val="#ppt_h"/>
                                          </p:val>
                                        </p:tav>
                                      </p:tavLst>
                                    </p:anim>
                                    <p:animEffect transition="in" filter="fade">
                                      <p:cBhvr>
                                        <p:cTn id="9" dur="1000"/>
                                        <p:tgtEl>
                                          <p:spTgt spid="1676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nodeType="clickEffect">
                                  <p:stCondLst>
                                    <p:cond delay="0"/>
                                  </p:stCondLst>
                                  <p:childTnLst>
                                    <p:set>
                                      <p:cBhvr>
                                        <p:cTn id="13" dur="1" fill="hold">
                                          <p:stCondLst>
                                            <p:cond delay="0"/>
                                          </p:stCondLst>
                                        </p:cTn>
                                        <p:tgtEl>
                                          <p:spTgt spid="1676290">
                                            <p:txEl>
                                              <p:pRg st="4" end="4"/>
                                            </p:txEl>
                                          </p:spTgt>
                                        </p:tgtEl>
                                        <p:attrNameLst>
                                          <p:attrName>style.visibility</p:attrName>
                                        </p:attrNameLst>
                                      </p:cBhvr>
                                      <p:to>
                                        <p:strVal val="visible"/>
                                      </p:to>
                                    </p:set>
                                    <p:anim calcmode="lin" valueType="num">
                                      <p:cBhvr additive="base">
                                        <p:cTn id="14" dur="500" fill="hold"/>
                                        <p:tgtEl>
                                          <p:spTgt spid="1676290">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7629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676290">
                                            <p:txEl>
                                              <p:pRg st="5" end="5"/>
                                            </p:txEl>
                                          </p:spTgt>
                                        </p:tgtEl>
                                        <p:attrNameLst>
                                          <p:attrName>style.visibility</p:attrName>
                                        </p:attrNameLst>
                                      </p:cBhvr>
                                      <p:to>
                                        <p:strVal val="visible"/>
                                      </p:to>
                                    </p:set>
                                    <p:animEffect transition="in" filter="slide(fromBottom)">
                                      <p:cBhvr>
                                        <p:cTn id="20" dur="500"/>
                                        <p:tgtEl>
                                          <p:spTgt spid="1676290">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676292"/>
                                        </p:tgtEl>
                                        <p:attrNameLst>
                                          <p:attrName>style.visibility</p:attrName>
                                        </p:attrNameLst>
                                      </p:cBhvr>
                                      <p:to>
                                        <p:strVal val="visible"/>
                                      </p:to>
                                    </p:set>
                                    <p:anim calcmode="lin" valueType="num">
                                      <p:cBhvr>
                                        <p:cTn id="25" dur="1000" fill="hold"/>
                                        <p:tgtEl>
                                          <p:spTgt spid="1676292"/>
                                        </p:tgtEl>
                                        <p:attrNameLst>
                                          <p:attrName>ppt_w</p:attrName>
                                        </p:attrNameLst>
                                      </p:cBhvr>
                                      <p:tavLst>
                                        <p:tav tm="0">
                                          <p:val>
                                            <p:strVal val="#ppt_w*0.70"/>
                                          </p:val>
                                        </p:tav>
                                        <p:tav tm="100000">
                                          <p:val>
                                            <p:strVal val="#ppt_w"/>
                                          </p:val>
                                        </p:tav>
                                      </p:tavLst>
                                    </p:anim>
                                    <p:anim calcmode="lin" valueType="num">
                                      <p:cBhvr>
                                        <p:cTn id="26" dur="1000" fill="hold"/>
                                        <p:tgtEl>
                                          <p:spTgt spid="1676292"/>
                                        </p:tgtEl>
                                        <p:attrNameLst>
                                          <p:attrName>ppt_h</p:attrName>
                                        </p:attrNameLst>
                                      </p:cBhvr>
                                      <p:tavLst>
                                        <p:tav tm="0">
                                          <p:val>
                                            <p:strVal val="#ppt_h"/>
                                          </p:val>
                                        </p:tav>
                                        <p:tav tm="100000">
                                          <p:val>
                                            <p:strVal val="#ppt_h"/>
                                          </p:val>
                                        </p:tav>
                                      </p:tavLst>
                                    </p:anim>
                                    <p:animEffect transition="in" filter="fade">
                                      <p:cBhvr>
                                        <p:cTn id="27" dur="1000"/>
                                        <p:tgtEl>
                                          <p:spTgt spid="16762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nodeType="clickEffect">
                                  <p:stCondLst>
                                    <p:cond delay="0"/>
                                  </p:stCondLst>
                                  <p:childTnLst>
                                    <p:set>
                                      <p:cBhvr>
                                        <p:cTn id="31" dur="1" fill="hold">
                                          <p:stCondLst>
                                            <p:cond delay="0"/>
                                          </p:stCondLst>
                                        </p:cTn>
                                        <p:tgtEl>
                                          <p:spTgt spid="1676290">
                                            <p:txEl>
                                              <p:pRg st="8" end="8"/>
                                            </p:txEl>
                                          </p:spTgt>
                                        </p:tgtEl>
                                        <p:attrNameLst>
                                          <p:attrName>style.visibility</p:attrName>
                                        </p:attrNameLst>
                                      </p:cBhvr>
                                      <p:to>
                                        <p:strVal val="visible"/>
                                      </p:to>
                                    </p:set>
                                    <p:anim calcmode="lin" valueType="num">
                                      <p:cBhvr additive="base">
                                        <p:cTn id="32" dur="500" fill="hold"/>
                                        <p:tgtEl>
                                          <p:spTgt spid="1676290">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76290">
                                            <p:txEl>
                                              <p:pRg st="8" end="8"/>
                                            </p:txEl>
                                          </p:spTgt>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676290">
                                            <p:txEl>
                                              <p:pRg st="9" end="9"/>
                                            </p:txEl>
                                          </p:spTgt>
                                        </p:tgtEl>
                                        <p:attrNameLst>
                                          <p:attrName>style.visibility</p:attrName>
                                        </p:attrNameLst>
                                      </p:cBhvr>
                                      <p:to>
                                        <p:strVal val="visible"/>
                                      </p:to>
                                    </p:set>
                                    <p:anim calcmode="lin" valueType="num">
                                      <p:cBhvr additive="base">
                                        <p:cTn id="36" dur="500" fill="hold"/>
                                        <p:tgtEl>
                                          <p:spTgt spid="1676290">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76290">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1676290">
                                            <p:txEl>
                                              <p:pRg st="10" end="10"/>
                                            </p:txEl>
                                          </p:spTgt>
                                        </p:tgtEl>
                                        <p:attrNameLst>
                                          <p:attrName>style.visibility</p:attrName>
                                        </p:attrNameLst>
                                      </p:cBhvr>
                                      <p:to>
                                        <p:strVal val="visible"/>
                                      </p:to>
                                    </p:set>
                                    <p:animEffect transition="in" filter="slide(fromBottom)">
                                      <p:cBhvr>
                                        <p:cTn id="42" dur="500"/>
                                        <p:tgtEl>
                                          <p:spTgt spid="16762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animBg="1"/>
      <p:bldP spid="16762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magine 1" descr="Schermata 2016-05-01 alle 18.24.17.png">
            <a:extLst>
              <a:ext uri="{FF2B5EF4-FFF2-40B4-BE49-F238E27FC236}">
                <a16:creationId xmlns:a16="http://schemas.microsoft.com/office/drawing/2014/main" id="{D0BCB256-344D-44E2-7EBE-0817723CE4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4296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CasellaDiTesto 2">
            <a:extLst>
              <a:ext uri="{FF2B5EF4-FFF2-40B4-BE49-F238E27FC236}">
                <a16:creationId xmlns:a16="http://schemas.microsoft.com/office/drawing/2014/main" id="{7DFF60D6-1A71-BB08-8295-E7515D5BD71E}"/>
              </a:ext>
            </a:extLst>
          </p:cNvPr>
          <p:cNvSpPr txBox="1">
            <a:spLocks noChangeArrowheads="1"/>
          </p:cNvSpPr>
          <p:nvPr/>
        </p:nvSpPr>
        <p:spPr bwMode="auto">
          <a:xfrm>
            <a:off x="684213" y="0"/>
            <a:ext cx="777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FF3300"/>
                </a:solidFill>
                <a:latin typeface="Times New Roman" panose="02020603050405020304" pitchFamily="18" charset="0"/>
              </a:rPr>
              <a:t>LSIL</a:t>
            </a:r>
          </a:p>
        </p:txBody>
      </p:sp>
      <p:sp>
        <p:nvSpPr>
          <p:cNvPr id="38915" name="CasellaDiTesto 3">
            <a:extLst>
              <a:ext uri="{FF2B5EF4-FFF2-40B4-BE49-F238E27FC236}">
                <a16:creationId xmlns:a16="http://schemas.microsoft.com/office/drawing/2014/main" id="{583C2233-0FA5-0CEF-99D5-DFF74DBCDEA4}"/>
              </a:ext>
            </a:extLst>
          </p:cNvPr>
          <p:cNvSpPr txBox="1">
            <a:spLocks noChangeArrowheads="1"/>
          </p:cNvSpPr>
          <p:nvPr/>
        </p:nvSpPr>
        <p:spPr bwMode="auto">
          <a:xfrm>
            <a:off x="26988" y="5876925"/>
            <a:ext cx="320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FF3300"/>
                </a:solidFill>
                <a:latin typeface="Times New Roman" panose="02020603050405020304" pitchFamily="18" charset="0"/>
              </a:rPr>
              <a:t>ALTERAZIONI CITOPATICHE DA VIRUS</a:t>
            </a:r>
          </a:p>
        </p:txBody>
      </p:sp>
      <p:sp>
        <p:nvSpPr>
          <p:cNvPr id="38916" name="CasellaDiTesto 4">
            <a:extLst>
              <a:ext uri="{FF2B5EF4-FFF2-40B4-BE49-F238E27FC236}">
                <a16:creationId xmlns:a16="http://schemas.microsoft.com/office/drawing/2014/main" id="{F31D01F0-ACF9-FAF0-2C72-EE622F186DBC}"/>
              </a:ext>
            </a:extLst>
          </p:cNvPr>
          <p:cNvSpPr txBox="1">
            <a:spLocks noChangeArrowheads="1"/>
          </p:cNvSpPr>
          <p:nvPr/>
        </p:nvSpPr>
        <p:spPr bwMode="auto">
          <a:xfrm>
            <a:off x="3276600" y="587692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FF3300"/>
                </a:solidFill>
                <a:latin typeface="Times New Roman" panose="02020603050405020304" pitchFamily="18" charset="0"/>
              </a:rPr>
              <a:t>IBRIDAZIONE IN SITU PER HPV</a:t>
            </a:r>
          </a:p>
        </p:txBody>
      </p:sp>
      <p:sp>
        <p:nvSpPr>
          <p:cNvPr id="38917" name="CasellaDiTesto 5">
            <a:extLst>
              <a:ext uri="{FF2B5EF4-FFF2-40B4-BE49-F238E27FC236}">
                <a16:creationId xmlns:a16="http://schemas.microsoft.com/office/drawing/2014/main" id="{91115D20-96DC-346F-6B28-30A11AFD641E}"/>
              </a:ext>
            </a:extLst>
          </p:cNvPr>
          <p:cNvSpPr txBox="1">
            <a:spLocks noChangeArrowheads="1"/>
          </p:cNvSpPr>
          <p:nvPr/>
        </p:nvSpPr>
        <p:spPr bwMode="auto">
          <a:xfrm>
            <a:off x="5724525" y="5383213"/>
            <a:ext cx="3419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FF3300"/>
                </a:solidFill>
                <a:latin typeface="Times New Roman" panose="02020603050405020304" pitchFamily="18" charset="0"/>
              </a:rPr>
              <a:t>POSITIVITA’ DEI CHERATINOCITI MATURI PER MARKER DI PROLIFERAZIONE CELLULARE  (Ki67)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FEM068">
            <a:extLst>
              <a:ext uri="{FF2B5EF4-FFF2-40B4-BE49-F238E27FC236}">
                <a16:creationId xmlns:a16="http://schemas.microsoft.com/office/drawing/2014/main" id="{AFA88955-E591-B943-622A-8FC8AC26CC3E}"/>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l="24332"/>
          <a:stretch>
            <a:fillRect/>
          </a:stretch>
        </p:blipFill>
        <p:spPr bwMode="auto">
          <a:xfrm>
            <a:off x="0" y="1784350"/>
            <a:ext cx="44958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7">
            <a:extLst>
              <a:ext uri="{FF2B5EF4-FFF2-40B4-BE49-F238E27FC236}">
                <a16:creationId xmlns:a16="http://schemas.microsoft.com/office/drawing/2014/main" id="{515AA228-4AFA-EBC7-5486-875C07877AEB}"/>
              </a:ext>
            </a:extLst>
          </p:cNvPr>
          <p:cNvSpPr>
            <a:spLocks noChangeArrowheads="1"/>
          </p:cNvSpPr>
          <p:nvPr/>
        </p:nvSpPr>
        <p:spPr bwMode="auto">
          <a:xfrm>
            <a:off x="1530350" y="962025"/>
            <a:ext cx="129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953735"/>
                </a:solidFill>
                <a:latin typeface="Times New Roman" panose="02020603050405020304" pitchFamily="18" charset="0"/>
              </a:rPr>
              <a:t>CIN II</a:t>
            </a:r>
          </a:p>
        </p:txBody>
      </p:sp>
      <p:pic>
        <p:nvPicPr>
          <p:cNvPr id="39939" name="Picture 2" descr="FEM070">
            <a:extLst>
              <a:ext uri="{FF2B5EF4-FFF2-40B4-BE49-F238E27FC236}">
                <a16:creationId xmlns:a16="http://schemas.microsoft.com/office/drawing/2014/main" id="{F4BE9EFE-4B3F-0C2F-C887-02EB7FA84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55" t="2007" r="5157" b="10251"/>
          <a:stretch>
            <a:fillRect/>
          </a:stretch>
        </p:blipFill>
        <p:spPr bwMode="auto">
          <a:xfrm>
            <a:off x="4610100" y="1784350"/>
            <a:ext cx="45339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CasellaDiTesto 1">
            <a:extLst>
              <a:ext uri="{FF2B5EF4-FFF2-40B4-BE49-F238E27FC236}">
                <a16:creationId xmlns:a16="http://schemas.microsoft.com/office/drawing/2014/main" id="{20E449E4-E53E-5CED-1442-19CCF1E0DEDE}"/>
              </a:ext>
            </a:extLst>
          </p:cNvPr>
          <p:cNvSpPr txBox="1">
            <a:spLocks noChangeArrowheads="1"/>
          </p:cNvSpPr>
          <p:nvPr/>
        </p:nvSpPr>
        <p:spPr bwMode="auto">
          <a:xfrm>
            <a:off x="5265738" y="962025"/>
            <a:ext cx="29257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953735"/>
                </a:solidFill>
                <a:latin typeface="Times New Roman" panose="02020603050405020304" pitchFamily="18" charset="0"/>
              </a:rPr>
              <a:t>CIN III</a:t>
            </a:r>
          </a:p>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sp>
        <p:nvSpPr>
          <p:cNvPr id="39941" name="CasellaDiTesto 2">
            <a:extLst>
              <a:ext uri="{FF2B5EF4-FFF2-40B4-BE49-F238E27FC236}">
                <a16:creationId xmlns:a16="http://schemas.microsoft.com/office/drawing/2014/main" id="{2567790B-08AC-245F-EF16-E93EC212DA72}"/>
              </a:ext>
            </a:extLst>
          </p:cNvPr>
          <p:cNvSpPr txBox="1">
            <a:spLocks noChangeArrowheads="1"/>
          </p:cNvSpPr>
          <p:nvPr/>
        </p:nvSpPr>
        <p:spPr bwMode="auto">
          <a:xfrm>
            <a:off x="2954338" y="128588"/>
            <a:ext cx="3495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953735"/>
                </a:solidFill>
                <a:latin typeface="Times New Roman" panose="02020603050405020304" pitchFamily="18" charset="0"/>
              </a:rPr>
              <a:t>HSIL</a:t>
            </a:r>
          </a:p>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1FA23-72B2-B9FF-D746-E12B793A580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EDAB1C-853B-D262-32C8-FF62291AF3BD}"/>
              </a:ext>
            </a:extLst>
          </p:cNvPr>
          <p:cNvSpPr>
            <a:spLocks noGrp="1"/>
          </p:cNvSpPr>
          <p:nvPr>
            <p:ph idx="1"/>
          </p:nvPr>
        </p:nvSpPr>
        <p:spPr/>
        <p:txBody>
          <a:bodyPr/>
          <a:lstStyle/>
          <a:p>
            <a:endParaRPr lang="it-IT"/>
          </a:p>
        </p:txBody>
      </p:sp>
      <p:pic>
        <p:nvPicPr>
          <p:cNvPr id="73730" name="Picture 2" descr="Il luogo dove è stato ucciso  il commissario di polizia Luigi Calabresi © ANSA ">
            <a:extLst>
              <a:ext uri="{FF2B5EF4-FFF2-40B4-BE49-F238E27FC236}">
                <a16:creationId xmlns:a16="http://schemas.microsoft.com/office/drawing/2014/main" id="{E53422DA-64B6-3B90-C63B-0494D529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6665"/>
            <a:ext cx="8363272" cy="620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09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ADD8FE3-D0AF-A2E0-38EE-E6DFE8162AA4}"/>
              </a:ext>
            </a:extLst>
          </p:cNvPr>
          <p:cNvSpPr>
            <a:spLocks noChangeArrowheads="1"/>
          </p:cNvSpPr>
          <p:nvPr/>
        </p:nvSpPr>
        <p:spPr bwMode="auto">
          <a:xfrm>
            <a:off x="1530350" y="962025"/>
            <a:ext cx="129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953735"/>
                </a:solidFill>
                <a:latin typeface="Times New Roman" panose="02020603050405020304" pitchFamily="18" charset="0"/>
              </a:rPr>
              <a:t>CIN II</a:t>
            </a:r>
          </a:p>
        </p:txBody>
      </p:sp>
      <p:sp>
        <p:nvSpPr>
          <p:cNvPr id="40962" name="CasellaDiTesto 1">
            <a:extLst>
              <a:ext uri="{FF2B5EF4-FFF2-40B4-BE49-F238E27FC236}">
                <a16:creationId xmlns:a16="http://schemas.microsoft.com/office/drawing/2014/main" id="{A5D915FE-4EFB-A867-1BB0-1E7AF801ECA2}"/>
              </a:ext>
            </a:extLst>
          </p:cNvPr>
          <p:cNvSpPr txBox="1">
            <a:spLocks noChangeArrowheads="1"/>
          </p:cNvSpPr>
          <p:nvPr/>
        </p:nvSpPr>
        <p:spPr bwMode="auto">
          <a:xfrm>
            <a:off x="5265738" y="962025"/>
            <a:ext cx="29257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953735"/>
                </a:solidFill>
                <a:latin typeface="Times New Roman" panose="02020603050405020304" pitchFamily="18" charset="0"/>
              </a:rPr>
              <a:t>CIN III</a:t>
            </a:r>
          </a:p>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sp>
        <p:nvSpPr>
          <p:cNvPr id="40963" name="CasellaDiTesto 2">
            <a:extLst>
              <a:ext uri="{FF2B5EF4-FFF2-40B4-BE49-F238E27FC236}">
                <a16:creationId xmlns:a16="http://schemas.microsoft.com/office/drawing/2014/main" id="{6241652F-586C-E2E1-F5A8-2735DE1158D6}"/>
              </a:ext>
            </a:extLst>
          </p:cNvPr>
          <p:cNvSpPr txBox="1">
            <a:spLocks noChangeArrowheads="1"/>
          </p:cNvSpPr>
          <p:nvPr/>
        </p:nvSpPr>
        <p:spPr bwMode="auto">
          <a:xfrm>
            <a:off x="2954338" y="128588"/>
            <a:ext cx="3495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953735"/>
                </a:solidFill>
                <a:latin typeface="Times New Roman" panose="02020603050405020304" pitchFamily="18" charset="0"/>
              </a:rPr>
              <a:t>HSIL</a:t>
            </a:r>
          </a:p>
          <a:p>
            <a:pPr algn="ctr" eaLnBrk="1" hangingPunct="1">
              <a:spcBef>
                <a:spcPct val="0"/>
              </a:spcBef>
              <a:buFontTx/>
              <a:buNone/>
            </a:pPr>
            <a:endParaRPr lang="it-IT" altLang="it-IT" sz="2800">
              <a:solidFill>
                <a:srgbClr val="FF3300"/>
              </a:solidFill>
              <a:latin typeface="Times New Roman" panose="02020603050405020304" pitchFamily="18" charset="0"/>
            </a:endParaRPr>
          </a:p>
        </p:txBody>
      </p:sp>
      <p:pic>
        <p:nvPicPr>
          <p:cNvPr id="40964" name="Picture 5" descr="FEM009">
            <a:extLst>
              <a:ext uri="{FF2B5EF4-FFF2-40B4-BE49-F238E27FC236}">
                <a16:creationId xmlns:a16="http://schemas.microsoft.com/office/drawing/2014/main" id="{111050EF-E8EE-546F-2A1A-067E0AC74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80"/>
          <a:stretch>
            <a:fillRect/>
          </a:stretch>
        </p:blipFill>
        <p:spPr bwMode="auto">
          <a:xfrm>
            <a:off x="0" y="2235200"/>
            <a:ext cx="4610100" cy="40798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5" descr="wsb3screen2">
            <a:extLst>
              <a:ext uri="{FF2B5EF4-FFF2-40B4-BE49-F238E27FC236}">
                <a16:creationId xmlns:a16="http://schemas.microsoft.com/office/drawing/2014/main" id="{3B500048-D5E2-502F-68F7-83E45857C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769" t="29512" r="28636" b="27957"/>
          <a:stretch>
            <a:fillRect/>
          </a:stretch>
        </p:blipFill>
        <p:spPr bwMode="auto">
          <a:xfrm>
            <a:off x="4852988" y="2235200"/>
            <a:ext cx="4279900" cy="34480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Citologia ca cervice">
            <a:extLst>
              <a:ext uri="{FF2B5EF4-FFF2-40B4-BE49-F238E27FC236}">
                <a16:creationId xmlns:a16="http://schemas.microsoft.com/office/drawing/2014/main" id="{55608F99-0303-127C-6036-786AD11A6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0" t="2258" r="2943" b="3557"/>
          <a:stretch>
            <a:fillRect/>
          </a:stretch>
        </p:blipFill>
        <p:spPr bwMode="auto">
          <a:xfrm>
            <a:off x="4643438" y="42863"/>
            <a:ext cx="4370387"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5">
            <a:extLst>
              <a:ext uri="{FF2B5EF4-FFF2-40B4-BE49-F238E27FC236}">
                <a16:creationId xmlns:a16="http://schemas.microsoft.com/office/drawing/2014/main" id="{B2B7F523-871E-5846-9511-217B851D712C}"/>
              </a:ext>
            </a:extLst>
          </p:cNvPr>
          <p:cNvSpPr>
            <a:spLocks noChangeArrowheads="1"/>
          </p:cNvSpPr>
          <p:nvPr/>
        </p:nvSpPr>
        <p:spPr bwMode="auto">
          <a:xfrm>
            <a:off x="250825" y="260350"/>
            <a:ext cx="42497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3600">
                <a:solidFill>
                  <a:srgbClr val="800000"/>
                </a:solidFill>
                <a:latin typeface="Times New Roman" panose="02020603050405020304" pitchFamily="18" charset="0"/>
              </a:rPr>
              <a:t>Classificazione citologica di Bethesda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Text Box 2">
            <a:extLst>
              <a:ext uri="{FF2B5EF4-FFF2-40B4-BE49-F238E27FC236}">
                <a16:creationId xmlns:a16="http://schemas.microsoft.com/office/drawing/2014/main" id="{BA304C2B-98D5-0F40-6BA2-2102AFF3A68B}"/>
              </a:ext>
            </a:extLst>
          </p:cNvPr>
          <p:cNvSpPr txBox="1">
            <a:spLocks noChangeArrowheads="1"/>
          </p:cNvSpPr>
          <p:nvPr/>
        </p:nvSpPr>
        <p:spPr bwMode="auto">
          <a:xfrm>
            <a:off x="457200" y="381000"/>
            <a:ext cx="84359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800000"/>
                </a:solidFill>
                <a:latin typeface="Times New Roman" panose="02020603050405020304" pitchFamily="18" charset="0"/>
              </a:rPr>
              <a:t>CIN e Carcinoma infiltrante</a:t>
            </a:r>
          </a:p>
          <a:p>
            <a:pPr algn="ctr" eaLnBrk="1" hangingPunct="1">
              <a:spcBef>
                <a:spcPct val="0"/>
              </a:spcBef>
              <a:buFontTx/>
              <a:buNone/>
            </a:pPr>
            <a:endParaRPr lang="it-IT" altLang="it-IT" sz="3600" b="1">
              <a:latin typeface="Times New Roman" panose="02020603050405020304" pitchFamily="18" charset="0"/>
            </a:endParaRPr>
          </a:p>
          <a:p>
            <a:pPr eaLnBrk="1" hangingPunct="1">
              <a:spcBef>
                <a:spcPct val="0"/>
              </a:spcBef>
            </a:pPr>
            <a:r>
              <a:rPr lang="it-IT" altLang="it-IT">
                <a:solidFill>
                  <a:srgbClr val="FF6600"/>
                </a:solidFill>
                <a:latin typeface="Times New Roman" panose="02020603050405020304" pitchFamily="18" charset="0"/>
              </a:rPr>
              <a:t> </a:t>
            </a:r>
            <a:r>
              <a:rPr lang="it-IT" altLang="it-IT">
                <a:solidFill>
                  <a:srgbClr val="595959"/>
                </a:solidFill>
                <a:latin typeface="Times New Roman" panose="02020603050405020304" pitchFamily="18" charset="0"/>
              </a:rPr>
              <a:t>Picco di incidenza </a:t>
            </a:r>
          </a:p>
          <a:p>
            <a:pPr eaLnBrk="1" hangingPunct="1">
              <a:spcBef>
                <a:spcPct val="0"/>
              </a:spcBef>
              <a:buFontTx/>
              <a:buNone/>
            </a:pPr>
            <a:r>
              <a:rPr lang="it-IT" altLang="it-IT" b="1">
                <a:solidFill>
                  <a:srgbClr val="595959"/>
                </a:solidFill>
                <a:latin typeface="Times New Roman" panose="02020603050405020304" pitchFamily="18" charset="0"/>
              </a:rPr>
              <a:t>      </a:t>
            </a:r>
            <a:r>
              <a:rPr lang="it-IT" altLang="it-IT">
                <a:solidFill>
                  <a:srgbClr val="595959"/>
                </a:solidFill>
                <a:latin typeface="Times New Roman" panose="02020603050405020304" pitchFamily="18" charset="0"/>
              </a:rPr>
              <a:t>- CIN:  30 anni</a:t>
            </a:r>
          </a:p>
          <a:p>
            <a:pPr eaLnBrk="1" hangingPunct="1">
              <a:spcBef>
                <a:spcPct val="0"/>
              </a:spcBef>
              <a:buFontTx/>
              <a:buNone/>
            </a:pPr>
            <a:r>
              <a:rPr lang="it-IT" altLang="it-IT">
                <a:solidFill>
                  <a:srgbClr val="595959"/>
                </a:solidFill>
                <a:latin typeface="Times New Roman" panose="02020603050405020304" pitchFamily="18" charset="0"/>
              </a:rPr>
              <a:t>      - Carcinoma infiltrante:   45 anni</a:t>
            </a:r>
            <a:r>
              <a:rPr lang="it-IT" altLang="it-IT" b="1">
                <a:solidFill>
                  <a:srgbClr val="595959"/>
                </a:solidFill>
                <a:latin typeface="Times New Roman" panose="02020603050405020304" pitchFamily="18" charset="0"/>
              </a:rPr>
              <a:t> </a:t>
            </a:r>
          </a:p>
          <a:p>
            <a:pPr eaLnBrk="1" hangingPunct="1">
              <a:spcBef>
                <a:spcPct val="0"/>
              </a:spcBef>
              <a:buFontTx/>
              <a:buChar char="•"/>
            </a:pPr>
            <a:endParaRPr lang="it-IT" altLang="it-IT" b="1">
              <a:solidFill>
                <a:srgbClr val="595959"/>
              </a:solidFill>
              <a:latin typeface="Times New Roman" panose="02020603050405020304" pitchFamily="18" charset="0"/>
            </a:endParaRPr>
          </a:p>
          <a:p>
            <a:pPr eaLnBrk="1" hangingPunct="1">
              <a:spcBef>
                <a:spcPct val="0"/>
              </a:spcBef>
            </a:pPr>
            <a:r>
              <a:rPr lang="it-IT" altLang="it-IT">
                <a:solidFill>
                  <a:srgbClr val="595959"/>
                </a:solidFill>
                <a:latin typeface="Times New Roman" panose="02020603050405020304" pitchFamily="18" charset="0"/>
              </a:rPr>
              <a:t>  Fattori di rischio:      </a:t>
            </a:r>
          </a:p>
          <a:p>
            <a:pPr eaLnBrk="1" hangingPunct="1">
              <a:spcBef>
                <a:spcPct val="0"/>
              </a:spcBef>
              <a:buFont typeface="Wingdings" pitchFamily="2" charset="2"/>
              <a:buNone/>
            </a:pPr>
            <a:r>
              <a:rPr lang="it-IT" altLang="it-IT" b="1">
                <a:solidFill>
                  <a:srgbClr val="595959"/>
                </a:solidFill>
                <a:latin typeface="Times New Roman" panose="02020603050405020304" pitchFamily="18" charset="0"/>
              </a:rPr>
              <a:t>       	</a:t>
            </a:r>
            <a:r>
              <a:rPr lang="it-IT" altLang="it-IT">
                <a:solidFill>
                  <a:srgbClr val="595959"/>
                </a:solidFill>
                <a:latin typeface="Times New Roman" panose="02020603050405020304" pitchFamily="18" charset="0"/>
              </a:rPr>
              <a:t>- inizio precoce attività sessuale;</a:t>
            </a:r>
          </a:p>
          <a:p>
            <a:pPr eaLnBrk="1" hangingPunct="1">
              <a:spcBef>
                <a:spcPct val="0"/>
              </a:spcBef>
              <a:buFont typeface="Wingdings" pitchFamily="2" charset="2"/>
              <a:buNone/>
            </a:pPr>
            <a:r>
              <a:rPr lang="it-IT" altLang="it-IT">
                <a:solidFill>
                  <a:srgbClr val="595959"/>
                </a:solidFill>
                <a:latin typeface="Times New Roman" panose="02020603050405020304" pitchFamily="18" charset="0"/>
              </a:rPr>
              <a:t>        	- molteplicità partner maschili; </a:t>
            </a:r>
          </a:p>
          <a:p>
            <a:pPr eaLnBrk="1" hangingPunct="1">
              <a:spcBef>
                <a:spcPct val="0"/>
              </a:spcBef>
              <a:buFontTx/>
              <a:buNone/>
            </a:pPr>
            <a:r>
              <a:rPr lang="it-IT" altLang="it-IT">
                <a:solidFill>
                  <a:srgbClr val="595959"/>
                </a:solidFill>
                <a:latin typeface="Times New Roman" panose="02020603050405020304" pitchFamily="18" charset="0"/>
              </a:rPr>
              <a:t>       	- partner con molte partner femminili;</a:t>
            </a:r>
          </a:p>
          <a:p>
            <a:pPr eaLnBrk="1" hangingPunct="1">
              <a:spcBef>
                <a:spcPct val="0"/>
              </a:spcBef>
              <a:buFontTx/>
              <a:buNone/>
            </a:pPr>
            <a:r>
              <a:rPr lang="it-IT" altLang="it-IT">
                <a:solidFill>
                  <a:srgbClr val="595959"/>
                </a:solidFill>
                <a:latin typeface="Times New Roman" panose="02020603050405020304" pitchFamily="18" charset="0"/>
              </a:rPr>
              <a:t>		- infezione da HPV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20322">
                                            <p:txEl>
                                              <p:pRg st="2" end="2"/>
                                            </p:txEl>
                                          </p:spTgt>
                                        </p:tgtEl>
                                        <p:attrNameLst>
                                          <p:attrName>style.visibility</p:attrName>
                                        </p:attrNameLst>
                                      </p:cBhvr>
                                      <p:to>
                                        <p:strVal val="visible"/>
                                      </p:to>
                                    </p:set>
                                    <p:animEffect transition="in" filter="slide(fromBottom)">
                                      <p:cBhvr>
                                        <p:cTn id="7" dur="500"/>
                                        <p:tgtEl>
                                          <p:spTgt spid="172032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720322">
                                            <p:txEl>
                                              <p:pRg st="3" end="3"/>
                                            </p:txEl>
                                          </p:spTgt>
                                        </p:tgtEl>
                                        <p:attrNameLst>
                                          <p:attrName>style.visibility</p:attrName>
                                        </p:attrNameLst>
                                      </p:cBhvr>
                                      <p:to>
                                        <p:strVal val="visible"/>
                                      </p:to>
                                    </p:set>
                                    <p:anim calcmode="lin" valueType="num">
                                      <p:cBhvr additive="base">
                                        <p:cTn id="12" dur="500" fill="hold"/>
                                        <p:tgtEl>
                                          <p:spTgt spid="172032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22">
                                            <p:txEl>
                                              <p:pRg st="3" end="3"/>
                                            </p:txEl>
                                          </p:spTgt>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720322">
                                            <p:txEl>
                                              <p:pRg st="4" end="4"/>
                                            </p:txEl>
                                          </p:spTgt>
                                        </p:tgtEl>
                                        <p:attrNameLst>
                                          <p:attrName>style.visibility</p:attrName>
                                        </p:attrNameLst>
                                      </p:cBhvr>
                                      <p:to>
                                        <p:strVal val="visible"/>
                                      </p:to>
                                    </p:set>
                                    <p:anim calcmode="lin" valueType="num">
                                      <p:cBhvr additive="base">
                                        <p:cTn id="16" dur="500" fill="hold"/>
                                        <p:tgtEl>
                                          <p:spTgt spid="172032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72032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720322">
                                            <p:txEl>
                                              <p:pRg st="6" end="6"/>
                                            </p:txEl>
                                          </p:spTgt>
                                        </p:tgtEl>
                                        <p:attrNameLst>
                                          <p:attrName>style.visibility</p:attrName>
                                        </p:attrNameLst>
                                      </p:cBhvr>
                                      <p:to>
                                        <p:strVal val="visible"/>
                                      </p:to>
                                    </p:set>
                                    <p:animEffect transition="in" filter="slide(fromBottom)">
                                      <p:cBhvr>
                                        <p:cTn id="22" dur="500"/>
                                        <p:tgtEl>
                                          <p:spTgt spid="172032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1720322">
                                            <p:txEl>
                                              <p:pRg st="7" end="7"/>
                                            </p:txEl>
                                          </p:spTgt>
                                        </p:tgtEl>
                                        <p:attrNameLst>
                                          <p:attrName>style.visibility</p:attrName>
                                        </p:attrNameLst>
                                      </p:cBhvr>
                                      <p:to>
                                        <p:strVal val="visible"/>
                                      </p:to>
                                    </p:set>
                                    <p:anim calcmode="lin" valueType="num">
                                      <p:cBhvr additive="base">
                                        <p:cTn id="27" dur="500" fill="hold"/>
                                        <p:tgtEl>
                                          <p:spTgt spid="172032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2032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nodeType="clickEffect">
                                  <p:stCondLst>
                                    <p:cond delay="0"/>
                                  </p:stCondLst>
                                  <p:childTnLst>
                                    <p:set>
                                      <p:cBhvr>
                                        <p:cTn id="32" dur="1" fill="hold">
                                          <p:stCondLst>
                                            <p:cond delay="0"/>
                                          </p:stCondLst>
                                        </p:cTn>
                                        <p:tgtEl>
                                          <p:spTgt spid="1720322">
                                            <p:txEl>
                                              <p:pRg st="8" end="8"/>
                                            </p:txEl>
                                          </p:spTgt>
                                        </p:tgtEl>
                                        <p:attrNameLst>
                                          <p:attrName>style.visibility</p:attrName>
                                        </p:attrNameLst>
                                      </p:cBhvr>
                                      <p:to>
                                        <p:strVal val="visible"/>
                                      </p:to>
                                    </p:set>
                                    <p:anim calcmode="lin" valueType="num">
                                      <p:cBhvr additive="base">
                                        <p:cTn id="33" dur="500" fill="hold"/>
                                        <p:tgtEl>
                                          <p:spTgt spid="17203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2032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1720322">
                                            <p:txEl>
                                              <p:pRg st="9" end="9"/>
                                            </p:txEl>
                                          </p:spTgt>
                                        </p:tgtEl>
                                        <p:attrNameLst>
                                          <p:attrName>style.visibility</p:attrName>
                                        </p:attrNameLst>
                                      </p:cBhvr>
                                      <p:to>
                                        <p:strVal val="visible"/>
                                      </p:to>
                                    </p:set>
                                    <p:anim calcmode="lin" valueType="num">
                                      <p:cBhvr additive="base">
                                        <p:cTn id="39" dur="500" fill="hold"/>
                                        <p:tgtEl>
                                          <p:spTgt spid="172032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20322">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nodeType="clickEffect">
                                  <p:stCondLst>
                                    <p:cond delay="0"/>
                                  </p:stCondLst>
                                  <p:childTnLst>
                                    <p:set>
                                      <p:cBhvr>
                                        <p:cTn id="44" dur="1" fill="hold">
                                          <p:stCondLst>
                                            <p:cond delay="0"/>
                                          </p:stCondLst>
                                        </p:cTn>
                                        <p:tgtEl>
                                          <p:spTgt spid="1720322">
                                            <p:txEl>
                                              <p:pRg st="10" end="10"/>
                                            </p:txEl>
                                          </p:spTgt>
                                        </p:tgtEl>
                                        <p:attrNameLst>
                                          <p:attrName>style.visibility</p:attrName>
                                        </p:attrNameLst>
                                      </p:cBhvr>
                                      <p:to>
                                        <p:strVal val="visible"/>
                                      </p:to>
                                    </p:set>
                                    <p:anim calcmode="lin" valueType="num">
                                      <p:cBhvr additive="base">
                                        <p:cTn id="45" dur="500" fill="hold"/>
                                        <p:tgtEl>
                                          <p:spTgt spid="172032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20322">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a:extLst>
              <a:ext uri="{FF2B5EF4-FFF2-40B4-BE49-F238E27FC236}">
                <a16:creationId xmlns:a16="http://schemas.microsoft.com/office/drawing/2014/main" id="{CF3030E4-33CE-3F18-AD51-81FD388F61F7}"/>
              </a:ext>
            </a:extLst>
          </p:cNvPr>
          <p:cNvSpPr txBox="1">
            <a:spLocks noChangeArrowheads="1"/>
          </p:cNvSpPr>
          <p:nvPr/>
        </p:nvSpPr>
        <p:spPr bwMode="auto">
          <a:xfrm>
            <a:off x="323850" y="1557338"/>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a:solidFill>
                  <a:schemeClr val="bg1"/>
                </a:solidFill>
                <a:latin typeface="Times New Roman" panose="02020603050405020304" pitchFamily="18" charset="0"/>
              </a:rPr>
              <a:t>Il DNA dei virus ad alto rischio si integra nel</a:t>
            </a:r>
            <a:endParaRPr lang="it-IT" altLang="it-IT">
              <a:solidFill>
                <a:srgbClr val="595959"/>
              </a:solidFill>
              <a:latin typeface="Times New Roman" panose="02020603050405020304" pitchFamily="18" charset="0"/>
            </a:endParaRPr>
          </a:p>
        </p:txBody>
      </p:sp>
      <p:pic>
        <p:nvPicPr>
          <p:cNvPr id="44034" name="Picture 5" descr="Patogenesi Ca cervicale">
            <a:extLst>
              <a:ext uri="{FF2B5EF4-FFF2-40B4-BE49-F238E27FC236}">
                <a16:creationId xmlns:a16="http://schemas.microsoft.com/office/drawing/2014/main" id="{C76E0B3D-54E2-CC91-60BE-E7DC41B04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62"/>
          <a:stretch>
            <a:fillRect/>
          </a:stretch>
        </p:blipFill>
        <p:spPr bwMode="auto">
          <a:xfrm>
            <a:off x="1403350" y="115888"/>
            <a:ext cx="6261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atogenesi Ca cervicale_2">
            <a:extLst>
              <a:ext uri="{FF2B5EF4-FFF2-40B4-BE49-F238E27FC236}">
                <a16:creationId xmlns:a16="http://schemas.microsoft.com/office/drawing/2014/main" id="{8EAD9981-492D-27B1-0FC3-018F9301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img072">
            <a:extLst>
              <a:ext uri="{FF2B5EF4-FFF2-40B4-BE49-F238E27FC236}">
                <a16:creationId xmlns:a16="http://schemas.microsoft.com/office/drawing/2014/main" id="{0DB61A2A-C1B0-914E-3D1D-010C276DB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13"/>
          <a:stretch>
            <a:fillRect/>
          </a:stretch>
        </p:blipFill>
        <p:spPr bwMode="auto">
          <a:xfrm>
            <a:off x="0" y="1465263"/>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65" name="Rectangle 5">
            <a:extLst>
              <a:ext uri="{FF2B5EF4-FFF2-40B4-BE49-F238E27FC236}">
                <a16:creationId xmlns:a16="http://schemas.microsoft.com/office/drawing/2014/main" id="{16596464-F4A0-00FB-72C2-AE3105E2D239}"/>
              </a:ext>
            </a:extLst>
          </p:cNvPr>
          <p:cNvSpPr>
            <a:spLocks noChangeArrowheads="1"/>
          </p:cNvSpPr>
          <p:nvPr/>
        </p:nvSpPr>
        <p:spPr bwMode="auto">
          <a:xfrm>
            <a:off x="1116013" y="188913"/>
            <a:ext cx="135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CIN I</a:t>
            </a:r>
          </a:p>
        </p:txBody>
      </p:sp>
      <p:sp>
        <p:nvSpPr>
          <p:cNvPr id="1679366" name="Rectangle 6">
            <a:extLst>
              <a:ext uri="{FF2B5EF4-FFF2-40B4-BE49-F238E27FC236}">
                <a16:creationId xmlns:a16="http://schemas.microsoft.com/office/drawing/2014/main" id="{30203C70-7928-0E01-F615-15201EAE624B}"/>
              </a:ext>
            </a:extLst>
          </p:cNvPr>
          <p:cNvSpPr>
            <a:spLocks noChangeArrowheads="1"/>
          </p:cNvSpPr>
          <p:nvPr/>
        </p:nvSpPr>
        <p:spPr bwMode="auto">
          <a:xfrm>
            <a:off x="6804025" y="188913"/>
            <a:ext cx="1255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LSIL</a:t>
            </a:r>
          </a:p>
        </p:txBody>
      </p:sp>
      <p:sp useBgFill="1">
        <p:nvSpPr>
          <p:cNvPr id="1679367" name="Text Box 7">
            <a:extLst>
              <a:ext uri="{FF2B5EF4-FFF2-40B4-BE49-F238E27FC236}">
                <a16:creationId xmlns:a16="http://schemas.microsoft.com/office/drawing/2014/main" id="{B1F30579-44D5-57CB-F842-F1367A73113D}"/>
              </a:ext>
            </a:extLst>
          </p:cNvPr>
          <p:cNvSpPr txBox="1">
            <a:spLocks noChangeArrowheads="1"/>
          </p:cNvSpPr>
          <p:nvPr/>
        </p:nvSpPr>
        <p:spPr bwMode="auto">
          <a:xfrm>
            <a:off x="323850" y="6021388"/>
            <a:ext cx="4857750" cy="5794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chemeClr val="bg1"/>
                </a:solidFill>
                <a:latin typeface="Times New Roman" panose="02020603050405020304" pitchFamily="18" charset="0"/>
              </a:rPr>
              <a:t>Alterazioni citopatiche virali</a:t>
            </a:r>
          </a:p>
        </p:txBody>
      </p:sp>
      <p:grpSp>
        <p:nvGrpSpPr>
          <p:cNvPr id="1679370" name="Group 10">
            <a:extLst>
              <a:ext uri="{FF2B5EF4-FFF2-40B4-BE49-F238E27FC236}">
                <a16:creationId xmlns:a16="http://schemas.microsoft.com/office/drawing/2014/main" id="{6C2FA071-A459-8A8C-B311-00345B59C2F4}"/>
              </a:ext>
            </a:extLst>
          </p:cNvPr>
          <p:cNvGrpSpPr>
            <a:grpSpLocks/>
          </p:cNvGrpSpPr>
          <p:nvPr/>
        </p:nvGrpSpPr>
        <p:grpSpPr bwMode="auto">
          <a:xfrm>
            <a:off x="3492500" y="1763713"/>
            <a:ext cx="3167063" cy="2170112"/>
            <a:chOff x="2200" y="1111"/>
            <a:chExt cx="1995" cy="1367"/>
          </a:xfrm>
        </p:grpSpPr>
        <p:sp>
          <p:nvSpPr>
            <p:cNvPr id="46088" name="Text Box 4">
              <a:extLst>
                <a:ext uri="{FF2B5EF4-FFF2-40B4-BE49-F238E27FC236}">
                  <a16:creationId xmlns:a16="http://schemas.microsoft.com/office/drawing/2014/main" id="{49CDEE7B-2451-0E11-4F79-E66A394AC08E}"/>
                </a:ext>
              </a:extLst>
            </p:cNvPr>
            <p:cNvSpPr txBox="1">
              <a:spLocks noChangeArrowheads="1"/>
            </p:cNvSpPr>
            <p:nvPr/>
          </p:nvSpPr>
          <p:spPr bwMode="auto">
            <a:xfrm>
              <a:off x="2880" y="1111"/>
              <a:ext cx="955"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coilociti</a:t>
              </a:r>
            </a:p>
          </p:txBody>
        </p:sp>
        <p:sp>
          <p:nvSpPr>
            <p:cNvPr id="46089" name="Line 8">
              <a:extLst>
                <a:ext uri="{FF2B5EF4-FFF2-40B4-BE49-F238E27FC236}">
                  <a16:creationId xmlns:a16="http://schemas.microsoft.com/office/drawing/2014/main" id="{A4BA493C-65FE-12B9-6135-EB226E1D1ABA}"/>
                </a:ext>
              </a:extLst>
            </p:cNvPr>
            <p:cNvSpPr>
              <a:spLocks noChangeShapeType="1"/>
            </p:cNvSpPr>
            <p:nvPr/>
          </p:nvSpPr>
          <p:spPr bwMode="auto">
            <a:xfrm flipH="1">
              <a:off x="2200" y="1480"/>
              <a:ext cx="680" cy="99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090" name="Line 9">
              <a:extLst>
                <a:ext uri="{FF2B5EF4-FFF2-40B4-BE49-F238E27FC236}">
                  <a16:creationId xmlns:a16="http://schemas.microsoft.com/office/drawing/2014/main" id="{18A8B690-9E7F-BD9C-484C-FD31F727C084}"/>
                </a:ext>
              </a:extLst>
            </p:cNvPr>
            <p:cNvSpPr>
              <a:spLocks noChangeShapeType="1"/>
            </p:cNvSpPr>
            <p:nvPr/>
          </p:nvSpPr>
          <p:spPr bwMode="auto">
            <a:xfrm>
              <a:off x="2925" y="1480"/>
              <a:ext cx="1270" cy="99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useBgFill="1">
        <p:nvSpPr>
          <p:cNvPr id="46086" name="Text Box 11">
            <a:extLst>
              <a:ext uri="{FF2B5EF4-FFF2-40B4-BE49-F238E27FC236}">
                <a16:creationId xmlns:a16="http://schemas.microsoft.com/office/drawing/2014/main" id="{752070F3-2F89-F80D-747E-924D3B151A19}"/>
              </a:ext>
            </a:extLst>
          </p:cNvPr>
          <p:cNvSpPr txBox="1">
            <a:spLocks noChangeArrowheads="1"/>
          </p:cNvSpPr>
          <p:nvPr/>
        </p:nvSpPr>
        <p:spPr bwMode="auto">
          <a:xfrm>
            <a:off x="323850" y="981075"/>
            <a:ext cx="3108325" cy="5794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chemeClr val="bg1"/>
                </a:solidFill>
                <a:latin typeface="Times New Roman" panose="02020603050405020304" pitchFamily="18" charset="0"/>
              </a:rPr>
              <a:t>Quadro istologico</a:t>
            </a:r>
          </a:p>
        </p:txBody>
      </p:sp>
      <p:sp useBgFill="1">
        <p:nvSpPr>
          <p:cNvPr id="46087" name="Text Box 12">
            <a:extLst>
              <a:ext uri="{FF2B5EF4-FFF2-40B4-BE49-F238E27FC236}">
                <a16:creationId xmlns:a16="http://schemas.microsoft.com/office/drawing/2014/main" id="{C6A4D927-205D-D2F8-2BF7-3E1F1A0F1CB0}"/>
              </a:ext>
            </a:extLst>
          </p:cNvPr>
          <p:cNvSpPr txBox="1">
            <a:spLocks noChangeArrowheads="1"/>
          </p:cNvSpPr>
          <p:nvPr/>
        </p:nvSpPr>
        <p:spPr bwMode="auto">
          <a:xfrm>
            <a:off x="5580063" y="981075"/>
            <a:ext cx="3130550" cy="5794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chemeClr val="bg1"/>
                </a:solidFill>
                <a:latin typeface="Times New Roman" panose="02020603050405020304" pitchFamily="18" charset="0"/>
              </a:rPr>
              <a:t>Quadro citologico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79365"/>
                                        </p:tgtEl>
                                        <p:attrNameLst>
                                          <p:attrName>style.visibility</p:attrName>
                                        </p:attrNameLst>
                                      </p:cBhvr>
                                      <p:to>
                                        <p:strVal val="visible"/>
                                      </p:to>
                                    </p:set>
                                    <p:anim calcmode="lin" valueType="num">
                                      <p:cBhvr>
                                        <p:cTn id="7" dur="1000" fill="hold"/>
                                        <p:tgtEl>
                                          <p:spTgt spid="1679365"/>
                                        </p:tgtEl>
                                        <p:attrNameLst>
                                          <p:attrName>ppt_w</p:attrName>
                                        </p:attrNameLst>
                                      </p:cBhvr>
                                      <p:tavLst>
                                        <p:tav tm="0">
                                          <p:val>
                                            <p:strVal val="#ppt_w*0.70"/>
                                          </p:val>
                                        </p:tav>
                                        <p:tav tm="100000">
                                          <p:val>
                                            <p:strVal val="#ppt_w"/>
                                          </p:val>
                                        </p:tav>
                                      </p:tavLst>
                                    </p:anim>
                                    <p:anim calcmode="lin" valueType="num">
                                      <p:cBhvr>
                                        <p:cTn id="8" dur="1000" fill="hold"/>
                                        <p:tgtEl>
                                          <p:spTgt spid="1679365"/>
                                        </p:tgtEl>
                                        <p:attrNameLst>
                                          <p:attrName>ppt_h</p:attrName>
                                        </p:attrNameLst>
                                      </p:cBhvr>
                                      <p:tavLst>
                                        <p:tav tm="0">
                                          <p:val>
                                            <p:strVal val="#ppt_h"/>
                                          </p:val>
                                        </p:tav>
                                        <p:tav tm="100000">
                                          <p:val>
                                            <p:strVal val="#ppt_h"/>
                                          </p:val>
                                        </p:tav>
                                      </p:tavLst>
                                    </p:anim>
                                    <p:animEffect transition="in" filter="fade">
                                      <p:cBhvr>
                                        <p:cTn id="9" dur="1000"/>
                                        <p:tgtEl>
                                          <p:spTgt spid="1679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79366"/>
                                        </p:tgtEl>
                                        <p:attrNameLst>
                                          <p:attrName>style.visibility</p:attrName>
                                        </p:attrNameLst>
                                      </p:cBhvr>
                                      <p:to>
                                        <p:strVal val="visible"/>
                                      </p:to>
                                    </p:set>
                                    <p:anim calcmode="lin" valueType="num">
                                      <p:cBhvr>
                                        <p:cTn id="14" dur="1000" fill="hold"/>
                                        <p:tgtEl>
                                          <p:spTgt spid="1679366"/>
                                        </p:tgtEl>
                                        <p:attrNameLst>
                                          <p:attrName>ppt_w</p:attrName>
                                        </p:attrNameLst>
                                      </p:cBhvr>
                                      <p:tavLst>
                                        <p:tav tm="0">
                                          <p:val>
                                            <p:strVal val="#ppt_w*0.70"/>
                                          </p:val>
                                        </p:tav>
                                        <p:tav tm="100000">
                                          <p:val>
                                            <p:strVal val="#ppt_w"/>
                                          </p:val>
                                        </p:tav>
                                      </p:tavLst>
                                    </p:anim>
                                    <p:anim calcmode="lin" valueType="num">
                                      <p:cBhvr>
                                        <p:cTn id="15" dur="1000" fill="hold"/>
                                        <p:tgtEl>
                                          <p:spTgt spid="1679366"/>
                                        </p:tgtEl>
                                        <p:attrNameLst>
                                          <p:attrName>ppt_h</p:attrName>
                                        </p:attrNameLst>
                                      </p:cBhvr>
                                      <p:tavLst>
                                        <p:tav tm="0">
                                          <p:val>
                                            <p:strVal val="#ppt_h"/>
                                          </p:val>
                                        </p:tav>
                                        <p:tav tm="100000">
                                          <p:val>
                                            <p:strVal val="#ppt_h"/>
                                          </p:val>
                                        </p:tav>
                                      </p:tavLst>
                                    </p:anim>
                                    <p:animEffect transition="in" filter="fade">
                                      <p:cBhvr>
                                        <p:cTn id="16" dur="1000"/>
                                        <p:tgtEl>
                                          <p:spTgt spid="16793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679367"/>
                                        </p:tgtEl>
                                        <p:attrNameLst>
                                          <p:attrName>style.visibility</p:attrName>
                                        </p:attrNameLst>
                                      </p:cBhvr>
                                      <p:to>
                                        <p:strVal val="visible"/>
                                      </p:to>
                                    </p:set>
                                    <p:animEffect transition="in" filter="slide(fromBottom)">
                                      <p:cBhvr>
                                        <p:cTn id="21" dur="500"/>
                                        <p:tgtEl>
                                          <p:spTgt spid="16793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1679370"/>
                                        </p:tgtEl>
                                        <p:attrNameLst>
                                          <p:attrName>style.visibility</p:attrName>
                                        </p:attrNameLst>
                                      </p:cBhvr>
                                      <p:to>
                                        <p:strVal val="visible"/>
                                      </p:to>
                                    </p:set>
                                    <p:anim calcmode="lin" valueType="num">
                                      <p:cBhvr>
                                        <p:cTn id="26" dur="500" fill="hold"/>
                                        <p:tgtEl>
                                          <p:spTgt spid="1679370"/>
                                        </p:tgtEl>
                                        <p:attrNameLst>
                                          <p:attrName>ppt_w</p:attrName>
                                        </p:attrNameLst>
                                      </p:cBhvr>
                                      <p:tavLst>
                                        <p:tav tm="0">
                                          <p:val>
                                            <p:fltVal val="0"/>
                                          </p:val>
                                        </p:tav>
                                        <p:tav tm="100000">
                                          <p:val>
                                            <p:strVal val="#ppt_w"/>
                                          </p:val>
                                        </p:tav>
                                      </p:tavLst>
                                    </p:anim>
                                    <p:anim calcmode="lin" valueType="num">
                                      <p:cBhvr>
                                        <p:cTn id="27" dur="500" fill="hold"/>
                                        <p:tgtEl>
                                          <p:spTgt spid="16793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5" grpId="0"/>
      <p:bldP spid="1679366" grpId="0"/>
      <p:bldP spid="16793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EM068">
            <a:extLst>
              <a:ext uri="{FF2B5EF4-FFF2-40B4-BE49-F238E27FC236}">
                <a16:creationId xmlns:a16="http://schemas.microsoft.com/office/drawing/2014/main" id="{AE8FBD3F-FE0E-0F5F-7FAE-0C83FABC4ED4}"/>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871538"/>
            <a:ext cx="91440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0391" name="Rectangle 7">
            <a:extLst>
              <a:ext uri="{FF2B5EF4-FFF2-40B4-BE49-F238E27FC236}">
                <a16:creationId xmlns:a16="http://schemas.microsoft.com/office/drawing/2014/main" id="{90FBE140-3D1B-E20F-B786-8012678E18A5}"/>
              </a:ext>
            </a:extLst>
          </p:cNvPr>
          <p:cNvSpPr>
            <a:spLocks noChangeArrowheads="1"/>
          </p:cNvSpPr>
          <p:nvPr/>
        </p:nvSpPr>
        <p:spPr bwMode="auto">
          <a:xfrm>
            <a:off x="1116013" y="188913"/>
            <a:ext cx="1525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CIN II</a:t>
            </a:r>
          </a:p>
        </p:txBody>
      </p:sp>
      <p:sp useBgFill="1">
        <p:nvSpPr>
          <p:cNvPr id="47107" name="Text Box 8">
            <a:extLst>
              <a:ext uri="{FF2B5EF4-FFF2-40B4-BE49-F238E27FC236}">
                <a16:creationId xmlns:a16="http://schemas.microsoft.com/office/drawing/2014/main" id="{CB934A55-60EB-98C3-7E36-0835D1D43BD7}"/>
              </a:ext>
            </a:extLst>
          </p:cNvPr>
          <p:cNvSpPr txBox="1">
            <a:spLocks noChangeArrowheads="1"/>
          </p:cNvSpPr>
          <p:nvPr/>
        </p:nvSpPr>
        <p:spPr bwMode="auto">
          <a:xfrm>
            <a:off x="323850" y="981075"/>
            <a:ext cx="3108325" cy="5794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Quadro istologico</a:t>
            </a:r>
          </a:p>
        </p:txBody>
      </p:sp>
      <p:grpSp>
        <p:nvGrpSpPr>
          <p:cNvPr id="1680396" name="Group 12">
            <a:extLst>
              <a:ext uri="{FF2B5EF4-FFF2-40B4-BE49-F238E27FC236}">
                <a16:creationId xmlns:a16="http://schemas.microsoft.com/office/drawing/2014/main" id="{E004F1CC-4FB5-25EC-E827-810FB0298C22}"/>
              </a:ext>
            </a:extLst>
          </p:cNvPr>
          <p:cNvGrpSpPr>
            <a:grpSpLocks/>
          </p:cNvGrpSpPr>
          <p:nvPr/>
        </p:nvGrpSpPr>
        <p:grpSpPr bwMode="auto">
          <a:xfrm>
            <a:off x="0" y="3213100"/>
            <a:ext cx="3367088" cy="3644900"/>
            <a:chOff x="0" y="2024"/>
            <a:chExt cx="2121" cy="2296"/>
          </a:xfrm>
        </p:grpSpPr>
        <p:sp useBgFill="1">
          <p:nvSpPr>
            <p:cNvPr id="47112" name="Text Box 9">
              <a:extLst>
                <a:ext uri="{FF2B5EF4-FFF2-40B4-BE49-F238E27FC236}">
                  <a16:creationId xmlns:a16="http://schemas.microsoft.com/office/drawing/2014/main" id="{E9E66820-4C1D-3D5D-82EC-93F9EBD47FCF}"/>
                </a:ext>
              </a:extLst>
            </p:cNvPr>
            <p:cNvSpPr txBox="1">
              <a:spLocks noChangeArrowheads="1"/>
            </p:cNvSpPr>
            <p:nvPr/>
          </p:nvSpPr>
          <p:spPr bwMode="auto">
            <a:xfrm>
              <a:off x="0" y="3955"/>
              <a:ext cx="2121" cy="3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Epitelio che matura</a:t>
              </a:r>
            </a:p>
          </p:txBody>
        </p:sp>
        <p:sp>
          <p:nvSpPr>
            <p:cNvPr id="47113" name="Line 11">
              <a:extLst>
                <a:ext uri="{FF2B5EF4-FFF2-40B4-BE49-F238E27FC236}">
                  <a16:creationId xmlns:a16="http://schemas.microsoft.com/office/drawing/2014/main" id="{3D94BB7D-4FAE-976D-1F5B-AE95D1E031B2}"/>
                </a:ext>
              </a:extLst>
            </p:cNvPr>
            <p:cNvSpPr>
              <a:spLocks noChangeShapeType="1"/>
            </p:cNvSpPr>
            <p:nvPr/>
          </p:nvSpPr>
          <p:spPr bwMode="auto">
            <a:xfrm flipV="1">
              <a:off x="0" y="2024"/>
              <a:ext cx="1610" cy="1950"/>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80398" name="Group 14">
            <a:extLst>
              <a:ext uri="{FF2B5EF4-FFF2-40B4-BE49-F238E27FC236}">
                <a16:creationId xmlns:a16="http://schemas.microsoft.com/office/drawing/2014/main" id="{C1DDBEDF-F4E8-766B-9C19-8D45CECCE63F}"/>
              </a:ext>
            </a:extLst>
          </p:cNvPr>
          <p:cNvGrpSpPr>
            <a:grpSpLocks/>
          </p:cNvGrpSpPr>
          <p:nvPr/>
        </p:nvGrpSpPr>
        <p:grpSpPr bwMode="auto">
          <a:xfrm>
            <a:off x="5832475" y="0"/>
            <a:ext cx="3311525" cy="2708275"/>
            <a:chOff x="3674" y="0"/>
            <a:chExt cx="2086" cy="1706"/>
          </a:xfrm>
        </p:grpSpPr>
        <p:sp useBgFill="1">
          <p:nvSpPr>
            <p:cNvPr id="47110" name="Text Box 10">
              <a:extLst>
                <a:ext uri="{FF2B5EF4-FFF2-40B4-BE49-F238E27FC236}">
                  <a16:creationId xmlns:a16="http://schemas.microsoft.com/office/drawing/2014/main" id="{E7D379AD-3C1F-D0EC-25A6-D78611ECC9E0}"/>
                </a:ext>
              </a:extLst>
            </p:cNvPr>
            <p:cNvSpPr txBox="1">
              <a:spLocks noChangeArrowheads="1"/>
            </p:cNvSpPr>
            <p:nvPr/>
          </p:nvSpPr>
          <p:spPr bwMode="auto">
            <a:xfrm>
              <a:off x="3674" y="0"/>
              <a:ext cx="2086" cy="3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Epitelio displastico</a:t>
              </a:r>
            </a:p>
          </p:txBody>
        </p:sp>
        <p:sp>
          <p:nvSpPr>
            <p:cNvPr id="47111" name="Line 13">
              <a:extLst>
                <a:ext uri="{FF2B5EF4-FFF2-40B4-BE49-F238E27FC236}">
                  <a16:creationId xmlns:a16="http://schemas.microsoft.com/office/drawing/2014/main" id="{7166DBCA-D39E-5ACC-1583-C4CF863B9EBF}"/>
                </a:ext>
              </a:extLst>
            </p:cNvPr>
            <p:cNvSpPr>
              <a:spLocks noChangeShapeType="1"/>
            </p:cNvSpPr>
            <p:nvPr/>
          </p:nvSpPr>
          <p:spPr bwMode="auto">
            <a:xfrm>
              <a:off x="3742" y="346"/>
              <a:ext cx="317" cy="1360"/>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80391"/>
                                        </p:tgtEl>
                                        <p:attrNameLst>
                                          <p:attrName>style.visibility</p:attrName>
                                        </p:attrNameLst>
                                      </p:cBhvr>
                                      <p:to>
                                        <p:strVal val="visible"/>
                                      </p:to>
                                    </p:set>
                                    <p:anim calcmode="lin" valueType="num">
                                      <p:cBhvr>
                                        <p:cTn id="7" dur="1000" fill="hold"/>
                                        <p:tgtEl>
                                          <p:spTgt spid="1680391"/>
                                        </p:tgtEl>
                                        <p:attrNameLst>
                                          <p:attrName>ppt_w</p:attrName>
                                        </p:attrNameLst>
                                      </p:cBhvr>
                                      <p:tavLst>
                                        <p:tav tm="0">
                                          <p:val>
                                            <p:strVal val="#ppt_w*0.70"/>
                                          </p:val>
                                        </p:tav>
                                        <p:tav tm="100000">
                                          <p:val>
                                            <p:strVal val="#ppt_w"/>
                                          </p:val>
                                        </p:tav>
                                      </p:tavLst>
                                    </p:anim>
                                    <p:anim calcmode="lin" valueType="num">
                                      <p:cBhvr>
                                        <p:cTn id="8" dur="1000" fill="hold"/>
                                        <p:tgtEl>
                                          <p:spTgt spid="1680391"/>
                                        </p:tgtEl>
                                        <p:attrNameLst>
                                          <p:attrName>ppt_h</p:attrName>
                                        </p:attrNameLst>
                                      </p:cBhvr>
                                      <p:tavLst>
                                        <p:tav tm="0">
                                          <p:val>
                                            <p:strVal val="#ppt_h"/>
                                          </p:val>
                                        </p:tav>
                                        <p:tav tm="100000">
                                          <p:val>
                                            <p:strVal val="#ppt_h"/>
                                          </p:val>
                                        </p:tav>
                                      </p:tavLst>
                                    </p:anim>
                                    <p:animEffect transition="in" filter="fade">
                                      <p:cBhvr>
                                        <p:cTn id="9" dur="1000"/>
                                        <p:tgtEl>
                                          <p:spTgt spid="16803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1680396"/>
                                        </p:tgtEl>
                                        <p:attrNameLst>
                                          <p:attrName>style.visibility</p:attrName>
                                        </p:attrNameLst>
                                      </p:cBhvr>
                                      <p:to>
                                        <p:strVal val="visible"/>
                                      </p:to>
                                    </p:set>
                                    <p:anim calcmode="lin" valueType="num">
                                      <p:cBhvr>
                                        <p:cTn id="14" dur="500" fill="hold"/>
                                        <p:tgtEl>
                                          <p:spTgt spid="1680396"/>
                                        </p:tgtEl>
                                        <p:attrNameLst>
                                          <p:attrName>ppt_w</p:attrName>
                                        </p:attrNameLst>
                                      </p:cBhvr>
                                      <p:tavLst>
                                        <p:tav tm="0">
                                          <p:val>
                                            <p:fltVal val="0"/>
                                          </p:val>
                                        </p:tav>
                                        <p:tav tm="100000">
                                          <p:val>
                                            <p:strVal val="#ppt_w"/>
                                          </p:val>
                                        </p:tav>
                                      </p:tavLst>
                                    </p:anim>
                                    <p:anim calcmode="lin" valueType="num">
                                      <p:cBhvr>
                                        <p:cTn id="15" dur="500" fill="hold"/>
                                        <p:tgtEl>
                                          <p:spTgt spid="168039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1680398"/>
                                        </p:tgtEl>
                                        <p:attrNameLst>
                                          <p:attrName>style.visibility</p:attrName>
                                        </p:attrNameLst>
                                      </p:cBhvr>
                                      <p:to>
                                        <p:strVal val="visible"/>
                                      </p:to>
                                    </p:set>
                                    <p:anim calcmode="lin" valueType="num">
                                      <p:cBhvr>
                                        <p:cTn id="20" dur="500" fill="hold"/>
                                        <p:tgtEl>
                                          <p:spTgt spid="1680398"/>
                                        </p:tgtEl>
                                        <p:attrNameLst>
                                          <p:attrName>ppt_w</p:attrName>
                                        </p:attrNameLst>
                                      </p:cBhvr>
                                      <p:tavLst>
                                        <p:tav tm="0">
                                          <p:val>
                                            <p:fltVal val="0"/>
                                          </p:val>
                                        </p:tav>
                                        <p:tav tm="100000">
                                          <p:val>
                                            <p:strVal val="#ppt_w"/>
                                          </p:val>
                                        </p:tav>
                                      </p:tavLst>
                                    </p:anim>
                                    <p:anim calcmode="lin" valueType="num">
                                      <p:cBhvr>
                                        <p:cTn id="21" dur="500" fill="hold"/>
                                        <p:tgtEl>
                                          <p:spTgt spid="16803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3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FEM009">
            <a:extLst>
              <a:ext uri="{FF2B5EF4-FFF2-40B4-BE49-F238E27FC236}">
                <a16:creationId xmlns:a16="http://schemas.microsoft.com/office/drawing/2014/main" id="{2247C6E7-1F5C-3E71-70B8-1B002532D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3"/>
            <a:ext cx="9144000" cy="639603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useBgFill="1">
        <p:nvSpPr>
          <p:cNvPr id="1704967" name="Rectangle 7">
            <a:extLst>
              <a:ext uri="{FF2B5EF4-FFF2-40B4-BE49-F238E27FC236}">
                <a16:creationId xmlns:a16="http://schemas.microsoft.com/office/drawing/2014/main" id="{13B4BA3E-7AC3-8A03-0A7F-DED1F79E0655}"/>
              </a:ext>
            </a:extLst>
          </p:cNvPr>
          <p:cNvSpPr>
            <a:spLocks noChangeArrowheads="1"/>
          </p:cNvSpPr>
          <p:nvPr/>
        </p:nvSpPr>
        <p:spPr bwMode="auto">
          <a:xfrm>
            <a:off x="755650" y="404813"/>
            <a:ext cx="1312863" cy="701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HSIL</a:t>
            </a:r>
          </a:p>
        </p:txBody>
      </p:sp>
      <p:sp useBgFill="1">
        <p:nvSpPr>
          <p:cNvPr id="48131" name="Text Box 8">
            <a:extLst>
              <a:ext uri="{FF2B5EF4-FFF2-40B4-BE49-F238E27FC236}">
                <a16:creationId xmlns:a16="http://schemas.microsoft.com/office/drawing/2014/main" id="{E13CAF6E-4E84-E4B7-5D22-1DFA59282DBE}"/>
              </a:ext>
            </a:extLst>
          </p:cNvPr>
          <p:cNvSpPr txBox="1">
            <a:spLocks noChangeArrowheads="1"/>
          </p:cNvSpPr>
          <p:nvPr/>
        </p:nvSpPr>
        <p:spPr bwMode="auto">
          <a:xfrm>
            <a:off x="250825" y="1773238"/>
            <a:ext cx="3130550" cy="5794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Quadro citologico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04967"/>
                                        </p:tgtEl>
                                        <p:attrNameLst>
                                          <p:attrName>style.visibility</p:attrName>
                                        </p:attrNameLst>
                                      </p:cBhvr>
                                      <p:to>
                                        <p:strVal val="visible"/>
                                      </p:to>
                                    </p:set>
                                    <p:anim calcmode="lin" valueType="num">
                                      <p:cBhvr>
                                        <p:cTn id="7" dur="1000" fill="hold"/>
                                        <p:tgtEl>
                                          <p:spTgt spid="1704967"/>
                                        </p:tgtEl>
                                        <p:attrNameLst>
                                          <p:attrName>ppt_w</p:attrName>
                                        </p:attrNameLst>
                                      </p:cBhvr>
                                      <p:tavLst>
                                        <p:tav tm="0">
                                          <p:val>
                                            <p:strVal val="#ppt_w*0.70"/>
                                          </p:val>
                                        </p:tav>
                                        <p:tav tm="100000">
                                          <p:val>
                                            <p:strVal val="#ppt_w"/>
                                          </p:val>
                                        </p:tav>
                                      </p:tavLst>
                                    </p:anim>
                                    <p:anim calcmode="lin" valueType="num">
                                      <p:cBhvr>
                                        <p:cTn id="8" dur="1000" fill="hold"/>
                                        <p:tgtEl>
                                          <p:spTgt spid="1704967"/>
                                        </p:tgtEl>
                                        <p:attrNameLst>
                                          <p:attrName>ppt_h</p:attrName>
                                        </p:attrNameLst>
                                      </p:cBhvr>
                                      <p:tavLst>
                                        <p:tav tm="0">
                                          <p:val>
                                            <p:strVal val="#ppt_h"/>
                                          </p:val>
                                        </p:tav>
                                        <p:tav tm="100000">
                                          <p:val>
                                            <p:strVal val="#ppt_h"/>
                                          </p:val>
                                        </p:tav>
                                      </p:tavLst>
                                    </p:anim>
                                    <p:animEffect transition="in" filter="fade">
                                      <p:cBhvr>
                                        <p:cTn id="9" dur="1000"/>
                                        <p:tgtEl>
                                          <p:spTgt spid="1704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496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EM070">
            <a:extLst>
              <a:ext uri="{FF2B5EF4-FFF2-40B4-BE49-F238E27FC236}">
                <a16:creationId xmlns:a16="http://schemas.microsoft.com/office/drawing/2014/main" id="{DAA5B670-3AA0-7A8B-9C76-E2DF1D4C3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7812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681415" name="Rectangle 7">
            <a:extLst>
              <a:ext uri="{FF2B5EF4-FFF2-40B4-BE49-F238E27FC236}">
                <a16:creationId xmlns:a16="http://schemas.microsoft.com/office/drawing/2014/main" id="{FAAF3255-3376-3713-7026-D9B0E5066983}"/>
              </a:ext>
            </a:extLst>
          </p:cNvPr>
          <p:cNvSpPr>
            <a:spLocks noChangeArrowheads="1"/>
          </p:cNvSpPr>
          <p:nvPr/>
        </p:nvSpPr>
        <p:spPr bwMode="auto">
          <a:xfrm>
            <a:off x="1116013" y="188913"/>
            <a:ext cx="1695450" cy="701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CIN III</a:t>
            </a:r>
          </a:p>
        </p:txBody>
      </p:sp>
      <p:sp useBgFill="1">
        <p:nvSpPr>
          <p:cNvPr id="49155" name="Text Box 8">
            <a:extLst>
              <a:ext uri="{FF2B5EF4-FFF2-40B4-BE49-F238E27FC236}">
                <a16:creationId xmlns:a16="http://schemas.microsoft.com/office/drawing/2014/main" id="{8FC6408C-4B9E-4C19-5318-CE4E88695CB1}"/>
              </a:ext>
            </a:extLst>
          </p:cNvPr>
          <p:cNvSpPr txBox="1">
            <a:spLocks noChangeArrowheads="1"/>
          </p:cNvSpPr>
          <p:nvPr/>
        </p:nvSpPr>
        <p:spPr bwMode="auto">
          <a:xfrm>
            <a:off x="6035675" y="0"/>
            <a:ext cx="3108325" cy="5794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Quadro istologico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81415"/>
                                        </p:tgtEl>
                                        <p:attrNameLst>
                                          <p:attrName>style.visibility</p:attrName>
                                        </p:attrNameLst>
                                      </p:cBhvr>
                                      <p:to>
                                        <p:strVal val="visible"/>
                                      </p:to>
                                    </p:set>
                                    <p:anim calcmode="lin" valueType="num">
                                      <p:cBhvr>
                                        <p:cTn id="7" dur="1000" fill="hold"/>
                                        <p:tgtEl>
                                          <p:spTgt spid="1681415"/>
                                        </p:tgtEl>
                                        <p:attrNameLst>
                                          <p:attrName>ppt_w</p:attrName>
                                        </p:attrNameLst>
                                      </p:cBhvr>
                                      <p:tavLst>
                                        <p:tav tm="0">
                                          <p:val>
                                            <p:strVal val="#ppt_w*0.70"/>
                                          </p:val>
                                        </p:tav>
                                        <p:tav tm="100000">
                                          <p:val>
                                            <p:strVal val="#ppt_w"/>
                                          </p:val>
                                        </p:tav>
                                      </p:tavLst>
                                    </p:anim>
                                    <p:anim calcmode="lin" valueType="num">
                                      <p:cBhvr>
                                        <p:cTn id="8" dur="1000" fill="hold"/>
                                        <p:tgtEl>
                                          <p:spTgt spid="1681415"/>
                                        </p:tgtEl>
                                        <p:attrNameLst>
                                          <p:attrName>ppt_h</p:attrName>
                                        </p:attrNameLst>
                                      </p:cBhvr>
                                      <p:tavLst>
                                        <p:tav tm="0">
                                          <p:val>
                                            <p:strVal val="#ppt_h"/>
                                          </p:val>
                                        </p:tav>
                                        <p:tav tm="100000">
                                          <p:val>
                                            <p:strVal val="#ppt_h"/>
                                          </p:val>
                                        </p:tav>
                                      </p:tavLst>
                                    </p:anim>
                                    <p:animEffect transition="in" filter="fade">
                                      <p:cBhvr>
                                        <p:cTn id="9" dur="1000"/>
                                        <p:tgtEl>
                                          <p:spTgt spid="168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descr="wsb3screen2">
            <a:extLst>
              <a:ext uri="{FF2B5EF4-FFF2-40B4-BE49-F238E27FC236}">
                <a16:creationId xmlns:a16="http://schemas.microsoft.com/office/drawing/2014/main" id="{4BB17AFD-8AAB-D990-6884-A3E8FD960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56" t="29512" r="14851" b="27957"/>
          <a:stretch>
            <a:fillRect/>
          </a:stretch>
        </p:blipFill>
        <p:spPr bwMode="auto">
          <a:xfrm>
            <a:off x="0" y="1879600"/>
            <a:ext cx="9144000" cy="49784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useBgFill="1">
        <p:nvSpPr>
          <p:cNvPr id="1705991" name="Rectangle 7">
            <a:extLst>
              <a:ext uri="{FF2B5EF4-FFF2-40B4-BE49-F238E27FC236}">
                <a16:creationId xmlns:a16="http://schemas.microsoft.com/office/drawing/2014/main" id="{113BDE57-574B-F11D-43F4-8578D2BF59DF}"/>
              </a:ext>
            </a:extLst>
          </p:cNvPr>
          <p:cNvSpPr>
            <a:spLocks noChangeArrowheads="1"/>
          </p:cNvSpPr>
          <p:nvPr/>
        </p:nvSpPr>
        <p:spPr bwMode="auto">
          <a:xfrm>
            <a:off x="323850" y="1916113"/>
            <a:ext cx="1312863" cy="701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4000">
                <a:solidFill>
                  <a:srgbClr val="C00000"/>
                </a:solidFill>
                <a:latin typeface="Times New Roman" panose="02020603050405020304" pitchFamily="18" charset="0"/>
              </a:rPr>
              <a:t>HSIL</a:t>
            </a:r>
          </a:p>
        </p:txBody>
      </p:sp>
      <p:sp useBgFill="1">
        <p:nvSpPr>
          <p:cNvPr id="50179" name="Text Box 8">
            <a:extLst>
              <a:ext uri="{FF2B5EF4-FFF2-40B4-BE49-F238E27FC236}">
                <a16:creationId xmlns:a16="http://schemas.microsoft.com/office/drawing/2014/main" id="{15C24110-BA55-DB20-F110-0EF25D7309C5}"/>
              </a:ext>
            </a:extLst>
          </p:cNvPr>
          <p:cNvSpPr txBox="1">
            <a:spLocks noChangeArrowheads="1"/>
          </p:cNvSpPr>
          <p:nvPr/>
        </p:nvSpPr>
        <p:spPr bwMode="auto">
          <a:xfrm>
            <a:off x="2916238" y="620713"/>
            <a:ext cx="3130550" cy="5794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Quadro citologico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05991"/>
                                        </p:tgtEl>
                                        <p:attrNameLst>
                                          <p:attrName>style.visibility</p:attrName>
                                        </p:attrNameLst>
                                      </p:cBhvr>
                                      <p:to>
                                        <p:strVal val="visible"/>
                                      </p:to>
                                    </p:set>
                                    <p:anim calcmode="lin" valueType="num">
                                      <p:cBhvr>
                                        <p:cTn id="7" dur="1000" fill="hold"/>
                                        <p:tgtEl>
                                          <p:spTgt spid="1705991"/>
                                        </p:tgtEl>
                                        <p:attrNameLst>
                                          <p:attrName>ppt_w</p:attrName>
                                        </p:attrNameLst>
                                      </p:cBhvr>
                                      <p:tavLst>
                                        <p:tav tm="0">
                                          <p:val>
                                            <p:strVal val="#ppt_w*0.70"/>
                                          </p:val>
                                        </p:tav>
                                        <p:tav tm="100000">
                                          <p:val>
                                            <p:strVal val="#ppt_w"/>
                                          </p:val>
                                        </p:tav>
                                      </p:tavLst>
                                    </p:anim>
                                    <p:anim calcmode="lin" valueType="num">
                                      <p:cBhvr>
                                        <p:cTn id="8" dur="1000" fill="hold"/>
                                        <p:tgtEl>
                                          <p:spTgt spid="1705991"/>
                                        </p:tgtEl>
                                        <p:attrNameLst>
                                          <p:attrName>ppt_h</p:attrName>
                                        </p:attrNameLst>
                                      </p:cBhvr>
                                      <p:tavLst>
                                        <p:tav tm="0">
                                          <p:val>
                                            <p:strVal val="#ppt_h"/>
                                          </p:val>
                                        </p:tav>
                                        <p:tav tm="100000">
                                          <p:val>
                                            <p:strVal val="#ppt_h"/>
                                          </p:val>
                                        </p:tav>
                                      </p:tavLst>
                                    </p:anim>
                                    <p:animEffect transition="in" filter="fade">
                                      <p:cBhvr>
                                        <p:cTn id="9" dur="1000"/>
                                        <p:tgtEl>
                                          <p:spTgt spid="1705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23A41-3261-E8F8-4EAB-B5E65AFAFB0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28B6A48-C967-B927-0B26-5C6EB34ED13F}"/>
              </a:ext>
            </a:extLst>
          </p:cNvPr>
          <p:cNvSpPr>
            <a:spLocks noGrp="1"/>
          </p:cNvSpPr>
          <p:nvPr>
            <p:ph idx="1"/>
          </p:nvPr>
        </p:nvSpPr>
        <p:spPr/>
        <p:txBody>
          <a:bodyPr/>
          <a:lstStyle/>
          <a:p>
            <a:endParaRPr lang="it-IT"/>
          </a:p>
        </p:txBody>
      </p:sp>
      <p:pic>
        <p:nvPicPr>
          <p:cNvPr id="74754" name="Picture 2" descr="Spingendo la notte più in là. Storia della mia famiglia e di altre vittime del terrorismo - Mario Calabresi - copertina">
            <a:extLst>
              <a:ext uri="{FF2B5EF4-FFF2-40B4-BE49-F238E27FC236}">
                <a16:creationId xmlns:a16="http://schemas.microsoft.com/office/drawing/2014/main" id="{DDFD2852-24A6-5AFC-05C1-70409D8F8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822"/>
            <a:ext cx="4896544" cy="68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51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ca microinvasivo cervice">
            <a:extLst>
              <a:ext uri="{FF2B5EF4-FFF2-40B4-BE49-F238E27FC236}">
                <a16:creationId xmlns:a16="http://schemas.microsoft.com/office/drawing/2014/main" id="{46FA6698-1F83-8EAB-8615-6BDC19B06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1202" name="Text Box 5">
            <a:extLst>
              <a:ext uri="{FF2B5EF4-FFF2-40B4-BE49-F238E27FC236}">
                <a16:creationId xmlns:a16="http://schemas.microsoft.com/office/drawing/2014/main" id="{C9F600BA-3527-635A-AECC-373970CB3FEB}"/>
              </a:ext>
            </a:extLst>
          </p:cNvPr>
          <p:cNvSpPr txBox="1">
            <a:spLocks noChangeArrowheads="1"/>
          </p:cNvSpPr>
          <p:nvPr/>
        </p:nvSpPr>
        <p:spPr bwMode="auto">
          <a:xfrm>
            <a:off x="0" y="6278563"/>
            <a:ext cx="4395788" cy="5794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Carcinoma microinvasivo</a:t>
            </a:r>
          </a:p>
        </p:txBody>
      </p:sp>
      <p:grpSp>
        <p:nvGrpSpPr>
          <p:cNvPr id="1726476" name="Group 12">
            <a:extLst>
              <a:ext uri="{FF2B5EF4-FFF2-40B4-BE49-F238E27FC236}">
                <a16:creationId xmlns:a16="http://schemas.microsoft.com/office/drawing/2014/main" id="{3B29A1B8-9565-735B-BC5D-5113E934BA52}"/>
              </a:ext>
            </a:extLst>
          </p:cNvPr>
          <p:cNvGrpSpPr>
            <a:grpSpLocks/>
          </p:cNvGrpSpPr>
          <p:nvPr/>
        </p:nvGrpSpPr>
        <p:grpSpPr bwMode="auto">
          <a:xfrm>
            <a:off x="17463" y="1057275"/>
            <a:ext cx="9109075" cy="1052513"/>
            <a:chOff x="11" y="666"/>
            <a:chExt cx="5738" cy="663"/>
          </a:xfrm>
        </p:grpSpPr>
        <p:sp>
          <p:nvSpPr>
            <p:cNvPr id="51208" name="Freeform 6">
              <a:extLst>
                <a:ext uri="{FF2B5EF4-FFF2-40B4-BE49-F238E27FC236}">
                  <a16:creationId xmlns:a16="http://schemas.microsoft.com/office/drawing/2014/main" id="{6C3456D7-5EE2-F1FC-5A06-C0FB058E190D}"/>
                </a:ext>
              </a:extLst>
            </p:cNvPr>
            <p:cNvSpPr>
              <a:spLocks/>
            </p:cNvSpPr>
            <p:nvPr/>
          </p:nvSpPr>
          <p:spPr bwMode="auto">
            <a:xfrm>
              <a:off x="11" y="1095"/>
              <a:ext cx="2349" cy="234"/>
            </a:xfrm>
            <a:custGeom>
              <a:avLst/>
              <a:gdLst>
                <a:gd name="T0" fmla="*/ 0 w 2349"/>
                <a:gd name="T1" fmla="*/ 193 h 234"/>
                <a:gd name="T2" fmla="*/ 362 w 2349"/>
                <a:gd name="T3" fmla="*/ 204 h 234"/>
                <a:gd name="T4" fmla="*/ 836 w 2349"/>
                <a:gd name="T5" fmla="*/ 193 h 234"/>
                <a:gd name="T6" fmla="*/ 1581 w 2349"/>
                <a:gd name="T7" fmla="*/ 136 h 234"/>
                <a:gd name="T8" fmla="*/ 1694 w 2349"/>
                <a:gd name="T9" fmla="*/ 34 h 234"/>
                <a:gd name="T10" fmla="*/ 1841 w 2349"/>
                <a:gd name="T11" fmla="*/ 12 h 234"/>
                <a:gd name="T12" fmla="*/ 2270 w 2349"/>
                <a:gd name="T13" fmla="*/ 23 h 234"/>
                <a:gd name="T14" fmla="*/ 2316 w 2349"/>
                <a:gd name="T15" fmla="*/ 91 h 234"/>
                <a:gd name="T16" fmla="*/ 2349 w 2349"/>
                <a:gd name="T17" fmla="*/ 17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49" h="234">
                  <a:moveTo>
                    <a:pt x="0" y="193"/>
                  </a:moveTo>
                  <a:cubicBezTo>
                    <a:pt x="128" y="234"/>
                    <a:pt x="205" y="209"/>
                    <a:pt x="362" y="204"/>
                  </a:cubicBezTo>
                  <a:cubicBezTo>
                    <a:pt x="520" y="199"/>
                    <a:pt x="678" y="197"/>
                    <a:pt x="836" y="193"/>
                  </a:cubicBezTo>
                  <a:cubicBezTo>
                    <a:pt x="1145" y="89"/>
                    <a:pt x="780" y="150"/>
                    <a:pt x="1581" y="136"/>
                  </a:cubicBezTo>
                  <a:cubicBezTo>
                    <a:pt x="1644" y="115"/>
                    <a:pt x="1638" y="62"/>
                    <a:pt x="1694" y="34"/>
                  </a:cubicBezTo>
                  <a:cubicBezTo>
                    <a:pt x="1733" y="14"/>
                    <a:pt x="1816" y="14"/>
                    <a:pt x="1841" y="12"/>
                  </a:cubicBezTo>
                  <a:cubicBezTo>
                    <a:pt x="1984" y="16"/>
                    <a:pt x="2129" y="0"/>
                    <a:pt x="2270" y="23"/>
                  </a:cubicBezTo>
                  <a:cubicBezTo>
                    <a:pt x="2297" y="27"/>
                    <a:pt x="2316" y="91"/>
                    <a:pt x="2316" y="91"/>
                  </a:cubicBezTo>
                  <a:cubicBezTo>
                    <a:pt x="2340" y="164"/>
                    <a:pt x="2321" y="142"/>
                    <a:pt x="2349" y="170"/>
                  </a:cubicBezTo>
                </a:path>
              </a:pathLst>
            </a:custGeom>
            <a:noFill/>
            <a:ln w="76200"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1209" name="Freeform 7">
              <a:extLst>
                <a:ext uri="{FF2B5EF4-FFF2-40B4-BE49-F238E27FC236}">
                  <a16:creationId xmlns:a16="http://schemas.microsoft.com/office/drawing/2014/main" id="{040AFB7B-4824-4528-E383-1DAFC50E56EA}"/>
                </a:ext>
              </a:extLst>
            </p:cNvPr>
            <p:cNvSpPr>
              <a:spLocks/>
            </p:cNvSpPr>
            <p:nvPr/>
          </p:nvSpPr>
          <p:spPr bwMode="auto">
            <a:xfrm>
              <a:off x="2936" y="666"/>
              <a:ext cx="2813" cy="634"/>
            </a:xfrm>
            <a:custGeom>
              <a:avLst/>
              <a:gdLst>
                <a:gd name="T0" fmla="*/ 0 w 2813"/>
                <a:gd name="T1" fmla="*/ 520 h 634"/>
                <a:gd name="T2" fmla="*/ 238 w 2813"/>
                <a:gd name="T3" fmla="*/ 384 h 634"/>
                <a:gd name="T4" fmla="*/ 407 w 2813"/>
                <a:gd name="T5" fmla="*/ 430 h 634"/>
                <a:gd name="T6" fmla="*/ 610 w 2813"/>
                <a:gd name="T7" fmla="*/ 520 h 634"/>
                <a:gd name="T8" fmla="*/ 938 w 2813"/>
                <a:gd name="T9" fmla="*/ 588 h 634"/>
                <a:gd name="T10" fmla="*/ 1141 w 2813"/>
                <a:gd name="T11" fmla="*/ 633 h 634"/>
                <a:gd name="T12" fmla="*/ 1604 w 2813"/>
                <a:gd name="T13" fmla="*/ 610 h 634"/>
                <a:gd name="T14" fmla="*/ 1819 w 2813"/>
                <a:gd name="T15" fmla="*/ 542 h 634"/>
                <a:gd name="T16" fmla="*/ 2056 w 2813"/>
                <a:gd name="T17" fmla="*/ 463 h 634"/>
                <a:gd name="T18" fmla="*/ 2124 w 2813"/>
                <a:gd name="T19" fmla="*/ 441 h 634"/>
                <a:gd name="T20" fmla="*/ 2158 w 2813"/>
                <a:gd name="T21" fmla="*/ 430 h 634"/>
                <a:gd name="T22" fmla="*/ 2293 w 2813"/>
                <a:gd name="T23" fmla="*/ 350 h 634"/>
                <a:gd name="T24" fmla="*/ 2327 w 2813"/>
                <a:gd name="T25" fmla="*/ 339 h 634"/>
                <a:gd name="T26" fmla="*/ 2463 w 2813"/>
                <a:gd name="T27" fmla="*/ 260 h 634"/>
                <a:gd name="T28" fmla="*/ 2587 w 2813"/>
                <a:gd name="T29" fmla="*/ 158 h 634"/>
                <a:gd name="T30" fmla="*/ 2813 w 2813"/>
                <a:gd name="T31" fmla="*/ 0 h 6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13" h="634">
                  <a:moveTo>
                    <a:pt x="0" y="520"/>
                  </a:moveTo>
                  <a:cubicBezTo>
                    <a:pt x="21" y="323"/>
                    <a:pt x="15" y="371"/>
                    <a:pt x="238" y="384"/>
                  </a:cubicBezTo>
                  <a:cubicBezTo>
                    <a:pt x="287" y="394"/>
                    <a:pt x="365" y="403"/>
                    <a:pt x="407" y="430"/>
                  </a:cubicBezTo>
                  <a:cubicBezTo>
                    <a:pt x="446" y="455"/>
                    <a:pt x="561" y="508"/>
                    <a:pt x="610" y="520"/>
                  </a:cubicBezTo>
                  <a:cubicBezTo>
                    <a:pt x="718" y="546"/>
                    <a:pt x="830" y="561"/>
                    <a:pt x="938" y="588"/>
                  </a:cubicBezTo>
                  <a:cubicBezTo>
                    <a:pt x="1006" y="605"/>
                    <a:pt x="1071" y="622"/>
                    <a:pt x="1141" y="633"/>
                  </a:cubicBezTo>
                  <a:cubicBezTo>
                    <a:pt x="1297" y="628"/>
                    <a:pt x="1450" y="634"/>
                    <a:pt x="1604" y="610"/>
                  </a:cubicBezTo>
                  <a:cubicBezTo>
                    <a:pt x="1677" y="599"/>
                    <a:pt x="1749" y="566"/>
                    <a:pt x="1819" y="542"/>
                  </a:cubicBezTo>
                  <a:cubicBezTo>
                    <a:pt x="1898" y="515"/>
                    <a:pt x="1977" y="490"/>
                    <a:pt x="2056" y="463"/>
                  </a:cubicBezTo>
                  <a:cubicBezTo>
                    <a:pt x="2079" y="455"/>
                    <a:pt x="2101" y="448"/>
                    <a:pt x="2124" y="441"/>
                  </a:cubicBezTo>
                  <a:cubicBezTo>
                    <a:pt x="2135" y="437"/>
                    <a:pt x="2158" y="430"/>
                    <a:pt x="2158" y="430"/>
                  </a:cubicBezTo>
                  <a:cubicBezTo>
                    <a:pt x="2203" y="399"/>
                    <a:pt x="2246" y="382"/>
                    <a:pt x="2293" y="350"/>
                  </a:cubicBezTo>
                  <a:cubicBezTo>
                    <a:pt x="2303" y="343"/>
                    <a:pt x="2317" y="345"/>
                    <a:pt x="2327" y="339"/>
                  </a:cubicBezTo>
                  <a:cubicBezTo>
                    <a:pt x="2378" y="311"/>
                    <a:pt x="2410" y="277"/>
                    <a:pt x="2463" y="260"/>
                  </a:cubicBezTo>
                  <a:cubicBezTo>
                    <a:pt x="2494" y="212"/>
                    <a:pt x="2540" y="189"/>
                    <a:pt x="2587" y="158"/>
                  </a:cubicBezTo>
                  <a:cubicBezTo>
                    <a:pt x="2662" y="108"/>
                    <a:pt x="2749" y="64"/>
                    <a:pt x="2813" y="0"/>
                  </a:cubicBezTo>
                </a:path>
              </a:pathLst>
            </a:custGeom>
            <a:noFill/>
            <a:ln w="76200"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26475" name="Group 11">
            <a:extLst>
              <a:ext uri="{FF2B5EF4-FFF2-40B4-BE49-F238E27FC236}">
                <a16:creationId xmlns:a16="http://schemas.microsoft.com/office/drawing/2014/main" id="{D40B6286-D481-E7AC-A324-6D084735315E}"/>
              </a:ext>
            </a:extLst>
          </p:cNvPr>
          <p:cNvGrpSpPr>
            <a:grpSpLocks/>
          </p:cNvGrpSpPr>
          <p:nvPr/>
        </p:nvGrpSpPr>
        <p:grpSpPr bwMode="auto">
          <a:xfrm>
            <a:off x="900113" y="1989138"/>
            <a:ext cx="8032750" cy="3171825"/>
            <a:chOff x="567" y="1253"/>
            <a:chExt cx="5060" cy="1998"/>
          </a:xfrm>
        </p:grpSpPr>
        <p:sp useBgFill="1">
          <p:nvSpPr>
            <p:cNvPr id="51205" name="Text Box 8">
              <a:extLst>
                <a:ext uri="{FF2B5EF4-FFF2-40B4-BE49-F238E27FC236}">
                  <a16:creationId xmlns:a16="http://schemas.microsoft.com/office/drawing/2014/main" id="{073D7C75-17F5-4C6B-ED0D-1CEFA729F55C}"/>
                </a:ext>
              </a:extLst>
            </p:cNvPr>
            <p:cNvSpPr txBox="1">
              <a:spLocks noChangeArrowheads="1"/>
            </p:cNvSpPr>
            <p:nvPr/>
          </p:nvSpPr>
          <p:spPr bwMode="auto">
            <a:xfrm>
              <a:off x="3696" y="2886"/>
              <a:ext cx="1931" cy="3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Membrana basale</a:t>
              </a:r>
            </a:p>
          </p:txBody>
        </p:sp>
        <p:sp>
          <p:nvSpPr>
            <p:cNvPr id="51206" name="Line 9">
              <a:extLst>
                <a:ext uri="{FF2B5EF4-FFF2-40B4-BE49-F238E27FC236}">
                  <a16:creationId xmlns:a16="http://schemas.microsoft.com/office/drawing/2014/main" id="{D962B90A-14EA-439D-4A21-3EA6109F1531}"/>
                </a:ext>
              </a:extLst>
            </p:cNvPr>
            <p:cNvSpPr>
              <a:spLocks noChangeShapeType="1"/>
            </p:cNvSpPr>
            <p:nvPr/>
          </p:nvSpPr>
          <p:spPr bwMode="auto">
            <a:xfrm flipV="1">
              <a:off x="3969" y="1298"/>
              <a:ext cx="90" cy="1542"/>
            </a:xfrm>
            <a:prstGeom prst="line">
              <a:avLst/>
            </a:prstGeom>
            <a:noFill/>
            <a:ln w="76200" cap="rnd">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07" name="Line 10">
              <a:extLst>
                <a:ext uri="{FF2B5EF4-FFF2-40B4-BE49-F238E27FC236}">
                  <a16:creationId xmlns:a16="http://schemas.microsoft.com/office/drawing/2014/main" id="{24167286-5AD9-BD3E-6FB8-B1A69A4F6445}"/>
                </a:ext>
              </a:extLst>
            </p:cNvPr>
            <p:cNvSpPr>
              <a:spLocks noChangeShapeType="1"/>
            </p:cNvSpPr>
            <p:nvPr/>
          </p:nvSpPr>
          <p:spPr bwMode="auto">
            <a:xfrm flipH="1" flipV="1">
              <a:off x="567" y="1253"/>
              <a:ext cx="3402" cy="1587"/>
            </a:xfrm>
            <a:prstGeom prst="line">
              <a:avLst/>
            </a:prstGeom>
            <a:noFill/>
            <a:ln w="76200" cap="rnd">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26476"/>
                                        </p:tgtEl>
                                        <p:attrNameLst>
                                          <p:attrName>style.visibility</p:attrName>
                                        </p:attrNameLst>
                                      </p:cBhvr>
                                      <p:to>
                                        <p:strVal val="visible"/>
                                      </p:to>
                                    </p:set>
                                    <p:anim calcmode="lin" valueType="num">
                                      <p:cBhvr>
                                        <p:cTn id="7" dur="500" fill="hold"/>
                                        <p:tgtEl>
                                          <p:spTgt spid="1726476"/>
                                        </p:tgtEl>
                                        <p:attrNameLst>
                                          <p:attrName>ppt_w</p:attrName>
                                        </p:attrNameLst>
                                      </p:cBhvr>
                                      <p:tavLst>
                                        <p:tav tm="0">
                                          <p:val>
                                            <p:fltVal val="0"/>
                                          </p:val>
                                        </p:tav>
                                        <p:tav tm="100000">
                                          <p:val>
                                            <p:strVal val="#ppt_w"/>
                                          </p:val>
                                        </p:tav>
                                      </p:tavLst>
                                    </p:anim>
                                    <p:anim calcmode="lin" valueType="num">
                                      <p:cBhvr>
                                        <p:cTn id="8" dur="500" fill="hold"/>
                                        <p:tgtEl>
                                          <p:spTgt spid="172647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726475"/>
                                        </p:tgtEl>
                                        <p:attrNameLst>
                                          <p:attrName>style.visibility</p:attrName>
                                        </p:attrNameLst>
                                      </p:cBhvr>
                                      <p:to>
                                        <p:strVal val="visible"/>
                                      </p:to>
                                    </p:set>
                                    <p:anim calcmode="lin" valueType="num">
                                      <p:cBhvr>
                                        <p:cTn id="13" dur="500" fill="hold"/>
                                        <p:tgtEl>
                                          <p:spTgt spid="1726475"/>
                                        </p:tgtEl>
                                        <p:attrNameLst>
                                          <p:attrName>ppt_w</p:attrName>
                                        </p:attrNameLst>
                                      </p:cBhvr>
                                      <p:tavLst>
                                        <p:tav tm="0">
                                          <p:val>
                                            <p:fltVal val="0"/>
                                          </p:val>
                                        </p:tav>
                                        <p:tav tm="100000">
                                          <p:val>
                                            <p:strVal val="#ppt_w"/>
                                          </p:val>
                                        </p:tav>
                                      </p:tavLst>
                                    </p:anim>
                                    <p:anim calcmode="lin" valueType="num">
                                      <p:cBhvr>
                                        <p:cTn id="14" dur="500" fill="hold"/>
                                        <p:tgtEl>
                                          <p:spTgt spid="17264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FEM013">
            <a:extLst>
              <a:ext uri="{FF2B5EF4-FFF2-40B4-BE49-F238E27FC236}">
                <a16:creationId xmlns:a16="http://schemas.microsoft.com/office/drawing/2014/main" id="{8AAC76F1-D2D2-9EDD-A9E4-23729C99C737}"/>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3">
            <a:extLst>
              <a:ext uri="{FF2B5EF4-FFF2-40B4-BE49-F238E27FC236}">
                <a16:creationId xmlns:a16="http://schemas.microsoft.com/office/drawing/2014/main" id="{CF520742-B3CE-4786-4B37-98857C0AD134}"/>
              </a:ext>
            </a:extLst>
          </p:cNvPr>
          <p:cNvSpPr>
            <a:spLocks noChangeArrowheads="1"/>
          </p:cNvSpPr>
          <p:nvPr/>
        </p:nvSpPr>
        <p:spPr bwMode="auto">
          <a:xfrm>
            <a:off x="611188" y="4941888"/>
            <a:ext cx="757872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4000">
                <a:solidFill>
                  <a:srgbClr val="CC0000"/>
                </a:solidFill>
                <a:latin typeface="Times New Roman" panose="02020603050405020304" pitchFamily="18" charset="0"/>
              </a:rPr>
              <a:t>Carcinoma epidermoidale infiltrante</a:t>
            </a:r>
          </a:p>
        </p:txBody>
      </p:sp>
      <p:sp>
        <p:nvSpPr>
          <p:cNvPr id="1686532" name="Line 4">
            <a:extLst>
              <a:ext uri="{FF2B5EF4-FFF2-40B4-BE49-F238E27FC236}">
                <a16:creationId xmlns:a16="http://schemas.microsoft.com/office/drawing/2014/main" id="{9BDE88D8-D4B4-A2B2-99B3-9111A5AA045E}"/>
              </a:ext>
            </a:extLst>
          </p:cNvPr>
          <p:cNvSpPr>
            <a:spLocks noChangeShapeType="1"/>
          </p:cNvSpPr>
          <p:nvPr/>
        </p:nvSpPr>
        <p:spPr bwMode="auto">
          <a:xfrm flipH="1">
            <a:off x="5364163" y="1341438"/>
            <a:ext cx="2016125" cy="1655762"/>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86532"/>
                                        </p:tgtEl>
                                        <p:attrNameLst>
                                          <p:attrName>style.visibility</p:attrName>
                                        </p:attrNameLst>
                                      </p:cBhvr>
                                      <p:to>
                                        <p:strVal val="visible"/>
                                      </p:to>
                                    </p:set>
                                    <p:anim calcmode="lin" valueType="num">
                                      <p:cBhvr>
                                        <p:cTn id="7" dur="500" fill="hold"/>
                                        <p:tgtEl>
                                          <p:spTgt spid="1686532"/>
                                        </p:tgtEl>
                                        <p:attrNameLst>
                                          <p:attrName>ppt_w</p:attrName>
                                        </p:attrNameLst>
                                      </p:cBhvr>
                                      <p:tavLst>
                                        <p:tav tm="0">
                                          <p:val>
                                            <p:fltVal val="0"/>
                                          </p:val>
                                        </p:tav>
                                        <p:tav tm="100000">
                                          <p:val>
                                            <p:strVal val="#ppt_w"/>
                                          </p:val>
                                        </p:tav>
                                      </p:tavLst>
                                    </p:anim>
                                    <p:anim calcmode="lin" valueType="num">
                                      <p:cBhvr>
                                        <p:cTn id="8" dur="500" fill="hold"/>
                                        <p:tgtEl>
                                          <p:spTgt spid="16865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FEM012">
            <a:extLst>
              <a:ext uri="{FF2B5EF4-FFF2-40B4-BE49-F238E27FC236}">
                <a16:creationId xmlns:a16="http://schemas.microsoft.com/office/drawing/2014/main" id="{32F411BC-3DAA-177C-641E-9B0D38D2B8F2}"/>
              </a:ext>
            </a:extLst>
          </p:cNvPr>
          <p:cNvPicPr>
            <a:picLocks noChangeAspect="1" noChangeArrowheads="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3">
            <a:extLst>
              <a:ext uri="{FF2B5EF4-FFF2-40B4-BE49-F238E27FC236}">
                <a16:creationId xmlns:a16="http://schemas.microsoft.com/office/drawing/2014/main" id="{5711A11B-926F-4DD0-8A9B-3927E2BAA192}"/>
              </a:ext>
            </a:extLst>
          </p:cNvPr>
          <p:cNvSpPr>
            <a:spLocks noChangeArrowheads="1"/>
          </p:cNvSpPr>
          <p:nvPr/>
        </p:nvSpPr>
        <p:spPr bwMode="auto">
          <a:xfrm>
            <a:off x="468313" y="5445125"/>
            <a:ext cx="8208962"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4000">
                <a:solidFill>
                  <a:srgbClr val="CC0000"/>
                </a:solidFill>
                <a:latin typeface="Times New Roman" panose="02020603050405020304" pitchFamily="18" charset="0"/>
              </a:rPr>
              <a:t>Carcinoma epidermoidale infiltrante</a:t>
            </a:r>
          </a:p>
        </p:txBody>
      </p:sp>
      <p:sp>
        <p:nvSpPr>
          <p:cNvPr id="1687556" name="Line 4">
            <a:extLst>
              <a:ext uri="{FF2B5EF4-FFF2-40B4-BE49-F238E27FC236}">
                <a16:creationId xmlns:a16="http://schemas.microsoft.com/office/drawing/2014/main" id="{78086316-F214-11F8-AE41-87E5D318267D}"/>
              </a:ext>
            </a:extLst>
          </p:cNvPr>
          <p:cNvSpPr>
            <a:spLocks noChangeShapeType="1"/>
          </p:cNvSpPr>
          <p:nvPr/>
        </p:nvSpPr>
        <p:spPr bwMode="auto">
          <a:xfrm flipH="1">
            <a:off x="4067175" y="2420938"/>
            <a:ext cx="2016125" cy="1655762"/>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87556"/>
                                        </p:tgtEl>
                                        <p:attrNameLst>
                                          <p:attrName>style.visibility</p:attrName>
                                        </p:attrNameLst>
                                      </p:cBhvr>
                                      <p:to>
                                        <p:strVal val="visible"/>
                                      </p:to>
                                    </p:set>
                                    <p:anim calcmode="lin" valueType="num">
                                      <p:cBhvr>
                                        <p:cTn id="7" dur="500" fill="hold"/>
                                        <p:tgtEl>
                                          <p:spTgt spid="1687556"/>
                                        </p:tgtEl>
                                        <p:attrNameLst>
                                          <p:attrName>ppt_w</p:attrName>
                                        </p:attrNameLst>
                                      </p:cBhvr>
                                      <p:tavLst>
                                        <p:tav tm="0">
                                          <p:val>
                                            <p:fltVal val="0"/>
                                          </p:val>
                                        </p:tav>
                                        <p:tav tm="100000">
                                          <p:val>
                                            <p:strVal val="#ppt_w"/>
                                          </p:val>
                                        </p:tav>
                                      </p:tavLst>
                                    </p:anim>
                                    <p:anim calcmode="lin" valueType="num">
                                      <p:cBhvr>
                                        <p:cTn id="8" dur="500" fill="hold"/>
                                        <p:tgtEl>
                                          <p:spTgt spid="1687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EM014">
            <a:extLst>
              <a:ext uri="{FF2B5EF4-FFF2-40B4-BE49-F238E27FC236}">
                <a16:creationId xmlns:a16="http://schemas.microsoft.com/office/drawing/2014/main" id="{7094176C-5FE5-5BC0-E326-AA5C28967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3">
            <a:extLst>
              <a:ext uri="{FF2B5EF4-FFF2-40B4-BE49-F238E27FC236}">
                <a16:creationId xmlns:a16="http://schemas.microsoft.com/office/drawing/2014/main" id="{DC9A3E5D-1F42-38DE-361A-683C4C231FEE}"/>
              </a:ext>
            </a:extLst>
          </p:cNvPr>
          <p:cNvSpPr>
            <a:spLocks noChangeArrowheads="1"/>
          </p:cNvSpPr>
          <p:nvPr/>
        </p:nvSpPr>
        <p:spPr bwMode="auto">
          <a:xfrm>
            <a:off x="0" y="0"/>
            <a:ext cx="2627313" cy="253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4000">
                <a:solidFill>
                  <a:srgbClr val="CC0000"/>
                </a:solidFill>
                <a:latin typeface="Times New Roman" panose="02020603050405020304" pitchFamily="18" charset="0"/>
              </a:rPr>
              <a:t>Carcinoma epidermoi-dale infiltrante</a:t>
            </a:r>
          </a:p>
        </p:txBody>
      </p:sp>
      <p:sp>
        <p:nvSpPr>
          <p:cNvPr id="1688580" name="Line 4">
            <a:extLst>
              <a:ext uri="{FF2B5EF4-FFF2-40B4-BE49-F238E27FC236}">
                <a16:creationId xmlns:a16="http://schemas.microsoft.com/office/drawing/2014/main" id="{3C7B6398-B779-3A8B-F024-C2FE02DB7BE5}"/>
              </a:ext>
            </a:extLst>
          </p:cNvPr>
          <p:cNvSpPr>
            <a:spLocks noChangeShapeType="1"/>
          </p:cNvSpPr>
          <p:nvPr/>
        </p:nvSpPr>
        <p:spPr bwMode="auto">
          <a:xfrm flipH="1">
            <a:off x="3059113" y="3357563"/>
            <a:ext cx="2016125" cy="1655762"/>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88580"/>
                                        </p:tgtEl>
                                        <p:attrNameLst>
                                          <p:attrName>style.visibility</p:attrName>
                                        </p:attrNameLst>
                                      </p:cBhvr>
                                      <p:to>
                                        <p:strVal val="visible"/>
                                      </p:to>
                                    </p:set>
                                    <p:anim calcmode="lin" valueType="num">
                                      <p:cBhvr>
                                        <p:cTn id="7" dur="500" fill="hold"/>
                                        <p:tgtEl>
                                          <p:spTgt spid="1688580"/>
                                        </p:tgtEl>
                                        <p:attrNameLst>
                                          <p:attrName>ppt_w</p:attrName>
                                        </p:attrNameLst>
                                      </p:cBhvr>
                                      <p:tavLst>
                                        <p:tav tm="0">
                                          <p:val>
                                            <p:fltVal val="0"/>
                                          </p:val>
                                        </p:tav>
                                        <p:tav tm="100000">
                                          <p:val>
                                            <p:strVal val="#ppt_w"/>
                                          </p:val>
                                        </p:tav>
                                      </p:tavLst>
                                    </p:anim>
                                    <p:anim calcmode="lin" valueType="num">
                                      <p:cBhvr>
                                        <p:cTn id="8" dur="500" fill="hold"/>
                                        <p:tgtEl>
                                          <p:spTgt spid="16885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FEM010">
            <a:extLst>
              <a:ext uri="{FF2B5EF4-FFF2-40B4-BE49-F238E27FC236}">
                <a16:creationId xmlns:a16="http://schemas.microsoft.com/office/drawing/2014/main" id="{EA2DA582-4786-BC99-0144-6BFAF40C4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
            <a:extLst>
              <a:ext uri="{FF2B5EF4-FFF2-40B4-BE49-F238E27FC236}">
                <a16:creationId xmlns:a16="http://schemas.microsoft.com/office/drawing/2014/main" id="{5815BCF5-755D-A81B-EFDF-31389934627E}"/>
              </a:ext>
            </a:extLst>
          </p:cNvPr>
          <p:cNvSpPr>
            <a:spLocks noChangeArrowheads="1"/>
          </p:cNvSpPr>
          <p:nvPr/>
        </p:nvSpPr>
        <p:spPr bwMode="auto">
          <a:xfrm>
            <a:off x="0" y="0"/>
            <a:ext cx="757872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4000">
                <a:solidFill>
                  <a:srgbClr val="CC0000"/>
                </a:solidFill>
                <a:latin typeface="Times New Roman" panose="02020603050405020304" pitchFamily="18" charset="0"/>
              </a:rPr>
              <a:t>Carcinoma epidermoidale infiltrante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FEM011">
            <a:extLst>
              <a:ext uri="{FF2B5EF4-FFF2-40B4-BE49-F238E27FC236}">
                <a16:creationId xmlns:a16="http://schemas.microsoft.com/office/drawing/2014/main" id="{359795B1-D9D5-C321-519B-B7BDC327A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3">
            <a:extLst>
              <a:ext uri="{FF2B5EF4-FFF2-40B4-BE49-F238E27FC236}">
                <a16:creationId xmlns:a16="http://schemas.microsoft.com/office/drawing/2014/main" id="{379AE47B-BF0A-FB6F-52B9-138804DD6C4A}"/>
              </a:ext>
            </a:extLst>
          </p:cNvPr>
          <p:cNvSpPr>
            <a:spLocks noChangeArrowheads="1"/>
          </p:cNvSpPr>
          <p:nvPr/>
        </p:nvSpPr>
        <p:spPr bwMode="auto">
          <a:xfrm>
            <a:off x="0" y="-98425"/>
            <a:ext cx="757872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4000">
                <a:solidFill>
                  <a:srgbClr val="CC0000"/>
                </a:solidFill>
                <a:latin typeface="Times New Roman" panose="02020603050405020304" pitchFamily="18" charset="0"/>
              </a:rPr>
              <a:t>Carcinoma epidermoidale infiltrante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a:extLst>
              <a:ext uri="{FF2B5EF4-FFF2-40B4-BE49-F238E27FC236}">
                <a16:creationId xmlns:a16="http://schemas.microsoft.com/office/drawing/2014/main" id="{6558D7AA-93F5-E3DB-7023-8F1E65A5DC01}"/>
              </a:ext>
            </a:extLst>
          </p:cNvPr>
          <p:cNvSpPr txBox="1">
            <a:spLocks noChangeArrowheads="1"/>
          </p:cNvSpPr>
          <p:nvPr/>
        </p:nvSpPr>
        <p:spPr bwMode="auto">
          <a:xfrm>
            <a:off x="395288" y="0"/>
            <a:ext cx="84248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800000"/>
                </a:solidFill>
                <a:latin typeface="Times New Roman" panose="02020603050405020304" pitchFamily="18" charset="0"/>
              </a:rPr>
              <a:t>Carcinoma della cervice uterina</a:t>
            </a:r>
          </a:p>
          <a:p>
            <a:pPr algn="ctr" eaLnBrk="1" hangingPunct="1">
              <a:spcBef>
                <a:spcPct val="0"/>
              </a:spcBef>
              <a:buFontTx/>
              <a:buNone/>
            </a:pPr>
            <a:r>
              <a:rPr lang="it-IT" altLang="it-IT" sz="4000">
                <a:solidFill>
                  <a:srgbClr val="800000"/>
                </a:solidFill>
                <a:latin typeface="Times New Roman" panose="02020603050405020304" pitchFamily="18" charset="0"/>
              </a:rPr>
              <a:t> Stadiazione</a:t>
            </a:r>
          </a:p>
        </p:txBody>
      </p:sp>
      <p:sp>
        <p:nvSpPr>
          <p:cNvPr id="1691651" name="Text Box 3">
            <a:extLst>
              <a:ext uri="{FF2B5EF4-FFF2-40B4-BE49-F238E27FC236}">
                <a16:creationId xmlns:a16="http://schemas.microsoft.com/office/drawing/2014/main" id="{A05DD5F9-E5C0-449E-B253-FF3D35A51C0E}"/>
              </a:ext>
            </a:extLst>
          </p:cNvPr>
          <p:cNvSpPr txBox="1">
            <a:spLocks noChangeArrowheads="1"/>
          </p:cNvSpPr>
          <p:nvPr/>
        </p:nvSpPr>
        <p:spPr bwMode="auto">
          <a:xfrm>
            <a:off x="323850" y="1557338"/>
            <a:ext cx="8497888" cy="5016500"/>
          </a:xfrm>
          <a:prstGeom prst="rect">
            <a:avLst/>
          </a:prstGeom>
          <a:noFill/>
          <a:ln>
            <a:noFill/>
          </a:ln>
          <a:effectLst/>
        </p:spPr>
        <p:txBody>
          <a:bodyPr>
            <a:spAutoFit/>
          </a:bodyPr>
          <a:lstStyle/>
          <a:p>
            <a:pPr algn="just" eaLnBrk="1" hangingPunct="1">
              <a:defRPr/>
            </a:pPr>
            <a:r>
              <a:rPr lang="it-IT" sz="3200" dirty="0">
                <a:solidFill>
                  <a:schemeClr val="tx1">
                    <a:lumMod val="75000"/>
                    <a:lumOff val="25000"/>
                  </a:schemeClr>
                </a:solidFill>
                <a:latin typeface="Times New Roman" charset="0"/>
                <a:ea typeface="ＭＳ Ｐゴシック" charset="0"/>
              </a:rPr>
              <a:t>Stadio 0: carcinoma in situ</a:t>
            </a:r>
          </a:p>
          <a:p>
            <a:pPr algn="just" eaLnBrk="1" hangingPunct="1">
              <a:defRPr/>
            </a:pPr>
            <a:r>
              <a:rPr lang="it-IT" sz="3200" dirty="0">
                <a:solidFill>
                  <a:schemeClr val="tx1">
                    <a:lumMod val="75000"/>
                    <a:lumOff val="25000"/>
                  </a:schemeClr>
                </a:solidFill>
                <a:latin typeface="Times New Roman" charset="0"/>
                <a:ea typeface="ＭＳ Ｐゴシック" charset="0"/>
              </a:rPr>
              <a:t>Stadio I: tumore confinato alla cervice</a:t>
            </a:r>
          </a:p>
          <a:p>
            <a:pPr algn="just" eaLnBrk="1" hangingPunct="1">
              <a:defRPr/>
            </a:pPr>
            <a:r>
              <a:rPr lang="it-IT" sz="3200" dirty="0">
                <a:solidFill>
                  <a:schemeClr val="tx1">
                    <a:lumMod val="75000"/>
                    <a:lumOff val="25000"/>
                  </a:schemeClr>
                </a:solidFill>
                <a:latin typeface="Times New Roman" charset="0"/>
                <a:ea typeface="ＭＳ Ｐゴシック" charset="0"/>
              </a:rPr>
              <a:t>Stadio II: tumore esteso oltre la cervice ma non alla parete pelvica</a:t>
            </a:r>
          </a:p>
          <a:p>
            <a:pPr algn="just" eaLnBrk="1" hangingPunct="1">
              <a:defRPr/>
            </a:pPr>
            <a:r>
              <a:rPr lang="it-IT" sz="3200" dirty="0">
                <a:solidFill>
                  <a:schemeClr val="tx1">
                    <a:lumMod val="75000"/>
                    <a:lumOff val="25000"/>
                  </a:schemeClr>
                </a:solidFill>
                <a:latin typeface="Times New Roman" charset="0"/>
                <a:ea typeface="ＭＳ Ｐゴシック" charset="0"/>
              </a:rPr>
              <a:t>Stadio III: tumore infiltrante la parete pelvica o il terzo inferiore della vagina o associato ad idronefrosi o a rene non funzionante</a:t>
            </a:r>
          </a:p>
          <a:p>
            <a:pPr algn="just" eaLnBrk="1" hangingPunct="1">
              <a:defRPr/>
            </a:pPr>
            <a:r>
              <a:rPr lang="it-IT" sz="3200" dirty="0">
                <a:solidFill>
                  <a:schemeClr val="tx1">
                    <a:lumMod val="75000"/>
                    <a:lumOff val="25000"/>
                  </a:schemeClr>
                </a:solidFill>
                <a:latin typeface="Times New Roman" charset="0"/>
                <a:ea typeface="ＭＳ Ｐゴシック" charset="0"/>
              </a:rPr>
              <a:t>Stadio IV: tumore esteso oltre la pelvi o coinvolgimento mucosa rettale o vescicale (biopsia)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stadiazione ca cervice">
            <a:extLst>
              <a:ext uri="{FF2B5EF4-FFF2-40B4-BE49-F238E27FC236}">
                <a16:creationId xmlns:a16="http://schemas.microsoft.com/office/drawing/2014/main" id="{6FA60147-F07B-9BB3-C71E-E6DAF230F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0" t="3877" r="4466" b="5199"/>
          <a:stretch>
            <a:fillRect/>
          </a:stretch>
        </p:blipFill>
        <p:spPr bwMode="auto">
          <a:xfrm>
            <a:off x="9525" y="1773238"/>
            <a:ext cx="91773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5">
            <a:extLst>
              <a:ext uri="{FF2B5EF4-FFF2-40B4-BE49-F238E27FC236}">
                <a16:creationId xmlns:a16="http://schemas.microsoft.com/office/drawing/2014/main" id="{7B9FD3A7-DDA6-AAE3-63D8-478A1BA97973}"/>
              </a:ext>
            </a:extLst>
          </p:cNvPr>
          <p:cNvSpPr txBox="1">
            <a:spLocks noChangeArrowheads="1"/>
          </p:cNvSpPr>
          <p:nvPr/>
        </p:nvSpPr>
        <p:spPr bwMode="auto">
          <a:xfrm>
            <a:off x="395288" y="260350"/>
            <a:ext cx="84248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800000"/>
                </a:solidFill>
                <a:latin typeface="Times New Roman" panose="02020603050405020304" pitchFamily="18" charset="0"/>
              </a:rPr>
              <a:t>Carcinoma della cervice uterina</a:t>
            </a:r>
          </a:p>
          <a:p>
            <a:pPr algn="ctr" eaLnBrk="1" hangingPunct="1">
              <a:spcBef>
                <a:spcPct val="0"/>
              </a:spcBef>
              <a:buFontTx/>
              <a:buNone/>
            </a:pPr>
            <a:r>
              <a:rPr lang="it-IT" altLang="it-IT" sz="4000">
                <a:solidFill>
                  <a:srgbClr val="800000"/>
                </a:solidFill>
                <a:latin typeface="Times New Roman" panose="02020603050405020304" pitchFamily="18" charset="0"/>
              </a:rPr>
              <a:t> Stadiazione FIGO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a:extLst>
              <a:ext uri="{FF2B5EF4-FFF2-40B4-BE49-F238E27FC236}">
                <a16:creationId xmlns:a16="http://schemas.microsoft.com/office/drawing/2014/main" id="{E9C82EFC-7025-66E1-BB88-30AD38075DE5}"/>
              </a:ext>
            </a:extLst>
          </p:cNvPr>
          <p:cNvSpPr txBox="1">
            <a:spLocks noChangeArrowheads="1"/>
          </p:cNvSpPr>
          <p:nvPr/>
        </p:nvSpPr>
        <p:spPr bwMode="auto">
          <a:xfrm>
            <a:off x="250825" y="260350"/>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4000">
                <a:solidFill>
                  <a:srgbClr val="800000"/>
                </a:solidFill>
                <a:latin typeface="Times New Roman" panose="02020603050405020304" pitchFamily="18" charset="0"/>
              </a:rPr>
              <a:t>Altri carcinomi della cervice </a:t>
            </a:r>
          </a:p>
        </p:txBody>
      </p:sp>
      <p:sp>
        <p:nvSpPr>
          <p:cNvPr id="1731587" name="Text Box 3">
            <a:extLst>
              <a:ext uri="{FF2B5EF4-FFF2-40B4-BE49-F238E27FC236}">
                <a16:creationId xmlns:a16="http://schemas.microsoft.com/office/drawing/2014/main" id="{A7DC654C-EF7F-BB61-FFE6-B8D25F42DD31}"/>
              </a:ext>
            </a:extLst>
          </p:cNvPr>
          <p:cNvSpPr txBox="1">
            <a:spLocks noChangeArrowheads="1"/>
          </p:cNvSpPr>
          <p:nvPr/>
        </p:nvSpPr>
        <p:spPr bwMode="auto">
          <a:xfrm>
            <a:off x="250825" y="1125538"/>
            <a:ext cx="85693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r>
              <a:rPr lang="it-IT" altLang="it-IT">
                <a:solidFill>
                  <a:schemeClr val="bg1"/>
                </a:solidFill>
                <a:latin typeface="Times New Roman" panose="02020603050405020304" pitchFamily="18" charset="0"/>
              </a:rPr>
              <a:t> </a:t>
            </a:r>
            <a:r>
              <a:rPr lang="it-IT" altLang="it-IT">
                <a:latin typeface="Times New Roman" panose="02020603050405020304" pitchFamily="18" charset="0"/>
              </a:rPr>
              <a:t>L</a:t>
            </a:r>
            <a:r>
              <a:rPr lang="ja-JP" altLang="it-IT">
                <a:latin typeface="Arial" panose="020B0604020202020204" pitchFamily="34" charset="0"/>
              </a:rPr>
              <a:t>’</a:t>
            </a:r>
            <a:r>
              <a:rPr lang="it-IT" altLang="ja-JP">
                <a:latin typeface="Times New Roman" panose="02020603050405020304" pitchFamily="18" charset="0"/>
              </a:rPr>
              <a:t>adenocarcinoma prende origine dalla porzione intracervicale dell</a:t>
            </a:r>
            <a:r>
              <a:rPr lang="ja-JP" altLang="it-IT">
                <a:latin typeface="Arial" panose="020B0604020202020204" pitchFamily="34" charset="0"/>
              </a:rPr>
              <a:t>’</a:t>
            </a:r>
            <a:r>
              <a:rPr lang="it-IT" altLang="ja-JP">
                <a:latin typeface="Times New Roman" panose="02020603050405020304" pitchFamily="18" charset="0"/>
              </a:rPr>
              <a:t>epitelio, è molto meno frequente, può passare per una forma in situ, ed ha comportamento analogo al carcinoma epidermoide.</a:t>
            </a:r>
          </a:p>
          <a:p>
            <a:pPr algn="just" eaLnBrk="1" hangingPunct="1"/>
            <a:r>
              <a:rPr lang="it-IT" altLang="it-IT">
                <a:latin typeface="Times New Roman" panose="02020603050405020304" pitchFamily="18" charset="0"/>
              </a:rPr>
              <a:t> Il carcinoma adenosquamoso ha prognosi peggiore del carcinoma squamoso.</a:t>
            </a:r>
          </a:p>
          <a:p>
            <a:pPr algn="just" eaLnBrk="1" hangingPunct="1"/>
            <a:r>
              <a:rPr lang="it-IT" altLang="it-IT">
                <a:latin typeface="Times New Roman" panose="02020603050405020304" pitchFamily="18" charset="0"/>
              </a:rPr>
              <a:t> L</a:t>
            </a:r>
            <a:r>
              <a:rPr lang="ja-JP" altLang="it-IT">
                <a:latin typeface="Arial" panose="020B0604020202020204" pitchFamily="34" charset="0"/>
              </a:rPr>
              <a:t>’</a:t>
            </a:r>
            <a:r>
              <a:rPr lang="it-IT" altLang="ja-JP">
                <a:latin typeface="Times New Roman" panose="02020603050405020304" pitchFamily="18" charset="0"/>
              </a:rPr>
              <a:t>adenocarcinoma a cellule chiare non dipende dall</a:t>
            </a:r>
            <a:r>
              <a:rPr lang="ja-JP" altLang="it-IT">
                <a:latin typeface="Arial" panose="020B0604020202020204" pitchFamily="34" charset="0"/>
              </a:rPr>
              <a:t>’</a:t>
            </a:r>
            <a:r>
              <a:rPr lang="it-IT" altLang="ja-JP">
                <a:latin typeface="Times New Roman" panose="02020603050405020304" pitchFamily="18" charset="0"/>
              </a:rPr>
              <a:t>HPV ma dall</a:t>
            </a:r>
            <a:r>
              <a:rPr lang="ja-JP" altLang="it-IT">
                <a:latin typeface="Arial" panose="020B0604020202020204" pitchFamily="34" charset="0"/>
              </a:rPr>
              <a:t>’</a:t>
            </a:r>
            <a:r>
              <a:rPr lang="it-IT" altLang="ja-JP">
                <a:latin typeface="Times New Roman" panose="02020603050405020304" pitchFamily="18" charset="0"/>
              </a:rPr>
              <a:t>esposizione – durante la vita fetale – al dietilstilbesterolo (un farmaco estrogeno-simile) </a:t>
            </a:r>
            <a:r>
              <a:rPr lang="it-IT" altLang="ja-JP">
                <a:solidFill>
                  <a:schemeClr val="bg1"/>
                </a:solidFill>
                <a:latin typeface="Times New Roman" panose="02020603050405020304" pitchFamily="18" charset="0"/>
              </a:rPr>
              <a:t>anti-abortivo)</a:t>
            </a:r>
            <a:endParaRPr lang="it-IT" altLang="it-IT">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731587">
                                            <p:txEl>
                                              <p:pRg st="1" end="1"/>
                                            </p:txEl>
                                          </p:spTgt>
                                        </p:tgtEl>
                                        <p:attrNameLst>
                                          <p:attrName>style.visibility</p:attrName>
                                        </p:attrNameLst>
                                      </p:cBhvr>
                                      <p:to>
                                        <p:strVal val="visible"/>
                                      </p:to>
                                    </p:set>
                                    <p:anim calcmode="lin" valueType="num">
                                      <p:cBhvr additive="base">
                                        <p:cTn id="7" dur="500" fill="hold"/>
                                        <p:tgtEl>
                                          <p:spTgt spid="1731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15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731587">
                                            <p:txEl>
                                              <p:pRg st="2" end="2"/>
                                            </p:txEl>
                                          </p:spTgt>
                                        </p:tgtEl>
                                        <p:attrNameLst>
                                          <p:attrName>style.visibility</p:attrName>
                                        </p:attrNameLst>
                                      </p:cBhvr>
                                      <p:to>
                                        <p:strVal val="visible"/>
                                      </p:to>
                                    </p:set>
                                    <p:anim calcmode="lin" valueType="num">
                                      <p:cBhvr additive="base">
                                        <p:cTn id="13" dur="500" fill="hold"/>
                                        <p:tgtEl>
                                          <p:spTgt spid="1731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158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3658C515-F8BC-878F-534D-AD4C7C523B0D}"/>
              </a:ext>
            </a:extLst>
          </p:cNvPr>
          <p:cNvSpPr>
            <a:spLocks noChangeArrowheads="1"/>
          </p:cNvSpPr>
          <p:nvPr/>
        </p:nvSpPr>
        <p:spPr bwMode="auto">
          <a:xfrm>
            <a:off x="539750" y="4149725"/>
            <a:ext cx="7924800" cy="2124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buFontTx/>
              <a:buNone/>
            </a:pPr>
            <a:r>
              <a:rPr lang="it-IT" altLang="it-IT" sz="4800" i="1">
                <a:solidFill>
                  <a:srgbClr val="FF3300"/>
                </a:solidFill>
                <a:latin typeface="Times New Roman" panose="02020603050405020304" pitchFamily="18" charset="0"/>
              </a:rPr>
              <a:t>Carlo Della Rocca</a:t>
            </a:r>
          </a:p>
        </p:txBody>
      </p:sp>
      <p:sp>
        <p:nvSpPr>
          <p:cNvPr id="15362" name="Rettangolo 1">
            <a:extLst>
              <a:ext uri="{FF2B5EF4-FFF2-40B4-BE49-F238E27FC236}">
                <a16:creationId xmlns:a16="http://schemas.microsoft.com/office/drawing/2014/main" id="{707935BE-6BF5-86B5-9720-BC6F4893FBEF}"/>
              </a:ext>
            </a:extLst>
          </p:cNvPr>
          <p:cNvSpPr>
            <a:spLocks noChangeArrowheads="1"/>
          </p:cNvSpPr>
          <p:nvPr/>
        </p:nvSpPr>
        <p:spPr bwMode="auto">
          <a:xfrm>
            <a:off x="395288" y="2205038"/>
            <a:ext cx="7778750" cy="133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buFontTx/>
              <a:buNone/>
            </a:pPr>
            <a:r>
              <a:rPr lang="it-IT" altLang="it-IT" sz="4400">
                <a:solidFill>
                  <a:srgbClr val="404040"/>
                </a:solidFill>
                <a:latin typeface="Times New Roman" panose="02020603050405020304" pitchFamily="18" charset="0"/>
              </a:rPr>
              <a:t>Patologia della cervice uterina</a:t>
            </a:r>
          </a:p>
          <a:p>
            <a:pPr algn="ctr" eaLnBrk="1" hangingPunct="1">
              <a:lnSpc>
                <a:spcPct val="80000"/>
              </a:lnSpc>
              <a:buFontTx/>
              <a:buNone/>
            </a:pPr>
            <a:r>
              <a:rPr lang="it-IT" altLang="it-IT" sz="4400">
                <a:solidFill>
                  <a:srgbClr val="404040"/>
                </a:solidFill>
                <a:latin typeface="Times New Roman" panose="02020603050405020304" pitchFamily="18" charset="0"/>
              </a:rPr>
              <a:t>di interesse anatomopatologico</a:t>
            </a:r>
          </a:p>
        </p:txBody>
      </p:sp>
    </p:spTree>
    <p:extLst>
      <p:ext uri="{BB962C8B-B14F-4D97-AF65-F5344CB8AC3E}">
        <p14:creationId xmlns:p14="http://schemas.microsoft.com/office/powerpoint/2010/main" val="422199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FEM082">
            <a:extLst>
              <a:ext uri="{FF2B5EF4-FFF2-40B4-BE49-F238E27FC236}">
                <a16:creationId xmlns:a16="http://schemas.microsoft.com/office/drawing/2014/main" id="{2ECC6261-1B82-D121-9037-A563FC868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4">
            <a:extLst>
              <a:ext uri="{FF2B5EF4-FFF2-40B4-BE49-F238E27FC236}">
                <a16:creationId xmlns:a16="http://schemas.microsoft.com/office/drawing/2014/main" id="{22E8149C-836B-68A9-349D-D9A433B85E8A}"/>
              </a:ext>
            </a:extLst>
          </p:cNvPr>
          <p:cNvSpPr txBox="1">
            <a:spLocks noChangeArrowheads="1"/>
          </p:cNvSpPr>
          <p:nvPr/>
        </p:nvSpPr>
        <p:spPr bwMode="auto">
          <a:xfrm>
            <a:off x="0" y="0"/>
            <a:ext cx="7596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800000"/>
                </a:solidFill>
                <a:latin typeface="Times New Roman" panose="02020603050405020304" pitchFamily="18" charset="0"/>
              </a:rPr>
              <a:t>Utero, tube e ovaie di una giovane nullipara</a:t>
            </a:r>
          </a:p>
        </p:txBody>
      </p:sp>
      <p:sp>
        <p:nvSpPr>
          <p:cNvPr id="1659909" name="Text Box 5">
            <a:extLst>
              <a:ext uri="{FF2B5EF4-FFF2-40B4-BE49-F238E27FC236}">
                <a16:creationId xmlns:a16="http://schemas.microsoft.com/office/drawing/2014/main" id="{0D757946-30B1-C41F-4399-CAE0B9000B0A}"/>
              </a:ext>
            </a:extLst>
          </p:cNvPr>
          <p:cNvSpPr txBox="1">
            <a:spLocks noChangeArrowheads="1"/>
          </p:cNvSpPr>
          <p:nvPr/>
        </p:nvSpPr>
        <p:spPr bwMode="auto">
          <a:xfrm>
            <a:off x="3733800" y="1371600"/>
            <a:ext cx="10541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2800" b="1">
                <a:solidFill>
                  <a:srgbClr val="CC0000"/>
                </a:solidFill>
                <a:latin typeface="Times New Roman" panose="02020603050405020304" pitchFamily="18" charset="0"/>
              </a:rPr>
              <a:t>corpo</a:t>
            </a:r>
          </a:p>
        </p:txBody>
      </p:sp>
      <p:sp>
        <p:nvSpPr>
          <p:cNvPr id="1659910" name="Rectangle 6">
            <a:extLst>
              <a:ext uri="{FF2B5EF4-FFF2-40B4-BE49-F238E27FC236}">
                <a16:creationId xmlns:a16="http://schemas.microsoft.com/office/drawing/2014/main" id="{A2945C9D-A2B4-1289-6A28-79933A7992EC}"/>
              </a:ext>
            </a:extLst>
          </p:cNvPr>
          <p:cNvSpPr>
            <a:spLocks noChangeArrowheads="1"/>
          </p:cNvSpPr>
          <p:nvPr/>
        </p:nvSpPr>
        <p:spPr bwMode="auto">
          <a:xfrm>
            <a:off x="2819400" y="3657600"/>
            <a:ext cx="893763"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it-IT" altLang="it-IT" sz="2800" b="1">
                <a:solidFill>
                  <a:srgbClr val="CC0000"/>
                </a:solidFill>
                <a:latin typeface="Times New Roman" panose="02020603050405020304" pitchFamily="18" charset="0"/>
              </a:rPr>
              <a:t>collo</a:t>
            </a:r>
          </a:p>
        </p:txBody>
      </p:sp>
      <p:grpSp>
        <p:nvGrpSpPr>
          <p:cNvPr id="1659933" name="Group 29">
            <a:extLst>
              <a:ext uri="{FF2B5EF4-FFF2-40B4-BE49-F238E27FC236}">
                <a16:creationId xmlns:a16="http://schemas.microsoft.com/office/drawing/2014/main" id="{370CE5E0-44E2-2E32-59A0-EFA62B62DFF3}"/>
              </a:ext>
            </a:extLst>
          </p:cNvPr>
          <p:cNvGrpSpPr>
            <a:grpSpLocks/>
          </p:cNvGrpSpPr>
          <p:nvPr/>
        </p:nvGrpSpPr>
        <p:grpSpPr bwMode="auto">
          <a:xfrm>
            <a:off x="1403350" y="5029200"/>
            <a:ext cx="2482850" cy="1304925"/>
            <a:chOff x="884" y="3168"/>
            <a:chExt cx="1564" cy="822"/>
          </a:xfrm>
        </p:grpSpPr>
        <p:sp>
          <p:nvSpPr>
            <p:cNvPr id="16405" name="Text Box 7">
              <a:extLst>
                <a:ext uri="{FF2B5EF4-FFF2-40B4-BE49-F238E27FC236}">
                  <a16:creationId xmlns:a16="http://schemas.microsoft.com/office/drawing/2014/main" id="{98749819-2CB1-4507-270A-FCFB305FBB00}"/>
                </a:ext>
              </a:extLst>
            </p:cNvPr>
            <p:cNvSpPr txBox="1">
              <a:spLocks noChangeArrowheads="1"/>
            </p:cNvSpPr>
            <p:nvPr/>
          </p:nvSpPr>
          <p:spPr bwMode="auto">
            <a:xfrm>
              <a:off x="884" y="3702"/>
              <a:ext cx="94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esocervice</a:t>
              </a:r>
            </a:p>
          </p:txBody>
        </p:sp>
        <p:sp>
          <p:nvSpPr>
            <p:cNvPr id="16406" name="Line 8">
              <a:extLst>
                <a:ext uri="{FF2B5EF4-FFF2-40B4-BE49-F238E27FC236}">
                  <a16:creationId xmlns:a16="http://schemas.microsoft.com/office/drawing/2014/main" id="{2B6A7953-5CBF-65F1-1672-FD9228D2953C}"/>
                </a:ext>
              </a:extLst>
            </p:cNvPr>
            <p:cNvSpPr>
              <a:spLocks noChangeShapeType="1"/>
            </p:cNvSpPr>
            <p:nvPr/>
          </p:nvSpPr>
          <p:spPr bwMode="auto">
            <a:xfrm flipV="1">
              <a:off x="1519" y="3168"/>
              <a:ext cx="929" cy="58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59916" name="Group 12">
            <a:extLst>
              <a:ext uri="{FF2B5EF4-FFF2-40B4-BE49-F238E27FC236}">
                <a16:creationId xmlns:a16="http://schemas.microsoft.com/office/drawing/2014/main" id="{513C947D-C5B5-DD4E-14ED-24F2BC6DAFE0}"/>
              </a:ext>
            </a:extLst>
          </p:cNvPr>
          <p:cNvGrpSpPr>
            <a:grpSpLocks/>
          </p:cNvGrpSpPr>
          <p:nvPr/>
        </p:nvGrpSpPr>
        <p:grpSpPr bwMode="auto">
          <a:xfrm>
            <a:off x="5254625" y="5108575"/>
            <a:ext cx="2844800" cy="571500"/>
            <a:chOff x="3310" y="3218"/>
            <a:chExt cx="1792" cy="360"/>
          </a:xfrm>
        </p:grpSpPr>
        <p:sp>
          <p:nvSpPr>
            <p:cNvPr id="16403" name="Text Box 9">
              <a:extLst>
                <a:ext uri="{FF2B5EF4-FFF2-40B4-BE49-F238E27FC236}">
                  <a16:creationId xmlns:a16="http://schemas.microsoft.com/office/drawing/2014/main" id="{B292D4D7-95C5-93E2-6871-617534F89470}"/>
                </a:ext>
              </a:extLst>
            </p:cNvPr>
            <p:cNvSpPr txBox="1">
              <a:spLocks noChangeArrowheads="1"/>
            </p:cNvSpPr>
            <p:nvPr/>
          </p:nvSpPr>
          <p:spPr bwMode="auto">
            <a:xfrm>
              <a:off x="3734" y="3290"/>
              <a:ext cx="136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parete vaginale</a:t>
              </a:r>
            </a:p>
          </p:txBody>
        </p:sp>
        <p:sp>
          <p:nvSpPr>
            <p:cNvPr id="16404" name="Line 10">
              <a:extLst>
                <a:ext uri="{FF2B5EF4-FFF2-40B4-BE49-F238E27FC236}">
                  <a16:creationId xmlns:a16="http://schemas.microsoft.com/office/drawing/2014/main" id="{D7E91420-EE3C-6BEC-DAB8-F9A103C75B00}"/>
                </a:ext>
              </a:extLst>
            </p:cNvPr>
            <p:cNvSpPr>
              <a:spLocks noChangeShapeType="1"/>
            </p:cNvSpPr>
            <p:nvPr/>
          </p:nvSpPr>
          <p:spPr bwMode="auto">
            <a:xfrm rot="-10434593">
              <a:off x="3310" y="3218"/>
              <a:ext cx="430" cy="2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59932" name="Group 28">
            <a:extLst>
              <a:ext uri="{FF2B5EF4-FFF2-40B4-BE49-F238E27FC236}">
                <a16:creationId xmlns:a16="http://schemas.microsoft.com/office/drawing/2014/main" id="{1AB1F650-7BA3-8F64-F5D5-FF8E9C1CA888}"/>
              </a:ext>
            </a:extLst>
          </p:cNvPr>
          <p:cNvGrpSpPr>
            <a:grpSpLocks/>
          </p:cNvGrpSpPr>
          <p:nvPr/>
        </p:nvGrpSpPr>
        <p:grpSpPr bwMode="auto">
          <a:xfrm>
            <a:off x="7092950" y="4005263"/>
            <a:ext cx="1550988" cy="571500"/>
            <a:chOff x="3560" y="2931"/>
            <a:chExt cx="977" cy="360"/>
          </a:xfrm>
        </p:grpSpPr>
        <p:sp>
          <p:nvSpPr>
            <p:cNvPr id="16401" name="Text Box 14">
              <a:extLst>
                <a:ext uri="{FF2B5EF4-FFF2-40B4-BE49-F238E27FC236}">
                  <a16:creationId xmlns:a16="http://schemas.microsoft.com/office/drawing/2014/main" id="{C39578C0-3E2D-9FD5-61C5-7C27D27E4B03}"/>
                </a:ext>
              </a:extLst>
            </p:cNvPr>
            <p:cNvSpPr txBox="1">
              <a:spLocks noChangeArrowheads="1"/>
            </p:cNvSpPr>
            <p:nvPr/>
          </p:nvSpPr>
          <p:spPr bwMode="auto">
            <a:xfrm>
              <a:off x="3984" y="3003"/>
              <a:ext cx="55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ovaio</a:t>
              </a:r>
            </a:p>
          </p:txBody>
        </p:sp>
        <p:sp>
          <p:nvSpPr>
            <p:cNvPr id="16402" name="Line 15">
              <a:extLst>
                <a:ext uri="{FF2B5EF4-FFF2-40B4-BE49-F238E27FC236}">
                  <a16:creationId xmlns:a16="http://schemas.microsoft.com/office/drawing/2014/main" id="{CA836118-5778-EACC-7DD9-3ABE51240141}"/>
                </a:ext>
              </a:extLst>
            </p:cNvPr>
            <p:cNvSpPr>
              <a:spLocks noChangeShapeType="1"/>
            </p:cNvSpPr>
            <p:nvPr/>
          </p:nvSpPr>
          <p:spPr bwMode="auto">
            <a:xfrm rot="-10434593">
              <a:off x="3560" y="2931"/>
              <a:ext cx="430" cy="2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59929" name="Group 25">
            <a:extLst>
              <a:ext uri="{FF2B5EF4-FFF2-40B4-BE49-F238E27FC236}">
                <a16:creationId xmlns:a16="http://schemas.microsoft.com/office/drawing/2014/main" id="{5F3BF90D-F6E4-3178-9B61-A4EC882C8B3E}"/>
              </a:ext>
            </a:extLst>
          </p:cNvPr>
          <p:cNvGrpSpPr>
            <a:grpSpLocks/>
          </p:cNvGrpSpPr>
          <p:nvPr/>
        </p:nvGrpSpPr>
        <p:grpSpPr bwMode="auto">
          <a:xfrm>
            <a:off x="1138238" y="1311275"/>
            <a:ext cx="852487" cy="781050"/>
            <a:chOff x="717" y="826"/>
            <a:chExt cx="537" cy="492"/>
          </a:xfrm>
        </p:grpSpPr>
        <p:sp>
          <p:nvSpPr>
            <p:cNvPr id="16399" name="Text Box 17">
              <a:extLst>
                <a:ext uri="{FF2B5EF4-FFF2-40B4-BE49-F238E27FC236}">
                  <a16:creationId xmlns:a16="http://schemas.microsoft.com/office/drawing/2014/main" id="{764A4A59-65DC-B907-7852-EF07CDFEB624}"/>
                </a:ext>
              </a:extLst>
            </p:cNvPr>
            <p:cNvSpPr txBox="1">
              <a:spLocks noChangeArrowheads="1"/>
            </p:cNvSpPr>
            <p:nvPr/>
          </p:nvSpPr>
          <p:spPr bwMode="auto">
            <a:xfrm>
              <a:off x="764" y="826"/>
              <a:ext cx="49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tuba</a:t>
              </a:r>
            </a:p>
          </p:txBody>
        </p:sp>
        <p:sp>
          <p:nvSpPr>
            <p:cNvPr id="16400" name="Line 18">
              <a:extLst>
                <a:ext uri="{FF2B5EF4-FFF2-40B4-BE49-F238E27FC236}">
                  <a16:creationId xmlns:a16="http://schemas.microsoft.com/office/drawing/2014/main" id="{CCC73F80-F0B9-A64A-A6F1-264438BAF40A}"/>
                </a:ext>
              </a:extLst>
            </p:cNvPr>
            <p:cNvSpPr>
              <a:spLocks noChangeShapeType="1"/>
            </p:cNvSpPr>
            <p:nvPr/>
          </p:nvSpPr>
          <p:spPr bwMode="auto">
            <a:xfrm rot="11165407" flipV="1">
              <a:off x="717" y="988"/>
              <a:ext cx="22" cy="33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59931" name="Group 27">
            <a:extLst>
              <a:ext uri="{FF2B5EF4-FFF2-40B4-BE49-F238E27FC236}">
                <a16:creationId xmlns:a16="http://schemas.microsoft.com/office/drawing/2014/main" id="{51D290F3-AD17-E905-A674-051F77E6EF2E}"/>
              </a:ext>
            </a:extLst>
          </p:cNvPr>
          <p:cNvGrpSpPr>
            <a:grpSpLocks/>
          </p:cNvGrpSpPr>
          <p:nvPr/>
        </p:nvGrpSpPr>
        <p:grpSpPr bwMode="auto">
          <a:xfrm>
            <a:off x="5384800" y="1052513"/>
            <a:ext cx="3406775" cy="2009775"/>
            <a:chOff x="3392" y="663"/>
            <a:chExt cx="2146" cy="1266"/>
          </a:xfrm>
        </p:grpSpPr>
        <p:sp>
          <p:nvSpPr>
            <p:cNvPr id="16397" name="Text Box 20">
              <a:extLst>
                <a:ext uri="{FF2B5EF4-FFF2-40B4-BE49-F238E27FC236}">
                  <a16:creationId xmlns:a16="http://schemas.microsoft.com/office/drawing/2014/main" id="{0E5D1742-1D71-4973-DC7B-D311271EDCC0}"/>
                </a:ext>
              </a:extLst>
            </p:cNvPr>
            <p:cNvSpPr txBox="1">
              <a:spLocks noChangeArrowheads="1"/>
            </p:cNvSpPr>
            <p:nvPr/>
          </p:nvSpPr>
          <p:spPr bwMode="auto">
            <a:xfrm>
              <a:off x="3424" y="663"/>
              <a:ext cx="211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legamento utero-ovarico</a:t>
              </a:r>
            </a:p>
          </p:txBody>
        </p:sp>
        <p:sp>
          <p:nvSpPr>
            <p:cNvPr id="16398" name="Line 21">
              <a:extLst>
                <a:ext uri="{FF2B5EF4-FFF2-40B4-BE49-F238E27FC236}">
                  <a16:creationId xmlns:a16="http://schemas.microsoft.com/office/drawing/2014/main" id="{E5F96735-CABA-75D4-B9D9-27D890205FB8}"/>
                </a:ext>
              </a:extLst>
            </p:cNvPr>
            <p:cNvSpPr>
              <a:spLocks noChangeShapeType="1"/>
            </p:cNvSpPr>
            <p:nvPr/>
          </p:nvSpPr>
          <p:spPr bwMode="auto">
            <a:xfrm rot="-10434593" flipH="1" flipV="1">
              <a:off x="3392" y="961"/>
              <a:ext cx="311" cy="96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59934" name="Group 30">
            <a:extLst>
              <a:ext uri="{FF2B5EF4-FFF2-40B4-BE49-F238E27FC236}">
                <a16:creationId xmlns:a16="http://schemas.microsoft.com/office/drawing/2014/main" id="{B0642A0B-A8D9-68E9-CDD0-C2C5A884C1FB}"/>
              </a:ext>
            </a:extLst>
          </p:cNvPr>
          <p:cNvGrpSpPr>
            <a:grpSpLocks/>
          </p:cNvGrpSpPr>
          <p:nvPr/>
        </p:nvGrpSpPr>
        <p:grpSpPr bwMode="auto">
          <a:xfrm>
            <a:off x="468313" y="2800350"/>
            <a:ext cx="1981200" cy="2332038"/>
            <a:chOff x="295" y="1764"/>
            <a:chExt cx="1248" cy="1469"/>
          </a:xfrm>
        </p:grpSpPr>
        <p:sp>
          <p:nvSpPr>
            <p:cNvPr id="16395" name="Text Box 23">
              <a:extLst>
                <a:ext uri="{FF2B5EF4-FFF2-40B4-BE49-F238E27FC236}">
                  <a16:creationId xmlns:a16="http://schemas.microsoft.com/office/drawing/2014/main" id="{BF165CC7-279A-BA61-744E-D70BF16AC72C}"/>
                </a:ext>
              </a:extLst>
            </p:cNvPr>
            <p:cNvSpPr txBox="1">
              <a:spLocks noChangeArrowheads="1"/>
            </p:cNvSpPr>
            <p:nvPr/>
          </p:nvSpPr>
          <p:spPr bwMode="auto">
            <a:xfrm>
              <a:off x="295" y="2945"/>
              <a:ext cx="120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C0000"/>
                  </a:solidFill>
                  <a:latin typeface="Times New Roman" panose="02020603050405020304" pitchFamily="18" charset="0"/>
                </a:rPr>
                <a:t>mesosalpinge</a:t>
              </a:r>
            </a:p>
          </p:txBody>
        </p:sp>
        <p:sp>
          <p:nvSpPr>
            <p:cNvPr id="16396" name="Line 24">
              <a:extLst>
                <a:ext uri="{FF2B5EF4-FFF2-40B4-BE49-F238E27FC236}">
                  <a16:creationId xmlns:a16="http://schemas.microsoft.com/office/drawing/2014/main" id="{63A1365A-E2ED-47EC-4454-01105A5C98E2}"/>
                </a:ext>
              </a:extLst>
            </p:cNvPr>
            <p:cNvSpPr>
              <a:spLocks noChangeShapeType="1"/>
            </p:cNvSpPr>
            <p:nvPr/>
          </p:nvSpPr>
          <p:spPr bwMode="auto">
            <a:xfrm rot="-10434593">
              <a:off x="1069" y="1764"/>
              <a:ext cx="474" cy="1177"/>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59909"/>
                                        </p:tgtEl>
                                        <p:attrNameLst>
                                          <p:attrName>style.visibility</p:attrName>
                                        </p:attrNameLst>
                                      </p:cBhvr>
                                      <p:to>
                                        <p:strVal val="visible"/>
                                      </p:to>
                                    </p:set>
                                    <p:animEffect transition="in" filter="slide(fromBottom)">
                                      <p:cBhvr>
                                        <p:cTn id="7" dur="500"/>
                                        <p:tgtEl>
                                          <p:spTgt spid="1659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59929"/>
                                        </p:tgtEl>
                                        <p:attrNameLst>
                                          <p:attrName>style.visibility</p:attrName>
                                        </p:attrNameLst>
                                      </p:cBhvr>
                                      <p:to>
                                        <p:strVal val="visible"/>
                                      </p:to>
                                    </p:set>
                                    <p:animEffect transition="in" filter="slide(fromBottom)">
                                      <p:cBhvr>
                                        <p:cTn id="12" dur="500"/>
                                        <p:tgtEl>
                                          <p:spTgt spid="16599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59934"/>
                                        </p:tgtEl>
                                        <p:attrNameLst>
                                          <p:attrName>style.visibility</p:attrName>
                                        </p:attrNameLst>
                                      </p:cBhvr>
                                      <p:to>
                                        <p:strVal val="visible"/>
                                      </p:to>
                                    </p:set>
                                    <p:animEffect transition="in" filter="slide(fromBottom)">
                                      <p:cBhvr>
                                        <p:cTn id="17" dur="500"/>
                                        <p:tgtEl>
                                          <p:spTgt spid="16599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659932"/>
                                        </p:tgtEl>
                                        <p:attrNameLst>
                                          <p:attrName>style.visibility</p:attrName>
                                        </p:attrNameLst>
                                      </p:cBhvr>
                                      <p:to>
                                        <p:strVal val="visible"/>
                                      </p:to>
                                    </p:set>
                                    <p:animEffect transition="in" filter="slide(fromBottom)">
                                      <p:cBhvr>
                                        <p:cTn id="22" dur="500"/>
                                        <p:tgtEl>
                                          <p:spTgt spid="16599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659931"/>
                                        </p:tgtEl>
                                        <p:attrNameLst>
                                          <p:attrName>style.visibility</p:attrName>
                                        </p:attrNameLst>
                                      </p:cBhvr>
                                      <p:to>
                                        <p:strVal val="visible"/>
                                      </p:to>
                                    </p:set>
                                    <p:animEffect transition="in" filter="slide(fromBottom)">
                                      <p:cBhvr>
                                        <p:cTn id="27" dur="500"/>
                                        <p:tgtEl>
                                          <p:spTgt spid="16599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59910"/>
                                        </p:tgtEl>
                                        <p:attrNameLst>
                                          <p:attrName>style.visibility</p:attrName>
                                        </p:attrNameLst>
                                      </p:cBhvr>
                                      <p:to>
                                        <p:strVal val="visible"/>
                                      </p:to>
                                    </p:set>
                                    <p:animEffect transition="in" filter="slide(fromBottom)">
                                      <p:cBhvr>
                                        <p:cTn id="32" dur="500"/>
                                        <p:tgtEl>
                                          <p:spTgt spid="16599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1659933"/>
                                        </p:tgtEl>
                                        <p:attrNameLst>
                                          <p:attrName>style.visibility</p:attrName>
                                        </p:attrNameLst>
                                      </p:cBhvr>
                                      <p:to>
                                        <p:strVal val="visible"/>
                                      </p:to>
                                    </p:set>
                                    <p:animEffect transition="in" filter="slide(fromBottom)">
                                      <p:cBhvr>
                                        <p:cTn id="37" dur="500"/>
                                        <p:tgtEl>
                                          <p:spTgt spid="16599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1659916"/>
                                        </p:tgtEl>
                                        <p:attrNameLst>
                                          <p:attrName>style.visibility</p:attrName>
                                        </p:attrNameLst>
                                      </p:cBhvr>
                                      <p:to>
                                        <p:strVal val="visible"/>
                                      </p:to>
                                    </p:set>
                                    <p:animEffect transition="in" filter="slide(fromBottom)">
                                      <p:cBhvr>
                                        <p:cTn id="42" dur="500"/>
                                        <p:tgtEl>
                                          <p:spTgt spid="1659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9" grpId="0" animBg="1"/>
      <p:bldP spid="16599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FEM001">
            <a:extLst>
              <a:ext uri="{FF2B5EF4-FFF2-40B4-BE49-F238E27FC236}">
                <a16:creationId xmlns:a16="http://schemas.microsoft.com/office/drawing/2014/main" id="{D4966F8D-52A1-D6B2-5970-16FC403B7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440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7410" name="Text Box 3">
            <a:extLst>
              <a:ext uri="{FF2B5EF4-FFF2-40B4-BE49-F238E27FC236}">
                <a16:creationId xmlns:a16="http://schemas.microsoft.com/office/drawing/2014/main" id="{0B55C603-3B47-35C4-46BB-D4ECD670B494}"/>
              </a:ext>
            </a:extLst>
          </p:cNvPr>
          <p:cNvSpPr txBox="1">
            <a:spLocks noChangeArrowheads="1"/>
          </p:cNvSpPr>
          <p:nvPr/>
        </p:nvSpPr>
        <p:spPr bwMode="auto">
          <a:xfrm>
            <a:off x="179388" y="0"/>
            <a:ext cx="8964612" cy="10668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a:solidFill>
                  <a:srgbClr val="C00000"/>
                </a:solidFill>
                <a:latin typeface="Times New Roman" panose="02020603050405020304" pitchFamily="18" charset="0"/>
              </a:rPr>
              <a:t>Pluripara in età perimenopausale. Le dimensioni dell</a:t>
            </a:r>
            <a:r>
              <a:rPr lang="ja-JP" altLang="it-IT">
                <a:solidFill>
                  <a:srgbClr val="C00000"/>
                </a:solidFill>
                <a:latin typeface="Arial" panose="020B0604020202020204" pitchFamily="34" charset="0"/>
              </a:rPr>
              <a:t>’</a:t>
            </a:r>
            <a:r>
              <a:rPr lang="it-IT" altLang="ja-JP">
                <a:solidFill>
                  <a:srgbClr val="C00000"/>
                </a:solidFill>
                <a:latin typeface="Times New Roman" panose="02020603050405020304" pitchFamily="18" charset="0"/>
              </a:rPr>
              <a:t>utero sono aumentate, quelle delle ovaie ridotte</a:t>
            </a:r>
            <a:r>
              <a:rPr lang="it-IT" altLang="ja-JP">
                <a:solidFill>
                  <a:srgbClr val="FFFF00"/>
                </a:solidFill>
                <a:latin typeface="Times New Roman" panose="02020603050405020304" pitchFamily="18" charset="0"/>
              </a:rPr>
              <a:t>.</a:t>
            </a:r>
            <a:endParaRPr lang="it-IT" altLang="it-IT">
              <a:solidFill>
                <a:srgbClr val="FFFF00"/>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FEM103">
            <a:extLst>
              <a:ext uri="{FF2B5EF4-FFF2-40B4-BE49-F238E27FC236}">
                <a16:creationId xmlns:a16="http://schemas.microsoft.com/office/drawing/2014/main" id="{93D8A4CD-3E00-CC53-DB66-7E376230C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075"/>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8434" name="Text Box 3">
            <a:extLst>
              <a:ext uri="{FF2B5EF4-FFF2-40B4-BE49-F238E27FC236}">
                <a16:creationId xmlns:a16="http://schemas.microsoft.com/office/drawing/2014/main" id="{72022D5F-5DA0-08D7-CB28-BB3B9A0B5273}"/>
              </a:ext>
            </a:extLst>
          </p:cNvPr>
          <p:cNvSpPr txBox="1">
            <a:spLocks noChangeArrowheads="1"/>
          </p:cNvSpPr>
          <p:nvPr/>
        </p:nvSpPr>
        <p:spPr bwMode="auto">
          <a:xfrm>
            <a:off x="365125" y="95250"/>
            <a:ext cx="8599488" cy="10668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00000"/>
                </a:solidFill>
                <a:latin typeface="Times New Roman" panose="02020603050405020304" pitchFamily="18" charset="0"/>
              </a:rPr>
              <a:t>Donna in postmenopausa. Notare l</a:t>
            </a:r>
            <a:r>
              <a:rPr lang="ja-JP" altLang="it-IT">
                <a:solidFill>
                  <a:srgbClr val="C00000"/>
                </a:solidFill>
                <a:latin typeface="Arial" panose="020B0604020202020204" pitchFamily="34" charset="0"/>
              </a:rPr>
              <a:t>’</a:t>
            </a:r>
            <a:r>
              <a:rPr lang="it-IT" altLang="ja-JP">
                <a:solidFill>
                  <a:srgbClr val="C00000"/>
                </a:solidFill>
                <a:latin typeface="Times New Roman" panose="02020603050405020304" pitchFamily="18" charset="0"/>
              </a:rPr>
              <a:t>atrofia dell</a:t>
            </a:r>
            <a:r>
              <a:rPr lang="ja-JP" altLang="it-IT">
                <a:solidFill>
                  <a:srgbClr val="C00000"/>
                </a:solidFill>
                <a:latin typeface="Arial" panose="020B0604020202020204" pitchFamily="34" charset="0"/>
              </a:rPr>
              <a:t>’</a:t>
            </a:r>
            <a:r>
              <a:rPr lang="it-IT" altLang="ja-JP">
                <a:solidFill>
                  <a:srgbClr val="C00000"/>
                </a:solidFill>
                <a:latin typeface="Times New Roman" panose="02020603050405020304" pitchFamily="18" charset="0"/>
              </a:rPr>
              <a:t>utero e delle ovaie</a:t>
            </a:r>
            <a:endParaRPr lang="it-IT" altLang="it-IT">
              <a:solidFill>
                <a:srgbClr val="C000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EM002">
            <a:extLst>
              <a:ext uri="{FF2B5EF4-FFF2-40B4-BE49-F238E27FC236}">
                <a16:creationId xmlns:a16="http://schemas.microsoft.com/office/drawing/2014/main" id="{B179C073-36DF-7F1D-9B68-10921AA6A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440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458" name="Text Box 3">
            <a:extLst>
              <a:ext uri="{FF2B5EF4-FFF2-40B4-BE49-F238E27FC236}">
                <a16:creationId xmlns:a16="http://schemas.microsoft.com/office/drawing/2014/main" id="{528393A9-08FC-29EC-2E63-056A725B34F2}"/>
              </a:ext>
            </a:extLst>
          </p:cNvPr>
          <p:cNvSpPr txBox="1">
            <a:spLocks noChangeArrowheads="1"/>
          </p:cNvSpPr>
          <p:nvPr/>
        </p:nvSpPr>
        <p:spPr bwMode="auto">
          <a:xfrm>
            <a:off x="179388" y="0"/>
            <a:ext cx="8583612" cy="10668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it-IT" altLang="it-IT">
                <a:solidFill>
                  <a:srgbClr val="C00000"/>
                </a:solidFill>
                <a:latin typeface="Times New Roman" panose="02020603050405020304" pitchFamily="18" charset="0"/>
              </a:rPr>
              <a:t>Aspetto macroscopico della cervice uterina di una giovane nullipara.</a:t>
            </a:r>
          </a:p>
        </p:txBody>
      </p:sp>
      <p:grpSp>
        <p:nvGrpSpPr>
          <p:cNvPr id="1662996" name="Group 20">
            <a:extLst>
              <a:ext uri="{FF2B5EF4-FFF2-40B4-BE49-F238E27FC236}">
                <a16:creationId xmlns:a16="http://schemas.microsoft.com/office/drawing/2014/main" id="{DB57DB2B-52D1-3B32-759B-F3574324B634}"/>
              </a:ext>
            </a:extLst>
          </p:cNvPr>
          <p:cNvGrpSpPr>
            <a:grpSpLocks/>
          </p:cNvGrpSpPr>
          <p:nvPr/>
        </p:nvGrpSpPr>
        <p:grpSpPr bwMode="auto">
          <a:xfrm>
            <a:off x="3025775" y="4059238"/>
            <a:ext cx="5310188" cy="1333500"/>
            <a:chOff x="1906" y="2557"/>
            <a:chExt cx="3345" cy="840"/>
          </a:xfrm>
        </p:grpSpPr>
        <p:sp>
          <p:nvSpPr>
            <p:cNvPr id="19466" name="Text Box 8">
              <a:extLst>
                <a:ext uri="{FF2B5EF4-FFF2-40B4-BE49-F238E27FC236}">
                  <a16:creationId xmlns:a16="http://schemas.microsoft.com/office/drawing/2014/main" id="{EB1C1666-41B0-22A1-B261-29431DE1F120}"/>
                </a:ext>
              </a:extLst>
            </p:cNvPr>
            <p:cNvSpPr txBox="1">
              <a:spLocks noChangeArrowheads="1"/>
            </p:cNvSpPr>
            <p:nvPr/>
          </p:nvSpPr>
          <p:spPr bwMode="auto">
            <a:xfrm>
              <a:off x="2533" y="3032"/>
              <a:ext cx="2718"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portio intravaginalis uteri</a:t>
              </a:r>
            </a:p>
          </p:txBody>
        </p:sp>
        <p:sp>
          <p:nvSpPr>
            <p:cNvPr id="19467" name="Line 9">
              <a:extLst>
                <a:ext uri="{FF2B5EF4-FFF2-40B4-BE49-F238E27FC236}">
                  <a16:creationId xmlns:a16="http://schemas.microsoft.com/office/drawing/2014/main" id="{95FC2B85-C3B5-E80C-4D0A-BC86FD6CA9C0}"/>
                </a:ext>
              </a:extLst>
            </p:cNvPr>
            <p:cNvSpPr>
              <a:spLocks noChangeShapeType="1"/>
            </p:cNvSpPr>
            <p:nvPr/>
          </p:nvSpPr>
          <p:spPr bwMode="auto">
            <a:xfrm rot="-10434593">
              <a:off x="1906" y="2557"/>
              <a:ext cx="657" cy="66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62995" name="Group 19">
            <a:extLst>
              <a:ext uri="{FF2B5EF4-FFF2-40B4-BE49-F238E27FC236}">
                <a16:creationId xmlns:a16="http://schemas.microsoft.com/office/drawing/2014/main" id="{D5ECC414-D22A-648E-3AE4-BE33EA34660A}"/>
              </a:ext>
            </a:extLst>
          </p:cNvPr>
          <p:cNvGrpSpPr>
            <a:grpSpLocks/>
          </p:cNvGrpSpPr>
          <p:nvPr/>
        </p:nvGrpSpPr>
        <p:grpSpPr bwMode="auto">
          <a:xfrm>
            <a:off x="4156075" y="3402013"/>
            <a:ext cx="4611688" cy="579437"/>
            <a:chOff x="2618" y="2143"/>
            <a:chExt cx="2905" cy="365"/>
          </a:xfrm>
        </p:grpSpPr>
        <p:sp>
          <p:nvSpPr>
            <p:cNvPr id="19464" name="Text Box 14">
              <a:extLst>
                <a:ext uri="{FF2B5EF4-FFF2-40B4-BE49-F238E27FC236}">
                  <a16:creationId xmlns:a16="http://schemas.microsoft.com/office/drawing/2014/main" id="{D0636CEA-6534-E508-6706-E53E17B08092}"/>
                </a:ext>
              </a:extLst>
            </p:cNvPr>
            <p:cNvSpPr txBox="1">
              <a:spLocks noChangeArrowheads="1"/>
            </p:cNvSpPr>
            <p:nvPr/>
          </p:nvSpPr>
          <p:spPr bwMode="auto">
            <a:xfrm>
              <a:off x="3061" y="2143"/>
              <a:ext cx="2462"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orifizio uterino esterno</a:t>
              </a:r>
            </a:p>
          </p:txBody>
        </p:sp>
        <p:sp>
          <p:nvSpPr>
            <p:cNvPr id="19465" name="Line 15">
              <a:extLst>
                <a:ext uri="{FF2B5EF4-FFF2-40B4-BE49-F238E27FC236}">
                  <a16:creationId xmlns:a16="http://schemas.microsoft.com/office/drawing/2014/main" id="{F4C54894-757B-FD20-3B02-CFA96086826E}"/>
                </a:ext>
              </a:extLst>
            </p:cNvPr>
            <p:cNvSpPr>
              <a:spLocks noChangeShapeType="1"/>
            </p:cNvSpPr>
            <p:nvPr/>
          </p:nvSpPr>
          <p:spPr bwMode="auto">
            <a:xfrm rot="-10434593">
              <a:off x="2618" y="2387"/>
              <a:ext cx="442" cy="1"/>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1662992" name="Group 16">
            <a:extLst>
              <a:ext uri="{FF2B5EF4-FFF2-40B4-BE49-F238E27FC236}">
                <a16:creationId xmlns:a16="http://schemas.microsoft.com/office/drawing/2014/main" id="{43485B79-C89E-EA93-4F54-C45B5343440C}"/>
              </a:ext>
            </a:extLst>
          </p:cNvPr>
          <p:cNvGrpSpPr>
            <a:grpSpLocks/>
          </p:cNvGrpSpPr>
          <p:nvPr/>
        </p:nvGrpSpPr>
        <p:grpSpPr bwMode="auto">
          <a:xfrm>
            <a:off x="4067175" y="1557338"/>
            <a:ext cx="3330575" cy="595312"/>
            <a:chOff x="3310" y="3218"/>
            <a:chExt cx="2098" cy="375"/>
          </a:xfrm>
        </p:grpSpPr>
        <p:sp>
          <p:nvSpPr>
            <p:cNvPr id="19462" name="Text Box 17">
              <a:extLst>
                <a:ext uri="{FF2B5EF4-FFF2-40B4-BE49-F238E27FC236}">
                  <a16:creationId xmlns:a16="http://schemas.microsoft.com/office/drawing/2014/main" id="{69357F36-E596-C7F4-1413-D8389999E811}"/>
                </a:ext>
              </a:extLst>
            </p:cNvPr>
            <p:cNvSpPr txBox="1">
              <a:spLocks noChangeArrowheads="1"/>
            </p:cNvSpPr>
            <p:nvPr/>
          </p:nvSpPr>
          <p:spPr bwMode="auto">
            <a:xfrm>
              <a:off x="3734" y="3228"/>
              <a:ext cx="1674"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a:solidFill>
                    <a:srgbClr val="CC0000"/>
                  </a:solidFill>
                  <a:latin typeface="Times New Roman" panose="02020603050405020304" pitchFamily="18" charset="0"/>
                </a:rPr>
                <a:t>parete vaginale</a:t>
              </a:r>
            </a:p>
          </p:txBody>
        </p:sp>
        <p:sp>
          <p:nvSpPr>
            <p:cNvPr id="19463" name="Line 18">
              <a:extLst>
                <a:ext uri="{FF2B5EF4-FFF2-40B4-BE49-F238E27FC236}">
                  <a16:creationId xmlns:a16="http://schemas.microsoft.com/office/drawing/2014/main" id="{59CDA420-0742-A9CB-352E-4A07AFC25F33}"/>
                </a:ext>
              </a:extLst>
            </p:cNvPr>
            <p:cNvSpPr>
              <a:spLocks noChangeShapeType="1"/>
            </p:cNvSpPr>
            <p:nvPr/>
          </p:nvSpPr>
          <p:spPr bwMode="auto">
            <a:xfrm rot="-10434593">
              <a:off x="3310" y="3218"/>
              <a:ext cx="430" cy="2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62992"/>
                                        </p:tgtEl>
                                        <p:attrNameLst>
                                          <p:attrName>style.visibility</p:attrName>
                                        </p:attrNameLst>
                                      </p:cBhvr>
                                      <p:to>
                                        <p:strVal val="visible"/>
                                      </p:to>
                                    </p:set>
                                    <p:animEffect transition="in" filter="slide(fromBottom)">
                                      <p:cBhvr>
                                        <p:cTn id="7" dur="500"/>
                                        <p:tgtEl>
                                          <p:spTgt spid="1662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62995"/>
                                        </p:tgtEl>
                                        <p:attrNameLst>
                                          <p:attrName>style.visibility</p:attrName>
                                        </p:attrNameLst>
                                      </p:cBhvr>
                                      <p:to>
                                        <p:strVal val="visible"/>
                                      </p:to>
                                    </p:set>
                                    <p:animEffect transition="in" filter="slide(fromBottom)">
                                      <p:cBhvr>
                                        <p:cTn id="12" dur="500"/>
                                        <p:tgtEl>
                                          <p:spTgt spid="16629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62996"/>
                                        </p:tgtEl>
                                        <p:attrNameLst>
                                          <p:attrName>style.visibility</p:attrName>
                                        </p:attrNameLst>
                                      </p:cBhvr>
                                      <p:to>
                                        <p:strVal val="visible"/>
                                      </p:to>
                                    </p:set>
                                    <p:animEffect transition="in" filter="slide(fromBottom)">
                                      <p:cBhvr>
                                        <p:cTn id="17" dur="500"/>
                                        <p:tgtEl>
                                          <p:spTgt spid="166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16790</TotalTime>
  <Words>1250</Words>
  <Application>Microsoft Macintosh PowerPoint</Application>
  <PresentationFormat>Presentazione su schermo (4:3)</PresentationFormat>
  <Paragraphs>137</Paragraphs>
  <Slides>48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48</vt:i4>
      </vt:variant>
    </vt:vector>
  </HeadingPairs>
  <TitlesOfParts>
    <vt:vector size="54" baseType="lpstr">
      <vt:lpstr>Times New Roman</vt:lpstr>
      <vt:lpstr>ＭＳ Ｐゴシック</vt: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user</dc:creator>
  <cp:lastModifiedBy>Carlo Della Rocca</cp:lastModifiedBy>
  <cp:revision>468</cp:revision>
  <dcterms:created xsi:type="dcterms:W3CDTF">2000-02-25T16:00:18Z</dcterms:created>
  <dcterms:modified xsi:type="dcterms:W3CDTF">2022-05-17T11:27:32Z</dcterms:modified>
</cp:coreProperties>
</file>