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99" r:id="rId4"/>
    <p:sldId id="297" r:id="rId5"/>
    <p:sldId id="256" r:id="rId6"/>
    <p:sldId id="257" r:id="rId7"/>
    <p:sldId id="258" r:id="rId8"/>
    <p:sldId id="259" r:id="rId9"/>
    <p:sldId id="260" r:id="rId10"/>
    <p:sldId id="261"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7" r:id="rId34"/>
    <p:sldId id="288"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3907823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962435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355216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291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51146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1406364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0382715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741812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lo stile del titolo</a:t>
            </a:r>
            <a:endParaRPr lang="it-IT"/>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155549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6304973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1803803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581184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45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4377149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13481329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txBody>
          <a:bodyPr anchor="b"/>
          <a:lstStyle>
            <a:lvl1pPr>
              <a:defRPr sz="45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1694566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29150" y="1825625"/>
            <a:ext cx="38862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5892608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6"/>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29150" y="2505075"/>
            <a:ext cx="3887391"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41923957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7747531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69970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lo stile del titolo</a:t>
            </a:r>
            <a:endParaRPr lang="it-IT"/>
          </a:p>
        </p:txBody>
      </p:sp>
      <p:sp>
        <p:nvSpPr>
          <p:cNvPr id="3" name="Segnaposto contenut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4854633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24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16162576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37080507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0" y="365125"/>
            <a:ext cx="5800725"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02901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5E6254F-94AB-4837-8F5D-89008E8A31D2}" type="datetimeFigureOut">
              <a:rPr lang="it-IT" smtClean="0"/>
              <a:pPr/>
              <a:t>10/03/2016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6254F-94AB-4837-8F5D-89008E8A31D2}" type="datetimeFigureOut">
              <a:rPr lang="it-IT" smtClean="0"/>
              <a:pPr/>
              <a:t>10/03/2016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4D21D-9254-4D04-B59F-3DDCEA6BCFF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2771866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EAFD52-1FE3-4F21-AA75-7A6075885AD8}" type="datetimeFigureOut">
              <a:rPr lang="it-IT" smtClean="0">
                <a:solidFill>
                  <a:prstClr val="black">
                    <a:tint val="75000"/>
                  </a:prstClr>
                </a:solidFill>
              </a:rPr>
              <a:pPr/>
              <a:t>10/03/2016</a:t>
            </a:fld>
            <a:endParaRPr lang="it-IT">
              <a:solidFill>
                <a:prstClr val="black">
                  <a:tint val="75000"/>
                </a:prstClr>
              </a:solidFill>
            </a:endParaRPr>
          </a:p>
        </p:txBody>
      </p:sp>
      <p:sp>
        <p:nvSpPr>
          <p:cNvPr id="5" name="Segnaposto piè di pa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A0B951-C25E-4A2D-A6A8-667F6AD6B7FB}"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 xmlns:p14="http://schemas.microsoft.com/office/powerpoint/2010/main" val="8893855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61414" y="857251"/>
            <a:ext cx="7886700" cy="994172"/>
          </a:xfrm>
        </p:spPr>
        <p:txBody>
          <a:bodyPr/>
          <a:lstStyle/>
          <a:p>
            <a:r>
              <a:rPr lang="it-IT" b="1" dirty="0" smtClean="0">
                <a:solidFill>
                  <a:srgbClr val="FF0000"/>
                </a:solidFill>
              </a:rPr>
              <a:t>Proprietà del farmaco </a:t>
            </a:r>
            <a:endParaRPr lang="it-IT" b="1" dirty="0">
              <a:solidFill>
                <a:srgbClr val="FF0000"/>
              </a:solidFill>
            </a:endParaRPr>
          </a:p>
        </p:txBody>
      </p:sp>
      <p:sp>
        <p:nvSpPr>
          <p:cNvPr id="3" name="Segnaposto contenuto 2"/>
          <p:cNvSpPr>
            <a:spLocks noGrp="1"/>
          </p:cNvSpPr>
          <p:nvPr>
            <p:ph idx="1"/>
          </p:nvPr>
        </p:nvSpPr>
        <p:spPr>
          <a:xfrm>
            <a:off x="628650" y="1643903"/>
            <a:ext cx="7886700" cy="3846069"/>
          </a:xfrm>
        </p:spPr>
        <p:txBody>
          <a:bodyPr/>
          <a:lstStyle/>
          <a:p>
            <a:pPr marL="0" indent="0">
              <a:buNone/>
            </a:pPr>
            <a:r>
              <a:rPr lang="it-IT" dirty="0" smtClean="0"/>
              <a:t>Solubilità in acqua e nei fluidi biologici (influenza del </a:t>
            </a:r>
            <a:r>
              <a:rPr lang="it-IT" dirty="0" err="1" smtClean="0"/>
              <a:t>pH</a:t>
            </a:r>
            <a:r>
              <a:rPr lang="it-IT" dirty="0" smtClean="0"/>
              <a:t> del mezzo) e </a:t>
            </a:r>
          </a:p>
          <a:p>
            <a:pPr marL="0" indent="0">
              <a:buNone/>
            </a:pPr>
            <a:r>
              <a:rPr lang="it-IT" dirty="0" smtClean="0"/>
              <a:t>Log P sono le proprietà fondamentali.</a:t>
            </a:r>
          </a:p>
          <a:p>
            <a:pPr marL="0" indent="0">
              <a:buNone/>
            </a:pPr>
            <a:r>
              <a:rPr lang="it-IT" dirty="0" smtClean="0"/>
              <a:t>Su di esse è basato il Sistema di classificazione biofarmaceutico dei farmaci BCS.</a:t>
            </a:r>
          </a:p>
          <a:p>
            <a:pPr marL="0" indent="0">
              <a:buNone/>
            </a:pPr>
            <a:r>
              <a:rPr lang="it-IT" dirty="0" smtClean="0"/>
              <a:t>Sono classificati ad alta solubilità i farmaci la cui dose è in grado di sciogliersi completamente nel contenuto gastrico il cui V=250ml</a:t>
            </a:r>
          </a:p>
          <a:p>
            <a:pPr marL="0" indent="0">
              <a:buNone/>
            </a:pPr>
            <a:endParaRPr lang="it-IT" dirty="0" smtClean="0"/>
          </a:p>
          <a:p>
            <a:pPr marL="0" indent="0">
              <a:buNone/>
            </a:pPr>
            <a:endParaRPr lang="it-IT" dirty="0" smtClean="0"/>
          </a:p>
          <a:p>
            <a:pPr marL="0" indent="0">
              <a:buNone/>
            </a:pPr>
            <a:endParaRPr lang="it-IT" dirty="0"/>
          </a:p>
        </p:txBody>
      </p:sp>
      <p:graphicFrame>
        <p:nvGraphicFramePr>
          <p:cNvPr id="4" name="Tabella 3"/>
          <p:cNvGraphicFramePr>
            <a:graphicFrameLocks noGrp="1"/>
          </p:cNvGraphicFramePr>
          <p:nvPr>
            <p:extLst/>
          </p:nvPr>
        </p:nvGraphicFramePr>
        <p:xfrm>
          <a:off x="1443319" y="4005729"/>
          <a:ext cx="6096000" cy="1390650"/>
        </p:xfrm>
        <a:graphic>
          <a:graphicData uri="http://schemas.openxmlformats.org/drawingml/2006/table">
            <a:tbl>
              <a:tblPr firstRow="1" bandRow="1">
                <a:tableStyleId>{5C22544A-7EE6-4342-B048-85BDC9FD1C3A}</a:tableStyleId>
              </a:tblPr>
              <a:tblGrid>
                <a:gridCol w="2032000"/>
                <a:gridCol w="2032000"/>
                <a:gridCol w="2032000"/>
              </a:tblGrid>
              <a:tr h="278130">
                <a:tc>
                  <a:txBody>
                    <a:bodyPr/>
                    <a:lstStyle/>
                    <a:p>
                      <a:pPr algn="ctr"/>
                      <a:r>
                        <a:rPr lang="it-IT" sz="1000" dirty="0" err="1" smtClean="0"/>
                        <a:t>classse</a:t>
                      </a:r>
                      <a:endParaRPr lang="it-IT" sz="1000" dirty="0"/>
                    </a:p>
                  </a:txBody>
                  <a:tcPr marL="68580" marR="68580" marT="34290" marB="34290"/>
                </a:tc>
                <a:tc>
                  <a:txBody>
                    <a:bodyPr/>
                    <a:lstStyle/>
                    <a:p>
                      <a:pPr algn="ctr"/>
                      <a:r>
                        <a:rPr lang="it-IT" sz="1000" dirty="0" smtClean="0"/>
                        <a:t>permeabilità</a:t>
                      </a:r>
                      <a:endParaRPr lang="it-IT" sz="1000" dirty="0"/>
                    </a:p>
                  </a:txBody>
                  <a:tcPr marL="68580" marR="68580" marT="34290" marB="34290"/>
                </a:tc>
                <a:tc>
                  <a:txBody>
                    <a:bodyPr/>
                    <a:lstStyle/>
                    <a:p>
                      <a:pPr algn="ctr"/>
                      <a:r>
                        <a:rPr lang="it-IT" sz="1000" dirty="0" smtClean="0"/>
                        <a:t>solubilità</a:t>
                      </a:r>
                      <a:endParaRPr lang="it-IT" sz="1000" dirty="0"/>
                    </a:p>
                  </a:txBody>
                  <a:tcPr marL="68580" marR="68580" marT="34290" marB="34290"/>
                </a:tc>
              </a:tr>
              <a:tr h="278130">
                <a:tc>
                  <a:txBody>
                    <a:bodyPr/>
                    <a:lstStyle/>
                    <a:p>
                      <a:pPr algn="ctr"/>
                      <a:r>
                        <a:rPr lang="it-IT" sz="1000" dirty="0" smtClean="0"/>
                        <a:t>I</a:t>
                      </a:r>
                      <a:endParaRPr lang="it-IT" sz="1000" dirty="0"/>
                    </a:p>
                  </a:txBody>
                  <a:tcPr marL="68580" marR="68580" marT="34290" marB="34290"/>
                </a:tc>
                <a:tc>
                  <a:txBody>
                    <a:bodyPr/>
                    <a:lstStyle/>
                    <a:p>
                      <a:pPr algn="ctr"/>
                      <a:r>
                        <a:rPr lang="it-IT" sz="1000" dirty="0" smtClean="0"/>
                        <a:t>ALTA</a:t>
                      </a:r>
                      <a:endParaRPr lang="it-IT" sz="1000" dirty="0"/>
                    </a:p>
                  </a:txBody>
                  <a:tcPr marL="68580" marR="68580" marT="34290" marB="34290"/>
                </a:tc>
                <a:tc>
                  <a:txBody>
                    <a:bodyPr/>
                    <a:lstStyle/>
                    <a:p>
                      <a:pPr algn="ctr"/>
                      <a:r>
                        <a:rPr lang="it-IT" sz="1000" dirty="0" smtClean="0"/>
                        <a:t>ALTA</a:t>
                      </a:r>
                      <a:endParaRPr lang="it-IT" sz="1000" dirty="0"/>
                    </a:p>
                  </a:txBody>
                  <a:tcPr marL="68580" marR="68580" marT="34290" marB="34290"/>
                </a:tc>
              </a:tr>
              <a:tr h="278130">
                <a:tc>
                  <a:txBody>
                    <a:bodyPr/>
                    <a:lstStyle/>
                    <a:p>
                      <a:pPr algn="ctr"/>
                      <a:r>
                        <a:rPr lang="it-IT" sz="1000" dirty="0" smtClean="0"/>
                        <a:t>II</a:t>
                      </a:r>
                      <a:endParaRPr lang="it-IT" sz="1000" dirty="0"/>
                    </a:p>
                  </a:txBody>
                  <a:tcPr marL="68580" marR="68580" marT="34290" marB="34290"/>
                </a:tc>
                <a:tc>
                  <a:txBody>
                    <a:bodyPr/>
                    <a:lstStyle/>
                    <a:p>
                      <a:pPr algn="ctr"/>
                      <a:r>
                        <a:rPr lang="it-IT" sz="1000" dirty="0" smtClean="0"/>
                        <a:t>ALTA</a:t>
                      </a:r>
                      <a:endParaRPr lang="it-IT" sz="1000" dirty="0"/>
                    </a:p>
                  </a:txBody>
                  <a:tcPr marL="68580" marR="68580" marT="34290" marB="34290"/>
                </a:tc>
                <a:tc>
                  <a:txBody>
                    <a:bodyPr/>
                    <a:lstStyle/>
                    <a:p>
                      <a:pPr algn="ctr"/>
                      <a:r>
                        <a:rPr lang="it-IT" sz="1000" dirty="0" smtClean="0"/>
                        <a:t>bassa</a:t>
                      </a:r>
                      <a:endParaRPr lang="it-IT" sz="1000" dirty="0"/>
                    </a:p>
                  </a:txBody>
                  <a:tcPr marL="68580" marR="68580" marT="34290" marB="34290"/>
                </a:tc>
              </a:tr>
              <a:tr h="278130">
                <a:tc>
                  <a:txBody>
                    <a:bodyPr/>
                    <a:lstStyle/>
                    <a:p>
                      <a:pPr algn="ctr"/>
                      <a:r>
                        <a:rPr lang="it-IT" sz="1000" dirty="0" smtClean="0"/>
                        <a:t>III</a:t>
                      </a:r>
                      <a:endParaRPr lang="it-IT" sz="1000" dirty="0"/>
                    </a:p>
                  </a:txBody>
                  <a:tcPr marL="68580" marR="68580" marT="34290" marB="34290"/>
                </a:tc>
                <a:tc>
                  <a:txBody>
                    <a:bodyPr/>
                    <a:lstStyle/>
                    <a:p>
                      <a:pPr algn="ctr"/>
                      <a:r>
                        <a:rPr lang="it-IT" sz="1000" dirty="0" smtClean="0"/>
                        <a:t>bassa</a:t>
                      </a:r>
                      <a:endParaRPr lang="it-IT" sz="1000" dirty="0"/>
                    </a:p>
                  </a:txBody>
                  <a:tcPr marL="68580" marR="68580" marT="34290" marB="34290"/>
                </a:tc>
                <a:tc>
                  <a:txBody>
                    <a:bodyPr/>
                    <a:lstStyle/>
                    <a:p>
                      <a:pPr algn="ctr"/>
                      <a:r>
                        <a:rPr lang="it-IT" sz="1000" dirty="0" smtClean="0"/>
                        <a:t>ALTA</a:t>
                      </a:r>
                      <a:endParaRPr lang="it-IT" sz="1000" dirty="0"/>
                    </a:p>
                  </a:txBody>
                  <a:tcPr marL="68580" marR="68580" marT="34290" marB="34290"/>
                </a:tc>
              </a:tr>
              <a:tr h="278130">
                <a:tc>
                  <a:txBody>
                    <a:bodyPr/>
                    <a:lstStyle/>
                    <a:p>
                      <a:pPr algn="ctr"/>
                      <a:r>
                        <a:rPr lang="it-IT" sz="1000" dirty="0" smtClean="0"/>
                        <a:t>IV</a:t>
                      </a:r>
                      <a:endParaRPr lang="it-IT" sz="1000" dirty="0"/>
                    </a:p>
                  </a:txBody>
                  <a:tcPr marL="68580" marR="68580" marT="34290" marB="34290"/>
                </a:tc>
                <a:tc>
                  <a:txBody>
                    <a:bodyPr/>
                    <a:lstStyle/>
                    <a:p>
                      <a:pPr algn="ctr"/>
                      <a:r>
                        <a:rPr lang="it-IT" sz="1000" dirty="0" smtClean="0"/>
                        <a:t>bassa</a:t>
                      </a:r>
                      <a:endParaRPr lang="it-IT" sz="1000" dirty="0"/>
                    </a:p>
                  </a:txBody>
                  <a:tcPr marL="68580" marR="68580" marT="34290" marB="34290"/>
                </a:tc>
                <a:tc>
                  <a:txBody>
                    <a:bodyPr/>
                    <a:lstStyle/>
                    <a:p>
                      <a:pPr algn="ctr"/>
                      <a:r>
                        <a:rPr lang="it-IT" sz="1000" dirty="0" smtClean="0"/>
                        <a:t>bassa</a:t>
                      </a:r>
                      <a:endParaRPr lang="it-IT" sz="1000" dirty="0"/>
                    </a:p>
                  </a:txBody>
                  <a:tcPr marL="68580" marR="68580" marT="34290" marB="34290"/>
                </a:tc>
              </a:tr>
            </a:tbl>
          </a:graphicData>
        </a:graphic>
      </p:graphicFrame>
    </p:spTree>
    <p:extLst>
      <p:ext uri="{BB962C8B-B14F-4D97-AF65-F5344CB8AC3E}">
        <p14:creationId xmlns="" xmlns:p14="http://schemas.microsoft.com/office/powerpoint/2010/main" val="541822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91809"/>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conseguenze</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notevoli sul loro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utilizzo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manipolazione</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ed assorbimento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Inoltre la possibilità</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interconversione tra le varie forme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avere conseguenze molto serie sulla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vita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di</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prodotto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sul mantenimento della proprietà</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desiderate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efficacia terapeutica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nel caso di un farmaco,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proprietà cromatiche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nel caso di un pigmento).</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755576" y="850765"/>
            <a:ext cx="8388424"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Più in specifico, va considerato che, in funzione</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variabili quali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pressione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umidità relativa</a:t>
            </a:r>
            <a:r>
              <a:rPr lang="it-IT" sz="2400" dirty="0">
                <a:solidFill>
                  <a:srgbClr val="231F20"/>
                </a:solidFill>
                <a:latin typeface="Arial" pitchFamily="34" charset="0"/>
                <a:ea typeface="Times New Roman" pitchFamily="18" charset="0"/>
                <a:cs typeface="HelveticaNeue-Light" charset="0"/>
              </a:rPr>
              <a:t>.</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it-IT" sz="2400" dirty="0">
                <a:solidFill>
                  <a:srgbClr val="231F20"/>
                </a:solidFill>
                <a:latin typeface="Arial" pitchFamily="34" charset="0"/>
                <a:ea typeface="Times New Roman" pitchFamily="18" charset="0"/>
                <a:cs typeface="HelveticaNeue-Light" charset="0"/>
              </a:rPr>
              <a:t>U</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na forma metastabile</a:t>
            </a:r>
            <a:r>
              <a:rPr lang="it-IT" sz="2400" dirty="0">
                <a:latin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 trasformarsi in una forma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termodinamicamente</a:t>
            </a:r>
            <a:r>
              <a:rPr lang="it-IT" sz="2400" dirty="0" smtClean="0">
                <a:solidFill>
                  <a:srgbClr val="FF0000"/>
                </a:solidFill>
                <a:latin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stabile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oppure una forma</a:t>
            </a:r>
            <a:r>
              <a:rPr lang="it-IT" sz="2400" dirty="0">
                <a:latin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cristallina anidra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 trasformarsi in una</a:t>
            </a:r>
            <a:r>
              <a:rPr lang="it-IT" sz="2400" dirty="0">
                <a:latin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cristallina idrata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assorbimento di</a:t>
            </a:r>
            <a:r>
              <a:rPr lang="it-IT" sz="2400" dirty="0">
                <a:latin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vapore dall’ambiente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ed una forma cristallina</a:t>
            </a:r>
            <a:r>
              <a:rPr lang="it-IT" sz="2400" dirty="0">
                <a:latin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solvata può, a sua volta, trasformarsi in</a:t>
            </a:r>
            <a:r>
              <a:rPr lang="it-IT" sz="2400" dirty="0">
                <a:latin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 forma cristallina anidra o con diverso</a:t>
            </a:r>
            <a:r>
              <a:rPr lang="it-IT" sz="2400" dirty="0">
                <a:latin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grado di solvatazione per perdita di solvente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62419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forma cristallina di arrivo ha in alcuni</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casi proprietà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drammaticamente diverse</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da quella di partenza.</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a:t>
            </a:r>
            <a:r>
              <a:rPr kumimoji="0" lang="it-IT" sz="36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mappatura</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campo delle fasi cristalline</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una sostanza è quindi necessaria</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fin dagli stadi iniziali dello studio e prima</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 immissione in produzione.</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91070" y="260648"/>
            <a:ext cx="8229600" cy="1143000"/>
          </a:xfrm>
        </p:spPr>
        <p:txBody>
          <a:bodyPr>
            <a:normAutofit fontScale="90000"/>
          </a:bodyPr>
          <a:lstStyle/>
          <a:p>
            <a:r>
              <a:rPr lang="it-IT" b="1" dirty="0"/>
              <a:t>Il problema del polimorfismo in</a:t>
            </a:r>
            <a:r>
              <a:rPr lang="it-IT" dirty="0"/>
              <a:t/>
            </a:r>
            <a:br>
              <a:rPr lang="it-IT" dirty="0"/>
            </a:br>
            <a:r>
              <a:rPr lang="it-IT" b="1" dirty="0"/>
              <a:t>campo farmaceutico</a:t>
            </a:r>
            <a:endParaRPr lang="it-IT" dirty="0"/>
          </a:p>
        </p:txBody>
      </p:sp>
      <p:sp>
        <p:nvSpPr>
          <p:cNvPr id="3" name="Segnaposto contenuto 2"/>
          <p:cNvSpPr>
            <a:spLocks noGrp="1"/>
          </p:cNvSpPr>
          <p:nvPr>
            <p:ph idx="1"/>
          </p:nvPr>
        </p:nvSpPr>
        <p:spPr>
          <a:xfrm>
            <a:off x="395536" y="2204864"/>
            <a:ext cx="8229600" cy="4525963"/>
          </a:xfrm>
        </p:spPr>
        <p:txBody>
          <a:bodyPr/>
          <a:lstStyle/>
          <a:p>
            <a:pPr>
              <a:buNone/>
            </a:pPr>
            <a:r>
              <a:rPr lang="it-IT" dirty="0"/>
              <a:t>Conoscere e controllare la chimica dello</a:t>
            </a:r>
          </a:p>
          <a:p>
            <a:pPr>
              <a:buNone/>
            </a:pPr>
            <a:r>
              <a:rPr lang="it-IT" dirty="0"/>
              <a:t>stato solido dei principi attivi è un importante</a:t>
            </a:r>
          </a:p>
          <a:p>
            <a:pPr>
              <a:buNone/>
            </a:pPr>
            <a:r>
              <a:rPr lang="it-IT" dirty="0"/>
              <a:t>aspetto del processo di sviluppo </a:t>
            </a:r>
            <a:r>
              <a:rPr lang="it-IT" dirty="0" smtClean="0"/>
              <a:t>del farmaco</a:t>
            </a:r>
            <a:r>
              <a:rPr lang="it-IT"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1370965"/>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esempio emblematico di impatto del</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polimorfismo su una formulazione farmaceutica</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quello del </a:t>
            </a:r>
            <a:r>
              <a:rPr kumimoji="0" lang="it-IT" sz="3200" b="1"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Ritonavir</a:t>
            </a:r>
            <a:r>
              <a:rPr kumimoji="0" lang="it-IT" sz="32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1"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Norvir</a:t>
            </a:r>
            <a:r>
              <a:rPr kumimoji="0" lang="it-IT" sz="32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farmaco</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la cura 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HIV</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 causa dell’improvvisa</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comparsa di una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più stabile</a:t>
            </a:r>
            <a:r>
              <a:rPr lang="it-IT" sz="3200" dirty="0" smtClean="0">
                <a:solidFill>
                  <a:srgbClr val="FF0000"/>
                </a:solidFill>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drammaticamente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meno solubile</a:t>
            </a:r>
            <a:r>
              <a:rPr kumimoji="0" lang="it-IT" sz="3200" b="0" i="0" u="none" strike="noStrike" cap="none" normalizeH="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II). </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07504" y="1298957"/>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impossibilità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di ottenere la</a:t>
            </a:r>
            <a:r>
              <a:rPr lang="it-IT" sz="3200" dirty="0">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solida con la voluta solubilità,</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autorizzata dalla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Food</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and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Drug</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Administration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(FDA),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costrinse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Abbott</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a:t>
            </a:r>
            <a:r>
              <a:rPr lang="it-IT" sz="3200" dirty="0" smtClean="0">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ritirare il farmaco dal mercato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un lungo</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periodo ed a sostituire la distribuzione del</a:t>
            </a:r>
            <a:r>
              <a:rPr lang="it-IT" sz="3200" dirty="0" smtClean="0">
                <a:latin typeface="Arial" pitchFamily="34" charset="0"/>
              </a:rPr>
              <a:t>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Norvir</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in forma solida con una formulazione</a:t>
            </a:r>
            <a:r>
              <a:rPr lang="it-IT" sz="3200" dirty="0" smtClean="0">
                <a:solidFill>
                  <a:srgbClr val="FF0000"/>
                </a:solidFill>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 sospensione con maggiori problemi</a:t>
            </a:r>
            <a:r>
              <a:rPr lang="it-IT" sz="3200" dirty="0" smtClean="0">
                <a:solidFill>
                  <a:srgbClr val="FF0000"/>
                </a:solidFill>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stabilità.</a:t>
            </a:r>
            <a:endParaRPr kumimoji="0" lang="it-IT" sz="3200" b="0" i="0" u="none" strike="noStrike" cap="none" normalizeH="0" baseline="0" dirty="0" smtClean="0">
              <a:ln>
                <a:noFill/>
              </a:ln>
              <a:solidFill>
                <a:srgbClr val="FF0000"/>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828891"/>
            <a:ext cx="9144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 seguito di questo episodio,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comunità</a:t>
            </a:r>
            <a:r>
              <a:rPr lang="it-IT" sz="3200" dirty="0">
                <a:solidFill>
                  <a:srgbClr val="FF0000"/>
                </a:solidFill>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internazionale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FDA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hanno cominciato</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ad occuparsi (e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preoccuparsi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 problema</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polimorfismo cristallino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 fenomeno</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infatti molto comune in campo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organico</a:t>
            </a:r>
            <a:r>
              <a:rPr lang="it-IT" sz="3200" dirty="0">
                <a:solidFill>
                  <a:srgbClr val="FF0000"/>
                </a:solidFill>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farmaceutico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70% dei barbiturati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a:t>
            </a:r>
            <a:r>
              <a:rPr lang="it-IT" sz="3200" dirty="0">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60% delle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sulfonammidi</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ed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23% degli</a:t>
            </a:r>
            <a:r>
              <a:rPr lang="it-IT" sz="3200" dirty="0">
                <a:solidFill>
                  <a:srgbClr val="FF0000"/>
                </a:solidFill>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steroidi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esistono in diverse forme polimorfe o solvatate)</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39552" y="1700808"/>
            <a:ext cx="795637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Greeser</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a:t>
            </a:r>
            <a:r>
              <a:rPr kumimoji="0" lang="it-IT" sz="36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Burger</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hanno raccolto</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le informazioni riguardanti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599</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forme</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polimorfiche e solvati (idrati inclusi) di composti</a:t>
            </a:r>
            <a:r>
              <a:rPr lang="it-IT" sz="3600" dirty="0" smtClean="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farmaceutici solidi a 25°C.</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40703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Attualmente la FDA richiede alle industrie</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farmaceutiche sia lo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studio del polimorfismo</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dei farmaci sottoposti a test clinici</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successivamente immessi sul mercato</a:t>
            </a:r>
            <a:endParaRPr kumimoji="0" lang="it-IT" sz="3200" b="0"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sia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un m</a:t>
            </a:r>
            <a:r>
              <a:rPr lang="it-IT" sz="3200" dirty="0" smtClean="0">
                <a:solidFill>
                  <a:srgbClr val="FF0000"/>
                </a:solidFill>
                <a:latin typeface="Arial" pitchFamily="34" charset="0"/>
                <a:ea typeface="Times New Roman" pitchFamily="18" charset="0"/>
                <a:cs typeface="HelveticaNeue-Light" charset="0"/>
              </a:rPr>
              <a:t>onitoraggio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continuo del processo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produzione. </a:t>
            </a:r>
            <a:endParaRPr kumimoji="0" lang="it-IT" sz="3200" b="0" i="0" u="none" strike="noStrike" cap="none" normalizeH="0" baseline="0" dirty="0" smtClean="0">
              <a:ln>
                <a:noFill/>
              </a:ln>
              <a:solidFill>
                <a:srgbClr val="FF0000"/>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1556792"/>
            <a:ext cx="9144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Lo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European</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Patent</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lang="it-IT" sz="3200" dirty="0">
                <a:solidFill>
                  <a:srgbClr val="FF0000"/>
                </a:solidFill>
                <a:latin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Office (EPO)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impone, a chi deposita un brevetto</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su un farmaco che si presenta sotto</a:t>
            </a:r>
            <a:r>
              <a:rPr lang="it-IT" sz="3200" dirty="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di polvere cristallina,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una caratterizzazione</a:t>
            </a:r>
            <a:r>
              <a:rPr kumimoji="0" lang="it-IT" sz="3200" b="0" i="0" u="none" strike="noStrike" cap="none" normalizeH="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per diffrazione di raggi X</a:t>
            </a:r>
            <a:r>
              <a:rPr kumimoji="0" lang="it-IT" sz="3200" b="0" i="0" u="none" strike="noStrike" cap="none" normalizeH="0" baseline="0" dirty="0" smtClean="0">
                <a:ln>
                  <a:noFill/>
                </a:ln>
                <a:solidFill>
                  <a:srgbClr val="FF0000"/>
                </a:solidFill>
                <a:effectLst/>
                <a:latin typeface="Arial" pitchFamily="34"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8650" y="1058956"/>
            <a:ext cx="7886700" cy="4431017"/>
          </a:xfrm>
        </p:spPr>
        <p:txBody>
          <a:bodyPr/>
          <a:lstStyle/>
          <a:p>
            <a:pPr marL="0" indent="0">
              <a:buNone/>
            </a:pPr>
            <a:r>
              <a:rPr lang="it-IT" dirty="0" smtClean="0"/>
              <a:t>Ricordiamo che:</a:t>
            </a:r>
          </a:p>
          <a:p>
            <a:pPr marL="0" indent="0" algn="just">
              <a:buNone/>
            </a:pPr>
            <a:r>
              <a:rPr lang="it-IT" dirty="0" smtClean="0"/>
              <a:t>La </a:t>
            </a:r>
            <a:r>
              <a:rPr lang="it-IT" dirty="0" smtClean="0">
                <a:solidFill>
                  <a:srgbClr val="FF0000"/>
                </a:solidFill>
              </a:rPr>
              <a:t>solubilità</a:t>
            </a:r>
            <a:r>
              <a:rPr lang="it-IT" dirty="0" smtClean="0"/>
              <a:t> è la quantità di farmaco che in un sistema all’equilibrio può essere presente in soluzione e viene quindi espressa come concentrazione.</a:t>
            </a:r>
          </a:p>
          <a:p>
            <a:pPr marL="0" indent="0" algn="just">
              <a:buNone/>
            </a:pPr>
            <a:r>
              <a:rPr lang="it-IT" dirty="0" smtClean="0"/>
              <a:t>Per dissoluzione intendiamo invece il processo dinamico mediante il quale un solido passa in soluzione. La velocità di dissoluzione viene espressa come quantità di farmaco nel tempo ed è regolata dall’equazione di </a:t>
            </a:r>
            <a:r>
              <a:rPr lang="it-IT" dirty="0" err="1" smtClean="0"/>
              <a:t>Noyes</a:t>
            </a:r>
            <a:r>
              <a:rPr lang="it-IT" dirty="0" smtClean="0"/>
              <a:t> e Withney.</a:t>
            </a:r>
          </a:p>
          <a:p>
            <a:pPr marL="0" indent="0" algn="just">
              <a:buNone/>
            </a:pPr>
            <a:r>
              <a:rPr lang="it-IT" dirty="0" smtClean="0"/>
              <a:t>L’abito cristallino del farmaco può influenzare la velocità di dissoluzione. La forma con minore energia di reticolazione passerà in soluzione più velocemente rispetto ad una forma con maggiore energia di reticolazione più stabile e con punto di fusione più elevato.</a:t>
            </a:r>
          </a:p>
          <a:p>
            <a:pPr marL="0" indent="0" algn="just">
              <a:buNone/>
            </a:pPr>
            <a:r>
              <a:rPr lang="it-IT" dirty="0" smtClean="0"/>
              <a:t>Le forme amorfe si sciolgono più facilmente di quelle cristalline.</a:t>
            </a:r>
            <a:endParaRPr lang="it-IT" dirty="0"/>
          </a:p>
        </p:txBody>
      </p:sp>
    </p:spTree>
    <p:extLst>
      <p:ext uri="{BB962C8B-B14F-4D97-AF65-F5344CB8AC3E}">
        <p14:creationId xmlns="" xmlns:p14="http://schemas.microsoft.com/office/powerpoint/2010/main" val="2268161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736873"/>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 detto che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polimorfismo è un problema</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se si manifesta alla fine del percorso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valutazione di un farmaco, mentre è un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criterio</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scelta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se analizzato nelle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fasi iniziali</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perché permette di identificare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cristallina</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adatta ai test clinici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quindi, in</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prospettiva, al mercato.</a:t>
            </a:r>
            <a:r>
              <a:rPr kumimoji="0" lang="it-IT" sz="3200"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148478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cambio di</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cristallina in corso di sperimentazione</a:t>
            </a:r>
            <a:r>
              <a:rPr lang="it-IT" sz="3600" dirty="0">
                <a:latin typeface="Arial" pitchFamily="34"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 lievitare i costi e</a:t>
            </a:r>
            <a:r>
              <a:rPr kumimoji="0" lang="it-IT" sz="36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potrebbe</a:t>
            </a:r>
            <a:r>
              <a:rPr kumimoji="0" lang="it-IT" sz="3600" b="0" i="0" u="none" strike="noStrike" cap="none" normalizeH="0" dirty="0" smtClean="0">
                <a:ln>
                  <a:noFill/>
                </a:ln>
                <a:solidFill>
                  <a:srgbClr val="231F20"/>
                </a:solidFill>
                <a:effectLst/>
                <a:latin typeface="Arial" pitchFamily="34" charset="0"/>
                <a:ea typeface="Times New Roman" pitchFamily="18" charset="0"/>
                <a:cs typeface="HelveticaNeue-Light" charset="0"/>
              </a:rPr>
              <a:t> comportare</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nuovi test di biodisponibilità</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690416"/>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a:t>
            </a:r>
            <a:r>
              <a:rPr kumimoji="0" lang="it-IT" sz="36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polyphorm</a:t>
            </a:r>
            <a:r>
              <a:rPr kumimoji="0" lang="it-IT" sz="3600" b="0"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screening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 diretto non solo</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alla ricerca delle diverse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cristalline</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ma anche allo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studio delle proprietà chimico-fisiche</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delle diverse forme di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idrati</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solvati</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,all’amorfo, e, laddove necessario, dei</a:t>
            </a:r>
            <a:r>
              <a:rPr lang="it-IT" sz="3600" dirty="0" smtClean="0">
                <a:latin typeface="Arial" pitchFamily="34" charset="0"/>
              </a:rPr>
              <a:t>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diversi sali</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7504" y="548099"/>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anose="020B0604020202020204" pitchFamily="34" charset="0"/>
                <a:ea typeface="Times New Roman" pitchFamily="18" charset="0"/>
                <a:cs typeface="Arial" panose="020B0604020202020204" pitchFamily="34" charset="0"/>
              </a:rPr>
              <a:t>Lo studio del polimorfismo ha quindi aspetti</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molteplici:</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a) completa la conoscenza delle caratteristiche</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chimiche e fisiche di un principio attivo;</a:t>
            </a:r>
          </a:p>
          <a:p>
            <a:pPr algn="just"/>
            <a:endParaRPr lang="it-IT" sz="2800" dirty="0" smtClean="0">
              <a:solidFill>
                <a:srgbClr val="FF0000"/>
              </a:solidFill>
              <a:latin typeface="Arial" pitchFamily="34" charset="0"/>
              <a:cs typeface="Arial" panose="020B0604020202020204" pitchFamily="34" charset="0"/>
            </a:endParaRPr>
          </a:p>
          <a:p>
            <a:pPr algn="just"/>
            <a:r>
              <a:rPr lang="it-IT" sz="2800" dirty="0" smtClean="0">
                <a:solidFill>
                  <a:srgbClr val="FF0000"/>
                </a:solidFill>
                <a:latin typeface="Arial" pitchFamily="34" charset="0"/>
                <a:cs typeface="Arial" panose="020B0604020202020204" pitchFamily="34" charset="0"/>
              </a:rPr>
              <a:t> b) costituisce uno strumento strategico di difesa (quando non di attacco) brevettuale su farmaci noti e generici</a:t>
            </a:r>
            <a:r>
              <a:rPr lang="it-IT" sz="2800" dirty="0" smtClean="0">
                <a:latin typeface="Arial" panose="020B0604020202020204" pitchFamily="34" charset="0"/>
                <a:cs typeface="Arial" panose="020B0604020202020204" pitchFamily="34" charset="0"/>
              </a:rPr>
              <a:t>;</a:t>
            </a:r>
          </a:p>
          <a:p>
            <a:pPr algn="just"/>
            <a:r>
              <a:rPr lang="it-IT" sz="2800" dirty="0" smtClean="0">
                <a:latin typeface="Arial" panose="020B0604020202020204" pitchFamily="34" charset="0"/>
                <a:cs typeface="Arial" panose="020B0604020202020204" pitchFamily="34" charset="0"/>
              </a:rPr>
              <a:t> </a:t>
            </a:r>
          </a:p>
          <a:p>
            <a:pPr algn="just"/>
            <a:r>
              <a:rPr lang="it-IT" sz="2800" dirty="0" smtClean="0">
                <a:solidFill>
                  <a:srgbClr val="FF0000"/>
                </a:solidFill>
                <a:latin typeface="Arial" panose="020B0604020202020204" pitchFamily="34" charset="0"/>
                <a:cs typeface="Arial" panose="020B0604020202020204" pitchFamily="34" charset="0"/>
              </a:rPr>
              <a:t>c) rappresenta innovazione per l’industria che acquisisce l’informazione, in quanto la mette in condizioni di poter brevettare un nuovo farmaco e/o prolungare la durata di</a:t>
            </a:r>
          </a:p>
          <a:p>
            <a:pPr algn="just"/>
            <a:r>
              <a:rPr lang="it-IT" sz="2800" dirty="0" smtClean="0">
                <a:solidFill>
                  <a:srgbClr val="FF0000"/>
                </a:solidFill>
                <a:latin typeface="Arial" panose="020B0604020202020204" pitchFamily="34" charset="0"/>
                <a:cs typeface="Arial" panose="020B0604020202020204" pitchFamily="34" charset="0"/>
              </a:rPr>
              <a:t>un brevetto</a:t>
            </a:r>
            <a:r>
              <a:rPr lang="it-IT" sz="2800" dirty="0" smtClean="0">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436754"/>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tuttavia importante sottolineare un punto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concettualmente importante: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mentre dal</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punto di vista del chimico dello stato solido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 e solvati sono diversi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(perché</a:t>
            </a:r>
            <a:r>
              <a:rPr kumimoji="0" lang="it-IT" sz="32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differiscono</a:t>
            </a:r>
            <a:r>
              <a:rPr lang="it-IT" sz="3200" dirty="0">
                <a:latin typeface="Arial" pitchFamily="34" charset="0"/>
                <a:cs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struttura ed altre caratteristiche</a:t>
            </a:r>
            <a:r>
              <a:rPr lang="it-IT" sz="3200" dirty="0">
                <a:latin typeface="Arial" pitchFamily="34" charset="0"/>
                <a:cs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conseguenti</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così non è dal punto di vista</a:t>
            </a:r>
            <a:r>
              <a:rPr lang="it-IT" sz="3200" dirty="0">
                <a:solidFill>
                  <a:srgbClr val="FF0000"/>
                </a:solidFill>
                <a:latin typeface="Arial" pitchFamily="34" charset="0"/>
                <a:cs typeface="Arial" pitchFamily="34"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farmacologico perché i polimorfi contengono</a:t>
            </a:r>
            <a:r>
              <a:rPr kumimoji="0" lang="it-IT" sz="3200" b="0" i="0" u="none" strike="noStrike" cap="none" normalizeH="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esattamente lo stesso principio attivo</a:t>
            </a:r>
            <a:r>
              <a:rPr kumimoji="0" lang="it-IT" sz="32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888173"/>
            <a:ext cx="9144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anose="020B0604020202020204" pitchFamily="34" charset="0"/>
                <a:ea typeface="Times New Roman" pitchFamily="18" charset="0"/>
                <a:cs typeface="Arial" panose="020B0604020202020204" pitchFamily="34" charset="0"/>
              </a:rPr>
              <a:t>L’obiettivo del </a:t>
            </a:r>
            <a:r>
              <a:rPr kumimoji="0" lang="it-IT" sz="2800" b="0" i="1" u="none" strike="noStrike" cap="none" normalizeH="0" baseline="0" dirty="0" err="1" smtClean="0">
                <a:ln>
                  <a:noFill/>
                </a:ln>
                <a:solidFill>
                  <a:srgbClr val="FF0000"/>
                </a:solidFill>
                <a:effectLst/>
                <a:latin typeface="Arial" pitchFamily="34" charset="0"/>
                <a:ea typeface="Times New Roman" pitchFamily="18" charset="0"/>
                <a:cs typeface="Arial" panose="020B0604020202020204" pitchFamily="34" charset="0"/>
              </a:rPr>
              <a:t>polymorph</a:t>
            </a:r>
            <a:r>
              <a:rPr kumimoji="0" lang="it-IT" sz="2800" b="0" i="1"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 screening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è quindi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anche quello di verificare se le differenze</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tra i polimorfi sono tali da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modificare</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 la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biodisponibilità</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Arial" panose="020B0604020202020204" pitchFamily="34" charset="0"/>
              </a:rPr>
              <a:t>del farmaco (equivalenza terapeutica</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o altre proprietà che comportassero</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rial" panose="020B0604020202020204" pitchFamily="34" charset="0"/>
              </a:rPr>
              <a:t>variazioni di dosaggio o di formulazione.</a:t>
            </a:r>
          </a:p>
          <a:p>
            <a:pPr algn="just"/>
            <a:r>
              <a:rPr lang="it-IT" sz="2800" dirty="0" smtClean="0">
                <a:latin typeface="Arial" panose="020B0604020202020204" pitchFamily="34" charset="0"/>
                <a:cs typeface="Arial" panose="020B0604020202020204" pitchFamily="34" charset="0"/>
              </a:rPr>
              <a:t>Questa informazione è essenziale per poter accedere ad una “</a:t>
            </a:r>
            <a:r>
              <a:rPr lang="it-IT" sz="2800" dirty="0" err="1" smtClean="0">
                <a:solidFill>
                  <a:srgbClr val="FF0000"/>
                </a:solidFill>
                <a:latin typeface="Arial" panose="020B0604020202020204" pitchFamily="34" charset="0"/>
                <a:cs typeface="Arial" panose="020B0604020202020204" pitchFamily="34" charset="0"/>
              </a:rPr>
              <a:t>abbreviated</a:t>
            </a:r>
            <a:r>
              <a:rPr lang="it-IT" sz="2800" dirty="0" smtClean="0">
                <a:solidFill>
                  <a:srgbClr val="FF0000"/>
                </a:solidFill>
                <a:latin typeface="Arial" panose="020B0604020202020204" pitchFamily="34" charset="0"/>
                <a:cs typeface="Arial" panose="020B0604020202020204" pitchFamily="34" charset="0"/>
              </a:rPr>
              <a:t> new </a:t>
            </a:r>
            <a:r>
              <a:rPr lang="it-IT" sz="2800" dirty="0" err="1" smtClean="0">
                <a:solidFill>
                  <a:srgbClr val="FF0000"/>
                </a:solidFill>
                <a:latin typeface="Arial" panose="020B0604020202020204" pitchFamily="34" charset="0"/>
                <a:cs typeface="Arial" panose="020B0604020202020204" pitchFamily="34" charset="0"/>
              </a:rPr>
              <a:t>drug</a:t>
            </a:r>
            <a:r>
              <a:rPr lang="it-IT" sz="2800" dirty="0">
                <a:solidFill>
                  <a:srgbClr val="FF0000"/>
                </a:solidFill>
                <a:latin typeface="Arial" panose="020B0604020202020204" pitchFamily="34" charset="0"/>
                <a:cs typeface="Arial" panose="020B0604020202020204" pitchFamily="34" charset="0"/>
              </a:rPr>
              <a:t> </a:t>
            </a:r>
            <a:r>
              <a:rPr lang="it-IT" sz="2800" dirty="0" err="1" smtClean="0">
                <a:solidFill>
                  <a:srgbClr val="FF0000"/>
                </a:solidFill>
                <a:latin typeface="Arial" panose="020B0604020202020204" pitchFamily="34" charset="0"/>
                <a:cs typeface="Arial" panose="020B0604020202020204" pitchFamily="34" charset="0"/>
              </a:rPr>
              <a:t>application</a:t>
            </a:r>
            <a:r>
              <a:rPr lang="it-IT" sz="2800" dirty="0" smtClean="0">
                <a:latin typeface="Arial" panose="020B0604020202020204" pitchFamily="34" charset="0"/>
                <a:cs typeface="Arial" panose="020B0604020202020204" pitchFamily="34" charset="0"/>
              </a:rPr>
              <a:t>” con la FDA.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691241"/>
            <a:ext cx="9144000" cy="44558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il </a:t>
            </a:r>
            <a:r>
              <a:rPr kumimoji="0" lang="it-IT" sz="24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polymorph</a:t>
            </a:r>
            <a:r>
              <a:rPr kumimoji="0" lang="it-IT" sz="2400" b="0" i="1" u="none" strike="noStrike" cap="none" normalizeH="0" baseline="0" dirty="0" smtClean="0">
                <a:ln>
                  <a:noFill/>
                </a:ln>
                <a:solidFill>
                  <a:srgbClr val="FF0000"/>
                </a:solidFill>
                <a:effectLst/>
                <a:latin typeface="Arial" pitchFamily="34" charset="0"/>
                <a:ea typeface="Times New Roman" pitchFamily="18" charset="0"/>
                <a:cs typeface="HelveticaNeue-LightItalic" charset="0"/>
              </a:rPr>
              <a:t> screening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si intende</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un’azione di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ricerca attiva delle forme cristalline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solvatate ed amorfe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un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determinato</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principio attivo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lo scopo duplice di</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individuare, possibilmente, la forma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termodinamicamente</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stabile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di raccogliere</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quante più informazioni sulla esistenza di</a:t>
            </a:r>
            <a:r>
              <a:rPr lang="it-IT" sz="2400" dirty="0">
                <a:latin typeface="Arial" pitchFamily="34" charset="0"/>
                <a:cs typeface="Arial" pitchFamily="34" charset="0"/>
              </a:rPr>
              <a:t> </a:t>
            </a:r>
            <a:r>
              <a:rPr lang="it-IT" sz="2400" dirty="0" smtClean="0">
                <a:solidFill>
                  <a:srgbClr val="231F20"/>
                </a:solidFill>
                <a:latin typeface="Arial" pitchFamily="34" charset="0"/>
                <a:ea typeface="Times New Roman" pitchFamily="18" charset="0"/>
                <a:cs typeface="HelveticaNeue-Light" charset="0"/>
              </a:rPr>
              <a:t>f</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orme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cristalline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enantiotropiche</a:t>
            </a:r>
            <a:r>
              <a:rPr lang="it-IT" sz="2400" dirty="0">
                <a:solidFill>
                  <a:srgbClr val="FF0000"/>
                </a:solidFill>
                <a:latin typeface="Arial" pitchFamily="34" charset="0"/>
                <a:ea typeface="Times New Roman" pitchFamily="18" charset="0"/>
                <a:cs typeface="HelveticaNeue-Light"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(che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interconvertono</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funzione della temperatura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a:t>
            </a:r>
            <a:r>
              <a:rPr lang="it-IT" sz="2400" dirty="0">
                <a:latin typeface="Arial" pitchFamily="34" charset="0"/>
                <a:cs typeface="Arial" pitchFamily="34" charset="0"/>
              </a:rPr>
              <a:t>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monotropiche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(che non </a:t>
            </a:r>
            <a:r>
              <a:rPr kumimoji="0" lang="it-IT" sz="24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interconvertono</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a:t>
            </a:r>
            <a:r>
              <a:rPr kumimoji="0" lang="it-IT" sz="24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forme amorfe e solvatate</a:t>
            </a:r>
            <a:r>
              <a:rPr kumimoji="0" lang="it-IT" sz="24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1475656" y="908720"/>
            <a:ext cx="5904656" cy="54726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2784747"/>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a:t>
            </a: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38" name="Rectangle 2"/>
          <p:cNvSpPr>
            <a:spLocks noChangeArrowheads="1"/>
          </p:cNvSpPr>
          <p:nvPr/>
        </p:nvSpPr>
        <p:spPr bwMode="auto">
          <a:xfrm>
            <a:off x="0" y="64016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a:t>
            </a:r>
            <a:r>
              <a:rPr kumimoji="0" lang="it-IT" sz="24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polymorph</a:t>
            </a:r>
            <a:r>
              <a:rPr kumimoji="0" lang="it-IT" sz="2400" b="0" i="1" u="none" strike="noStrike" cap="none" normalizeH="0" baseline="0" dirty="0" smtClean="0">
                <a:ln>
                  <a:noFill/>
                </a:ln>
                <a:solidFill>
                  <a:srgbClr val="FF0000"/>
                </a:solidFill>
                <a:effectLst/>
                <a:latin typeface="Arial" pitchFamily="34" charset="0"/>
                <a:ea typeface="Times New Roman" pitchFamily="18" charset="0"/>
                <a:cs typeface="HelveticaNeue-LightItalic" charset="0"/>
              </a:rPr>
              <a:t> screening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non solo richiede</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l’utilizzo combinato di tecniche diverse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lo studio dello stato solido (microscopia e</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microscopia con piatto riscaldante,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calorimetria</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 scansione differenziale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400" b="0" i="0" u="none" strike="noStrike" cap="none" normalizeH="0" dirty="0" smtClean="0">
                <a:ln>
                  <a:noFill/>
                </a:ln>
                <a:effectLst/>
                <a:latin typeface="Arial" pitchFamily="34" charset="0"/>
                <a:ea typeface="Times New Roman" pitchFamily="18" charset="0"/>
                <a:cs typeface="HelveticaNeue-Light" charset="0"/>
              </a:rPr>
              <a:t>(DSC),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termogravimetria</a:t>
            </a:r>
            <a:r>
              <a:rPr lang="it-IT" sz="2400" dirty="0">
                <a:latin typeface="Arial" pitchFamily="34" charset="0"/>
                <a:cs typeface="Arial" pitchFamily="34"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(TGA), spettroscopia</a:t>
            </a:r>
            <a:r>
              <a:rPr lang="it-IT" sz="2400" dirty="0">
                <a:latin typeface="Arial" pitchFamily="34" charset="0"/>
                <a:cs typeface="Arial" pitchFamily="34" charset="0"/>
              </a:rPr>
              <a:t>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Raman</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e infrarosso </a:t>
            </a:r>
            <a:r>
              <a:rPr kumimoji="0" lang="it-IT" sz="2400" b="0" i="0" u="none" strike="noStrike" cap="none" normalizeH="0" dirty="0" smtClean="0">
                <a:ln>
                  <a:noFill/>
                </a:ln>
                <a:effectLst/>
                <a:latin typeface="Arial" pitchFamily="34" charset="0"/>
                <a:ea typeface="Times New Roman" pitchFamily="18" charset="0"/>
                <a:cs typeface="HelveticaNeue-Light" charset="0"/>
              </a:rPr>
              <a:t>(</a:t>
            </a:r>
            <a:r>
              <a:rPr kumimoji="0" lang="it-IT" sz="2400" b="0" i="0" u="none" strike="noStrike" cap="none" normalizeH="0" dirty="0" err="1" smtClean="0">
                <a:ln>
                  <a:noFill/>
                </a:ln>
                <a:effectLst/>
                <a:latin typeface="Arial" pitchFamily="34" charset="0"/>
                <a:ea typeface="Times New Roman" pitchFamily="18" charset="0"/>
                <a:cs typeface="HelveticaNeue-Light" charset="0"/>
              </a:rPr>
              <a:t>Raman</a:t>
            </a:r>
            <a:r>
              <a:rPr kumimoji="0" lang="it-IT" sz="2400" b="0" i="0" u="none" strike="noStrike" cap="none" normalizeH="0" dirty="0" smtClean="0">
                <a:ln>
                  <a:noFill/>
                </a:ln>
                <a:effectLst/>
                <a:latin typeface="Arial" pitchFamily="34" charset="0"/>
                <a:ea typeface="Times New Roman" pitchFamily="18" charset="0"/>
                <a:cs typeface="HelveticaNeue-Light" charset="0"/>
              </a:rPr>
              <a:t> e IR),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diffrazione</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raggi X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cristalli singolo 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polvere</a:t>
            </a:r>
            <a:r>
              <a:rPr lang="it-IT" sz="2400" dirty="0" smtClean="0">
                <a:latin typeface="Arial" pitchFamily="34" charset="0"/>
                <a:cs typeface="Arial" pitchFamily="34" charset="0"/>
              </a:rPr>
              <a:t>,</a:t>
            </a:r>
            <a:r>
              <a:rPr lang="it-IT" sz="2400" dirty="0" smtClean="0">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spettroscopia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risonanza</a:t>
            </a:r>
            <a:r>
              <a:rPr lang="it-IT" sz="2400" dirty="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magnetica allo stato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solido.</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10351" y="908720"/>
            <a:ext cx="9144000" cy="45368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ma anche lo studio del comportamento</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 fase solida in funzione delle diverse</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variabili in grado di influenzare</a:t>
            </a:r>
            <a:r>
              <a:rPr kumimoji="0" lang="it-IT" sz="28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o determinare</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processo di cristallizzazione, quali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scelta dei solventi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r>
              <a:rPr kumimoji="0" lang="it-IT" sz="28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condizioni di formazione del precipitato</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 </a:t>
            </a:r>
            <a:r>
              <a:rPr kumimoji="0" lang="it-IT" sz="28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interconversione</a:t>
            </a:r>
            <a:r>
              <a:rPr lang="it-IT" sz="2800" dirty="0" smtClean="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tra forme solide</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pressione e trattamento meccanico</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assorbimento e rilascio</a:t>
            </a:r>
            <a:r>
              <a:rPr lang="it-IT" sz="2800" dirty="0" smtClean="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vapore</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 ecc</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052737"/>
            <a:ext cx="7772400" cy="1944215"/>
          </a:xfrm>
        </p:spPr>
        <p:txBody>
          <a:bodyPr>
            <a:normAutofit/>
          </a:bodyPr>
          <a:lstStyle/>
          <a:p>
            <a:r>
              <a:rPr lang="it-IT" sz="2800" dirty="0" smtClean="0"/>
              <a:t>POLIMORFISMO</a:t>
            </a:r>
            <a:br>
              <a:rPr lang="it-IT" sz="2800" dirty="0" smtClean="0"/>
            </a:br>
            <a:r>
              <a:rPr lang="it-IT" sz="2800" dirty="0" smtClean="0"/>
              <a:t>UNA PROPRIETA’ DELLO STATO SOLIDO</a:t>
            </a:r>
            <a:endParaRPr lang="it-IT" sz="2800" dirty="0"/>
          </a:p>
        </p:txBody>
      </p:sp>
      <p:sp>
        <p:nvSpPr>
          <p:cNvPr id="3" name="Sottotitolo 2"/>
          <p:cNvSpPr>
            <a:spLocks noGrp="1"/>
          </p:cNvSpPr>
          <p:nvPr>
            <p:ph type="subTitle" idx="1"/>
          </p:nvPr>
        </p:nvSpPr>
        <p:spPr>
          <a:xfrm>
            <a:off x="1259632" y="3356992"/>
            <a:ext cx="6768752" cy="2281808"/>
          </a:xfrm>
        </p:spPr>
        <p:txBody>
          <a:bodyPr>
            <a:normAutofit/>
          </a:bodyPr>
          <a:lstStyle/>
          <a:p>
            <a:r>
              <a:rPr lang="it-IT" sz="1900" b="1" dirty="0" smtClean="0">
                <a:solidFill>
                  <a:srgbClr val="FF0000"/>
                </a:solidFill>
              </a:rPr>
              <a:t>Una sostanza una volta sciolta, perde completamente la memoria della forma polimorfa dello stato solido da cui deriva</a:t>
            </a:r>
          </a:p>
          <a:p>
            <a:endParaRPr lang="it-IT" sz="1900" b="1" dirty="0" smtClean="0">
              <a:solidFill>
                <a:srgbClr val="FF0000"/>
              </a:solidFill>
            </a:endParaRPr>
          </a:p>
          <a:p>
            <a:r>
              <a:rPr lang="it-IT" sz="1900" b="1" dirty="0" smtClean="0">
                <a:solidFill>
                  <a:srgbClr val="FF0000"/>
                </a:solidFill>
              </a:rPr>
              <a:t>Il polimorfismo pertanto esercita la sua influenza fintanto che la sostanza rimane allo stato solido</a:t>
            </a:r>
            <a:endParaRPr lang="it-IT" sz="1900" b="1" dirty="0">
              <a:solidFill>
                <a:srgbClr val="FF0000"/>
              </a:solidFill>
            </a:endParaRPr>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033883"/>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modo più efficace di procedere è quello di</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valutare l’effetto sulla fase cristallina, sia</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essa anidra, solvatata, o amorfa, variando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 variabile alla volta come illustrato in</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Fig.</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948793"/>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Tutti i protocolli di </a:t>
            </a:r>
            <a:r>
              <a:rPr kumimoji="0" lang="it-IT" sz="2800" b="0" i="1" u="none" strike="noStrike" cap="none" normalizeH="0" baseline="0" dirty="0" smtClean="0">
                <a:ln>
                  <a:noFill/>
                </a:ln>
                <a:solidFill>
                  <a:srgbClr val="FF0000"/>
                </a:solidFill>
                <a:effectLst/>
                <a:latin typeface="Arial" pitchFamily="34" charset="0"/>
                <a:ea typeface="Times New Roman" pitchFamily="18" charset="0"/>
                <a:cs typeface="HelveticaNeue-LightItalic"/>
              </a:rPr>
              <a:t>screening</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sia </a:t>
            </a:r>
            <a:r>
              <a:rPr kumimoji="0" lang="it-IT" sz="28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automatizzatisia</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manuali, richiedono</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primo luogo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l’identificazione delle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relazioni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enantiotropiche</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tra polimorfi</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(forme cristalline che </a:t>
            </a:r>
            <a:r>
              <a:rPr kumimoji="0" lang="it-IT" sz="28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interconvertono</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in</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funzione della temperatura) e successivamente</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ricerca di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forme cristalline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monotropiche</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che possano essere ottenute</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mutando le condizioni di cristallizzazione, in</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particolare il solvente di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seeding</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t>
            </a:r>
            <a:r>
              <a:rPr kumimoji="0" lang="it-IT" sz="2800" b="0" i="0" u="none" strike="noStrike" cap="none" normalizeH="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la miscela di solventi.</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123024"/>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ultimo, va menzionata la possibilità di</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sfruttare la determinazione della struttura</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molecolare e cristallina mediante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diffrazione</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raggi X su cristallo singolo.</a:t>
            </a:r>
          </a:p>
          <a:p>
            <a:pPr marL="0" marR="0" lvl="0" indent="0" algn="just" defTabSz="914400" rtl="0" eaLnBrk="0" fontAlgn="base" latinLnBrk="0" hangingPunct="0">
              <a:lnSpc>
                <a:spcPct val="15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Questa tecnica,sebbene più onerosa della diffrazione su</a:t>
            </a:r>
            <a:r>
              <a:rPr lang="it-IT" sz="2800" dirty="0" smtClean="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polveri, fornisce una conoscenza esatta</a:t>
            </a:r>
            <a:r>
              <a:rPr lang="it-IT" sz="2800" dirty="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stereogeometria</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della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distribuzione</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delle molecole nel cristallo e consente di</a:t>
            </a:r>
            <a:r>
              <a:rPr lang="it-IT" sz="2800" dirty="0">
                <a:solidFill>
                  <a:srgbClr val="FF0000"/>
                </a:solidFill>
                <a:latin typeface="Arial" pitchFamily="34" charset="0"/>
                <a:cs typeface="Arial" pitchFamily="34"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individuare numero e posizione delle molecole</a:t>
            </a:r>
            <a:r>
              <a:rPr kumimoji="0" lang="it-IT" sz="2800" b="0" i="0" u="none" strike="noStrike" cap="none" normalizeH="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solvente.</a:t>
            </a:r>
            <a:r>
              <a:rPr kumimoji="0" lang="it-IT" sz="28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96752"/>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dirty="0" smtClean="0">
                <a:ln>
                  <a:noFill/>
                </a:ln>
                <a:solidFill>
                  <a:schemeClr val="accent3">
                    <a:lumMod val="75000"/>
                  </a:schemeClr>
                </a:solidFill>
                <a:effectLst/>
                <a:latin typeface="Arial" pitchFamily="34" charset="0"/>
                <a:ea typeface="Times New Roman" pitchFamily="18" charset="0"/>
                <a:cs typeface="AvantGarde-Demi"/>
              </a:rPr>
              <a:t>In campo farmaceutico, la ricerca e la caratterizzazione di polimorfi di una molecola</a:t>
            </a:r>
            <a:endParaRPr kumimoji="0" lang="it-IT" sz="2800" b="0" i="0" u="none" strike="noStrike" cap="none" normalizeH="0" dirty="0" smtClean="0">
              <a:ln>
                <a:noFill/>
              </a:ln>
              <a:solidFill>
                <a:schemeClr val="accent3">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1" i="0" u="none" strike="noStrike" cap="none" normalizeH="0" dirty="0" smtClean="0">
                <a:ln>
                  <a:noFill/>
                </a:ln>
                <a:solidFill>
                  <a:schemeClr val="accent3">
                    <a:lumMod val="75000"/>
                  </a:schemeClr>
                </a:solidFill>
                <a:effectLst/>
                <a:latin typeface="Arial" pitchFamily="34" charset="0"/>
                <a:ea typeface="Times New Roman" pitchFamily="18" charset="0"/>
                <a:cs typeface="AvantGarde-Demi"/>
              </a:rPr>
              <a:t>o di aggregati della medesima molecola con molecole diverse (ad es. solvati)</a:t>
            </a:r>
            <a:endParaRPr kumimoji="0" lang="it-IT" sz="2800" b="0" i="0" u="none" strike="noStrike" cap="none" normalizeH="0" dirty="0" smtClean="0">
              <a:ln>
                <a:noFill/>
              </a:ln>
              <a:solidFill>
                <a:schemeClr val="accent3">
                  <a:lumMod val="75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rPr>
              <a:t>consente la scelta </a:t>
            </a:r>
            <a:r>
              <a:rPr kumimoji="0" lang="it-IT" sz="2800" b="1" i="0" u="none" strike="noStrike" cap="none" normalizeH="0" baseline="0" dirty="0" smtClean="0">
                <a:ln>
                  <a:noFill/>
                </a:ln>
                <a:solidFill>
                  <a:srgbClr val="FF0000"/>
                </a:solidFill>
                <a:effectLst/>
                <a:latin typeface="Arial" pitchFamily="34" charset="0"/>
                <a:ea typeface="Times New Roman" pitchFamily="18" charset="0"/>
                <a:cs typeface="AvantGarde-Book"/>
              </a:rPr>
              <a:t>razionale della forma solida più adatta allo sviluppo di un nuovo</a:t>
            </a:r>
            <a:r>
              <a:rPr kumimoji="0" lang="it-IT" sz="2800" b="1" i="0" u="none" strike="noStrike" cap="none" normalizeH="0" dirty="0" smtClean="0">
                <a:ln>
                  <a:noFill/>
                </a:ln>
                <a:solidFill>
                  <a:srgbClr val="FF0000"/>
                </a:solidFill>
                <a:effectLst/>
                <a:latin typeface="Arial" pitchFamily="34" charset="0"/>
                <a:ea typeface="Times New Roman" pitchFamily="18" charset="0"/>
                <a:cs typeface="AvantGarde-Book"/>
              </a:rPr>
              <a:t> </a:t>
            </a:r>
            <a:r>
              <a:rPr kumimoji="0" lang="it-IT" sz="2800" b="1" i="0" u="none" strike="noStrike" cap="none" normalizeH="0" baseline="0" dirty="0" smtClean="0">
                <a:ln>
                  <a:noFill/>
                </a:ln>
                <a:solidFill>
                  <a:srgbClr val="FF0000"/>
                </a:solidFill>
                <a:effectLst/>
                <a:latin typeface="Arial" pitchFamily="34" charset="0"/>
                <a:ea typeface="Times New Roman" pitchFamily="18" charset="0"/>
                <a:cs typeface="AvantGarde-Book"/>
              </a:rPr>
              <a:t>farmaco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rPr>
              <a:t>e presenta implicazioni rilevanti nel campo brevettuale</a:t>
            </a:r>
            <a:r>
              <a:rPr kumimoji="0" lang="it-IT" sz="2800"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1507583"/>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l fenomeno 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polimorfismo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è generato dalla possibilità che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medesima molecola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si organizzi in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modi diversi in cristalli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diversi (polimorfi), cristallizzi con molecole di solvente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idrati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solvati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o solidifichi senza periodicità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amorfo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755576" y="620688"/>
            <a:ext cx="8388424"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42065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Sebbene studiato da tempo, il polimorfismo dei cristalli molecolari è uno dei fenomeni più affascinanti della chimica dello stato solido. Il polimorfismo rappresenta una sfida aperta all’idea stessa di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poter progettare e costruire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modo razionale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solidi cristallini con architetture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proprietà definite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partendo</a:t>
            </a:r>
            <a:r>
              <a:rPr kumimoji="0" lang="it-IT" sz="32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dalla conoscenza dei componenti molecolari utilizzati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t>
            </a:r>
            <a:r>
              <a:rPr kumimoji="0" lang="it-IT" sz="3200" b="1"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crystal</a:t>
            </a:r>
            <a:r>
              <a:rPr kumimoji="0" lang="it-IT" sz="3200" b="1"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a:t>
            </a:r>
            <a:r>
              <a:rPr kumimoji="0" lang="it-IT" sz="3200" b="1"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engineering</a:t>
            </a:r>
            <a:r>
              <a:rPr kumimoji="0" lang="it-IT" sz="3200" b="1" i="1" u="none" strike="noStrike" cap="none" normalizeH="0" baseline="0" dirty="0" smtClean="0">
                <a:ln>
                  <a:noFill/>
                </a:ln>
                <a:solidFill>
                  <a:srgbClr val="FF0000"/>
                </a:solidFill>
                <a:effectLst/>
                <a:latin typeface="Arial" pitchFamily="34" charset="0"/>
                <a:ea typeface="Times New Roman" pitchFamily="18" charset="0"/>
                <a:cs typeface="HelveticaNeue-LightItalic"/>
              </a:rPr>
              <a:t>)</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252349"/>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Infatti, la nostra capacità di controllare l’insorgenza del fenomeno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t>
            </a:r>
            <a:r>
              <a:rPr kumimoji="0" lang="it-IT" sz="36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crystal</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6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prediction</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è tuttora embrionale. </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molti casi l’ottenimento di questa o quella forma cristallina o di una fase amorfa è risultato di </a:t>
            </a:r>
            <a:r>
              <a:rPr kumimoji="0" lang="it-IT" sz="36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serendipity</a:t>
            </a:r>
            <a:r>
              <a:rPr kumimoji="0" lang="it-IT" sz="3600" b="0" i="1" u="none" strike="noStrike" cap="none" normalizeH="0" baseline="0" dirty="0" smtClean="0">
                <a:ln>
                  <a:noFill/>
                </a:ln>
                <a:solidFill>
                  <a:srgbClr val="231F20"/>
                </a:solidFill>
                <a:effectLst/>
                <a:latin typeface="Arial" pitchFamily="34" charset="0"/>
                <a:ea typeface="Times New Roman" pitchFamily="18" charset="0"/>
                <a:cs typeface="HelveticaNeue-LightItalic"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piuttosto che un processo sotto completo controllo umano.</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38826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Le diverse fasi cristalline o amorfe, pur contenendo la stessa molecola attiva, possono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possedere proprietà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chimiche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fisiche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meccaniche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anche molto diverse (ad</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esempio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solubilità e biodisponibilità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igroscopicità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conducibilità termica ed elettrica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a:t>
            </a:r>
            <a:r>
              <a:rPr kumimoji="0" lang="it-IT" sz="3200" b="0" i="0" u="none" strike="noStrike" cap="none" normalizeH="0" dirty="0" smtClean="0">
                <a:ln>
                  <a:noFill/>
                </a:ln>
                <a:solidFill>
                  <a:srgbClr val="231F20"/>
                </a:solidFill>
                <a:effectLst/>
                <a:latin typeface="Arial" pitchFamily="34" charset="0"/>
                <a:ea typeface="Times New Roman" pitchFamily="18" charset="0"/>
                <a:cs typeface="HelveticaNeue-Light"/>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stabilità chimica, durezza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ecc.) </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1532</Words>
  <Application>Microsoft Office PowerPoint</Application>
  <PresentationFormat>Presentazione su schermo (4:3)</PresentationFormat>
  <Paragraphs>124</Paragraphs>
  <Slides>32</Slides>
  <Notes>0</Notes>
  <HiddenSlides>0</HiddenSlides>
  <MMClips>0</MMClips>
  <ScaleCrop>false</ScaleCrop>
  <HeadingPairs>
    <vt:vector size="4" baseType="variant">
      <vt:variant>
        <vt:lpstr>Tema</vt:lpstr>
      </vt:variant>
      <vt:variant>
        <vt:i4>3</vt:i4>
      </vt:variant>
      <vt:variant>
        <vt:lpstr>Titoli diapositive</vt:lpstr>
      </vt:variant>
      <vt:variant>
        <vt:i4>32</vt:i4>
      </vt:variant>
    </vt:vector>
  </HeadingPairs>
  <TitlesOfParts>
    <vt:vector size="35" baseType="lpstr">
      <vt:lpstr>Tema di Office</vt:lpstr>
      <vt:lpstr>1_Tema di Office</vt:lpstr>
      <vt:lpstr>2_Tema di Office</vt:lpstr>
      <vt:lpstr>Proprietà del farmaco </vt:lpstr>
      <vt:lpstr>Diapositiva 2</vt:lpstr>
      <vt:lpstr>POLIMORFISMO UNA PROPRIETA’ DELLO STATO SOLIDO</vt:lpstr>
      <vt:lpstr>Diapositiva 4</vt:lpstr>
      <vt:lpstr>Diapositiva 5</vt:lpstr>
      <vt:lpstr>Diapositiva 6</vt:lpstr>
      <vt:lpstr>Diapositiva 7</vt:lpstr>
      <vt:lpstr>Diapositiva 8</vt:lpstr>
      <vt:lpstr>Diapositiva 9</vt:lpstr>
      <vt:lpstr>Diapositiva 10</vt:lpstr>
      <vt:lpstr>Diapositiva 11</vt:lpstr>
      <vt:lpstr>Diapositiva 12</vt:lpstr>
      <vt:lpstr>Il problema del polimorfismo in campo farmaceutico</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POLIMORFISMO</dc:title>
  <dc:creator>Your User Name</dc:creator>
  <cp:lastModifiedBy>Antonia</cp:lastModifiedBy>
  <cp:revision>90</cp:revision>
  <dcterms:created xsi:type="dcterms:W3CDTF">2012-03-29T13:40:27Z</dcterms:created>
  <dcterms:modified xsi:type="dcterms:W3CDTF">2016-03-10T11:03:44Z</dcterms:modified>
</cp:coreProperties>
</file>