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1" r:id="rId3"/>
    <p:sldId id="269" r:id="rId4"/>
    <p:sldId id="270" r:id="rId5"/>
    <p:sldId id="273" r:id="rId6"/>
    <p:sldId id="272" r:id="rId7"/>
    <p:sldId id="266" r:id="rId8"/>
    <p:sldId id="295" r:id="rId9"/>
    <p:sldId id="267" r:id="rId10"/>
    <p:sldId id="284" r:id="rId11"/>
    <p:sldId id="268" r:id="rId12"/>
    <p:sldId id="285" r:id="rId13"/>
    <p:sldId id="293" r:id="rId14"/>
    <p:sldId id="294" r:id="rId15"/>
    <p:sldId id="257" r:id="rId16"/>
    <p:sldId id="287" r:id="rId17"/>
    <p:sldId id="286" r:id="rId18"/>
    <p:sldId id="296" r:id="rId19"/>
    <p:sldId id="258" r:id="rId20"/>
    <p:sldId id="259" r:id="rId21"/>
    <p:sldId id="260" r:id="rId22"/>
    <p:sldId id="261" r:id="rId23"/>
    <p:sldId id="262" r:id="rId24"/>
    <p:sldId id="288" r:id="rId25"/>
    <p:sldId id="289" r:id="rId26"/>
    <p:sldId id="263" r:id="rId27"/>
    <p:sldId id="291" r:id="rId28"/>
    <p:sldId id="275" r:id="rId29"/>
    <p:sldId id="277" r:id="rId30"/>
    <p:sldId id="276" r:id="rId31"/>
    <p:sldId id="292" r:id="rId32"/>
    <p:sldId id="278" r:id="rId33"/>
    <p:sldId id="279" r:id="rId3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48" autoAdjust="0"/>
    <p:restoredTop sz="94750" autoAdjust="0"/>
  </p:normalViewPr>
  <p:slideViewPr>
    <p:cSldViewPr>
      <p:cViewPr>
        <p:scale>
          <a:sx n="70" d="100"/>
          <a:sy n="70" d="100"/>
        </p:scale>
        <p:origin x="78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9E8DDE-4E6E-44ED-9B77-D0EAC35C0497}" type="datetimeFigureOut">
              <a:rPr lang="it-IT"/>
              <a:pPr>
                <a:defRPr/>
              </a:pPr>
              <a:t>13/04/2015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43C6B6-5738-4E9D-9FE3-F7D8F491C6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194D1F-59EB-4FC0-80C0-A0E3FC7F8F3A}" type="slidenum">
              <a:rPr 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376AD-EE16-49E8-A9C3-6A123B61B152}" type="slidenum">
              <a:rPr lang="it-IT" smtClean="0"/>
              <a:pPr>
                <a:defRPr/>
              </a:pPr>
              <a:t>20</a:t>
            </a:fld>
            <a:endParaRPr lang="it-IT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05671-1A5B-4C26-BE83-438CDADBB771}" type="slidenum">
              <a:rPr lang="it-IT" smtClean="0"/>
              <a:pPr>
                <a:defRPr/>
              </a:pPr>
              <a:t>21</a:t>
            </a:fld>
            <a:endParaRPr lang="it-IT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2F135-5022-4BE3-BF86-E907AB2299FF}" type="slidenum">
              <a:rPr lang="it-IT" smtClean="0"/>
              <a:pPr>
                <a:defRPr/>
              </a:pPr>
              <a:t>22</a:t>
            </a:fld>
            <a:endParaRPr lang="it-IT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5B0CA-6D51-43B2-8572-E7768F60EE6B}" type="slidenum">
              <a:rPr lang="it-IT" smtClean="0"/>
              <a:pPr>
                <a:defRPr/>
              </a:pPr>
              <a:t>23</a:t>
            </a:fld>
            <a:endParaRPr lang="it-IT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3973BF-B48D-4882-8278-5294A661BC72}" type="slidenum">
              <a:rPr lang="it-IT" smtClean="0"/>
              <a:pPr>
                <a:defRPr/>
              </a:pPr>
              <a:t>26</a:t>
            </a:fld>
            <a:endParaRPr lang="it-IT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E231-35A5-4CE4-803F-BB45F9EB1414}" type="datetimeFigureOut">
              <a:rPr lang="it-IT"/>
              <a:pPr>
                <a:defRPr/>
              </a:pPr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4137-1E42-4E2C-8EB3-89EDC32411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EB1C-3540-4D4E-B3DE-7B3964DF98C7}" type="datetimeFigureOut">
              <a:rPr lang="it-IT"/>
              <a:pPr>
                <a:defRPr/>
              </a:pPr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FA11-03AB-4B3B-AF84-8E9DB62614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B49D-E458-41FD-A956-62C4CBBF814C}" type="datetimeFigureOut">
              <a:rPr lang="it-IT"/>
              <a:pPr>
                <a:defRPr/>
              </a:pPr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C5F4-A348-4938-9F93-10CCFC83B6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CDA3-AF54-4A4B-B215-F66DE06313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9374-9503-43D2-91AA-381D6B3E5F18}" type="datetimeFigureOut">
              <a:rPr lang="it-IT"/>
              <a:pPr>
                <a:defRPr/>
              </a:pPr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202C-324E-4399-8C02-DF9B6F581C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C69F-5888-4477-A97C-12AA6F103DAB}" type="datetimeFigureOut">
              <a:rPr lang="it-IT"/>
              <a:pPr>
                <a:defRPr/>
              </a:pPr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5152-231E-4939-9A80-667D9FA964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C10AA-E9C1-4D80-A164-B2E43DA24505}" type="datetimeFigureOut">
              <a:rPr lang="it-IT"/>
              <a:pPr>
                <a:defRPr/>
              </a:pPr>
              <a:t>13/04/2015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FDA2E-BCC0-46A2-AA10-206EC3CBD6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3DBB-3072-4AAD-BCBC-0F12EA554A46}" type="datetimeFigureOut">
              <a:rPr lang="it-IT"/>
              <a:pPr>
                <a:defRPr/>
              </a:pPr>
              <a:t>13/04/2015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A4CD-137B-4027-B2BE-FAFF751C35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8FAB-B045-4250-BFDA-646E4DD394F7}" type="datetimeFigureOut">
              <a:rPr lang="it-IT"/>
              <a:pPr>
                <a:defRPr/>
              </a:pPr>
              <a:t>13/04/2015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33F6-C5B7-486A-9C17-0DB0CA7DCE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7B77-8B45-41E1-93ED-7D0BEB230987}" type="datetimeFigureOut">
              <a:rPr lang="it-IT"/>
              <a:pPr>
                <a:defRPr/>
              </a:pPr>
              <a:t>13/04/2015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A6E9-6073-410C-951A-D080D7FABA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0074-68C1-4E84-88D9-96FFD885C985}" type="datetimeFigureOut">
              <a:rPr lang="it-IT"/>
              <a:pPr>
                <a:defRPr/>
              </a:pPr>
              <a:t>13/04/2015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56C3-8C58-4AF9-98FE-43DE85B42D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C2E0E-E14B-4550-A873-5C0BE6175F8D}" type="datetimeFigureOut">
              <a:rPr lang="it-IT"/>
              <a:pPr>
                <a:defRPr/>
              </a:pPr>
              <a:t>13/04/2015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0A2E-7082-4E2C-A208-F52732E74C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59EBFC-AE4C-46E4-825C-7B40930D8957}" type="datetimeFigureOut">
              <a:rPr lang="it-IT"/>
              <a:pPr>
                <a:defRPr/>
              </a:pPr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6B85AD-1958-4317-A21E-1A67F0CB25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b="1" smtClean="0"/>
              <a:t>Infezioni del feto e del neonato.</a:t>
            </a: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 </a:t>
            </a:r>
          </a:p>
        </p:txBody>
      </p:sp>
      <p:sp>
        <p:nvSpPr>
          <p:cNvPr id="4099" name="CasellaDiTesto 3"/>
          <p:cNvSpPr txBox="1">
            <a:spLocks noChangeArrowheads="1"/>
          </p:cNvSpPr>
          <p:nvPr/>
        </p:nvSpPr>
        <p:spPr bwMode="auto">
          <a:xfrm>
            <a:off x="71438" y="3573463"/>
            <a:ext cx="8893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i="1">
                <a:latin typeface="Calibri" pitchFamily="34" charset="0"/>
              </a:rPr>
              <a:t>Virali: Virus della rosolia</a:t>
            </a:r>
            <a:r>
              <a:rPr lang="it-IT" sz="2800">
                <a:latin typeface="Calibri" pitchFamily="34" charset="0"/>
              </a:rPr>
              <a:t>, </a:t>
            </a:r>
            <a:r>
              <a:rPr lang="it-IT" sz="2800" i="1">
                <a:latin typeface="Calibri" pitchFamily="34" charset="0"/>
              </a:rPr>
              <a:t>Citomegalovirus</a:t>
            </a:r>
            <a:r>
              <a:rPr lang="it-IT" sz="2800">
                <a:latin typeface="Calibri" pitchFamily="34" charset="0"/>
              </a:rPr>
              <a:t>, </a:t>
            </a:r>
            <a:r>
              <a:rPr lang="it-IT" sz="2800" i="1">
                <a:latin typeface="Calibri" pitchFamily="34" charset="0"/>
              </a:rPr>
              <a:t>Herpes simplex</a:t>
            </a:r>
          </a:p>
          <a:p>
            <a:pPr algn="ctr"/>
            <a:r>
              <a:rPr lang="it-IT" sz="2800" i="1">
                <a:latin typeface="Calibri" pitchFamily="34" charset="0"/>
              </a:rPr>
              <a:t>Protozoarie:  Toxoplasma gondii</a:t>
            </a:r>
            <a:endParaRPr lang="it-IT" sz="2800">
              <a:latin typeface="Calibri" pitchFamily="34" charset="0"/>
            </a:endParaRPr>
          </a:p>
        </p:txBody>
      </p:sp>
      <p:pic>
        <p:nvPicPr>
          <p:cNvPr id="24578" name="Picture 2" descr="http://ts4.mm.bing.net/th?id=HN.608045744356919451&amp;pid=15.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2857500" cy="2143125"/>
          </a:xfrm>
          <a:prstGeom prst="rect">
            <a:avLst/>
          </a:prstGeom>
          <a:noFill/>
        </p:spPr>
      </p:pic>
      <p:pic>
        <p:nvPicPr>
          <p:cNvPr id="24580" name="Picture 4" descr="http://ts3.mm.bing.net/th?id=HN.608023105574339694&amp;pid=15.1&amp;H=200&amp;W=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1524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TOXOPLASMOSI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 dirty="0" err="1" smtClean="0"/>
              <a:t>Antropozoonosi</a:t>
            </a:r>
            <a:r>
              <a:rPr lang="it-IT" sz="2800" dirty="0" smtClean="0"/>
              <a:t> causata dal protozoo </a:t>
            </a:r>
            <a:r>
              <a:rPr lang="it-IT" sz="2800" i="1" dirty="0" smtClean="0"/>
              <a:t>Toxoplasma </a:t>
            </a:r>
            <a:r>
              <a:rPr lang="it-IT" sz="2800" i="1" dirty="0" err="1" smtClean="0"/>
              <a:t>gondii</a:t>
            </a:r>
            <a:endParaRPr lang="it-IT" sz="2800" i="1" dirty="0" smtClean="0"/>
          </a:p>
          <a:p>
            <a:pPr>
              <a:lnSpc>
                <a:spcPct val="80000"/>
              </a:lnSpc>
            </a:pPr>
            <a:r>
              <a:rPr lang="it-IT" sz="2800" dirty="0" smtClean="0"/>
              <a:t>Modalità di infezione per l’uomo: ingestione di carni contenenti le cisti di latenza; ingestione di alimenti (verdure) contaminati da oocisti </a:t>
            </a:r>
            <a:r>
              <a:rPr lang="it-IT" sz="2800" dirty="0" err="1" smtClean="0"/>
              <a:t>sporulate</a:t>
            </a:r>
            <a:endParaRPr lang="it-IT" sz="2800" dirty="0" smtClean="0"/>
          </a:p>
          <a:p>
            <a:pPr>
              <a:lnSpc>
                <a:spcPct val="80000"/>
              </a:lnSpc>
            </a:pPr>
            <a:r>
              <a:rPr lang="it-IT" sz="2800" dirty="0" smtClean="0"/>
              <a:t>Si trasmette al feto solo nella fase </a:t>
            </a:r>
            <a:r>
              <a:rPr lang="it-IT" sz="2800" dirty="0" err="1" smtClean="0"/>
              <a:t>parassitemica</a:t>
            </a:r>
            <a:r>
              <a:rPr lang="it-IT" sz="2800" dirty="0" smtClean="0"/>
              <a:t>, che caratterizza solo la prima infezione</a:t>
            </a:r>
          </a:p>
          <a:p>
            <a:pPr>
              <a:lnSpc>
                <a:spcPct val="80000"/>
              </a:lnSpc>
            </a:pPr>
            <a:r>
              <a:rPr lang="it-IT" sz="2800" dirty="0" smtClean="0"/>
              <a:t>Con l’aumentare dell’età gestazionale aumenta la probabilità di trasmissione al feto, ma diminuisce la probabilità di avere manifestazioni gravi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i="1" smtClean="0"/>
              <a:t>Toxoplasma gondii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/>
              <a:t>Nell’uomo  i microrganismi provocano sia la toxoplasmosi congenita  sia la toxoplasmosi postnatale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L’infezione congenita si contrae soltanto quando una madre non immune contrae l’infezione durante la gravidanza è di solito molto grave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La toxoplasmosi post natale è meno severa.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Manifestazioni cliniche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dirty="0" smtClean="0"/>
              <a:t>Forme diffuse: disseminazione </a:t>
            </a:r>
            <a:r>
              <a:rPr lang="it-IT" dirty="0" err="1" smtClean="0"/>
              <a:t>pluriviscerale</a:t>
            </a:r>
            <a:r>
              <a:rPr lang="it-IT" dirty="0" smtClean="0"/>
              <a:t>; in genere esitano in aborto o morte endouterina</a:t>
            </a:r>
          </a:p>
          <a:p>
            <a:pPr>
              <a:lnSpc>
                <a:spcPct val="80000"/>
              </a:lnSpc>
              <a:buNone/>
            </a:pPr>
            <a:endParaRPr lang="it-IT" dirty="0" smtClean="0"/>
          </a:p>
          <a:p>
            <a:pPr>
              <a:lnSpc>
                <a:spcPct val="80000"/>
              </a:lnSpc>
            </a:pPr>
            <a:r>
              <a:rPr lang="it-IT" dirty="0" smtClean="0"/>
              <a:t>Forme a localizzazione neuro-oculare: tetrade di </a:t>
            </a:r>
            <a:r>
              <a:rPr lang="it-IT" dirty="0" err="1" smtClean="0"/>
              <a:t>Sabin</a:t>
            </a:r>
            <a:r>
              <a:rPr lang="it-IT" dirty="0" smtClean="0"/>
              <a:t> (idrocefalo, </a:t>
            </a:r>
            <a:r>
              <a:rPr lang="it-IT" dirty="0" err="1" smtClean="0"/>
              <a:t>corioretinite</a:t>
            </a:r>
            <a:r>
              <a:rPr lang="it-IT" dirty="0" smtClean="0"/>
              <a:t>, calcificazioni endocraniche, convulsioni)</a:t>
            </a:r>
          </a:p>
          <a:p>
            <a:pPr>
              <a:lnSpc>
                <a:spcPct val="80000"/>
              </a:lnSpc>
            </a:pP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Tetrade di </a:t>
            </a:r>
            <a:r>
              <a:rPr lang="it-IT" dirty="0" err="1" smtClean="0"/>
              <a:t>Sabin</a:t>
            </a:r>
            <a:endParaRPr lang="it-IT" dirty="0"/>
          </a:p>
        </p:txBody>
      </p:sp>
      <p:pic>
        <p:nvPicPr>
          <p:cNvPr id="55298" name="Picture 2" descr="http://www.afabs.ch/bibliotheque/poly_toxo_zufferey/toxo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739" y="2000240"/>
            <a:ext cx="879159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Manifestazioni cliniche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dirty="0" smtClean="0"/>
              <a:t>Forme silenti: si manifestano a 6-12 mesi di vita, soprattutto come </a:t>
            </a:r>
            <a:r>
              <a:rPr lang="it-IT" dirty="0" err="1" smtClean="0"/>
              <a:t>corioretinite</a:t>
            </a:r>
            <a:endParaRPr lang="it-IT" dirty="0" smtClean="0"/>
          </a:p>
          <a:p>
            <a:pPr>
              <a:lnSpc>
                <a:spcPct val="80000"/>
              </a:lnSpc>
              <a:buNone/>
            </a:pPr>
            <a:endParaRPr lang="it-IT" dirty="0" smtClean="0"/>
          </a:p>
          <a:p>
            <a:pPr>
              <a:lnSpc>
                <a:spcPct val="80000"/>
              </a:lnSpc>
            </a:pPr>
            <a:r>
              <a:rPr lang="it-IT" dirty="0" smtClean="0"/>
              <a:t>Forme tardive: manifestazioni oculari o sordità </a:t>
            </a:r>
          </a:p>
          <a:p>
            <a:pPr>
              <a:lnSpc>
                <a:spcPct val="80000"/>
              </a:lnSpc>
              <a:buNone/>
            </a:pPr>
            <a:endParaRPr lang="it-IT" dirty="0" smtClean="0"/>
          </a:p>
          <a:p>
            <a:pPr>
              <a:lnSpc>
                <a:spcPct val="80000"/>
              </a:lnSpc>
            </a:pPr>
            <a:r>
              <a:rPr lang="it-IT" dirty="0" smtClean="0"/>
              <a:t>Tra le sequele a lungo termine è frequente il ritardo mentale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i="1" smtClean="0"/>
              <a:t>Rubivirus </a:t>
            </a:r>
            <a:r>
              <a:rPr lang="it-IT" smtClean="0"/>
              <a:t>o virus della rosolia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4356100" y="1600200"/>
            <a:ext cx="43307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t-IT" smtClean="0"/>
              <a:t>	la  rosolia provoca una sindrome clinica di lieve entità caratterizzata da una eruzione maculopapulare  generalizzata e da una tipica linfadenopatia occipitale.  </a:t>
            </a:r>
          </a:p>
          <a:p>
            <a:pPr eaLnBrk="1" hangingPunct="1"/>
            <a:endParaRPr lang="it-IT" smtClean="0"/>
          </a:p>
        </p:txBody>
      </p:sp>
      <p:pic>
        <p:nvPicPr>
          <p:cNvPr id="16388" name="Immagine 3" descr="A3LT2XCAVHKQDECAJJFQ02CAPJPUS3CAWPYT2RCA40BDOJCARF1S52CAC88W8TCAKHRBY1CAE1SSWSCA8VIJ9WCA3ORGKMCAPGQG6ACA43HQIPCAVGNHM6CAD2XNTBCAGK1DHXCA7WFVQ3CA17VUT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" y="1773238"/>
            <a:ext cx="23971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CasellaDiTesto 4"/>
          <p:cNvSpPr txBox="1">
            <a:spLocks noChangeArrowheads="1"/>
          </p:cNvSpPr>
          <p:nvPr/>
        </p:nvSpPr>
        <p:spPr bwMode="auto">
          <a:xfrm>
            <a:off x="827088" y="4573588"/>
            <a:ext cx="2881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</a:rPr>
              <a:t>Virus a RNA a filamento positivo dotato di envelope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8229600" cy="1143000"/>
          </a:xfrm>
        </p:spPr>
        <p:txBody>
          <a:bodyPr/>
          <a:lstStyle/>
          <a:p>
            <a:r>
              <a:rPr lang="it-IT" smtClean="0"/>
              <a:t>ROSOLIA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 smtClean="0"/>
              <a:t>Virus a RNA del gruppo dei Togavirus</a:t>
            </a:r>
          </a:p>
          <a:p>
            <a:pPr>
              <a:lnSpc>
                <a:spcPct val="80000"/>
              </a:lnSpc>
            </a:pPr>
            <a:r>
              <a:rPr lang="it-IT" sz="2800" smtClean="0"/>
              <a:t>Può essere trasmesso al feto solo quando in gravidanza viene contratta la prima infezione</a:t>
            </a:r>
          </a:p>
          <a:p>
            <a:pPr>
              <a:lnSpc>
                <a:spcPct val="80000"/>
              </a:lnSpc>
            </a:pPr>
            <a:r>
              <a:rPr lang="it-IT" sz="2800" smtClean="0"/>
              <a:t>La trasmissione transplacentare avviene nella fase di viremia (da 7 giorni prima a 4 giorni dopo la comparsa dell’eruzione)</a:t>
            </a:r>
          </a:p>
          <a:p>
            <a:pPr>
              <a:lnSpc>
                <a:spcPct val="80000"/>
              </a:lnSpc>
            </a:pPr>
            <a:r>
              <a:rPr lang="it-IT" sz="2800" smtClean="0"/>
              <a:t>La probabilità di trasmissione è massima nelle prime 10 settimane e dopo la 37° settimana</a:t>
            </a:r>
          </a:p>
          <a:p>
            <a:pPr>
              <a:lnSpc>
                <a:spcPct val="80000"/>
              </a:lnSpc>
            </a:pPr>
            <a:r>
              <a:rPr lang="it-IT" sz="2800" smtClean="0"/>
              <a:t>La probabilità che il feto sviluppi un’infezione sintomatica è tanto maggiore quanto più è bassa l’età gestazionale</a:t>
            </a:r>
          </a:p>
          <a:p>
            <a:pPr>
              <a:lnSpc>
                <a:spcPct val="80000"/>
              </a:lnSpc>
            </a:pPr>
            <a:r>
              <a:rPr lang="it-IT" sz="2800" smtClean="0"/>
              <a:t>Le manifestazioni cliniche sono tanto più gravi quanto più è bassa l’età gestazionale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smtClean="0"/>
              <a:t>SINDROME DELLA ROSOLIA CONGENITA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800" dirty="0" smtClean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 dirty="0" smtClean="0"/>
              <a:t>	Manifestazioni lesive del virus presenti alla nascita</a:t>
            </a:r>
          </a:p>
          <a:p>
            <a:pPr>
              <a:lnSpc>
                <a:spcPct val="90000"/>
              </a:lnSpc>
            </a:pPr>
            <a:r>
              <a:rPr lang="it-IT" sz="2800" dirty="0" smtClean="0"/>
              <a:t>Cataratta, glaucoma</a:t>
            </a:r>
          </a:p>
          <a:p>
            <a:pPr>
              <a:lnSpc>
                <a:spcPct val="90000"/>
              </a:lnSpc>
            </a:pPr>
            <a:r>
              <a:rPr lang="it-IT" sz="2800" dirty="0" smtClean="0"/>
              <a:t>Sordità</a:t>
            </a:r>
          </a:p>
          <a:p>
            <a:pPr>
              <a:lnSpc>
                <a:spcPct val="90000"/>
              </a:lnSpc>
            </a:pPr>
            <a:r>
              <a:rPr lang="it-IT" sz="2800" dirty="0" smtClean="0"/>
              <a:t>Malformazioni del cuore e dei grandi vasi (persistenza del dotto di </a:t>
            </a:r>
            <a:r>
              <a:rPr lang="it-IT" sz="2800" dirty="0" err="1" smtClean="0"/>
              <a:t>Botallo</a:t>
            </a:r>
            <a:r>
              <a:rPr lang="it-IT" sz="2800" dirty="0" smtClean="0"/>
              <a:t>, stenosi della polmonare)</a:t>
            </a:r>
          </a:p>
          <a:p>
            <a:pPr>
              <a:lnSpc>
                <a:spcPct val="90000"/>
              </a:lnSpc>
            </a:pPr>
            <a:r>
              <a:rPr lang="it-IT" sz="2800" dirty="0" smtClean="0"/>
              <a:t>Ritardo psicomotorio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Rosolia congenita </a:t>
            </a:r>
            <a:endParaRPr lang="it-IT" dirty="0"/>
          </a:p>
        </p:txBody>
      </p:sp>
      <p:pic>
        <p:nvPicPr>
          <p:cNvPr id="58370" name="Picture 2" descr="rosolia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5072098" cy="4953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Importanza clinica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Se l’infezione colpisce una donna nei primi tre mesi di gravidanza ci possono essere gravi danni sul feto in fase di sviluppo (rosolia congenita)</a:t>
            </a:r>
          </a:p>
          <a:p>
            <a:pPr eaLnBrk="1" hangingPunct="1"/>
            <a:r>
              <a:rPr lang="it-IT" smtClean="0"/>
              <a:t>Con malattia cardiaca congenita, cataratta o anomalie correlate con il SNC come ritardo mentale, sordità</a:t>
            </a:r>
          </a:p>
          <a:p>
            <a:pPr eaLnBrk="1" hangingPunct="1"/>
            <a:r>
              <a:rPr lang="it-IT" smtClean="0"/>
              <a:t>Utilizzato un vaccino vivo attenuato.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smtClean="0"/>
              <a:t>Carenze nella risposta immunologica nel neonato</a:t>
            </a: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it-IT" sz="2800" dirty="0" smtClean="0"/>
              <a:t>1) una deficiente risposta nei confronti degli antigeni polisaccaridi T indipendenti</a:t>
            </a:r>
          </a:p>
          <a:p>
            <a:r>
              <a:rPr lang="it-IT" sz="2800" dirty="0" smtClean="0"/>
              <a:t>2) una scarsa risposta fagocitaria</a:t>
            </a:r>
          </a:p>
          <a:p>
            <a:r>
              <a:rPr lang="it-IT" sz="2800" dirty="0" smtClean="0"/>
              <a:t>3)una variabilità di </a:t>
            </a:r>
            <a:r>
              <a:rPr lang="it-IT" sz="2800" dirty="0" err="1" smtClean="0"/>
              <a:t>killing</a:t>
            </a:r>
            <a:r>
              <a:rPr lang="it-IT" sz="2800" dirty="0" smtClean="0"/>
              <a:t> </a:t>
            </a:r>
            <a:r>
              <a:rPr lang="it-IT" sz="2800" dirty="0" err="1" smtClean="0"/>
              <a:t>intrafagocitario</a:t>
            </a:r>
            <a:endParaRPr lang="it-IT" sz="2800" dirty="0" smtClean="0"/>
          </a:p>
          <a:p>
            <a:r>
              <a:rPr lang="it-IT" sz="2800" dirty="0" smtClean="0"/>
              <a:t>4) bassi livelli di complemento</a:t>
            </a:r>
          </a:p>
          <a:p>
            <a:r>
              <a:rPr lang="it-IT" sz="2800" dirty="0" smtClean="0"/>
              <a:t>5) diminuite capacità </a:t>
            </a:r>
            <a:r>
              <a:rPr lang="it-IT" sz="2800" dirty="0" err="1" smtClean="0"/>
              <a:t>opsoniche</a:t>
            </a:r>
            <a:endParaRPr lang="it-IT" sz="2800" dirty="0" smtClean="0"/>
          </a:p>
          <a:p>
            <a:r>
              <a:rPr lang="it-IT" sz="2800" dirty="0" smtClean="0"/>
              <a:t>6) incapacità dei monociti di produrre fattori di attivazione </a:t>
            </a:r>
            <a:r>
              <a:rPr lang="it-IT" sz="2800" dirty="0" err="1" smtClean="0"/>
              <a:t>macrofagica</a:t>
            </a:r>
            <a:endParaRPr lang="it-IT" sz="2800" dirty="0" smtClean="0"/>
          </a:p>
          <a:p>
            <a:r>
              <a:rPr lang="it-IT" sz="2800" dirty="0" smtClean="0"/>
              <a:t>Rendono il neonato a rischio di danni permanenti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649287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0000"/>
                </a:solidFill>
              </a:rPr>
              <a:t>CMV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82563" y="1062038"/>
            <a:ext cx="4913312" cy="54117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it-IT" sz="2000" b="1"/>
              <a:t>CAUSA INFEZIONI CONGENITE, PERINATALI E POSTNATALI, SPESSO ASINTOMATICHE SI RIATTIVA IN MALATTIE DEBILITANTI, GRAVIDANZA</a:t>
            </a:r>
          </a:p>
          <a:p>
            <a:pPr marL="342900" indent="-342900">
              <a:lnSpc>
                <a:spcPct val="90000"/>
              </a:lnSpc>
            </a:pPr>
            <a:r>
              <a:rPr lang="it-IT" sz="2000"/>
              <a:t>AGENTE:  </a:t>
            </a:r>
            <a:r>
              <a:rPr lang="it-IT" sz="2000">
                <a:latin typeface="Symbol" pitchFamily="18" charset="2"/>
              </a:rPr>
              <a:t>b</a:t>
            </a:r>
            <a:r>
              <a:rPr lang="it-IT" sz="2000"/>
              <a:t>-HERPESVIRUS (HHV5), INFEZIONE LITICA CELLULE EPITELIALI, LATENZA IN CELLULE GHIANDOLE SALIVARI, TUBULI RENALI, LINFONODI</a:t>
            </a:r>
          </a:p>
          <a:p>
            <a:pPr marL="342900" indent="-342900">
              <a:lnSpc>
                <a:spcPct val="90000"/>
              </a:lnSpc>
            </a:pPr>
            <a:r>
              <a:rPr lang="it-IT" sz="2000"/>
              <a:t>GENOMA: dsDNA LINEARE (PERICAPSIDE) PARTICELLA 120-200 nm  (il più grande)</a:t>
            </a:r>
          </a:p>
          <a:p>
            <a:pPr marL="342900" indent="-342900">
              <a:lnSpc>
                <a:spcPct val="90000"/>
              </a:lnSpc>
            </a:pPr>
            <a:r>
              <a:rPr lang="it-IT" sz="2000"/>
              <a:t>TRASMISSIONE: </a:t>
            </a:r>
            <a:r>
              <a:rPr lang="it-IT"/>
              <a:t>PER VIA INALATORIA, TRANSPLACENTARE (CAUSA NEL NEONATO EPATOSPLENOMEGALIA, ITTERO, PORPORA TROMBOCITOPENICA, ANEMIA EMOLITICA; SPESSO FATALE)</a:t>
            </a:r>
          </a:p>
        </p:txBody>
      </p:sp>
      <p:pic>
        <p:nvPicPr>
          <p:cNvPr id="20484" name="Picture 4" descr="CMV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14554"/>
            <a:ext cx="3192489" cy="42562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0" name="Picture 2" descr="Osservatorio Malattie Rare mette a disposizione un esperto online per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0"/>
            <a:ext cx="3606908" cy="247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rgbClr val="FF0000"/>
                </a:solidFill>
              </a:rPr>
              <a:t>Caratteristiche</a:t>
            </a:r>
            <a:r>
              <a:rPr lang="it-IT" sz="4000" smtClean="0">
                <a:solidFill>
                  <a:srgbClr val="FFFF00"/>
                </a:solidFill>
              </a:rPr>
              <a:t> </a:t>
            </a:r>
            <a:r>
              <a:rPr lang="it-IT" sz="4000" smtClean="0">
                <a:solidFill>
                  <a:srgbClr val="FF0000"/>
                </a:solidFill>
              </a:rPr>
              <a:t>di Citomegalovirus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/>
              <a:t>CMV è la causa più comune di difetti congeniti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CMV è un patogeno opportunista nei pazienti  immunocompromessi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E’ considerato un virus linfotropico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Si replica solo nelle cellule umane 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Fibroblasti, cellule epiteliali, macrofagi ed altre cellule sono permissive per la sua replicazion</a:t>
            </a:r>
            <a:r>
              <a:rPr lang="it-IT" smtClean="0">
                <a:solidFill>
                  <a:schemeClr val="bg1"/>
                </a:solidFill>
              </a:rPr>
              <a:t>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0000"/>
                </a:solidFill>
              </a:rPr>
              <a:t>Meccanismi patogenetici di CMV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smtClean="0"/>
              <a:t>CMV si trasmette con sangue, tessuto e molte secrezioni corporee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Causa un’infezione produttiva nelle cellule epiteliali ed in altre cellule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Va in latenza in cellule T, macrofagi ed in altre cellule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L’immunità cellulo-mediata è fondamentale per la risoluzione della malattia. Gli anticorpi hanno un ruolo limitato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L’assenza di immunità cellulo-mediata favorisce le recidive con sintomatologia grave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E’ generalmente causa di infezioni subcliniche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Sindromi da CMV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334000"/>
            <a:ext cx="83820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	La malattia da CMV è un disordine di tipo opportunistico, che causa raramente sintomi in ospiti immunocompetenti, ma è causa di grave malattia in persone immunodeficenti,quali pazienti affetti da AIDS o neonati   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476375" y="908050"/>
          <a:ext cx="5903913" cy="4211638"/>
        </p:xfrm>
        <a:graphic>
          <a:graphicData uri="http://schemas.openxmlformats.org/presentationml/2006/ole">
            <p:oleObj spid="_x0000_s1026" name="Image" r:id="rId4" imgW="3079908" imgH="21972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CYTOMEGALOVIRUS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smtClean="0"/>
              <a:t>Modalità di trasmissione materno-fetale:</a:t>
            </a:r>
          </a:p>
          <a:p>
            <a:r>
              <a:rPr lang="it-IT" smtClean="0"/>
              <a:t>Via transplacentare</a:t>
            </a:r>
          </a:p>
          <a:p>
            <a:r>
              <a:rPr lang="it-IT" smtClean="0"/>
              <a:t>Via ascendente, anche a membrane integre</a:t>
            </a:r>
          </a:p>
          <a:p>
            <a:r>
              <a:rPr lang="it-IT" smtClean="0"/>
              <a:t>Contatto diretto con le secrezioni cervico-vaginali al momento del parto (infezione connatale)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CYTOMEGALOVIRUS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257940" cy="4924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/>
              <a:t>Le manifestazioni più gravi si hanno quando l’infezione fetale avviene nel 1° o 2° trimestre:</a:t>
            </a:r>
          </a:p>
          <a:p>
            <a:pPr>
              <a:lnSpc>
                <a:spcPct val="80000"/>
              </a:lnSpc>
            </a:pPr>
            <a:r>
              <a:rPr lang="it-IT" sz="2400" dirty="0" smtClean="0"/>
              <a:t>Ritardo di crescita intrauterino</a:t>
            </a:r>
          </a:p>
          <a:p>
            <a:pPr>
              <a:lnSpc>
                <a:spcPct val="80000"/>
              </a:lnSpc>
            </a:pPr>
            <a:r>
              <a:rPr lang="it-IT" sz="2400" dirty="0" smtClean="0"/>
              <a:t>Microcefalia</a:t>
            </a:r>
          </a:p>
          <a:p>
            <a:pPr>
              <a:lnSpc>
                <a:spcPct val="80000"/>
              </a:lnSpc>
            </a:pPr>
            <a:r>
              <a:rPr lang="it-IT" sz="2400" dirty="0" smtClean="0"/>
              <a:t>Calcificazioni endocraniche</a:t>
            </a:r>
          </a:p>
          <a:p>
            <a:pPr>
              <a:lnSpc>
                <a:spcPct val="80000"/>
              </a:lnSpc>
            </a:pPr>
            <a:r>
              <a:rPr lang="it-IT" sz="2400" dirty="0" err="1" smtClean="0"/>
              <a:t>Ventricolomegalia</a:t>
            </a:r>
            <a:endParaRPr lang="it-IT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/>
              <a:t>Infezione asintomatica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/>
              <a:t>Conseguenze tardive: sordità, ritardo mentale, handicap motorio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/>
              <a:t>Il 10-15% dei bambini asintomatici alla nascita presenta manifestazioni tardive</a:t>
            </a:r>
          </a:p>
          <a:p>
            <a:pPr>
              <a:lnSpc>
                <a:spcPct val="80000"/>
              </a:lnSpc>
            </a:pPr>
            <a:endParaRPr lang="it-IT" sz="2400" dirty="0" smtClean="0"/>
          </a:p>
        </p:txBody>
      </p:sp>
      <p:pic>
        <p:nvPicPr>
          <p:cNvPr id="52226" name="Picture 2" descr="circonferenza cranica microcefa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500306"/>
            <a:ext cx="3071834" cy="2191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Chi è a rischio?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eaLnBrk="1" hangingPunct="1"/>
            <a:r>
              <a:rPr lang="it-IT" sz="2800" smtClean="0"/>
              <a:t>Bambini: figli di madri che presentano sieroconversione a termine della gravidanza elevato rischio di difetti congeniti</a:t>
            </a:r>
          </a:p>
          <a:p>
            <a:pPr eaLnBrk="1" hangingPunct="1"/>
            <a:r>
              <a:rPr lang="it-IT" sz="2800" smtClean="0"/>
              <a:t>Individui sessualmente attivi</a:t>
            </a:r>
          </a:p>
          <a:p>
            <a:pPr eaLnBrk="1" hangingPunct="1"/>
            <a:r>
              <a:rPr lang="it-IT" sz="2800" smtClean="0"/>
              <a:t>Individui riceventi di organi e sangue</a:t>
            </a:r>
          </a:p>
          <a:p>
            <a:pPr eaLnBrk="1" hangingPunct="1"/>
            <a:r>
              <a:rPr lang="it-IT" sz="2800" smtClean="0"/>
              <a:t>Pazienti ustionati </a:t>
            </a:r>
          </a:p>
          <a:p>
            <a:pPr eaLnBrk="1" hangingPunct="1"/>
            <a:r>
              <a:rPr lang="it-IT" sz="2800" smtClean="0"/>
              <a:t>Individui immunocompromessi che possono avere malattia sintomatica e ricorrente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DIAGNOSI </a:t>
            </a:r>
          </a:p>
        </p:txBody>
      </p:sp>
      <p:sp>
        <p:nvSpPr>
          <p:cNvPr id="2662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Analisi si eseguono sulla madre, con ricerca di anticorpi specifici </a:t>
            </a:r>
          </a:p>
          <a:p>
            <a:r>
              <a:rPr lang="it-IT" smtClean="0"/>
              <a:t>2 prelievi a tempi distanziati per rilevare la sieroconversione</a:t>
            </a:r>
          </a:p>
          <a:p>
            <a:r>
              <a:rPr lang="it-IT" smtClean="0"/>
              <a:t>Saggio oggi utilizzato è il test dell’avidità delle igG e rappresenta la capacità di un anticorpo di formare legami stabili con l’antigene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00050"/>
            <a:ext cx="72866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84313"/>
            <a:ext cx="55911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Test di avidità</a:t>
            </a:r>
          </a:p>
        </p:txBody>
      </p:sp>
      <p:sp>
        <p:nvSpPr>
          <p:cNvPr id="28676" name="CasellaDiTesto 3"/>
          <p:cNvSpPr txBox="1">
            <a:spLocks noChangeArrowheads="1"/>
          </p:cNvSpPr>
          <p:nvPr/>
        </p:nvSpPr>
        <p:spPr bwMode="auto">
          <a:xfrm>
            <a:off x="5795963" y="1628775"/>
            <a:ext cx="29527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Il saggio sfrutta la capacità dell’anticorpo di legare stabilmente  l’antigene  dopo trattamento con soluzioni dissocianti  di urea 1M.</a:t>
            </a:r>
          </a:p>
          <a:p>
            <a:r>
              <a:rPr lang="it-IT"/>
              <a:t>La % di IgG residue è tanto più bassa  quanto è maggiore la quantità di IgG giovani , poco avide e scisse dal legame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Infezioni prenatali</a:t>
            </a: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r>
              <a:rPr lang="it-IT" dirty="0" smtClean="0"/>
              <a:t>Si intendono tutte quelle infezioni acquisite dalla madre e dal feto  in qualunque periodo prima della nascita ma si differenziano in :</a:t>
            </a:r>
          </a:p>
          <a:p>
            <a:r>
              <a:rPr lang="it-IT" b="1" dirty="0" smtClean="0"/>
              <a:t>Transplacentare</a:t>
            </a:r>
            <a:r>
              <a:rPr lang="it-IT" dirty="0" smtClean="0"/>
              <a:t> , ematogene giungendo al feto attraverso la placenta</a:t>
            </a:r>
          </a:p>
          <a:p>
            <a:r>
              <a:rPr lang="it-IT" b="1" dirty="0" smtClean="0"/>
              <a:t>Ascendenti</a:t>
            </a:r>
            <a:r>
              <a:rPr lang="it-IT" dirty="0" smtClean="0"/>
              <a:t>: raggiungono il feto dalla vagina per rottura o alterazioni delle membrane fetali </a:t>
            </a:r>
          </a:p>
          <a:p>
            <a:r>
              <a:rPr lang="it-IT" b="1" dirty="0" err="1" smtClean="0"/>
              <a:t>Connatali</a:t>
            </a:r>
            <a:r>
              <a:rPr lang="it-IT" b="1" dirty="0" smtClean="0"/>
              <a:t> </a:t>
            </a:r>
            <a:r>
              <a:rPr lang="it-IT" dirty="0" smtClean="0"/>
              <a:t>; acquisite durante il parto</a:t>
            </a:r>
          </a:p>
          <a:p>
            <a:r>
              <a:rPr lang="it-IT" b="1" dirty="0" smtClean="0"/>
              <a:t>Infezioni postnatali</a:t>
            </a:r>
            <a:r>
              <a:rPr lang="it-IT" dirty="0" smtClean="0"/>
              <a:t>: acquisite nel primo mese di vita</a:t>
            </a:r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24013"/>
            <a:ext cx="78581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Quadro sierologico nella rosolia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diagnosi</a:t>
            </a:r>
          </a:p>
        </p:txBody>
      </p:sp>
      <p:sp>
        <p:nvSpPr>
          <p:cNvPr id="307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Esami che si eseguono sul feto:</a:t>
            </a:r>
          </a:p>
          <a:p>
            <a:r>
              <a:rPr lang="it-IT" smtClean="0"/>
              <a:t>Ricerca di DNA nel liquido amniotico o nel sangue cordale</a:t>
            </a:r>
          </a:p>
          <a:p>
            <a:r>
              <a:rPr lang="it-IT" smtClean="0"/>
              <a:t>Ma è necessario valutare per i singoli microrganismi</a:t>
            </a:r>
          </a:p>
          <a:p>
            <a:r>
              <a:rPr lang="it-IT" smtClean="0"/>
              <a:t>Esami che si eseguono sul neonato sono la ricerca di IgM specifiche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57313"/>
            <a:ext cx="3302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/>
              <a:t>Test comparativo IgG materno-fetali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388" y="1403350"/>
            <a:ext cx="34766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2875"/>
            <a:ext cx="34194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/>
              <a:t>Test comparativo IgG materno-fetali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3363"/>
            <a:ext cx="2809875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52963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Infezioni prenatali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I neonati alla nascita non presentano sintomi particolari ma presenteranno delle sequele</a:t>
            </a:r>
          </a:p>
          <a:p>
            <a:r>
              <a:rPr lang="it-IT" smtClean="0"/>
              <a:t>Le infezioni congenite coinvolgono diversi organi od apparati come il SNC, il cuore, l’apparato uditivo e visivo</a:t>
            </a:r>
          </a:p>
          <a:p>
            <a:r>
              <a:rPr lang="it-IT" smtClean="0"/>
              <a:t>Le infezioni sono indicate con l’acronimo </a:t>
            </a:r>
            <a:r>
              <a:rPr lang="it-IT" b="1" smtClean="0"/>
              <a:t>STORCH</a:t>
            </a:r>
            <a:r>
              <a:rPr lang="it-IT" smtClean="0"/>
              <a:t> : sifide, toxoplasmosi, other infection, rosolia, citomegalovirus, herpes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8208962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Protozoi dei tessuti</a:t>
            </a:r>
          </a:p>
        </p:txBody>
      </p:sp>
      <p:pic>
        <p:nvPicPr>
          <p:cNvPr id="10243" name="Picture 3" descr="cisti tox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989138"/>
            <a:ext cx="3671887" cy="32972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4" name="Picture 4" descr="toxoplas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1268413"/>
            <a:ext cx="4303712" cy="52562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Vari stadi del Toxoplasma </a:t>
            </a:r>
            <a:r>
              <a:rPr lang="it-IT" dirty="0" err="1" smtClean="0"/>
              <a:t>gondii</a:t>
            </a:r>
            <a:endParaRPr lang="it-IT" dirty="0"/>
          </a:p>
        </p:txBody>
      </p:sp>
      <p:pic>
        <p:nvPicPr>
          <p:cNvPr id="56322" name="Picture 2" descr="http://ars.usda.gov/images/docs/11013_11207/toxocomposit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50675"/>
            <a:ext cx="6215106" cy="4409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smtClean="0"/>
              <a:t>Ciclo vitale di </a:t>
            </a:r>
            <a:r>
              <a:rPr lang="it-IT" sz="4000" i="1" smtClean="0"/>
              <a:t>Toxoplasma gondii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84213" y="1341438"/>
            <a:ext cx="2663825" cy="37655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sz="2000"/>
              <a:t>Sporozoiti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endParaRPr lang="it-IT" sz="2000"/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sz="2000"/>
              <a:t>Microgametocita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sz="2000"/>
              <a:t>Macrogametocida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endParaRPr lang="it-IT" sz="2000"/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sz="2000"/>
              <a:t>Zigote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endParaRPr lang="it-IT" sz="2000"/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sz="2000"/>
              <a:t>Cisti non sporulata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sz="2000"/>
              <a:t>(feci del gatto)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endParaRPr lang="it-IT" sz="2000"/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1979613" y="53736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971550" y="594995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Sporocisti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995738" y="1196975"/>
            <a:ext cx="2663825" cy="7175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sz="2000"/>
              <a:t>Trasmissione 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sz="2000"/>
              <a:t>Materno fetale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4140200" y="3482975"/>
            <a:ext cx="4032250" cy="2930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it-IT" sz="2000"/>
              <a:t>Tachizoiti                Bradizoiti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it-IT" sz="2000"/>
              <a:t>(pseudocisti)             (cisti)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it-IT" sz="2000"/>
          </a:p>
          <a:p>
            <a:pPr>
              <a:spcBef>
                <a:spcPct val="50000"/>
              </a:spcBef>
            </a:pPr>
            <a:r>
              <a:rPr lang="it-IT" sz="2000"/>
              <a:t>                 </a:t>
            </a:r>
          </a:p>
          <a:p>
            <a:pPr>
              <a:spcBef>
                <a:spcPct val="50000"/>
              </a:spcBef>
            </a:pPr>
            <a:r>
              <a:rPr lang="it-IT" sz="2000"/>
              <a:t>                  Merozoiti</a:t>
            </a:r>
          </a:p>
          <a:p>
            <a:pPr>
              <a:spcBef>
                <a:spcPct val="50000"/>
              </a:spcBef>
            </a:pPr>
            <a:endParaRPr lang="it-IT" sz="2000"/>
          </a:p>
          <a:p>
            <a:pPr>
              <a:spcBef>
                <a:spcPct val="50000"/>
              </a:spcBef>
            </a:pPr>
            <a:r>
              <a:rPr lang="it-IT" sz="2000"/>
              <a:t>                  Sporozoiti</a:t>
            </a:r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5364163" y="36449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 flipV="1">
            <a:off x="6443663" y="4292600"/>
            <a:ext cx="360362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 flipH="1" flipV="1">
            <a:off x="4787900" y="4365625"/>
            <a:ext cx="4318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75" name="Line 13"/>
          <p:cNvSpPr>
            <a:spLocks noChangeShapeType="1"/>
          </p:cNvSpPr>
          <p:nvPr/>
        </p:nvSpPr>
        <p:spPr bwMode="auto">
          <a:xfrm flipV="1">
            <a:off x="5867400" y="55895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>
            <a:off x="2771775" y="6237288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77" name="Line 15"/>
          <p:cNvSpPr>
            <a:spLocks noChangeShapeType="1"/>
          </p:cNvSpPr>
          <p:nvPr/>
        </p:nvSpPr>
        <p:spPr bwMode="auto">
          <a:xfrm flipV="1">
            <a:off x="4787900" y="19891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78" name="Line 17"/>
          <p:cNvSpPr>
            <a:spLocks noChangeShapeType="1"/>
          </p:cNvSpPr>
          <p:nvPr/>
        </p:nvSpPr>
        <p:spPr bwMode="auto">
          <a:xfrm flipV="1">
            <a:off x="3635375" y="1484313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 flipH="1">
            <a:off x="2771775" y="14843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>
            <a:off x="1979613" y="17002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81" name="Line 20"/>
          <p:cNvSpPr>
            <a:spLocks noChangeShapeType="1"/>
          </p:cNvSpPr>
          <p:nvPr/>
        </p:nvSpPr>
        <p:spPr bwMode="auto">
          <a:xfrm>
            <a:off x="1979613" y="28527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82" name="Line 21"/>
          <p:cNvSpPr>
            <a:spLocks noChangeShapeType="1"/>
          </p:cNvSpPr>
          <p:nvPr/>
        </p:nvSpPr>
        <p:spPr bwMode="auto">
          <a:xfrm>
            <a:off x="1979613" y="36449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1035</Words>
  <Application>Microsoft Office PowerPoint</Application>
  <PresentationFormat>Presentazione su schermo (4:3)</PresentationFormat>
  <Paragraphs>148</Paragraphs>
  <Slides>33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5" baseType="lpstr">
      <vt:lpstr>Tema di Office</vt:lpstr>
      <vt:lpstr>Image</vt:lpstr>
      <vt:lpstr>Infezioni del feto e del neonato.  </vt:lpstr>
      <vt:lpstr>Carenze nella risposta immunologica nel neonato</vt:lpstr>
      <vt:lpstr>Infezioni prenatali</vt:lpstr>
      <vt:lpstr>Diapositiva 4</vt:lpstr>
      <vt:lpstr>Infezioni prenatali</vt:lpstr>
      <vt:lpstr>Diapositiva 6</vt:lpstr>
      <vt:lpstr>Protozoi dei tessuti</vt:lpstr>
      <vt:lpstr>Vari stadi del Toxoplasma gondii</vt:lpstr>
      <vt:lpstr>Ciclo vitale di Toxoplasma gondii</vt:lpstr>
      <vt:lpstr>TOXOPLASMOSI</vt:lpstr>
      <vt:lpstr>Toxoplasma gondii</vt:lpstr>
      <vt:lpstr>Manifestazioni cliniche</vt:lpstr>
      <vt:lpstr>Tetrade di Sabin</vt:lpstr>
      <vt:lpstr>Manifestazioni cliniche</vt:lpstr>
      <vt:lpstr>Rubivirus o virus della rosolia</vt:lpstr>
      <vt:lpstr>ROSOLIA</vt:lpstr>
      <vt:lpstr>SINDROME DELLA ROSOLIA CONGENITA</vt:lpstr>
      <vt:lpstr>Rosolia congenita </vt:lpstr>
      <vt:lpstr>Importanza clinica </vt:lpstr>
      <vt:lpstr>CMV</vt:lpstr>
      <vt:lpstr>Caratteristiche di Citomegalovirus</vt:lpstr>
      <vt:lpstr>Meccanismi patogenetici di CMV</vt:lpstr>
      <vt:lpstr>Sindromi da CMV</vt:lpstr>
      <vt:lpstr>CYTOMEGALOVIRUS</vt:lpstr>
      <vt:lpstr>CYTOMEGALOVIRUS</vt:lpstr>
      <vt:lpstr>Chi è a rischio?</vt:lpstr>
      <vt:lpstr>DIAGNOSI </vt:lpstr>
      <vt:lpstr>Diapositiva 28</vt:lpstr>
      <vt:lpstr>Test di avidità</vt:lpstr>
      <vt:lpstr>Quadro sierologico nella rosolia</vt:lpstr>
      <vt:lpstr>diagnosi</vt:lpstr>
      <vt:lpstr>Test comparativo IgG materno-fetali</vt:lpstr>
      <vt:lpstr>Test comparativo IgG materno-fetali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Infezioni del feto e del neonato.</dc:title>
  <dc:creator>Utente</dc:creator>
  <cp:lastModifiedBy>Utente</cp:lastModifiedBy>
  <cp:revision>36</cp:revision>
  <dcterms:created xsi:type="dcterms:W3CDTF">2011-01-03T09:00:52Z</dcterms:created>
  <dcterms:modified xsi:type="dcterms:W3CDTF">2015-04-13T08:46:18Z</dcterms:modified>
</cp:coreProperties>
</file>