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4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6" r:id="rId22"/>
    <p:sldId id="279" r:id="rId23"/>
    <p:sldId id="280" r:id="rId24"/>
    <p:sldId id="282" r:id="rId25"/>
    <p:sldId id="281" r:id="rId26"/>
    <p:sldId id="283" r:id="rId27"/>
    <p:sldId id="284" r:id="rId28"/>
    <p:sldId id="285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357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4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8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17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0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0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87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15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9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49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36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1025-D3A7-4050-86A7-B6992DF75C9C}" type="datetimeFigureOut">
              <a:rPr lang="it-IT" smtClean="0"/>
              <a:t>08/11/2020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57618-A609-4719-A3D0-562756329D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8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system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950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- </a:t>
            </a:r>
            <a:r>
              <a:rPr lang="it-IT" dirty="0" err="1"/>
              <a:t>limits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1. art. 352: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article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entail</a:t>
            </a:r>
            <a:r>
              <a:rPr lang="it-IT" dirty="0"/>
              <a:t> </a:t>
            </a:r>
            <a:r>
              <a:rPr lang="it-IT" dirty="0" err="1"/>
              <a:t>harmonization</a:t>
            </a:r>
            <a:r>
              <a:rPr lang="it-IT" dirty="0"/>
              <a:t> of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’ </a:t>
            </a:r>
            <a:r>
              <a:rPr lang="it-IT" dirty="0" err="1"/>
              <a:t>laws</a:t>
            </a:r>
            <a:r>
              <a:rPr lang="it-IT" dirty="0"/>
              <a:t> or </a:t>
            </a:r>
            <a:r>
              <a:rPr lang="it-IT" dirty="0" err="1"/>
              <a:t>regulations</a:t>
            </a:r>
            <a:r>
              <a:rPr lang="it-IT" dirty="0"/>
              <a:t> in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exclude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harmonization</a:t>
            </a:r>
            <a:endParaRPr lang="it-IT" dirty="0"/>
          </a:p>
          <a:p>
            <a:r>
              <a:rPr lang="it-IT" dirty="0"/>
              <a:t>2. art. 352 </a:t>
            </a:r>
            <a:r>
              <a:rPr lang="it-IT" dirty="0" err="1"/>
              <a:t>cannot</a:t>
            </a:r>
            <a:r>
              <a:rPr lang="it-IT" dirty="0"/>
              <a:t> serve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basis</a:t>
            </a:r>
            <a:r>
              <a:rPr lang="it-IT" dirty="0"/>
              <a:t> for </a:t>
            </a:r>
            <a:r>
              <a:rPr lang="it-IT" dirty="0" err="1"/>
              <a:t>attaining</a:t>
            </a:r>
            <a:r>
              <a:rPr lang="it-IT" dirty="0"/>
              <a:t> </a:t>
            </a:r>
            <a:r>
              <a:rPr lang="it-IT" dirty="0" err="1"/>
              <a:t>objectives</a:t>
            </a:r>
            <a:r>
              <a:rPr lang="it-IT" dirty="0"/>
              <a:t> </a:t>
            </a:r>
            <a:r>
              <a:rPr lang="it-IT" dirty="0" err="1"/>
              <a:t>pertaining</a:t>
            </a:r>
            <a:r>
              <a:rPr lang="it-IT" dirty="0"/>
              <a:t> to the common </a:t>
            </a:r>
            <a:r>
              <a:rPr lang="it-IT" dirty="0" err="1"/>
              <a:t>foreign</a:t>
            </a:r>
            <a:r>
              <a:rPr lang="it-IT" dirty="0"/>
              <a:t> and security policy</a:t>
            </a:r>
          </a:p>
          <a:p>
            <a:r>
              <a:rPr lang="it-IT" dirty="0"/>
              <a:t>3. the Court: art. 352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used</a:t>
            </a:r>
            <a:r>
              <a:rPr lang="it-IT" dirty="0"/>
              <a:t> for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constitute</a:t>
            </a:r>
            <a:r>
              <a:rPr lang="it-IT" dirty="0"/>
              <a:t> big </a:t>
            </a:r>
            <a:r>
              <a:rPr lang="it-IT" dirty="0" err="1"/>
              <a:t>changes</a:t>
            </a:r>
            <a:r>
              <a:rPr lang="it-IT" dirty="0"/>
              <a:t> to the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identity</a:t>
            </a:r>
            <a:r>
              <a:rPr lang="it-IT" dirty="0"/>
              <a:t> of the EU (Opinion 2/94 on </a:t>
            </a:r>
            <a:r>
              <a:rPr lang="it-IT" dirty="0" err="1"/>
              <a:t>accession</a:t>
            </a:r>
            <a:r>
              <a:rPr lang="it-IT" dirty="0"/>
              <a:t> of the EU to the ECHR).</a:t>
            </a:r>
          </a:p>
        </p:txBody>
      </p:sp>
    </p:spTree>
    <p:extLst>
      <p:ext uri="{BB962C8B-B14F-4D97-AF65-F5344CB8AC3E}">
        <p14:creationId xmlns:p14="http://schemas.microsoft.com/office/powerpoint/2010/main" val="175000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Doctrine</a:t>
            </a:r>
            <a:r>
              <a:rPr lang="it-IT" dirty="0"/>
              <a:t> of </a:t>
            </a:r>
            <a:r>
              <a:rPr lang="it-IT" dirty="0" err="1"/>
              <a:t>implied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powers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Expansion of the </a:t>
            </a:r>
            <a:r>
              <a:rPr lang="it-IT" dirty="0" err="1"/>
              <a:t>Communities</a:t>
            </a:r>
            <a:r>
              <a:rPr lang="it-IT" dirty="0"/>
              <a:t>/Union </a:t>
            </a:r>
            <a:r>
              <a:rPr lang="it-IT" dirty="0" err="1"/>
              <a:t>treaty-making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the </a:t>
            </a:r>
            <a:r>
              <a:rPr lang="it-IT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norms</a:t>
            </a:r>
            <a:r>
              <a:rPr lang="it-IT" dirty="0"/>
              <a:t> by the Court of </a:t>
            </a:r>
            <a:r>
              <a:rPr lang="it-IT" dirty="0" err="1"/>
              <a:t>Justice</a:t>
            </a:r>
            <a:r>
              <a:rPr lang="it-IT" dirty="0"/>
              <a:t>. </a:t>
            </a:r>
          </a:p>
          <a:p>
            <a:endParaRPr lang="it-IT" dirty="0"/>
          </a:p>
          <a:p>
            <a:r>
              <a:rPr lang="it-IT" dirty="0" err="1"/>
              <a:t>Origin</a:t>
            </a:r>
            <a:r>
              <a:rPr lang="it-IT" dirty="0"/>
              <a:t>: the EEC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the </a:t>
            </a:r>
            <a:r>
              <a:rPr lang="it-IT" dirty="0" err="1"/>
              <a:t>Community’s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to </a:t>
            </a:r>
            <a:r>
              <a:rPr lang="it-IT" dirty="0" err="1"/>
              <a:t>enter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agreements</a:t>
            </a:r>
            <a:r>
              <a:rPr lang="it-IT" dirty="0"/>
              <a:t> with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to </a:t>
            </a:r>
            <a:r>
              <a:rPr lang="it-IT" dirty="0" err="1"/>
              <a:t>trade</a:t>
            </a:r>
            <a:r>
              <a:rPr lang="it-IT" dirty="0"/>
              <a:t> and </a:t>
            </a:r>
            <a:r>
              <a:rPr lang="it-IT" dirty="0" err="1"/>
              <a:t>association</a:t>
            </a:r>
            <a:r>
              <a:rPr lang="it-IT" dirty="0"/>
              <a:t> </a:t>
            </a:r>
            <a:r>
              <a:rPr lang="it-IT" dirty="0" err="1"/>
              <a:t>agreements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4839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r>
              <a:rPr lang="it-IT" dirty="0" err="1"/>
              <a:t>implied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– the ERTA case (1971)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norms</a:t>
            </a:r>
            <a:r>
              <a:rPr lang="it-IT" dirty="0"/>
              <a:t> on the </a:t>
            </a:r>
            <a:r>
              <a:rPr lang="it-IT" dirty="0" err="1"/>
              <a:t>transport</a:t>
            </a:r>
            <a:r>
              <a:rPr lang="it-IT" dirty="0"/>
              <a:t> policy. </a:t>
            </a:r>
            <a:r>
              <a:rPr lang="it-IT" dirty="0" err="1"/>
              <a:t>Theory</a:t>
            </a:r>
            <a:r>
              <a:rPr lang="it-IT" dirty="0"/>
              <a:t> of </a:t>
            </a:r>
            <a:r>
              <a:rPr lang="it-IT" dirty="0" err="1"/>
              <a:t>useful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. 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After</a:t>
            </a:r>
            <a:r>
              <a:rPr lang="it-IT" dirty="0"/>
              <a:t> the </a:t>
            </a:r>
            <a:r>
              <a:rPr lang="it-IT" dirty="0" err="1"/>
              <a:t>adoption</a:t>
            </a:r>
            <a:r>
              <a:rPr lang="it-IT" dirty="0"/>
              <a:t> of 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, the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becomes</a:t>
            </a:r>
            <a:r>
              <a:rPr lang="it-IT" dirty="0"/>
              <a:t> </a:t>
            </a:r>
            <a:r>
              <a:rPr lang="it-IT" dirty="0" err="1"/>
              <a:t>exclusive</a:t>
            </a:r>
            <a:r>
              <a:rPr lang="it-IT" dirty="0"/>
              <a:t>, due to the </a:t>
            </a:r>
            <a:r>
              <a:rPr lang="it-IT" dirty="0" err="1"/>
              <a:t>effect</a:t>
            </a:r>
            <a:r>
              <a:rPr lang="it-IT" dirty="0"/>
              <a:t> of </a:t>
            </a:r>
            <a:r>
              <a:rPr lang="it-IT" dirty="0" err="1"/>
              <a:t>pre-emption</a:t>
            </a:r>
            <a:r>
              <a:rPr lang="it-IT" dirty="0"/>
              <a:t> (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agreement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likely</a:t>
            </a:r>
            <a:r>
              <a:rPr lang="it-IT" dirty="0"/>
              <a:t> to </a:t>
            </a:r>
            <a:r>
              <a:rPr lang="it-IT" dirty="0" err="1"/>
              <a:t>affect</a:t>
            </a:r>
            <a:r>
              <a:rPr lang="it-IT" dirty="0"/>
              <a:t> </a:t>
            </a:r>
            <a:r>
              <a:rPr lang="it-IT" dirty="0" err="1"/>
              <a:t>existing</a:t>
            </a:r>
            <a:r>
              <a:rPr lang="it-IT" dirty="0"/>
              <a:t> common </a:t>
            </a:r>
            <a:r>
              <a:rPr lang="it-IT" dirty="0" err="1"/>
              <a:t>rules</a:t>
            </a:r>
            <a:r>
              <a:rPr lang="it-IT" dirty="0"/>
              <a:t> or alter </a:t>
            </a:r>
            <a:r>
              <a:rPr lang="it-IT" dirty="0" err="1"/>
              <a:t>their</a:t>
            </a:r>
            <a:r>
              <a:rPr lang="it-IT" dirty="0"/>
              <a:t> scope).</a:t>
            </a:r>
          </a:p>
        </p:txBody>
      </p:sp>
    </p:spTree>
    <p:extLst>
      <p:ext uri="{BB962C8B-B14F-4D97-AF65-F5344CB8AC3E}">
        <p14:creationId xmlns:p14="http://schemas.microsoft.com/office/powerpoint/2010/main" val="802826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Parallelism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Subsequent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conformed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from the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Union </a:t>
            </a:r>
            <a:r>
              <a:rPr lang="it-IT" dirty="0" err="1"/>
              <a:t>has</a:t>
            </a:r>
            <a:r>
              <a:rPr lang="it-IT" dirty="0"/>
              <a:t> an 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derives</a:t>
            </a:r>
            <a:r>
              <a:rPr lang="it-IT" dirty="0"/>
              <a:t> for the Court an </a:t>
            </a:r>
            <a:r>
              <a:rPr lang="it-IT" dirty="0" err="1"/>
              <a:t>implied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to conclude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agreements</a:t>
            </a:r>
            <a:r>
              <a:rPr lang="it-IT" dirty="0"/>
              <a:t> for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matters</a:t>
            </a:r>
            <a:r>
              <a:rPr lang="it-IT" dirty="0"/>
              <a:t> </a:t>
            </a:r>
            <a:r>
              <a:rPr lang="it-IT" dirty="0" err="1"/>
              <a:t>falling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scope of the </a:t>
            </a:r>
            <a:r>
              <a:rPr lang="it-IT" dirty="0" err="1"/>
              <a:t>Union’s</a:t>
            </a:r>
            <a:r>
              <a:rPr lang="it-IT" dirty="0"/>
              <a:t> 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Opinion 1/76 (1977) on a </a:t>
            </a:r>
            <a:r>
              <a:rPr lang="it-IT" dirty="0" err="1"/>
              <a:t>laying</a:t>
            </a:r>
            <a:r>
              <a:rPr lang="it-IT" dirty="0"/>
              <a:t>-up fund for </a:t>
            </a:r>
            <a:r>
              <a:rPr lang="it-IT" dirty="0" err="1"/>
              <a:t>vessels</a:t>
            </a:r>
            <a:r>
              <a:rPr lang="it-IT" dirty="0"/>
              <a:t> in the </a:t>
            </a:r>
            <a:r>
              <a:rPr lang="it-IT" dirty="0" err="1"/>
              <a:t>Rhine</a:t>
            </a:r>
            <a:r>
              <a:rPr lang="it-IT" dirty="0"/>
              <a:t> and </a:t>
            </a:r>
            <a:r>
              <a:rPr lang="it-IT" dirty="0" err="1"/>
              <a:t>Moselle’s</a:t>
            </a:r>
            <a:r>
              <a:rPr lang="it-IT" dirty="0"/>
              <a:t> </a:t>
            </a:r>
            <a:r>
              <a:rPr lang="it-IT" dirty="0" err="1"/>
              <a:t>fluvial</a:t>
            </a:r>
            <a:r>
              <a:rPr lang="it-IT" dirty="0"/>
              <a:t> </a:t>
            </a:r>
            <a:r>
              <a:rPr lang="it-IT" dirty="0" err="1"/>
              <a:t>basins</a:t>
            </a:r>
            <a:r>
              <a:rPr lang="it-IT" dirty="0"/>
              <a:t>, to be </a:t>
            </a:r>
            <a:r>
              <a:rPr lang="it-IT" dirty="0" err="1"/>
              <a:t>established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an </a:t>
            </a:r>
            <a:r>
              <a:rPr lang="it-IT" dirty="0" err="1"/>
              <a:t>agreement</a:t>
            </a:r>
            <a:r>
              <a:rPr lang="it-IT" dirty="0"/>
              <a:t> with </a:t>
            </a:r>
            <a:r>
              <a:rPr lang="it-IT" dirty="0" err="1"/>
              <a:t>Switzerland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5710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</a:t>
            </a:r>
            <a:r>
              <a:rPr lang="it-IT" dirty="0" err="1"/>
              <a:t>parallelism</a:t>
            </a:r>
            <a:r>
              <a:rPr lang="it-IT" dirty="0"/>
              <a:t> </a:t>
            </a:r>
            <a:r>
              <a:rPr lang="it-IT" dirty="0" err="1"/>
              <a:t>codification</a:t>
            </a:r>
            <a:r>
              <a:rPr lang="it-IT" dirty="0"/>
              <a:t> – art. 216 TFEU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«The Union </a:t>
            </a:r>
            <a:r>
              <a:rPr lang="it-IT" dirty="0" err="1"/>
              <a:t>may</a:t>
            </a:r>
            <a:r>
              <a:rPr lang="it-IT" dirty="0"/>
              <a:t> conclude an </a:t>
            </a:r>
            <a:r>
              <a:rPr lang="it-IT" dirty="0" err="1"/>
              <a:t>agreement</a:t>
            </a:r>
            <a:r>
              <a:rPr lang="it-IT" dirty="0"/>
              <a:t> with </a:t>
            </a:r>
            <a:r>
              <a:rPr lang="it-IT" dirty="0" err="1"/>
              <a:t>one</a:t>
            </a:r>
            <a:r>
              <a:rPr lang="it-IT" dirty="0"/>
              <a:t> or more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or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organizations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so </a:t>
            </a:r>
            <a:r>
              <a:rPr lang="it-IT" dirty="0" err="1"/>
              <a:t>provide</a:t>
            </a:r>
            <a:r>
              <a:rPr lang="it-IT" dirty="0"/>
              <a:t> or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conclusion</a:t>
            </a:r>
            <a:r>
              <a:rPr lang="it-IT" dirty="0"/>
              <a:t> of an </a:t>
            </a:r>
            <a:r>
              <a:rPr lang="it-IT" dirty="0" err="1"/>
              <a:t>agreement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achieve</a:t>
            </a:r>
            <a:r>
              <a:rPr lang="it-IT" dirty="0"/>
              <a:t>,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framework</a:t>
            </a:r>
            <a:r>
              <a:rPr lang="it-IT" dirty="0"/>
              <a:t> of the </a:t>
            </a:r>
            <a:r>
              <a:rPr lang="it-IT" dirty="0" err="1"/>
              <a:t>Union’s</a:t>
            </a:r>
            <a:r>
              <a:rPr lang="it-IT" dirty="0"/>
              <a:t> </a:t>
            </a:r>
            <a:r>
              <a:rPr lang="it-IT" dirty="0" err="1"/>
              <a:t>policies</a:t>
            </a:r>
            <a:r>
              <a:rPr lang="it-IT" dirty="0"/>
              <a:t>, </a:t>
            </a:r>
            <a:r>
              <a:rPr lang="it-IT" dirty="0" err="1"/>
              <a:t>one</a:t>
            </a:r>
            <a:r>
              <a:rPr lang="it-IT" dirty="0"/>
              <a:t> of the </a:t>
            </a:r>
            <a:r>
              <a:rPr lang="it-IT" dirty="0" err="1"/>
              <a:t>objectives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the </a:t>
            </a:r>
            <a:r>
              <a:rPr lang="it-IT" dirty="0" err="1"/>
              <a:t>Treaties</a:t>
            </a:r>
            <a:r>
              <a:rPr lang="it-IT" dirty="0"/>
              <a:t>, 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in a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Union </a:t>
            </a:r>
            <a:r>
              <a:rPr lang="it-IT" dirty="0" err="1"/>
              <a:t>act</a:t>
            </a:r>
            <a:r>
              <a:rPr lang="it-IT" dirty="0"/>
              <a:t> 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likely</a:t>
            </a:r>
            <a:r>
              <a:rPr lang="it-IT" dirty="0"/>
              <a:t> to </a:t>
            </a:r>
            <a:r>
              <a:rPr lang="it-IT" dirty="0" err="1"/>
              <a:t>affect</a:t>
            </a:r>
            <a:r>
              <a:rPr lang="it-IT" dirty="0"/>
              <a:t> common </a:t>
            </a:r>
            <a:r>
              <a:rPr lang="it-IT" dirty="0" err="1"/>
              <a:t>rules</a:t>
            </a:r>
            <a:r>
              <a:rPr lang="it-IT" dirty="0"/>
              <a:t> or alter </a:t>
            </a:r>
            <a:r>
              <a:rPr lang="it-IT" dirty="0" err="1"/>
              <a:t>their</a:t>
            </a:r>
            <a:r>
              <a:rPr lang="it-IT" dirty="0"/>
              <a:t> scope».</a:t>
            </a:r>
          </a:p>
        </p:txBody>
      </p:sp>
    </p:spTree>
    <p:extLst>
      <p:ext uri="{BB962C8B-B14F-4D97-AF65-F5344CB8AC3E}">
        <p14:creationId xmlns:p14="http://schemas.microsoft.com/office/powerpoint/2010/main" val="170810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Categories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r>
              <a:rPr lang="it-IT" dirty="0"/>
              <a:t> – 1. </a:t>
            </a:r>
            <a:r>
              <a:rPr lang="it-IT" dirty="0" err="1"/>
              <a:t>exclusive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Art. 2, par. 1, TFEU: «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confer</a:t>
            </a:r>
            <a:r>
              <a:rPr lang="it-IT" dirty="0"/>
              <a:t> on the Union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in a </a:t>
            </a:r>
            <a:r>
              <a:rPr lang="it-IT" dirty="0" err="1"/>
              <a:t>specific</a:t>
            </a:r>
            <a:r>
              <a:rPr lang="it-IT" dirty="0"/>
              <a:t> area, </a:t>
            </a:r>
            <a:r>
              <a:rPr lang="it-IT" dirty="0" err="1"/>
              <a:t>only</a:t>
            </a:r>
            <a:r>
              <a:rPr lang="it-IT" dirty="0"/>
              <a:t> the Union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legislate</a:t>
            </a:r>
            <a:r>
              <a:rPr lang="it-IT" dirty="0"/>
              <a:t> and </a:t>
            </a:r>
            <a:r>
              <a:rPr lang="it-IT" dirty="0" err="1"/>
              <a:t>adopt</a:t>
            </a:r>
            <a:r>
              <a:rPr lang="it-IT" dirty="0"/>
              <a:t>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,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able</a:t>
            </a:r>
            <a:r>
              <a:rPr lang="it-IT" dirty="0"/>
              <a:t> to do so </a:t>
            </a:r>
            <a:r>
              <a:rPr lang="it-IT" dirty="0" err="1"/>
              <a:t>themselves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so </a:t>
            </a:r>
            <a:r>
              <a:rPr lang="it-IT" dirty="0" err="1"/>
              <a:t>empowered</a:t>
            </a:r>
            <a:r>
              <a:rPr lang="it-IT" dirty="0"/>
              <a:t> by the Union or for the </a:t>
            </a:r>
            <a:r>
              <a:rPr lang="it-IT" dirty="0" err="1"/>
              <a:t>implementation</a:t>
            </a:r>
            <a:r>
              <a:rPr lang="it-IT" dirty="0"/>
              <a:t> of Union </a:t>
            </a:r>
            <a:r>
              <a:rPr lang="it-IT" dirty="0" err="1"/>
              <a:t>acts</a:t>
            </a:r>
            <a:r>
              <a:rPr lang="it-IT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1686418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3, par. 1, TFEU: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Customs</a:t>
            </a:r>
            <a:r>
              <a:rPr lang="it-IT" dirty="0"/>
              <a:t> union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Establishment of the </a:t>
            </a:r>
            <a:r>
              <a:rPr lang="it-IT" dirty="0" err="1"/>
              <a:t>competition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for the </a:t>
            </a:r>
            <a:r>
              <a:rPr lang="it-IT" dirty="0" err="1"/>
              <a:t>functioning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market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Monetary</a:t>
            </a:r>
            <a:r>
              <a:rPr lang="it-IT" dirty="0"/>
              <a:t> policy for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currency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euro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Conservation</a:t>
            </a:r>
            <a:r>
              <a:rPr lang="it-IT" dirty="0"/>
              <a:t> of marine </a:t>
            </a:r>
            <a:r>
              <a:rPr lang="it-IT" dirty="0" err="1"/>
              <a:t>biological</a:t>
            </a:r>
            <a:r>
              <a:rPr lang="it-IT" dirty="0"/>
              <a:t> </a:t>
            </a:r>
            <a:r>
              <a:rPr lang="it-IT" dirty="0" err="1"/>
              <a:t>resources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Common commercial policy</a:t>
            </a:r>
          </a:p>
        </p:txBody>
      </p:sp>
    </p:spTree>
    <p:extLst>
      <p:ext uri="{BB962C8B-B14F-4D97-AF65-F5344CB8AC3E}">
        <p14:creationId xmlns:p14="http://schemas.microsoft.com/office/powerpoint/2010/main" val="4762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3, par. 2, TFEU: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competences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conclusion</a:t>
            </a:r>
            <a:r>
              <a:rPr lang="it-IT" dirty="0"/>
              <a:t> of an </a:t>
            </a:r>
            <a:r>
              <a:rPr lang="it-IT" dirty="0" err="1"/>
              <a:t>agreement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in a legislative </a:t>
            </a:r>
            <a:r>
              <a:rPr lang="it-IT" dirty="0" err="1"/>
              <a:t>act</a:t>
            </a:r>
            <a:r>
              <a:rPr lang="it-IT" dirty="0"/>
              <a:t> of the Union (Opinion 2/94 on WTO </a:t>
            </a:r>
            <a:r>
              <a:rPr lang="it-IT" dirty="0" err="1"/>
              <a:t>agreements</a:t>
            </a:r>
            <a:r>
              <a:rPr lang="it-IT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enable</a:t>
            </a:r>
            <a:r>
              <a:rPr lang="it-IT" dirty="0"/>
              <a:t> the Union to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(Opinion 1/76)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 so far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conclusion</a:t>
            </a:r>
            <a:r>
              <a:rPr lang="it-IT" dirty="0"/>
              <a:t> of the </a:t>
            </a:r>
            <a:r>
              <a:rPr lang="it-IT" dirty="0" err="1"/>
              <a:t>agreement</a:t>
            </a:r>
            <a:r>
              <a:rPr lang="it-IT" dirty="0"/>
              <a:t> (by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)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affect</a:t>
            </a:r>
            <a:r>
              <a:rPr lang="it-IT" dirty="0"/>
              <a:t> common </a:t>
            </a:r>
            <a:r>
              <a:rPr lang="it-IT" dirty="0" err="1"/>
              <a:t>rules</a:t>
            </a:r>
            <a:r>
              <a:rPr lang="it-IT" dirty="0"/>
              <a:t> or alter </a:t>
            </a:r>
            <a:r>
              <a:rPr lang="it-IT" dirty="0" err="1"/>
              <a:t>their</a:t>
            </a:r>
            <a:r>
              <a:rPr lang="it-IT" dirty="0"/>
              <a:t> scope (ERTA case) </a:t>
            </a:r>
          </a:p>
        </p:txBody>
      </p:sp>
    </p:spTree>
    <p:extLst>
      <p:ext uri="{BB962C8B-B14F-4D97-AF65-F5344CB8AC3E}">
        <p14:creationId xmlns:p14="http://schemas.microsoft.com/office/powerpoint/2010/main" val="144500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Art. 2, par. 2: «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confer</a:t>
            </a:r>
            <a:r>
              <a:rPr lang="it-IT" dirty="0"/>
              <a:t> on the Union a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shared</a:t>
            </a:r>
            <a:r>
              <a:rPr lang="it-IT" dirty="0"/>
              <a:t> with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in a </a:t>
            </a:r>
            <a:r>
              <a:rPr lang="it-IT" dirty="0" err="1"/>
              <a:t>specific</a:t>
            </a:r>
            <a:r>
              <a:rPr lang="it-IT" dirty="0"/>
              <a:t> area, the Union and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legislate</a:t>
            </a:r>
            <a:r>
              <a:rPr lang="it-IT" dirty="0"/>
              <a:t> and </a:t>
            </a:r>
            <a:r>
              <a:rPr lang="it-IT" dirty="0" err="1"/>
              <a:t>adopt</a:t>
            </a:r>
            <a:r>
              <a:rPr lang="it-IT" dirty="0"/>
              <a:t>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 in </a:t>
            </a:r>
            <a:r>
              <a:rPr lang="it-IT" dirty="0" err="1"/>
              <a:t>that</a:t>
            </a:r>
            <a:r>
              <a:rPr lang="it-IT" dirty="0"/>
              <a:t> area.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to the </a:t>
            </a:r>
            <a:r>
              <a:rPr lang="it-IT" dirty="0" err="1"/>
              <a:t>extent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Union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exercised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.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again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to the </a:t>
            </a:r>
            <a:r>
              <a:rPr lang="it-IT" dirty="0" err="1"/>
              <a:t>extent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Union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decided</a:t>
            </a:r>
            <a:r>
              <a:rPr lang="it-IT" dirty="0"/>
              <a:t> to </a:t>
            </a:r>
            <a:r>
              <a:rPr lang="it-IT" dirty="0" err="1"/>
              <a:t>cease</a:t>
            </a:r>
            <a:r>
              <a:rPr lang="it-IT" dirty="0"/>
              <a:t> </a:t>
            </a:r>
            <a:r>
              <a:rPr lang="it-IT" dirty="0" err="1"/>
              <a:t>exercising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1156341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– art. 4 TFEU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are the </a:t>
            </a:r>
            <a:r>
              <a:rPr lang="it-IT" dirty="0" err="1"/>
              <a:t>ordinary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of the Union. </a:t>
            </a:r>
          </a:p>
          <a:p>
            <a:endParaRPr lang="it-IT" dirty="0"/>
          </a:p>
          <a:p>
            <a:r>
              <a:rPr lang="it-IT" dirty="0" err="1"/>
              <a:t>They</a:t>
            </a:r>
            <a:r>
              <a:rPr lang="it-IT" dirty="0"/>
              <a:t> can be </a:t>
            </a:r>
            <a:r>
              <a:rPr lang="it-IT" dirty="0" err="1"/>
              <a:t>described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divided</a:t>
            </a:r>
            <a:r>
              <a:rPr lang="it-IT" dirty="0"/>
              <a:t> </a:t>
            </a:r>
            <a:r>
              <a:rPr lang="it-IT" dirty="0" err="1"/>
              <a:t>field</a:t>
            </a:r>
            <a:r>
              <a:rPr lang="it-IT" dirty="0"/>
              <a:t>.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are </a:t>
            </a:r>
            <a:r>
              <a:rPr lang="it-IT" dirty="0" err="1"/>
              <a:t>allowed</a:t>
            </a:r>
            <a:r>
              <a:rPr lang="it-IT" dirty="0"/>
              <a:t> to </a:t>
            </a:r>
            <a:r>
              <a:rPr lang="it-IT" dirty="0" err="1"/>
              <a:t>legislate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in the part of the </a:t>
            </a:r>
            <a:r>
              <a:rPr lang="it-IT" dirty="0" err="1"/>
              <a:t>field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occupied</a:t>
            </a:r>
            <a:r>
              <a:rPr lang="it-IT" dirty="0"/>
              <a:t> by EU </a:t>
            </a:r>
            <a:r>
              <a:rPr lang="it-IT" dirty="0" err="1"/>
              <a:t>legislation</a:t>
            </a:r>
            <a:r>
              <a:rPr lang="it-IT" dirty="0"/>
              <a:t> (</a:t>
            </a:r>
            <a:r>
              <a:rPr lang="it-IT" b="1" dirty="0" err="1"/>
              <a:t>pre-emptive</a:t>
            </a:r>
            <a:r>
              <a:rPr lang="it-IT" b="1" dirty="0"/>
              <a:t> </a:t>
            </a:r>
            <a:r>
              <a:rPr lang="it-IT" b="1" dirty="0" err="1"/>
              <a:t>effect</a:t>
            </a:r>
            <a:r>
              <a:rPr lang="it-IT" b="1" dirty="0"/>
              <a:t> of EU </a:t>
            </a:r>
            <a:r>
              <a:rPr lang="it-IT" b="1" dirty="0" err="1"/>
              <a:t>legislation</a:t>
            </a:r>
            <a:r>
              <a:rPr lang="it-IT" dirty="0"/>
              <a:t>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771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Definition of </a:t>
            </a:r>
            <a:r>
              <a:rPr lang="it-IT" dirty="0" err="1"/>
              <a:t>competence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power</a:t>
            </a:r>
            <a:r>
              <a:rPr lang="it-IT" dirty="0"/>
              <a:t> to </a:t>
            </a:r>
            <a:r>
              <a:rPr lang="it-IT" dirty="0" err="1"/>
              <a:t>adopt</a:t>
            </a:r>
            <a:r>
              <a:rPr lang="it-IT" dirty="0"/>
              <a:t> normative </a:t>
            </a:r>
            <a:r>
              <a:rPr lang="it-IT" dirty="0" err="1"/>
              <a:t>acts</a:t>
            </a:r>
            <a:r>
              <a:rPr lang="it-IT" dirty="0"/>
              <a:t>. A legislative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b="1" dirty="0" err="1"/>
              <a:t>material</a:t>
            </a:r>
            <a:r>
              <a:rPr lang="it-IT" b="1" dirty="0"/>
              <a:t> </a:t>
            </a:r>
            <a:r>
              <a:rPr lang="it-IT" b="1" dirty="0" err="1"/>
              <a:t>field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the EU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entitled</a:t>
            </a:r>
            <a:r>
              <a:rPr lang="it-IT" dirty="0"/>
              <a:t> to </a:t>
            </a:r>
            <a:r>
              <a:rPr lang="it-IT" dirty="0" err="1"/>
              <a:t>legislate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applies</a:t>
            </a:r>
            <a:r>
              <a:rPr lang="it-IT" dirty="0"/>
              <a:t> to the Union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and to the </a:t>
            </a:r>
            <a:r>
              <a:rPr lang="it-IT" dirty="0" err="1"/>
              <a:t>institutions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Vertical </a:t>
            </a:r>
            <a:r>
              <a:rPr lang="it-IT" dirty="0" err="1"/>
              <a:t>distribution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r>
              <a:rPr lang="it-IT" dirty="0"/>
              <a:t>: the </a:t>
            </a:r>
            <a:r>
              <a:rPr lang="it-IT" dirty="0" err="1"/>
              <a:t>distribution</a:t>
            </a:r>
            <a:r>
              <a:rPr lang="it-IT" dirty="0"/>
              <a:t> of legislative </a:t>
            </a:r>
            <a:r>
              <a:rPr lang="it-IT" dirty="0" err="1"/>
              <a:t>powers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Union and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Horizontal</a:t>
            </a:r>
            <a:r>
              <a:rPr lang="it-IT" dirty="0"/>
              <a:t> </a:t>
            </a:r>
            <a:r>
              <a:rPr lang="it-IT" dirty="0" err="1"/>
              <a:t>distribution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r>
              <a:rPr lang="it-IT" dirty="0"/>
              <a:t>: the </a:t>
            </a:r>
            <a:r>
              <a:rPr lang="it-IT" dirty="0" err="1"/>
              <a:t>distribution</a:t>
            </a:r>
            <a:r>
              <a:rPr lang="it-IT" dirty="0"/>
              <a:t> of </a:t>
            </a:r>
            <a:r>
              <a:rPr lang="it-IT" dirty="0" err="1"/>
              <a:t>decision-making</a:t>
            </a:r>
            <a:r>
              <a:rPr lang="it-IT" dirty="0"/>
              <a:t> </a:t>
            </a:r>
            <a:r>
              <a:rPr lang="it-IT" dirty="0" err="1"/>
              <a:t>functions</a:t>
            </a:r>
            <a:r>
              <a:rPr lang="it-IT" dirty="0"/>
              <a:t> </a:t>
            </a:r>
            <a:r>
              <a:rPr lang="it-IT" dirty="0" err="1"/>
              <a:t>among</a:t>
            </a:r>
            <a:r>
              <a:rPr lang="it-IT" dirty="0"/>
              <a:t> the EU </a:t>
            </a:r>
            <a:r>
              <a:rPr lang="it-IT" dirty="0" err="1"/>
              <a:t>institutions</a:t>
            </a:r>
            <a:r>
              <a:rPr lang="it-IT" dirty="0"/>
              <a:t> (</a:t>
            </a:r>
            <a:r>
              <a:rPr lang="it-IT" dirty="0" err="1"/>
              <a:t>institutional</a:t>
            </a:r>
            <a:r>
              <a:rPr lang="it-IT" dirty="0"/>
              <a:t> balance)</a:t>
            </a:r>
          </a:p>
        </p:txBody>
      </p:sp>
    </p:spTree>
    <p:extLst>
      <p:ext uri="{BB962C8B-B14F-4D97-AF65-F5344CB8AC3E}">
        <p14:creationId xmlns:p14="http://schemas.microsoft.com/office/powerpoint/2010/main" val="1308764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Parallel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– art. 4, par. 3 and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a </a:t>
            </a:r>
            <a:r>
              <a:rPr lang="it-IT" dirty="0" err="1"/>
              <a:t>pre-emptive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exercised</a:t>
            </a:r>
            <a:r>
              <a:rPr lang="it-IT" dirty="0"/>
              <a:t> by the Union:</a:t>
            </a:r>
          </a:p>
          <a:p>
            <a:r>
              <a:rPr lang="it-IT" dirty="0" err="1"/>
              <a:t>Research</a:t>
            </a:r>
            <a:r>
              <a:rPr lang="it-IT" dirty="0"/>
              <a:t>, </a:t>
            </a:r>
            <a:r>
              <a:rPr lang="it-IT" dirty="0" err="1"/>
              <a:t>technological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 and </a:t>
            </a:r>
            <a:r>
              <a:rPr lang="it-IT" dirty="0" err="1"/>
              <a:t>space</a:t>
            </a:r>
            <a:endParaRPr lang="it-IT" dirty="0"/>
          </a:p>
          <a:p>
            <a:r>
              <a:rPr lang="it-IT" dirty="0"/>
              <a:t>Development </a:t>
            </a:r>
            <a:r>
              <a:rPr lang="it-IT" dirty="0" err="1"/>
              <a:t>cooperation</a:t>
            </a:r>
            <a:r>
              <a:rPr lang="it-IT" dirty="0"/>
              <a:t> and </a:t>
            </a:r>
            <a:r>
              <a:rPr lang="it-IT" dirty="0" err="1"/>
              <a:t>humanitarian</a:t>
            </a:r>
            <a:r>
              <a:rPr lang="it-IT" dirty="0"/>
              <a:t> </a:t>
            </a:r>
            <a:r>
              <a:rPr lang="it-IT" dirty="0" err="1"/>
              <a:t>aid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Both</a:t>
            </a:r>
            <a:r>
              <a:rPr lang="it-IT" dirty="0"/>
              <a:t> the Union and the MS can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policies</a:t>
            </a:r>
            <a:r>
              <a:rPr lang="it-IT" dirty="0"/>
              <a:t> in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areas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8218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Competences</a:t>
            </a:r>
            <a:r>
              <a:rPr lang="it-IT" dirty="0"/>
              <a:t> to </a:t>
            </a:r>
            <a:r>
              <a:rPr lang="it-IT" dirty="0" err="1"/>
              <a:t>support</a:t>
            </a:r>
            <a:r>
              <a:rPr lang="it-IT" dirty="0"/>
              <a:t>, coordinate or </a:t>
            </a:r>
            <a:r>
              <a:rPr lang="it-IT" dirty="0" err="1"/>
              <a:t>supplement</a:t>
            </a:r>
            <a:r>
              <a:rPr lang="it-IT" dirty="0"/>
              <a:t> (</a:t>
            </a:r>
            <a:r>
              <a:rPr lang="it-IT" dirty="0" err="1"/>
              <a:t>complementary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2, par. 5, TFEU: «In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 and under the </a:t>
            </a:r>
            <a:r>
              <a:rPr lang="it-IT" dirty="0" err="1"/>
              <a:t>conditions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in the </a:t>
            </a:r>
            <a:r>
              <a:rPr lang="it-IT" dirty="0" err="1"/>
              <a:t>Treaties</a:t>
            </a:r>
            <a:r>
              <a:rPr lang="it-IT" dirty="0"/>
              <a:t>, the Union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competence</a:t>
            </a:r>
            <a:r>
              <a:rPr lang="it-IT" dirty="0"/>
              <a:t> to </a:t>
            </a:r>
            <a:r>
              <a:rPr lang="it-IT" dirty="0" err="1"/>
              <a:t>carry</a:t>
            </a:r>
            <a:r>
              <a:rPr lang="it-IT" dirty="0"/>
              <a:t> out </a:t>
            </a:r>
            <a:r>
              <a:rPr lang="it-IT" dirty="0" err="1"/>
              <a:t>actions</a:t>
            </a:r>
            <a:r>
              <a:rPr lang="it-IT" dirty="0"/>
              <a:t> to </a:t>
            </a:r>
            <a:r>
              <a:rPr lang="it-IT" dirty="0" err="1"/>
              <a:t>support</a:t>
            </a:r>
            <a:r>
              <a:rPr lang="it-IT" dirty="0"/>
              <a:t>, coordinate or </a:t>
            </a:r>
            <a:r>
              <a:rPr lang="it-IT" dirty="0" err="1"/>
              <a:t>supplement</a:t>
            </a:r>
            <a:r>
              <a:rPr lang="it-IT" dirty="0"/>
              <a:t> the </a:t>
            </a:r>
            <a:r>
              <a:rPr lang="it-IT" dirty="0" err="1"/>
              <a:t>actions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thereby</a:t>
            </a:r>
            <a:r>
              <a:rPr lang="it-IT" dirty="0"/>
              <a:t> </a:t>
            </a:r>
            <a:r>
              <a:rPr lang="it-IT" dirty="0" err="1"/>
              <a:t>superseding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in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.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 of the Union </a:t>
            </a:r>
            <a:r>
              <a:rPr lang="it-IT" dirty="0" err="1"/>
              <a:t>adopted</a:t>
            </a:r>
            <a:r>
              <a:rPr lang="it-IT" dirty="0"/>
              <a:t> on the </a:t>
            </a:r>
            <a:r>
              <a:rPr lang="it-IT" dirty="0" err="1"/>
              <a:t>basis</a:t>
            </a:r>
            <a:r>
              <a:rPr lang="it-IT" dirty="0"/>
              <a:t> of the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relating</a:t>
            </a:r>
            <a:r>
              <a:rPr lang="it-IT" dirty="0"/>
              <a:t> to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entail</a:t>
            </a:r>
            <a:r>
              <a:rPr lang="it-IT" dirty="0"/>
              <a:t> </a:t>
            </a:r>
            <a:r>
              <a:rPr lang="it-IT" dirty="0" err="1"/>
              <a:t>harmonization</a:t>
            </a:r>
            <a:r>
              <a:rPr lang="it-IT" dirty="0"/>
              <a:t> of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’ </a:t>
            </a:r>
            <a:r>
              <a:rPr lang="it-IT" dirty="0" err="1"/>
              <a:t>laws</a:t>
            </a:r>
            <a:r>
              <a:rPr lang="it-IT" dirty="0"/>
              <a:t> or </a:t>
            </a:r>
            <a:r>
              <a:rPr lang="it-IT" dirty="0" err="1"/>
              <a:t>regulations</a:t>
            </a:r>
            <a:r>
              <a:rPr lang="it-IT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4079564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</a:t>
            </a:r>
            <a:r>
              <a:rPr lang="it-IT" dirty="0" err="1"/>
              <a:t>complementary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– art. 6 TFEU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No </a:t>
            </a:r>
            <a:r>
              <a:rPr lang="it-IT" dirty="0" err="1"/>
              <a:t>harmonization</a:t>
            </a:r>
            <a:r>
              <a:rPr lang="it-IT" dirty="0"/>
              <a:t> – no </a:t>
            </a:r>
            <a:r>
              <a:rPr lang="it-IT" dirty="0" err="1"/>
              <a:t>pre-emptive</a:t>
            </a:r>
            <a:r>
              <a:rPr lang="it-IT" dirty="0"/>
              <a:t> </a:t>
            </a:r>
            <a:r>
              <a:rPr lang="it-IT" dirty="0" err="1"/>
              <a:t>effect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Health</a:t>
            </a:r>
            <a:endParaRPr lang="it-IT" dirty="0"/>
          </a:p>
          <a:p>
            <a:r>
              <a:rPr lang="it-IT" dirty="0" err="1"/>
              <a:t>Industry</a:t>
            </a:r>
            <a:endParaRPr lang="it-IT" dirty="0"/>
          </a:p>
          <a:p>
            <a:r>
              <a:rPr lang="it-IT" dirty="0"/>
              <a:t>Culture</a:t>
            </a:r>
          </a:p>
          <a:p>
            <a:r>
              <a:rPr lang="it-IT" dirty="0" err="1"/>
              <a:t>Tourism</a:t>
            </a:r>
            <a:endParaRPr lang="it-IT" dirty="0"/>
          </a:p>
          <a:p>
            <a:r>
              <a:rPr lang="it-IT" dirty="0" err="1"/>
              <a:t>Education</a:t>
            </a:r>
            <a:r>
              <a:rPr lang="it-IT" dirty="0"/>
              <a:t>, </a:t>
            </a:r>
            <a:r>
              <a:rPr lang="it-IT" dirty="0" err="1"/>
              <a:t>youth</a:t>
            </a:r>
            <a:r>
              <a:rPr lang="it-IT" dirty="0"/>
              <a:t> and sport</a:t>
            </a:r>
          </a:p>
          <a:p>
            <a:r>
              <a:rPr lang="it-IT" dirty="0" err="1"/>
              <a:t>Civil</a:t>
            </a:r>
            <a:r>
              <a:rPr lang="it-IT" dirty="0"/>
              <a:t> </a:t>
            </a:r>
            <a:r>
              <a:rPr lang="it-IT" dirty="0" err="1"/>
              <a:t>protection</a:t>
            </a:r>
            <a:endParaRPr lang="it-IT" dirty="0"/>
          </a:p>
          <a:p>
            <a:r>
              <a:rPr lang="it-IT" dirty="0" err="1"/>
              <a:t>Administrative</a:t>
            </a:r>
            <a:r>
              <a:rPr lang="it-IT" dirty="0"/>
              <a:t> </a:t>
            </a:r>
            <a:r>
              <a:rPr lang="it-IT" dirty="0" err="1"/>
              <a:t>cooperation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4353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Coordinating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– art.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fall</a:t>
            </a:r>
            <a:r>
              <a:rPr lang="it-IT" dirty="0"/>
              <a:t> </a:t>
            </a:r>
            <a:r>
              <a:rPr lang="it-IT" dirty="0" err="1"/>
              <a:t>outside</a:t>
            </a:r>
            <a:r>
              <a:rPr lang="it-IT" dirty="0"/>
              <a:t> of the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categories</a:t>
            </a:r>
            <a:r>
              <a:rPr lang="it-IT" dirty="0"/>
              <a:t>:</a:t>
            </a:r>
          </a:p>
          <a:p>
            <a:r>
              <a:rPr lang="it-IT" dirty="0" err="1"/>
              <a:t>Economic</a:t>
            </a:r>
            <a:r>
              <a:rPr lang="it-IT" dirty="0"/>
              <a:t> policy</a:t>
            </a:r>
          </a:p>
          <a:p>
            <a:r>
              <a:rPr lang="it-IT" dirty="0" err="1"/>
              <a:t>Employment</a:t>
            </a:r>
            <a:r>
              <a:rPr lang="it-IT" dirty="0"/>
              <a:t> policy</a:t>
            </a:r>
          </a:p>
          <a:p>
            <a:r>
              <a:rPr lang="it-IT" dirty="0"/>
              <a:t>Social policy</a:t>
            </a:r>
          </a:p>
          <a:p>
            <a:endParaRPr lang="it-IT" dirty="0"/>
          </a:p>
          <a:p>
            <a:r>
              <a:rPr lang="it-IT" dirty="0" err="1"/>
              <a:t>These</a:t>
            </a:r>
            <a:r>
              <a:rPr lang="it-IT" dirty="0"/>
              <a:t> are </a:t>
            </a:r>
            <a:r>
              <a:rPr lang="it-IT" dirty="0" err="1"/>
              <a:t>policies</a:t>
            </a:r>
            <a:r>
              <a:rPr lang="it-IT" dirty="0"/>
              <a:t> of the MS, </a:t>
            </a:r>
            <a:r>
              <a:rPr lang="it-IT" dirty="0" err="1"/>
              <a:t>where</a:t>
            </a:r>
            <a:r>
              <a:rPr lang="it-IT" dirty="0"/>
              <a:t> the EU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a </a:t>
            </a:r>
            <a:r>
              <a:rPr lang="it-IT" dirty="0" err="1"/>
              <a:t>power</a:t>
            </a:r>
            <a:r>
              <a:rPr lang="it-IT" dirty="0"/>
              <a:t> of </a:t>
            </a:r>
            <a:r>
              <a:rPr lang="it-IT" dirty="0" err="1"/>
              <a:t>coordination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7248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Areas</a:t>
            </a:r>
            <a:r>
              <a:rPr lang="it-IT" dirty="0"/>
              <a:t> of </a:t>
            </a:r>
            <a:r>
              <a:rPr lang="it-IT" dirty="0" err="1"/>
              <a:t>cooperation</a:t>
            </a:r>
            <a:r>
              <a:rPr lang="it-IT" dirty="0"/>
              <a:t> (</a:t>
            </a:r>
            <a:r>
              <a:rPr lang="it-IT" dirty="0" err="1"/>
              <a:t>intergovernmental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2, par. 4:</a:t>
            </a:r>
          </a:p>
          <a:p>
            <a:r>
              <a:rPr lang="it-IT" dirty="0"/>
              <a:t>«The Union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,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 on </a:t>
            </a:r>
            <a:r>
              <a:rPr lang="it-IT" dirty="0" err="1"/>
              <a:t>European</a:t>
            </a:r>
            <a:r>
              <a:rPr lang="it-IT" dirty="0"/>
              <a:t> Union, to </a:t>
            </a:r>
            <a:r>
              <a:rPr lang="it-IT" dirty="0" err="1"/>
              <a:t>define</a:t>
            </a:r>
            <a:r>
              <a:rPr lang="it-IT" dirty="0"/>
              <a:t> and </a:t>
            </a:r>
            <a:r>
              <a:rPr lang="it-IT" dirty="0" err="1"/>
              <a:t>implement</a:t>
            </a:r>
            <a:r>
              <a:rPr lang="it-IT" dirty="0"/>
              <a:t> a common </a:t>
            </a:r>
            <a:r>
              <a:rPr lang="it-IT" dirty="0" err="1"/>
              <a:t>foreign</a:t>
            </a:r>
            <a:r>
              <a:rPr lang="it-IT" dirty="0"/>
              <a:t> and security policy, </a:t>
            </a:r>
            <a:r>
              <a:rPr lang="it-IT" dirty="0" err="1"/>
              <a:t>including</a:t>
            </a:r>
            <a:r>
              <a:rPr lang="it-IT" dirty="0"/>
              <a:t> the progressive </a:t>
            </a:r>
            <a:r>
              <a:rPr lang="it-IT" dirty="0" err="1"/>
              <a:t>framing</a:t>
            </a:r>
            <a:r>
              <a:rPr lang="it-IT" dirty="0"/>
              <a:t> of a common </a:t>
            </a:r>
            <a:r>
              <a:rPr lang="it-IT" dirty="0" err="1"/>
              <a:t>defence</a:t>
            </a:r>
            <a:r>
              <a:rPr lang="it-IT"/>
              <a:t> policy».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6456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125826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Principles</a:t>
            </a:r>
            <a:r>
              <a:rPr lang="it-IT" dirty="0"/>
              <a:t> for the </a:t>
            </a:r>
            <a:r>
              <a:rPr lang="it-IT" dirty="0" err="1"/>
              <a:t>exercise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4800" dirty="0" err="1"/>
              <a:t>Subsidiarity</a:t>
            </a:r>
            <a:r>
              <a:rPr lang="it-IT" sz="4800" dirty="0"/>
              <a:t> and </a:t>
            </a:r>
            <a:r>
              <a:rPr lang="it-IT" sz="4800" dirty="0" err="1"/>
              <a:t>proportionality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2086991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Subsidiarity</a:t>
            </a:r>
            <a:r>
              <a:rPr lang="it-IT" dirty="0"/>
              <a:t> – art. 5 TEU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«Under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subsidiarity</a:t>
            </a:r>
            <a:r>
              <a:rPr lang="it-IT" dirty="0"/>
              <a:t>, in </a:t>
            </a:r>
            <a:r>
              <a:rPr lang="it-IT" dirty="0" err="1"/>
              <a:t>areas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fall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, the Union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and in so far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objectives</a:t>
            </a:r>
            <a:r>
              <a:rPr lang="it-IT" dirty="0"/>
              <a:t> of the </a:t>
            </a:r>
            <a:r>
              <a:rPr lang="it-IT" dirty="0" err="1"/>
              <a:t>proposed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achieved</a:t>
            </a:r>
            <a:r>
              <a:rPr lang="it-IT" dirty="0"/>
              <a:t> by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</a:t>
            </a:r>
            <a:r>
              <a:rPr lang="it-IT" dirty="0" err="1"/>
              <a:t>either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central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or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regional</a:t>
            </a:r>
            <a:r>
              <a:rPr lang="it-IT" dirty="0"/>
              <a:t> and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can </a:t>
            </a:r>
            <a:r>
              <a:rPr lang="it-IT" dirty="0" err="1"/>
              <a:t>rather</a:t>
            </a:r>
            <a:r>
              <a:rPr lang="it-IT" dirty="0"/>
              <a:t>, by </a:t>
            </a:r>
            <a:r>
              <a:rPr lang="it-IT" dirty="0" err="1"/>
              <a:t>reason</a:t>
            </a:r>
            <a:r>
              <a:rPr lang="it-IT" dirty="0"/>
              <a:t> of the scale or </a:t>
            </a:r>
            <a:r>
              <a:rPr lang="it-IT" dirty="0" err="1"/>
              <a:t>effects</a:t>
            </a:r>
            <a:r>
              <a:rPr lang="it-IT" dirty="0"/>
              <a:t> of the </a:t>
            </a:r>
            <a:r>
              <a:rPr lang="it-IT" dirty="0" err="1"/>
              <a:t>proposed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, be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achieved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Union </a:t>
            </a:r>
            <a:r>
              <a:rPr lang="it-IT" dirty="0" err="1"/>
              <a:t>level</a:t>
            </a:r>
            <a:r>
              <a:rPr lang="it-IT" dirty="0"/>
              <a:t>». 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National </a:t>
            </a:r>
            <a:r>
              <a:rPr lang="it-IT" dirty="0" err="1"/>
              <a:t>insufficienty</a:t>
            </a:r>
            <a:r>
              <a:rPr lang="it-IT" dirty="0"/>
              <a:t> test</a:t>
            </a:r>
          </a:p>
          <a:p>
            <a:pPr marL="514350" indent="-514350">
              <a:buAutoNum type="arabicPeriod"/>
            </a:pPr>
            <a:r>
              <a:rPr lang="it-IT" dirty="0"/>
              <a:t>Comparative </a:t>
            </a:r>
            <a:r>
              <a:rPr lang="it-IT" dirty="0" err="1"/>
              <a:t>efficiency</a:t>
            </a:r>
            <a:r>
              <a:rPr lang="it-IT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3316783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</a:t>
            </a:r>
            <a:r>
              <a:rPr lang="it-IT" dirty="0" err="1"/>
              <a:t>subsidiarity</a:t>
            </a:r>
            <a:r>
              <a:rPr lang="it-IT" dirty="0"/>
              <a:t> – </a:t>
            </a:r>
            <a:r>
              <a:rPr lang="it-IT" dirty="0" err="1"/>
              <a:t>Protocol</a:t>
            </a:r>
            <a:r>
              <a:rPr lang="it-IT" dirty="0"/>
              <a:t>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Duty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reasons</a:t>
            </a:r>
            <a:r>
              <a:rPr lang="it-IT" dirty="0"/>
              <a:t> with </a:t>
            </a:r>
            <a:r>
              <a:rPr lang="it-IT" dirty="0" err="1"/>
              <a:t>regard</a:t>
            </a:r>
            <a:r>
              <a:rPr lang="it-IT" dirty="0"/>
              <a:t> to the </a:t>
            </a:r>
            <a:r>
              <a:rPr lang="it-IT" dirty="0" err="1"/>
              <a:t>principles</a:t>
            </a:r>
            <a:r>
              <a:rPr lang="it-IT" dirty="0"/>
              <a:t> of </a:t>
            </a:r>
            <a:r>
              <a:rPr lang="it-IT" dirty="0" err="1"/>
              <a:t>subsidiarity</a:t>
            </a:r>
            <a:r>
              <a:rPr lang="it-IT" dirty="0"/>
              <a:t> and </a:t>
            </a:r>
            <a:r>
              <a:rPr lang="it-IT" dirty="0" err="1"/>
              <a:t>proportionality</a:t>
            </a:r>
            <a:endParaRPr lang="it-IT" dirty="0"/>
          </a:p>
          <a:p>
            <a:pPr marL="514350" indent="-514350">
              <a:buAutoNum type="arabicPeriod"/>
            </a:pP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parliaments</a:t>
            </a:r>
            <a:endParaRPr lang="it-IT" dirty="0"/>
          </a:p>
          <a:p>
            <a:pPr marL="514350" indent="-514350">
              <a:buAutoNum type="arabicPeriod"/>
            </a:pP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Committee</a:t>
            </a:r>
            <a:r>
              <a:rPr lang="it-IT" dirty="0"/>
              <a:t> of the </a:t>
            </a:r>
            <a:r>
              <a:rPr lang="it-IT" dirty="0" err="1"/>
              <a:t>Regions</a:t>
            </a:r>
            <a:r>
              <a:rPr lang="it-IT" dirty="0"/>
              <a:t> and the Court of </a:t>
            </a:r>
            <a:r>
              <a:rPr lang="it-IT"/>
              <a:t>Justice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265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proportionality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5, par. 4, TEU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«Under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proportionality</a:t>
            </a:r>
            <a:r>
              <a:rPr lang="it-IT" dirty="0"/>
              <a:t>, the </a:t>
            </a:r>
            <a:r>
              <a:rPr lang="it-IT" dirty="0" err="1"/>
              <a:t>content</a:t>
            </a:r>
            <a:r>
              <a:rPr lang="it-IT" dirty="0"/>
              <a:t> and </a:t>
            </a:r>
            <a:r>
              <a:rPr lang="it-IT" dirty="0" err="1"/>
              <a:t>form</a:t>
            </a:r>
            <a:r>
              <a:rPr lang="it-IT" dirty="0"/>
              <a:t> of Union </a:t>
            </a:r>
            <a:r>
              <a:rPr lang="it-IT" dirty="0" err="1"/>
              <a:t>action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exceed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achieve</a:t>
            </a:r>
            <a:r>
              <a:rPr lang="it-IT" dirty="0"/>
              <a:t> the </a:t>
            </a:r>
            <a:r>
              <a:rPr lang="it-IT" dirty="0" err="1"/>
              <a:t>objectives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477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Basic </a:t>
            </a:r>
            <a:r>
              <a:rPr lang="it-IT" dirty="0" err="1"/>
              <a:t>issues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competences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b="1" dirty="0" err="1"/>
              <a:t>Existence</a:t>
            </a:r>
            <a:r>
              <a:rPr lang="it-IT" b="1" dirty="0"/>
              <a:t> of the </a:t>
            </a:r>
            <a:r>
              <a:rPr lang="it-IT" b="1" dirty="0" err="1"/>
              <a:t>competence</a:t>
            </a:r>
            <a:r>
              <a:rPr lang="it-IT" b="1" dirty="0"/>
              <a:t> :</a:t>
            </a:r>
          </a:p>
          <a:p>
            <a:endParaRPr lang="it-IT" dirty="0"/>
          </a:p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conferral</a:t>
            </a:r>
            <a:r>
              <a:rPr lang="it-IT" dirty="0"/>
              <a:t> (or </a:t>
            </a:r>
            <a:r>
              <a:rPr lang="it-IT" dirty="0" err="1"/>
              <a:t>attribution</a:t>
            </a:r>
            <a:r>
              <a:rPr lang="it-IT" dirty="0"/>
              <a:t>): The EU </a:t>
            </a:r>
            <a:r>
              <a:rPr lang="it-IT" dirty="0" err="1"/>
              <a:t>powers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inherent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in a State, </a:t>
            </a:r>
            <a:r>
              <a:rPr lang="it-IT" dirty="0" err="1"/>
              <a:t>they</a:t>
            </a:r>
            <a:r>
              <a:rPr lang="it-IT" dirty="0"/>
              <a:t> must be </a:t>
            </a:r>
            <a:r>
              <a:rPr lang="it-IT" dirty="0" err="1"/>
              <a:t>conferred</a:t>
            </a:r>
            <a:r>
              <a:rPr lang="it-IT" dirty="0"/>
              <a:t> by the </a:t>
            </a:r>
            <a:r>
              <a:rPr lang="it-IT" dirty="0" err="1"/>
              <a:t>Treaties</a:t>
            </a:r>
            <a:r>
              <a:rPr lang="it-IT" dirty="0"/>
              <a:t>. In the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to </a:t>
            </a:r>
            <a:r>
              <a:rPr lang="it-IT" dirty="0" err="1"/>
              <a:t>find</a:t>
            </a:r>
            <a:r>
              <a:rPr lang="it-IT" dirty="0"/>
              <a:t> the </a:t>
            </a:r>
            <a:r>
              <a:rPr lang="it-IT" b="1" dirty="0" err="1"/>
              <a:t>thematic</a:t>
            </a:r>
            <a:r>
              <a:rPr lang="it-IT" dirty="0"/>
              <a:t> </a:t>
            </a:r>
            <a:r>
              <a:rPr lang="it-IT" b="1" dirty="0" err="1"/>
              <a:t>competences</a:t>
            </a:r>
            <a:r>
              <a:rPr lang="it-IT" dirty="0"/>
              <a:t> of the Union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b="1" dirty="0" err="1"/>
              <a:t>Criteria</a:t>
            </a:r>
            <a:r>
              <a:rPr lang="it-IT" b="1" dirty="0"/>
              <a:t> for the </a:t>
            </a:r>
            <a:r>
              <a:rPr lang="it-IT" b="1" dirty="0" err="1"/>
              <a:t>exercise</a:t>
            </a:r>
            <a:r>
              <a:rPr lang="it-IT" b="1" dirty="0"/>
              <a:t> of the </a:t>
            </a:r>
            <a:r>
              <a:rPr lang="it-IT" b="1" dirty="0" err="1"/>
              <a:t>competence</a:t>
            </a:r>
            <a:r>
              <a:rPr lang="it-IT" b="1" dirty="0"/>
              <a:t>:</a:t>
            </a:r>
          </a:p>
          <a:p>
            <a:endParaRPr lang="it-IT" dirty="0"/>
          </a:p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subsidiarity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proportionality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595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Legal </a:t>
            </a:r>
            <a:r>
              <a:rPr lang="it-IT" dirty="0" err="1"/>
              <a:t>basis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provision</a:t>
            </a:r>
            <a:r>
              <a:rPr lang="it-IT" dirty="0"/>
              <a:t>, in </a:t>
            </a:r>
            <a:r>
              <a:rPr lang="it-IT" dirty="0" err="1"/>
              <a:t>each</a:t>
            </a:r>
            <a:r>
              <a:rPr lang="it-IT" dirty="0"/>
              <a:t> policy area in the </a:t>
            </a:r>
            <a:r>
              <a:rPr lang="it-IT" dirty="0" err="1"/>
              <a:t>Treaty</a:t>
            </a:r>
            <a:r>
              <a:rPr lang="it-IT" dirty="0"/>
              <a:t>, on </a:t>
            </a:r>
            <a:r>
              <a:rPr lang="it-IT" dirty="0" err="1"/>
              <a:t>which</a:t>
            </a:r>
            <a:r>
              <a:rPr lang="it-IT" dirty="0"/>
              <a:t> Union </a:t>
            </a:r>
            <a:r>
              <a:rPr lang="it-IT" dirty="0" err="1"/>
              <a:t>legislation</a:t>
            </a:r>
            <a:r>
              <a:rPr lang="it-IT" dirty="0"/>
              <a:t> can be </a:t>
            </a:r>
            <a:r>
              <a:rPr lang="it-IT" dirty="0" err="1"/>
              <a:t>based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 err="1"/>
              <a:t>Every</a:t>
            </a:r>
            <a:r>
              <a:rPr lang="it-IT" dirty="0"/>
              <a:t> normative </a:t>
            </a:r>
            <a:r>
              <a:rPr lang="it-IT" dirty="0" err="1"/>
              <a:t>act</a:t>
            </a:r>
            <a:r>
              <a:rPr lang="it-IT" dirty="0"/>
              <a:t> must </a:t>
            </a:r>
            <a:r>
              <a:rPr lang="it-IT" dirty="0" err="1"/>
              <a:t>expressly</a:t>
            </a:r>
            <a:r>
              <a:rPr lang="it-IT" dirty="0"/>
              <a:t> indicate, </a:t>
            </a:r>
            <a:r>
              <a:rPr lang="it-IT" dirty="0" err="1"/>
              <a:t>among</a:t>
            </a:r>
            <a:r>
              <a:rPr lang="it-IT" dirty="0"/>
              <a:t> the </a:t>
            </a:r>
            <a:r>
              <a:rPr lang="it-IT" dirty="0" err="1"/>
              <a:t>reasons</a:t>
            </a:r>
            <a:r>
              <a:rPr lang="it-IT" dirty="0"/>
              <a:t> for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adoption</a:t>
            </a:r>
            <a:r>
              <a:rPr lang="it-IT" dirty="0"/>
              <a:t>,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(the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351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Expansion of EU </a:t>
            </a:r>
            <a:r>
              <a:rPr lang="it-IT" dirty="0" err="1"/>
              <a:t>powers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Harmonization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– art. 114 TFEU</a:t>
            </a:r>
          </a:p>
          <a:p>
            <a:endParaRPr lang="it-IT" dirty="0"/>
          </a:p>
          <a:p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– art. 352 TFEU</a:t>
            </a:r>
          </a:p>
          <a:p>
            <a:endParaRPr lang="it-IT" dirty="0"/>
          </a:p>
          <a:p>
            <a:r>
              <a:rPr lang="it-IT" dirty="0" err="1"/>
              <a:t>Implied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– art. 216 TFEU</a:t>
            </a:r>
          </a:p>
        </p:txBody>
      </p:sp>
    </p:spTree>
    <p:extLst>
      <p:ext uri="{BB962C8B-B14F-4D97-AF65-F5344CB8AC3E}">
        <p14:creationId xmlns:p14="http://schemas.microsoft.com/office/powerpoint/2010/main" val="423480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The Court of justice (ECJ) </a:t>
            </a:r>
            <a:r>
              <a:rPr lang="it-IT" dirty="0" err="1"/>
              <a:t>favors</a:t>
            </a:r>
            <a:r>
              <a:rPr lang="it-IT" dirty="0"/>
              <a:t> a </a:t>
            </a:r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(to look for the </a:t>
            </a:r>
            <a:r>
              <a:rPr lang="it-IT" b="1" dirty="0"/>
              <a:t>purpose</a:t>
            </a:r>
            <a:r>
              <a:rPr lang="it-IT" dirty="0"/>
              <a:t> of a </a:t>
            </a:r>
            <a:r>
              <a:rPr lang="it-IT" dirty="0" err="1"/>
              <a:t>legal</a:t>
            </a:r>
            <a:r>
              <a:rPr lang="it-IT" dirty="0"/>
              <a:t> rule – </a:t>
            </a:r>
            <a:r>
              <a:rPr lang="it-IT" dirty="0" err="1"/>
              <a:t>Treaties</a:t>
            </a:r>
            <a:r>
              <a:rPr lang="it-IT" dirty="0"/>
              <a:t> or </a:t>
            </a:r>
            <a:r>
              <a:rPr lang="it-IT" dirty="0" err="1"/>
              <a:t>legislation</a:t>
            </a:r>
            <a:r>
              <a:rPr lang="it-IT" dirty="0"/>
              <a:t>)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maximize</a:t>
            </a:r>
            <a:r>
              <a:rPr lang="it-IT" dirty="0"/>
              <a:t> the </a:t>
            </a:r>
            <a:r>
              <a:rPr lang="it-IT" dirty="0" err="1"/>
              <a:t>useful</a:t>
            </a:r>
            <a:r>
              <a:rPr lang="it-IT" dirty="0"/>
              <a:t> effect (</a:t>
            </a:r>
            <a:r>
              <a:rPr lang="it-IT" i="1" dirty="0" err="1"/>
              <a:t>effet</a:t>
            </a:r>
            <a:r>
              <a:rPr lang="it-IT" i="1" dirty="0"/>
              <a:t> utile</a:t>
            </a:r>
            <a:r>
              <a:rPr lang="it-IT" dirty="0"/>
              <a:t>) of EU </a:t>
            </a:r>
            <a:r>
              <a:rPr lang="it-IT" dirty="0" err="1"/>
              <a:t>legislation</a:t>
            </a:r>
            <a:r>
              <a:rPr lang="it-IT" dirty="0"/>
              <a:t> and Treaty </a:t>
            </a:r>
            <a:r>
              <a:rPr lang="it-IT" dirty="0" err="1"/>
              <a:t>norms</a:t>
            </a:r>
            <a:r>
              <a:rPr lang="it-IT" dirty="0"/>
              <a:t>. (ERTA case, 1971). </a:t>
            </a:r>
            <a:r>
              <a:rPr lang="it-IT"/>
              <a:t>Casagrande, 1974.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7663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Harmonization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– art. 114 TFEU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Adoption</a:t>
            </a:r>
            <a:r>
              <a:rPr lang="it-IT" dirty="0"/>
              <a:t> of </a:t>
            </a:r>
            <a:r>
              <a:rPr lang="it-IT" dirty="0" err="1"/>
              <a:t>measures</a:t>
            </a:r>
            <a:r>
              <a:rPr lang="it-IT" dirty="0"/>
              <a:t> for the </a:t>
            </a:r>
            <a:r>
              <a:rPr lang="it-IT" dirty="0" err="1"/>
              <a:t>approximation</a:t>
            </a:r>
            <a:r>
              <a:rPr lang="it-IT" dirty="0"/>
              <a:t> of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the establishment and </a:t>
            </a:r>
            <a:r>
              <a:rPr lang="it-IT" dirty="0" err="1"/>
              <a:t>functioning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market.</a:t>
            </a:r>
          </a:p>
          <a:p>
            <a:r>
              <a:rPr lang="it-IT" dirty="0" err="1"/>
              <a:t>Leading</a:t>
            </a:r>
            <a:r>
              <a:rPr lang="it-IT" dirty="0"/>
              <a:t> case: </a:t>
            </a:r>
            <a:r>
              <a:rPr lang="it-IT" i="1" dirty="0" err="1"/>
              <a:t>Tobacco</a:t>
            </a:r>
            <a:r>
              <a:rPr lang="it-IT"/>
              <a:t> </a:t>
            </a:r>
            <a:r>
              <a:rPr lang="it-IT" i="1"/>
              <a:t>advertising I and II</a:t>
            </a:r>
            <a:r>
              <a:rPr lang="it-IT"/>
              <a:t> </a:t>
            </a:r>
            <a:r>
              <a:rPr lang="it-IT" dirty="0"/>
              <a:t>(2000 and 2006).</a:t>
            </a:r>
          </a:p>
          <a:p>
            <a:r>
              <a:rPr lang="it-IT" dirty="0"/>
              <a:t>Limits: 1) the EU </a:t>
            </a:r>
            <a:r>
              <a:rPr lang="it-IT" dirty="0" err="1"/>
              <a:t>legislation</a:t>
            </a:r>
            <a:r>
              <a:rPr lang="it-IT" dirty="0"/>
              <a:t> must </a:t>
            </a:r>
            <a:r>
              <a:rPr lang="it-IT" dirty="0" err="1"/>
              <a:t>harmonize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, 2) the </a:t>
            </a:r>
            <a:r>
              <a:rPr lang="it-IT" dirty="0" err="1"/>
              <a:t>disparity</a:t>
            </a:r>
            <a:r>
              <a:rPr lang="it-IT" dirty="0"/>
              <a:t> in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legislations</a:t>
            </a:r>
            <a:r>
              <a:rPr lang="it-IT" dirty="0"/>
              <a:t> must </a:t>
            </a:r>
            <a:r>
              <a:rPr lang="it-IT" dirty="0" err="1"/>
              <a:t>give</a:t>
            </a:r>
            <a:r>
              <a:rPr lang="it-IT" dirty="0"/>
              <a:t> rise to </a:t>
            </a:r>
            <a:r>
              <a:rPr lang="it-IT" dirty="0" err="1"/>
              <a:t>obstacles</a:t>
            </a:r>
            <a:r>
              <a:rPr lang="it-IT" dirty="0"/>
              <a:t> in </a:t>
            </a:r>
            <a:r>
              <a:rPr lang="it-IT" dirty="0" err="1"/>
              <a:t>trade</a:t>
            </a:r>
            <a:r>
              <a:rPr lang="it-IT" dirty="0"/>
              <a:t> and </a:t>
            </a:r>
            <a:r>
              <a:rPr lang="it-IT" dirty="0" err="1"/>
              <a:t>distortions</a:t>
            </a:r>
            <a:r>
              <a:rPr lang="it-IT" dirty="0"/>
              <a:t> in </a:t>
            </a:r>
            <a:r>
              <a:rPr lang="it-IT" dirty="0" err="1"/>
              <a:t>competition</a:t>
            </a:r>
            <a:r>
              <a:rPr lang="it-IT" dirty="0"/>
              <a:t>, 3) the Union </a:t>
            </a:r>
            <a:r>
              <a:rPr lang="it-IT" dirty="0" err="1"/>
              <a:t>legislation</a:t>
            </a:r>
            <a:r>
              <a:rPr lang="it-IT" dirty="0"/>
              <a:t> must </a:t>
            </a:r>
            <a:r>
              <a:rPr lang="it-IT" dirty="0" err="1"/>
              <a:t>contribute</a:t>
            </a:r>
            <a:r>
              <a:rPr lang="it-IT" dirty="0"/>
              <a:t> to the </a:t>
            </a:r>
            <a:r>
              <a:rPr lang="it-IT" dirty="0" err="1"/>
              <a:t>elimination</a:t>
            </a:r>
            <a:r>
              <a:rPr lang="it-IT" dirty="0"/>
              <a:t> of </a:t>
            </a:r>
            <a:r>
              <a:rPr lang="it-IT" dirty="0" err="1"/>
              <a:t>obstacles</a:t>
            </a:r>
            <a:r>
              <a:rPr lang="it-IT" dirty="0"/>
              <a:t> and </a:t>
            </a:r>
            <a:r>
              <a:rPr lang="it-IT" dirty="0" err="1"/>
              <a:t>distortions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643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– art. 352 TFEU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General </a:t>
            </a:r>
            <a:r>
              <a:rPr lang="it-IT" dirty="0" err="1"/>
              <a:t>competence</a:t>
            </a:r>
            <a:r>
              <a:rPr lang="it-IT" dirty="0"/>
              <a:t> of the EU, </a:t>
            </a:r>
            <a:r>
              <a:rPr lang="it-IT" dirty="0" err="1"/>
              <a:t>comparable</a:t>
            </a:r>
            <a:r>
              <a:rPr lang="it-IT" dirty="0"/>
              <a:t> to the «</a:t>
            </a:r>
            <a:r>
              <a:rPr lang="it-IT" dirty="0" err="1"/>
              <a:t>necessary</a:t>
            </a:r>
            <a:r>
              <a:rPr lang="it-IT" dirty="0"/>
              <a:t> and </a:t>
            </a:r>
            <a:r>
              <a:rPr lang="it-IT" dirty="0" err="1"/>
              <a:t>proper</a:t>
            </a:r>
            <a:r>
              <a:rPr lang="it-IT" dirty="0"/>
              <a:t> </a:t>
            </a:r>
            <a:r>
              <a:rPr lang="it-IT" dirty="0" err="1"/>
              <a:t>clause</a:t>
            </a:r>
            <a:r>
              <a:rPr lang="it-IT" dirty="0"/>
              <a:t>» of the US </a:t>
            </a:r>
            <a:r>
              <a:rPr lang="it-IT" dirty="0" err="1"/>
              <a:t>Constitution</a:t>
            </a:r>
            <a:r>
              <a:rPr lang="it-IT" dirty="0"/>
              <a:t> (</a:t>
            </a:r>
            <a:r>
              <a:rPr lang="it-IT" dirty="0" err="1"/>
              <a:t>article</a:t>
            </a:r>
            <a:r>
              <a:rPr lang="it-IT" dirty="0"/>
              <a:t> I, </a:t>
            </a:r>
            <a:r>
              <a:rPr lang="it-IT" dirty="0" err="1"/>
              <a:t>section</a:t>
            </a:r>
            <a:r>
              <a:rPr lang="it-IT" dirty="0"/>
              <a:t> 8, </a:t>
            </a:r>
            <a:r>
              <a:rPr lang="it-IT" dirty="0" err="1"/>
              <a:t>clause</a:t>
            </a:r>
            <a:r>
              <a:rPr lang="it-IT" dirty="0"/>
              <a:t> 18).</a:t>
            </a:r>
          </a:p>
          <a:p>
            <a:r>
              <a:rPr lang="it-IT" dirty="0"/>
              <a:t>Art. 352: «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 by the Union </a:t>
            </a:r>
            <a:r>
              <a:rPr lang="it-IT" dirty="0" err="1"/>
              <a:t>should</a:t>
            </a:r>
            <a:r>
              <a:rPr lang="it-IT" dirty="0"/>
              <a:t> prove </a:t>
            </a:r>
            <a:r>
              <a:rPr lang="it-IT" dirty="0" err="1"/>
              <a:t>necessary</a:t>
            </a:r>
            <a:r>
              <a:rPr lang="it-IT" dirty="0"/>
              <a:t>,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framework</a:t>
            </a:r>
            <a:r>
              <a:rPr lang="it-IT" dirty="0"/>
              <a:t> of the </a:t>
            </a:r>
            <a:r>
              <a:rPr lang="it-IT" dirty="0" err="1"/>
              <a:t>policies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in the </a:t>
            </a:r>
            <a:r>
              <a:rPr lang="it-IT" dirty="0" err="1"/>
              <a:t>Treaties</a:t>
            </a:r>
            <a:r>
              <a:rPr lang="it-IT" dirty="0"/>
              <a:t>, to </a:t>
            </a:r>
            <a:r>
              <a:rPr lang="it-IT" dirty="0" err="1"/>
              <a:t>attain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of the </a:t>
            </a:r>
            <a:r>
              <a:rPr lang="it-IT" dirty="0" err="1"/>
              <a:t>objectives</a:t>
            </a:r>
            <a:r>
              <a:rPr lang="it-IT" dirty="0"/>
              <a:t> set out in the </a:t>
            </a:r>
            <a:r>
              <a:rPr lang="it-IT" dirty="0" err="1"/>
              <a:t>Treaties</a:t>
            </a:r>
            <a:r>
              <a:rPr lang="it-IT" dirty="0"/>
              <a:t>, and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the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, the </a:t>
            </a:r>
            <a:r>
              <a:rPr lang="it-IT" dirty="0" err="1"/>
              <a:t>Council</a:t>
            </a:r>
            <a:r>
              <a:rPr lang="it-IT" dirty="0"/>
              <a:t>, </a:t>
            </a:r>
            <a:r>
              <a:rPr lang="it-IT" dirty="0" err="1"/>
              <a:t>acting</a:t>
            </a:r>
            <a:r>
              <a:rPr lang="it-IT" dirty="0"/>
              <a:t> </a:t>
            </a:r>
            <a:r>
              <a:rPr lang="it-IT" dirty="0" err="1"/>
              <a:t>unanimously</a:t>
            </a:r>
            <a:r>
              <a:rPr lang="it-IT" dirty="0"/>
              <a:t> on a </a:t>
            </a:r>
            <a:r>
              <a:rPr lang="it-IT" dirty="0" err="1"/>
              <a:t>proposal</a:t>
            </a:r>
            <a:r>
              <a:rPr lang="it-IT" dirty="0"/>
              <a:t> from the </a:t>
            </a:r>
            <a:r>
              <a:rPr lang="it-IT" dirty="0" err="1"/>
              <a:t>Commission</a:t>
            </a:r>
            <a:r>
              <a:rPr lang="it-IT" dirty="0"/>
              <a:t> and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obtaining</a:t>
            </a:r>
            <a:r>
              <a:rPr lang="it-IT" dirty="0"/>
              <a:t> the </a:t>
            </a:r>
            <a:r>
              <a:rPr lang="it-IT" dirty="0" err="1"/>
              <a:t>consent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,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adopt</a:t>
            </a:r>
            <a:r>
              <a:rPr lang="it-IT" dirty="0"/>
              <a:t> the appropriate </a:t>
            </a:r>
            <a:r>
              <a:rPr lang="it-IT" dirty="0" err="1"/>
              <a:t>measures</a:t>
            </a:r>
            <a:r>
              <a:rPr lang="it-IT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5973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r>
              <a:rPr lang="it-IT" dirty="0" err="1"/>
              <a:t>Residual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- use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can be </a:t>
            </a:r>
            <a:r>
              <a:rPr lang="it-IT" dirty="0" err="1"/>
              <a:t>used</a:t>
            </a:r>
            <a:r>
              <a:rPr lang="it-IT" dirty="0"/>
              <a:t> in </a:t>
            </a:r>
            <a:r>
              <a:rPr lang="it-IT" dirty="0" err="1"/>
              <a:t>two</a:t>
            </a:r>
            <a:r>
              <a:rPr lang="it-IT" dirty="0"/>
              <a:t> ways:</a:t>
            </a:r>
          </a:p>
          <a:p>
            <a:r>
              <a:rPr lang="it-IT" dirty="0"/>
              <a:t>1. in a policy </a:t>
            </a:r>
            <a:r>
              <a:rPr lang="it-IT" dirty="0" err="1"/>
              <a:t>where</a:t>
            </a:r>
            <a:r>
              <a:rPr lang="it-IT" dirty="0"/>
              <a:t> the Union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a </a:t>
            </a:r>
            <a:r>
              <a:rPr lang="it-IT" dirty="0" err="1"/>
              <a:t>competence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insufficient</a:t>
            </a:r>
            <a:r>
              <a:rPr lang="it-IT" dirty="0"/>
              <a:t> to </a:t>
            </a:r>
            <a:r>
              <a:rPr lang="it-IT" dirty="0" err="1"/>
              <a:t>achieve</a:t>
            </a:r>
            <a:r>
              <a:rPr lang="it-IT" dirty="0"/>
              <a:t> a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objective</a:t>
            </a:r>
            <a:r>
              <a:rPr lang="it-IT" dirty="0"/>
              <a:t>.</a:t>
            </a:r>
          </a:p>
          <a:p>
            <a:r>
              <a:rPr lang="it-IT" dirty="0"/>
              <a:t>2. to </a:t>
            </a:r>
            <a:r>
              <a:rPr lang="it-IT" dirty="0" err="1"/>
              <a:t>develop</a:t>
            </a:r>
            <a:r>
              <a:rPr lang="it-IT" dirty="0"/>
              <a:t> a new policy area, for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no </a:t>
            </a:r>
            <a:r>
              <a:rPr lang="it-IT" dirty="0" err="1"/>
              <a:t>competence</a:t>
            </a:r>
            <a:r>
              <a:rPr lang="it-IT" dirty="0"/>
              <a:t> in the </a:t>
            </a:r>
            <a:r>
              <a:rPr lang="it-IT" dirty="0" err="1"/>
              <a:t>Treaties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case of the </a:t>
            </a:r>
            <a:r>
              <a:rPr lang="it-IT" dirty="0" err="1"/>
              <a:t>environmental</a:t>
            </a:r>
            <a:r>
              <a:rPr lang="it-IT" dirty="0"/>
              <a:t> policy </a:t>
            </a:r>
            <a:r>
              <a:rPr lang="it-IT" dirty="0" err="1"/>
              <a:t>prior</a:t>
            </a:r>
            <a:r>
              <a:rPr lang="it-IT" dirty="0"/>
              <a:t> to the Single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simplified</a:t>
            </a:r>
            <a:r>
              <a:rPr lang="it-IT" dirty="0"/>
              <a:t> «small» </a:t>
            </a:r>
            <a:r>
              <a:rPr lang="it-IT" dirty="0" err="1"/>
              <a:t>amendment</a:t>
            </a:r>
            <a:r>
              <a:rPr lang="it-IT" dirty="0"/>
              <a:t> procedure. </a:t>
            </a:r>
          </a:p>
        </p:txBody>
      </p:sp>
    </p:spTree>
    <p:extLst>
      <p:ext uri="{BB962C8B-B14F-4D97-AF65-F5344CB8AC3E}">
        <p14:creationId xmlns:p14="http://schemas.microsoft.com/office/powerpoint/2010/main" val="2681675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1700</Words>
  <Application>Microsoft Office PowerPoint</Application>
  <PresentationFormat>Widescreen</PresentationFormat>
  <Paragraphs>134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di Office</vt:lpstr>
      <vt:lpstr>EU system of competences</vt:lpstr>
      <vt:lpstr>Definition of competence</vt:lpstr>
      <vt:lpstr>Basic issues about competences</vt:lpstr>
      <vt:lpstr>Legal basis</vt:lpstr>
      <vt:lpstr>Expansion of EU powers</vt:lpstr>
      <vt:lpstr>Teleological interpretation</vt:lpstr>
      <vt:lpstr>Harmonization competence – art. 114 TFEU</vt:lpstr>
      <vt:lpstr>The residual competence – art. 352 TFEU</vt:lpstr>
      <vt:lpstr>…Residual competence - use</vt:lpstr>
      <vt:lpstr>…residual competence - limits</vt:lpstr>
      <vt:lpstr>Doctrine of implied external powers</vt:lpstr>
      <vt:lpstr>…implied external powers – the ERTA case (1971)</vt:lpstr>
      <vt:lpstr>Parallelism of competences</vt:lpstr>
      <vt:lpstr>… parallelism codification – art. 216 TFEU</vt:lpstr>
      <vt:lpstr>Categories of competences – 1. exclusive</vt:lpstr>
      <vt:lpstr>…exclusive competences </vt:lpstr>
      <vt:lpstr>… exclusive competences</vt:lpstr>
      <vt:lpstr>Shared competences</vt:lpstr>
      <vt:lpstr>…shared competences – art. 4 TFEU</vt:lpstr>
      <vt:lpstr>Parallel competences – art. 4, par. 3 and 4</vt:lpstr>
      <vt:lpstr>Competences to support, coordinate or supplement (complementary competences)</vt:lpstr>
      <vt:lpstr>… complementary competences – art. 6 TFEU</vt:lpstr>
      <vt:lpstr>Coordinating competences – art. 5</vt:lpstr>
      <vt:lpstr>Areas of cooperation (intergovernmental)</vt:lpstr>
      <vt:lpstr>Principles for the exercise of competences</vt:lpstr>
      <vt:lpstr>Subsidiarity – art. 5 TEU</vt:lpstr>
      <vt:lpstr>… subsidiarity – Protocol 2</vt:lpstr>
      <vt:lpstr>Principle of proportionality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system of competences</dc:title>
  <dc:creator>Alessandra Mignolli</dc:creator>
  <cp:lastModifiedBy>Alessandra</cp:lastModifiedBy>
  <cp:revision>28</cp:revision>
  <dcterms:created xsi:type="dcterms:W3CDTF">2016-10-19T08:18:26Z</dcterms:created>
  <dcterms:modified xsi:type="dcterms:W3CDTF">2020-11-08T16:36:26Z</dcterms:modified>
</cp:coreProperties>
</file>