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4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78" r:id="rId21"/>
    <p:sldId id="276" r:id="rId22"/>
    <p:sldId id="279" r:id="rId23"/>
    <p:sldId id="280" r:id="rId24"/>
    <p:sldId id="282" r:id="rId25"/>
    <p:sldId id="281" r:id="rId26"/>
    <p:sldId id="283" r:id="rId27"/>
    <p:sldId id="284" r:id="rId28"/>
    <p:sldId id="285" r:id="rId2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1025-D3A7-4050-86A7-B6992DF75C9C}" type="datetimeFigureOut">
              <a:rPr lang="it-IT" smtClean="0"/>
              <a:t>08/11/2020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7618-A609-4719-A3D0-562756329D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3577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1025-D3A7-4050-86A7-B6992DF75C9C}" type="datetimeFigureOut">
              <a:rPr lang="it-IT" smtClean="0"/>
              <a:t>08/11/2020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7618-A609-4719-A3D0-562756329D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3491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1025-D3A7-4050-86A7-B6992DF75C9C}" type="datetimeFigureOut">
              <a:rPr lang="it-IT" smtClean="0"/>
              <a:t>08/11/2020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7618-A609-4719-A3D0-562756329D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78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1025-D3A7-4050-86A7-B6992DF75C9C}" type="datetimeFigureOut">
              <a:rPr lang="it-IT" smtClean="0"/>
              <a:t>08/11/2020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7618-A609-4719-A3D0-562756329D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6170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1025-D3A7-4050-86A7-B6992DF75C9C}" type="datetimeFigureOut">
              <a:rPr lang="it-IT" smtClean="0"/>
              <a:t>08/11/2020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7618-A609-4719-A3D0-562756329D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508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1025-D3A7-4050-86A7-B6992DF75C9C}" type="datetimeFigureOut">
              <a:rPr lang="it-IT" smtClean="0"/>
              <a:t>08/11/2020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7618-A609-4719-A3D0-562756329D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806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1025-D3A7-4050-86A7-B6992DF75C9C}" type="datetimeFigureOut">
              <a:rPr lang="it-IT" smtClean="0"/>
              <a:t>08/11/2020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7618-A609-4719-A3D0-562756329D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2874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1025-D3A7-4050-86A7-B6992DF75C9C}" type="datetimeFigureOut">
              <a:rPr lang="it-IT" smtClean="0"/>
              <a:t>08/11/2020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7618-A609-4719-A3D0-562756329D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0154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1025-D3A7-4050-86A7-B6992DF75C9C}" type="datetimeFigureOut">
              <a:rPr lang="it-IT" smtClean="0"/>
              <a:t>08/11/2020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7618-A609-4719-A3D0-562756329D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6790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1025-D3A7-4050-86A7-B6992DF75C9C}" type="datetimeFigureOut">
              <a:rPr lang="it-IT" smtClean="0"/>
              <a:t>08/11/2020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7618-A609-4719-A3D0-562756329D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8492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1025-D3A7-4050-86A7-B6992DF75C9C}" type="datetimeFigureOut">
              <a:rPr lang="it-IT" smtClean="0"/>
              <a:t>08/11/2020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7618-A609-4719-A3D0-562756329D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4368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01025-D3A7-4050-86A7-B6992DF75C9C}" type="datetimeFigureOut">
              <a:rPr lang="it-IT" smtClean="0"/>
              <a:t>08/11/2020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57618-A609-4719-A3D0-562756329D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1580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EU </a:t>
            </a:r>
            <a:r>
              <a:rPr lang="it-IT" dirty="0" err="1"/>
              <a:t>system</a:t>
            </a:r>
            <a:r>
              <a:rPr lang="it-IT" dirty="0"/>
              <a:t> of </a:t>
            </a:r>
            <a:r>
              <a:rPr lang="it-IT" dirty="0" err="1"/>
              <a:t>competences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9950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</a:t>
            </a:r>
            <a:r>
              <a:rPr lang="it-IT" dirty="0" err="1"/>
              <a:t>residual</a:t>
            </a:r>
            <a:r>
              <a:rPr lang="it-IT" dirty="0"/>
              <a:t> </a:t>
            </a:r>
            <a:r>
              <a:rPr lang="it-IT" dirty="0" err="1"/>
              <a:t>competence</a:t>
            </a:r>
            <a:r>
              <a:rPr lang="it-IT" dirty="0"/>
              <a:t> - </a:t>
            </a:r>
            <a:r>
              <a:rPr lang="it-IT" dirty="0" err="1"/>
              <a:t>limits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1. art. 352: </a:t>
            </a:r>
            <a:r>
              <a:rPr lang="it-IT" dirty="0" err="1"/>
              <a:t>measures</a:t>
            </a:r>
            <a:r>
              <a:rPr lang="it-IT" dirty="0"/>
              <a:t> </a:t>
            </a:r>
            <a:r>
              <a:rPr lang="it-IT" dirty="0" err="1"/>
              <a:t>based</a:t>
            </a:r>
            <a:r>
              <a:rPr lang="it-IT" dirty="0"/>
              <a:t> on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article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entail</a:t>
            </a:r>
            <a:r>
              <a:rPr lang="it-IT" dirty="0"/>
              <a:t> </a:t>
            </a:r>
            <a:r>
              <a:rPr lang="it-IT" dirty="0" err="1"/>
              <a:t>harmonization</a:t>
            </a:r>
            <a:r>
              <a:rPr lang="it-IT" dirty="0"/>
              <a:t> of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’ </a:t>
            </a:r>
            <a:r>
              <a:rPr lang="it-IT" dirty="0" err="1"/>
              <a:t>laws</a:t>
            </a:r>
            <a:r>
              <a:rPr lang="it-IT" dirty="0"/>
              <a:t> or </a:t>
            </a:r>
            <a:r>
              <a:rPr lang="it-IT" dirty="0" err="1"/>
              <a:t>regulations</a:t>
            </a:r>
            <a:r>
              <a:rPr lang="it-IT" dirty="0"/>
              <a:t> in </a:t>
            </a:r>
            <a:r>
              <a:rPr lang="it-IT" dirty="0" err="1"/>
              <a:t>cases</a:t>
            </a:r>
            <a:r>
              <a:rPr lang="it-IT" dirty="0"/>
              <a:t> </a:t>
            </a:r>
            <a:r>
              <a:rPr lang="it-IT" dirty="0" err="1"/>
              <a:t>where</a:t>
            </a:r>
            <a:r>
              <a:rPr lang="it-IT" dirty="0"/>
              <a:t> the </a:t>
            </a:r>
            <a:r>
              <a:rPr lang="it-IT" dirty="0" err="1"/>
              <a:t>Treaties</a:t>
            </a:r>
            <a:r>
              <a:rPr lang="it-IT" dirty="0"/>
              <a:t> </a:t>
            </a:r>
            <a:r>
              <a:rPr lang="it-IT" dirty="0" err="1"/>
              <a:t>exclude</a:t>
            </a:r>
            <a:r>
              <a:rPr lang="it-IT" dirty="0"/>
              <a:t> </a:t>
            </a:r>
            <a:r>
              <a:rPr lang="it-IT" dirty="0" err="1"/>
              <a:t>such</a:t>
            </a:r>
            <a:r>
              <a:rPr lang="it-IT" dirty="0"/>
              <a:t> </a:t>
            </a:r>
            <a:r>
              <a:rPr lang="it-IT" dirty="0" err="1"/>
              <a:t>harmonization</a:t>
            </a:r>
            <a:endParaRPr lang="it-IT" dirty="0"/>
          </a:p>
          <a:p>
            <a:r>
              <a:rPr lang="it-IT" dirty="0"/>
              <a:t>2. art. 352 </a:t>
            </a:r>
            <a:r>
              <a:rPr lang="it-IT" dirty="0" err="1"/>
              <a:t>cannot</a:t>
            </a:r>
            <a:r>
              <a:rPr lang="it-IT" dirty="0"/>
              <a:t> serve </a:t>
            </a:r>
            <a:r>
              <a:rPr lang="it-IT" dirty="0" err="1"/>
              <a:t>as</a:t>
            </a:r>
            <a:r>
              <a:rPr lang="it-IT" dirty="0"/>
              <a:t> a </a:t>
            </a:r>
            <a:r>
              <a:rPr lang="it-IT" dirty="0" err="1"/>
              <a:t>basis</a:t>
            </a:r>
            <a:r>
              <a:rPr lang="it-IT" dirty="0"/>
              <a:t> for </a:t>
            </a:r>
            <a:r>
              <a:rPr lang="it-IT" dirty="0" err="1"/>
              <a:t>attaining</a:t>
            </a:r>
            <a:r>
              <a:rPr lang="it-IT" dirty="0"/>
              <a:t> </a:t>
            </a:r>
            <a:r>
              <a:rPr lang="it-IT" dirty="0" err="1"/>
              <a:t>objectives</a:t>
            </a:r>
            <a:r>
              <a:rPr lang="it-IT" dirty="0"/>
              <a:t> </a:t>
            </a:r>
            <a:r>
              <a:rPr lang="it-IT" dirty="0" err="1"/>
              <a:t>pertaining</a:t>
            </a:r>
            <a:r>
              <a:rPr lang="it-IT" dirty="0"/>
              <a:t> to the common </a:t>
            </a:r>
            <a:r>
              <a:rPr lang="it-IT" dirty="0" err="1"/>
              <a:t>foreign</a:t>
            </a:r>
            <a:r>
              <a:rPr lang="it-IT" dirty="0"/>
              <a:t> and security policy</a:t>
            </a:r>
          </a:p>
          <a:p>
            <a:r>
              <a:rPr lang="it-IT" dirty="0"/>
              <a:t>3. the Court: art. 352 </a:t>
            </a:r>
            <a:r>
              <a:rPr lang="it-IT" dirty="0" err="1"/>
              <a:t>cannot</a:t>
            </a:r>
            <a:r>
              <a:rPr lang="it-IT" dirty="0"/>
              <a:t> be </a:t>
            </a:r>
            <a:r>
              <a:rPr lang="it-IT" dirty="0" err="1"/>
              <a:t>used</a:t>
            </a:r>
            <a:r>
              <a:rPr lang="it-IT" dirty="0"/>
              <a:t> for </a:t>
            </a:r>
            <a:r>
              <a:rPr lang="it-IT" dirty="0" err="1"/>
              <a:t>measures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constitute</a:t>
            </a:r>
            <a:r>
              <a:rPr lang="it-IT" dirty="0"/>
              <a:t> big </a:t>
            </a:r>
            <a:r>
              <a:rPr lang="it-IT" dirty="0" err="1"/>
              <a:t>changes</a:t>
            </a:r>
            <a:r>
              <a:rPr lang="it-IT" dirty="0"/>
              <a:t> to the </a:t>
            </a:r>
            <a:r>
              <a:rPr lang="it-IT" dirty="0" err="1"/>
              <a:t>constitutional</a:t>
            </a:r>
            <a:r>
              <a:rPr lang="it-IT" dirty="0"/>
              <a:t> </a:t>
            </a:r>
            <a:r>
              <a:rPr lang="it-IT" dirty="0" err="1"/>
              <a:t>identity</a:t>
            </a:r>
            <a:r>
              <a:rPr lang="it-IT" dirty="0"/>
              <a:t> of the EU (Opinion 2/94 on </a:t>
            </a:r>
            <a:r>
              <a:rPr lang="it-IT" dirty="0" err="1"/>
              <a:t>accession</a:t>
            </a:r>
            <a:r>
              <a:rPr lang="it-IT" dirty="0"/>
              <a:t> of the EU to the ECHR).</a:t>
            </a:r>
          </a:p>
        </p:txBody>
      </p:sp>
    </p:spTree>
    <p:extLst>
      <p:ext uri="{BB962C8B-B14F-4D97-AF65-F5344CB8AC3E}">
        <p14:creationId xmlns:p14="http://schemas.microsoft.com/office/powerpoint/2010/main" val="175000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Doctrine</a:t>
            </a:r>
            <a:r>
              <a:rPr lang="it-IT" dirty="0"/>
              <a:t> of </a:t>
            </a:r>
            <a:r>
              <a:rPr lang="it-IT" dirty="0" err="1"/>
              <a:t>implied</a:t>
            </a:r>
            <a:r>
              <a:rPr lang="it-IT" dirty="0"/>
              <a:t> </a:t>
            </a:r>
            <a:r>
              <a:rPr lang="it-IT" dirty="0" err="1"/>
              <a:t>external</a:t>
            </a:r>
            <a:r>
              <a:rPr lang="it-IT" dirty="0"/>
              <a:t> </a:t>
            </a:r>
            <a:r>
              <a:rPr lang="it-IT" dirty="0" err="1"/>
              <a:t>powers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Expansion of the </a:t>
            </a:r>
            <a:r>
              <a:rPr lang="it-IT" dirty="0" err="1"/>
              <a:t>Communities</a:t>
            </a:r>
            <a:r>
              <a:rPr lang="it-IT" dirty="0"/>
              <a:t>/Union </a:t>
            </a:r>
            <a:r>
              <a:rPr lang="it-IT" dirty="0" err="1"/>
              <a:t>treaty-making</a:t>
            </a:r>
            <a:r>
              <a:rPr lang="it-IT" dirty="0"/>
              <a:t> </a:t>
            </a:r>
            <a:r>
              <a:rPr lang="it-IT" dirty="0" err="1"/>
              <a:t>powers</a:t>
            </a:r>
            <a:r>
              <a:rPr lang="it-IT" dirty="0"/>
              <a:t> </a:t>
            </a:r>
            <a:r>
              <a:rPr lang="it-IT" dirty="0" err="1"/>
              <a:t>through</a:t>
            </a:r>
            <a:r>
              <a:rPr lang="it-IT" dirty="0"/>
              <a:t> the </a:t>
            </a:r>
            <a:r>
              <a:rPr lang="it-IT" dirty="0" err="1"/>
              <a:t>interpretation</a:t>
            </a:r>
            <a:r>
              <a:rPr lang="it-IT" dirty="0"/>
              <a:t> of </a:t>
            </a:r>
            <a:r>
              <a:rPr lang="it-IT" dirty="0" err="1"/>
              <a:t>Treaty</a:t>
            </a:r>
            <a:r>
              <a:rPr lang="it-IT" dirty="0"/>
              <a:t> </a:t>
            </a:r>
            <a:r>
              <a:rPr lang="it-IT" dirty="0" err="1"/>
              <a:t>norms</a:t>
            </a:r>
            <a:r>
              <a:rPr lang="it-IT" dirty="0"/>
              <a:t> by the Court of </a:t>
            </a:r>
            <a:r>
              <a:rPr lang="it-IT" dirty="0" err="1"/>
              <a:t>Justice</a:t>
            </a:r>
            <a:r>
              <a:rPr lang="it-IT" dirty="0"/>
              <a:t>. </a:t>
            </a:r>
          </a:p>
          <a:p>
            <a:endParaRPr lang="it-IT" dirty="0"/>
          </a:p>
          <a:p>
            <a:r>
              <a:rPr lang="it-IT" dirty="0" err="1"/>
              <a:t>Origin</a:t>
            </a:r>
            <a:r>
              <a:rPr lang="it-IT" dirty="0"/>
              <a:t>: the EEC </a:t>
            </a:r>
            <a:r>
              <a:rPr lang="it-IT" dirty="0" err="1"/>
              <a:t>Treaty</a:t>
            </a:r>
            <a:r>
              <a:rPr lang="it-IT" dirty="0"/>
              <a:t> </a:t>
            </a:r>
            <a:r>
              <a:rPr lang="it-IT" dirty="0" err="1"/>
              <a:t>limited</a:t>
            </a:r>
            <a:r>
              <a:rPr lang="it-IT" dirty="0"/>
              <a:t> the </a:t>
            </a:r>
            <a:r>
              <a:rPr lang="it-IT" dirty="0" err="1"/>
              <a:t>Community’s</a:t>
            </a:r>
            <a:r>
              <a:rPr lang="it-IT" dirty="0"/>
              <a:t> </a:t>
            </a:r>
            <a:r>
              <a:rPr lang="it-IT" dirty="0" err="1"/>
              <a:t>power</a:t>
            </a:r>
            <a:r>
              <a:rPr lang="it-IT" dirty="0"/>
              <a:t> to </a:t>
            </a:r>
            <a:r>
              <a:rPr lang="it-IT" dirty="0" err="1"/>
              <a:t>enter</a:t>
            </a:r>
            <a:r>
              <a:rPr lang="it-IT" dirty="0"/>
              <a:t> </a:t>
            </a:r>
            <a:r>
              <a:rPr lang="it-IT" dirty="0" err="1"/>
              <a:t>into</a:t>
            </a:r>
            <a:r>
              <a:rPr lang="it-IT" dirty="0"/>
              <a:t> </a:t>
            </a:r>
            <a:r>
              <a:rPr lang="it-IT" dirty="0" err="1"/>
              <a:t>international</a:t>
            </a:r>
            <a:r>
              <a:rPr lang="it-IT" dirty="0"/>
              <a:t> </a:t>
            </a:r>
            <a:r>
              <a:rPr lang="it-IT" dirty="0" err="1"/>
              <a:t>agreements</a:t>
            </a:r>
            <a:r>
              <a:rPr lang="it-IT" dirty="0"/>
              <a:t> with </a:t>
            </a:r>
            <a:r>
              <a:rPr lang="it-IT" dirty="0" err="1"/>
              <a:t>third</a:t>
            </a:r>
            <a:r>
              <a:rPr lang="it-IT" dirty="0"/>
              <a:t> </a:t>
            </a:r>
            <a:r>
              <a:rPr lang="it-IT" dirty="0" err="1"/>
              <a:t>countries</a:t>
            </a:r>
            <a:r>
              <a:rPr lang="it-IT" dirty="0"/>
              <a:t> to </a:t>
            </a:r>
            <a:r>
              <a:rPr lang="it-IT" dirty="0" err="1"/>
              <a:t>trade</a:t>
            </a:r>
            <a:r>
              <a:rPr lang="it-IT" dirty="0"/>
              <a:t> and </a:t>
            </a:r>
            <a:r>
              <a:rPr lang="it-IT" dirty="0" err="1"/>
              <a:t>association</a:t>
            </a:r>
            <a:r>
              <a:rPr lang="it-IT" dirty="0"/>
              <a:t> </a:t>
            </a:r>
            <a:r>
              <a:rPr lang="it-IT" dirty="0" err="1"/>
              <a:t>agreements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4839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</a:t>
            </a:r>
            <a:r>
              <a:rPr lang="it-IT" dirty="0" err="1"/>
              <a:t>implied</a:t>
            </a:r>
            <a:r>
              <a:rPr lang="it-IT" dirty="0"/>
              <a:t> </a:t>
            </a:r>
            <a:r>
              <a:rPr lang="it-IT" dirty="0" err="1"/>
              <a:t>external</a:t>
            </a:r>
            <a:r>
              <a:rPr lang="it-IT" dirty="0"/>
              <a:t> </a:t>
            </a:r>
            <a:r>
              <a:rPr lang="it-IT" dirty="0" err="1"/>
              <a:t>powers</a:t>
            </a:r>
            <a:r>
              <a:rPr lang="it-IT" dirty="0"/>
              <a:t> – the ERTA case (1971)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 err="1"/>
              <a:t>Teleological</a:t>
            </a:r>
            <a:r>
              <a:rPr lang="it-IT" dirty="0"/>
              <a:t> </a:t>
            </a:r>
            <a:r>
              <a:rPr lang="it-IT" dirty="0" err="1"/>
              <a:t>interpretation</a:t>
            </a:r>
            <a:r>
              <a:rPr lang="it-IT" dirty="0"/>
              <a:t> of </a:t>
            </a:r>
            <a:r>
              <a:rPr lang="it-IT" dirty="0" err="1"/>
              <a:t>Treaty</a:t>
            </a:r>
            <a:r>
              <a:rPr lang="it-IT" dirty="0"/>
              <a:t> </a:t>
            </a:r>
            <a:r>
              <a:rPr lang="it-IT" dirty="0" err="1"/>
              <a:t>norms</a:t>
            </a:r>
            <a:r>
              <a:rPr lang="it-IT" dirty="0"/>
              <a:t> on the </a:t>
            </a:r>
            <a:r>
              <a:rPr lang="it-IT" dirty="0" err="1"/>
              <a:t>transport</a:t>
            </a:r>
            <a:r>
              <a:rPr lang="it-IT" dirty="0"/>
              <a:t> policy. </a:t>
            </a:r>
            <a:r>
              <a:rPr lang="it-IT" dirty="0" err="1"/>
              <a:t>Theory</a:t>
            </a:r>
            <a:r>
              <a:rPr lang="it-IT" dirty="0"/>
              <a:t> of </a:t>
            </a:r>
            <a:r>
              <a:rPr lang="it-IT" dirty="0" err="1"/>
              <a:t>useful</a:t>
            </a:r>
            <a:r>
              <a:rPr lang="it-IT" dirty="0"/>
              <a:t> </a:t>
            </a:r>
            <a:r>
              <a:rPr lang="it-IT" dirty="0" err="1"/>
              <a:t>effect</a:t>
            </a:r>
            <a:r>
              <a:rPr lang="it-IT" dirty="0"/>
              <a:t> of the </a:t>
            </a:r>
            <a:r>
              <a:rPr lang="it-IT" dirty="0" err="1"/>
              <a:t>internal</a:t>
            </a:r>
            <a:r>
              <a:rPr lang="it-IT" dirty="0"/>
              <a:t> </a:t>
            </a:r>
            <a:r>
              <a:rPr lang="it-IT" dirty="0" err="1"/>
              <a:t>competence</a:t>
            </a:r>
            <a:r>
              <a:rPr lang="it-IT" dirty="0"/>
              <a:t>. </a:t>
            </a:r>
          </a:p>
          <a:p>
            <a:endParaRPr lang="it-IT" dirty="0"/>
          </a:p>
          <a:p>
            <a:endParaRPr lang="it-IT" dirty="0"/>
          </a:p>
          <a:p>
            <a:r>
              <a:rPr lang="it-IT" dirty="0" err="1"/>
              <a:t>After</a:t>
            </a:r>
            <a:r>
              <a:rPr lang="it-IT" dirty="0"/>
              <a:t> the </a:t>
            </a:r>
            <a:r>
              <a:rPr lang="it-IT" dirty="0" err="1"/>
              <a:t>adoption</a:t>
            </a:r>
            <a:r>
              <a:rPr lang="it-IT" dirty="0"/>
              <a:t> of </a:t>
            </a:r>
            <a:r>
              <a:rPr lang="it-IT" dirty="0" err="1"/>
              <a:t>internal</a:t>
            </a:r>
            <a:r>
              <a:rPr lang="it-IT" dirty="0"/>
              <a:t> </a:t>
            </a:r>
            <a:r>
              <a:rPr lang="it-IT" dirty="0" err="1"/>
              <a:t>measures</a:t>
            </a:r>
            <a:r>
              <a:rPr lang="it-IT" dirty="0"/>
              <a:t>, the </a:t>
            </a:r>
            <a:r>
              <a:rPr lang="it-IT" dirty="0" err="1"/>
              <a:t>treaty</a:t>
            </a:r>
            <a:r>
              <a:rPr lang="it-IT" dirty="0"/>
              <a:t> </a:t>
            </a:r>
            <a:r>
              <a:rPr lang="it-IT" dirty="0" err="1"/>
              <a:t>power</a:t>
            </a:r>
            <a:r>
              <a:rPr lang="it-IT" dirty="0"/>
              <a:t> </a:t>
            </a:r>
            <a:r>
              <a:rPr lang="it-IT" dirty="0" err="1"/>
              <a:t>becomes</a:t>
            </a:r>
            <a:r>
              <a:rPr lang="it-IT" dirty="0"/>
              <a:t> </a:t>
            </a:r>
            <a:r>
              <a:rPr lang="it-IT" dirty="0" err="1"/>
              <a:t>exclusive</a:t>
            </a:r>
            <a:r>
              <a:rPr lang="it-IT" dirty="0"/>
              <a:t>, due to the </a:t>
            </a:r>
            <a:r>
              <a:rPr lang="it-IT" dirty="0" err="1"/>
              <a:t>effect</a:t>
            </a:r>
            <a:r>
              <a:rPr lang="it-IT" dirty="0"/>
              <a:t> of </a:t>
            </a:r>
            <a:r>
              <a:rPr lang="it-IT" dirty="0" err="1"/>
              <a:t>pre-emption</a:t>
            </a:r>
            <a:r>
              <a:rPr lang="it-IT" dirty="0"/>
              <a:t> (</a:t>
            </a:r>
            <a:r>
              <a:rPr lang="it-IT" dirty="0" err="1"/>
              <a:t>when</a:t>
            </a:r>
            <a:r>
              <a:rPr lang="it-IT" dirty="0"/>
              <a:t> the </a:t>
            </a:r>
            <a:r>
              <a:rPr lang="it-IT" dirty="0" err="1"/>
              <a:t>agreement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likely</a:t>
            </a:r>
            <a:r>
              <a:rPr lang="it-IT" dirty="0"/>
              <a:t> to </a:t>
            </a:r>
            <a:r>
              <a:rPr lang="it-IT" dirty="0" err="1"/>
              <a:t>affect</a:t>
            </a:r>
            <a:r>
              <a:rPr lang="it-IT" dirty="0"/>
              <a:t> </a:t>
            </a:r>
            <a:r>
              <a:rPr lang="it-IT" dirty="0" err="1"/>
              <a:t>existing</a:t>
            </a:r>
            <a:r>
              <a:rPr lang="it-IT" dirty="0"/>
              <a:t> common </a:t>
            </a:r>
            <a:r>
              <a:rPr lang="it-IT" dirty="0" err="1"/>
              <a:t>rules</a:t>
            </a:r>
            <a:r>
              <a:rPr lang="it-IT" dirty="0"/>
              <a:t> or alter </a:t>
            </a:r>
            <a:r>
              <a:rPr lang="it-IT" dirty="0" err="1"/>
              <a:t>their</a:t>
            </a:r>
            <a:r>
              <a:rPr lang="it-IT" dirty="0"/>
              <a:t> scope).</a:t>
            </a:r>
          </a:p>
        </p:txBody>
      </p:sp>
    </p:spTree>
    <p:extLst>
      <p:ext uri="{BB962C8B-B14F-4D97-AF65-F5344CB8AC3E}">
        <p14:creationId xmlns:p14="http://schemas.microsoft.com/office/powerpoint/2010/main" val="802826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Parallelism</a:t>
            </a:r>
            <a:r>
              <a:rPr lang="it-IT" dirty="0"/>
              <a:t> of </a:t>
            </a:r>
            <a:r>
              <a:rPr lang="it-IT" dirty="0" err="1"/>
              <a:t>competences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Subsequent</a:t>
            </a:r>
            <a:r>
              <a:rPr lang="it-IT" dirty="0"/>
              <a:t> </a:t>
            </a:r>
            <a:r>
              <a:rPr lang="it-IT" dirty="0" err="1"/>
              <a:t>cases</a:t>
            </a:r>
            <a:r>
              <a:rPr lang="it-IT" dirty="0"/>
              <a:t> </a:t>
            </a:r>
            <a:r>
              <a:rPr lang="it-IT" dirty="0" err="1"/>
              <a:t>conformed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from the </a:t>
            </a:r>
            <a:r>
              <a:rPr lang="it-IT" dirty="0" err="1"/>
              <a:t>fact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the Union </a:t>
            </a:r>
            <a:r>
              <a:rPr lang="it-IT" dirty="0" err="1"/>
              <a:t>has</a:t>
            </a:r>
            <a:r>
              <a:rPr lang="it-IT" dirty="0"/>
              <a:t> an </a:t>
            </a:r>
            <a:r>
              <a:rPr lang="it-IT" dirty="0" err="1"/>
              <a:t>internal</a:t>
            </a:r>
            <a:r>
              <a:rPr lang="it-IT" dirty="0"/>
              <a:t> </a:t>
            </a:r>
            <a:r>
              <a:rPr lang="it-IT" dirty="0" err="1"/>
              <a:t>power</a:t>
            </a:r>
            <a:r>
              <a:rPr lang="it-IT" dirty="0"/>
              <a:t> </a:t>
            </a:r>
            <a:r>
              <a:rPr lang="it-IT" dirty="0" err="1"/>
              <a:t>derives</a:t>
            </a:r>
            <a:r>
              <a:rPr lang="it-IT" dirty="0"/>
              <a:t> for the Court an </a:t>
            </a:r>
            <a:r>
              <a:rPr lang="it-IT" dirty="0" err="1"/>
              <a:t>implied</a:t>
            </a:r>
            <a:r>
              <a:rPr lang="it-IT" dirty="0"/>
              <a:t> </a:t>
            </a:r>
            <a:r>
              <a:rPr lang="it-IT" dirty="0" err="1"/>
              <a:t>external</a:t>
            </a:r>
            <a:r>
              <a:rPr lang="it-IT" dirty="0"/>
              <a:t> </a:t>
            </a:r>
            <a:r>
              <a:rPr lang="it-IT" dirty="0" err="1"/>
              <a:t>power</a:t>
            </a:r>
            <a:r>
              <a:rPr lang="it-IT" dirty="0"/>
              <a:t> to conclude </a:t>
            </a:r>
            <a:r>
              <a:rPr lang="it-IT" dirty="0" err="1"/>
              <a:t>international</a:t>
            </a:r>
            <a:r>
              <a:rPr lang="it-IT" dirty="0"/>
              <a:t> </a:t>
            </a:r>
            <a:r>
              <a:rPr lang="it-IT" dirty="0" err="1"/>
              <a:t>agreements</a:t>
            </a:r>
            <a:r>
              <a:rPr lang="it-IT" dirty="0"/>
              <a:t> for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matters</a:t>
            </a:r>
            <a:r>
              <a:rPr lang="it-IT" dirty="0"/>
              <a:t> </a:t>
            </a:r>
            <a:r>
              <a:rPr lang="it-IT" dirty="0" err="1"/>
              <a:t>falling</a:t>
            </a:r>
            <a:r>
              <a:rPr lang="it-IT" dirty="0"/>
              <a:t> </a:t>
            </a:r>
            <a:r>
              <a:rPr lang="it-IT" dirty="0" err="1"/>
              <a:t>within</a:t>
            </a:r>
            <a:r>
              <a:rPr lang="it-IT" dirty="0"/>
              <a:t> the scope of the </a:t>
            </a:r>
            <a:r>
              <a:rPr lang="it-IT" dirty="0" err="1"/>
              <a:t>Union’s</a:t>
            </a:r>
            <a:r>
              <a:rPr lang="it-IT" dirty="0"/>
              <a:t> </a:t>
            </a:r>
            <a:r>
              <a:rPr lang="it-IT" dirty="0" err="1"/>
              <a:t>internal</a:t>
            </a:r>
            <a:r>
              <a:rPr lang="it-IT" dirty="0"/>
              <a:t> </a:t>
            </a:r>
            <a:r>
              <a:rPr lang="it-IT" dirty="0" err="1"/>
              <a:t>competence</a:t>
            </a:r>
            <a:r>
              <a:rPr lang="it-IT" dirty="0"/>
              <a:t>.</a:t>
            </a:r>
          </a:p>
          <a:p>
            <a:endParaRPr lang="it-IT" dirty="0"/>
          </a:p>
          <a:p>
            <a:r>
              <a:rPr lang="it-IT" dirty="0"/>
              <a:t>Opinion 1/76 (1977) on a </a:t>
            </a:r>
            <a:r>
              <a:rPr lang="it-IT" dirty="0" err="1"/>
              <a:t>laying</a:t>
            </a:r>
            <a:r>
              <a:rPr lang="it-IT" dirty="0"/>
              <a:t>-up fund for </a:t>
            </a:r>
            <a:r>
              <a:rPr lang="it-IT" dirty="0" err="1"/>
              <a:t>vessels</a:t>
            </a:r>
            <a:r>
              <a:rPr lang="it-IT" dirty="0"/>
              <a:t> in the </a:t>
            </a:r>
            <a:r>
              <a:rPr lang="it-IT" dirty="0" err="1"/>
              <a:t>Rhine</a:t>
            </a:r>
            <a:r>
              <a:rPr lang="it-IT" dirty="0"/>
              <a:t> and </a:t>
            </a:r>
            <a:r>
              <a:rPr lang="it-IT" dirty="0" err="1"/>
              <a:t>Moselle’s</a:t>
            </a:r>
            <a:r>
              <a:rPr lang="it-IT" dirty="0"/>
              <a:t> </a:t>
            </a:r>
            <a:r>
              <a:rPr lang="it-IT" dirty="0" err="1"/>
              <a:t>fluvial</a:t>
            </a:r>
            <a:r>
              <a:rPr lang="it-IT" dirty="0"/>
              <a:t> </a:t>
            </a:r>
            <a:r>
              <a:rPr lang="it-IT" dirty="0" err="1"/>
              <a:t>basins</a:t>
            </a:r>
            <a:r>
              <a:rPr lang="it-IT" dirty="0"/>
              <a:t>, to be </a:t>
            </a:r>
            <a:r>
              <a:rPr lang="it-IT" dirty="0" err="1"/>
              <a:t>established</a:t>
            </a:r>
            <a:r>
              <a:rPr lang="it-IT" dirty="0"/>
              <a:t> </a:t>
            </a:r>
            <a:r>
              <a:rPr lang="it-IT" dirty="0" err="1"/>
              <a:t>through</a:t>
            </a:r>
            <a:r>
              <a:rPr lang="it-IT" dirty="0"/>
              <a:t> an </a:t>
            </a:r>
            <a:r>
              <a:rPr lang="it-IT" dirty="0" err="1"/>
              <a:t>agreement</a:t>
            </a:r>
            <a:r>
              <a:rPr lang="it-IT" dirty="0"/>
              <a:t> with </a:t>
            </a:r>
            <a:r>
              <a:rPr lang="it-IT" dirty="0" err="1"/>
              <a:t>Switzerland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25710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 </a:t>
            </a:r>
            <a:r>
              <a:rPr lang="it-IT" dirty="0" err="1"/>
              <a:t>parallelism</a:t>
            </a:r>
            <a:r>
              <a:rPr lang="it-IT" dirty="0"/>
              <a:t> </a:t>
            </a:r>
            <a:r>
              <a:rPr lang="it-IT" dirty="0" err="1"/>
              <a:t>codification</a:t>
            </a:r>
            <a:r>
              <a:rPr lang="it-IT" dirty="0"/>
              <a:t> – art. 216 TFEU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«The Union </a:t>
            </a:r>
            <a:r>
              <a:rPr lang="it-IT" dirty="0" err="1"/>
              <a:t>may</a:t>
            </a:r>
            <a:r>
              <a:rPr lang="it-IT" dirty="0"/>
              <a:t> conclude an </a:t>
            </a:r>
            <a:r>
              <a:rPr lang="it-IT" dirty="0" err="1"/>
              <a:t>agreement</a:t>
            </a:r>
            <a:r>
              <a:rPr lang="it-IT" dirty="0"/>
              <a:t> with </a:t>
            </a:r>
            <a:r>
              <a:rPr lang="it-IT" dirty="0" err="1"/>
              <a:t>one</a:t>
            </a:r>
            <a:r>
              <a:rPr lang="it-IT" dirty="0"/>
              <a:t> or more </a:t>
            </a:r>
            <a:r>
              <a:rPr lang="it-IT" dirty="0" err="1"/>
              <a:t>third</a:t>
            </a:r>
            <a:r>
              <a:rPr lang="it-IT" dirty="0"/>
              <a:t> </a:t>
            </a:r>
            <a:r>
              <a:rPr lang="it-IT" dirty="0" err="1"/>
              <a:t>countries</a:t>
            </a:r>
            <a:r>
              <a:rPr lang="it-IT" dirty="0"/>
              <a:t> or </a:t>
            </a:r>
            <a:r>
              <a:rPr lang="it-IT" dirty="0" err="1"/>
              <a:t>international</a:t>
            </a:r>
            <a:r>
              <a:rPr lang="it-IT" dirty="0"/>
              <a:t> </a:t>
            </a:r>
            <a:r>
              <a:rPr lang="it-IT" dirty="0" err="1"/>
              <a:t>organizations</a:t>
            </a:r>
            <a:r>
              <a:rPr lang="it-IT" dirty="0"/>
              <a:t> </a:t>
            </a:r>
            <a:r>
              <a:rPr lang="it-IT" dirty="0" err="1"/>
              <a:t>where</a:t>
            </a:r>
            <a:r>
              <a:rPr lang="it-IT" dirty="0"/>
              <a:t> the </a:t>
            </a:r>
            <a:r>
              <a:rPr lang="it-IT" dirty="0" err="1"/>
              <a:t>treaties</a:t>
            </a:r>
            <a:r>
              <a:rPr lang="it-IT" dirty="0"/>
              <a:t> so </a:t>
            </a:r>
            <a:r>
              <a:rPr lang="it-IT" dirty="0" err="1"/>
              <a:t>provide</a:t>
            </a:r>
            <a:r>
              <a:rPr lang="it-IT" dirty="0"/>
              <a:t> or </a:t>
            </a:r>
            <a:r>
              <a:rPr lang="it-IT" dirty="0" err="1"/>
              <a:t>where</a:t>
            </a:r>
            <a:r>
              <a:rPr lang="it-IT" dirty="0"/>
              <a:t> the </a:t>
            </a:r>
            <a:r>
              <a:rPr lang="it-IT" dirty="0" err="1"/>
              <a:t>conclusion</a:t>
            </a:r>
            <a:r>
              <a:rPr lang="it-IT" dirty="0"/>
              <a:t> of an </a:t>
            </a:r>
            <a:r>
              <a:rPr lang="it-IT" dirty="0" err="1"/>
              <a:t>agreement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necessary</a:t>
            </a:r>
            <a:r>
              <a:rPr lang="it-IT" dirty="0"/>
              <a:t> in </a:t>
            </a:r>
            <a:r>
              <a:rPr lang="it-IT" dirty="0" err="1"/>
              <a:t>order</a:t>
            </a:r>
            <a:r>
              <a:rPr lang="it-IT" dirty="0"/>
              <a:t> to </a:t>
            </a:r>
            <a:r>
              <a:rPr lang="it-IT" dirty="0" err="1"/>
              <a:t>achieve</a:t>
            </a:r>
            <a:r>
              <a:rPr lang="it-IT" dirty="0"/>
              <a:t>, </a:t>
            </a:r>
            <a:r>
              <a:rPr lang="it-IT" dirty="0" err="1"/>
              <a:t>within</a:t>
            </a:r>
            <a:r>
              <a:rPr lang="it-IT" dirty="0"/>
              <a:t> the </a:t>
            </a:r>
            <a:r>
              <a:rPr lang="it-IT" dirty="0" err="1"/>
              <a:t>framework</a:t>
            </a:r>
            <a:r>
              <a:rPr lang="it-IT" dirty="0"/>
              <a:t> of the </a:t>
            </a:r>
            <a:r>
              <a:rPr lang="it-IT" dirty="0" err="1"/>
              <a:t>Union’s</a:t>
            </a:r>
            <a:r>
              <a:rPr lang="it-IT" dirty="0"/>
              <a:t> </a:t>
            </a:r>
            <a:r>
              <a:rPr lang="it-IT" dirty="0" err="1"/>
              <a:t>policies</a:t>
            </a:r>
            <a:r>
              <a:rPr lang="it-IT" dirty="0"/>
              <a:t>, </a:t>
            </a:r>
            <a:r>
              <a:rPr lang="it-IT" dirty="0" err="1"/>
              <a:t>one</a:t>
            </a:r>
            <a:r>
              <a:rPr lang="it-IT" dirty="0"/>
              <a:t> of the </a:t>
            </a:r>
            <a:r>
              <a:rPr lang="it-IT" dirty="0" err="1"/>
              <a:t>objectives</a:t>
            </a:r>
            <a:r>
              <a:rPr lang="it-IT" dirty="0"/>
              <a:t> </a:t>
            </a:r>
            <a:r>
              <a:rPr lang="it-IT" dirty="0" err="1"/>
              <a:t>referred</a:t>
            </a:r>
            <a:r>
              <a:rPr lang="it-IT" dirty="0"/>
              <a:t> to in the </a:t>
            </a:r>
            <a:r>
              <a:rPr lang="it-IT" dirty="0" err="1"/>
              <a:t>Treaties</a:t>
            </a:r>
            <a:r>
              <a:rPr lang="it-IT" dirty="0"/>
              <a:t>, or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provided</a:t>
            </a:r>
            <a:r>
              <a:rPr lang="it-IT" dirty="0"/>
              <a:t> for in a </a:t>
            </a:r>
            <a:r>
              <a:rPr lang="it-IT" dirty="0" err="1"/>
              <a:t>legally</a:t>
            </a:r>
            <a:r>
              <a:rPr lang="it-IT" dirty="0"/>
              <a:t> </a:t>
            </a:r>
            <a:r>
              <a:rPr lang="it-IT" dirty="0" err="1"/>
              <a:t>binding</a:t>
            </a:r>
            <a:r>
              <a:rPr lang="it-IT" dirty="0"/>
              <a:t> Union </a:t>
            </a:r>
            <a:r>
              <a:rPr lang="it-IT" dirty="0" err="1"/>
              <a:t>act</a:t>
            </a:r>
            <a:r>
              <a:rPr lang="it-IT" dirty="0"/>
              <a:t> or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likely</a:t>
            </a:r>
            <a:r>
              <a:rPr lang="it-IT" dirty="0"/>
              <a:t> to </a:t>
            </a:r>
            <a:r>
              <a:rPr lang="it-IT" dirty="0" err="1"/>
              <a:t>affect</a:t>
            </a:r>
            <a:r>
              <a:rPr lang="it-IT" dirty="0"/>
              <a:t> common </a:t>
            </a:r>
            <a:r>
              <a:rPr lang="it-IT" dirty="0" err="1"/>
              <a:t>rules</a:t>
            </a:r>
            <a:r>
              <a:rPr lang="it-IT" dirty="0"/>
              <a:t> or alter </a:t>
            </a:r>
            <a:r>
              <a:rPr lang="it-IT" dirty="0" err="1"/>
              <a:t>their</a:t>
            </a:r>
            <a:r>
              <a:rPr lang="it-IT" dirty="0"/>
              <a:t> scope».</a:t>
            </a:r>
          </a:p>
        </p:txBody>
      </p:sp>
    </p:spTree>
    <p:extLst>
      <p:ext uri="{BB962C8B-B14F-4D97-AF65-F5344CB8AC3E}">
        <p14:creationId xmlns:p14="http://schemas.microsoft.com/office/powerpoint/2010/main" val="1708106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Categories</a:t>
            </a:r>
            <a:r>
              <a:rPr lang="it-IT" dirty="0"/>
              <a:t> of </a:t>
            </a:r>
            <a:r>
              <a:rPr lang="it-IT" dirty="0" err="1"/>
              <a:t>competences</a:t>
            </a:r>
            <a:r>
              <a:rPr lang="it-IT" dirty="0"/>
              <a:t> – 1. </a:t>
            </a:r>
            <a:r>
              <a:rPr lang="it-IT" dirty="0" err="1"/>
              <a:t>exclusive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Art. 2, par. 1, TFEU: «</a:t>
            </a:r>
            <a:r>
              <a:rPr lang="it-IT" dirty="0" err="1"/>
              <a:t>When</a:t>
            </a:r>
            <a:r>
              <a:rPr lang="it-IT" dirty="0"/>
              <a:t> the </a:t>
            </a:r>
            <a:r>
              <a:rPr lang="it-IT" dirty="0" err="1"/>
              <a:t>Treaties</a:t>
            </a:r>
            <a:r>
              <a:rPr lang="it-IT" dirty="0"/>
              <a:t> </a:t>
            </a:r>
            <a:r>
              <a:rPr lang="it-IT" dirty="0" err="1"/>
              <a:t>confer</a:t>
            </a:r>
            <a:r>
              <a:rPr lang="it-IT" dirty="0"/>
              <a:t> on the Union </a:t>
            </a:r>
            <a:r>
              <a:rPr lang="it-IT" dirty="0" err="1"/>
              <a:t>exclusive</a:t>
            </a:r>
            <a:r>
              <a:rPr lang="it-IT" dirty="0"/>
              <a:t> </a:t>
            </a:r>
            <a:r>
              <a:rPr lang="it-IT" dirty="0" err="1"/>
              <a:t>competence</a:t>
            </a:r>
            <a:r>
              <a:rPr lang="it-IT" dirty="0"/>
              <a:t> in a </a:t>
            </a:r>
            <a:r>
              <a:rPr lang="it-IT" dirty="0" err="1"/>
              <a:t>specific</a:t>
            </a:r>
            <a:r>
              <a:rPr lang="it-IT" dirty="0"/>
              <a:t> area, </a:t>
            </a:r>
            <a:r>
              <a:rPr lang="it-IT" dirty="0" err="1"/>
              <a:t>only</a:t>
            </a:r>
            <a:r>
              <a:rPr lang="it-IT" dirty="0"/>
              <a:t> the Union </a:t>
            </a:r>
            <a:r>
              <a:rPr lang="it-IT" dirty="0" err="1"/>
              <a:t>may</a:t>
            </a:r>
            <a:r>
              <a:rPr lang="it-IT" dirty="0"/>
              <a:t> </a:t>
            </a:r>
            <a:r>
              <a:rPr lang="it-IT" dirty="0" err="1"/>
              <a:t>legislate</a:t>
            </a:r>
            <a:r>
              <a:rPr lang="it-IT" dirty="0"/>
              <a:t> and </a:t>
            </a:r>
            <a:r>
              <a:rPr lang="it-IT" dirty="0" err="1"/>
              <a:t>adopt</a:t>
            </a:r>
            <a:r>
              <a:rPr lang="it-IT" dirty="0"/>
              <a:t> </a:t>
            </a:r>
            <a:r>
              <a:rPr lang="it-IT" dirty="0" err="1"/>
              <a:t>legally</a:t>
            </a:r>
            <a:r>
              <a:rPr lang="it-IT" dirty="0"/>
              <a:t> </a:t>
            </a:r>
            <a:r>
              <a:rPr lang="it-IT" dirty="0" err="1"/>
              <a:t>binding</a:t>
            </a:r>
            <a:r>
              <a:rPr lang="it-IT" dirty="0"/>
              <a:t> </a:t>
            </a:r>
            <a:r>
              <a:rPr lang="it-IT" dirty="0" err="1"/>
              <a:t>acts</a:t>
            </a:r>
            <a:r>
              <a:rPr lang="it-IT" dirty="0"/>
              <a:t>, the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</a:t>
            </a:r>
            <a:r>
              <a:rPr lang="it-IT" dirty="0" err="1"/>
              <a:t>being</a:t>
            </a:r>
            <a:r>
              <a:rPr lang="it-IT" dirty="0"/>
              <a:t> </a:t>
            </a:r>
            <a:r>
              <a:rPr lang="it-IT" dirty="0" err="1"/>
              <a:t>able</a:t>
            </a:r>
            <a:r>
              <a:rPr lang="it-IT" dirty="0"/>
              <a:t> to do so </a:t>
            </a:r>
            <a:r>
              <a:rPr lang="it-IT" dirty="0" err="1"/>
              <a:t>themselves</a:t>
            </a:r>
            <a:r>
              <a:rPr lang="it-IT" dirty="0"/>
              <a:t> </a:t>
            </a:r>
            <a:r>
              <a:rPr lang="it-IT" dirty="0" err="1"/>
              <a:t>only</a:t>
            </a:r>
            <a:r>
              <a:rPr lang="it-IT" dirty="0"/>
              <a:t> </a:t>
            </a:r>
            <a:r>
              <a:rPr lang="it-IT" dirty="0" err="1"/>
              <a:t>if</a:t>
            </a:r>
            <a:r>
              <a:rPr lang="it-IT" dirty="0"/>
              <a:t> so </a:t>
            </a:r>
            <a:r>
              <a:rPr lang="it-IT" dirty="0" err="1"/>
              <a:t>empowered</a:t>
            </a:r>
            <a:r>
              <a:rPr lang="it-IT" dirty="0"/>
              <a:t> by the Union or for the </a:t>
            </a:r>
            <a:r>
              <a:rPr lang="it-IT" dirty="0" err="1"/>
              <a:t>implementation</a:t>
            </a:r>
            <a:r>
              <a:rPr lang="it-IT" dirty="0"/>
              <a:t> of Union </a:t>
            </a:r>
            <a:r>
              <a:rPr lang="it-IT" dirty="0" err="1"/>
              <a:t>acts</a:t>
            </a:r>
            <a:r>
              <a:rPr lang="it-IT" dirty="0"/>
              <a:t>». </a:t>
            </a:r>
          </a:p>
        </p:txBody>
      </p:sp>
    </p:spTree>
    <p:extLst>
      <p:ext uri="{BB962C8B-B14F-4D97-AF65-F5344CB8AC3E}">
        <p14:creationId xmlns:p14="http://schemas.microsoft.com/office/powerpoint/2010/main" val="1686418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</a:t>
            </a:r>
            <a:r>
              <a:rPr lang="it-IT" dirty="0" err="1"/>
              <a:t>exclusive</a:t>
            </a:r>
            <a:r>
              <a:rPr lang="it-IT" dirty="0"/>
              <a:t> </a:t>
            </a:r>
            <a:r>
              <a:rPr lang="it-IT" dirty="0" err="1"/>
              <a:t>competences</a:t>
            </a:r>
            <a:r>
              <a:rPr lang="it-IT" dirty="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Art. 3, par. 1, TFEU: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err="1"/>
              <a:t>Customs</a:t>
            </a:r>
            <a:r>
              <a:rPr lang="it-IT" dirty="0"/>
              <a:t> union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Establishment of the </a:t>
            </a:r>
            <a:r>
              <a:rPr lang="it-IT" dirty="0" err="1"/>
              <a:t>competition</a:t>
            </a:r>
            <a:r>
              <a:rPr lang="it-IT" dirty="0"/>
              <a:t> </a:t>
            </a:r>
            <a:r>
              <a:rPr lang="it-IT" dirty="0" err="1"/>
              <a:t>rules</a:t>
            </a:r>
            <a:r>
              <a:rPr lang="it-IT" dirty="0"/>
              <a:t> </a:t>
            </a:r>
            <a:r>
              <a:rPr lang="it-IT" dirty="0" err="1"/>
              <a:t>necessary</a:t>
            </a:r>
            <a:r>
              <a:rPr lang="it-IT" dirty="0"/>
              <a:t> for the </a:t>
            </a:r>
            <a:r>
              <a:rPr lang="it-IT" dirty="0" err="1"/>
              <a:t>functioning</a:t>
            </a:r>
            <a:r>
              <a:rPr lang="it-IT" dirty="0"/>
              <a:t> of the </a:t>
            </a:r>
            <a:r>
              <a:rPr lang="it-IT" dirty="0" err="1"/>
              <a:t>internal</a:t>
            </a:r>
            <a:r>
              <a:rPr lang="it-IT" dirty="0"/>
              <a:t> market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err="1"/>
              <a:t>Monetary</a:t>
            </a:r>
            <a:r>
              <a:rPr lang="it-IT" dirty="0"/>
              <a:t> policy for the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</a:t>
            </a:r>
            <a:r>
              <a:rPr lang="it-IT" dirty="0" err="1"/>
              <a:t>whose</a:t>
            </a:r>
            <a:r>
              <a:rPr lang="it-IT" dirty="0"/>
              <a:t> </a:t>
            </a:r>
            <a:r>
              <a:rPr lang="it-IT" dirty="0" err="1"/>
              <a:t>currency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euro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err="1"/>
              <a:t>Conservation</a:t>
            </a:r>
            <a:r>
              <a:rPr lang="it-IT" dirty="0"/>
              <a:t> of marine </a:t>
            </a:r>
            <a:r>
              <a:rPr lang="it-IT" dirty="0" err="1"/>
              <a:t>biological</a:t>
            </a:r>
            <a:r>
              <a:rPr lang="it-IT" dirty="0"/>
              <a:t> </a:t>
            </a:r>
            <a:r>
              <a:rPr lang="it-IT" dirty="0" err="1"/>
              <a:t>resources</a:t>
            </a: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Common commercial policy</a:t>
            </a:r>
          </a:p>
        </p:txBody>
      </p:sp>
    </p:spTree>
    <p:extLst>
      <p:ext uri="{BB962C8B-B14F-4D97-AF65-F5344CB8AC3E}">
        <p14:creationId xmlns:p14="http://schemas.microsoft.com/office/powerpoint/2010/main" val="4762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 </a:t>
            </a:r>
            <a:r>
              <a:rPr lang="it-IT" dirty="0" err="1"/>
              <a:t>exclusive</a:t>
            </a:r>
            <a:r>
              <a:rPr lang="it-IT" dirty="0"/>
              <a:t> </a:t>
            </a:r>
            <a:r>
              <a:rPr lang="it-IT" dirty="0" err="1"/>
              <a:t>competences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Art. 3, par. 2, TFEU: </a:t>
            </a:r>
            <a:r>
              <a:rPr lang="it-IT" dirty="0" err="1"/>
              <a:t>exclusive</a:t>
            </a:r>
            <a:r>
              <a:rPr lang="it-IT" dirty="0"/>
              <a:t> </a:t>
            </a:r>
            <a:r>
              <a:rPr lang="it-IT" dirty="0" err="1"/>
              <a:t>external</a:t>
            </a:r>
            <a:r>
              <a:rPr lang="it-IT" dirty="0"/>
              <a:t> </a:t>
            </a:r>
            <a:r>
              <a:rPr lang="it-IT" dirty="0" err="1"/>
              <a:t>competences</a:t>
            </a: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 err="1"/>
              <a:t>When</a:t>
            </a:r>
            <a:r>
              <a:rPr lang="it-IT" dirty="0"/>
              <a:t> the </a:t>
            </a:r>
            <a:r>
              <a:rPr lang="it-IT" dirty="0" err="1"/>
              <a:t>conclusion</a:t>
            </a:r>
            <a:r>
              <a:rPr lang="it-IT" dirty="0"/>
              <a:t> of an </a:t>
            </a:r>
            <a:r>
              <a:rPr lang="it-IT" dirty="0" err="1"/>
              <a:t>agreement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provided</a:t>
            </a:r>
            <a:r>
              <a:rPr lang="it-IT" dirty="0"/>
              <a:t> for in a legislative </a:t>
            </a:r>
            <a:r>
              <a:rPr lang="it-IT" dirty="0" err="1"/>
              <a:t>act</a:t>
            </a:r>
            <a:r>
              <a:rPr lang="it-IT" dirty="0"/>
              <a:t> of the Union (Opinion 2/94 on WTO </a:t>
            </a:r>
            <a:r>
              <a:rPr lang="it-IT" dirty="0" err="1"/>
              <a:t>agreements</a:t>
            </a:r>
            <a:r>
              <a:rPr lang="it-IT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err="1"/>
              <a:t>When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necessary</a:t>
            </a:r>
            <a:r>
              <a:rPr lang="it-IT" dirty="0"/>
              <a:t> to </a:t>
            </a:r>
            <a:r>
              <a:rPr lang="it-IT" dirty="0" err="1"/>
              <a:t>enable</a:t>
            </a:r>
            <a:r>
              <a:rPr lang="it-IT" dirty="0"/>
              <a:t> the Union to </a:t>
            </a:r>
            <a:r>
              <a:rPr lang="it-IT" dirty="0" err="1"/>
              <a:t>exercise</a:t>
            </a:r>
            <a:r>
              <a:rPr lang="it-IT" dirty="0"/>
              <a:t>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internal</a:t>
            </a:r>
            <a:r>
              <a:rPr lang="it-IT" dirty="0"/>
              <a:t> </a:t>
            </a:r>
            <a:r>
              <a:rPr lang="it-IT" dirty="0" err="1"/>
              <a:t>competence</a:t>
            </a:r>
            <a:r>
              <a:rPr lang="it-IT" dirty="0"/>
              <a:t> (Opinion 1/76)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In so far </a:t>
            </a:r>
            <a:r>
              <a:rPr lang="it-IT" dirty="0" err="1"/>
              <a:t>as</a:t>
            </a:r>
            <a:r>
              <a:rPr lang="it-IT" dirty="0"/>
              <a:t> the </a:t>
            </a:r>
            <a:r>
              <a:rPr lang="it-IT" dirty="0" err="1"/>
              <a:t>conclusion</a:t>
            </a:r>
            <a:r>
              <a:rPr lang="it-IT" dirty="0"/>
              <a:t> of the </a:t>
            </a:r>
            <a:r>
              <a:rPr lang="it-IT" dirty="0" err="1"/>
              <a:t>agreement</a:t>
            </a:r>
            <a:r>
              <a:rPr lang="it-IT" dirty="0"/>
              <a:t> (by the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) </a:t>
            </a:r>
            <a:r>
              <a:rPr lang="it-IT" dirty="0" err="1"/>
              <a:t>may</a:t>
            </a:r>
            <a:r>
              <a:rPr lang="it-IT" dirty="0"/>
              <a:t> </a:t>
            </a:r>
            <a:r>
              <a:rPr lang="it-IT" dirty="0" err="1"/>
              <a:t>affect</a:t>
            </a:r>
            <a:r>
              <a:rPr lang="it-IT" dirty="0"/>
              <a:t> common </a:t>
            </a:r>
            <a:r>
              <a:rPr lang="it-IT" dirty="0" err="1"/>
              <a:t>rules</a:t>
            </a:r>
            <a:r>
              <a:rPr lang="it-IT" dirty="0"/>
              <a:t> or alter </a:t>
            </a:r>
            <a:r>
              <a:rPr lang="it-IT" dirty="0" err="1"/>
              <a:t>their</a:t>
            </a:r>
            <a:r>
              <a:rPr lang="it-IT" dirty="0"/>
              <a:t> scope (ERTA case) </a:t>
            </a:r>
          </a:p>
        </p:txBody>
      </p:sp>
    </p:spTree>
    <p:extLst>
      <p:ext uri="{BB962C8B-B14F-4D97-AF65-F5344CB8AC3E}">
        <p14:creationId xmlns:p14="http://schemas.microsoft.com/office/powerpoint/2010/main" val="14450071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Shared</a:t>
            </a:r>
            <a:r>
              <a:rPr lang="it-IT" dirty="0"/>
              <a:t> </a:t>
            </a:r>
            <a:r>
              <a:rPr lang="it-IT" dirty="0" err="1"/>
              <a:t>competences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Art. 2, par. 2: «</a:t>
            </a:r>
            <a:r>
              <a:rPr lang="it-IT" dirty="0" err="1"/>
              <a:t>When</a:t>
            </a:r>
            <a:r>
              <a:rPr lang="it-IT" dirty="0"/>
              <a:t> the </a:t>
            </a:r>
            <a:r>
              <a:rPr lang="it-IT" dirty="0" err="1"/>
              <a:t>Treaties</a:t>
            </a:r>
            <a:r>
              <a:rPr lang="it-IT" dirty="0"/>
              <a:t> </a:t>
            </a:r>
            <a:r>
              <a:rPr lang="it-IT" dirty="0" err="1"/>
              <a:t>confer</a:t>
            </a:r>
            <a:r>
              <a:rPr lang="it-IT" dirty="0"/>
              <a:t> on the Union a </a:t>
            </a:r>
            <a:r>
              <a:rPr lang="it-IT" dirty="0" err="1"/>
              <a:t>competence</a:t>
            </a:r>
            <a:r>
              <a:rPr lang="it-IT" dirty="0"/>
              <a:t> </a:t>
            </a:r>
            <a:r>
              <a:rPr lang="it-IT" dirty="0" err="1"/>
              <a:t>shared</a:t>
            </a:r>
            <a:r>
              <a:rPr lang="it-IT" dirty="0"/>
              <a:t> with the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in a </a:t>
            </a:r>
            <a:r>
              <a:rPr lang="it-IT" dirty="0" err="1"/>
              <a:t>specific</a:t>
            </a:r>
            <a:r>
              <a:rPr lang="it-IT" dirty="0"/>
              <a:t> area, the Union and the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</a:t>
            </a:r>
            <a:r>
              <a:rPr lang="it-IT" dirty="0" err="1"/>
              <a:t>may</a:t>
            </a:r>
            <a:r>
              <a:rPr lang="it-IT" dirty="0"/>
              <a:t> </a:t>
            </a:r>
            <a:r>
              <a:rPr lang="it-IT" dirty="0" err="1"/>
              <a:t>legislate</a:t>
            </a:r>
            <a:r>
              <a:rPr lang="it-IT" dirty="0"/>
              <a:t> and </a:t>
            </a:r>
            <a:r>
              <a:rPr lang="it-IT" dirty="0" err="1"/>
              <a:t>adopt</a:t>
            </a:r>
            <a:r>
              <a:rPr lang="it-IT" dirty="0"/>
              <a:t> </a:t>
            </a:r>
            <a:r>
              <a:rPr lang="it-IT" dirty="0" err="1"/>
              <a:t>legally</a:t>
            </a:r>
            <a:r>
              <a:rPr lang="it-IT" dirty="0"/>
              <a:t> </a:t>
            </a:r>
            <a:r>
              <a:rPr lang="it-IT" dirty="0" err="1"/>
              <a:t>binding</a:t>
            </a:r>
            <a:r>
              <a:rPr lang="it-IT" dirty="0"/>
              <a:t> </a:t>
            </a:r>
            <a:r>
              <a:rPr lang="it-IT" dirty="0" err="1"/>
              <a:t>acts</a:t>
            </a:r>
            <a:r>
              <a:rPr lang="it-IT" dirty="0"/>
              <a:t> in </a:t>
            </a:r>
            <a:r>
              <a:rPr lang="it-IT" dirty="0" err="1"/>
              <a:t>that</a:t>
            </a:r>
            <a:r>
              <a:rPr lang="it-IT" dirty="0"/>
              <a:t> area. The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exercise</a:t>
            </a:r>
            <a:r>
              <a:rPr lang="it-IT" dirty="0"/>
              <a:t>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competence</a:t>
            </a:r>
            <a:r>
              <a:rPr lang="it-IT" dirty="0"/>
              <a:t> to the </a:t>
            </a:r>
            <a:r>
              <a:rPr lang="it-IT" dirty="0" err="1"/>
              <a:t>extent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the Union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exercised</a:t>
            </a:r>
            <a:r>
              <a:rPr lang="it-IT" dirty="0"/>
              <a:t>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competence</a:t>
            </a:r>
            <a:r>
              <a:rPr lang="it-IT" dirty="0"/>
              <a:t>. The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again</a:t>
            </a:r>
            <a:r>
              <a:rPr lang="it-IT" dirty="0"/>
              <a:t> </a:t>
            </a:r>
            <a:r>
              <a:rPr lang="it-IT" dirty="0" err="1"/>
              <a:t>exercise</a:t>
            </a:r>
            <a:r>
              <a:rPr lang="it-IT" dirty="0"/>
              <a:t>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competence</a:t>
            </a:r>
            <a:r>
              <a:rPr lang="it-IT" dirty="0"/>
              <a:t> to the </a:t>
            </a:r>
            <a:r>
              <a:rPr lang="it-IT" dirty="0" err="1"/>
              <a:t>extent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the Union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decided</a:t>
            </a:r>
            <a:r>
              <a:rPr lang="it-IT" dirty="0"/>
              <a:t> to </a:t>
            </a:r>
            <a:r>
              <a:rPr lang="it-IT" dirty="0" err="1"/>
              <a:t>cease</a:t>
            </a:r>
            <a:r>
              <a:rPr lang="it-IT" dirty="0"/>
              <a:t> </a:t>
            </a:r>
            <a:r>
              <a:rPr lang="it-IT" dirty="0" err="1"/>
              <a:t>exercising</a:t>
            </a:r>
            <a:r>
              <a:rPr lang="it-IT" dirty="0"/>
              <a:t>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competence</a:t>
            </a:r>
            <a:r>
              <a:rPr lang="it-IT" dirty="0"/>
              <a:t>» </a:t>
            </a:r>
          </a:p>
        </p:txBody>
      </p:sp>
    </p:spTree>
    <p:extLst>
      <p:ext uri="{BB962C8B-B14F-4D97-AF65-F5344CB8AC3E}">
        <p14:creationId xmlns:p14="http://schemas.microsoft.com/office/powerpoint/2010/main" val="11563419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</a:t>
            </a:r>
            <a:r>
              <a:rPr lang="it-IT" dirty="0" err="1"/>
              <a:t>shared</a:t>
            </a:r>
            <a:r>
              <a:rPr lang="it-IT" dirty="0"/>
              <a:t> </a:t>
            </a:r>
            <a:r>
              <a:rPr lang="it-IT" dirty="0" err="1"/>
              <a:t>competences</a:t>
            </a:r>
            <a:r>
              <a:rPr lang="it-IT" dirty="0"/>
              <a:t> – art. 4 TFEU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Shared</a:t>
            </a:r>
            <a:r>
              <a:rPr lang="it-IT" dirty="0"/>
              <a:t> </a:t>
            </a:r>
            <a:r>
              <a:rPr lang="it-IT" dirty="0" err="1"/>
              <a:t>competences</a:t>
            </a:r>
            <a:r>
              <a:rPr lang="it-IT" dirty="0"/>
              <a:t> are the </a:t>
            </a:r>
            <a:r>
              <a:rPr lang="it-IT" dirty="0" err="1"/>
              <a:t>ordinary</a:t>
            </a:r>
            <a:r>
              <a:rPr lang="it-IT" dirty="0"/>
              <a:t> </a:t>
            </a:r>
            <a:r>
              <a:rPr lang="it-IT" dirty="0" err="1"/>
              <a:t>competences</a:t>
            </a:r>
            <a:r>
              <a:rPr lang="it-IT" dirty="0"/>
              <a:t> of the Union. </a:t>
            </a:r>
          </a:p>
          <a:p>
            <a:endParaRPr lang="it-IT" dirty="0"/>
          </a:p>
          <a:p>
            <a:r>
              <a:rPr lang="it-IT" dirty="0" err="1"/>
              <a:t>They</a:t>
            </a:r>
            <a:r>
              <a:rPr lang="it-IT" dirty="0"/>
              <a:t> can be </a:t>
            </a:r>
            <a:r>
              <a:rPr lang="it-IT" dirty="0" err="1"/>
              <a:t>described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a </a:t>
            </a:r>
            <a:r>
              <a:rPr lang="it-IT" dirty="0" err="1"/>
              <a:t>divided</a:t>
            </a:r>
            <a:r>
              <a:rPr lang="it-IT" dirty="0"/>
              <a:t> </a:t>
            </a:r>
            <a:r>
              <a:rPr lang="it-IT" dirty="0" err="1"/>
              <a:t>field</a:t>
            </a:r>
            <a:r>
              <a:rPr lang="it-IT" dirty="0"/>
              <a:t>. The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are </a:t>
            </a:r>
            <a:r>
              <a:rPr lang="it-IT" dirty="0" err="1"/>
              <a:t>allowed</a:t>
            </a:r>
            <a:r>
              <a:rPr lang="it-IT" dirty="0"/>
              <a:t> to </a:t>
            </a:r>
            <a:r>
              <a:rPr lang="it-IT" dirty="0" err="1"/>
              <a:t>legislate</a:t>
            </a:r>
            <a:r>
              <a:rPr lang="it-IT" dirty="0"/>
              <a:t> </a:t>
            </a:r>
            <a:r>
              <a:rPr lang="it-IT" dirty="0" err="1"/>
              <a:t>only</a:t>
            </a:r>
            <a:r>
              <a:rPr lang="it-IT" dirty="0"/>
              <a:t> in the part of the </a:t>
            </a:r>
            <a:r>
              <a:rPr lang="it-IT" dirty="0" err="1"/>
              <a:t>field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occupied</a:t>
            </a:r>
            <a:r>
              <a:rPr lang="it-IT" dirty="0"/>
              <a:t> by EU </a:t>
            </a:r>
            <a:r>
              <a:rPr lang="it-IT" dirty="0" err="1"/>
              <a:t>legislation</a:t>
            </a:r>
            <a:r>
              <a:rPr lang="it-IT" dirty="0"/>
              <a:t> (</a:t>
            </a:r>
            <a:r>
              <a:rPr lang="it-IT" b="1" dirty="0" err="1"/>
              <a:t>pre-emptive</a:t>
            </a:r>
            <a:r>
              <a:rPr lang="it-IT" b="1" dirty="0"/>
              <a:t> </a:t>
            </a:r>
            <a:r>
              <a:rPr lang="it-IT" b="1" dirty="0" err="1"/>
              <a:t>effect</a:t>
            </a:r>
            <a:r>
              <a:rPr lang="it-IT" b="1" dirty="0"/>
              <a:t> of EU </a:t>
            </a:r>
            <a:r>
              <a:rPr lang="it-IT" b="1" dirty="0" err="1"/>
              <a:t>legislation</a:t>
            </a:r>
            <a:r>
              <a:rPr lang="it-IT" dirty="0"/>
              <a:t>)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7719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Definition of </a:t>
            </a:r>
            <a:r>
              <a:rPr lang="it-IT" dirty="0" err="1"/>
              <a:t>competence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power</a:t>
            </a:r>
            <a:r>
              <a:rPr lang="it-IT" dirty="0"/>
              <a:t> to </a:t>
            </a:r>
            <a:r>
              <a:rPr lang="it-IT" dirty="0" err="1"/>
              <a:t>adopt</a:t>
            </a:r>
            <a:r>
              <a:rPr lang="it-IT" dirty="0"/>
              <a:t> normative </a:t>
            </a:r>
            <a:r>
              <a:rPr lang="it-IT" dirty="0" err="1"/>
              <a:t>acts</a:t>
            </a:r>
            <a:r>
              <a:rPr lang="it-IT" dirty="0"/>
              <a:t>. A legislative </a:t>
            </a:r>
            <a:r>
              <a:rPr lang="it-IT" dirty="0" err="1"/>
              <a:t>competence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b="1" dirty="0" err="1"/>
              <a:t>material</a:t>
            </a:r>
            <a:r>
              <a:rPr lang="it-IT" b="1" dirty="0"/>
              <a:t> </a:t>
            </a:r>
            <a:r>
              <a:rPr lang="it-IT" b="1" dirty="0" err="1"/>
              <a:t>field</a:t>
            </a:r>
            <a:r>
              <a:rPr lang="it-IT" dirty="0"/>
              <a:t> </a:t>
            </a:r>
            <a:r>
              <a:rPr lang="it-IT" dirty="0" err="1"/>
              <a:t>within</a:t>
            </a:r>
            <a:r>
              <a:rPr lang="it-IT" dirty="0"/>
              <a:t> </a:t>
            </a:r>
            <a:r>
              <a:rPr lang="it-IT" dirty="0" err="1"/>
              <a:t>which</a:t>
            </a:r>
            <a:r>
              <a:rPr lang="it-IT" dirty="0"/>
              <a:t> the EU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entitled</a:t>
            </a:r>
            <a:r>
              <a:rPr lang="it-IT" dirty="0"/>
              <a:t> to </a:t>
            </a:r>
            <a:r>
              <a:rPr lang="it-IT" dirty="0" err="1"/>
              <a:t>legislate</a:t>
            </a:r>
            <a:endParaRPr lang="it-IT" dirty="0"/>
          </a:p>
          <a:p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applies</a:t>
            </a:r>
            <a:r>
              <a:rPr lang="it-IT" dirty="0"/>
              <a:t> to the Union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such</a:t>
            </a:r>
            <a:r>
              <a:rPr lang="it-IT" dirty="0"/>
              <a:t> and to the </a:t>
            </a:r>
            <a:r>
              <a:rPr lang="it-IT" dirty="0" err="1"/>
              <a:t>institutions</a:t>
            </a:r>
            <a:r>
              <a:rPr lang="it-IT" dirty="0"/>
              <a:t>.</a:t>
            </a:r>
          </a:p>
          <a:p>
            <a:endParaRPr lang="it-IT" dirty="0"/>
          </a:p>
          <a:p>
            <a:r>
              <a:rPr lang="it-IT" dirty="0"/>
              <a:t>Vertical </a:t>
            </a:r>
            <a:r>
              <a:rPr lang="it-IT" dirty="0" err="1"/>
              <a:t>distribution</a:t>
            </a:r>
            <a:r>
              <a:rPr lang="it-IT" dirty="0"/>
              <a:t> of </a:t>
            </a:r>
            <a:r>
              <a:rPr lang="it-IT" dirty="0" err="1"/>
              <a:t>competences</a:t>
            </a:r>
            <a:r>
              <a:rPr lang="it-IT" dirty="0"/>
              <a:t>: the </a:t>
            </a:r>
            <a:r>
              <a:rPr lang="it-IT" dirty="0" err="1"/>
              <a:t>distribution</a:t>
            </a:r>
            <a:r>
              <a:rPr lang="it-IT" dirty="0"/>
              <a:t> of legislative </a:t>
            </a:r>
            <a:r>
              <a:rPr lang="it-IT" dirty="0" err="1"/>
              <a:t>powers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the Union and the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endParaRPr lang="it-IT" dirty="0"/>
          </a:p>
          <a:p>
            <a:endParaRPr lang="it-IT" dirty="0"/>
          </a:p>
          <a:p>
            <a:r>
              <a:rPr lang="it-IT" dirty="0" err="1"/>
              <a:t>Horizontal</a:t>
            </a:r>
            <a:r>
              <a:rPr lang="it-IT" dirty="0"/>
              <a:t> </a:t>
            </a:r>
            <a:r>
              <a:rPr lang="it-IT" dirty="0" err="1"/>
              <a:t>distribution</a:t>
            </a:r>
            <a:r>
              <a:rPr lang="it-IT" dirty="0"/>
              <a:t> of </a:t>
            </a:r>
            <a:r>
              <a:rPr lang="it-IT" dirty="0" err="1"/>
              <a:t>competences</a:t>
            </a:r>
            <a:r>
              <a:rPr lang="it-IT" dirty="0"/>
              <a:t>: the </a:t>
            </a:r>
            <a:r>
              <a:rPr lang="it-IT" dirty="0" err="1"/>
              <a:t>distribution</a:t>
            </a:r>
            <a:r>
              <a:rPr lang="it-IT" dirty="0"/>
              <a:t> of </a:t>
            </a:r>
            <a:r>
              <a:rPr lang="it-IT" dirty="0" err="1"/>
              <a:t>decision-making</a:t>
            </a:r>
            <a:r>
              <a:rPr lang="it-IT" dirty="0"/>
              <a:t> </a:t>
            </a:r>
            <a:r>
              <a:rPr lang="it-IT" dirty="0" err="1"/>
              <a:t>functions</a:t>
            </a:r>
            <a:r>
              <a:rPr lang="it-IT" dirty="0"/>
              <a:t> </a:t>
            </a:r>
            <a:r>
              <a:rPr lang="it-IT" dirty="0" err="1"/>
              <a:t>among</a:t>
            </a:r>
            <a:r>
              <a:rPr lang="it-IT" dirty="0"/>
              <a:t> the EU </a:t>
            </a:r>
            <a:r>
              <a:rPr lang="it-IT" dirty="0" err="1"/>
              <a:t>institutions</a:t>
            </a:r>
            <a:r>
              <a:rPr lang="it-IT" dirty="0"/>
              <a:t> (</a:t>
            </a:r>
            <a:r>
              <a:rPr lang="it-IT" dirty="0" err="1"/>
              <a:t>institutional</a:t>
            </a:r>
            <a:r>
              <a:rPr lang="it-IT" dirty="0"/>
              <a:t> balance)</a:t>
            </a:r>
          </a:p>
        </p:txBody>
      </p:sp>
    </p:spTree>
    <p:extLst>
      <p:ext uri="{BB962C8B-B14F-4D97-AF65-F5344CB8AC3E}">
        <p14:creationId xmlns:p14="http://schemas.microsoft.com/office/powerpoint/2010/main" val="13087646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Parallel</a:t>
            </a:r>
            <a:r>
              <a:rPr lang="it-IT" dirty="0"/>
              <a:t> </a:t>
            </a:r>
            <a:r>
              <a:rPr lang="it-IT" dirty="0" err="1"/>
              <a:t>competences</a:t>
            </a:r>
            <a:r>
              <a:rPr lang="it-IT" dirty="0"/>
              <a:t> – art. 4, par. 3 and 4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shared</a:t>
            </a:r>
            <a:r>
              <a:rPr lang="it-IT" dirty="0"/>
              <a:t> </a:t>
            </a:r>
            <a:r>
              <a:rPr lang="it-IT" dirty="0" err="1"/>
              <a:t>competences</a:t>
            </a:r>
            <a:r>
              <a:rPr lang="it-IT" dirty="0"/>
              <a:t> do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a </a:t>
            </a:r>
            <a:r>
              <a:rPr lang="it-IT" dirty="0" err="1"/>
              <a:t>pre-emptive</a:t>
            </a:r>
            <a:r>
              <a:rPr lang="it-IT" dirty="0"/>
              <a:t> </a:t>
            </a:r>
            <a:r>
              <a:rPr lang="it-IT" dirty="0" err="1"/>
              <a:t>effect</a:t>
            </a:r>
            <a:r>
              <a:rPr lang="it-IT" dirty="0"/>
              <a:t> </a:t>
            </a:r>
            <a:r>
              <a:rPr lang="it-IT" dirty="0" err="1"/>
              <a:t>when</a:t>
            </a:r>
            <a:r>
              <a:rPr lang="it-IT" dirty="0"/>
              <a:t> </a:t>
            </a:r>
            <a:r>
              <a:rPr lang="it-IT" dirty="0" err="1"/>
              <a:t>exercised</a:t>
            </a:r>
            <a:r>
              <a:rPr lang="it-IT" dirty="0"/>
              <a:t> by the Union:</a:t>
            </a:r>
          </a:p>
          <a:p>
            <a:r>
              <a:rPr lang="it-IT" dirty="0" err="1"/>
              <a:t>Research</a:t>
            </a:r>
            <a:r>
              <a:rPr lang="it-IT" dirty="0"/>
              <a:t>, </a:t>
            </a:r>
            <a:r>
              <a:rPr lang="it-IT" dirty="0" err="1"/>
              <a:t>technological</a:t>
            </a:r>
            <a:r>
              <a:rPr lang="it-IT" dirty="0"/>
              <a:t> </a:t>
            </a:r>
            <a:r>
              <a:rPr lang="it-IT" dirty="0" err="1"/>
              <a:t>development</a:t>
            </a:r>
            <a:r>
              <a:rPr lang="it-IT" dirty="0"/>
              <a:t> and </a:t>
            </a:r>
            <a:r>
              <a:rPr lang="it-IT" dirty="0" err="1"/>
              <a:t>space</a:t>
            </a:r>
            <a:endParaRPr lang="it-IT" dirty="0"/>
          </a:p>
          <a:p>
            <a:r>
              <a:rPr lang="it-IT" dirty="0"/>
              <a:t>Development </a:t>
            </a:r>
            <a:r>
              <a:rPr lang="it-IT" dirty="0" err="1"/>
              <a:t>cooperation</a:t>
            </a:r>
            <a:r>
              <a:rPr lang="it-IT" dirty="0"/>
              <a:t> and </a:t>
            </a:r>
            <a:r>
              <a:rPr lang="it-IT" dirty="0" err="1"/>
              <a:t>humanitarian</a:t>
            </a:r>
            <a:r>
              <a:rPr lang="it-IT" dirty="0"/>
              <a:t> </a:t>
            </a:r>
            <a:r>
              <a:rPr lang="it-IT" dirty="0" err="1"/>
              <a:t>aid</a:t>
            </a:r>
            <a:endParaRPr lang="it-IT" dirty="0"/>
          </a:p>
          <a:p>
            <a:endParaRPr lang="it-IT" dirty="0"/>
          </a:p>
          <a:p>
            <a:r>
              <a:rPr lang="it-IT" dirty="0" err="1"/>
              <a:t>Both</a:t>
            </a:r>
            <a:r>
              <a:rPr lang="it-IT" dirty="0"/>
              <a:t> the Union and the MS can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own</a:t>
            </a:r>
            <a:r>
              <a:rPr lang="it-IT" dirty="0"/>
              <a:t> </a:t>
            </a:r>
            <a:r>
              <a:rPr lang="it-IT" dirty="0" err="1"/>
              <a:t>policies</a:t>
            </a:r>
            <a:r>
              <a:rPr lang="it-IT" dirty="0"/>
              <a:t> in </a:t>
            </a:r>
            <a:r>
              <a:rPr lang="it-IT" dirty="0" err="1"/>
              <a:t>these</a:t>
            </a:r>
            <a:r>
              <a:rPr lang="it-IT" dirty="0"/>
              <a:t> </a:t>
            </a:r>
            <a:r>
              <a:rPr lang="it-IT" dirty="0" err="1"/>
              <a:t>areas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282180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Competences</a:t>
            </a:r>
            <a:r>
              <a:rPr lang="it-IT" dirty="0"/>
              <a:t> to </a:t>
            </a:r>
            <a:r>
              <a:rPr lang="it-IT" dirty="0" err="1"/>
              <a:t>support</a:t>
            </a:r>
            <a:r>
              <a:rPr lang="it-IT" dirty="0"/>
              <a:t>, coordinate or </a:t>
            </a:r>
            <a:r>
              <a:rPr lang="it-IT" dirty="0" err="1"/>
              <a:t>supplement</a:t>
            </a:r>
            <a:r>
              <a:rPr lang="it-IT" dirty="0"/>
              <a:t> (</a:t>
            </a:r>
            <a:r>
              <a:rPr lang="it-IT" dirty="0" err="1"/>
              <a:t>complementary</a:t>
            </a:r>
            <a:r>
              <a:rPr lang="it-IT" dirty="0"/>
              <a:t> </a:t>
            </a:r>
            <a:r>
              <a:rPr lang="it-IT" dirty="0" err="1"/>
              <a:t>competences</a:t>
            </a:r>
            <a:r>
              <a:rPr lang="it-IT" dirty="0"/>
              <a:t>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Art. 2, par. 5, TFEU: «In </a:t>
            </a:r>
            <a:r>
              <a:rPr lang="it-IT" dirty="0" err="1"/>
              <a:t>certain</a:t>
            </a:r>
            <a:r>
              <a:rPr lang="it-IT" dirty="0"/>
              <a:t> </a:t>
            </a:r>
            <a:r>
              <a:rPr lang="it-IT" dirty="0" err="1"/>
              <a:t>areas</a:t>
            </a:r>
            <a:r>
              <a:rPr lang="it-IT" dirty="0"/>
              <a:t> and under the </a:t>
            </a:r>
            <a:r>
              <a:rPr lang="it-IT" dirty="0" err="1"/>
              <a:t>conditions</a:t>
            </a:r>
            <a:r>
              <a:rPr lang="it-IT" dirty="0"/>
              <a:t> </a:t>
            </a:r>
            <a:r>
              <a:rPr lang="it-IT" dirty="0" err="1"/>
              <a:t>laid</a:t>
            </a:r>
            <a:r>
              <a:rPr lang="it-IT" dirty="0"/>
              <a:t> down in the </a:t>
            </a:r>
            <a:r>
              <a:rPr lang="it-IT" dirty="0" err="1"/>
              <a:t>Treaties</a:t>
            </a:r>
            <a:r>
              <a:rPr lang="it-IT" dirty="0"/>
              <a:t>, the Union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the </a:t>
            </a:r>
            <a:r>
              <a:rPr lang="it-IT" dirty="0" err="1"/>
              <a:t>competence</a:t>
            </a:r>
            <a:r>
              <a:rPr lang="it-IT" dirty="0"/>
              <a:t> to </a:t>
            </a:r>
            <a:r>
              <a:rPr lang="it-IT" dirty="0" err="1"/>
              <a:t>carry</a:t>
            </a:r>
            <a:r>
              <a:rPr lang="it-IT" dirty="0"/>
              <a:t> out </a:t>
            </a:r>
            <a:r>
              <a:rPr lang="it-IT" dirty="0" err="1"/>
              <a:t>actions</a:t>
            </a:r>
            <a:r>
              <a:rPr lang="it-IT" dirty="0"/>
              <a:t> to </a:t>
            </a:r>
            <a:r>
              <a:rPr lang="it-IT" dirty="0" err="1"/>
              <a:t>support</a:t>
            </a:r>
            <a:r>
              <a:rPr lang="it-IT" dirty="0"/>
              <a:t>, coordinate or </a:t>
            </a:r>
            <a:r>
              <a:rPr lang="it-IT" dirty="0" err="1"/>
              <a:t>supplement</a:t>
            </a:r>
            <a:r>
              <a:rPr lang="it-IT" dirty="0"/>
              <a:t> the </a:t>
            </a:r>
            <a:r>
              <a:rPr lang="it-IT" dirty="0" err="1"/>
              <a:t>actions</a:t>
            </a:r>
            <a:r>
              <a:rPr lang="it-IT" dirty="0"/>
              <a:t> of the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, </a:t>
            </a:r>
            <a:r>
              <a:rPr lang="it-IT" dirty="0" err="1"/>
              <a:t>without</a:t>
            </a:r>
            <a:r>
              <a:rPr lang="it-IT" dirty="0"/>
              <a:t> </a:t>
            </a:r>
            <a:r>
              <a:rPr lang="it-IT" dirty="0" err="1"/>
              <a:t>thereby</a:t>
            </a:r>
            <a:r>
              <a:rPr lang="it-IT" dirty="0"/>
              <a:t> </a:t>
            </a:r>
            <a:r>
              <a:rPr lang="it-IT" dirty="0" err="1"/>
              <a:t>superseding</a:t>
            </a:r>
            <a:r>
              <a:rPr lang="it-IT" dirty="0"/>
              <a:t>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competence</a:t>
            </a:r>
            <a:r>
              <a:rPr lang="it-IT" dirty="0"/>
              <a:t> in </a:t>
            </a:r>
            <a:r>
              <a:rPr lang="it-IT" dirty="0" err="1"/>
              <a:t>these</a:t>
            </a:r>
            <a:r>
              <a:rPr lang="it-IT" dirty="0"/>
              <a:t> </a:t>
            </a:r>
            <a:r>
              <a:rPr lang="it-IT" dirty="0" err="1"/>
              <a:t>areas</a:t>
            </a:r>
            <a:r>
              <a:rPr lang="it-IT" dirty="0"/>
              <a:t>. </a:t>
            </a:r>
            <a:r>
              <a:rPr lang="it-IT" dirty="0" err="1"/>
              <a:t>Legally</a:t>
            </a:r>
            <a:r>
              <a:rPr lang="it-IT" dirty="0"/>
              <a:t> </a:t>
            </a:r>
            <a:r>
              <a:rPr lang="it-IT" dirty="0" err="1"/>
              <a:t>binding</a:t>
            </a:r>
            <a:r>
              <a:rPr lang="it-IT" dirty="0"/>
              <a:t> </a:t>
            </a:r>
            <a:r>
              <a:rPr lang="it-IT" dirty="0" err="1"/>
              <a:t>acts</a:t>
            </a:r>
            <a:r>
              <a:rPr lang="it-IT" dirty="0"/>
              <a:t> of the Union </a:t>
            </a:r>
            <a:r>
              <a:rPr lang="it-IT" dirty="0" err="1"/>
              <a:t>adopted</a:t>
            </a:r>
            <a:r>
              <a:rPr lang="it-IT" dirty="0"/>
              <a:t> on the </a:t>
            </a:r>
            <a:r>
              <a:rPr lang="it-IT" dirty="0" err="1"/>
              <a:t>basis</a:t>
            </a:r>
            <a:r>
              <a:rPr lang="it-IT" dirty="0"/>
              <a:t> of the </a:t>
            </a:r>
            <a:r>
              <a:rPr lang="it-IT" dirty="0" err="1"/>
              <a:t>provisions</a:t>
            </a:r>
            <a:r>
              <a:rPr lang="it-IT" dirty="0"/>
              <a:t> of the </a:t>
            </a:r>
            <a:r>
              <a:rPr lang="it-IT" dirty="0" err="1"/>
              <a:t>Treaties</a:t>
            </a:r>
            <a:r>
              <a:rPr lang="it-IT" dirty="0"/>
              <a:t> </a:t>
            </a:r>
            <a:r>
              <a:rPr lang="it-IT" dirty="0" err="1"/>
              <a:t>relating</a:t>
            </a:r>
            <a:r>
              <a:rPr lang="it-IT" dirty="0"/>
              <a:t> to </a:t>
            </a:r>
            <a:r>
              <a:rPr lang="it-IT" dirty="0" err="1"/>
              <a:t>these</a:t>
            </a:r>
            <a:r>
              <a:rPr lang="it-IT" dirty="0"/>
              <a:t> </a:t>
            </a:r>
            <a:r>
              <a:rPr lang="it-IT" dirty="0" err="1"/>
              <a:t>areas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entail</a:t>
            </a:r>
            <a:r>
              <a:rPr lang="it-IT" dirty="0"/>
              <a:t> </a:t>
            </a:r>
            <a:r>
              <a:rPr lang="it-IT" dirty="0" err="1"/>
              <a:t>harmonization</a:t>
            </a:r>
            <a:r>
              <a:rPr lang="it-IT" dirty="0"/>
              <a:t> of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’ </a:t>
            </a:r>
            <a:r>
              <a:rPr lang="it-IT" dirty="0" err="1"/>
              <a:t>laws</a:t>
            </a:r>
            <a:r>
              <a:rPr lang="it-IT" dirty="0"/>
              <a:t> or </a:t>
            </a:r>
            <a:r>
              <a:rPr lang="it-IT" dirty="0" err="1"/>
              <a:t>regulations</a:t>
            </a:r>
            <a:r>
              <a:rPr lang="it-IT" dirty="0"/>
              <a:t>» </a:t>
            </a:r>
          </a:p>
        </p:txBody>
      </p:sp>
    </p:spTree>
    <p:extLst>
      <p:ext uri="{BB962C8B-B14F-4D97-AF65-F5344CB8AC3E}">
        <p14:creationId xmlns:p14="http://schemas.microsoft.com/office/powerpoint/2010/main" val="40795642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 </a:t>
            </a:r>
            <a:r>
              <a:rPr lang="it-IT" dirty="0" err="1"/>
              <a:t>complementary</a:t>
            </a:r>
            <a:r>
              <a:rPr lang="it-IT" dirty="0"/>
              <a:t> </a:t>
            </a:r>
            <a:r>
              <a:rPr lang="it-IT" dirty="0" err="1"/>
              <a:t>competences</a:t>
            </a:r>
            <a:r>
              <a:rPr lang="it-IT" dirty="0"/>
              <a:t> – art. 6 TFEU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No </a:t>
            </a:r>
            <a:r>
              <a:rPr lang="it-IT" dirty="0" err="1"/>
              <a:t>harmonization</a:t>
            </a:r>
            <a:r>
              <a:rPr lang="it-IT" dirty="0"/>
              <a:t> – no </a:t>
            </a:r>
            <a:r>
              <a:rPr lang="it-IT" dirty="0" err="1"/>
              <a:t>pre-emptive</a:t>
            </a:r>
            <a:r>
              <a:rPr lang="it-IT" dirty="0"/>
              <a:t> </a:t>
            </a:r>
            <a:r>
              <a:rPr lang="it-IT" dirty="0" err="1"/>
              <a:t>effect</a:t>
            </a:r>
            <a:endParaRPr lang="it-IT" dirty="0"/>
          </a:p>
          <a:p>
            <a:endParaRPr lang="it-IT" dirty="0"/>
          </a:p>
          <a:p>
            <a:r>
              <a:rPr lang="it-IT" dirty="0" err="1"/>
              <a:t>Health</a:t>
            </a:r>
            <a:endParaRPr lang="it-IT" dirty="0"/>
          </a:p>
          <a:p>
            <a:r>
              <a:rPr lang="it-IT" dirty="0" err="1"/>
              <a:t>Industry</a:t>
            </a:r>
            <a:endParaRPr lang="it-IT" dirty="0"/>
          </a:p>
          <a:p>
            <a:r>
              <a:rPr lang="it-IT" dirty="0"/>
              <a:t>Culture</a:t>
            </a:r>
          </a:p>
          <a:p>
            <a:r>
              <a:rPr lang="it-IT" dirty="0" err="1"/>
              <a:t>Tourism</a:t>
            </a:r>
            <a:endParaRPr lang="it-IT" dirty="0"/>
          </a:p>
          <a:p>
            <a:r>
              <a:rPr lang="it-IT" dirty="0" err="1"/>
              <a:t>Education</a:t>
            </a:r>
            <a:r>
              <a:rPr lang="it-IT" dirty="0"/>
              <a:t>, </a:t>
            </a:r>
            <a:r>
              <a:rPr lang="it-IT" dirty="0" err="1"/>
              <a:t>youth</a:t>
            </a:r>
            <a:r>
              <a:rPr lang="it-IT" dirty="0"/>
              <a:t> and sport</a:t>
            </a:r>
          </a:p>
          <a:p>
            <a:r>
              <a:rPr lang="it-IT" dirty="0" err="1"/>
              <a:t>Civil</a:t>
            </a:r>
            <a:r>
              <a:rPr lang="it-IT" dirty="0"/>
              <a:t> </a:t>
            </a:r>
            <a:r>
              <a:rPr lang="it-IT" dirty="0" err="1"/>
              <a:t>protection</a:t>
            </a:r>
            <a:endParaRPr lang="it-IT" dirty="0"/>
          </a:p>
          <a:p>
            <a:r>
              <a:rPr lang="it-IT" dirty="0" err="1"/>
              <a:t>Administrative</a:t>
            </a:r>
            <a:r>
              <a:rPr lang="it-IT" dirty="0"/>
              <a:t> </a:t>
            </a:r>
            <a:r>
              <a:rPr lang="it-IT" dirty="0" err="1"/>
              <a:t>cooperation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643531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Coordinating</a:t>
            </a:r>
            <a:r>
              <a:rPr lang="it-IT" dirty="0"/>
              <a:t> </a:t>
            </a:r>
            <a:r>
              <a:rPr lang="it-IT" dirty="0" err="1"/>
              <a:t>competences</a:t>
            </a:r>
            <a:r>
              <a:rPr lang="it-IT" dirty="0"/>
              <a:t> – art. 5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Competences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fall</a:t>
            </a:r>
            <a:r>
              <a:rPr lang="it-IT" dirty="0"/>
              <a:t> </a:t>
            </a:r>
            <a:r>
              <a:rPr lang="it-IT" dirty="0" err="1"/>
              <a:t>outside</a:t>
            </a:r>
            <a:r>
              <a:rPr lang="it-IT" dirty="0"/>
              <a:t> of the </a:t>
            </a:r>
            <a:r>
              <a:rPr lang="it-IT" dirty="0" err="1"/>
              <a:t>main</a:t>
            </a:r>
            <a:r>
              <a:rPr lang="it-IT" dirty="0"/>
              <a:t> </a:t>
            </a:r>
            <a:r>
              <a:rPr lang="it-IT" dirty="0" err="1"/>
              <a:t>categories</a:t>
            </a:r>
            <a:r>
              <a:rPr lang="it-IT" dirty="0"/>
              <a:t>:</a:t>
            </a:r>
          </a:p>
          <a:p>
            <a:r>
              <a:rPr lang="it-IT" dirty="0" err="1"/>
              <a:t>Economic</a:t>
            </a:r>
            <a:r>
              <a:rPr lang="it-IT" dirty="0"/>
              <a:t> policy</a:t>
            </a:r>
          </a:p>
          <a:p>
            <a:r>
              <a:rPr lang="it-IT" dirty="0" err="1"/>
              <a:t>Employment</a:t>
            </a:r>
            <a:r>
              <a:rPr lang="it-IT" dirty="0"/>
              <a:t> policy</a:t>
            </a:r>
          </a:p>
          <a:p>
            <a:r>
              <a:rPr lang="it-IT" dirty="0"/>
              <a:t>Social policy</a:t>
            </a:r>
          </a:p>
          <a:p>
            <a:endParaRPr lang="it-IT" dirty="0"/>
          </a:p>
          <a:p>
            <a:r>
              <a:rPr lang="it-IT" dirty="0" err="1"/>
              <a:t>These</a:t>
            </a:r>
            <a:r>
              <a:rPr lang="it-IT" dirty="0"/>
              <a:t> are </a:t>
            </a:r>
            <a:r>
              <a:rPr lang="it-IT" dirty="0" err="1"/>
              <a:t>policies</a:t>
            </a:r>
            <a:r>
              <a:rPr lang="it-IT" dirty="0"/>
              <a:t> of the MS, </a:t>
            </a:r>
            <a:r>
              <a:rPr lang="it-IT" dirty="0" err="1"/>
              <a:t>where</a:t>
            </a:r>
            <a:r>
              <a:rPr lang="it-IT" dirty="0"/>
              <a:t> the EU </a:t>
            </a:r>
            <a:r>
              <a:rPr lang="it-IT" dirty="0" err="1"/>
              <a:t>only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a </a:t>
            </a:r>
            <a:r>
              <a:rPr lang="it-IT" dirty="0" err="1"/>
              <a:t>power</a:t>
            </a:r>
            <a:r>
              <a:rPr lang="it-IT" dirty="0"/>
              <a:t> of </a:t>
            </a:r>
            <a:r>
              <a:rPr lang="it-IT" dirty="0" err="1"/>
              <a:t>coordination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72481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Areas</a:t>
            </a:r>
            <a:r>
              <a:rPr lang="it-IT" dirty="0"/>
              <a:t> of </a:t>
            </a:r>
            <a:r>
              <a:rPr lang="it-IT" dirty="0" err="1"/>
              <a:t>cooperation</a:t>
            </a:r>
            <a:r>
              <a:rPr lang="it-IT" dirty="0"/>
              <a:t> (</a:t>
            </a:r>
            <a:r>
              <a:rPr lang="it-IT" dirty="0" err="1"/>
              <a:t>intergovernmental</a:t>
            </a:r>
            <a:r>
              <a:rPr lang="it-IT" dirty="0"/>
              <a:t>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Art. 2, par. 4:</a:t>
            </a:r>
          </a:p>
          <a:p>
            <a:r>
              <a:rPr lang="it-IT" dirty="0"/>
              <a:t>«The Union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competence</a:t>
            </a:r>
            <a:r>
              <a:rPr lang="it-IT" dirty="0"/>
              <a:t>, in </a:t>
            </a:r>
            <a:r>
              <a:rPr lang="it-IT" dirty="0" err="1"/>
              <a:t>accordance</a:t>
            </a:r>
            <a:r>
              <a:rPr lang="it-IT" dirty="0"/>
              <a:t> with the </a:t>
            </a:r>
            <a:r>
              <a:rPr lang="it-IT" dirty="0" err="1"/>
              <a:t>provisions</a:t>
            </a:r>
            <a:r>
              <a:rPr lang="it-IT" dirty="0"/>
              <a:t> of the </a:t>
            </a:r>
            <a:r>
              <a:rPr lang="it-IT" dirty="0" err="1"/>
              <a:t>Treaty</a:t>
            </a:r>
            <a:r>
              <a:rPr lang="it-IT" dirty="0"/>
              <a:t> on </a:t>
            </a:r>
            <a:r>
              <a:rPr lang="it-IT" dirty="0" err="1"/>
              <a:t>European</a:t>
            </a:r>
            <a:r>
              <a:rPr lang="it-IT" dirty="0"/>
              <a:t> Union, to </a:t>
            </a:r>
            <a:r>
              <a:rPr lang="it-IT" dirty="0" err="1"/>
              <a:t>define</a:t>
            </a:r>
            <a:r>
              <a:rPr lang="it-IT" dirty="0"/>
              <a:t> and </a:t>
            </a:r>
            <a:r>
              <a:rPr lang="it-IT" dirty="0" err="1"/>
              <a:t>implement</a:t>
            </a:r>
            <a:r>
              <a:rPr lang="it-IT" dirty="0"/>
              <a:t> a common </a:t>
            </a:r>
            <a:r>
              <a:rPr lang="it-IT" dirty="0" err="1"/>
              <a:t>foreign</a:t>
            </a:r>
            <a:r>
              <a:rPr lang="it-IT" dirty="0"/>
              <a:t> and security policy, </a:t>
            </a:r>
            <a:r>
              <a:rPr lang="it-IT" dirty="0" err="1"/>
              <a:t>including</a:t>
            </a:r>
            <a:r>
              <a:rPr lang="it-IT" dirty="0"/>
              <a:t> the progressive </a:t>
            </a:r>
            <a:r>
              <a:rPr lang="it-IT" dirty="0" err="1"/>
              <a:t>framing</a:t>
            </a:r>
            <a:r>
              <a:rPr lang="it-IT" dirty="0"/>
              <a:t> of a common </a:t>
            </a:r>
            <a:r>
              <a:rPr lang="it-IT" dirty="0" err="1"/>
              <a:t>defence</a:t>
            </a:r>
            <a:r>
              <a:rPr lang="it-IT"/>
              <a:t> policy».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264566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125826"/>
          </a:xfrm>
        </p:spPr>
        <p:txBody>
          <a:bodyPr>
            <a:normAutofit fontScale="90000"/>
          </a:bodyPr>
          <a:lstStyle/>
          <a:p>
            <a:r>
              <a:rPr lang="it-IT" dirty="0" err="1"/>
              <a:t>Principles</a:t>
            </a:r>
            <a:r>
              <a:rPr lang="it-IT" dirty="0"/>
              <a:t> for the </a:t>
            </a:r>
            <a:r>
              <a:rPr lang="it-IT" dirty="0" err="1"/>
              <a:t>exercise</a:t>
            </a:r>
            <a:r>
              <a:rPr lang="it-IT" dirty="0"/>
              <a:t> of </a:t>
            </a:r>
            <a:r>
              <a:rPr lang="it-IT" dirty="0" err="1"/>
              <a:t>competences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4800" dirty="0" err="1"/>
              <a:t>Subsidiarity</a:t>
            </a:r>
            <a:r>
              <a:rPr lang="it-IT" sz="4800" dirty="0"/>
              <a:t> and </a:t>
            </a:r>
            <a:r>
              <a:rPr lang="it-IT" sz="4800" dirty="0" err="1"/>
              <a:t>proportionality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20869910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Subsidiarity</a:t>
            </a:r>
            <a:r>
              <a:rPr lang="it-IT" dirty="0"/>
              <a:t> – art. 5 TEU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«Under the </a:t>
            </a:r>
            <a:r>
              <a:rPr lang="it-IT" dirty="0" err="1"/>
              <a:t>principle</a:t>
            </a:r>
            <a:r>
              <a:rPr lang="it-IT" dirty="0"/>
              <a:t> of </a:t>
            </a:r>
            <a:r>
              <a:rPr lang="it-IT" dirty="0" err="1"/>
              <a:t>subsidiarity</a:t>
            </a:r>
            <a:r>
              <a:rPr lang="it-IT" dirty="0"/>
              <a:t>, in </a:t>
            </a:r>
            <a:r>
              <a:rPr lang="it-IT" dirty="0" err="1"/>
              <a:t>areas</a:t>
            </a:r>
            <a:r>
              <a:rPr lang="it-IT" dirty="0"/>
              <a:t> </a:t>
            </a:r>
            <a:r>
              <a:rPr lang="it-IT" dirty="0" err="1"/>
              <a:t>which</a:t>
            </a:r>
            <a:r>
              <a:rPr lang="it-IT" dirty="0"/>
              <a:t> do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fall</a:t>
            </a:r>
            <a:r>
              <a:rPr lang="it-IT" dirty="0"/>
              <a:t> </a:t>
            </a:r>
            <a:r>
              <a:rPr lang="it-IT" dirty="0" err="1"/>
              <a:t>within</a:t>
            </a:r>
            <a:r>
              <a:rPr lang="it-IT" dirty="0"/>
              <a:t>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exclusive</a:t>
            </a:r>
            <a:r>
              <a:rPr lang="it-IT" dirty="0"/>
              <a:t> </a:t>
            </a:r>
            <a:r>
              <a:rPr lang="it-IT" dirty="0" err="1"/>
              <a:t>competence</a:t>
            </a:r>
            <a:r>
              <a:rPr lang="it-IT" dirty="0"/>
              <a:t>, the Union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act</a:t>
            </a:r>
            <a:r>
              <a:rPr lang="it-IT" dirty="0"/>
              <a:t> </a:t>
            </a:r>
            <a:r>
              <a:rPr lang="it-IT" dirty="0" err="1"/>
              <a:t>only</a:t>
            </a:r>
            <a:r>
              <a:rPr lang="it-IT" dirty="0"/>
              <a:t> </a:t>
            </a:r>
            <a:r>
              <a:rPr lang="it-IT" dirty="0" err="1"/>
              <a:t>if</a:t>
            </a:r>
            <a:r>
              <a:rPr lang="it-IT" dirty="0"/>
              <a:t> and in so far </a:t>
            </a:r>
            <a:r>
              <a:rPr lang="it-IT" dirty="0" err="1"/>
              <a:t>as</a:t>
            </a:r>
            <a:r>
              <a:rPr lang="it-IT" dirty="0"/>
              <a:t> the </a:t>
            </a:r>
            <a:r>
              <a:rPr lang="it-IT" dirty="0" err="1"/>
              <a:t>objectives</a:t>
            </a:r>
            <a:r>
              <a:rPr lang="it-IT" dirty="0"/>
              <a:t> of the </a:t>
            </a:r>
            <a:r>
              <a:rPr lang="it-IT" dirty="0" err="1"/>
              <a:t>proposed</a:t>
            </a:r>
            <a:r>
              <a:rPr lang="it-IT" dirty="0"/>
              <a:t> </a:t>
            </a:r>
            <a:r>
              <a:rPr lang="it-IT" dirty="0" err="1"/>
              <a:t>action</a:t>
            </a:r>
            <a:r>
              <a:rPr lang="it-IT" dirty="0"/>
              <a:t> </a:t>
            </a:r>
            <a:r>
              <a:rPr lang="it-IT" dirty="0" err="1"/>
              <a:t>cannot</a:t>
            </a:r>
            <a:r>
              <a:rPr lang="it-IT" dirty="0"/>
              <a:t> be </a:t>
            </a:r>
            <a:r>
              <a:rPr lang="it-IT" dirty="0" err="1"/>
              <a:t>sufficiently</a:t>
            </a:r>
            <a:r>
              <a:rPr lang="it-IT" dirty="0"/>
              <a:t> </a:t>
            </a:r>
            <a:r>
              <a:rPr lang="it-IT" dirty="0" err="1"/>
              <a:t>achieved</a:t>
            </a:r>
            <a:r>
              <a:rPr lang="it-IT" dirty="0"/>
              <a:t> by the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, </a:t>
            </a:r>
            <a:r>
              <a:rPr lang="it-IT" dirty="0" err="1"/>
              <a:t>either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central</a:t>
            </a:r>
            <a:r>
              <a:rPr lang="it-IT" dirty="0"/>
              <a:t> </a:t>
            </a:r>
            <a:r>
              <a:rPr lang="it-IT" dirty="0" err="1"/>
              <a:t>level</a:t>
            </a:r>
            <a:r>
              <a:rPr lang="it-IT" dirty="0"/>
              <a:t> or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regional</a:t>
            </a:r>
            <a:r>
              <a:rPr lang="it-IT" dirty="0"/>
              <a:t> and </a:t>
            </a:r>
            <a:r>
              <a:rPr lang="it-IT" dirty="0" err="1"/>
              <a:t>local</a:t>
            </a:r>
            <a:r>
              <a:rPr lang="it-IT" dirty="0"/>
              <a:t> </a:t>
            </a:r>
            <a:r>
              <a:rPr lang="it-IT" dirty="0" err="1"/>
              <a:t>level</a:t>
            </a:r>
            <a:r>
              <a:rPr lang="it-IT" dirty="0"/>
              <a:t>, </a:t>
            </a:r>
            <a:r>
              <a:rPr lang="it-IT" dirty="0" err="1"/>
              <a:t>but</a:t>
            </a:r>
            <a:r>
              <a:rPr lang="it-IT" dirty="0"/>
              <a:t> can </a:t>
            </a:r>
            <a:r>
              <a:rPr lang="it-IT" dirty="0" err="1"/>
              <a:t>rather</a:t>
            </a:r>
            <a:r>
              <a:rPr lang="it-IT" dirty="0"/>
              <a:t>, by </a:t>
            </a:r>
            <a:r>
              <a:rPr lang="it-IT" dirty="0" err="1"/>
              <a:t>reason</a:t>
            </a:r>
            <a:r>
              <a:rPr lang="it-IT" dirty="0"/>
              <a:t> of the scale or </a:t>
            </a:r>
            <a:r>
              <a:rPr lang="it-IT" dirty="0" err="1"/>
              <a:t>effects</a:t>
            </a:r>
            <a:r>
              <a:rPr lang="it-IT" dirty="0"/>
              <a:t> of the </a:t>
            </a:r>
            <a:r>
              <a:rPr lang="it-IT" dirty="0" err="1"/>
              <a:t>proposed</a:t>
            </a:r>
            <a:r>
              <a:rPr lang="it-IT" dirty="0"/>
              <a:t> </a:t>
            </a:r>
            <a:r>
              <a:rPr lang="it-IT" dirty="0" err="1"/>
              <a:t>action</a:t>
            </a:r>
            <a:r>
              <a:rPr lang="it-IT" dirty="0"/>
              <a:t>, be </a:t>
            </a:r>
            <a:r>
              <a:rPr lang="it-IT" dirty="0" err="1"/>
              <a:t>better</a:t>
            </a:r>
            <a:r>
              <a:rPr lang="it-IT" dirty="0"/>
              <a:t> </a:t>
            </a:r>
            <a:r>
              <a:rPr lang="it-IT" dirty="0" err="1"/>
              <a:t>achieved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Union </a:t>
            </a:r>
            <a:r>
              <a:rPr lang="it-IT" dirty="0" err="1"/>
              <a:t>level</a:t>
            </a:r>
            <a:r>
              <a:rPr lang="it-IT" dirty="0"/>
              <a:t>». </a:t>
            </a:r>
          </a:p>
          <a:p>
            <a:pPr marL="0" indent="0">
              <a:buNone/>
            </a:pPr>
            <a:endParaRPr lang="it-IT" dirty="0"/>
          </a:p>
          <a:p>
            <a:pPr marL="514350" indent="-514350">
              <a:buAutoNum type="arabicPeriod"/>
            </a:pPr>
            <a:r>
              <a:rPr lang="it-IT" dirty="0"/>
              <a:t>National </a:t>
            </a:r>
            <a:r>
              <a:rPr lang="it-IT" dirty="0" err="1"/>
              <a:t>insufficienty</a:t>
            </a:r>
            <a:r>
              <a:rPr lang="it-IT" dirty="0"/>
              <a:t> test</a:t>
            </a:r>
          </a:p>
          <a:p>
            <a:pPr marL="514350" indent="-514350">
              <a:buAutoNum type="arabicPeriod"/>
            </a:pPr>
            <a:r>
              <a:rPr lang="it-IT" dirty="0"/>
              <a:t>Comparative </a:t>
            </a:r>
            <a:r>
              <a:rPr lang="it-IT" dirty="0" err="1"/>
              <a:t>efficiency</a:t>
            </a:r>
            <a:r>
              <a:rPr lang="it-IT" dirty="0"/>
              <a:t> test</a:t>
            </a:r>
          </a:p>
        </p:txBody>
      </p:sp>
    </p:spTree>
    <p:extLst>
      <p:ext uri="{BB962C8B-B14F-4D97-AF65-F5344CB8AC3E}">
        <p14:creationId xmlns:p14="http://schemas.microsoft.com/office/powerpoint/2010/main" val="33167834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 </a:t>
            </a:r>
            <a:r>
              <a:rPr lang="it-IT" dirty="0" err="1"/>
              <a:t>subsidiarity</a:t>
            </a:r>
            <a:r>
              <a:rPr lang="it-IT" dirty="0"/>
              <a:t> – </a:t>
            </a:r>
            <a:r>
              <a:rPr lang="it-IT" dirty="0" err="1"/>
              <a:t>Protocol</a:t>
            </a:r>
            <a:r>
              <a:rPr lang="it-IT" dirty="0"/>
              <a:t> 2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514350" indent="-514350">
              <a:buAutoNum type="arabicPeriod"/>
            </a:pPr>
            <a:r>
              <a:rPr lang="it-IT" dirty="0"/>
              <a:t>Duty to </a:t>
            </a:r>
            <a:r>
              <a:rPr lang="it-IT" dirty="0" err="1"/>
              <a:t>provide</a:t>
            </a:r>
            <a:r>
              <a:rPr lang="it-IT" dirty="0"/>
              <a:t> </a:t>
            </a:r>
            <a:r>
              <a:rPr lang="it-IT" dirty="0" err="1"/>
              <a:t>reasons</a:t>
            </a:r>
            <a:r>
              <a:rPr lang="it-IT" dirty="0"/>
              <a:t> with </a:t>
            </a:r>
            <a:r>
              <a:rPr lang="it-IT" dirty="0" err="1"/>
              <a:t>regard</a:t>
            </a:r>
            <a:r>
              <a:rPr lang="it-IT" dirty="0"/>
              <a:t> to the </a:t>
            </a:r>
            <a:r>
              <a:rPr lang="it-IT" dirty="0" err="1"/>
              <a:t>principles</a:t>
            </a:r>
            <a:r>
              <a:rPr lang="it-IT" dirty="0"/>
              <a:t> of </a:t>
            </a:r>
            <a:r>
              <a:rPr lang="it-IT" dirty="0" err="1"/>
              <a:t>subsidiarity</a:t>
            </a:r>
            <a:r>
              <a:rPr lang="it-IT" dirty="0"/>
              <a:t> and </a:t>
            </a:r>
            <a:r>
              <a:rPr lang="it-IT" dirty="0" err="1"/>
              <a:t>proportionality</a:t>
            </a:r>
            <a:endParaRPr lang="it-IT" dirty="0"/>
          </a:p>
          <a:p>
            <a:pPr marL="514350" indent="-514350">
              <a:buAutoNum type="arabicPeriod"/>
            </a:pPr>
            <a:r>
              <a:rPr lang="it-IT" dirty="0" err="1"/>
              <a:t>Involvement</a:t>
            </a:r>
            <a:r>
              <a:rPr lang="it-IT" dirty="0"/>
              <a:t> of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parliaments</a:t>
            </a:r>
            <a:endParaRPr lang="it-IT" dirty="0"/>
          </a:p>
          <a:p>
            <a:pPr marL="514350" indent="-514350">
              <a:buAutoNum type="arabicPeriod"/>
            </a:pPr>
            <a:r>
              <a:rPr lang="it-IT" dirty="0" err="1"/>
              <a:t>Role</a:t>
            </a:r>
            <a:r>
              <a:rPr lang="it-IT" dirty="0"/>
              <a:t> of the </a:t>
            </a:r>
            <a:r>
              <a:rPr lang="it-IT" dirty="0" err="1"/>
              <a:t>Committee</a:t>
            </a:r>
            <a:r>
              <a:rPr lang="it-IT" dirty="0"/>
              <a:t> of the </a:t>
            </a:r>
            <a:r>
              <a:rPr lang="it-IT" dirty="0" err="1"/>
              <a:t>Regions</a:t>
            </a:r>
            <a:r>
              <a:rPr lang="it-IT" dirty="0"/>
              <a:t> and the Court of </a:t>
            </a:r>
            <a:r>
              <a:rPr lang="it-IT"/>
              <a:t>Justice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22656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Principle</a:t>
            </a:r>
            <a:r>
              <a:rPr lang="it-IT" dirty="0"/>
              <a:t> of </a:t>
            </a:r>
            <a:r>
              <a:rPr lang="it-IT" dirty="0" err="1"/>
              <a:t>proportionality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Art. 5, par. 4, TEU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«Under the </a:t>
            </a:r>
            <a:r>
              <a:rPr lang="it-IT" dirty="0" err="1"/>
              <a:t>principle</a:t>
            </a:r>
            <a:r>
              <a:rPr lang="it-IT" dirty="0"/>
              <a:t> of </a:t>
            </a:r>
            <a:r>
              <a:rPr lang="it-IT" dirty="0" err="1"/>
              <a:t>proportionality</a:t>
            </a:r>
            <a:r>
              <a:rPr lang="it-IT" dirty="0"/>
              <a:t>, the </a:t>
            </a:r>
            <a:r>
              <a:rPr lang="it-IT" dirty="0" err="1"/>
              <a:t>content</a:t>
            </a:r>
            <a:r>
              <a:rPr lang="it-IT" dirty="0"/>
              <a:t> and </a:t>
            </a:r>
            <a:r>
              <a:rPr lang="it-IT" dirty="0" err="1"/>
              <a:t>form</a:t>
            </a:r>
            <a:r>
              <a:rPr lang="it-IT" dirty="0"/>
              <a:t> of Union </a:t>
            </a:r>
            <a:r>
              <a:rPr lang="it-IT" dirty="0" err="1"/>
              <a:t>action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exceed</a:t>
            </a:r>
            <a:r>
              <a:rPr lang="it-IT" dirty="0"/>
              <a:t> </a:t>
            </a: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necessary</a:t>
            </a:r>
            <a:r>
              <a:rPr lang="it-IT" dirty="0"/>
              <a:t> to </a:t>
            </a:r>
            <a:r>
              <a:rPr lang="it-IT" dirty="0" err="1"/>
              <a:t>achieve</a:t>
            </a:r>
            <a:r>
              <a:rPr lang="it-IT" dirty="0"/>
              <a:t> the </a:t>
            </a:r>
            <a:r>
              <a:rPr lang="it-IT" dirty="0" err="1"/>
              <a:t>objectives</a:t>
            </a:r>
            <a:r>
              <a:rPr lang="it-IT" dirty="0"/>
              <a:t> of the </a:t>
            </a:r>
            <a:r>
              <a:rPr lang="it-IT" dirty="0" err="1"/>
              <a:t>Treaties</a:t>
            </a:r>
            <a:r>
              <a:rPr lang="it-IT"/>
              <a:t>».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84771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Basic </a:t>
            </a:r>
            <a:r>
              <a:rPr lang="it-IT" dirty="0" err="1"/>
              <a:t>issues</a:t>
            </a:r>
            <a:r>
              <a:rPr lang="it-IT" dirty="0"/>
              <a:t> </a:t>
            </a:r>
            <a:r>
              <a:rPr lang="it-IT" dirty="0" err="1"/>
              <a:t>about</a:t>
            </a:r>
            <a:r>
              <a:rPr lang="it-IT" dirty="0"/>
              <a:t> </a:t>
            </a:r>
            <a:r>
              <a:rPr lang="it-IT" dirty="0" err="1"/>
              <a:t>competences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b="1" dirty="0" err="1"/>
              <a:t>Existence</a:t>
            </a:r>
            <a:r>
              <a:rPr lang="it-IT" b="1" dirty="0"/>
              <a:t> of the </a:t>
            </a:r>
            <a:r>
              <a:rPr lang="it-IT" b="1" dirty="0" err="1"/>
              <a:t>competence</a:t>
            </a:r>
            <a:r>
              <a:rPr lang="it-IT" b="1" dirty="0"/>
              <a:t> :</a:t>
            </a:r>
          </a:p>
          <a:p>
            <a:endParaRPr lang="it-IT" dirty="0"/>
          </a:p>
          <a:p>
            <a:r>
              <a:rPr lang="it-IT" dirty="0" err="1"/>
              <a:t>Principle</a:t>
            </a:r>
            <a:r>
              <a:rPr lang="it-IT" dirty="0"/>
              <a:t> of </a:t>
            </a:r>
            <a:r>
              <a:rPr lang="it-IT" dirty="0" err="1"/>
              <a:t>conferral</a:t>
            </a:r>
            <a:r>
              <a:rPr lang="it-IT" dirty="0"/>
              <a:t> (or </a:t>
            </a:r>
            <a:r>
              <a:rPr lang="it-IT" dirty="0" err="1"/>
              <a:t>attribution</a:t>
            </a:r>
            <a:r>
              <a:rPr lang="it-IT" dirty="0"/>
              <a:t>): The EU </a:t>
            </a:r>
            <a:r>
              <a:rPr lang="it-IT" dirty="0" err="1"/>
              <a:t>powers</a:t>
            </a:r>
            <a:r>
              <a:rPr lang="it-IT" dirty="0"/>
              <a:t> are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inherent</a:t>
            </a:r>
            <a:r>
              <a:rPr lang="it-IT" dirty="0"/>
              <a:t>, </a:t>
            </a:r>
            <a:r>
              <a:rPr lang="it-IT" dirty="0" err="1"/>
              <a:t>as</a:t>
            </a:r>
            <a:r>
              <a:rPr lang="it-IT" dirty="0"/>
              <a:t> in a State, </a:t>
            </a:r>
            <a:r>
              <a:rPr lang="it-IT" dirty="0" err="1"/>
              <a:t>they</a:t>
            </a:r>
            <a:r>
              <a:rPr lang="it-IT" dirty="0"/>
              <a:t> must be </a:t>
            </a:r>
            <a:r>
              <a:rPr lang="it-IT" dirty="0" err="1"/>
              <a:t>conferred</a:t>
            </a:r>
            <a:r>
              <a:rPr lang="it-IT" dirty="0"/>
              <a:t> by the </a:t>
            </a:r>
            <a:r>
              <a:rPr lang="it-IT" dirty="0" err="1"/>
              <a:t>Treaties</a:t>
            </a:r>
            <a:r>
              <a:rPr lang="it-IT" dirty="0"/>
              <a:t>. In the </a:t>
            </a:r>
            <a:r>
              <a:rPr lang="it-IT" dirty="0" err="1"/>
              <a:t>Treaty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possible</a:t>
            </a:r>
            <a:r>
              <a:rPr lang="it-IT" dirty="0"/>
              <a:t> to </a:t>
            </a:r>
            <a:r>
              <a:rPr lang="it-IT" dirty="0" err="1"/>
              <a:t>find</a:t>
            </a:r>
            <a:r>
              <a:rPr lang="it-IT" dirty="0"/>
              <a:t> the </a:t>
            </a:r>
            <a:r>
              <a:rPr lang="it-IT" b="1" dirty="0" err="1"/>
              <a:t>thematic</a:t>
            </a:r>
            <a:r>
              <a:rPr lang="it-IT" dirty="0"/>
              <a:t> </a:t>
            </a:r>
            <a:r>
              <a:rPr lang="it-IT" b="1" dirty="0" err="1"/>
              <a:t>competences</a:t>
            </a:r>
            <a:r>
              <a:rPr lang="it-IT" dirty="0"/>
              <a:t> of the Union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b="1" dirty="0" err="1"/>
              <a:t>Criteria</a:t>
            </a:r>
            <a:r>
              <a:rPr lang="it-IT" b="1" dirty="0"/>
              <a:t> for the </a:t>
            </a:r>
            <a:r>
              <a:rPr lang="it-IT" b="1" dirty="0" err="1"/>
              <a:t>exercise</a:t>
            </a:r>
            <a:r>
              <a:rPr lang="it-IT" b="1" dirty="0"/>
              <a:t> of the </a:t>
            </a:r>
            <a:r>
              <a:rPr lang="it-IT" b="1" dirty="0" err="1"/>
              <a:t>competence</a:t>
            </a:r>
            <a:r>
              <a:rPr lang="it-IT" b="1" dirty="0"/>
              <a:t>:</a:t>
            </a:r>
          </a:p>
          <a:p>
            <a:endParaRPr lang="it-IT" dirty="0"/>
          </a:p>
          <a:p>
            <a:r>
              <a:rPr lang="it-IT" dirty="0" err="1"/>
              <a:t>Principle</a:t>
            </a:r>
            <a:r>
              <a:rPr lang="it-IT" dirty="0"/>
              <a:t> of </a:t>
            </a:r>
            <a:r>
              <a:rPr lang="it-IT" dirty="0" err="1"/>
              <a:t>subsidiarity</a:t>
            </a:r>
            <a:endParaRPr lang="it-IT" dirty="0"/>
          </a:p>
          <a:p>
            <a:endParaRPr lang="it-IT" dirty="0"/>
          </a:p>
          <a:p>
            <a:r>
              <a:rPr lang="it-IT" dirty="0" err="1"/>
              <a:t>Principle</a:t>
            </a:r>
            <a:r>
              <a:rPr lang="it-IT" dirty="0"/>
              <a:t> of </a:t>
            </a:r>
            <a:r>
              <a:rPr lang="it-IT" dirty="0" err="1"/>
              <a:t>proportionality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5953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Legal </a:t>
            </a:r>
            <a:r>
              <a:rPr lang="it-IT" dirty="0" err="1"/>
              <a:t>basis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The </a:t>
            </a:r>
            <a:r>
              <a:rPr lang="it-IT" dirty="0" err="1"/>
              <a:t>legal</a:t>
            </a:r>
            <a:r>
              <a:rPr lang="it-IT" dirty="0"/>
              <a:t> </a:t>
            </a:r>
            <a:r>
              <a:rPr lang="it-IT" dirty="0" err="1"/>
              <a:t>basis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dirty="0" err="1"/>
              <a:t>provision</a:t>
            </a:r>
            <a:r>
              <a:rPr lang="it-IT" dirty="0"/>
              <a:t>, in </a:t>
            </a:r>
            <a:r>
              <a:rPr lang="it-IT" dirty="0" err="1"/>
              <a:t>each</a:t>
            </a:r>
            <a:r>
              <a:rPr lang="it-IT" dirty="0"/>
              <a:t> policy area in the </a:t>
            </a:r>
            <a:r>
              <a:rPr lang="it-IT" dirty="0" err="1"/>
              <a:t>Treaty</a:t>
            </a:r>
            <a:r>
              <a:rPr lang="it-IT" dirty="0"/>
              <a:t>, on </a:t>
            </a:r>
            <a:r>
              <a:rPr lang="it-IT" dirty="0" err="1"/>
              <a:t>which</a:t>
            </a:r>
            <a:r>
              <a:rPr lang="it-IT" dirty="0"/>
              <a:t> Union </a:t>
            </a:r>
            <a:r>
              <a:rPr lang="it-IT" dirty="0" err="1"/>
              <a:t>legislation</a:t>
            </a:r>
            <a:r>
              <a:rPr lang="it-IT" dirty="0"/>
              <a:t> can be </a:t>
            </a:r>
            <a:r>
              <a:rPr lang="it-IT" dirty="0" err="1"/>
              <a:t>based</a:t>
            </a:r>
            <a:r>
              <a:rPr lang="it-IT" dirty="0"/>
              <a:t>.</a:t>
            </a:r>
          </a:p>
          <a:p>
            <a:endParaRPr lang="it-IT" dirty="0"/>
          </a:p>
          <a:p>
            <a:r>
              <a:rPr lang="it-IT" dirty="0" err="1"/>
              <a:t>Every</a:t>
            </a:r>
            <a:r>
              <a:rPr lang="it-IT" dirty="0"/>
              <a:t> normative </a:t>
            </a:r>
            <a:r>
              <a:rPr lang="it-IT" dirty="0" err="1"/>
              <a:t>act</a:t>
            </a:r>
            <a:r>
              <a:rPr lang="it-IT" dirty="0"/>
              <a:t> must </a:t>
            </a:r>
            <a:r>
              <a:rPr lang="it-IT" dirty="0" err="1"/>
              <a:t>expressly</a:t>
            </a:r>
            <a:r>
              <a:rPr lang="it-IT" dirty="0"/>
              <a:t> indicate, </a:t>
            </a:r>
            <a:r>
              <a:rPr lang="it-IT" dirty="0" err="1"/>
              <a:t>among</a:t>
            </a:r>
            <a:r>
              <a:rPr lang="it-IT" dirty="0"/>
              <a:t> the </a:t>
            </a:r>
            <a:r>
              <a:rPr lang="it-IT" dirty="0" err="1"/>
              <a:t>reasons</a:t>
            </a:r>
            <a:r>
              <a:rPr lang="it-IT" dirty="0"/>
              <a:t> for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adoption</a:t>
            </a:r>
            <a:r>
              <a:rPr lang="it-IT" dirty="0"/>
              <a:t>, the </a:t>
            </a:r>
            <a:r>
              <a:rPr lang="it-IT" dirty="0" err="1"/>
              <a:t>legal</a:t>
            </a:r>
            <a:r>
              <a:rPr lang="it-IT" dirty="0"/>
              <a:t> </a:t>
            </a:r>
            <a:r>
              <a:rPr lang="it-IT" dirty="0" err="1"/>
              <a:t>basis</a:t>
            </a:r>
            <a:r>
              <a:rPr lang="it-IT" dirty="0"/>
              <a:t> (the </a:t>
            </a:r>
            <a:r>
              <a:rPr lang="it-IT" dirty="0" err="1"/>
              <a:t>Treaty</a:t>
            </a:r>
            <a:r>
              <a:rPr lang="it-IT" dirty="0"/>
              <a:t> </a:t>
            </a:r>
            <a:r>
              <a:rPr lang="it-IT" dirty="0" err="1"/>
              <a:t>provision</a:t>
            </a:r>
            <a:r>
              <a:rPr lang="it-IT" dirty="0"/>
              <a:t> </a:t>
            </a:r>
            <a:r>
              <a:rPr lang="it-IT" dirty="0" err="1"/>
              <a:t>upon</a:t>
            </a:r>
            <a:r>
              <a:rPr lang="it-IT" dirty="0"/>
              <a:t> </a:t>
            </a:r>
            <a:r>
              <a:rPr lang="it-IT" dirty="0" err="1"/>
              <a:t>which</a:t>
            </a:r>
            <a:r>
              <a:rPr lang="it-IT" dirty="0"/>
              <a:t> the </a:t>
            </a:r>
            <a:r>
              <a:rPr lang="it-IT" dirty="0" err="1"/>
              <a:t>competence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based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73518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Expansion of EU </a:t>
            </a:r>
            <a:r>
              <a:rPr lang="it-IT" dirty="0" err="1"/>
              <a:t>powers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Teleological</a:t>
            </a:r>
            <a:r>
              <a:rPr lang="it-IT" dirty="0"/>
              <a:t> </a:t>
            </a:r>
            <a:r>
              <a:rPr lang="it-IT" dirty="0" err="1"/>
              <a:t>interpretation</a:t>
            </a:r>
            <a:endParaRPr lang="it-IT" dirty="0"/>
          </a:p>
          <a:p>
            <a:endParaRPr lang="it-IT" dirty="0"/>
          </a:p>
          <a:p>
            <a:r>
              <a:rPr lang="it-IT" dirty="0" err="1"/>
              <a:t>Harmonization</a:t>
            </a:r>
            <a:r>
              <a:rPr lang="it-IT" dirty="0"/>
              <a:t> </a:t>
            </a:r>
            <a:r>
              <a:rPr lang="it-IT" dirty="0" err="1"/>
              <a:t>competence</a:t>
            </a:r>
            <a:r>
              <a:rPr lang="it-IT" dirty="0"/>
              <a:t> – art. 114 TFEU</a:t>
            </a:r>
          </a:p>
          <a:p>
            <a:endParaRPr lang="it-IT" dirty="0"/>
          </a:p>
          <a:p>
            <a:r>
              <a:rPr lang="it-IT" dirty="0" err="1"/>
              <a:t>Residual</a:t>
            </a:r>
            <a:r>
              <a:rPr lang="it-IT" dirty="0"/>
              <a:t> </a:t>
            </a:r>
            <a:r>
              <a:rPr lang="it-IT" dirty="0" err="1"/>
              <a:t>competence</a:t>
            </a:r>
            <a:r>
              <a:rPr lang="it-IT" dirty="0"/>
              <a:t> – art. 352 TFEU</a:t>
            </a:r>
          </a:p>
          <a:p>
            <a:endParaRPr lang="it-IT" dirty="0"/>
          </a:p>
          <a:p>
            <a:r>
              <a:rPr lang="it-IT" dirty="0" err="1"/>
              <a:t>Implied</a:t>
            </a:r>
            <a:r>
              <a:rPr lang="it-IT" dirty="0"/>
              <a:t> </a:t>
            </a:r>
            <a:r>
              <a:rPr lang="it-IT" dirty="0" err="1"/>
              <a:t>external</a:t>
            </a:r>
            <a:r>
              <a:rPr lang="it-IT" dirty="0"/>
              <a:t> </a:t>
            </a:r>
            <a:r>
              <a:rPr lang="it-IT" dirty="0" err="1"/>
              <a:t>powers</a:t>
            </a:r>
            <a:r>
              <a:rPr lang="it-IT" dirty="0"/>
              <a:t> – art. 216 TFEU</a:t>
            </a:r>
          </a:p>
        </p:txBody>
      </p:sp>
    </p:spTree>
    <p:extLst>
      <p:ext uri="{BB962C8B-B14F-4D97-AF65-F5344CB8AC3E}">
        <p14:creationId xmlns:p14="http://schemas.microsoft.com/office/powerpoint/2010/main" val="4234807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Teleological</a:t>
            </a:r>
            <a:r>
              <a:rPr lang="it-IT" dirty="0"/>
              <a:t> </a:t>
            </a:r>
            <a:r>
              <a:rPr lang="it-IT" dirty="0" err="1"/>
              <a:t>interpretation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The Court of justice (ECJ) </a:t>
            </a:r>
            <a:r>
              <a:rPr lang="it-IT" dirty="0" err="1"/>
              <a:t>favors</a:t>
            </a:r>
            <a:r>
              <a:rPr lang="it-IT" dirty="0"/>
              <a:t> a </a:t>
            </a:r>
            <a:r>
              <a:rPr lang="it-IT" dirty="0" err="1"/>
              <a:t>teleological</a:t>
            </a:r>
            <a:r>
              <a:rPr lang="it-IT" dirty="0"/>
              <a:t> </a:t>
            </a:r>
            <a:r>
              <a:rPr lang="it-IT" dirty="0" err="1"/>
              <a:t>interpretation</a:t>
            </a:r>
            <a:r>
              <a:rPr lang="it-IT" dirty="0"/>
              <a:t> (to look for the </a:t>
            </a:r>
            <a:r>
              <a:rPr lang="it-IT" b="1" dirty="0"/>
              <a:t>purpose</a:t>
            </a:r>
            <a:r>
              <a:rPr lang="it-IT" dirty="0"/>
              <a:t> of a </a:t>
            </a:r>
            <a:r>
              <a:rPr lang="it-IT" dirty="0" err="1"/>
              <a:t>legal</a:t>
            </a:r>
            <a:r>
              <a:rPr lang="it-IT" dirty="0"/>
              <a:t> rule – </a:t>
            </a:r>
            <a:r>
              <a:rPr lang="it-IT" dirty="0" err="1"/>
              <a:t>Treaties</a:t>
            </a:r>
            <a:r>
              <a:rPr lang="it-IT" dirty="0"/>
              <a:t> or </a:t>
            </a:r>
            <a:r>
              <a:rPr lang="it-IT" dirty="0" err="1"/>
              <a:t>legislation</a:t>
            </a:r>
            <a:r>
              <a:rPr lang="it-IT" dirty="0"/>
              <a:t>) in </a:t>
            </a:r>
            <a:r>
              <a:rPr lang="it-IT" dirty="0" err="1"/>
              <a:t>order</a:t>
            </a:r>
            <a:r>
              <a:rPr lang="it-IT" dirty="0"/>
              <a:t> to </a:t>
            </a:r>
            <a:r>
              <a:rPr lang="it-IT" dirty="0" err="1"/>
              <a:t>maximize</a:t>
            </a:r>
            <a:r>
              <a:rPr lang="it-IT" dirty="0"/>
              <a:t> the </a:t>
            </a:r>
            <a:r>
              <a:rPr lang="it-IT" dirty="0" err="1"/>
              <a:t>useful</a:t>
            </a:r>
            <a:r>
              <a:rPr lang="it-IT" dirty="0"/>
              <a:t> effect (</a:t>
            </a:r>
            <a:r>
              <a:rPr lang="it-IT" i="1" dirty="0" err="1"/>
              <a:t>effet</a:t>
            </a:r>
            <a:r>
              <a:rPr lang="it-IT" i="1" dirty="0"/>
              <a:t> utile</a:t>
            </a:r>
            <a:r>
              <a:rPr lang="it-IT" dirty="0"/>
              <a:t>) of EU </a:t>
            </a:r>
            <a:r>
              <a:rPr lang="it-IT" dirty="0" err="1"/>
              <a:t>legislation</a:t>
            </a:r>
            <a:r>
              <a:rPr lang="it-IT" dirty="0"/>
              <a:t> and Treaty </a:t>
            </a:r>
            <a:r>
              <a:rPr lang="it-IT" dirty="0" err="1"/>
              <a:t>norms</a:t>
            </a:r>
            <a:r>
              <a:rPr lang="it-IT" dirty="0"/>
              <a:t>. (ERTA case, 1971). </a:t>
            </a:r>
            <a:r>
              <a:rPr lang="it-IT"/>
              <a:t>Casagrande, 1974.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976635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Harmonization</a:t>
            </a:r>
            <a:r>
              <a:rPr lang="it-IT" dirty="0"/>
              <a:t> </a:t>
            </a:r>
            <a:r>
              <a:rPr lang="it-IT" dirty="0" err="1"/>
              <a:t>competence</a:t>
            </a:r>
            <a:r>
              <a:rPr lang="it-IT" dirty="0"/>
              <a:t> – art. 114 TFEU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 err="1"/>
              <a:t>Adoption</a:t>
            </a:r>
            <a:r>
              <a:rPr lang="it-IT" dirty="0"/>
              <a:t> of </a:t>
            </a:r>
            <a:r>
              <a:rPr lang="it-IT" dirty="0" err="1"/>
              <a:t>measures</a:t>
            </a:r>
            <a:r>
              <a:rPr lang="it-IT" dirty="0"/>
              <a:t> for the </a:t>
            </a:r>
            <a:r>
              <a:rPr lang="it-IT" dirty="0" err="1"/>
              <a:t>approximation</a:t>
            </a:r>
            <a:r>
              <a:rPr lang="it-IT" dirty="0"/>
              <a:t> of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laws</a:t>
            </a:r>
            <a:r>
              <a:rPr lang="it-IT" dirty="0"/>
              <a:t>,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object</a:t>
            </a:r>
            <a:r>
              <a:rPr lang="it-IT" dirty="0"/>
              <a:t> the establishment and </a:t>
            </a:r>
            <a:r>
              <a:rPr lang="it-IT" dirty="0" err="1"/>
              <a:t>functioning</a:t>
            </a:r>
            <a:r>
              <a:rPr lang="it-IT" dirty="0"/>
              <a:t> of the </a:t>
            </a:r>
            <a:r>
              <a:rPr lang="it-IT" dirty="0" err="1"/>
              <a:t>internal</a:t>
            </a:r>
            <a:r>
              <a:rPr lang="it-IT" dirty="0"/>
              <a:t> market.</a:t>
            </a:r>
          </a:p>
          <a:p>
            <a:r>
              <a:rPr lang="it-IT" dirty="0" err="1"/>
              <a:t>Leading</a:t>
            </a:r>
            <a:r>
              <a:rPr lang="it-IT" dirty="0"/>
              <a:t> case: </a:t>
            </a:r>
            <a:r>
              <a:rPr lang="it-IT" i="1" dirty="0" err="1"/>
              <a:t>Tobacco</a:t>
            </a:r>
            <a:r>
              <a:rPr lang="it-IT"/>
              <a:t> </a:t>
            </a:r>
            <a:r>
              <a:rPr lang="it-IT" i="1"/>
              <a:t>advertising I and II</a:t>
            </a:r>
            <a:r>
              <a:rPr lang="it-IT"/>
              <a:t> </a:t>
            </a:r>
            <a:r>
              <a:rPr lang="it-IT" dirty="0"/>
              <a:t>(2000 and 2006).</a:t>
            </a:r>
          </a:p>
          <a:p>
            <a:r>
              <a:rPr lang="it-IT" dirty="0"/>
              <a:t>Limits: 1) the EU </a:t>
            </a:r>
            <a:r>
              <a:rPr lang="it-IT" dirty="0" err="1"/>
              <a:t>legislation</a:t>
            </a:r>
            <a:r>
              <a:rPr lang="it-IT" dirty="0"/>
              <a:t> must </a:t>
            </a:r>
            <a:r>
              <a:rPr lang="it-IT" dirty="0" err="1"/>
              <a:t>harmonize</a:t>
            </a:r>
            <a:r>
              <a:rPr lang="it-IT" dirty="0"/>
              <a:t>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laws</a:t>
            </a:r>
            <a:r>
              <a:rPr lang="it-IT" dirty="0"/>
              <a:t>, 2) the </a:t>
            </a:r>
            <a:r>
              <a:rPr lang="it-IT" dirty="0" err="1"/>
              <a:t>disparity</a:t>
            </a:r>
            <a:r>
              <a:rPr lang="it-IT" dirty="0"/>
              <a:t> in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legislations</a:t>
            </a:r>
            <a:r>
              <a:rPr lang="it-IT" dirty="0"/>
              <a:t> must </a:t>
            </a:r>
            <a:r>
              <a:rPr lang="it-IT" dirty="0" err="1"/>
              <a:t>give</a:t>
            </a:r>
            <a:r>
              <a:rPr lang="it-IT" dirty="0"/>
              <a:t> rise to </a:t>
            </a:r>
            <a:r>
              <a:rPr lang="it-IT" dirty="0" err="1"/>
              <a:t>obstacles</a:t>
            </a:r>
            <a:r>
              <a:rPr lang="it-IT" dirty="0"/>
              <a:t> in </a:t>
            </a:r>
            <a:r>
              <a:rPr lang="it-IT" dirty="0" err="1"/>
              <a:t>trade</a:t>
            </a:r>
            <a:r>
              <a:rPr lang="it-IT" dirty="0"/>
              <a:t> and </a:t>
            </a:r>
            <a:r>
              <a:rPr lang="it-IT" dirty="0" err="1"/>
              <a:t>distortions</a:t>
            </a:r>
            <a:r>
              <a:rPr lang="it-IT" dirty="0"/>
              <a:t> in </a:t>
            </a:r>
            <a:r>
              <a:rPr lang="it-IT" dirty="0" err="1"/>
              <a:t>competition</a:t>
            </a:r>
            <a:r>
              <a:rPr lang="it-IT" dirty="0"/>
              <a:t>, 3) the Union </a:t>
            </a:r>
            <a:r>
              <a:rPr lang="it-IT" dirty="0" err="1"/>
              <a:t>legislation</a:t>
            </a:r>
            <a:r>
              <a:rPr lang="it-IT" dirty="0"/>
              <a:t> must </a:t>
            </a:r>
            <a:r>
              <a:rPr lang="it-IT" dirty="0" err="1"/>
              <a:t>contribute</a:t>
            </a:r>
            <a:r>
              <a:rPr lang="it-IT" dirty="0"/>
              <a:t> to the </a:t>
            </a:r>
            <a:r>
              <a:rPr lang="it-IT" dirty="0" err="1"/>
              <a:t>elimination</a:t>
            </a:r>
            <a:r>
              <a:rPr lang="it-IT" dirty="0"/>
              <a:t> of </a:t>
            </a:r>
            <a:r>
              <a:rPr lang="it-IT" dirty="0" err="1"/>
              <a:t>obstacles</a:t>
            </a:r>
            <a:r>
              <a:rPr lang="it-IT" dirty="0"/>
              <a:t> and </a:t>
            </a:r>
            <a:r>
              <a:rPr lang="it-IT" dirty="0" err="1"/>
              <a:t>distortions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6436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residual</a:t>
            </a:r>
            <a:r>
              <a:rPr lang="it-IT" dirty="0"/>
              <a:t> </a:t>
            </a:r>
            <a:r>
              <a:rPr lang="it-IT" dirty="0" err="1"/>
              <a:t>competence</a:t>
            </a:r>
            <a:r>
              <a:rPr lang="it-IT" dirty="0"/>
              <a:t> – art. 352 TFEU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General </a:t>
            </a:r>
            <a:r>
              <a:rPr lang="it-IT" dirty="0" err="1"/>
              <a:t>competence</a:t>
            </a:r>
            <a:r>
              <a:rPr lang="it-IT" dirty="0"/>
              <a:t> of the EU, </a:t>
            </a:r>
            <a:r>
              <a:rPr lang="it-IT" dirty="0" err="1"/>
              <a:t>comparable</a:t>
            </a:r>
            <a:r>
              <a:rPr lang="it-IT" dirty="0"/>
              <a:t> to the «</a:t>
            </a:r>
            <a:r>
              <a:rPr lang="it-IT" dirty="0" err="1"/>
              <a:t>necessary</a:t>
            </a:r>
            <a:r>
              <a:rPr lang="it-IT" dirty="0"/>
              <a:t> and </a:t>
            </a:r>
            <a:r>
              <a:rPr lang="it-IT" dirty="0" err="1"/>
              <a:t>proper</a:t>
            </a:r>
            <a:r>
              <a:rPr lang="it-IT" dirty="0"/>
              <a:t> </a:t>
            </a:r>
            <a:r>
              <a:rPr lang="it-IT" dirty="0" err="1"/>
              <a:t>clause</a:t>
            </a:r>
            <a:r>
              <a:rPr lang="it-IT" dirty="0"/>
              <a:t>» of the US </a:t>
            </a:r>
            <a:r>
              <a:rPr lang="it-IT" dirty="0" err="1"/>
              <a:t>Constitution</a:t>
            </a:r>
            <a:r>
              <a:rPr lang="it-IT" dirty="0"/>
              <a:t> (</a:t>
            </a:r>
            <a:r>
              <a:rPr lang="it-IT" dirty="0" err="1"/>
              <a:t>article</a:t>
            </a:r>
            <a:r>
              <a:rPr lang="it-IT" dirty="0"/>
              <a:t> I, </a:t>
            </a:r>
            <a:r>
              <a:rPr lang="it-IT" dirty="0" err="1"/>
              <a:t>section</a:t>
            </a:r>
            <a:r>
              <a:rPr lang="it-IT" dirty="0"/>
              <a:t> 8, </a:t>
            </a:r>
            <a:r>
              <a:rPr lang="it-IT" dirty="0" err="1"/>
              <a:t>clause</a:t>
            </a:r>
            <a:r>
              <a:rPr lang="it-IT" dirty="0"/>
              <a:t> 18).</a:t>
            </a:r>
          </a:p>
          <a:p>
            <a:r>
              <a:rPr lang="it-IT" dirty="0"/>
              <a:t>Art. 352: «</a:t>
            </a:r>
            <a:r>
              <a:rPr lang="it-IT" dirty="0" err="1"/>
              <a:t>If</a:t>
            </a:r>
            <a:r>
              <a:rPr lang="it-IT" dirty="0"/>
              <a:t> </a:t>
            </a:r>
            <a:r>
              <a:rPr lang="it-IT" dirty="0" err="1"/>
              <a:t>action</a:t>
            </a:r>
            <a:r>
              <a:rPr lang="it-IT" dirty="0"/>
              <a:t> by the Union </a:t>
            </a:r>
            <a:r>
              <a:rPr lang="it-IT" dirty="0" err="1"/>
              <a:t>should</a:t>
            </a:r>
            <a:r>
              <a:rPr lang="it-IT" dirty="0"/>
              <a:t> prove </a:t>
            </a:r>
            <a:r>
              <a:rPr lang="it-IT" dirty="0" err="1"/>
              <a:t>necessary</a:t>
            </a:r>
            <a:r>
              <a:rPr lang="it-IT" dirty="0"/>
              <a:t>, </a:t>
            </a:r>
            <a:r>
              <a:rPr lang="it-IT" dirty="0" err="1"/>
              <a:t>within</a:t>
            </a:r>
            <a:r>
              <a:rPr lang="it-IT" dirty="0"/>
              <a:t> the </a:t>
            </a:r>
            <a:r>
              <a:rPr lang="it-IT" dirty="0" err="1"/>
              <a:t>framework</a:t>
            </a:r>
            <a:r>
              <a:rPr lang="it-IT" dirty="0"/>
              <a:t> of the </a:t>
            </a:r>
            <a:r>
              <a:rPr lang="it-IT" dirty="0" err="1"/>
              <a:t>policies</a:t>
            </a:r>
            <a:r>
              <a:rPr lang="it-IT" dirty="0"/>
              <a:t> </a:t>
            </a:r>
            <a:r>
              <a:rPr lang="it-IT" dirty="0" err="1"/>
              <a:t>defined</a:t>
            </a:r>
            <a:r>
              <a:rPr lang="it-IT" dirty="0"/>
              <a:t> in the </a:t>
            </a:r>
            <a:r>
              <a:rPr lang="it-IT" dirty="0" err="1"/>
              <a:t>Treaties</a:t>
            </a:r>
            <a:r>
              <a:rPr lang="it-IT" dirty="0"/>
              <a:t>, to </a:t>
            </a:r>
            <a:r>
              <a:rPr lang="it-IT" dirty="0" err="1"/>
              <a:t>attain</a:t>
            </a:r>
            <a:r>
              <a:rPr lang="it-IT" dirty="0"/>
              <a:t> </a:t>
            </a:r>
            <a:r>
              <a:rPr lang="it-IT" dirty="0" err="1"/>
              <a:t>one</a:t>
            </a:r>
            <a:r>
              <a:rPr lang="it-IT" dirty="0"/>
              <a:t> of the </a:t>
            </a:r>
            <a:r>
              <a:rPr lang="it-IT" dirty="0" err="1"/>
              <a:t>objectives</a:t>
            </a:r>
            <a:r>
              <a:rPr lang="it-IT" dirty="0"/>
              <a:t> set out in the </a:t>
            </a:r>
            <a:r>
              <a:rPr lang="it-IT" dirty="0" err="1"/>
              <a:t>Treaties</a:t>
            </a:r>
            <a:r>
              <a:rPr lang="it-IT" dirty="0"/>
              <a:t>, and the </a:t>
            </a:r>
            <a:r>
              <a:rPr lang="it-IT" dirty="0" err="1"/>
              <a:t>Treaties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provided</a:t>
            </a:r>
            <a:r>
              <a:rPr lang="it-IT" dirty="0"/>
              <a:t> the </a:t>
            </a:r>
            <a:r>
              <a:rPr lang="it-IT" dirty="0" err="1"/>
              <a:t>necessary</a:t>
            </a:r>
            <a:r>
              <a:rPr lang="it-IT" dirty="0"/>
              <a:t> </a:t>
            </a:r>
            <a:r>
              <a:rPr lang="it-IT" dirty="0" err="1"/>
              <a:t>powers</a:t>
            </a:r>
            <a:r>
              <a:rPr lang="it-IT" dirty="0"/>
              <a:t>, the </a:t>
            </a:r>
            <a:r>
              <a:rPr lang="it-IT" dirty="0" err="1"/>
              <a:t>Council</a:t>
            </a:r>
            <a:r>
              <a:rPr lang="it-IT" dirty="0"/>
              <a:t>, </a:t>
            </a:r>
            <a:r>
              <a:rPr lang="it-IT" dirty="0" err="1"/>
              <a:t>acting</a:t>
            </a:r>
            <a:r>
              <a:rPr lang="it-IT" dirty="0"/>
              <a:t> </a:t>
            </a:r>
            <a:r>
              <a:rPr lang="it-IT" dirty="0" err="1"/>
              <a:t>unanimously</a:t>
            </a:r>
            <a:r>
              <a:rPr lang="it-IT" dirty="0"/>
              <a:t> on a </a:t>
            </a:r>
            <a:r>
              <a:rPr lang="it-IT" dirty="0" err="1"/>
              <a:t>proposal</a:t>
            </a:r>
            <a:r>
              <a:rPr lang="it-IT" dirty="0"/>
              <a:t> from the </a:t>
            </a:r>
            <a:r>
              <a:rPr lang="it-IT" dirty="0" err="1"/>
              <a:t>Commission</a:t>
            </a:r>
            <a:r>
              <a:rPr lang="it-IT" dirty="0"/>
              <a:t> and </a:t>
            </a:r>
            <a:r>
              <a:rPr lang="it-IT" dirty="0" err="1"/>
              <a:t>after</a:t>
            </a:r>
            <a:r>
              <a:rPr lang="it-IT" dirty="0"/>
              <a:t> </a:t>
            </a:r>
            <a:r>
              <a:rPr lang="it-IT" dirty="0" err="1"/>
              <a:t>obtaining</a:t>
            </a:r>
            <a:r>
              <a:rPr lang="it-IT" dirty="0"/>
              <a:t> the </a:t>
            </a:r>
            <a:r>
              <a:rPr lang="it-IT" dirty="0" err="1"/>
              <a:t>consent</a:t>
            </a:r>
            <a:r>
              <a:rPr lang="it-IT" dirty="0"/>
              <a:t> of 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Parliament</a:t>
            </a:r>
            <a:r>
              <a:rPr lang="it-IT" dirty="0"/>
              <a:t>,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adopt</a:t>
            </a:r>
            <a:r>
              <a:rPr lang="it-IT" dirty="0"/>
              <a:t> the appropriate </a:t>
            </a:r>
            <a:r>
              <a:rPr lang="it-IT" dirty="0" err="1"/>
              <a:t>measures</a:t>
            </a:r>
            <a:r>
              <a:rPr lang="it-IT" dirty="0"/>
              <a:t>». </a:t>
            </a:r>
          </a:p>
        </p:txBody>
      </p:sp>
    </p:spTree>
    <p:extLst>
      <p:ext uri="{BB962C8B-B14F-4D97-AF65-F5344CB8AC3E}">
        <p14:creationId xmlns:p14="http://schemas.microsoft.com/office/powerpoint/2010/main" val="259732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</a:t>
            </a:r>
            <a:r>
              <a:rPr lang="it-IT" dirty="0" err="1"/>
              <a:t>Residual</a:t>
            </a:r>
            <a:r>
              <a:rPr lang="it-IT" dirty="0"/>
              <a:t> </a:t>
            </a:r>
            <a:r>
              <a:rPr lang="it-IT" dirty="0" err="1"/>
              <a:t>competence</a:t>
            </a:r>
            <a:r>
              <a:rPr lang="it-IT" dirty="0"/>
              <a:t> - use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It</a:t>
            </a:r>
            <a:r>
              <a:rPr lang="it-IT" dirty="0"/>
              <a:t> can be </a:t>
            </a:r>
            <a:r>
              <a:rPr lang="it-IT" dirty="0" err="1"/>
              <a:t>used</a:t>
            </a:r>
            <a:r>
              <a:rPr lang="it-IT" dirty="0"/>
              <a:t> in </a:t>
            </a:r>
            <a:r>
              <a:rPr lang="it-IT" dirty="0" err="1"/>
              <a:t>two</a:t>
            </a:r>
            <a:r>
              <a:rPr lang="it-IT" dirty="0"/>
              <a:t> ways:</a:t>
            </a:r>
          </a:p>
          <a:p>
            <a:r>
              <a:rPr lang="it-IT" dirty="0"/>
              <a:t>1. in a policy </a:t>
            </a:r>
            <a:r>
              <a:rPr lang="it-IT" dirty="0" err="1"/>
              <a:t>where</a:t>
            </a:r>
            <a:r>
              <a:rPr lang="it-IT" dirty="0"/>
              <a:t> the Union </a:t>
            </a:r>
            <a:r>
              <a:rPr lang="it-IT" dirty="0" err="1"/>
              <a:t>already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a </a:t>
            </a:r>
            <a:r>
              <a:rPr lang="it-IT" dirty="0" err="1"/>
              <a:t>competence</a:t>
            </a:r>
            <a:r>
              <a:rPr lang="it-IT" dirty="0"/>
              <a:t>, 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insufficient</a:t>
            </a:r>
            <a:r>
              <a:rPr lang="it-IT" dirty="0"/>
              <a:t> to </a:t>
            </a:r>
            <a:r>
              <a:rPr lang="it-IT" dirty="0" err="1"/>
              <a:t>achieve</a:t>
            </a:r>
            <a:r>
              <a:rPr lang="it-IT" dirty="0"/>
              <a:t> a </a:t>
            </a:r>
            <a:r>
              <a:rPr lang="it-IT" dirty="0" err="1"/>
              <a:t>specific</a:t>
            </a:r>
            <a:r>
              <a:rPr lang="it-IT" dirty="0"/>
              <a:t> </a:t>
            </a:r>
            <a:r>
              <a:rPr lang="it-IT" dirty="0" err="1"/>
              <a:t>objective</a:t>
            </a:r>
            <a:r>
              <a:rPr lang="it-IT" dirty="0"/>
              <a:t>.</a:t>
            </a:r>
          </a:p>
          <a:p>
            <a:r>
              <a:rPr lang="it-IT" dirty="0"/>
              <a:t>2. to </a:t>
            </a:r>
            <a:r>
              <a:rPr lang="it-IT" dirty="0" err="1"/>
              <a:t>develop</a:t>
            </a:r>
            <a:r>
              <a:rPr lang="it-IT" dirty="0"/>
              <a:t> a new policy area, for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there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no </a:t>
            </a:r>
            <a:r>
              <a:rPr lang="it-IT" dirty="0" err="1"/>
              <a:t>competence</a:t>
            </a:r>
            <a:r>
              <a:rPr lang="it-IT" dirty="0"/>
              <a:t> in the </a:t>
            </a:r>
            <a:r>
              <a:rPr lang="it-IT" dirty="0" err="1"/>
              <a:t>Treaties</a:t>
            </a:r>
            <a:r>
              <a:rPr lang="it-IT" dirty="0"/>
              <a:t>.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case of the </a:t>
            </a:r>
            <a:r>
              <a:rPr lang="it-IT" dirty="0" err="1"/>
              <a:t>environmental</a:t>
            </a:r>
            <a:r>
              <a:rPr lang="it-IT" dirty="0"/>
              <a:t> policy </a:t>
            </a:r>
            <a:r>
              <a:rPr lang="it-IT" dirty="0" err="1"/>
              <a:t>prior</a:t>
            </a:r>
            <a:r>
              <a:rPr lang="it-IT" dirty="0"/>
              <a:t> to the Single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Act</a:t>
            </a:r>
            <a:r>
              <a:rPr lang="it-IT" dirty="0"/>
              <a:t>.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been</a:t>
            </a:r>
            <a:r>
              <a:rPr lang="it-IT" dirty="0"/>
              <a:t> </a:t>
            </a:r>
            <a:r>
              <a:rPr lang="it-IT" dirty="0" err="1"/>
              <a:t>considered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a </a:t>
            </a:r>
            <a:r>
              <a:rPr lang="it-IT" dirty="0" err="1"/>
              <a:t>simplified</a:t>
            </a:r>
            <a:r>
              <a:rPr lang="it-IT" dirty="0"/>
              <a:t> «small» </a:t>
            </a:r>
            <a:r>
              <a:rPr lang="it-IT" dirty="0" err="1"/>
              <a:t>amendment</a:t>
            </a:r>
            <a:r>
              <a:rPr lang="it-IT" dirty="0"/>
              <a:t> procedure. </a:t>
            </a:r>
          </a:p>
        </p:txBody>
      </p:sp>
    </p:spTree>
    <p:extLst>
      <p:ext uri="{BB962C8B-B14F-4D97-AF65-F5344CB8AC3E}">
        <p14:creationId xmlns:p14="http://schemas.microsoft.com/office/powerpoint/2010/main" val="26816753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1700</Words>
  <Application>Microsoft Office PowerPoint</Application>
  <PresentationFormat>Widescreen</PresentationFormat>
  <Paragraphs>134</Paragraphs>
  <Slides>28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Tema di Office</vt:lpstr>
      <vt:lpstr>EU system of competences</vt:lpstr>
      <vt:lpstr>Definition of competence</vt:lpstr>
      <vt:lpstr>Basic issues about competences</vt:lpstr>
      <vt:lpstr>Legal basis</vt:lpstr>
      <vt:lpstr>Expansion of EU powers</vt:lpstr>
      <vt:lpstr>Teleological interpretation</vt:lpstr>
      <vt:lpstr>Harmonization competence – art. 114 TFEU</vt:lpstr>
      <vt:lpstr>The residual competence – art. 352 TFEU</vt:lpstr>
      <vt:lpstr>…Residual competence - use</vt:lpstr>
      <vt:lpstr>…residual competence - limits</vt:lpstr>
      <vt:lpstr>Doctrine of implied external powers</vt:lpstr>
      <vt:lpstr>…implied external powers – the ERTA case (1971)</vt:lpstr>
      <vt:lpstr>Parallelism of competences</vt:lpstr>
      <vt:lpstr>… parallelism codification – art. 216 TFEU</vt:lpstr>
      <vt:lpstr>Categories of competences – 1. exclusive</vt:lpstr>
      <vt:lpstr>…exclusive competences </vt:lpstr>
      <vt:lpstr>… exclusive competences</vt:lpstr>
      <vt:lpstr>Shared competences</vt:lpstr>
      <vt:lpstr>…shared competences – art. 4 TFEU</vt:lpstr>
      <vt:lpstr>Parallel competences – art. 4, par. 3 and 4</vt:lpstr>
      <vt:lpstr>Competences to support, coordinate or supplement (complementary competences)</vt:lpstr>
      <vt:lpstr>… complementary competences – art. 6 TFEU</vt:lpstr>
      <vt:lpstr>Coordinating competences – art. 5</vt:lpstr>
      <vt:lpstr>Areas of cooperation (intergovernmental)</vt:lpstr>
      <vt:lpstr>Principles for the exercise of competences</vt:lpstr>
      <vt:lpstr>Subsidiarity – art. 5 TEU</vt:lpstr>
      <vt:lpstr>… subsidiarity – Protocol 2</vt:lpstr>
      <vt:lpstr>Principle of proportionality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system of competences</dc:title>
  <dc:creator>Alessandra Mignolli</dc:creator>
  <cp:lastModifiedBy>Alessandra</cp:lastModifiedBy>
  <cp:revision>28</cp:revision>
  <dcterms:created xsi:type="dcterms:W3CDTF">2016-10-19T08:18:26Z</dcterms:created>
  <dcterms:modified xsi:type="dcterms:W3CDTF">2020-11-08T16:36:26Z</dcterms:modified>
</cp:coreProperties>
</file>