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notesSlides/notesSlide37.xml" ContentType="application/vnd.openxmlformats-officedocument.presentationml.notesSlide+xml"/>
  <Default Extension="jpeg" ContentType="image/jpeg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74"/>
  </p:notesMasterIdLst>
  <p:sldIdLst>
    <p:sldId id="256" r:id="rId2"/>
    <p:sldId id="361" r:id="rId3"/>
    <p:sldId id="324" r:id="rId4"/>
    <p:sldId id="325" r:id="rId5"/>
    <p:sldId id="326" r:id="rId6"/>
    <p:sldId id="327" r:id="rId7"/>
    <p:sldId id="329" r:id="rId8"/>
    <p:sldId id="328" r:id="rId9"/>
    <p:sldId id="354" r:id="rId10"/>
    <p:sldId id="330" r:id="rId11"/>
    <p:sldId id="331" r:id="rId12"/>
    <p:sldId id="332" r:id="rId13"/>
    <p:sldId id="333" r:id="rId14"/>
    <p:sldId id="334" r:id="rId15"/>
    <p:sldId id="335" r:id="rId16"/>
    <p:sldId id="336" r:id="rId17"/>
    <p:sldId id="337" r:id="rId18"/>
    <p:sldId id="338" r:id="rId19"/>
    <p:sldId id="339" r:id="rId20"/>
    <p:sldId id="340" r:id="rId21"/>
    <p:sldId id="341" r:id="rId22"/>
    <p:sldId id="342" r:id="rId23"/>
    <p:sldId id="343" r:id="rId24"/>
    <p:sldId id="344" r:id="rId25"/>
    <p:sldId id="345" r:id="rId26"/>
    <p:sldId id="346" r:id="rId27"/>
    <p:sldId id="349" r:id="rId28"/>
    <p:sldId id="259" r:id="rId29"/>
    <p:sldId id="356" r:id="rId30"/>
    <p:sldId id="355" r:id="rId31"/>
    <p:sldId id="319" r:id="rId32"/>
    <p:sldId id="260" r:id="rId33"/>
    <p:sldId id="261" r:id="rId34"/>
    <p:sldId id="262" r:id="rId35"/>
    <p:sldId id="263" r:id="rId36"/>
    <p:sldId id="264" r:id="rId37"/>
    <p:sldId id="266" r:id="rId38"/>
    <p:sldId id="350" r:id="rId39"/>
    <p:sldId id="267" r:id="rId40"/>
    <p:sldId id="268" r:id="rId41"/>
    <p:sldId id="351" r:id="rId42"/>
    <p:sldId id="269" r:id="rId43"/>
    <p:sldId id="270" r:id="rId44"/>
    <p:sldId id="272" r:id="rId45"/>
    <p:sldId id="352" r:id="rId46"/>
    <p:sldId id="274" r:id="rId47"/>
    <p:sldId id="277" r:id="rId48"/>
    <p:sldId id="353" r:id="rId49"/>
    <p:sldId id="278" r:id="rId50"/>
    <p:sldId id="282" r:id="rId51"/>
    <p:sldId id="283" r:id="rId52"/>
    <p:sldId id="284" r:id="rId53"/>
    <p:sldId id="286" r:id="rId54"/>
    <p:sldId id="321" r:id="rId55"/>
    <p:sldId id="322" r:id="rId56"/>
    <p:sldId id="323" r:id="rId57"/>
    <p:sldId id="363" r:id="rId58"/>
    <p:sldId id="362" r:id="rId59"/>
    <p:sldId id="364" r:id="rId60"/>
    <p:sldId id="365" r:id="rId61"/>
    <p:sldId id="366" r:id="rId62"/>
    <p:sldId id="367" r:id="rId63"/>
    <p:sldId id="368" r:id="rId64"/>
    <p:sldId id="369" r:id="rId65"/>
    <p:sldId id="370" r:id="rId66"/>
    <p:sldId id="371" r:id="rId67"/>
    <p:sldId id="372" r:id="rId68"/>
    <p:sldId id="373" r:id="rId69"/>
    <p:sldId id="357" r:id="rId70"/>
    <p:sldId id="358" r:id="rId71"/>
    <p:sldId id="359" r:id="rId72"/>
    <p:sldId id="360" r:id="rId73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FFAF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0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88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98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602434E-FCA2-41C7-BED4-85CFFD9CC5A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61519A-B6E4-4696-86C9-D054D2C11097}" type="slidenum">
              <a:rPr lang="it-IT" smtClean="0"/>
              <a:pPr/>
              <a:t>1</a:t>
            </a:fld>
            <a:endParaRPr lang="it-IT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BD3CAA-B72E-4C92-B6F3-54D0C0B243F3}" type="slidenum">
              <a:rPr lang="it-IT" smtClean="0"/>
              <a:pPr/>
              <a:t>11</a:t>
            </a:fld>
            <a:endParaRPr lang="it-IT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575551-B14C-4536-A62D-E11267EA39DC}" type="slidenum">
              <a:rPr lang="it-IT" smtClean="0"/>
              <a:pPr/>
              <a:t>12</a:t>
            </a:fld>
            <a:endParaRPr lang="it-IT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F39534-FB70-4DB2-A645-06314589AC22}" type="slidenum">
              <a:rPr lang="it-IT" smtClean="0"/>
              <a:pPr/>
              <a:t>13</a:t>
            </a:fld>
            <a:endParaRPr lang="it-IT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9DDCA5-32FB-4D9D-9AA9-AB39AE9E57F4}" type="slidenum">
              <a:rPr lang="it-IT" smtClean="0"/>
              <a:pPr/>
              <a:t>14</a:t>
            </a:fld>
            <a:endParaRPr lang="it-IT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844628-CFF8-4966-9A50-A7ED34D08956}" type="slidenum">
              <a:rPr lang="it-IT" smtClean="0"/>
              <a:pPr/>
              <a:t>15</a:t>
            </a:fld>
            <a:endParaRPr lang="it-IT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BE23BA-CC7C-4587-A325-058BB2F37ECB}" type="slidenum">
              <a:rPr lang="it-IT" smtClean="0"/>
              <a:pPr/>
              <a:t>16</a:t>
            </a:fld>
            <a:endParaRPr lang="it-IT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40D353-2F5B-4941-819C-7AEBF8883186}" type="slidenum">
              <a:rPr lang="it-IT" smtClean="0"/>
              <a:pPr/>
              <a:t>17</a:t>
            </a:fld>
            <a:endParaRPr lang="it-IT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C5A7E7-549B-4D6A-B5E8-C74A51F882F9}" type="slidenum">
              <a:rPr lang="it-IT" smtClean="0"/>
              <a:pPr/>
              <a:t>18</a:t>
            </a:fld>
            <a:endParaRPr lang="it-IT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C5B65D-C223-478D-AB4D-54659A1F5ED4}" type="slidenum">
              <a:rPr lang="it-IT" smtClean="0"/>
              <a:pPr/>
              <a:t>19</a:t>
            </a:fld>
            <a:endParaRPr lang="it-IT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41A39A-06B3-4B8F-8385-C9FB9E58D956}" type="slidenum">
              <a:rPr lang="it-IT" smtClean="0"/>
              <a:pPr/>
              <a:t>20</a:t>
            </a:fld>
            <a:endParaRPr lang="it-IT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5DB92A-E1E6-4BE7-818F-77797F83C9C1}" type="slidenum">
              <a:rPr lang="it-IT" smtClean="0"/>
              <a:pPr/>
              <a:t>3</a:t>
            </a:fld>
            <a:endParaRPr lang="it-IT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C1FA29-AD31-4322-B2E4-2AB71A032386}" type="slidenum">
              <a:rPr lang="it-IT" smtClean="0"/>
              <a:pPr/>
              <a:t>21</a:t>
            </a:fld>
            <a:endParaRPr lang="it-IT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A76585-62A8-44E7-B06A-2C7FB4E87FED}" type="slidenum">
              <a:rPr lang="it-IT" smtClean="0"/>
              <a:pPr/>
              <a:t>22</a:t>
            </a:fld>
            <a:endParaRPr lang="it-IT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979C16-5F2C-48FB-ADD4-90C426609253}" type="slidenum">
              <a:rPr lang="it-IT" smtClean="0"/>
              <a:pPr/>
              <a:t>23</a:t>
            </a:fld>
            <a:endParaRPr lang="it-IT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8D2004-D5DF-4511-BE8E-67BC5AF23F97}" type="slidenum">
              <a:rPr lang="it-IT" smtClean="0"/>
              <a:pPr/>
              <a:t>24</a:t>
            </a:fld>
            <a:endParaRPr lang="it-IT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0C37A7-2BC1-4AE8-88ED-F22287048D80}" type="slidenum">
              <a:rPr lang="it-IT" smtClean="0"/>
              <a:pPr/>
              <a:t>25</a:t>
            </a:fld>
            <a:endParaRPr lang="it-IT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B4F2B4-06BC-4126-A620-6AAD4533D96F}" type="slidenum">
              <a:rPr lang="it-IT" smtClean="0"/>
              <a:pPr/>
              <a:t>26</a:t>
            </a:fld>
            <a:endParaRPr lang="it-IT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B15181-D516-40D8-8589-2CD834D69B89}" type="slidenum">
              <a:rPr lang="it-IT" smtClean="0"/>
              <a:pPr/>
              <a:t>27</a:t>
            </a:fld>
            <a:endParaRPr lang="it-IT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FA990B-5868-4007-853D-8ACBBFD28F8F}" type="slidenum">
              <a:rPr lang="it-IT" smtClean="0"/>
              <a:pPr/>
              <a:t>28</a:t>
            </a:fld>
            <a:endParaRPr lang="it-IT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8EB3C6-31EC-45D0-9175-C833C28D1D84}" type="slidenum">
              <a:rPr lang="it-IT" smtClean="0"/>
              <a:pPr/>
              <a:t>31</a:t>
            </a:fld>
            <a:endParaRPr lang="it-IT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66CEC3-F3C7-40BC-8438-9306A4D38FC8}" type="slidenum">
              <a:rPr lang="it-IT" smtClean="0"/>
              <a:pPr/>
              <a:t>32</a:t>
            </a:fld>
            <a:endParaRPr lang="it-IT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545342-669E-469F-B516-F89B14671E27}" type="slidenum">
              <a:rPr lang="it-IT" smtClean="0"/>
              <a:pPr/>
              <a:t>4</a:t>
            </a:fld>
            <a:endParaRPr lang="it-IT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0B0F0A-A1E7-42CB-A5A0-45FD6AC58B79}" type="slidenum">
              <a:rPr lang="it-IT" smtClean="0"/>
              <a:pPr/>
              <a:t>33</a:t>
            </a:fld>
            <a:endParaRPr lang="it-IT" smtClean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BF590C-589C-49EC-A8AD-2CE4676ECC16}" type="slidenum">
              <a:rPr lang="it-IT" smtClean="0"/>
              <a:pPr/>
              <a:t>34</a:t>
            </a:fld>
            <a:endParaRPr lang="it-IT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B9B1E4-1FF4-499C-A8D6-EE5606E46978}" type="slidenum">
              <a:rPr lang="it-IT" smtClean="0"/>
              <a:pPr/>
              <a:t>35</a:t>
            </a:fld>
            <a:endParaRPr lang="it-IT" smtClean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B6D8A3-1B61-45CA-884A-3F2184B41B25}" type="slidenum">
              <a:rPr lang="it-IT" smtClean="0"/>
              <a:pPr/>
              <a:t>36</a:t>
            </a:fld>
            <a:endParaRPr lang="it-IT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BEE8EC-CC89-4E40-87E9-E9EB6110EF8E}" type="slidenum">
              <a:rPr lang="it-IT" smtClean="0"/>
              <a:pPr/>
              <a:t>37</a:t>
            </a:fld>
            <a:endParaRPr lang="it-IT" smtClean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0952B2-F464-4AD5-BC8F-F2192E3A4098}" type="slidenum">
              <a:rPr lang="it-IT" smtClean="0"/>
              <a:pPr/>
              <a:t>38</a:t>
            </a:fld>
            <a:endParaRPr lang="it-IT" smtClean="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7B2C52-E426-49EC-B32D-30EB33E1455B}" type="slidenum">
              <a:rPr lang="it-IT" smtClean="0"/>
              <a:pPr/>
              <a:t>39</a:t>
            </a:fld>
            <a:endParaRPr lang="it-IT" smtClean="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E7CD10-5520-43C2-8C38-88C48205D021}" type="slidenum">
              <a:rPr lang="it-IT" smtClean="0"/>
              <a:pPr/>
              <a:t>40</a:t>
            </a:fld>
            <a:endParaRPr lang="it-IT" smtClean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D0F04A-B6EC-494F-9EBE-F49DE886B224}" type="slidenum">
              <a:rPr lang="it-IT" smtClean="0"/>
              <a:pPr/>
              <a:t>41</a:t>
            </a:fld>
            <a:endParaRPr lang="it-IT" smtClean="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12C8E5-5ABD-4B68-B4BB-79098692D698}" type="slidenum">
              <a:rPr lang="it-IT" smtClean="0"/>
              <a:pPr/>
              <a:t>42</a:t>
            </a:fld>
            <a:endParaRPr lang="it-IT" smtClean="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FEB294-A534-4E52-A4C6-8973B4542232}" type="slidenum">
              <a:rPr lang="it-IT" smtClean="0"/>
              <a:pPr/>
              <a:t>5</a:t>
            </a:fld>
            <a:endParaRPr lang="it-IT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79689E-4A83-4C43-9A1D-024A1691E58A}" type="slidenum">
              <a:rPr lang="it-IT" smtClean="0"/>
              <a:pPr/>
              <a:t>43</a:t>
            </a:fld>
            <a:endParaRPr lang="it-IT" smtClean="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7EA6D0-87B5-4BD7-BF84-5C094B696588}" type="slidenum">
              <a:rPr lang="it-IT" smtClean="0"/>
              <a:pPr/>
              <a:t>44</a:t>
            </a:fld>
            <a:endParaRPr lang="it-IT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EE382C-CB85-4D5A-A63A-9E72BAE77817}" type="slidenum">
              <a:rPr lang="it-IT" smtClean="0"/>
              <a:pPr/>
              <a:t>45</a:t>
            </a:fld>
            <a:endParaRPr lang="it-IT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7C4FE2-6133-4965-8319-FBFABF26EAB4}" type="slidenum">
              <a:rPr lang="it-IT" smtClean="0"/>
              <a:pPr/>
              <a:t>46</a:t>
            </a:fld>
            <a:endParaRPr lang="it-IT" smtClean="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277A94-13A7-4157-96EE-2A09D03F84BB}" type="slidenum">
              <a:rPr lang="it-IT" smtClean="0"/>
              <a:pPr/>
              <a:t>47</a:t>
            </a:fld>
            <a:endParaRPr lang="it-IT" smtClean="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B92923-27C3-4870-9C1D-5FC7CCF3C4FD}" type="slidenum">
              <a:rPr lang="it-IT" smtClean="0"/>
              <a:pPr/>
              <a:t>48</a:t>
            </a:fld>
            <a:endParaRPr lang="it-IT" smtClean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A6927D-49C4-48C5-A9A0-626E4F7AB4FD}" type="slidenum">
              <a:rPr lang="it-IT" smtClean="0"/>
              <a:pPr/>
              <a:t>49</a:t>
            </a:fld>
            <a:endParaRPr lang="it-IT" smtClean="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A6A3FD-090A-4B22-AFCF-9D05510F753C}" type="slidenum">
              <a:rPr lang="it-IT" smtClean="0"/>
              <a:pPr/>
              <a:t>50</a:t>
            </a:fld>
            <a:endParaRPr lang="it-IT" smtClean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B2BA4F-53E9-4929-83DC-0A6CC0223E87}" type="slidenum">
              <a:rPr lang="it-IT" smtClean="0"/>
              <a:pPr/>
              <a:t>51</a:t>
            </a:fld>
            <a:endParaRPr lang="it-IT" smtClean="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B98D92-7EA1-43FA-9D4B-B4F7B7D59C56}" type="slidenum">
              <a:rPr lang="it-IT" smtClean="0"/>
              <a:pPr/>
              <a:t>52</a:t>
            </a:fld>
            <a:endParaRPr lang="it-IT" smtClean="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7B226E-5B94-463D-8F76-38594096AD31}" type="slidenum">
              <a:rPr lang="it-IT" smtClean="0"/>
              <a:pPr/>
              <a:t>6</a:t>
            </a:fld>
            <a:endParaRPr lang="it-IT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6612EF-9EFD-41F1-99AC-3D973C1745CA}" type="slidenum">
              <a:rPr lang="it-IT" smtClean="0"/>
              <a:pPr/>
              <a:t>53</a:t>
            </a:fld>
            <a:endParaRPr lang="it-IT" smtClean="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E06DFA-993A-405D-B38A-1C14ED051BC5}" type="slidenum">
              <a:rPr lang="it-IT" smtClean="0"/>
              <a:pPr/>
              <a:t>54</a:t>
            </a:fld>
            <a:endParaRPr lang="it-IT" smtClean="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318766-35C5-4E7E-80F5-12E80CD4F492}" type="slidenum">
              <a:rPr lang="it-IT" smtClean="0"/>
              <a:pPr/>
              <a:t>55</a:t>
            </a:fld>
            <a:endParaRPr lang="it-IT" smtClean="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48BDE2-4144-4D05-940E-79D3DA9BC50D}" type="slidenum">
              <a:rPr lang="it-IT" smtClean="0"/>
              <a:pPr/>
              <a:t>56</a:t>
            </a:fld>
            <a:endParaRPr lang="it-IT" smtClean="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5711C4-48CB-4A6B-8041-B89902451B67}" type="slidenum">
              <a:rPr lang="it-IT" smtClean="0"/>
              <a:pPr/>
              <a:t>57</a:t>
            </a:fld>
            <a:endParaRPr lang="it-IT" smtClean="0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259FFA-A778-44B3-A04F-D879C3CB9BFF}" type="slidenum">
              <a:rPr lang="it-IT" smtClean="0"/>
              <a:pPr/>
              <a:t>58</a:t>
            </a:fld>
            <a:endParaRPr lang="it-IT" smtClean="0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236C7C-FA66-40C2-B22F-7CE5F47DAEEA}" type="slidenum">
              <a:rPr lang="it-IT" smtClean="0"/>
              <a:pPr/>
              <a:t>59</a:t>
            </a:fld>
            <a:endParaRPr lang="it-IT" smtClean="0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6456B2-0B4D-48BB-9FE8-64C463BE2D1E}" type="slidenum">
              <a:rPr lang="it-IT" smtClean="0"/>
              <a:pPr/>
              <a:t>60</a:t>
            </a:fld>
            <a:endParaRPr lang="it-IT" smtClean="0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F7FD43-102F-4639-A28B-7F734B373208}" type="slidenum">
              <a:rPr lang="it-IT" smtClean="0"/>
              <a:pPr/>
              <a:t>61</a:t>
            </a:fld>
            <a:endParaRPr lang="it-IT" smtClean="0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247718-0476-40F7-AB49-F97D444F62F3}" type="slidenum">
              <a:rPr lang="it-IT" smtClean="0"/>
              <a:pPr/>
              <a:t>62</a:t>
            </a:fld>
            <a:endParaRPr lang="it-IT" smtClean="0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7E1D6B-C217-4554-B810-CFF7485B0CF1}" type="slidenum">
              <a:rPr lang="it-IT" smtClean="0"/>
              <a:pPr/>
              <a:t>7</a:t>
            </a:fld>
            <a:endParaRPr lang="it-IT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48B76E-18A4-48BA-A312-1C479D523762}" type="slidenum">
              <a:rPr lang="it-IT" smtClean="0"/>
              <a:pPr/>
              <a:t>63</a:t>
            </a:fld>
            <a:endParaRPr lang="it-IT" smtClean="0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A2D25B-A763-43D1-97E8-564EC5DFBA52}" type="slidenum">
              <a:rPr lang="it-IT" smtClean="0"/>
              <a:pPr/>
              <a:t>64</a:t>
            </a:fld>
            <a:endParaRPr lang="it-IT" smtClean="0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386172-CAF5-492E-A650-09860FB7AF68}" type="slidenum">
              <a:rPr lang="it-IT" smtClean="0"/>
              <a:pPr/>
              <a:t>65</a:t>
            </a:fld>
            <a:endParaRPr lang="it-IT" smtClean="0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9285EC-A5BE-4E20-9C48-0944A3AD54C6}" type="slidenum">
              <a:rPr lang="it-IT" smtClean="0"/>
              <a:pPr/>
              <a:t>66</a:t>
            </a:fld>
            <a:endParaRPr lang="it-IT" smtClean="0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BC3888-E6C0-4780-8452-00F043DB3BF8}" type="slidenum">
              <a:rPr lang="it-IT" smtClean="0"/>
              <a:pPr/>
              <a:t>67</a:t>
            </a:fld>
            <a:endParaRPr lang="it-IT" smtClean="0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C20EE6-8EDF-4F6A-8F6B-4B27B56FEEAC}" type="slidenum">
              <a:rPr lang="it-IT" smtClean="0"/>
              <a:pPr/>
              <a:t>68</a:t>
            </a:fld>
            <a:endParaRPr lang="it-IT" smtClean="0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8E2D00-613F-4D3A-8469-6FF965AE91A8}" type="slidenum">
              <a:rPr lang="it-IT" smtClean="0"/>
              <a:pPr/>
              <a:t>8</a:t>
            </a:fld>
            <a:endParaRPr lang="it-IT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CA544A-1E64-4793-8CAD-C99F13E22DAE}" type="slidenum">
              <a:rPr lang="it-IT" smtClean="0"/>
              <a:pPr/>
              <a:t>9</a:t>
            </a:fld>
            <a:endParaRPr lang="it-IT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62DB18-E267-4718-950E-B3A4ADCA4448}" type="slidenum">
              <a:rPr lang="it-IT" smtClean="0"/>
              <a:pPr/>
              <a:t>10</a:t>
            </a:fld>
            <a:endParaRPr lang="it-IT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</p:grpSp>
      </p:grpSp>
      <p:sp>
        <p:nvSpPr>
          <p:cNvPr id="178192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178193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CD128-5FB5-44AC-95D4-3729548182C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99576-E88E-420C-AB75-B3E4BEE3D6F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C1623-1776-433D-883A-100D1E701B3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1066800" y="1981200"/>
            <a:ext cx="7543800" cy="4114800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86B96-054C-4C55-9644-93607B6D694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DA328-D9C7-46EA-8AF6-7879011854F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21D3A-B5D9-47EB-AC84-F9A14D883BD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3958C-8083-4412-B381-46C5691DCDC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5CD1B3-34C3-4970-A019-7D8459ECC0E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E7D2F5-768F-4561-A089-34CC55D261C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03BEB-EC9A-4D01-BC4C-AF3BCDBDD77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39B01-D99A-40A3-8C54-64826BE43AD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1E42E-7F93-4F83-9F81-2F428125124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77155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77156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77158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177159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177160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177161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177162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177163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177164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177165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177166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</p:grpSp>
      </p:grpSp>
      <p:sp>
        <p:nvSpPr>
          <p:cNvPr id="177167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7716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7716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77170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77171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8C30DAF6-406C-42F4-B935-A4287CBB75C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7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549E7D-8206-4184-BF38-8AA2202721D5}" type="slidenum">
              <a:rPr lang="it-IT"/>
              <a:pPr>
                <a:defRPr/>
              </a:pPr>
              <a:t>1</a:t>
            </a:fld>
            <a:endParaRPr lang="it-IT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228600"/>
            <a:ext cx="7086600" cy="1431925"/>
          </a:xfrm>
        </p:spPr>
        <p:txBody>
          <a:bodyPr/>
          <a:lstStyle/>
          <a:p>
            <a:pPr eaLnBrk="1" hangingPunct="1">
              <a:defRPr/>
            </a:pPr>
            <a:r>
              <a:rPr lang="it-IT" dirty="0" smtClean="0"/>
              <a:t>Infezioni  opportunistiche 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2514600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it-IT" dirty="0" smtClean="0"/>
              <a:t>Infezioni di microrganismi  normalmente poco virulenti in ospiti sani ma pericolosi in pazienti con condizioni debilitanti.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FD7A91-3F8A-4162-AE9D-26F35A09DC63}" type="slidenum">
              <a:rPr lang="it-IT"/>
              <a:pPr>
                <a:defRPr/>
              </a:pPr>
              <a:t>10</a:t>
            </a:fld>
            <a:endParaRPr lang="it-IT"/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543800" cy="954088"/>
          </a:xfrm>
        </p:spPr>
        <p:txBody>
          <a:bodyPr/>
          <a:lstStyle/>
          <a:p>
            <a:pPr eaLnBrk="1" hangingPunct="1">
              <a:defRPr/>
            </a:pPr>
            <a:r>
              <a:rPr lang="it-IT" smtClean="0"/>
              <a:t>Aflatossine 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981200"/>
            <a:ext cx="6934200" cy="4648200"/>
          </a:xfrm>
        </p:spPr>
        <p:txBody>
          <a:bodyPr/>
          <a:lstStyle/>
          <a:p>
            <a:pPr eaLnBrk="1" hangingPunct="1">
              <a:defRPr/>
            </a:pPr>
            <a:r>
              <a:rPr lang="it-IT" smtClean="0"/>
              <a:t>Ad alto dosaggio (1-10</a:t>
            </a:r>
            <a:r>
              <a:rPr lang="en-US" smtClean="0">
                <a:cs typeface="Times New Roman" pitchFamily="18" charset="0"/>
              </a:rPr>
              <a:t>µg) tossicità acuta (epatiti)</a:t>
            </a:r>
          </a:p>
          <a:p>
            <a:pPr eaLnBrk="1" hangingPunct="1">
              <a:defRPr/>
            </a:pPr>
            <a:r>
              <a:rPr lang="it-IT" smtClean="0"/>
              <a:t>Aflatossina B1 carcinogenica  (carcinoma epatocellulare umano)</a:t>
            </a:r>
          </a:p>
          <a:p>
            <a:pPr eaLnBrk="1" hangingPunct="1">
              <a:defRPr/>
            </a:pPr>
            <a:r>
              <a:rPr lang="it-IT" i="1" smtClean="0"/>
              <a:t>A.flavus ed A. parasiticus</a:t>
            </a:r>
            <a:endParaRPr lang="it-IT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it-IT" smtClean="0"/>
              <a:t> produttori di aflatossine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BCF1E-826B-4DFE-8A48-C44895D168FD}" type="slidenum">
              <a:rPr lang="it-IT"/>
              <a:pPr>
                <a:defRPr/>
              </a:pPr>
              <a:t>11</a:t>
            </a:fld>
            <a:endParaRPr lang="it-IT"/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ASPERGILLOMA</a:t>
            </a:r>
          </a:p>
        </p:txBody>
      </p:sp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1447800" y="5378450"/>
            <a:ext cx="57213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000">
                <a:latin typeface="Arial" charset="0"/>
                <a:cs typeface="Arial" charset="0"/>
              </a:rPr>
              <a:t>                                          </a:t>
            </a:r>
          </a:p>
          <a:p>
            <a:pPr eaLnBrk="0" hangingPunct="0"/>
            <a:r>
              <a:rPr lang="en-US">
                <a:latin typeface="Arial" charset="0"/>
                <a:cs typeface="Arial" charset="0"/>
              </a:rPr>
              <a:t>Aspergilloma formato dalla colonizzazione nella cavita </a:t>
            </a:r>
          </a:p>
          <a:p>
            <a:pPr eaLnBrk="0" hangingPunct="0"/>
            <a:r>
              <a:rPr lang="en-US">
                <a:latin typeface="Arial" charset="0"/>
                <a:cs typeface="Arial" charset="0"/>
              </a:rPr>
              <a:t>polmonare.</a:t>
            </a:r>
          </a:p>
        </p:txBody>
      </p:sp>
      <p:pic>
        <p:nvPicPr>
          <p:cNvPr id="13317" name="Picture 4" descr="asp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905000"/>
            <a:ext cx="5334000" cy="326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445E6F-F51A-4906-986C-8EB63734BE0C}" type="slidenum">
              <a:rPr lang="it-IT"/>
              <a:pPr>
                <a:defRPr/>
              </a:pPr>
              <a:t>12</a:t>
            </a:fld>
            <a:endParaRPr lang="it-IT"/>
          </a:p>
        </p:txBody>
      </p:sp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543800" cy="1146175"/>
          </a:xfrm>
        </p:spPr>
        <p:txBody>
          <a:bodyPr/>
          <a:lstStyle/>
          <a:p>
            <a:pPr eaLnBrk="1" hangingPunct="1">
              <a:defRPr/>
            </a:pPr>
            <a:r>
              <a:rPr lang="it-IT" smtClean="0"/>
              <a:t>Fattori favorenti l’infezione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6350" y="1981200"/>
            <a:ext cx="7124700" cy="4087813"/>
          </a:xfrm>
        </p:spPr>
        <p:txBody>
          <a:bodyPr/>
          <a:lstStyle/>
          <a:p>
            <a:pPr eaLnBrk="1" hangingPunct="1">
              <a:defRPr/>
            </a:pPr>
            <a:r>
              <a:rPr lang="it-IT" smtClean="0"/>
              <a:t>Numero di spore inalate</a:t>
            </a:r>
          </a:p>
          <a:p>
            <a:pPr eaLnBrk="1" hangingPunct="1">
              <a:defRPr/>
            </a:pPr>
            <a:r>
              <a:rPr lang="it-IT" smtClean="0"/>
              <a:t>Diminuzione delle difese immunitarie</a:t>
            </a:r>
          </a:p>
          <a:p>
            <a:pPr eaLnBrk="1" hangingPunct="1">
              <a:defRPr/>
            </a:pPr>
            <a:r>
              <a:rPr lang="it-IT" smtClean="0"/>
              <a:t>Corpi estranei (protesi vascolari)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738462-C71A-46AC-BC08-796C5DA8B832}" type="slidenum">
              <a:rPr lang="it-IT"/>
              <a:pPr>
                <a:defRPr/>
              </a:pPr>
              <a:t>13</a:t>
            </a:fld>
            <a:endParaRPr lang="it-IT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543800" cy="954088"/>
          </a:xfrm>
        </p:spPr>
        <p:txBody>
          <a:bodyPr/>
          <a:lstStyle/>
          <a:p>
            <a:pPr eaLnBrk="1" hangingPunct="1">
              <a:defRPr/>
            </a:pPr>
            <a:r>
              <a:rPr lang="it-IT" smtClean="0"/>
              <a:t>Morfologia microscopica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6350" y="2119313"/>
            <a:ext cx="7124700" cy="3949700"/>
          </a:xfrm>
        </p:spPr>
        <p:txBody>
          <a:bodyPr/>
          <a:lstStyle/>
          <a:p>
            <a:pPr eaLnBrk="1" hangingPunct="1">
              <a:defRPr/>
            </a:pPr>
            <a:r>
              <a:rPr lang="it-IT" smtClean="0"/>
              <a:t>Corpi fruttiferi formati da conidiofori che terminano con una vescicola cupoliforme di dimensione variabile che portano una o due fili di filiadi con fili di conidi variamente pigmentati sferici o ovali (teste conidiali)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1F6F29-14D5-4D38-BAA5-E400A0105A60}" type="slidenum">
              <a:rPr lang="it-IT"/>
              <a:pPr>
                <a:defRPr/>
              </a:pPr>
              <a:t>14</a:t>
            </a:fld>
            <a:endParaRPr lang="it-IT"/>
          </a:p>
        </p:txBody>
      </p:sp>
      <p:pic>
        <p:nvPicPr>
          <p:cNvPr id="16387" name="Picture 2" descr="~AUT0023"/>
          <p:cNvPicPr>
            <a:picLocks noChangeAspect="1" noChangeArrowheads="1"/>
          </p:cNvPicPr>
          <p:nvPr/>
        </p:nvPicPr>
        <p:blipFill>
          <a:blip r:embed="rId3"/>
          <a:srcRect b="444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CCFFFF"/>
          </a:solidFill>
          <a:ln w="5715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2819400" y="609600"/>
            <a:ext cx="1122363" cy="528638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800" b="1">
                <a:solidFill>
                  <a:schemeClr val="accent2"/>
                </a:solidFill>
                <a:latin typeface="Times New Roman" pitchFamily="18" charset="0"/>
              </a:rPr>
              <a:t>conidi</a:t>
            </a:r>
          </a:p>
        </p:txBody>
      </p:sp>
      <p:sp>
        <p:nvSpPr>
          <p:cNvPr id="16389" name="AutoShape 4"/>
          <p:cNvSpPr>
            <a:spLocks/>
          </p:cNvSpPr>
          <p:nvPr/>
        </p:nvSpPr>
        <p:spPr bwMode="auto">
          <a:xfrm>
            <a:off x="5257800" y="685800"/>
            <a:ext cx="381000" cy="1981200"/>
          </a:xfrm>
          <a:prstGeom prst="leftBracket">
            <a:avLst>
              <a:gd name="adj" fmla="val 43333"/>
            </a:avLst>
          </a:prstGeom>
          <a:noFill/>
          <a:ln w="57150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6390" name="Text Box 5"/>
          <p:cNvSpPr txBox="1">
            <a:spLocks noChangeArrowheads="1"/>
          </p:cNvSpPr>
          <p:nvPr/>
        </p:nvSpPr>
        <p:spPr bwMode="auto">
          <a:xfrm>
            <a:off x="2819400" y="1295400"/>
            <a:ext cx="1133475" cy="528638"/>
          </a:xfrm>
          <a:prstGeom prst="rect">
            <a:avLst/>
          </a:prstGeom>
          <a:solidFill>
            <a:srgbClr val="FFCCFF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800" b="1">
                <a:solidFill>
                  <a:schemeClr val="accent2"/>
                </a:solidFill>
                <a:latin typeface="Times New Roman" pitchFamily="18" charset="0"/>
              </a:rPr>
              <a:t>fialidi</a:t>
            </a:r>
          </a:p>
        </p:txBody>
      </p:sp>
      <p:sp>
        <p:nvSpPr>
          <p:cNvPr id="16391" name="Line 6"/>
          <p:cNvSpPr>
            <a:spLocks noChangeShapeType="1"/>
          </p:cNvSpPr>
          <p:nvPr/>
        </p:nvSpPr>
        <p:spPr bwMode="auto">
          <a:xfrm flipH="1" flipV="1">
            <a:off x="2209800" y="457200"/>
            <a:ext cx="533400" cy="38100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16392" name="Line 7"/>
          <p:cNvSpPr>
            <a:spLocks noChangeShapeType="1"/>
          </p:cNvSpPr>
          <p:nvPr/>
        </p:nvSpPr>
        <p:spPr bwMode="auto">
          <a:xfrm flipH="1">
            <a:off x="2209800" y="1676400"/>
            <a:ext cx="533400" cy="0"/>
          </a:xfrm>
          <a:prstGeom prst="line">
            <a:avLst/>
          </a:prstGeom>
          <a:noFill/>
          <a:ln w="57150">
            <a:solidFill>
              <a:srgbClr val="FFCC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16393" name="Text Box 8"/>
          <p:cNvSpPr txBox="1">
            <a:spLocks noChangeArrowheads="1"/>
          </p:cNvSpPr>
          <p:nvPr/>
        </p:nvSpPr>
        <p:spPr bwMode="auto">
          <a:xfrm>
            <a:off x="2667000" y="1905000"/>
            <a:ext cx="1533525" cy="528638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800" b="1">
                <a:solidFill>
                  <a:schemeClr val="accent2"/>
                </a:solidFill>
                <a:latin typeface="Times New Roman" pitchFamily="18" charset="0"/>
              </a:rPr>
              <a:t>vescicola</a:t>
            </a:r>
          </a:p>
        </p:txBody>
      </p:sp>
      <p:sp>
        <p:nvSpPr>
          <p:cNvPr id="16394" name="Line 9"/>
          <p:cNvSpPr>
            <a:spLocks noChangeShapeType="1"/>
          </p:cNvSpPr>
          <p:nvPr/>
        </p:nvSpPr>
        <p:spPr bwMode="auto">
          <a:xfrm flipH="1">
            <a:off x="1981200" y="2286000"/>
            <a:ext cx="7620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16395" name="Text Box 10"/>
          <p:cNvSpPr txBox="1">
            <a:spLocks noChangeArrowheads="1"/>
          </p:cNvSpPr>
          <p:nvPr/>
        </p:nvSpPr>
        <p:spPr bwMode="auto">
          <a:xfrm>
            <a:off x="4556125" y="1514475"/>
            <a:ext cx="904875" cy="528638"/>
          </a:xfrm>
          <a:prstGeom prst="rect">
            <a:avLst/>
          </a:prstGeom>
          <a:solidFill>
            <a:schemeClr val="accent2"/>
          </a:solidFill>
          <a:ln w="9525">
            <a:solidFill>
              <a:srgbClr val="66FF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800" b="1">
                <a:solidFill>
                  <a:schemeClr val="bg1"/>
                </a:solidFill>
                <a:latin typeface="Times New Roman" pitchFamily="18" charset="0"/>
              </a:rPr>
              <a:t>testa</a:t>
            </a:r>
          </a:p>
        </p:txBody>
      </p:sp>
      <p:sp>
        <p:nvSpPr>
          <p:cNvPr id="16396" name="Text Box 11"/>
          <p:cNvSpPr txBox="1">
            <a:spLocks noChangeArrowheads="1"/>
          </p:cNvSpPr>
          <p:nvPr/>
        </p:nvSpPr>
        <p:spPr bwMode="auto">
          <a:xfrm>
            <a:off x="3429000" y="3200400"/>
            <a:ext cx="1981200" cy="571500"/>
          </a:xfrm>
          <a:prstGeom prst="rect">
            <a:avLst/>
          </a:prstGeom>
          <a:solidFill>
            <a:srgbClr val="FFCCFF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it-IT" sz="2800" b="1">
                <a:solidFill>
                  <a:srgbClr val="996633"/>
                </a:solidFill>
                <a:latin typeface="Times New Roman" pitchFamily="18" charset="0"/>
              </a:rPr>
              <a:t>  </a:t>
            </a:r>
            <a:r>
              <a:rPr lang="it-IT" sz="2800" b="1">
                <a:solidFill>
                  <a:schemeClr val="accent2"/>
                </a:solidFill>
                <a:latin typeface="Times New Roman" pitchFamily="18" charset="0"/>
              </a:rPr>
              <a:t>fialidi</a:t>
            </a:r>
            <a:r>
              <a:rPr lang="it-IT" sz="2800" b="1">
                <a:solidFill>
                  <a:srgbClr val="996633"/>
                </a:solidFill>
                <a:latin typeface="Times New Roman" pitchFamily="18" charset="0"/>
              </a:rPr>
              <a:t>      </a:t>
            </a:r>
          </a:p>
        </p:txBody>
      </p:sp>
      <p:sp>
        <p:nvSpPr>
          <p:cNvPr id="16397" name="Line 12"/>
          <p:cNvSpPr>
            <a:spLocks noChangeShapeType="1"/>
          </p:cNvSpPr>
          <p:nvPr/>
        </p:nvSpPr>
        <p:spPr bwMode="auto">
          <a:xfrm>
            <a:off x="5334000" y="3733800"/>
            <a:ext cx="1066800" cy="0"/>
          </a:xfrm>
          <a:prstGeom prst="line">
            <a:avLst/>
          </a:prstGeom>
          <a:noFill/>
          <a:ln w="76200">
            <a:solidFill>
              <a:srgbClr val="FFCC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6398" name="Line 13"/>
          <p:cNvSpPr>
            <a:spLocks noChangeShapeType="1"/>
          </p:cNvSpPr>
          <p:nvPr/>
        </p:nvSpPr>
        <p:spPr bwMode="auto">
          <a:xfrm flipV="1">
            <a:off x="6400800" y="2971800"/>
            <a:ext cx="0" cy="762000"/>
          </a:xfrm>
          <a:prstGeom prst="line">
            <a:avLst/>
          </a:prstGeom>
          <a:noFill/>
          <a:ln w="76200">
            <a:solidFill>
              <a:srgbClr val="FFCC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16399" name="Line 14"/>
          <p:cNvSpPr>
            <a:spLocks noChangeShapeType="1"/>
          </p:cNvSpPr>
          <p:nvPr/>
        </p:nvSpPr>
        <p:spPr bwMode="auto">
          <a:xfrm flipH="1" flipV="1">
            <a:off x="6705600" y="2819400"/>
            <a:ext cx="76200" cy="1143000"/>
          </a:xfrm>
          <a:prstGeom prst="line">
            <a:avLst/>
          </a:prstGeom>
          <a:noFill/>
          <a:ln w="76200">
            <a:solidFill>
              <a:srgbClr val="66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16400" name="Line 15"/>
          <p:cNvSpPr>
            <a:spLocks noChangeShapeType="1"/>
          </p:cNvSpPr>
          <p:nvPr/>
        </p:nvSpPr>
        <p:spPr bwMode="auto">
          <a:xfrm flipV="1">
            <a:off x="5410200" y="3962400"/>
            <a:ext cx="1295400" cy="0"/>
          </a:xfrm>
          <a:prstGeom prst="line">
            <a:avLst/>
          </a:prstGeom>
          <a:noFill/>
          <a:ln w="76200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6401" name="Text Box 16"/>
          <p:cNvSpPr txBox="1">
            <a:spLocks noChangeArrowheads="1"/>
          </p:cNvSpPr>
          <p:nvPr/>
        </p:nvSpPr>
        <p:spPr bwMode="auto">
          <a:xfrm>
            <a:off x="3124200" y="5334000"/>
            <a:ext cx="2198688" cy="528638"/>
          </a:xfrm>
          <a:prstGeom prst="rect">
            <a:avLst/>
          </a:prstGeom>
          <a:solidFill>
            <a:schemeClr val="accent2"/>
          </a:solidFill>
          <a:ln w="9525">
            <a:solidFill>
              <a:srgbClr val="66FF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800" b="1">
                <a:solidFill>
                  <a:srgbClr val="996633"/>
                </a:solidFill>
                <a:latin typeface="Times New Roman" pitchFamily="18" charset="0"/>
              </a:rPr>
              <a:t>  </a:t>
            </a:r>
            <a:r>
              <a:rPr lang="it-IT" sz="2800" b="1">
                <a:solidFill>
                  <a:schemeClr val="bg1"/>
                </a:solidFill>
                <a:latin typeface="Times New Roman" pitchFamily="18" charset="0"/>
              </a:rPr>
              <a:t>conidioforo </a:t>
            </a:r>
          </a:p>
        </p:txBody>
      </p:sp>
      <p:sp>
        <p:nvSpPr>
          <p:cNvPr id="16402" name="Line 17"/>
          <p:cNvSpPr>
            <a:spLocks noChangeShapeType="1"/>
          </p:cNvSpPr>
          <p:nvPr/>
        </p:nvSpPr>
        <p:spPr bwMode="auto">
          <a:xfrm flipH="1" flipV="1">
            <a:off x="1828800" y="5029200"/>
            <a:ext cx="1371600" cy="533400"/>
          </a:xfrm>
          <a:prstGeom prst="line">
            <a:avLst/>
          </a:prstGeom>
          <a:noFill/>
          <a:ln w="76200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16403" name="Line 18"/>
          <p:cNvSpPr>
            <a:spLocks noChangeShapeType="1"/>
          </p:cNvSpPr>
          <p:nvPr/>
        </p:nvSpPr>
        <p:spPr bwMode="auto">
          <a:xfrm flipV="1">
            <a:off x="5334000" y="5257800"/>
            <a:ext cx="1295400" cy="381000"/>
          </a:xfrm>
          <a:prstGeom prst="line">
            <a:avLst/>
          </a:prstGeom>
          <a:noFill/>
          <a:ln w="76200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16404" name="Text Box 19"/>
          <p:cNvSpPr txBox="1">
            <a:spLocks noChangeArrowheads="1"/>
          </p:cNvSpPr>
          <p:nvPr/>
        </p:nvSpPr>
        <p:spPr bwMode="auto">
          <a:xfrm>
            <a:off x="3429000" y="3733800"/>
            <a:ext cx="1981200" cy="528638"/>
          </a:xfrm>
          <a:prstGeom prst="rect">
            <a:avLst/>
          </a:prstGeom>
          <a:solidFill>
            <a:srgbClr val="66FFFF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800" b="1">
                <a:solidFill>
                  <a:srgbClr val="996633"/>
                </a:solidFill>
                <a:latin typeface="Times New Roman" pitchFamily="18" charset="0"/>
              </a:rPr>
              <a:t>  </a:t>
            </a:r>
            <a:r>
              <a:rPr lang="it-IT" sz="2800" b="1">
                <a:solidFill>
                  <a:schemeClr val="accent2"/>
                </a:solidFill>
                <a:latin typeface="Times New Roman" pitchFamily="18" charset="0"/>
              </a:rPr>
              <a:t>metule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C11393-9B5D-4B20-9B48-DE8EE8DC7682}" type="slidenum">
              <a:rPr lang="it-IT"/>
              <a:pPr>
                <a:defRPr/>
              </a:pPr>
              <a:t>15</a:t>
            </a:fld>
            <a:endParaRPr lang="it-IT"/>
          </a:p>
        </p:txBody>
      </p:sp>
      <p:pic>
        <p:nvPicPr>
          <p:cNvPr id="103426" name="Picture 2" descr="~AUT00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50000">
                <a:srgbClr val="2F5E76"/>
              </a:gs>
              <a:gs pos="100000">
                <a:schemeClr val="accent1"/>
              </a:gs>
            </a:gsLst>
            <a:lin ang="5400000" scaled="1"/>
          </a:gradFill>
          <a:ln w="5715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833438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800">
                <a:solidFill>
                  <a:schemeClr val="bg1"/>
                </a:solidFill>
                <a:latin typeface="Times New Roman" pitchFamily="18" charset="0"/>
              </a:rPr>
              <a:t>  </a:t>
            </a:r>
            <a:r>
              <a:rPr lang="it-IT" sz="4800" b="1">
                <a:solidFill>
                  <a:schemeClr val="accent2"/>
                </a:solidFill>
                <a:latin typeface="Times New Roman" pitchFamily="18" charset="0"/>
              </a:rPr>
              <a:t>Morfologia  delle teste conidiali</a:t>
            </a:r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3429000" y="1066800"/>
            <a:ext cx="1793875" cy="528638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800" b="1">
                <a:solidFill>
                  <a:schemeClr val="accent2"/>
                </a:solidFill>
                <a:latin typeface="Times New Roman" pitchFamily="18" charset="0"/>
              </a:rPr>
              <a:t>Colonnare</a:t>
            </a:r>
          </a:p>
        </p:txBody>
      </p:sp>
      <p:sp>
        <p:nvSpPr>
          <p:cNvPr id="17414" name="Text Box 5"/>
          <p:cNvSpPr txBox="1">
            <a:spLocks noChangeArrowheads="1"/>
          </p:cNvSpPr>
          <p:nvPr/>
        </p:nvSpPr>
        <p:spPr bwMode="auto">
          <a:xfrm>
            <a:off x="609600" y="6019800"/>
            <a:ext cx="3138488" cy="614363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it-IT" sz="2800" b="1">
                <a:solidFill>
                  <a:schemeClr val="accent2"/>
                </a:solidFill>
                <a:latin typeface="Times New Roman" pitchFamily="18" charset="0"/>
              </a:rPr>
              <a:t>Radiata a ventaglio</a:t>
            </a:r>
          </a:p>
        </p:txBody>
      </p:sp>
      <p:sp>
        <p:nvSpPr>
          <p:cNvPr id="17415" name="Text Box 6"/>
          <p:cNvSpPr txBox="1">
            <a:spLocks noChangeArrowheads="1"/>
          </p:cNvSpPr>
          <p:nvPr/>
        </p:nvSpPr>
        <p:spPr bwMode="auto">
          <a:xfrm>
            <a:off x="6019800" y="6338888"/>
            <a:ext cx="2819400" cy="528637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800" b="1">
                <a:solidFill>
                  <a:schemeClr val="accent2"/>
                </a:solidFill>
                <a:latin typeface="Times New Roman" pitchFamily="18" charset="0"/>
              </a:rPr>
              <a:t>Radiata globosa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D2F3A3-2F63-46BB-B865-3691EF7EC15C}" type="slidenum">
              <a:rPr lang="it-IT"/>
              <a:pPr>
                <a:defRPr/>
              </a:pPr>
              <a:t>16</a:t>
            </a:fld>
            <a:endParaRPr lang="it-IT"/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669925" y="10318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 sz="2400">
              <a:latin typeface="Times New Roman" pitchFamily="18" charset="0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295400" y="304800"/>
            <a:ext cx="67421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400" b="1" i="1">
                <a:latin typeface="Times New Roman" pitchFamily="18" charset="0"/>
              </a:rPr>
              <a:t>Esame colturale:  </a:t>
            </a:r>
            <a:r>
              <a:rPr lang="it-IT" sz="2400">
                <a:latin typeface="Algerian" pitchFamily="82" charset="0"/>
              </a:rPr>
              <a:t>Identificazione di specie</a:t>
            </a:r>
          </a:p>
          <a:p>
            <a:pPr algn="ctr"/>
            <a:r>
              <a:rPr lang="it-IT" sz="4000" b="1" i="1">
                <a:latin typeface="Times New Roman" pitchFamily="18" charset="0"/>
              </a:rPr>
              <a:t>Caratteristiche microscopiche</a:t>
            </a:r>
            <a:endParaRPr lang="it-IT" sz="2400">
              <a:latin typeface="Algerian" pitchFamily="82" charset="0"/>
            </a:endParaRP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-1371600" y="5410200"/>
            <a:ext cx="37068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it-IT" sz="2800">
                <a:solidFill>
                  <a:srgbClr val="996633"/>
                </a:solidFill>
                <a:latin typeface="Times New Roman" pitchFamily="18" charset="0"/>
              </a:rPr>
              <a:t> </a:t>
            </a:r>
            <a:endParaRPr lang="it-IT" sz="2400">
              <a:latin typeface="Times New Roman" pitchFamily="18" charset="0"/>
            </a:endParaRP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1060450" y="2160588"/>
            <a:ext cx="47307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800">
                <a:latin typeface="Algerian" pitchFamily="82" charset="0"/>
              </a:rPr>
              <a:t>Riproduzione asessuata</a:t>
            </a: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1600200" y="2863850"/>
            <a:ext cx="693420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2"/>
              </a:buClr>
              <a:buFontTx/>
              <a:buChar char="•"/>
            </a:pPr>
            <a:r>
              <a:rPr lang="it-IT" sz="2800">
                <a:solidFill>
                  <a:srgbClr val="996633"/>
                </a:solidFill>
                <a:latin typeface="Times New Roman" pitchFamily="18" charset="0"/>
              </a:rPr>
              <a:t>  </a:t>
            </a:r>
            <a:r>
              <a:rPr lang="it-IT" sz="3200" b="1">
                <a:latin typeface="Times New Roman" pitchFamily="18" charset="0"/>
              </a:rPr>
              <a:t>morfologia delle teste conidiali </a:t>
            </a:r>
          </a:p>
          <a:p>
            <a:pPr>
              <a:spcBef>
                <a:spcPct val="50000"/>
              </a:spcBef>
              <a:buClr>
                <a:schemeClr val="tx2"/>
              </a:buClr>
              <a:buFontTx/>
              <a:buChar char="•"/>
            </a:pPr>
            <a:r>
              <a:rPr lang="it-IT" sz="3200" b="1">
                <a:latin typeface="Times New Roman" pitchFamily="18" charset="0"/>
              </a:rPr>
              <a:t>  dimensioni del conidioforo</a:t>
            </a:r>
          </a:p>
          <a:p>
            <a:pPr>
              <a:spcBef>
                <a:spcPct val="50000"/>
              </a:spcBef>
              <a:buClr>
                <a:schemeClr val="tx2"/>
              </a:buClr>
              <a:buFontTx/>
              <a:buChar char="•"/>
            </a:pPr>
            <a:r>
              <a:rPr lang="it-IT" sz="3200" b="1">
                <a:latin typeface="Times New Roman" pitchFamily="18" charset="0"/>
              </a:rPr>
              <a:t>  dimensioni e forma della vescicola</a:t>
            </a:r>
          </a:p>
          <a:p>
            <a:pPr>
              <a:spcBef>
                <a:spcPct val="50000"/>
              </a:spcBef>
              <a:buClr>
                <a:schemeClr val="tx2"/>
              </a:buClr>
              <a:buFontTx/>
              <a:buChar char="•"/>
            </a:pPr>
            <a:r>
              <a:rPr lang="it-IT" sz="3200" b="1">
                <a:latin typeface="Times New Roman" pitchFamily="18" charset="0"/>
              </a:rPr>
              <a:t>  presenza  di metule</a:t>
            </a:r>
          </a:p>
          <a:p>
            <a:pPr>
              <a:spcBef>
                <a:spcPct val="50000"/>
              </a:spcBef>
              <a:buClr>
                <a:schemeClr val="tx2"/>
              </a:buClr>
              <a:buFontTx/>
              <a:buChar char="•"/>
            </a:pPr>
            <a:endParaRPr lang="it-IT" sz="3200" b="1">
              <a:latin typeface="Times New Roman" pitchFamily="18" charset="0"/>
            </a:endParaRPr>
          </a:p>
          <a:p>
            <a:pPr>
              <a:spcBef>
                <a:spcPct val="50000"/>
              </a:spcBef>
              <a:buClr>
                <a:schemeClr val="tx2"/>
              </a:buClr>
              <a:buFontTx/>
              <a:buChar char="•"/>
            </a:pPr>
            <a:endParaRPr lang="it-IT" sz="32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F6EB60-607D-4A90-BDD3-CD822051B008}" type="slidenum">
              <a:rPr lang="it-IT"/>
              <a:pPr>
                <a:defRPr/>
              </a:pPr>
              <a:t>17</a:t>
            </a:fld>
            <a:endParaRPr lang="it-IT"/>
          </a:p>
        </p:txBody>
      </p:sp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i="1" smtClean="0"/>
              <a:t>Aspergillus fumigatus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905000"/>
            <a:ext cx="42672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it-IT" sz="2800" smtClean="0"/>
              <a:t>Colonia con margini netti, sfumature verdi azzurre, verdi- marrone, bordo bianco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it-IT" sz="2800" smtClean="0"/>
              <a:t>Grossa vescicola clavata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sz="2800" smtClean="0"/>
              <a:t>Conidi sferici originano da una unica fila di filiadi prodotti nella metà superiore della vescicola</a:t>
            </a:r>
          </a:p>
        </p:txBody>
      </p:sp>
      <p:pic>
        <p:nvPicPr>
          <p:cNvPr id="19461" name="Picture 4" descr="aspergillus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1543050"/>
            <a:ext cx="2382838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5" descr="aspergillus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4033838"/>
            <a:ext cx="3886200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B29AB5-0FED-4BBF-A2E1-DB55ECF7B136}" type="slidenum">
              <a:rPr lang="it-IT"/>
              <a:pPr>
                <a:defRPr/>
              </a:pPr>
              <a:t>18</a:t>
            </a:fld>
            <a:endParaRPr lang="it-IT"/>
          </a:p>
        </p:txBody>
      </p:sp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762000" y="0"/>
            <a:ext cx="7315200" cy="8318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lnSpc>
                <a:spcPct val="90000"/>
              </a:lnSpc>
            </a:pPr>
            <a:r>
              <a:rPr lang="it-IT" sz="5400" b="1" i="1">
                <a:latin typeface="Times New Roman" pitchFamily="18" charset="0"/>
              </a:rPr>
              <a:t>Aspergillus fumigatus</a:t>
            </a:r>
            <a:endParaRPr lang="it-IT" sz="3600" b="1" i="1">
              <a:latin typeface="Times New Roman" pitchFamily="18" charset="0"/>
            </a:endParaRPr>
          </a:p>
        </p:txBody>
      </p:sp>
      <p:pic>
        <p:nvPicPr>
          <p:cNvPr id="20484" name="Picture 3" descr="~AUT0027"/>
          <p:cNvPicPr>
            <a:picLocks noChangeAspect="1" noChangeArrowheads="1"/>
          </p:cNvPicPr>
          <p:nvPr/>
        </p:nvPicPr>
        <p:blipFill>
          <a:blip r:embed="rId3"/>
          <a:srcRect l="17500" t="31111" r="54167" b="33333"/>
          <a:stretch>
            <a:fillRect/>
          </a:stretch>
        </p:blipFill>
        <p:spPr bwMode="auto">
          <a:xfrm>
            <a:off x="1066800" y="1828800"/>
            <a:ext cx="3276600" cy="3082925"/>
          </a:xfrm>
          <a:prstGeom prst="rect">
            <a:avLst/>
          </a:prstGeom>
          <a:noFill/>
          <a:ln w="57150">
            <a:solidFill>
              <a:srgbClr val="0000CC"/>
            </a:solidFill>
            <a:miter lim="800000"/>
            <a:headEnd/>
            <a:tailEnd/>
          </a:ln>
        </p:spPr>
      </p:pic>
      <p:pic>
        <p:nvPicPr>
          <p:cNvPr id="20485" name="Picture 4" descr="~AUT0028"/>
          <p:cNvPicPr>
            <a:picLocks noChangeAspect="1" noChangeArrowheads="1"/>
          </p:cNvPicPr>
          <p:nvPr/>
        </p:nvPicPr>
        <p:blipFill>
          <a:blip r:embed="rId4"/>
          <a:srcRect l="49167" t="61644" r="20000"/>
          <a:stretch>
            <a:fillRect/>
          </a:stretch>
        </p:blipFill>
        <p:spPr bwMode="auto">
          <a:xfrm>
            <a:off x="4876800" y="1824038"/>
            <a:ext cx="3429000" cy="2595562"/>
          </a:xfrm>
          <a:prstGeom prst="rect">
            <a:avLst/>
          </a:prstGeom>
          <a:noFill/>
          <a:ln w="57150">
            <a:solidFill>
              <a:srgbClr val="0000CC"/>
            </a:solidFill>
            <a:miter lim="800000"/>
            <a:headEnd/>
            <a:tailEnd/>
          </a:ln>
        </p:spPr>
      </p:pic>
      <p:sp>
        <p:nvSpPr>
          <p:cNvPr id="20486" name="Text Box 5"/>
          <p:cNvSpPr txBox="1">
            <a:spLocks noChangeArrowheads="1"/>
          </p:cNvSpPr>
          <p:nvPr/>
        </p:nvSpPr>
        <p:spPr bwMode="auto">
          <a:xfrm>
            <a:off x="517525" y="18700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 sz="2400">
              <a:latin typeface="Times New Roman" pitchFamily="18" charset="0"/>
            </a:endParaRPr>
          </a:p>
        </p:txBody>
      </p:sp>
      <p:sp>
        <p:nvSpPr>
          <p:cNvPr id="20487" name="Text Box 6"/>
          <p:cNvSpPr txBox="1">
            <a:spLocks noChangeArrowheads="1"/>
          </p:cNvSpPr>
          <p:nvPr/>
        </p:nvSpPr>
        <p:spPr bwMode="auto">
          <a:xfrm>
            <a:off x="1143000" y="50292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 b="1">
                <a:latin typeface="Times New Roman" pitchFamily="18" charset="0"/>
              </a:rPr>
              <a:t>Teste colonnari (100x)</a:t>
            </a:r>
          </a:p>
        </p:txBody>
      </p:sp>
      <p:sp>
        <p:nvSpPr>
          <p:cNvPr id="20488" name="Text Box 7"/>
          <p:cNvSpPr txBox="1">
            <a:spLocks noChangeArrowheads="1"/>
          </p:cNvSpPr>
          <p:nvPr/>
        </p:nvSpPr>
        <p:spPr bwMode="auto">
          <a:xfrm>
            <a:off x="5334000" y="990600"/>
            <a:ext cx="3128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 b="1">
                <a:latin typeface="Times New Roman" pitchFamily="18" charset="0"/>
              </a:rPr>
              <a:t>Conidioforo</a:t>
            </a:r>
            <a:r>
              <a:rPr lang="it-IT" sz="2400" b="1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it-IT" sz="2400" b="1">
                <a:latin typeface="Times New Roman" pitchFamily="18" charset="0"/>
              </a:rPr>
              <a:t>con fialidi</a:t>
            </a:r>
          </a:p>
        </p:txBody>
      </p:sp>
      <p:pic>
        <p:nvPicPr>
          <p:cNvPr id="20489" name="Picture 8" descr="~AUT0029"/>
          <p:cNvPicPr>
            <a:picLocks noChangeAspect="1" noChangeArrowheads="1"/>
          </p:cNvPicPr>
          <p:nvPr/>
        </p:nvPicPr>
        <p:blipFill>
          <a:blip r:embed="rId5"/>
          <a:srcRect l="12613" r="15315" b="15279"/>
          <a:stretch>
            <a:fillRect/>
          </a:stretch>
        </p:blipFill>
        <p:spPr bwMode="auto">
          <a:xfrm>
            <a:off x="5181600" y="4648200"/>
            <a:ext cx="2819400" cy="2149475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9D522C-437D-4B3E-9E02-542D4B2DA8EE}" type="slidenum">
              <a:rPr lang="it-IT"/>
              <a:pPr>
                <a:defRPr/>
              </a:pPr>
              <a:t>19</a:t>
            </a:fld>
            <a:endParaRPr lang="it-IT"/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5562600" cy="838200"/>
          </a:xfrm>
        </p:spPr>
        <p:txBody>
          <a:bodyPr/>
          <a:lstStyle/>
          <a:p>
            <a:pPr eaLnBrk="1" hangingPunct="1">
              <a:defRPr/>
            </a:pPr>
            <a:r>
              <a:rPr lang="it-IT" i="1" smtClean="0"/>
              <a:t>Aspergillus niger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752600"/>
            <a:ext cx="34290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it-IT" sz="2800" smtClean="0"/>
              <a:t>Colonia con iniziale colorazione a pepe e sale e poi nera .parte inferiore camoscio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sz="2800" smtClean="0"/>
              <a:t>Vescicole invisibili ricoperte da conidi che originano da tutta la superficie (neri 2-3 micron</a:t>
            </a:r>
            <a:r>
              <a:rPr lang="it-IT" smtClean="0"/>
              <a:t>)</a:t>
            </a:r>
          </a:p>
        </p:txBody>
      </p:sp>
      <p:pic>
        <p:nvPicPr>
          <p:cNvPr id="21509" name="Picture 4" descr="aspergillus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9813" y="1066800"/>
            <a:ext cx="2947987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5" descr="aspergillus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4086225"/>
            <a:ext cx="41148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Microrganismi coinvolti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Infezioni sostenute da batteri: </a:t>
            </a:r>
            <a:r>
              <a:rPr lang="it-IT" i="1" dirty="0" err="1" smtClean="0">
                <a:effectLst/>
              </a:rPr>
              <a:t>Pseudomonas</a:t>
            </a:r>
            <a:r>
              <a:rPr lang="it-IT" i="1" dirty="0" smtClean="0">
                <a:effectLst/>
              </a:rPr>
              <a:t> </a:t>
            </a:r>
            <a:r>
              <a:rPr lang="it-IT" i="1" dirty="0" err="1" smtClean="0">
                <a:effectLst/>
              </a:rPr>
              <a:t>aeruginosa</a:t>
            </a:r>
            <a:r>
              <a:rPr lang="it-IT" dirty="0" smtClean="0"/>
              <a:t>, </a:t>
            </a:r>
            <a:r>
              <a:rPr lang="it-IT" i="1" dirty="0" err="1" smtClean="0">
                <a:effectLst/>
              </a:rPr>
              <a:t>Staphilococcus</a:t>
            </a:r>
            <a:r>
              <a:rPr lang="it-IT" i="1" dirty="0" smtClean="0">
                <a:effectLst/>
              </a:rPr>
              <a:t> </a:t>
            </a:r>
            <a:r>
              <a:rPr lang="it-IT" i="1" dirty="0" err="1" smtClean="0">
                <a:effectLst/>
              </a:rPr>
              <a:t>aureus</a:t>
            </a:r>
            <a:r>
              <a:rPr lang="it-IT" dirty="0" smtClean="0"/>
              <a:t>, </a:t>
            </a:r>
            <a:r>
              <a:rPr lang="it-IT" i="1" dirty="0" err="1" smtClean="0">
                <a:effectLst/>
              </a:rPr>
              <a:t>Streptococcus</a:t>
            </a:r>
            <a:r>
              <a:rPr lang="it-IT" i="1" dirty="0" smtClean="0">
                <a:effectLst/>
              </a:rPr>
              <a:t> </a:t>
            </a:r>
            <a:r>
              <a:rPr lang="it-IT" i="1" dirty="0" err="1" smtClean="0">
                <a:effectLst/>
              </a:rPr>
              <a:t>pyogenes</a:t>
            </a:r>
            <a:r>
              <a:rPr lang="it-IT" dirty="0" smtClean="0"/>
              <a:t>, </a:t>
            </a:r>
          </a:p>
          <a:p>
            <a:pPr>
              <a:defRPr/>
            </a:pPr>
            <a:r>
              <a:rPr lang="it-IT" dirty="0" smtClean="0"/>
              <a:t>da miceti: come </a:t>
            </a:r>
            <a:r>
              <a:rPr lang="it-IT" dirty="0" err="1" smtClean="0"/>
              <a:t>Aspergillus</a:t>
            </a:r>
            <a:r>
              <a:rPr lang="it-IT" dirty="0" smtClean="0"/>
              <a:t>, Candida </a:t>
            </a:r>
            <a:r>
              <a:rPr lang="it-IT" dirty="0" err="1" smtClean="0"/>
              <a:t>spp</a:t>
            </a:r>
            <a:r>
              <a:rPr lang="it-IT" dirty="0" smtClean="0"/>
              <a:t>, </a:t>
            </a:r>
            <a:r>
              <a:rPr lang="it-IT" i="1" dirty="0" err="1" smtClean="0">
                <a:effectLst/>
              </a:rPr>
              <a:t>Cryptococcus</a:t>
            </a:r>
            <a:r>
              <a:rPr lang="it-IT" i="1" dirty="0" smtClean="0">
                <a:effectLst/>
              </a:rPr>
              <a:t> </a:t>
            </a:r>
            <a:r>
              <a:rPr lang="it-IT" i="1" dirty="0" err="1" smtClean="0">
                <a:effectLst/>
              </a:rPr>
              <a:t>neoformans</a:t>
            </a:r>
            <a:r>
              <a:rPr lang="it-IT" dirty="0" smtClean="0"/>
              <a:t> e </a:t>
            </a:r>
            <a:r>
              <a:rPr lang="it-IT" i="1" dirty="0" err="1" smtClean="0">
                <a:effectLst/>
              </a:rPr>
              <a:t>Pneumocystis</a:t>
            </a:r>
            <a:r>
              <a:rPr lang="it-IT" i="1" dirty="0" smtClean="0">
                <a:effectLst/>
              </a:rPr>
              <a:t> </a:t>
            </a:r>
            <a:r>
              <a:rPr lang="it-IT" i="1" dirty="0" err="1" smtClean="0">
                <a:effectLst/>
              </a:rPr>
              <a:t>carinii</a:t>
            </a:r>
            <a:r>
              <a:rPr lang="it-IT" i="1" dirty="0" smtClean="0">
                <a:effectLst/>
              </a:rPr>
              <a:t>  </a:t>
            </a:r>
            <a:endParaRPr lang="it-IT" i="1" dirty="0">
              <a:effectLst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23FC09-E4AB-4344-B2F5-6385772033EA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68F4E-C3AA-4C14-8EE5-D29FB2A969F1}" type="slidenum">
              <a:rPr lang="it-IT"/>
              <a:pPr>
                <a:defRPr/>
              </a:pPr>
              <a:t>20</a:t>
            </a:fld>
            <a:endParaRPr lang="it-IT"/>
          </a:p>
        </p:txBody>
      </p:sp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1676400" y="190500"/>
            <a:ext cx="5791200" cy="914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5400" b="1" i="1">
                <a:solidFill>
                  <a:srgbClr val="800000"/>
                </a:solidFill>
                <a:latin typeface="Times New Roman" pitchFamily="18" charset="0"/>
              </a:rPr>
              <a:t>  </a:t>
            </a:r>
            <a:r>
              <a:rPr lang="it-IT" sz="5400" b="1" i="1">
                <a:latin typeface="Times New Roman" pitchFamily="18" charset="0"/>
              </a:rPr>
              <a:t>Aspergillus niger</a:t>
            </a:r>
            <a:r>
              <a:rPr lang="it-IT" sz="5400" b="1" i="1">
                <a:solidFill>
                  <a:srgbClr val="800000"/>
                </a:solidFill>
                <a:latin typeface="Times New Roman" pitchFamily="18" charset="0"/>
              </a:rPr>
              <a:t>  </a:t>
            </a:r>
          </a:p>
        </p:txBody>
      </p:sp>
      <p:pic>
        <p:nvPicPr>
          <p:cNvPr id="22532" name="Picture 3" descr="~AUT0042"/>
          <p:cNvPicPr>
            <a:picLocks noChangeAspect="1" noChangeArrowheads="1"/>
          </p:cNvPicPr>
          <p:nvPr/>
        </p:nvPicPr>
        <p:blipFill>
          <a:blip r:embed="rId3"/>
          <a:srcRect t="7080" r="20192" b="36284"/>
          <a:stretch>
            <a:fillRect/>
          </a:stretch>
        </p:blipFill>
        <p:spPr bwMode="auto">
          <a:xfrm>
            <a:off x="4724400" y="2514600"/>
            <a:ext cx="3810000" cy="144780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22533" name="Picture 4" descr="~AUT0045"/>
          <p:cNvPicPr>
            <a:picLocks noChangeAspect="1" noChangeArrowheads="1"/>
          </p:cNvPicPr>
          <p:nvPr/>
        </p:nvPicPr>
        <p:blipFill>
          <a:blip r:embed="rId4"/>
          <a:srcRect l="16832" r="29703" b="13261"/>
          <a:stretch>
            <a:fillRect/>
          </a:stretch>
        </p:blipFill>
        <p:spPr bwMode="auto">
          <a:xfrm>
            <a:off x="1600200" y="1981200"/>
            <a:ext cx="2854325" cy="327660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22534" name="Text Box 5"/>
          <p:cNvSpPr txBox="1">
            <a:spLocks noChangeArrowheads="1"/>
          </p:cNvSpPr>
          <p:nvPr/>
        </p:nvSpPr>
        <p:spPr bwMode="auto">
          <a:xfrm>
            <a:off x="2562225" y="5410200"/>
            <a:ext cx="4295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 b="1">
                <a:latin typeface="Times New Roman" pitchFamily="18" charset="0"/>
              </a:rPr>
              <a:t>Conidioforo con metule e fialidi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C709E5-C75E-4EDD-82CC-4AC8A15E8289}" type="slidenum">
              <a:rPr lang="it-IT"/>
              <a:pPr>
                <a:defRPr/>
              </a:pPr>
              <a:t>21</a:t>
            </a:fld>
            <a:endParaRPr lang="it-IT"/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5257800" cy="990600"/>
          </a:xfrm>
        </p:spPr>
        <p:txBody>
          <a:bodyPr/>
          <a:lstStyle/>
          <a:p>
            <a:pPr eaLnBrk="1" hangingPunct="1">
              <a:defRPr/>
            </a:pPr>
            <a:r>
              <a:rPr lang="it-IT" i="1" smtClean="0"/>
              <a:t>Aspergillus flavus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6350" y="2063750"/>
            <a:ext cx="4121150" cy="3879850"/>
          </a:xfrm>
        </p:spPr>
        <p:txBody>
          <a:bodyPr/>
          <a:lstStyle/>
          <a:p>
            <a:pPr eaLnBrk="1" hangingPunct="1">
              <a:defRPr/>
            </a:pPr>
            <a:r>
              <a:rPr lang="it-IT" sz="2400" smtClean="0"/>
              <a:t>Colonia da giallo a marrone con margine più chiaro</a:t>
            </a:r>
          </a:p>
          <a:p>
            <a:pPr eaLnBrk="1" hangingPunct="1">
              <a:defRPr/>
            </a:pPr>
            <a:r>
              <a:rPr lang="it-IT" sz="2400" smtClean="0"/>
              <a:t>Teste conidiali radiate </a:t>
            </a:r>
          </a:p>
          <a:p>
            <a:pPr eaLnBrk="1" hangingPunct="1">
              <a:defRPr/>
            </a:pPr>
            <a:r>
              <a:rPr lang="it-IT" sz="2400" smtClean="0"/>
              <a:t>Vescicole sferiche che possono generare metule e filiadi producenti conidi globosi</a:t>
            </a:r>
          </a:p>
          <a:p>
            <a:pPr eaLnBrk="1" hangingPunct="1">
              <a:defRPr/>
            </a:pPr>
            <a:r>
              <a:rPr lang="it-IT" sz="2400" smtClean="0"/>
              <a:t>Conidi marroni o marroni-verdi (2-3 micron)</a:t>
            </a:r>
          </a:p>
        </p:txBody>
      </p:sp>
      <p:pic>
        <p:nvPicPr>
          <p:cNvPr id="23557" name="Picture 4" descr="aspergillus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1411288"/>
            <a:ext cx="2590800" cy="255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5" descr="aspergillus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3962400"/>
            <a:ext cx="2819400" cy="278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0DF461-4877-43DC-B151-D7094D39D82D}" type="slidenum">
              <a:rPr lang="it-IT"/>
              <a:pPr>
                <a:defRPr/>
              </a:pPr>
              <a:t>22</a:t>
            </a:fld>
            <a:endParaRPr lang="it-IT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i="1" smtClean="0"/>
              <a:t>Aspergillus terreus</a:t>
            </a:r>
            <a:r>
              <a:rPr lang="it-IT" b="0" i="1" smtClean="0"/>
              <a:t> </a:t>
            </a:r>
            <a:endParaRPr lang="it-IT" smtClean="0"/>
          </a:p>
        </p:txBody>
      </p:sp>
      <p:sp>
        <p:nvSpPr>
          <p:cNvPr id="24580" name="Text Box 3"/>
          <p:cNvSpPr txBox="1">
            <a:spLocks noChangeArrowheads="1"/>
          </p:cNvSpPr>
          <p:nvPr/>
        </p:nvSpPr>
        <p:spPr bwMode="auto">
          <a:xfrm>
            <a:off x="914400" y="2109788"/>
            <a:ext cx="4038600" cy="429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it-IT" sz="2400">
                <a:solidFill>
                  <a:schemeClr val="tx2"/>
                </a:solidFill>
              </a:rPr>
              <a:t>Colonie da rosa a marrone con retro da giallo a marrone scuro.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it-IT" sz="2400"/>
              <a:t>Testa conidiale compatta colonnata e biseriale.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it-IT" sz="2400"/>
              <a:t>Conidiofori ialini con parete liscia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it-IT" sz="2400"/>
              <a:t>Conidi da rotondeggianti ad ovali ialini tendenti al giallo con parete liscia. </a:t>
            </a:r>
            <a:endParaRPr lang="it-IT" sz="2400">
              <a:solidFill>
                <a:schemeClr val="tx2"/>
              </a:solidFill>
            </a:endParaRPr>
          </a:p>
        </p:txBody>
      </p:sp>
      <p:pic>
        <p:nvPicPr>
          <p:cNvPr id="24581" name="Picture 4" descr="aspergillusterreu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1355725"/>
            <a:ext cx="3048000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5" descr="aspergillusterrus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4297363"/>
            <a:ext cx="3810000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E0C505-837B-423E-B5A8-D682564CC78B}" type="slidenum">
              <a:rPr lang="it-IT"/>
              <a:pPr>
                <a:defRPr/>
              </a:pPr>
              <a:t>23</a:t>
            </a:fld>
            <a:endParaRPr lang="it-IT"/>
          </a:p>
        </p:txBody>
      </p:sp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1219200" y="1905000"/>
            <a:ext cx="7543800" cy="495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it-IT" sz="4800">
              <a:latin typeface="Algerian" pitchFamily="82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endParaRPr lang="it-IT" sz="2400" b="1">
              <a:latin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it-IT" sz="2800" b="1">
                <a:latin typeface="Times New Roman" pitchFamily="18" charset="0"/>
              </a:rPr>
              <a:t>Materiale clinico: </a:t>
            </a:r>
            <a:r>
              <a:rPr lang="it-IT" sz="2800">
                <a:latin typeface="Times New Roman" pitchFamily="18" charset="0"/>
              </a:rPr>
              <a:t>Da pazienti con malattia polmonare:</a:t>
            </a:r>
            <a:r>
              <a:rPr lang="it-IT" sz="2800" b="1">
                <a:latin typeface="Times New Roman" pitchFamily="18" charset="0"/>
              </a:rPr>
              <a:t> </a:t>
            </a:r>
            <a:r>
              <a:rPr lang="it-IT" sz="2800">
                <a:latin typeface="Times New Roman" pitchFamily="18" charset="0"/>
              </a:rPr>
              <a:t>espettorato, lavaggio bronchiale e aspirato tracheale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it-IT" sz="2800">
                <a:latin typeface="Times New Roman" pitchFamily="18" charset="0"/>
              </a:rPr>
              <a:t>Da pazienti con malattia disseminata biopsia del tessuto </a:t>
            </a:r>
            <a:r>
              <a:rPr lang="it-IT" sz="2800" b="1">
                <a:latin typeface="Times New Roman" pitchFamily="18" charset="0"/>
              </a:rPr>
              <a:t>Esame microscopico diretto:</a:t>
            </a:r>
            <a:r>
              <a:rPr lang="it-IT" sz="2800" b="1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it-IT" sz="2800">
                <a:latin typeface="Times New Roman" pitchFamily="18" charset="0"/>
              </a:rPr>
              <a:t>				</a:t>
            </a:r>
            <a:r>
              <a:rPr lang="it-IT" sz="2800" b="1">
                <a:latin typeface="Times New Roman" pitchFamily="18" charset="0"/>
              </a:rPr>
              <a:t>a fresco </a:t>
            </a:r>
            <a:r>
              <a:rPr lang="it-IT" sz="2800" b="1">
                <a:latin typeface="Times New Roman" pitchFamily="18" charset="0"/>
                <a:cs typeface="Times New Roman" pitchFamily="18" charset="0"/>
              </a:rPr>
              <a:t>±</a:t>
            </a:r>
            <a:r>
              <a:rPr lang="it-IT" sz="2800" b="1">
                <a:latin typeface="Times New Roman" pitchFamily="18" charset="0"/>
              </a:rPr>
              <a:t> KOH 10%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it-IT" sz="2800">
              <a:latin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it-IT" sz="2000">
              <a:latin typeface="Times New Roman" pitchFamily="18" charset="0"/>
            </a:endParaRPr>
          </a:p>
          <a:p>
            <a:endParaRPr lang="it-IT" sz="2400">
              <a:latin typeface="Times New Roman" pitchFamily="18" charset="0"/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219200" y="228600"/>
            <a:ext cx="74676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3200" b="1" i="1"/>
              <a:t>Diagnosi di laboratorio per Aspergillosi</a:t>
            </a:r>
            <a:r>
              <a:rPr lang="it-IT" sz="3200" i="1">
                <a:solidFill>
                  <a:srgbClr val="66FFFF"/>
                </a:solidFill>
              </a:rPr>
              <a:t> </a:t>
            </a:r>
            <a:br>
              <a:rPr lang="it-IT" sz="3200" i="1">
                <a:solidFill>
                  <a:srgbClr val="66FFFF"/>
                </a:solidFill>
              </a:rPr>
            </a:br>
            <a:r>
              <a:rPr lang="it-IT" sz="3200"/>
              <a:t>Esame microscopico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B9DDBB-D692-4A0A-8FEA-06150C1658B8}" type="slidenum">
              <a:rPr lang="it-IT"/>
              <a:pPr>
                <a:defRPr/>
              </a:pPr>
              <a:t>24</a:t>
            </a:fld>
            <a:endParaRPr lang="it-IT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543800" cy="1049338"/>
          </a:xfrm>
        </p:spPr>
        <p:txBody>
          <a:bodyPr/>
          <a:lstStyle/>
          <a:p>
            <a:pPr eaLnBrk="1" hangingPunct="1">
              <a:defRPr/>
            </a:pPr>
            <a:r>
              <a:rPr lang="it-IT" sz="4000" smtClean="0"/>
              <a:t>Morfologia microscopica della fase parassitaria 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Aspergilloma: intreccio di ife rara la presenza di teste conidiali</a:t>
            </a:r>
          </a:p>
          <a:p>
            <a:pPr eaLnBrk="1" hangingPunct="1">
              <a:defRPr/>
            </a:pPr>
            <a:r>
              <a:rPr lang="it-IT" smtClean="0"/>
              <a:t>Aspergillosi broncopolmonare allergica: teste conidiali osservabili</a:t>
            </a:r>
          </a:p>
          <a:p>
            <a:pPr eaLnBrk="1" hangingPunct="1">
              <a:defRPr/>
            </a:pPr>
            <a:r>
              <a:rPr lang="it-IT" smtClean="0"/>
              <a:t>Aspergillosi invasiva: solo ife sottili con ramificazioni ad angolo acuto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4E1C19-6B90-4BD0-83A4-2B7B100ADDD6}" type="slidenum">
              <a:rPr lang="it-IT"/>
              <a:pPr>
                <a:defRPr/>
              </a:pPr>
              <a:t>25</a:t>
            </a:fld>
            <a:endParaRPr lang="it-IT"/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smtClean="0"/>
              <a:t>Microscopia </a:t>
            </a:r>
          </a:p>
        </p:txBody>
      </p:sp>
      <p:pic>
        <p:nvPicPr>
          <p:cNvPr id="27652" name="Picture 3" descr="asp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2057400"/>
            <a:ext cx="3581400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4" descr="asp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35525" y="2057400"/>
            <a:ext cx="3622675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Text Box 5"/>
          <p:cNvSpPr txBox="1">
            <a:spLocks noChangeArrowheads="1"/>
          </p:cNvSpPr>
          <p:nvPr/>
        </p:nvSpPr>
        <p:spPr bwMode="auto">
          <a:xfrm>
            <a:off x="990600" y="4572000"/>
            <a:ext cx="75438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i="1">
                <a:latin typeface="Times New Roman" pitchFamily="18" charset="0"/>
              </a:rPr>
              <a:t>Aspergillosis </a:t>
            </a:r>
            <a:r>
              <a:rPr lang="en-US" sz="2400">
                <a:latin typeface="Times New Roman" pitchFamily="18" charset="0"/>
              </a:rPr>
              <a:t>of the lung. Methenamine silver stained tissue section showing dichotomously branched, septate hyphae (left) and a conidial head of </a:t>
            </a:r>
            <a:r>
              <a:rPr lang="en-US" sz="2400" i="1">
                <a:latin typeface="Times New Roman" pitchFamily="18" charset="0"/>
              </a:rPr>
              <a:t>A. fumigatus </a:t>
            </a:r>
            <a:r>
              <a:rPr lang="en-US" sz="2400">
                <a:latin typeface="Times New Roman" pitchFamily="18" charset="0"/>
              </a:rPr>
              <a:t>(right).</a:t>
            </a:r>
          </a:p>
          <a:p>
            <a:pPr eaLnBrk="0" hangingPunct="0"/>
            <a:r>
              <a:rPr lang="en-US" sz="2400">
                <a:latin typeface="Times New Roman" pitchFamily="18" charset="0"/>
              </a:rPr>
              <a:t/>
            </a:r>
            <a:br>
              <a:rPr lang="en-US" sz="2400">
                <a:latin typeface="Times New Roman" pitchFamily="18" charset="0"/>
              </a:rPr>
            </a:br>
            <a:endParaRPr lang="it-IT" sz="240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6C8388-748B-437E-B61E-533F8DC24186}" type="slidenum">
              <a:rPr lang="it-IT"/>
              <a:pPr>
                <a:defRPr/>
              </a:pPr>
              <a:t>26</a:t>
            </a:fld>
            <a:endParaRPr lang="it-IT"/>
          </a:p>
        </p:txBody>
      </p: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0" y="1905000"/>
            <a:ext cx="9144000" cy="376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it-IT" sz="2800" b="1" i="1">
                <a:latin typeface="Times New Roman" pitchFamily="18" charset="0"/>
              </a:rPr>
              <a:t>Terreni</a:t>
            </a:r>
            <a:r>
              <a:rPr lang="it-IT" sz="2800" b="1">
                <a:latin typeface="Times New Roman" pitchFamily="18" charset="0"/>
              </a:rPr>
              <a:t>:</a:t>
            </a:r>
            <a:r>
              <a:rPr lang="it-IT" sz="2800">
                <a:latin typeface="Times New Roman" pitchFamily="18" charset="0"/>
              </a:rPr>
              <a:t>        </a:t>
            </a:r>
            <a:r>
              <a:rPr lang="it-IT" sz="2800" b="1">
                <a:latin typeface="Times New Roman" pitchFamily="18" charset="0"/>
              </a:rPr>
              <a:t>Sabouraud destrosio agar</a:t>
            </a:r>
          </a:p>
          <a:p>
            <a:pPr lvl="4">
              <a:lnSpc>
                <a:spcPct val="90000"/>
              </a:lnSpc>
              <a:spcBef>
                <a:spcPct val="20000"/>
              </a:spcBef>
            </a:pPr>
            <a:r>
              <a:rPr lang="it-IT" sz="2800" b="1">
                <a:latin typeface="Times New Roman" pitchFamily="18" charset="0"/>
              </a:rPr>
              <a:t>   Malto estratto agar</a:t>
            </a:r>
          </a:p>
          <a:p>
            <a:pPr lvl="4">
              <a:lnSpc>
                <a:spcPct val="90000"/>
              </a:lnSpc>
              <a:spcBef>
                <a:spcPct val="20000"/>
              </a:spcBef>
            </a:pPr>
            <a:r>
              <a:rPr lang="it-IT" sz="2800" b="1">
                <a:latin typeface="Times New Roman" pitchFamily="18" charset="0"/>
              </a:rPr>
              <a:t>   Czapek agar ( 3% saccarosio e Sali minerali)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it-IT" sz="2800" b="1" i="1">
              <a:latin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it-IT" sz="2800" b="1" i="1">
                <a:latin typeface="Times New Roman" pitchFamily="18" charset="0"/>
              </a:rPr>
              <a:t>Temperatura di incubazione</a:t>
            </a:r>
            <a:r>
              <a:rPr lang="it-IT" sz="2800">
                <a:latin typeface="Times New Roman" pitchFamily="18" charset="0"/>
              </a:rPr>
              <a:t>:   </a:t>
            </a:r>
            <a:r>
              <a:rPr lang="it-IT" sz="2800" b="1">
                <a:latin typeface="Times New Roman" pitchFamily="18" charset="0"/>
              </a:rPr>
              <a:t>25-30°C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it-IT" sz="2800" b="1">
              <a:latin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it-IT" sz="2800" b="1" i="1">
              <a:latin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it-IT" sz="2800" b="1" i="1">
                <a:latin typeface="Times New Roman" pitchFamily="18" charset="0"/>
              </a:rPr>
              <a:t>Tempo di incubazione</a:t>
            </a:r>
            <a:r>
              <a:rPr lang="it-IT" sz="2800" b="1">
                <a:latin typeface="Times New Roman" pitchFamily="18" charset="0"/>
              </a:rPr>
              <a:t>:</a:t>
            </a:r>
            <a:r>
              <a:rPr lang="it-IT" sz="2800">
                <a:latin typeface="Times New Roman" pitchFamily="18" charset="0"/>
              </a:rPr>
              <a:t>    </a:t>
            </a:r>
            <a:r>
              <a:rPr lang="it-IT" sz="2800" b="1">
                <a:latin typeface="Times New Roman" pitchFamily="18" charset="0"/>
              </a:rPr>
              <a:t>2-5 gg</a:t>
            </a:r>
          </a:p>
        </p:txBody>
      </p:sp>
      <p:sp>
        <p:nvSpPr>
          <p:cNvPr id="28676" name="Text Box 3"/>
          <p:cNvSpPr txBox="1">
            <a:spLocks noChangeArrowheads="1"/>
          </p:cNvSpPr>
          <p:nvPr/>
        </p:nvSpPr>
        <p:spPr bwMode="auto">
          <a:xfrm>
            <a:off x="1879600" y="304800"/>
            <a:ext cx="5286375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2400" b="1">
                <a:solidFill>
                  <a:srgbClr val="FF0000"/>
                </a:solidFill>
                <a:latin typeface="Times New Roman" pitchFamily="18" charset="0"/>
              </a:rPr>
              <a:t>Diagnosi di laboratorio</a:t>
            </a:r>
            <a:br>
              <a:rPr lang="it-IT" sz="2400" b="1">
                <a:solidFill>
                  <a:srgbClr val="FF0000"/>
                </a:solidFill>
                <a:latin typeface="Times New Roman" pitchFamily="18" charset="0"/>
              </a:rPr>
            </a:br>
            <a:r>
              <a:rPr lang="it-IT" sz="4400">
                <a:solidFill>
                  <a:srgbClr val="FF0000"/>
                </a:solidFill>
                <a:latin typeface="Algerian" pitchFamily="82" charset="0"/>
              </a:rPr>
              <a:t>Esame colturale</a:t>
            </a:r>
          </a:p>
        </p:txBody>
      </p:sp>
      <p:sp>
        <p:nvSpPr>
          <p:cNvPr id="28677" name="Line 4"/>
          <p:cNvSpPr>
            <a:spLocks noChangeShapeType="1"/>
          </p:cNvSpPr>
          <p:nvPr/>
        </p:nvSpPr>
        <p:spPr bwMode="auto">
          <a:xfrm>
            <a:off x="609600" y="1676400"/>
            <a:ext cx="7924800" cy="0"/>
          </a:xfrm>
          <a:prstGeom prst="line">
            <a:avLst/>
          </a:prstGeom>
          <a:noFill/>
          <a:ln w="57150">
            <a:solidFill>
              <a:srgbClr val="FF505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AD487B-A4DC-4D23-B9AD-3F96B1EA3AD5}" type="slidenum">
              <a:rPr lang="it-IT"/>
              <a:pPr>
                <a:defRPr/>
              </a:pPr>
              <a:t>27</a:t>
            </a:fld>
            <a:endParaRPr lang="it-IT"/>
          </a:p>
        </p:txBody>
      </p:sp>
      <p:sp>
        <p:nvSpPr>
          <p:cNvPr id="1187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2147888"/>
            <a:ext cx="7086600" cy="1114425"/>
          </a:xfrm>
        </p:spPr>
        <p:txBody>
          <a:bodyPr/>
          <a:lstStyle/>
          <a:p>
            <a:pPr eaLnBrk="1" hangingPunct="1">
              <a:defRPr/>
            </a:pPr>
            <a:r>
              <a:rPr lang="en-US" b="0" smtClean="0"/>
              <a:t>Farmaci d’elezione</a:t>
            </a:r>
            <a:r>
              <a:rPr lang="en-US" smtClean="0"/>
              <a:t> 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4114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VORICONAZOLO</a:t>
            </a:r>
          </a:p>
          <a:p>
            <a:pPr eaLnBrk="1" hangingPunct="1">
              <a:defRPr/>
            </a:pPr>
            <a:r>
              <a:rPr lang="en-US" dirty="0" smtClean="0"/>
              <a:t>AMFOTERICINA  </a:t>
            </a:r>
            <a:r>
              <a:rPr lang="en-US" dirty="0" smtClean="0"/>
              <a:t>B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E1CA08-2438-4A82-BBC7-FA536D1C4ED3}" type="slidenum">
              <a:rPr lang="it-IT"/>
              <a:pPr>
                <a:defRPr/>
              </a:pPr>
              <a:t>28</a:t>
            </a:fld>
            <a:endParaRPr lang="it-IT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b="0" dirty="0" smtClean="0"/>
              <a:t>Candidosi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it-IT" dirty="0" smtClean="0"/>
              <a:t>E’ un’infezione causata da Candida </a:t>
            </a:r>
            <a:r>
              <a:rPr lang="it-IT" dirty="0" err="1" smtClean="0"/>
              <a:t>spp</a:t>
            </a:r>
            <a:r>
              <a:rPr lang="it-IT" dirty="0" smtClean="0"/>
              <a:t>, può essere un’infezione primaria o secondaria.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dirty="0" smtClean="0"/>
              <a:t>La candidosi costituisce uno dei problemi più importanti negli ospiti </a:t>
            </a:r>
            <a:r>
              <a:rPr lang="it-IT" dirty="0" err="1" smtClean="0"/>
              <a:t>immunocompromessi</a:t>
            </a:r>
            <a:r>
              <a:rPr lang="it-IT" dirty="0" smtClean="0"/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dirty="0" smtClean="0"/>
              <a:t>Le manifestazione cliniche variano da infezioni della cute a infezioni sistemiche estremamente gravi.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dirty="0" smtClean="0"/>
              <a:t>Candidosi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it-IT" i="1" dirty="0" smtClean="0"/>
              <a:t>Candida </a:t>
            </a:r>
            <a:r>
              <a:rPr lang="it-IT" i="1" dirty="0" err="1" smtClean="0"/>
              <a:t>albicans</a:t>
            </a:r>
            <a:r>
              <a:rPr lang="it-IT" dirty="0" smtClean="0"/>
              <a:t> fa parte della normale flora microbica dell’uomo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dirty="0" smtClean="0"/>
              <a:t>Può essere isolata da superfici mucose sane della cavità orale, della vagina, del tratto gastrointestinale e dall’area rettale.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dirty="0" smtClean="0"/>
              <a:t> Nei soggetti sani le infezioni sono a livello dell’epidermide e sono più frequenti nei neonati e nei soggetti anziani.</a:t>
            </a:r>
          </a:p>
          <a:p>
            <a:pPr eaLnBrk="1" hangingPunct="1">
              <a:lnSpc>
                <a:spcPct val="80000"/>
              </a:lnSpc>
              <a:defRPr/>
            </a:pPr>
            <a:endParaRPr lang="it-IT" dirty="0" smtClean="0"/>
          </a:p>
          <a:p>
            <a:pPr eaLnBrk="1" hangingPunct="1">
              <a:defRPr/>
            </a:pPr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608BEF-8D09-43BA-9C67-45FDD7B92987}" type="slidenum">
              <a:rPr lang="it-IT"/>
              <a:pPr>
                <a:defRPr/>
              </a:pPr>
              <a:t>29</a:t>
            </a:fld>
            <a:endParaRPr lang="it-IT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D1FF76-504B-4DD0-9E25-272FBEECFD01}" type="slidenum">
              <a:rPr lang="it-IT"/>
              <a:pPr>
                <a:defRPr/>
              </a:pPr>
              <a:t>3</a:t>
            </a:fld>
            <a:endParaRPr lang="it-IT"/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i="1" smtClean="0"/>
              <a:t>ASPERGILLUS</a:t>
            </a:r>
          </a:p>
        </p:txBody>
      </p:sp>
      <p:pic>
        <p:nvPicPr>
          <p:cNvPr id="5124" name="Picture 3" descr="aspergillus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876425"/>
            <a:ext cx="6553200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dirty="0" smtClean="0"/>
              <a:t>Candidosi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it-IT" dirty="0" smtClean="0"/>
              <a:t>Può raggiungere la via ematica dall’orofaringe o dal tratto gastrointestinale  se le mucose sono danneggiate o attraverso cateteri endovenosi e siringhe contaminate 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dirty="0" smtClean="0"/>
              <a:t>Gli organi coinvolti sono polmoni, milza, reni, fegato, cuore e cervello.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dirty="0" smtClean="0"/>
              <a:t>Candida può provocare anche  infezioni endo-oculari</a:t>
            </a:r>
          </a:p>
          <a:p>
            <a:pPr eaLnBrk="1" hangingPunct="1">
              <a:defRPr/>
            </a:pPr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4E869B-9AD8-4079-B109-4A63628330EB}" type="slidenum">
              <a:rPr lang="it-IT"/>
              <a:pPr>
                <a:defRPr/>
              </a:pPr>
              <a:t>30</a:t>
            </a:fld>
            <a:endParaRPr lang="it-IT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FF5B21-9F22-4105-85AC-A71BB13E66C9}" type="slidenum">
              <a:rPr lang="it-IT"/>
              <a:pPr>
                <a:defRPr/>
              </a:pPr>
              <a:t>31</a:t>
            </a:fld>
            <a:endParaRPr lang="it-IT"/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Sindromi cliniche </a:t>
            </a:r>
          </a:p>
        </p:txBody>
      </p:sp>
      <p:graphicFrame>
        <p:nvGraphicFramePr>
          <p:cNvPr id="82971" name="Group 27"/>
          <p:cNvGraphicFramePr>
            <a:graphicFrameLocks noGrp="1"/>
          </p:cNvGraphicFramePr>
          <p:nvPr>
            <p:ph type="tbl" idx="1"/>
          </p:nvPr>
        </p:nvGraphicFramePr>
        <p:xfrm>
          <a:off x="838200" y="1828800"/>
          <a:ext cx="7848600" cy="4791393"/>
        </p:xfrm>
        <a:graphic>
          <a:graphicData uri="http://schemas.openxmlformats.org/drawingml/2006/table">
            <a:tbl>
              <a:tblPr/>
              <a:tblGrid>
                <a:gridCol w="3733800"/>
                <a:gridCol w="4114800"/>
              </a:tblGrid>
              <a:tr h="1079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Infezioni cutanea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Intertrigine, paronichia, onicomicosi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9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Infezioni mucocutanea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Perlèche, mughetto, malattia perianale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7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Infezione cronica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Candidosi mucocutanea, malattia granulomatosa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Infezione sistemica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Fungemia, endocardite, infezione polmonare, infezione del tratto urinario, meningite endoftalmite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A5AC3F-4807-43DB-8C02-4E3B12DE2172}" type="slidenum">
              <a:rPr lang="it-IT"/>
              <a:pPr>
                <a:defRPr/>
              </a:pPr>
              <a:t>32</a:t>
            </a:fld>
            <a:endParaRPr lang="it-IT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it-IT" b="0" smtClean="0"/>
              <a:t>Manifestazioni cliniche</a:t>
            </a:r>
            <a:r>
              <a:rPr lang="it-IT" smtClean="0"/>
              <a:t>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143000"/>
            <a:ext cx="8229600" cy="1600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it-IT" b="1" smtClean="0"/>
              <a:t>	</a:t>
            </a:r>
            <a:r>
              <a:rPr lang="it-IT" sz="2800" smtClean="0"/>
              <a:t>Candidosi  orofaringea</a:t>
            </a:r>
            <a:endParaRPr lang="it-IT" sz="2400" smtClean="0"/>
          </a:p>
        </p:txBody>
      </p:sp>
      <p:pic>
        <p:nvPicPr>
          <p:cNvPr id="36869" name="Picture 6" descr="candida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209800"/>
            <a:ext cx="3733800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7" descr="candida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2209800"/>
            <a:ext cx="37338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1" name="Text Box 8"/>
          <p:cNvSpPr txBox="1">
            <a:spLocks noChangeArrowheads="1"/>
          </p:cNvSpPr>
          <p:nvPr/>
        </p:nvSpPr>
        <p:spPr bwMode="auto">
          <a:xfrm>
            <a:off x="1752600" y="4800600"/>
            <a:ext cx="2667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>
                <a:latin typeface="Arial" charset="0"/>
              </a:rPr>
              <a:t>Neonato</a:t>
            </a:r>
          </a:p>
        </p:txBody>
      </p:sp>
      <p:sp>
        <p:nvSpPr>
          <p:cNvPr id="36872" name="Text Box 9"/>
          <p:cNvSpPr txBox="1">
            <a:spLocks noChangeArrowheads="1"/>
          </p:cNvSpPr>
          <p:nvPr/>
        </p:nvSpPr>
        <p:spPr bwMode="auto">
          <a:xfrm>
            <a:off x="5029200" y="4800600"/>
            <a:ext cx="3733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>
                <a:latin typeface="Arial" charset="0"/>
              </a:rPr>
              <a:t>Paziente immunocompromesso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E40E3-B7F8-4D4A-9FFF-616D3510C86D}" type="slidenum">
              <a:rPr lang="it-IT"/>
              <a:pPr>
                <a:defRPr/>
              </a:pPr>
              <a:t>33</a:t>
            </a:fld>
            <a:endParaRPr lang="it-IT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4000" smtClean="0"/>
              <a:t>Candidosi orofaringea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it-IT" smtClean="0"/>
              <a:t>Raramente è osservata negli soggetti sani, ma ha un’incidenza del 5 % nei neonati e 10% negli anziani.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smtClean="0"/>
              <a:t>Presenza di placche bianche sulla mucosa della bocca, più raramente sulla lingua, sul palato o sul faringe.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smtClean="0"/>
              <a:t>I sintomi possono essere assenti o avere bruciore o secchezza delle mucose, perdita di gusto e difficoltà ad ingoiare.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657F91-86E2-4988-900C-2AF644F5D48A}" type="slidenum">
              <a:rPr lang="it-IT"/>
              <a:pPr>
                <a:defRPr/>
              </a:pPr>
              <a:t>34</a:t>
            </a:fld>
            <a:endParaRPr lang="it-IT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dirty="0" smtClean="0"/>
              <a:t>Candidosi cutanee </a:t>
            </a:r>
          </a:p>
        </p:txBody>
      </p:sp>
      <p:pic>
        <p:nvPicPr>
          <p:cNvPr id="38916" name="Picture 6" descr="candida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858963"/>
            <a:ext cx="4114800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8" descr="candida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95938" y="1600200"/>
            <a:ext cx="2487612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8" name="Text Box 9"/>
          <p:cNvSpPr txBox="1">
            <a:spLocks noChangeArrowheads="1"/>
          </p:cNvSpPr>
          <p:nvPr/>
        </p:nvSpPr>
        <p:spPr bwMode="auto">
          <a:xfrm>
            <a:off x="4876800" y="5638800"/>
            <a:ext cx="3810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it-IT">
                <a:latin typeface="Arial" charset="0"/>
              </a:rPr>
              <a:t>Candidosi tra le dita che mima una tigna.</a:t>
            </a:r>
          </a:p>
        </p:txBody>
      </p:sp>
      <p:sp>
        <p:nvSpPr>
          <p:cNvPr id="38919" name="Text Box 10"/>
          <p:cNvSpPr txBox="1">
            <a:spLocks noChangeArrowheads="1"/>
          </p:cNvSpPr>
          <p:nvPr/>
        </p:nvSpPr>
        <p:spPr bwMode="auto">
          <a:xfrm>
            <a:off x="762000" y="4572000"/>
            <a:ext cx="3886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>
                <a:latin typeface="Arial" charset="0"/>
              </a:rPr>
              <a:t>     Candidosi intergiditale.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D11FF0-0749-4E09-94B6-340CC901A359}" type="slidenum">
              <a:rPr lang="it-IT"/>
              <a:pPr>
                <a:defRPr/>
              </a:pPr>
              <a:t>35</a:t>
            </a:fld>
            <a:endParaRPr lang="it-IT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dirty="0" smtClean="0"/>
              <a:t>Candidosi cutanee</a:t>
            </a:r>
          </a:p>
        </p:txBody>
      </p:sp>
      <p:pic>
        <p:nvPicPr>
          <p:cNvPr id="39940" name="Picture 5" descr="candida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025650"/>
            <a:ext cx="38862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6" descr="candida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022475"/>
            <a:ext cx="38862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2" name="Text Box 7"/>
          <p:cNvSpPr txBox="1">
            <a:spLocks noChangeArrowheads="1"/>
          </p:cNvSpPr>
          <p:nvPr/>
        </p:nvSpPr>
        <p:spPr bwMode="auto">
          <a:xfrm>
            <a:off x="609600" y="4724400"/>
            <a:ext cx="807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>
                <a:latin typeface="Arial" charset="0"/>
              </a:rPr>
              <a:t>        " rash da pannolino"                        candidosi intorno alla bocca.</a:t>
            </a:r>
          </a:p>
        </p:txBody>
      </p:sp>
      <p:sp>
        <p:nvSpPr>
          <p:cNvPr id="39943" name="Text Box 8"/>
          <p:cNvSpPr txBox="1">
            <a:spLocks noChangeArrowheads="1"/>
          </p:cNvSpPr>
          <p:nvPr/>
        </p:nvSpPr>
        <p:spPr bwMode="auto">
          <a:xfrm>
            <a:off x="228600" y="5334000"/>
            <a:ext cx="8839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>
                <a:latin typeface="Arial" charset="0"/>
              </a:rPr>
              <a:t>La candidosi da pannolino è comune nei bambini che vivono con un  basso livello di  condizioni igieniche, il cambio non frequente del pannolino contribuisce a macerare la pelle a causa dell’umidità e delle urine. Caratteristica  lesioni con pustole satellitari, maggiormente presente al livello delle pieghe cutanee.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A84EB8-A0BA-4503-B2BE-8F5F375272BD}" type="slidenum">
              <a:rPr lang="it-IT"/>
              <a:pPr>
                <a:defRPr/>
              </a:pPr>
              <a:t>36</a:t>
            </a:fld>
            <a:endParaRPr lang="it-IT"/>
          </a:p>
        </p:txBody>
      </p:sp>
      <p:pic>
        <p:nvPicPr>
          <p:cNvPr id="40963" name="Picture 5" descr="candida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1946275"/>
            <a:ext cx="4953000" cy="308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Text Box 6"/>
          <p:cNvSpPr txBox="1">
            <a:spLocks noChangeArrowheads="1"/>
          </p:cNvSpPr>
          <p:nvPr/>
        </p:nvSpPr>
        <p:spPr bwMode="auto">
          <a:xfrm>
            <a:off x="1066800" y="533400"/>
            <a:ext cx="7467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it-IT" sz="2400">
                <a:latin typeface="Arial" charset="0"/>
              </a:rPr>
              <a:t>Onicomicosi da</a:t>
            </a:r>
            <a:r>
              <a:rPr lang="it-IT" sz="2400" i="1">
                <a:latin typeface="Arial" charset="0"/>
              </a:rPr>
              <a:t> Candida </a:t>
            </a:r>
            <a:r>
              <a:rPr lang="it-IT" sz="2400">
                <a:latin typeface="Arial" charset="0"/>
              </a:rPr>
              <a:t>nei soggetti immunocompromessi</a:t>
            </a:r>
          </a:p>
        </p:txBody>
      </p:sp>
      <p:sp>
        <p:nvSpPr>
          <p:cNvPr id="40965" name="Text Box 7"/>
          <p:cNvSpPr txBox="1">
            <a:spLocks noChangeArrowheads="1"/>
          </p:cNvSpPr>
          <p:nvPr/>
        </p:nvSpPr>
        <p:spPr bwMode="auto">
          <a:xfrm>
            <a:off x="1676400" y="5408613"/>
            <a:ext cx="66294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>
                <a:latin typeface="Arial" charset="0"/>
              </a:rPr>
              <a:t>La onicomicosi cronica da Candida provoca la distruzione completa del tessuto dell’unghia spesso è associata  a candidosi mucocutanea.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B7156E-C020-47D3-B593-8A931E4A7E80}" type="slidenum">
              <a:rPr lang="it-IT"/>
              <a:pPr>
                <a:defRPr/>
              </a:pPr>
              <a:t>37</a:t>
            </a:fld>
            <a:endParaRPr lang="it-IT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Candidosi mucocutanea cronica (CMC) 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2800" smtClean="0"/>
              <a:t>È’ un gruppo eterogeneo di sindromi cliniche caratterizzate da infezioni da  </a:t>
            </a:r>
            <a:r>
              <a:rPr lang="it-IT" sz="2800" i="1" smtClean="0"/>
              <a:t>C. albicans</a:t>
            </a:r>
            <a:r>
              <a:rPr lang="it-IT" sz="2800" smtClean="0"/>
              <a:t> superficiali, croniche e resistenti alla terapia che colpiscono la cute, le unghie e l’orofaringe.</a:t>
            </a:r>
          </a:p>
          <a:p>
            <a:pPr eaLnBrk="1" hangingPunct="1">
              <a:defRPr/>
            </a:pPr>
            <a:r>
              <a:rPr lang="it-IT" sz="2800" smtClean="0"/>
              <a:t>Nonostante l’esteso coinvolgimento cutaneo non tendono alla candidosi disseminata</a:t>
            </a:r>
          </a:p>
          <a:p>
            <a:pPr eaLnBrk="1" hangingPunct="1">
              <a:defRPr/>
            </a:pPr>
            <a:r>
              <a:rPr lang="it-IT" sz="2800" smtClean="0"/>
              <a:t>Spesso i pazienti hanno  vari disturbi nell'immunità cellulo-mediata.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CA5D84-1310-489A-8E31-AAF0331AEFBA}" type="slidenum">
              <a:rPr lang="it-IT"/>
              <a:pPr>
                <a:defRPr/>
              </a:pPr>
              <a:t>38</a:t>
            </a:fld>
            <a:endParaRPr lang="it-IT"/>
          </a:p>
        </p:txBody>
      </p:sp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Candidosi mucocutanea cronica (CMC)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it-IT" smtClean="0"/>
              <a:t>Vari  disturbi endocrini come ipoparatiroidismo, ipotiroidismo, iposurrenalismo, disfunzione della tiroide e malattia autoimmuni.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smtClean="0"/>
              <a:t>I pazienti sono di solito bambini.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smtClean="0"/>
              <a:t>Il granuloma da Candida è una forma localizzata e grave caratterizzata da lesioni granulomatose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47F768-E8F2-40D4-B2E2-2132CAF654F9}" type="slidenum">
              <a:rPr lang="it-IT"/>
              <a:pPr>
                <a:defRPr/>
              </a:pPr>
              <a:t>39</a:t>
            </a:fld>
            <a:endParaRPr lang="it-IT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sz="4000" smtClean="0"/>
              <a:t>Candidosi neonatale congenita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951038"/>
            <a:ext cx="41910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it-IT" sz="2000" smtClean="0"/>
              <a:t>Neonati con basso peso alla nascita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sz="2000" smtClean="0"/>
              <a:t> Le emoculture sono spesso positive e c'è anche un alta Incidenza di meningite.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sz="2000" smtClean="0"/>
              <a:t> Possono esserci anche complicazioni renali a causa della formazione di ammassi fungini negli ureteri o nei reni.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sz="2000" smtClean="0"/>
              <a:t>La Candidosi congenita acquisita in utero è confinata alla pelle sottoforma di eritema generalizzato, eruzione cutanea vescicolare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sz="2000" smtClean="0"/>
              <a:t>Le candidosi intrauterine possono provocare aborto.  </a:t>
            </a:r>
          </a:p>
          <a:p>
            <a:pPr eaLnBrk="1" hangingPunct="1">
              <a:lnSpc>
                <a:spcPct val="80000"/>
              </a:lnSpc>
              <a:defRPr/>
            </a:pPr>
            <a:endParaRPr lang="it-IT" sz="2000" smtClean="0"/>
          </a:p>
        </p:txBody>
      </p:sp>
      <p:pic>
        <p:nvPicPr>
          <p:cNvPr id="44037" name="Picture 5" descr="candida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1828800"/>
            <a:ext cx="2827337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EA24A3-E16F-4CCF-9F1E-AF32D8396275}" type="slidenum">
              <a:rPr lang="it-IT"/>
              <a:pPr>
                <a:defRPr/>
              </a:pPr>
              <a:t>4</a:t>
            </a:fld>
            <a:endParaRPr lang="it-IT"/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HABITAT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mtClean="0"/>
              <a:t>MICETI COSMOPOLITI</a:t>
            </a:r>
          </a:p>
          <a:p>
            <a:pPr eaLnBrk="1" hangingPunct="1">
              <a:defRPr/>
            </a:pPr>
            <a:r>
              <a:rPr lang="en-US" smtClean="0"/>
              <a:t>suolo</a:t>
            </a:r>
          </a:p>
          <a:p>
            <a:pPr eaLnBrk="1" hangingPunct="1">
              <a:defRPr/>
            </a:pPr>
            <a:r>
              <a:rPr lang="en-US" smtClean="0"/>
              <a:t>Vegetazione in decomposizione</a:t>
            </a:r>
          </a:p>
          <a:p>
            <a:pPr eaLnBrk="1" hangingPunct="1">
              <a:defRPr/>
            </a:pPr>
            <a:r>
              <a:rPr lang="en-US" smtClean="0"/>
              <a:t>cibi </a:t>
            </a:r>
          </a:p>
          <a:p>
            <a:pPr eaLnBrk="1" hangingPunct="1">
              <a:defRPr/>
            </a:pPr>
            <a:r>
              <a:rPr lang="en-US" smtClean="0"/>
              <a:t>farmaci</a:t>
            </a:r>
          </a:p>
          <a:p>
            <a:pPr eaLnBrk="1" hangingPunct="1">
              <a:defRPr/>
            </a:pPr>
            <a:r>
              <a:rPr lang="en-US" smtClean="0"/>
              <a:t>Colture microbiche</a:t>
            </a:r>
          </a:p>
          <a:p>
            <a:pPr eaLnBrk="1" hangingPunct="1">
              <a:defRPr/>
            </a:pPr>
            <a:r>
              <a:rPr lang="en-US" smtClean="0"/>
              <a:t>disinfettanti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CFD11F-EC4F-4418-9C19-3F07D0474CA6}" type="slidenum">
              <a:rPr lang="it-IT"/>
              <a:pPr>
                <a:defRPr/>
              </a:pPr>
              <a:t>40</a:t>
            </a:fld>
            <a:endParaRPr lang="it-IT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Candidosi esofagea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La candidosi  esofagea è presente nei malati di AIDS e nei malati di tumore in seguito al  trattamento con chemioterapici. </a:t>
            </a:r>
          </a:p>
          <a:p>
            <a:pPr eaLnBrk="1" hangingPunct="1">
              <a:defRPr/>
            </a:pPr>
            <a:r>
              <a:rPr lang="it-IT" smtClean="0"/>
              <a:t>spesso è presente  candidosi orale. </a:t>
            </a:r>
          </a:p>
          <a:p>
            <a:pPr eaLnBrk="1" hangingPunct="1">
              <a:defRPr/>
            </a:pPr>
            <a:r>
              <a:rPr lang="it-IT" smtClean="0"/>
              <a:t>L’esofagite da Candida  può portare anche a setticemia e diffondersi.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B297F5-FAA2-4609-A0A8-A9AC3FC7701D}" type="slidenum">
              <a:rPr lang="it-IT"/>
              <a:pPr>
                <a:defRPr/>
              </a:pPr>
              <a:t>41</a:t>
            </a:fld>
            <a:endParaRPr lang="it-IT"/>
          </a:p>
        </p:txBody>
      </p:sp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Candidosi esofagea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it-IT" sz="2800" smtClean="0"/>
              <a:t>I sintomi includono bruciore, disfagia, nausea e vomito.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sz="2800" smtClean="0"/>
              <a:t>La diagnosi clinica è su base radiologica ed endoscopica che di solito mostra sulla mucosa placche bianche con eritema che assomiglia a quello visto nella candidosi orale.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sz="2800" smtClean="0"/>
              <a:t>L’infezione da Herpes simplex o cytomegalovirus (CMV) possono essere presenti e la diagnosi clinica deve essere confermata da esame istologico e colturale</a:t>
            </a:r>
          </a:p>
          <a:p>
            <a:pPr eaLnBrk="1" hangingPunct="1">
              <a:lnSpc>
                <a:spcPct val="80000"/>
              </a:lnSpc>
              <a:defRPr/>
            </a:pPr>
            <a:endParaRPr lang="it-IT" sz="2800" smtClean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6A8AB6-3D31-4EB6-84E0-950BF17C6C85}" type="slidenum">
              <a:rPr lang="it-IT"/>
              <a:pPr>
                <a:defRPr/>
              </a:pPr>
              <a:t>42</a:t>
            </a:fld>
            <a:endParaRPr lang="it-IT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Candidosi gastrointestinale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Pazienti con leucemia acuta o altri tumori del sangue possono avere numerose ulcerazioni dello stomaco ed anche del  duodeno e dell’intestino. </a:t>
            </a:r>
          </a:p>
          <a:p>
            <a:pPr eaLnBrk="1" hangingPunct="1">
              <a:defRPr/>
            </a:pPr>
            <a:r>
              <a:rPr lang="it-IT" smtClean="0"/>
              <a:t>La colonizzazione e l’invasione dello stomaco o della mucosa intestinale sono accompagnate dalla presenza di molti lieviti.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119487-7584-4C6A-AD5C-572E0BF9DDC0}" type="slidenum">
              <a:rPr lang="it-IT"/>
              <a:pPr>
                <a:defRPr/>
              </a:pPr>
              <a:t>43</a:t>
            </a:fld>
            <a:endParaRPr lang="it-IT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Candidosi polmonare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it-IT" sz="2800" dirty="0" smtClean="0"/>
              <a:t>La candidosi polmonare  può essere acquisita sia per disseminazione ematogena e provoca una polmonite diffusa o per diffusione in pazienti con candidosi orofaringea.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sz="2800" dirty="0" smtClean="0"/>
              <a:t>È  difficile da diagnosticare.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sz="2800" dirty="0" smtClean="0"/>
              <a:t>La presenza di lieviti  nei lavaggi alveolari o nell’espettorato non sono significativi con emoculture negative.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sz="2800" dirty="0" smtClean="0"/>
              <a:t>Sfortunatamente, solamente la biopsia può offrire una diagnosi definitiva e questo non è possibile in pazienti con problemi di coagulazione.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4A3E8C-C328-481C-8B6A-33B49C218617}" type="slidenum">
              <a:rPr lang="it-IT"/>
              <a:pPr>
                <a:defRPr/>
              </a:pPr>
              <a:t>44</a:t>
            </a:fld>
            <a:endParaRPr lang="it-IT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Candidosi del tratto urinario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027238"/>
            <a:ext cx="80010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it-IT" sz="2400" dirty="0" smtClean="0"/>
              <a:t>Durante il trattamento con antibiotici o corticosteroidi si può avere una candidosi del tratto urinario ,  un’infezione nelle basse vie urinarie può essere dovuta al passaggio di lieviti dal tratto gastrointestinale  o da altri distretti.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sz="2400" dirty="0" smtClean="0"/>
              <a:t>È frequente nelle donne cistite da Candida in seguito a prolungato uso di cateteri a cui è associata  terapia antibiotica.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sz="2400" dirty="0" smtClean="0"/>
              <a:t>La candidosi renale o pielonefrite di solito è per disseminazione ematogena da altro organo.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sz="2400" dirty="0" smtClean="0"/>
              <a:t>I sintomi includono febbre, rigidità, dolore lombare e dolore addominale. Lo sviluppo di un ammasso di funghi nella pelvi renale, anche se raro può complicare l'infezione.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D36F3-1412-4EFB-9C78-95C068AF0478}" type="slidenum">
              <a:rPr lang="it-IT"/>
              <a:pPr>
                <a:defRPr/>
              </a:pPr>
              <a:t>45</a:t>
            </a:fld>
            <a:endParaRPr lang="it-IT"/>
          </a:p>
        </p:txBody>
      </p:sp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Candidosi del tratto urinario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it-IT" sz="2400" smtClean="0"/>
              <a:t>Circa l’ 80% di pazienti con candidosi disseminata presentano anche infezione renale associata a candiduria.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sz="2400" smtClean="0"/>
              <a:t>In un paziente con candiduria è difficile distinguere tra  contaminazione e/o colonizzazione ed infezione. Perciò, è importante determinare la funzione renale o se infezione è confinata alla vescica.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sz="2400" smtClean="0"/>
              <a:t>Indice di  infezione renale è l'isolamento di lieviti  in campioni di urina ottenuti da aspirati  sovrapubici, emocolture positive e test positivo di immunodiffusione</a:t>
            </a:r>
          </a:p>
          <a:p>
            <a:pPr eaLnBrk="1" hangingPunct="1">
              <a:lnSpc>
                <a:spcPct val="90000"/>
              </a:lnSpc>
              <a:defRPr/>
            </a:pPr>
            <a:endParaRPr lang="it-IT" sz="2400" smtClean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17D0E8-513C-4419-94CD-B9F04B731223}" type="slidenum">
              <a:rPr lang="it-IT"/>
              <a:pPr>
                <a:defRPr/>
              </a:pPr>
              <a:t>46</a:t>
            </a:fld>
            <a:endParaRPr lang="it-IT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Meningite 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it-IT" smtClean="0"/>
              <a:t>La meningite da </a:t>
            </a:r>
            <a:r>
              <a:rPr lang="it-IT" i="1" smtClean="0"/>
              <a:t>Candida</a:t>
            </a:r>
            <a:r>
              <a:rPr lang="it-IT" smtClean="0"/>
              <a:t> è piuttosto rara, può essere osservata nei neonati con basso peso alla nascita, in pazienti con setticemia ed in pazienti con tumori del sangue.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smtClean="0"/>
              <a:t>I sintomi includono febbre e infiammazione delle meningi.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smtClean="0"/>
              <a:t>É difficile trovare  cellule di </a:t>
            </a:r>
            <a:r>
              <a:rPr lang="it-IT" i="1" smtClean="0"/>
              <a:t>Candida</a:t>
            </a:r>
            <a:r>
              <a:rPr lang="it-IT" smtClean="0"/>
              <a:t> negli strisci  o nel CSF.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F0F8C8-1C7C-4A4C-BD84-FABA890B82E3}" type="slidenum">
              <a:rPr lang="it-IT"/>
              <a:pPr>
                <a:defRPr/>
              </a:pPr>
              <a:t>47</a:t>
            </a:fld>
            <a:endParaRPr lang="it-IT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Candidemia e candidosi disseminata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it-IT" smtClean="0"/>
              <a:t>La candidemia è stata definita come la presenza di lieviti nel sangue con o senza interessamento degli organi interni.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smtClean="0"/>
              <a:t>La disseminazione ematica può avvenire da una o più organi con formazione di numerosi microascessi.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smtClean="0"/>
              <a:t>Il  15%  dei casi di setticemia da Candida è osservabile in pazienti ospedalizzati.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2E1CC6-1490-44CB-BBEA-A2A96A2CAA52}" type="slidenum">
              <a:rPr lang="it-IT"/>
              <a:pPr>
                <a:defRPr/>
              </a:pPr>
              <a:t>48</a:t>
            </a:fld>
            <a:endParaRPr lang="it-IT"/>
          </a:p>
        </p:txBody>
      </p:sp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Candidemia e candidosi disseminata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it-IT" smtClean="0"/>
              <a:t>Una grave neutropenia è considerata il più importante fattore predisponente  per infezioni potenzialmente letali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smtClean="0"/>
              <a:t>L’incidenza di questa forma di candidosi sta crescendo rapidamente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smtClean="0"/>
              <a:t>La diagnosi è facile quando si ritrovano lieviti nel sangue o dalle biopsie.</a:t>
            </a:r>
          </a:p>
          <a:p>
            <a:pPr eaLnBrk="1" hangingPunct="1">
              <a:lnSpc>
                <a:spcPct val="90000"/>
              </a:lnSpc>
              <a:defRPr/>
            </a:pPr>
            <a:endParaRPr lang="it-IT" smtClean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24677-1467-46FF-8629-91421DC00252}" type="slidenum">
              <a:rPr lang="it-IT"/>
              <a:pPr>
                <a:defRPr/>
              </a:pPr>
              <a:t>49</a:t>
            </a:fld>
            <a:endParaRPr lang="it-IT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Candidosi oculare  </a:t>
            </a: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2871788" y="3394075"/>
            <a:ext cx="3402012" cy="206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57132" bIns="0" anchor="ctr">
            <a:spAutoFit/>
          </a:bodyPr>
          <a:lstStyle/>
          <a:p>
            <a:endParaRPr lang="it-IT" sz="1200" b="1">
              <a:solidFill>
                <a:srgbClr val="4682B4"/>
              </a:solidFill>
              <a:latin typeface="Arial" charset="0"/>
              <a:cs typeface="Arial" charset="0"/>
            </a:endParaRPr>
          </a:p>
          <a:p>
            <a:pPr eaLnBrk="0" hangingPunct="0"/>
            <a:r>
              <a:rPr lang="it-IT" sz="1000">
                <a:latin typeface="Arial" charset="0"/>
                <a:cs typeface="Arial" charset="0"/>
              </a:rPr>
              <a:t>  </a:t>
            </a:r>
            <a:r>
              <a:rPr lang="it-IT" sz="12000">
                <a:latin typeface="Arial" charset="0"/>
                <a:cs typeface="Arial" charset="0"/>
              </a:rPr>
              <a:t> </a:t>
            </a:r>
            <a:r>
              <a:rPr lang="it-IT" sz="1000">
                <a:latin typeface="Arial" charset="0"/>
                <a:cs typeface="Arial" charset="0"/>
              </a:rPr>
              <a:t>                                                                              </a:t>
            </a:r>
          </a:p>
        </p:txBody>
      </p:sp>
      <p:pic>
        <p:nvPicPr>
          <p:cNvPr id="54277" name="Picture 5" descr="candidaey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2205038"/>
            <a:ext cx="3581400" cy="246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5181600" y="4738688"/>
            <a:ext cx="411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it-IT">
                <a:latin typeface="Arial" charset="0"/>
              </a:rPr>
              <a:t>Endofotalmite da  </a:t>
            </a:r>
            <a:r>
              <a:rPr lang="it-IT" i="1">
                <a:latin typeface="Arial" charset="0"/>
              </a:rPr>
              <a:t>Candida.</a:t>
            </a:r>
            <a:endParaRPr lang="it-IT">
              <a:latin typeface="Arial" charset="0"/>
            </a:endParaRPr>
          </a:p>
        </p:txBody>
      </p: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1066800" y="2138363"/>
            <a:ext cx="3124200" cy="319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it-IT" sz="2400">
                <a:latin typeface="Arial" charset="0"/>
              </a:rPr>
              <a:t>Endoftalmite da Candida è associata a candidemia, mentre è più rara in pazienti neutropenici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it-IT" sz="2400">
                <a:latin typeface="Arial" charset="0"/>
              </a:rPr>
              <a:t>Le lesioni sono spesso localizzate vicino la macula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D177EA-5E8A-4B93-B395-B77F1C001058}" type="slidenum">
              <a:rPr lang="it-IT"/>
              <a:pPr>
                <a:defRPr/>
              </a:pPr>
              <a:t>5</a:t>
            </a:fld>
            <a:endParaRPr lang="it-IT"/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HABITAT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6350" y="2051050"/>
            <a:ext cx="7124700" cy="4017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it-IT" sz="2800" i="1" smtClean="0"/>
              <a:t>A.flavus, A. oryzae</a:t>
            </a:r>
            <a:r>
              <a:rPr lang="it-IT" sz="2800" smtClean="0"/>
              <a:t>: zone tropicali e subtropicali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sz="2800" i="1" smtClean="0"/>
              <a:t>A.fumigatus</a:t>
            </a:r>
            <a:r>
              <a:rPr lang="it-IT" sz="2800" smtClean="0"/>
              <a:t>: cresce fino a 55°C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sz="2800" smtClean="0"/>
              <a:t>Propagazione dei conidi attraverso l’aria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sz="2800" smtClean="0"/>
              <a:t>Un metro cubo di aria contiene da 1 a 20 spore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sz="2800" smtClean="0"/>
              <a:t>Inalazione di cellule fungine 6.10</a:t>
            </a:r>
            <a:r>
              <a:rPr lang="it-IT" sz="2800" baseline="30000" smtClean="0"/>
              <a:t>7</a:t>
            </a:r>
            <a:r>
              <a:rPr lang="it-IT" sz="2800" smtClean="0"/>
              <a:t> cells/die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sz="2800" smtClean="0"/>
              <a:t>8% </a:t>
            </a:r>
            <a:r>
              <a:rPr lang="it-IT" sz="2800" i="1" smtClean="0"/>
              <a:t>Aspergillus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1E9ADD-155A-4C63-AD51-901BAFA8AC54}" type="slidenum">
              <a:rPr lang="it-IT"/>
              <a:pPr>
                <a:defRPr/>
              </a:pPr>
              <a:t>50</a:t>
            </a:fld>
            <a:endParaRPr lang="it-IT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Diagnosi di laboratorio 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it-IT" b="1" smtClean="0"/>
              <a:t>Materiali clinici</a:t>
            </a:r>
          </a:p>
          <a:p>
            <a:pPr eaLnBrk="1" hangingPunct="1">
              <a:defRPr/>
            </a:pPr>
            <a:r>
              <a:rPr lang="it-IT" smtClean="0"/>
              <a:t>da pelle e unghie;</a:t>
            </a:r>
          </a:p>
          <a:p>
            <a:pPr eaLnBrk="1" hangingPunct="1">
              <a:defRPr/>
            </a:pPr>
            <a:r>
              <a:rPr lang="it-IT" smtClean="0"/>
              <a:t> urine, </a:t>
            </a:r>
          </a:p>
          <a:p>
            <a:pPr eaLnBrk="1" hangingPunct="1">
              <a:defRPr/>
            </a:pPr>
            <a:r>
              <a:rPr lang="it-IT" smtClean="0"/>
              <a:t>espettorato e lavaggi bronchiali; </a:t>
            </a:r>
          </a:p>
          <a:p>
            <a:pPr eaLnBrk="1" hangingPunct="1">
              <a:defRPr/>
            </a:pPr>
            <a:r>
              <a:rPr lang="it-IT" smtClean="0"/>
              <a:t>liquido cerebrospinale, </a:t>
            </a:r>
          </a:p>
          <a:p>
            <a:pPr eaLnBrk="1" hangingPunct="1">
              <a:defRPr/>
            </a:pPr>
            <a:r>
              <a:rPr lang="it-IT" smtClean="0"/>
              <a:t>liquido pleurico e sangue; </a:t>
            </a:r>
          </a:p>
          <a:p>
            <a:pPr eaLnBrk="1" hangingPunct="1">
              <a:defRPr/>
            </a:pPr>
            <a:r>
              <a:rPr lang="it-IT" smtClean="0"/>
              <a:t>biopsie da vari organi. 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EEF1FB-E626-47E4-9121-831151028C8C}" type="slidenum">
              <a:rPr lang="it-IT"/>
              <a:pPr>
                <a:defRPr/>
              </a:pPr>
              <a:t>51</a:t>
            </a:fld>
            <a:endParaRPr lang="it-IT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b="0" smtClean="0"/>
              <a:t> Microscopia diretta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it-IT" sz="2400" smtClean="0"/>
              <a:t>(a) pelle ed unghie possono essere osservati dopo diluizione in 10% KOH e inchiostro Parker ;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sz="2400" smtClean="0"/>
              <a:t>(b) gli essudati ed i liquidi corporei devono essere centrifugati ed il sedimento esaminato in 10% KOH and Parker ink or calcofluor white mounts e/o colorazione di Gram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sz="2400" smtClean="0"/>
              <a:t>(c) le sezioni di tessuto devono essere colorate con PAS digest, Grocott's methenamine silver (GMS) o colorazione di Gram.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sz="2400" smtClean="0"/>
              <a:t>Si cercano cellule lievito o pseudoife. Le pseudo ife di Candida sono difficile da distinguere dalle ife di Aspergillus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it-IT" sz="2400" smtClean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4A0D92-5009-4782-864E-9F9387F41AF8}" type="slidenum">
              <a:rPr lang="it-IT"/>
              <a:pPr>
                <a:defRPr/>
              </a:pPr>
              <a:t>52</a:t>
            </a:fld>
            <a:endParaRPr lang="it-IT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b="0" smtClean="0"/>
              <a:t>Microscopia</a:t>
            </a:r>
          </a:p>
        </p:txBody>
      </p:sp>
      <p:pic>
        <p:nvPicPr>
          <p:cNvPr id="57348" name="Picture 6" descr="candida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082800"/>
            <a:ext cx="38100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9" name="Picture 7" descr="candida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2057400"/>
            <a:ext cx="3733800" cy="245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0" name="Text Box 8"/>
          <p:cNvSpPr txBox="1">
            <a:spLocks noChangeArrowheads="1"/>
          </p:cNvSpPr>
          <p:nvPr/>
        </p:nvSpPr>
        <p:spPr bwMode="auto">
          <a:xfrm>
            <a:off x="914400" y="4648200"/>
            <a:ext cx="3810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it-IT">
                <a:latin typeface="Arial" charset="0"/>
              </a:rPr>
              <a:t>10%KOH presenza di lieviti gemmanti e pseudoife in uno scraping della pelle.</a:t>
            </a:r>
          </a:p>
        </p:txBody>
      </p:sp>
      <p:sp>
        <p:nvSpPr>
          <p:cNvPr id="57351" name="Text Box 9"/>
          <p:cNvSpPr txBox="1">
            <a:spLocks noChangeArrowheads="1"/>
          </p:cNvSpPr>
          <p:nvPr/>
        </p:nvSpPr>
        <p:spPr bwMode="auto">
          <a:xfrm>
            <a:off x="5029200" y="4572000"/>
            <a:ext cx="3810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it-IT">
                <a:latin typeface="Arial" charset="0"/>
              </a:rPr>
              <a:t>Colorazione PAS presenza di lieviti gemmanti e pseudoife in un campione di urina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6DD5E0-A4FC-4391-9CE5-F8407A79B79C}" type="slidenum">
              <a:rPr lang="it-IT"/>
              <a:pPr>
                <a:defRPr/>
              </a:pPr>
              <a:t>53</a:t>
            </a:fld>
            <a:endParaRPr lang="it-IT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Culture 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2071688" y="2706688"/>
            <a:ext cx="2590800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it-IT" sz="8800">
                <a:latin typeface="Arial" charset="0"/>
                <a:cs typeface="Arial" charset="0"/>
              </a:rPr>
              <a:t> </a:t>
            </a:r>
            <a:r>
              <a:rPr lang="it-IT" sz="1000">
                <a:latin typeface="Arial" charset="0"/>
                <a:cs typeface="Arial" charset="0"/>
              </a:rPr>
              <a:t>                                                            </a:t>
            </a:r>
          </a:p>
        </p:txBody>
      </p:sp>
      <p:pic>
        <p:nvPicPr>
          <p:cNvPr id="58373" name="Picture 5" descr="candida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8688" y="1830388"/>
            <a:ext cx="4659312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2438400" y="4953000"/>
            <a:ext cx="563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latin typeface="Arial" charset="0"/>
              </a:rPr>
              <a:t>Tipiche colonie bianche cremose lisce.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B992BB-FC9A-4F5A-9C7B-400F366636A5}" type="slidenum">
              <a:rPr lang="it-IT"/>
              <a:pPr>
                <a:defRPr/>
              </a:pPr>
              <a:t>54</a:t>
            </a:fld>
            <a:endParaRPr lang="it-IT"/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Interpretazione 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it-IT" sz="2400" smtClean="0"/>
              <a:t>È  necessario identificare le specie di tutti i lieviti coltivati dal sangue, dal liquido cerebrospinale e da prelievi chirurgici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sz="2400" smtClean="0"/>
              <a:t>Devono essere stabiliti degli standard di laboratorio per l’identificazione di lieviti da espettorato, urine e altre sorgenti non sterili perchè potrebbero fare parte della normale flora microbica o essere dei colonizzatori transitori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sz="2400" smtClean="0"/>
              <a:t>Sono disponibili diverse procedure per l’identificazione la maggior parte combinano test morfologici, fisiologici e biochimici  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47E11B-3958-43EC-96CC-3ABAB4D9AD06}" type="slidenum">
              <a:rPr lang="it-IT"/>
              <a:pPr>
                <a:defRPr/>
              </a:pPr>
              <a:t>55</a:t>
            </a:fld>
            <a:endParaRPr lang="it-IT"/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Terapia 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2800" smtClean="0"/>
              <a:t>Nel paziente immunocompetente la terapia ad uso topico è preferibile per la malattia cutanea e mucocutanea non è idonea per le onicomicosi</a:t>
            </a:r>
          </a:p>
          <a:p>
            <a:pPr eaLnBrk="1" hangingPunct="1">
              <a:defRPr/>
            </a:pPr>
            <a:r>
              <a:rPr lang="it-IT" sz="2800" smtClean="0"/>
              <a:t>La terapia per la malattia sistemica varia a seconda dell’organo coinvolto e dallo stato immunitario del paziente</a:t>
            </a:r>
          </a:p>
          <a:p>
            <a:pPr eaLnBrk="1" hangingPunct="1">
              <a:defRPr/>
            </a:pPr>
            <a:r>
              <a:rPr lang="it-IT" sz="2800" smtClean="0"/>
              <a:t>Farmaci indicati amfotericina B e 5 fluorocitosina o i derivati imidazolici meno tossici ma fungistatici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36DCC1-CBF1-4331-AB36-B10AC0167557}" type="slidenum">
              <a:rPr lang="it-IT"/>
              <a:pPr>
                <a:defRPr/>
              </a:pPr>
              <a:t>56</a:t>
            </a:fld>
            <a:endParaRPr lang="it-IT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Terapia nei pazienti immunocompromessi</a:t>
            </a:r>
          </a:p>
        </p:txBody>
      </p:sp>
      <p:sp>
        <p:nvSpPr>
          <p:cNvPr id="88070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it-IT" sz="2400" smtClean="0"/>
              <a:t>In questo caso le infezioni micotiche danno problemi perchè devono essere corrette le condizioni che portano all’immunosoppressione per avere la massima risposta dal trattamento antifungino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sz="2400" smtClean="0"/>
              <a:t>Pazienti intubati o cateterizzati devono essere seguiti con particolare cura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sz="2400" smtClean="0"/>
              <a:t>Cateteri e tubi devono essere cambiati frequentemente per evitare contaminazioni e la formazione di altre fonti di colonizzazione 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i="1" smtClean="0"/>
              <a:t>Criptococcus neoformans</a:t>
            </a:r>
            <a:r>
              <a:rPr lang="it-IT" smtClean="0"/>
              <a:t> </a:t>
            </a:r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Criptococcosi 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Criptococcosi 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80772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it-IT" sz="2800" smtClean="0"/>
              <a:t>Chiamata anche malattia di Busse-Buschke o blastomicosi europea è un infezione con diverse manifestazioni da acute a croniche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sz="2800" smtClean="0"/>
              <a:t>Il dimorfismo non è implicato nella patogenesi di questo fungo, essendo un lievito capsulato alle diverse temperature e nei tessuti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sz="2800" smtClean="0"/>
              <a:t>Fattori di virulenza sono la capsula polisaccaridica e la fenolo ossidasi, un enzima che converte i composti fenolici in melanina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sz="2800" smtClean="0"/>
              <a:t>Il polmone è la sede principale d’infezione anche se il microrganismo diffonde in maniera sistemica al cervello e alle meningi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Criptococcosi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951038"/>
            <a:ext cx="33528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it-IT" sz="2400" i="1" smtClean="0"/>
              <a:t>C. neoformans</a:t>
            </a:r>
            <a:r>
              <a:rPr lang="it-IT" sz="2400" smtClean="0"/>
              <a:t> è la causa principale di meningite micotica  ed è causa di morbilità e mortalità nei pazienti affetti da AIDS e nei trapiantati d’organo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sz="2400" smtClean="0"/>
              <a:t>Inoltre è in grado di provocare una malattia sistemica in pazienti senza apparenti difetti immunitari</a:t>
            </a:r>
          </a:p>
        </p:txBody>
      </p:sp>
      <p:pic>
        <p:nvPicPr>
          <p:cNvPr id="6451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73563" y="1600200"/>
            <a:ext cx="4694237" cy="450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2EC03B-D07D-4EC6-9F6F-A0419E5DC170}" type="slidenum">
              <a:rPr lang="it-IT"/>
              <a:pPr>
                <a:defRPr/>
              </a:pPr>
              <a:t>6</a:t>
            </a:fld>
            <a:endParaRPr lang="it-IT"/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609600" y="228600"/>
            <a:ext cx="8001000" cy="656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4400" i="1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it-IT" sz="5400" b="1" i="1">
                <a:latin typeface="Times New Roman" pitchFamily="18" charset="0"/>
              </a:rPr>
              <a:t>Aspergillus: </a:t>
            </a:r>
            <a:br>
              <a:rPr lang="it-IT" sz="5400" b="1" i="1">
                <a:latin typeface="Times New Roman" pitchFamily="18" charset="0"/>
              </a:rPr>
            </a:br>
            <a:r>
              <a:rPr lang="it-IT" sz="4400" b="1" i="1">
                <a:latin typeface="Times New Roman" pitchFamily="18" charset="0"/>
              </a:rPr>
              <a:t>specie d’interesse medico</a:t>
            </a:r>
            <a:r>
              <a:rPr lang="it-IT" sz="4400" i="1">
                <a:latin typeface="Times New Roman" pitchFamily="18" charset="0"/>
              </a:rPr>
              <a:t> 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endParaRPr lang="it-IT" sz="3600" b="1" i="1">
              <a:latin typeface="Times New Roman" pitchFamily="18" charset="0"/>
              <a:sym typeface="Wingdings 3" pitchFamily="18" charset="2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it-IT" sz="3600" b="1" i="1">
                <a:latin typeface="Times New Roman" pitchFamily="18" charset="0"/>
                <a:sym typeface="Wingdings 3" pitchFamily="18" charset="2"/>
              </a:rPr>
              <a:t>A.  fumigatus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it-IT" sz="3600" b="1" i="1">
                <a:latin typeface="Times New Roman" pitchFamily="18" charset="0"/>
                <a:sym typeface="Wingdings 3" pitchFamily="18" charset="2"/>
              </a:rPr>
              <a:t>A. flavus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it-IT" sz="3600" b="1" i="1">
                <a:latin typeface="Times New Roman" pitchFamily="18" charset="0"/>
                <a:sym typeface="Wingdings 3" pitchFamily="18" charset="2"/>
              </a:rPr>
              <a:t>A. niger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it-IT" sz="3600" b="1" i="1">
                <a:latin typeface="Times New Roman" pitchFamily="18" charset="0"/>
                <a:sym typeface="Wingdings 3" pitchFamily="18" charset="2"/>
              </a:rPr>
              <a:t>A. nidulans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it-IT" sz="3600" b="1" i="1">
                <a:latin typeface="Times New Roman" pitchFamily="18" charset="0"/>
                <a:sym typeface="Wingdings 3" pitchFamily="18" charset="2"/>
              </a:rPr>
              <a:t>A. terreus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it-IT" sz="3600" b="1" i="1">
                <a:latin typeface="Times New Roman" pitchFamily="18" charset="0"/>
                <a:sym typeface="Wingdings 3" pitchFamily="18" charset="2"/>
              </a:rPr>
              <a:t>A. versicolor</a:t>
            </a:r>
          </a:p>
          <a:p>
            <a:pPr algn="ctr"/>
            <a:endParaRPr lang="it-IT" sz="2400">
              <a:latin typeface="Times New Roman" pitchFamily="18" charset="0"/>
            </a:endParaRPr>
          </a:p>
        </p:txBody>
      </p:sp>
      <p:sp>
        <p:nvSpPr>
          <p:cNvPr id="8196" name="Line 3"/>
          <p:cNvSpPr>
            <a:spLocks noChangeShapeType="1"/>
          </p:cNvSpPr>
          <p:nvPr/>
        </p:nvSpPr>
        <p:spPr bwMode="auto">
          <a:xfrm>
            <a:off x="609600" y="1981200"/>
            <a:ext cx="7696200" cy="0"/>
          </a:xfrm>
          <a:prstGeom prst="line">
            <a:avLst/>
          </a:prstGeom>
          <a:noFill/>
          <a:ln w="57150">
            <a:solidFill>
              <a:srgbClr val="FF505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Morfologia  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Monomorfico </a:t>
            </a:r>
          </a:p>
          <a:p>
            <a:pPr eaLnBrk="1" hangingPunct="1">
              <a:defRPr/>
            </a:pPr>
            <a:r>
              <a:rPr lang="it-IT" smtClean="0"/>
              <a:t>Questo microrganismo è un lievito a 25°C e a 37°C</a:t>
            </a:r>
          </a:p>
          <a:p>
            <a:pPr eaLnBrk="1" hangingPunct="1">
              <a:defRPr/>
            </a:pPr>
            <a:r>
              <a:rPr lang="it-IT" smtClean="0"/>
              <a:t>Presenza di una capsula di glucuronoxilomannano (GXM) 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Epidemiologia 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it-IT" sz="2400" smtClean="0"/>
              <a:t>Questa malattia è diffusa in tutto il mondo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sz="2400" smtClean="0"/>
              <a:t>Il lievito è stato ripetutamente isolato in luoghi abitati dai piccioni, in particolare nei loro escrementi e nei posti dove nidificano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sz="2400" smtClean="0"/>
              <a:t>I piccioni non sono infettati naturalmente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sz="2400" smtClean="0"/>
              <a:t>La criptococcosi sintomatica, soprattutto la meningite, si osserva frequentemente in individui debilitati, immunodepressi o affetti da altri deficit organici.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sz="2400" smtClean="0"/>
              <a:t>Molti pazienti affetti da meningite criptococcica non presentano alterazioni immunologiche o metaboliche. 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Quadro clinico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La criptococcosi polmonare primitiva è di solito asintomatica, ma può essere cronica, subacuta o acuta</a:t>
            </a:r>
          </a:p>
          <a:p>
            <a:pPr eaLnBrk="1" hangingPunct="1">
              <a:defRPr/>
            </a:pPr>
            <a:r>
              <a:rPr lang="it-IT" smtClean="0"/>
              <a:t>La forma clinica chi si osserva più spesso è la meningite criptococcica</a:t>
            </a:r>
          </a:p>
          <a:p>
            <a:pPr eaLnBrk="1" hangingPunct="1">
              <a:defRPr/>
            </a:pPr>
            <a:r>
              <a:rPr lang="it-IT" smtClean="0"/>
              <a:t>La forma ossea o cutanea può presentarsi senza apparente coinvolgimento neurologico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dirty="0" err="1" smtClean="0"/>
              <a:t>Cryptococcosis</a:t>
            </a:r>
            <a:r>
              <a:rPr lang="it-IT" dirty="0" smtClean="0"/>
              <a:t> cutanea </a:t>
            </a:r>
          </a:p>
        </p:txBody>
      </p:sp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3175000" y="2536825"/>
            <a:ext cx="2670175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it-IT" sz="10100">
                <a:latin typeface="Arial" charset="0"/>
                <a:cs typeface="Arial" charset="0"/>
              </a:rPr>
              <a:t> </a:t>
            </a:r>
            <a:r>
              <a:rPr lang="it-IT" sz="1000">
                <a:latin typeface="Arial" charset="0"/>
                <a:cs typeface="Arial" charset="0"/>
              </a:rPr>
              <a:t>                                                             </a:t>
            </a:r>
          </a:p>
          <a:p>
            <a:pPr eaLnBrk="0" hangingPunct="0"/>
            <a:endParaRPr lang="it-IT" sz="1000">
              <a:latin typeface="Arial" charset="0"/>
              <a:cs typeface="Arial" charset="0"/>
            </a:endParaRPr>
          </a:p>
        </p:txBody>
      </p:sp>
      <p:pic>
        <p:nvPicPr>
          <p:cNvPr id="68612" name="Picture 4" descr="crypto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1520825"/>
            <a:ext cx="4038600" cy="303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685800" y="4800600"/>
            <a:ext cx="3048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>
                <a:latin typeface="Arial" charset="0"/>
              </a:rPr>
              <a:t>Lesione nodulare delle pelle</a:t>
            </a:r>
          </a:p>
        </p:txBody>
      </p:sp>
      <p:pic>
        <p:nvPicPr>
          <p:cNvPr id="68614" name="Picture 6" descr="crypto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1543050"/>
            <a:ext cx="419100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5" name="Text Box 7"/>
          <p:cNvSpPr txBox="1">
            <a:spLocks noChangeArrowheads="1"/>
          </p:cNvSpPr>
          <p:nvPr/>
        </p:nvSpPr>
        <p:spPr bwMode="auto">
          <a:xfrm>
            <a:off x="4572000" y="4724400"/>
            <a:ext cx="4038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>
                <a:latin typeface="Arial" charset="0"/>
              </a:rPr>
              <a:t>Lesione ulcerata della pelle in un paziente HIV+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Diagnosi di laboratorio 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it-IT" b="1" smtClean="0"/>
              <a:t>Da materiale clinico:</a:t>
            </a:r>
            <a:r>
              <a:rPr lang="it-IT" smtClean="0"/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smtClean="0"/>
              <a:t>Liquido cerebrospinale (CSF),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smtClean="0"/>
              <a:t>Biopsia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smtClean="0"/>
              <a:t>Espettorato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smtClean="0"/>
              <a:t>Lavaggio bronchiale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smtClean="0"/>
              <a:t>Pus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smtClean="0"/>
              <a:t>Sangue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smtClean="0"/>
              <a:t>urine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Diagnosi di laboratorio</a:t>
            </a:r>
          </a:p>
        </p:txBody>
      </p:sp>
      <p:pic>
        <p:nvPicPr>
          <p:cNvPr id="70659" name="Picture 3" descr="crypto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1425575"/>
            <a:ext cx="4419600" cy="326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1295400" y="5029200"/>
            <a:ext cx="6248400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it-IT">
                <a:latin typeface="Arial" charset="0"/>
              </a:rPr>
              <a:t> Preparazione con inchiostro  di china  rivela la presenza di una capsula gelatinosa che circonda il lievito</a:t>
            </a:r>
          </a:p>
          <a:p>
            <a:pPr>
              <a:spcBef>
                <a:spcPct val="50000"/>
              </a:spcBef>
            </a:pPr>
            <a:endParaRPr lang="it-IT">
              <a:latin typeface="Arial" charset="0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dirty="0" smtClean="0"/>
              <a:t>Biopsia dei tessuti </a:t>
            </a:r>
          </a:p>
        </p:txBody>
      </p:sp>
      <p:pic>
        <p:nvPicPr>
          <p:cNvPr id="71683" name="Picture 3" descr="crypto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1752600"/>
            <a:ext cx="4648200" cy="307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1981200" y="5181600"/>
            <a:ext cx="5486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it-IT">
                <a:latin typeface="Arial" charset="0"/>
              </a:rPr>
              <a:t>Presenza di cellule lievito  di </a:t>
            </a:r>
            <a:r>
              <a:rPr lang="it-IT" i="1">
                <a:latin typeface="Arial" charset="0"/>
              </a:rPr>
              <a:t> C. neoformans</a:t>
            </a:r>
            <a:r>
              <a:rPr lang="it-IT">
                <a:latin typeface="Arial" charset="0"/>
              </a:rPr>
              <a:t>. 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Cultura </a:t>
            </a:r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457200" y="1524000"/>
            <a:ext cx="8077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>
                <a:latin typeface="Arial" charset="0"/>
              </a:rPr>
              <a:t>Su terreni di isolamento come Sabouraud's dextrose agar si osservano colonie traslucide, lisce e gelatinose che invecchiando diventano mucoidi e color crema. </a:t>
            </a:r>
          </a:p>
        </p:txBody>
      </p:sp>
      <p:pic>
        <p:nvPicPr>
          <p:cNvPr id="72708" name="Picture 4" descr="crypto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735263"/>
            <a:ext cx="3736975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1600200" y="5334000"/>
            <a:ext cx="37338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it-IT">
                <a:latin typeface="Arial" charset="0"/>
              </a:rPr>
              <a:t>Colonie mucoidi</a:t>
            </a:r>
          </a:p>
          <a:p>
            <a:pPr>
              <a:spcBef>
                <a:spcPct val="50000"/>
              </a:spcBef>
            </a:pPr>
            <a:endParaRPr lang="it-IT">
              <a:latin typeface="Arial" charset="0"/>
            </a:endParaRPr>
          </a:p>
        </p:txBody>
      </p:sp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4343400" y="5376863"/>
            <a:ext cx="47879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it-IT" sz="1000">
                <a:latin typeface="Arial" charset="0"/>
                <a:cs typeface="Arial" charset="0"/>
              </a:rPr>
              <a:t>                                                    </a:t>
            </a:r>
          </a:p>
          <a:p>
            <a:pPr eaLnBrk="0" hangingPunct="0"/>
            <a:r>
              <a:rPr lang="it-IT">
                <a:latin typeface="Arial" charset="0"/>
                <a:cs typeface="Arial" charset="0"/>
              </a:rPr>
              <a:t>In alcuni terreni  presenza di colonie marroni </a:t>
            </a:r>
          </a:p>
        </p:txBody>
      </p:sp>
      <p:pic>
        <p:nvPicPr>
          <p:cNvPr id="72711" name="Picture 7" descr="crypto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2640013"/>
            <a:ext cx="3200400" cy="261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Sierologia  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it-IT" smtClean="0"/>
              <a:t>La sierodiagnosi si basa sulla determinazione di antigeni  e non di anticorpi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smtClean="0"/>
              <a:t>Il ritrovamento di antigene capsulare nel liquido cerebrospinale è il metodo utilizzato per la diagnosi di meningite criptococcica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smtClean="0"/>
              <a:t>Nei pazienti AIDS l’antigene criptococcico può essere ritrovato nel siero. 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533400" y="1143000"/>
            <a:ext cx="8153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4400" b="1">
                <a:latin typeface="Comic Sans MS" pitchFamily="66" charset="0"/>
              </a:rPr>
              <a:t>Le Infezioni Ospedaliere</a:t>
            </a:r>
          </a:p>
        </p:txBody>
      </p:sp>
      <p:pic>
        <p:nvPicPr>
          <p:cNvPr id="74755" name="Picture 8" descr="http://www.paulweiner.com/art/bacter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2286000"/>
            <a:ext cx="3657600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6" name="Picture 8" descr="http://www.paulweiner.com/art/bacter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2276475"/>
            <a:ext cx="3657600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1D83A-BF94-40E1-940C-2A3BE733514C}" type="slidenum">
              <a:rPr lang="it-IT"/>
              <a:pPr>
                <a:defRPr/>
              </a:pPr>
              <a:t>7</a:t>
            </a:fld>
            <a:endParaRPr lang="it-IT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ASPERGILLOSI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1828800"/>
            <a:ext cx="6324600" cy="4648200"/>
          </a:xfrm>
        </p:spPr>
        <p:txBody>
          <a:bodyPr/>
          <a:lstStyle/>
          <a:p>
            <a:pPr marL="381000" indent="-381000" eaLnBrk="1" hangingPunct="1">
              <a:lnSpc>
                <a:spcPct val="80000"/>
              </a:lnSpc>
              <a:defRPr/>
            </a:pPr>
            <a:r>
              <a:rPr lang="it-IT" sz="2800" b="1" smtClean="0"/>
              <a:t>Vari tipi di aspergillosi </a:t>
            </a:r>
          </a:p>
          <a:p>
            <a:pPr marL="381000" indent="-381000" eaLnBrk="1" hangingPunct="1">
              <a:lnSpc>
                <a:spcPct val="80000"/>
              </a:lnSpc>
              <a:defRPr/>
            </a:pPr>
            <a:endParaRPr lang="it-IT" sz="2800" b="1" smtClean="0"/>
          </a:p>
          <a:p>
            <a:pPr marL="381000" indent="-3810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it-IT" sz="2800" smtClean="0"/>
              <a:t>Micotossicosi dovuta all’ingestione di cibi contaminati</a:t>
            </a:r>
          </a:p>
          <a:p>
            <a:pPr marL="381000" indent="-3810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it-IT" sz="2800" smtClean="0"/>
              <a:t>Allergia dovuta alla presenza o alla crescita di conidi nell’organismo</a:t>
            </a:r>
          </a:p>
          <a:p>
            <a:pPr marL="381000" indent="-3810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it-IT" sz="2800" smtClean="0"/>
              <a:t>Colonizzazione senza interessamento di cavità preesistenti ed interessamento dei tessuti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304800" y="609600"/>
            <a:ext cx="8610600" cy="545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3200" b="1">
                <a:solidFill>
                  <a:srgbClr val="FF3300"/>
                </a:solidFill>
                <a:latin typeface="Comic Sans MS" pitchFamily="66" charset="0"/>
              </a:rPr>
              <a:t>Definizione</a:t>
            </a:r>
          </a:p>
          <a:p>
            <a:pPr>
              <a:spcBef>
                <a:spcPct val="50000"/>
              </a:spcBef>
            </a:pPr>
            <a:r>
              <a:rPr lang="it-IT" sz="3200" b="1">
                <a:latin typeface="Comic Sans MS" pitchFamily="66" charset="0"/>
              </a:rPr>
              <a:t>Per infezione nosocomiale o ospedaliera si intende un processo infettivo causato da microrganismi patogeni e patogeni opportunisti che si manifesta in un ricoverato e che non era presente, né era in incubazione, al momento del ricovero.</a:t>
            </a:r>
          </a:p>
          <a:p>
            <a:pPr>
              <a:spcBef>
                <a:spcPct val="50000"/>
              </a:spcBef>
            </a:pPr>
            <a:r>
              <a:rPr lang="it-IT" sz="3200" b="1">
                <a:latin typeface="Comic Sans MS" pitchFamily="66" charset="0"/>
              </a:rPr>
              <a:t>Essa deve manifestarsi dopo un periodo di tempo superiore al periodo di incubazione noto della forma infettiva in causa.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914400" y="1752600"/>
            <a:ext cx="792480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200" b="1">
                <a:latin typeface="Comic Sans MS" pitchFamily="66" charset="0"/>
              </a:rPr>
              <a:t>La maggior parte del I.O. si manifesta durante la degenza, ma in alcuni casi possono insorgere dopo la dimissione (es. infezioni della ferita chirurgica, epatite B).</a:t>
            </a:r>
          </a:p>
          <a:p>
            <a:pPr>
              <a:spcBef>
                <a:spcPct val="50000"/>
              </a:spcBef>
            </a:pPr>
            <a:r>
              <a:rPr lang="it-IT" sz="2200" b="1">
                <a:latin typeface="Comic Sans MS" pitchFamily="66" charset="0"/>
              </a:rPr>
              <a:t>Le infezioni già presenti o in incubazione al momento del ricovero si definiscono infezioni </a:t>
            </a:r>
            <a:r>
              <a:rPr lang="it-IT" sz="2200" b="1">
                <a:solidFill>
                  <a:srgbClr val="FF3300"/>
                </a:solidFill>
                <a:latin typeface="Comic Sans MS" pitchFamily="66" charset="0"/>
              </a:rPr>
              <a:t>COMUNITARIE</a:t>
            </a:r>
            <a:r>
              <a:rPr lang="it-IT" sz="2200" b="1">
                <a:latin typeface="Comic Sans MS" pitchFamily="66" charset="0"/>
              </a:rPr>
              <a:t>, a meno che non siano correlate a una precedente ospedalizzazione.</a:t>
            </a:r>
          </a:p>
          <a:p>
            <a:pPr>
              <a:spcBef>
                <a:spcPct val="50000"/>
              </a:spcBef>
            </a:pPr>
            <a:r>
              <a:rPr lang="it-IT" sz="2200" b="1">
                <a:latin typeface="Comic Sans MS" pitchFamily="66" charset="0"/>
              </a:rPr>
              <a:t>Le I.O. interessano spt i pazienti ricoverato, ma possono essere acquisite anche dal personale sanitario</a:t>
            </a:r>
            <a:r>
              <a:rPr lang="it-IT" sz="2200"/>
              <a:t> </a:t>
            </a:r>
          </a:p>
        </p:txBody>
      </p:sp>
      <p:sp>
        <p:nvSpPr>
          <p:cNvPr id="76803" name="AutoShape 3"/>
          <p:cNvSpPr>
            <a:spLocks noChangeArrowheads="1"/>
          </p:cNvSpPr>
          <p:nvPr/>
        </p:nvSpPr>
        <p:spPr bwMode="auto">
          <a:xfrm>
            <a:off x="8534400" y="4953000"/>
            <a:ext cx="457200" cy="990600"/>
          </a:xfrm>
          <a:prstGeom prst="curvedLeftArrow">
            <a:avLst>
              <a:gd name="adj1" fmla="val 43333"/>
              <a:gd name="adj2" fmla="val 8666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3810000" y="5746750"/>
            <a:ext cx="4495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>
                <a:solidFill>
                  <a:srgbClr val="FF3300"/>
                </a:solidFill>
                <a:latin typeface="Comic Sans MS" pitchFamily="66" charset="0"/>
              </a:rPr>
              <a:t>Molto pericolose le infezioni da HBV, HCV, HIV, M.tubercolosis</a:t>
            </a:r>
          </a:p>
        </p:txBody>
      </p:sp>
      <p:sp>
        <p:nvSpPr>
          <p:cNvPr id="9" name="Tito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dirty="0" smtClean="0"/>
              <a:t>Infezioni ospedaliere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304800" y="381000"/>
            <a:ext cx="8610600" cy="637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400" b="1">
                <a:latin typeface="Comic Sans MS" pitchFamily="66" charset="0"/>
              </a:rPr>
              <a:t>I 2/3 delle I.O. si distribuiscono in 4 principali localizzazioni:</a:t>
            </a:r>
          </a:p>
          <a:p>
            <a:pPr algn="ctr">
              <a:spcBef>
                <a:spcPct val="50000"/>
              </a:spcBef>
            </a:pPr>
            <a:endParaRPr lang="it-IT" sz="2400" b="1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it-IT" sz="2400" b="1">
                <a:solidFill>
                  <a:srgbClr val="FF3300"/>
                </a:solidFill>
                <a:latin typeface="Comic Sans MS" pitchFamily="66" charset="0"/>
              </a:rPr>
              <a:t>Vie urinarie</a:t>
            </a:r>
            <a:r>
              <a:rPr lang="it-IT" sz="2400" b="1">
                <a:latin typeface="Comic Sans MS" pitchFamily="66" charset="0"/>
              </a:rPr>
              <a:t>       circa il 30% di tutte le I.O.</a:t>
            </a:r>
          </a:p>
          <a:p>
            <a:pPr>
              <a:spcBef>
                <a:spcPct val="50000"/>
              </a:spcBef>
            </a:pPr>
            <a:r>
              <a:rPr lang="it-IT" sz="2400" b="1">
                <a:solidFill>
                  <a:srgbClr val="FF3300"/>
                </a:solidFill>
                <a:latin typeface="Comic Sans MS" pitchFamily="66" charset="0"/>
              </a:rPr>
              <a:t>Ferita chirurgica</a:t>
            </a:r>
            <a:r>
              <a:rPr lang="it-IT" sz="2400" b="1">
                <a:latin typeface="Comic Sans MS" pitchFamily="66" charset="0"/>
              </a:rPr>
              <a:t>       circa il 20% di tutte le I.O.</a:t>
            </a:r>
          </a:p>
          <a:p>
            <a:pPr>
              <a:spcBef>
                <a:spcPct val="50000"/>
              </a:spcBef>
            </a:pPr>
            <a:r>
              <a:rPr lang="it-IT" sz="2400" b="1">
                <a:solidFill>
                  <a:srgbClr val="FF3300"/>
                </a:solidFill>
                <a:latin typeface="Comic Sans MS" pitchFamily="66" charset="0"/>
              </a:rPr>
              <a:t>Basse vie respiratorie</a:t>
            </a:r>
            <a:r>
              <a:rPr lang="it-IT" sz="2400" b="1">
                <a:latin typeface="Comic Sans MS" pitchFamily="66" charset="0"/>
              </a:rPr>
              <a:t>       circa il 20% di tutte le I.O.</a:t>
            </a:r>
          </a:p>
          <a:p>
            <a:pPr>
              <a:spcBef>
                <a:spcPct val="50000"/>
              </a:spcBef>
            </a:pPr>
            <a:r>
              <a:rPr lang="it-IT" sz="2400" b="1">
                <a:solidFill>
                  <a:srgbClr val="FF3300"/>
                </a:solidFill>
                <a:latin typeface="Comic Sans MS" pitchFamily="66" charset="0"/>
              </a:rPr>
              <a:t>Batteriemie</a:t>
            </a:r>
            <a:r>
              <a:rPr lang="it-IT" sz="2400" b="1">
                <a:latin typeface="Comic Sans MS" pitchFamily="66" charset="0"/>
              </a:rPr>
              <a:t>       circa il 10% di tutte le I.O. </a:t>
            </a:r>
          </a:p>
          <a:p>
            <a:pPr>
              <a:spcBef>
                <a:spcPct val="50000"/>
              </a:spcBef>
            </a:pPr>
            <a:endParaRPr lang="it-IT" sz="2400" b="1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it-IT" sz="2400" b="1">
                <a:latin typeface="Comic Sans MS" pitchFamily="66" charset="0"/>
              </a:rPr>
              <a:t>Tutti i microrganismi, patogeni e non, possono essere responsabili di I.O.; spesso sono i </a:t>
            </a:r>
            <a:r>
              <a:rPr lang="it-IT" sz="2400" b="1" u="sng">
                <a:latin typeface="Comic Sans MS" pitchFamily="66" charset="0"/>
              </a:rPr>
              <a:t>patogeni opportunisti </a:t>
            </a:r>
            <a:r>
              <a:rPr lang="it-IT" sz="2400" b="1">
                <a:latin typeface="Comic Sans MS" pitchFamily="66" charset="0"/>
              </a:rPr>
              <a:t>a causare le infezioni più gravi in pazienti immunocompromessi.</a:t>
            </a:r>
          </a:p>
          <a:p>
            <a:pPr algn="ctr">
              <a:spcBef>
                <a:spcPct val="50000"/>
              </a:spcBef>
            </a:pPr>
            <a:endParaRPr lang="it-IT" sz="2400" b="1">
              <a:latin typeface="Comic Sans MS" pitchFamily="66" charset="0"/>
            </a:endParaRPr>
          </a:p>
        </p:txBody>
      </p:sp>
      <p:sp>
        <p:nvSpPr>
          <p:cNvPr id="77827" name="AutoShape 6"/>
          <p:cNvSpPr>
            <a:spLocks noChangeArrowheads="1"/>
          </p:cNvSpPr>
          <p:nvPr/>
        </p:nvSpPr>
        <p:spPr bwMode="auto">
          <a:xfrm>
            <a:off x="2286000" y="19812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7828" name="AutoShape 7"/>
          <p:cNvSpPr>
            <a:spLocks noChangeArrowheads="1"/>
          </p:cNvSpPr>
          <p:nvPr/>
        </p:nvSpPr>
        <p:spPr bwMode="auto">
          <a:xfrm>
            <a:off x="3048000" y="25146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7829" name="AutoShape 8"/>
          <p:cNvSpPr>
            <a:spLocks noChangeArrowheads="1"/>
          </p:cNvSpPr>
          <p:nvPr/>
        </p:nvSpPr>
        <p:spPr bwMode="auto">
          <a:xfrm>
            <a:off x="3810000" y="30480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7830" name="AutoShape 9"/>
          <p:cNvSpPr>
            <a:spLocks noChangeArrowheads="1"/>
          </p:cNvSpPr>
          <p:nvPr/>
        </p:nvSpPr>
        <p:spPr bwMode="auto">
          <a:xfrm>
            <a:off x="2286000" y="36576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A4B198-C91A-4B3A-B974-AC3EDD4A1509}" type="slidenum">
              <a:rPr lang="it-IT"/>
              <a:pPr>
                <a:defRPr/>
              </a:pPr>
              <a:t>8</a:t>
            </a:fld>
            <a:endParaRPr lang="it-IT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543800" cy="1049338"/>
          </a:xfrm>
        </p:spPr>
        <p:txBody>
          <a:bodyPr/>
          <a:lstStyle/>
          <a:p>
            <a:pPr eaLnBrk="1" hangingPunct="1">
              <a:defRPr/>
            </a:pPr>
            <a:r>
              <a:rPr lang="it-IT" smtClean="0"/>
              <a:t>Potere patogeno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6477000" cy="4114800"/>
          </a:xfrm>
        </p:spPr>
        <p:txBody>
          <a:bodyPr/>
          <a:lstStyle/>
          <a:p>
            <a:pPr eaLnBrk="1" hangingPunct="1">
              <a:defRPr/>
            </a:pPr>
            <a:r>
              <a:rPr lang="it-IT" smtClean="0"/>
              <a:t>Patogeni occasionali</a:t>
            </a:r>
          </a:p>
          <a:p>
            <a:pPr eaLnBrk="1" hangingPunct="1">
              <a:defRPr/>
            </a:pPr>
            <a:r>
              <a:rPr lang="it-IT" smtClean="0"/>
              <a:t>Infezioni gravi: pazienti immuno-compromessi</a:t>
            </a:r>
          </a:p>
          <a:p>
            <a:pPr eaLnBrk="1" hangingPunct="1">
              <a:defRPr/>
            </a:pPr>
            <a:r>
              <a:rPr lang="it-IT" smtClean="0"/>
              <a:t>Infezioni locali: sede alterata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BD0A48-3948-4413-9230-58D95173935E}" type="slidenum">
              <a:rPr lang="it-IT"/>
              <a:pPr>
                <a:defRPr/>
              </a:pPr>
              <a:t>9</a:t>
            </a:fld>
            <a:endParaRPr lang="it-IT"/>
          </a:p>
        </p:txBody>
      </p:sp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ASPERGILLOSI</a:t>
            </a:r>
            <a:endParaRPr lang="it-IT" smtClean="0"/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  <a:defRPr/>
            </a:pPr>
            <a:r>
              <a:rPr lang="it-IT" sz="2800" smtClean="0"/>
              <a:t>Aspergillosi invasiva, infiammatoria, granulomatosa, polmonare o di altri organi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it-IT" sz="2800" smtClean="0"/>
              <a:t>Malattia sistemica disseminata ad andamento fatale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it-IT" sz="2800" smtClean="0"/>
              <a:t>I tipi di malattia e la gravità dipendono dallo stato fisiologico dell’ospite e dalla specie di  Aspergillus coinvolto</a:t>
            </a:r>
          </a:p>
          <a:p>
            <a:pPr marL="609600" indent="-609600" eaLnBrk="1" hangingPunct="1">
              <a:defRPr/>
            </a:pPr>
            <a:endParaRPr lang="it-IT" sz="280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iflesso">
  <a:themeElements>
    <a:clrScheme name="Riflesso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Rifless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iflesso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flesso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flesso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flesso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flesso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flesso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flesso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flesso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flesso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Shimmer</Template>
  <TotalTime>1374</TotalTime>
  <Words>2819</Words>
  <Application>Microsoft Office PowerPoint</Application>
  <PresentationFormat>Presentazione su schermo (4:3)</PresentationFormat>
  <Paragraphs>438</Paragraphs>
  <Slides>72</Slides>
  <Notes>65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72</vt:i4>
      </vt:variant>
    </vt:vector>
  </HeadingPairs>
  <TitlesOfParts>
    <vt:vector size="73" baseType="lpstr">
      <vt:lpstr>Riflesso</vt:lpstr>
      <vt:lpstr>Infezioni  opportunistiche </vt:lpstr>
      <vt:lpstr>Microrganismi coinvolti</vt:lpstr>
      <vt:lpstr>ASPERGILLUS</vt:lpstr>
      <vt:lpstr>HABITAT</vt:lpstr>
      <vt:lpstr>HABITAT</vt:lpstr>
      <vt:lpstr>Diapositiva 6</vt:lpstr>
      <vt:lpstr>ASPERGILLOSI</vt:lpstr>
      <vt:lpstr>Potere patogeno</vt:lpstr>
      <vt:lpstr>ASPERGILLOSI</vt:lpstr>
      <vt:lpstr>Aflatossine </vt:lpstr>
      <vt:lpstr>ASPERGILLOMA</vt:lpstr>
      <vt:lpstr>Fattori favorenti l’infezione</vt:lpstr>
      <vt:lpstr>Morfologia microscopica</vt:lpstr>
      <vt:lpstr>Diapositiva 14</vt:lpstr>
      <vt:lpstr>Diapositiva 15</vt:lpstr>
      <vt:lpstr>Diapositiva 16</vt:lpstr>
      <vt:lpstr>Aspergillus fumigatus</vt:lpstr>
      <vt:lpstr>Diapositiva 18</vt:lpstr>
      <vt:lpstr>Aspergillus niger</vt:lpstr>
      <vt:lpstr>Diapositiva 20</vt:lpstr>
      <vt:lpstr>Aspergillus flavus</vt:lpstr>
      <vt:lpstr>Aspergillus terreus </vt:lpstr>
      <vt:lpstr>Diapositiva 23</vt:lpstr>
      <vt:lpstr>Morfologia microscopica della fase parassitaria </vt:lpstr>
      <vt:lpstr>Microscopia </vt:lpstr>
      <vt:lpstr>Diapositiva 26</vt:lpstr>
      <vt:lpstr>Farmaci d’elezione </vt:lpstr>
      <vt:lpstr>Candidosi</vt:lpstr>
      <vt:lpstr>Candidosi </vt:lpstr>
      <vt:lpstr>Candidosi </vt:lpstr>
      <vt:lpstr>Sindromi cliniche </vt:lpstr>
      <vt:lpstr>Manifestazioni cliniche </vt:lpstr>
      <vt:lpstr>Candidosi orofaringea</vt:lpstr>
      <vt:lpstr>Candidosi cutanee </vt:lpstr>
      <vt:lpstr>Candidosi cutanee</vt:lpstr>
      <vt:lpstr>Diapositiva 36</vt:lpstr>
      <vt:lpstr>Candidosi mucocutanea cronica (CMC) </vt:lpstr>
      <vt:lpstr>Candidosi mucocutanea cronica (CMC)</vt:lpstr>
      <vt:lpstr>Candidosi neonatale congenita </vt:lpstr>
      <vt:lpstr>Candidosi esofagea </vt:lpstr>
      <vt:lpstr>Candidosi esofagea</vt:lpstr>
      <vt:lpstr>Candidosi gastrointestinale </vt:lpstr>
      <vt:lpstr>Candidosi polmonare </vt:lpstr>
      <vt:lpstr>Candidosi del tratto urinario </vt:lpstr>
      <vt:lpstr>Candidosi del tratto urinario</vt:lpstr>
      <vt:lpstr>Meningite  </vt:lpstr>
      <vt:lpstr>Candidemia e candidosi disseminata </vt:lpstr>
      <vt:lpstr>Candidemia e candidosi disseminata</vt:lpstr>
      <vt:lpstr>Candidosi oculare  </vt:lpstr>
      <vt:lpstr>Diagnosi di laboratorio </vt:lpstr>
      <vt:lpstr> Microscopia diretta</vt:lpstr>
      <vt:lpstr>Microscopia</vt:lpstr>
      <vt:lpstr>Culture </vt:lpstr>
      <vt:lpstr>Interpretazione </vt:lpstr>
      <vt:lpstr>Terapia </vt:lpstr>
      <vt:lpstr>Terapia nei pazienti immunocompromessi</vt:lpstr>
      <vt:lpstr>Criptococcus neoformans </vt:lpstr>
      <vt:lpstr>Criptococcosi </vt:lpstr>
      <vt:lpstr>Criptococcosi</vt:lpstr>
      <vt:lpstr>Morfologia  </vt:lpstr>
      <vt:lpstr>Epidemiologia </vt:lpstr>
      <vt:lpstr>Quadro clinico</vt:lpstr>
      <vt:lpstr>Cryptococcosis cutanea </vt:lpstr>
      <vt:lpstr>Diagnosi di laboratorio </vt:lpstr>
      <vt:lpstr>Diagnosi di laboratorio</vt:lpstr>
      <vt:lpstr>Biopsia dei tessuti </vt:lpstr>
      <vt:lpstr>Cultura </vt:lpstr>
      <vt:lpstr>Sierologia  </vt:lpstr>
      <vt:lpstr>Diapositiva 69</vt:lpstr>
      <vt:lpstr>Diapositiva 70</vt:lpstr>
      <vt:lpstr>Infezioni ospedaliere</vt:lpstr>
      <vt:lpstr>Diapositiva 72</vt:lpstr>
    </vt:vector>
  </TitlesOfParts>
  <Company>Università degli studi di Roma "La Sapienza"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Opportunistic Systemic Mycoses</dc:title>
  <dc:creator>.</dc:creator>
  <cp:lastModifiedBy>Utente</cp:lastModifiedBy>
  <cp:revision>20</cp:revision>
  <dcterms:created xsi:type="dcterms:W3CDTF">2006-06-06T10:27:16Z</dcterms:created>
  <dcterms:modified xsi:type="dcterms:W3CDTF">2015-05-03T17:18:40Z</dcterms:modified>
</cp:coreProperties>
</file>