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slides/slide53.xml" ContentType="application/vnd.openxmlformats-officedocument.presentationml.slide+xml"/>
  <Override PartName="/ppt/slides/slide55.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notesSlides/notesSlide3.xml" ContentType="application/vnd.openxmlformats-officedocument.presentationml.notes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slides/slide6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Default Extension="jpeg" ContentType="image/jpeg"/>
  <Override PartName="/ppt/slides/slide6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8"/>
  </p:notesMasterIdLst>
  <p:sldIdLst>
    <p:sldId id="256" r:id="rId2"/>
    <p:sldId id="286" r:id="rId3"/>
    <p:sldId id="258" r:id="rId4"/>
    <p:sldId id="317" r:id="rId5"/>
    <p:sldId id="318" r:id="rId6"/>
    <p:sldId id="287" r:id="rId7"/>
    <p:sldId id="301" r:id="rId8"/>
    <p:sldId id="290" r:id="rId9"/>
    <p:sldId id="289" r:id="rId10"/>
    <p:sldId id="291" r:id="rId11"/>
    <p:sldId id="259" r:id="rId12"/>
    <p:sldId id="269" r:id="rId13"/>
    <p:sldId id="268" r:id="rId14"/>
    <p:sldId id="296" r:id="rId15"/>
    <p:sldId id="295" r:id="rId16"/>
    <p:sldId id="315" r:id="rId17"/>
    <p:sldId id="273" r:id="rId18"/>
    <p:sldId id="299" r:id="rId19"/>
    <p:sldId id="306" r:id="rId20"/>
    <p:sldId id="310" r:id="rId21"/>
    <p:sldId id="311" r:id="rId22"/>
    <p:sldId id="350" r:id="rId23"/>
    <p:sldId id="351" r:id="rId24"/>
    <p:sldId id="353" r:id="rId25"/>
    <p:sldId id="356" r:id="rId26"/>
    <p:sldId id="357" r:id="rId27"/>
    <p:sldId id="358" r:id="rId28"/>
    <p:sldId id="264" r:id="rId29"/>
    <p:sldId id="274" r:id="rId30"/>
    <p:sldId id="319" r:id="rId31"/>
    <p:sldId id="275" r:id="rId32"/>
    <p:sldId id="320" r:id="rId33"/>
    <p:sldId id="277" r:id="rId34"/>
    <p:sldId id="276" r:id="rId35"/>
    <p:sldId id="360" r:id="rId36"/>
    <p:sldId id="361" r:id="rId37"/>
    <p:sldId id="343" r:id="rId38"/>
    <p:sldId id="345" r:id="rId39"/>
    <p:sldId id="344" r:id="rId40"/>
    <p:sldId id="366" r:id="rId41"/>
    <p:sldId id="278" r:id="rId42"/>
    <p:sldId id="279" r:id="rId43"/>
    <p:sldId id="282" r:id="rId44"/>
    <p:sldId id="359" r:id="rId45"/>
    <p:sldId id="283" r:id="rId46"/>
    <p:sldId id="280" r:id="rId47"/>
    <p:sldId id="281" r:id="rId48"/>
    <p:sldId id="365" r:id="rId49"/>
    <p:sldId id="362" r:id="rId50"/>
    <p:sldId id="285" r:id="rId51"/>
    <p:sldId id="363" r:id="rId52"/>
    <p:sldId id="364" r:id="rId53"/>
    <p:sldId id="367" r:id="rId54"/>
    <p:sldId id="368" r:id="rId55"/>
    <p:sldId id="372" r:id="rId56"/>
    <p:sldId id="370" r:id="rId57"/>
    <p:sldId id="369" r:id="rId58"/>
    <p:sldId id="371" r:id="rId59"/>
    <p:sldId id="373" r:id="rId60"/>
    <p:sldId id="374" r:id="rId61"/>
    <p:sldId id="375" r:id="rId62"/>
    <p:sldId id="376" r:id="rId63"/>
    <p:sldId id="342" r:id="rId64"/>
    <p:sldId id="260" r:id="rId65"/>
    <p:sldId id="261" r:id="rId66"/>
    <p:sldId id="262" r:id="rId67"/>
  </p:sldIdLst>
  <p:sldSz cx="9144000" cy="6858000" type="screen4x3"/>
  <p:notesSz cx="6858000" cy="9144000"/>
  <p:defaultTextStyle>
    <a:defPPr>
      <a:defRPr lang="it-IT"/>
    </a:defPPr>
    <a:lvl1pPr algn="l" defTabSz="457200" rtl="0" fontAlgn="base">
      <a:spcBef>
        <a:spcPct val="0"/>
      </a:spcBef>
      <a:spcAft>
        <a:spcPct val="0"/>
      </a:spcAft>
      <a:defRPr kern="1200">
        <a:solidFill>
          <a:schemeClr val="tx1"/>
        </a:solidFill>
        <a:latin typeface="Arial" pitchFamily="-107" charset="0"/>
        <a:ea typeface="ＭＳ Ｐゴシック" pitchFamily="-107" charset="-128"/>
        <a:cs typeface="ＭＳ Ｐゴシック" pitchFamily="-107" charset="-128"/>
      </a:defRPr>
    </a:lvl1pPr>
    <a:lvl2pPr marL="457200" algn="l" defTabSz="457200" rtl="0" fontAlgn="base">
      <a:spcBef>
        <a:spcPct val="0"/>
      </a:spcBef>
      <a:spcAft>
        <a:spcPct val="0"/>
      </a:spcAft>
      <a:defRPr kern="1200">
        <a:solidFill>
          <a:schemeClr val="tx1"/>
        </a:solidFill>
        <a:latin typeface="Arial" pitchFamily="-107" charset="0"/>
        <a:ea typeface="ＭＳ Ｐゴシック" pitchFamily="-107" charset="-128"/>
        <a:cs typeface="ＭＳ Ｐゴシック" pitchFamily="-107" charset="-128"/>
      </a:defRPr>
    </a:lvl2pPr>
    <a:lvl3pPr marL="914400" algn="l" defTabSz="457200" rtl="0" fontAlgn="base">
      <a:spcBef>
        <a:spcPct val="0"/>
      </a:spcBef>
      <a:spcAft>
        <a:spcPct val="0"/>
      </a:spcAft>
      <a:defRPr kern="1200">
        <a:solidFill>
          <a:schemeClr val="tx1"/>
        </a:solidFill>
        <a:latin typeface="Arial" pitchFamily="-107" charset="0"/>
        <a:ea typeface="ＭＳ Ｐゴシック" pitchFamily="-107" charset="-128"/>
        <a:cs typeface="ＭＳ Ｐゴシック" pitchFamily="-107" charset="-128"/>
      </a:defRPr>
    </a:lvl3pPr>
    <a:lvl4pPr marL="1371600" algn="l" defTabSz="457200" rtl="0" fontAlgn="base">
      <a:spcBef>
        <a:spcPct val="0"/>
      </a:spcBef>
      <a:spcAft>
        <a:spcPct val="0"/>
      </a:spcAft>
      <a:defRPr kern="1200">
        <a:solidFill>
          <a:schemeClr val="tx1"/>
        </a:solidFill>
        <a:latin typeface="Arial" pitchFamily="-107" charset="0"/>
        <a:ea typeface="ＭＳ Ｐゴシック" pitchFamily="-107" charset="-128"/>
        <a:cs typeface="ＭＳ Ｐゴシック" pitchFamily="-107" charset="-128"/>
      </a:defRPr>
    </a:lvl4pPr>
    <a:lvl5pPr marL="1828800" algn="l" defTabSz="457200" rtl="0" fontAlgn="base">
      <a:spcBef>
        <a:spcPct val="0"/>
      </a:spcBef>
      <a:spcAft>
        <a:spcPct val="0"/>
      </a:spcAft>
      <a:defRPr kern="1200">
        <a:solidFill>
          <a:schemeClr val="tx1"/>
        </a:solidFill>
        <a:latin typeface="Arial" pitchFamily="-107" charset="0"/>
        <a:ea typeface="ＭＳ Ｐゴシック" pitchFamily="-107" charset="-128"/>
        <a:cs typeface="ＭＳ Ｐゴシック" pitchFamily="-107" charset="-128"/>
      </a:defRPr>
    </a:lvl5pPr>
    <a:lvl6pPr marL="2286000" algn="l" defTabSz="457200" rtl="0" eaLnBrk="1" latinLnBrk="0" hangingPunct="1">
      <a:defRPr kern="1200">
        <a:solidFill>
          <a:schemeClr val="tx1"/>
        </a:solidFill>
        <a:latin typeface="Arial" pitchFamily="-107" charset="0"/>
        <a:ea typeface="ＭＳ Ｐゴシック" pitchFamily="-107" charset="-128"/>
        <a:cs typeface="ＭＳ Ｐゴシック" pitchFamily="-107" charset="-128"/>
      </a:defRPr>
    </a:lvl6pPr>
    <a:lvl7pPr marL="2743200" algn="l" defTabSz="457200" rtl="0" eaLnBrk="1" latinLnBrk="0" hangingPunct="1">
      <a:defRPr kern="1200">
        <a:solidFill>
          <a:schemeClr val="tx1"/>
        </a:solidFill>
        <a:latin typeface="Arial" pitchFamily="-107" charset="0"/>
        <a:ea typeface="ＭＳ Ｐゴシック" pitchFamily="-107" charset="-128"/>
        <a:cs typeface="ＭＳ Ｐゴシック" pitchFamily="-107" charset="-128"/>
      </a:defRPr>
    </a:lvl7pPr>
    <a:lvl8pPr marL="3200400" algn="l" defTabSz="457200" rtl="0" eaLnBrk="1" latinLnBrk="0" hangingPunct="1">
      <a:defRPr kern="1200">
        <a:solidFill>
          <a:schemeClr val="tx1"/>
        </a:solidFill>
        <a:latin typeface="Arial" pitchFamily="-107" charset="0"/>
        <a:ea typeface="ＭＳ Ｐゴシック" pitchFamily="-107" charset="-128"/>
        <a:cs typeface="ＭＳ Ｐゴシック" pitchFamily="-107" charset="-128"/>
      </a:defRPr>
    </a:lvl8pPr>
    <a:lvl9pPr marL="3657600" algn="l" defTabSz="457200" rtl="0" eaLnBrk="1" latinLnBrk="0" hangingPunct="1">
      <a:defRPr kern="1200">
        <a:solidFill>
          <a:schemeClr val="tx1"/>
        </a:solidFill>
        <a:latin typeface="Arial" pitchFamily="-107" charset="0"/>
        <a:ea typeface="ＭＳ Ｐゴシック" pitchFamily="-107" charset="-128"/>
        <a:cs typeface="ＭＳ Ｐゴシック" pitchFamily="-107"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p:scale>
          <a:sx n="100" d="100"/>
          <a:sy n="100" d="100"/>
        </p:scale>
        <p:origin x="-1936" y="-6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presProps" Target="presProps.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slide" Target="slides/slide62.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viewProps" Target="viewProps.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tableStyles" Target="tableStyles.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69" Type="http://schemas.openxmlformats.org/officeDocument/2006/relationships/printerSettings" Target="printerSettings/printerSettings1.bin"/><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slide" Target="slides/slide65.xml"/><Relationship Id="rId36" Type="http://schemas.openxmlformats.org/officeDocument/2006/relationships/slide" Target="slides/slide35.xml"/><Relationship Id="rId72" Type="http://schemas.openxmlformats.org/officeDocument/2006/relationships/theme" Target="theme/theme1.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slide" Target="slides/slide66.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notesMaster" Target="notesMasters/notesMaster1.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470E313-DA5E-A348-9C78-34FF95EBDEDE}" type="datetime1">
              <a:rPr lang="it-IT"/>
              <a:pPr>
                <a:defRPr/>
              </a:pPr>
              <a:t>13-05-2015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AFF73DD2-C380-3F43-A7D1-47C85C70FA2D}"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egnaposto immagine diapositiva 1"/>
          <p:cNvSpPr>
            <a:spLocks noGrp="1" noRot="1" noChangeAspect="1"/>
          </p:cNvSpPr>
          <p:nvPr>
            <p:ph type="sldImg"/>
          </p:nvPr>
        </p:nvSpPr>
        <p:spPr bwMode="auto">
          <a:noFill/>
          <a:ln>
            <a:solidFill>
              <a:srgbClr val="000000"/>
            </a:solidFill>
            <a:miter lim="800000"/>
            <a:headEnd/>
            <a:tailEnd/>
          </a:ln>
        </p:spPr>
      </p:sp>
      <p:sp>
        <p:nvSpPr>
          <p:cNvPr id="2867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it-IT" i="1" smtClean="0">
                <a:ea typeface="ＭＳ Ｐゴシック" pitchFamily="-107" charset="-128"/>
                <a:cs typeface="ＭＳ Ｐゴシック" pitchFamily="-107" charset="-128"/>
              </a:rPr>
              <a:t>C.elegans </a:t>
            </a:r>
            <a:r>
              <a:rPr lang="it-IT" smtClean="0">
                <a:ea typeface="ＭＳ Ｐゴシック" pitchFamily="-107" charset="-128"/>
                <a:cs typeface="ＭＳ Ｐゴシック" pitchFamily="-107" charset="-128"/>
              </a:rPr>
              <a:t>has two sexes, hermphrodite and male. The gonad in the hermaphrodite (top) has two arms that are virtually identical to one another. Each arm produces first sperm, then oocytes. The oocytes are fertilized as they move towards the uterus, which is common to both gonad arms. The male has only one gonad arm and produces only sperm. In both sexes, the proliferative (or stem) cells reside at the distal ends of the gonad arms (shown in green). As the cells move proximally towards the uterus, they enter into meiotic prophase (begin differentiation).</a:t>
            </a:r>
          </a:p>
        </p:txBody>
      </p:sp>
      <p:sp>
        <p:nvSpPr>
          <p:cNvPr id="4" name="Segnaposto numero diapositiva 3"/>
          <p:cNvSpPr>
            <a:spLocks noGrp="1"/>
          </p:cNvSpPr>
          <p:nvPr>
            <p:ph type="sldNum" sz="quarter" idx="5"/>
          </p:nvPr>
        </p:nvSpPr>
        <p:spPr/>
        <p:txBody>
          <a:bodyPr/>
          <a:lstStyle/>
          <a:p>
            <a:pPr>
              <a:defRPr/>
            </a:pPr>
            <a:fld id="{A7D42A42-E4BC-0349-BA63-FEE42706EFD9}" type="slidenum">
              <a:rPr lang="it-IT" smtClean="0"/>
              <a:pPr>
                <a:defRPr/>
              </a:pPr>
              <a:t>14</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07C8A8-B782-C341-AE93-0497BD5EAFF5}" type="slidenum">
              <a:rPr lang="en-US" smtClean="0">
                <a:ea typeface="ＭＳ Ｐゴシック" charset="-128"/>
                <a:cs typeface="ＭＳ Ｐゴシック" charset="-128"/>
              </a:rPr>
              <a:pPr fontAlgn="base">
                <a:spcBef>
                  <a:spcPct val="0"/>
                </a:spcBef>
                <a:spcAft>
                  <a:spcPct val="0"/>
                </a:spcAft>
                <a:defRPr/>
              </a:pPr>
              <a:t>36</a:t>
            </a:fld>
            <a:endParaRPr lang="en-US" smtClean="0">
              <a:ea typeface="ＭＳ Ｐゴシック" charset="-128"/>
              <a:cs typeface="ＭＳ Ｐゴシック" charset="-128"/>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107" charset="-128"/>
                <a:cs typeface="ＭＳ Ｐゴシック" pitchFamily="-107" charset="-128"/>
              </a:rPr>
              <a:t>Figure C.3</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38D9893D-17CF-8341-9078-8BFC466D8E74}" type="slidenum">
              <a:rPr lang="et-EE">
                <a:latin typeface="Arial" pitchFamily="-106" charset="0"/>
              </a:rPr>
              <a:pPr>
                <a:defRPr/>
              </a:pPr>
              <a:t>37</a:t>
            </a:fld>
            <a:endParaRPr lang="et-EE">
              <a:latin typeface="Arial" pitchFamily="-106"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it-IT">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606E0689-B877-A842-8252-62AA38642396}" type="slidenum">
              <a:rPr lang="et-EE">
                <a:latin typeface="Arial" pitchFamily="-106" charset="0"/>
              </a:rPr>
              <a:pPr>
                <a:defRPr/>
              </a:pPr>
              <a:t>38</a:t>
            </a:fld>
            <a:endParaRPr lang="et-EE">
              <a:latin typeface="Arial" pitchFamily="-106"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it-IT">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it-IT">
              <a:ea typeface="ＭＳ Ｐゴシック" pitchFamily="-107" charset="-128"/>
              <a:cs typeface="ＭＳ Ｐゴシック" pitchFamily="-107"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egnaposto immagine diapositiva 1"/>
          <p:cNvSpPr>
            <a:spLocks noGrp="1" noRot="1" noChangeAspect="1"/>
          </p:cNvSpPr>
          <p:nvPr>
            <p:ph type="sldImg"/>
          </p:nvPr>
        </p:nvSpPr>
        <p:spPr bwMode="auto">
          <a:noFill/>
          <a:ln>
            <a:solidFill>
              <a:srgbClr val="000000"/>
            </a:solidFill>
            <a:miter lim="800000"/>
            <a:headEnd/>
            <a:tailEnd/>
          </a:ln>
        </p:spPr>
      </p:sp>
      <p:sp>
        <p:nvSpPr>
          <p:cNvPr id="3" name="Segnaposto note 2"/>
          <p:cNvSpPr>
            <a:spLocks noGrp="1"/>
          </p:cNvSpPr>
          <p:nvPr>
            <p:ph type="body" idx="1"/>
          </p:nvPr>
        </p:nvSpPr>
        <p:spPr/>
        <p:txBody>
          <a:bodyPr>
            <a:normAutofit fontScale="70000" lnSpcReduction="20000"/>
          </a:bodyPr>
          <a:lstStyle/>
          <a:p>
            <a:pPr eaLnBrk="1" hangingPunct="1">
              <a:defRPr/>
            </a:pPr>
            <a:r>
              <a:rPr lang="it-IT" dirty="0" smtClean="0"/>
              <a:t>The life </a:t>
            </a:r>
            <a:r>
              <a:rPr lang="it-IT" dirty="0" err="1" smtClean="0"/>
              <a:t>cycle</a:t>
            </a:r>
            <a:r>
              <a:rPr lang="it-IT" dirty="0" smtClean="0"/>
              <a:t> </a:t>
            </a:r>
            <a:r>
              <a:rPr lang="it-IT" dirty="0" err="1" smtClean="0"/>
              <a:t>of</a:t>
            </a:r>
            <a:r>
              <a:rPr lang="it-IT" dirty="0" smtClean="0"/>
              <a:t> </a:t>
            </a:r>
            <a:r>
              <a:rPr lang="it-IT" i="1" dirty="0" smtClean="0"/>
              <a:t>C. </a:t>
            </a:r>
            <a:r>
              <a:rPr lang="it-IT" i="1" dirty="0" err="1" smtClean="0"/>
              <a:t>elegans</a:t>
            </a:r>
            <a:r>
              <a:rPr lang="it-IT" dirty="0" smtClean="0"/>
              <a:t> </a:t>
            </a:r>
            <a:r>
              <a:rPr lang="it-IT" dirty="0" err="1" smtClean="0"/>
              <a:t>varies</a:t>
            </a:r>
            <a:r>
              <a:rPr lang="it-IT" dirty="0" smtClean="0"/>
              <a:t> </a:t>
            </a:r>
            <a:r>
              <a:rPr lang="it-IT" dirty="0" err="1" smtClean="0"/>
              <a:t>depending</a:t>
            </a:r>
            <a:r>
              <a:rPr lang="it-IT" dirty="0" smtClean="0"/>
              <a:t> on </a:t>
            </a:r>
            <a:r>
              <a:rPr lang="it-IT" dirty="0" err="1" smtClean="0"/>
              <a:t>certain</a:t>
            </a:r>
            <a:r>
              <a:rPr lang="it-IT" dirty="0" smtClean="0"/>
              <a:t> </a:t>
            </a:r>
            <a:r>
              <a:rPr lang="it-IT" dirty="0" err="1" smtClean="0"/>
              <a:t>environmental</a:t>
            </a:r>
            <a:r>
              <a:rPr lang="it-IT" dirty="0" smtClean="0"/>
              <a:t> </a:t>
            </a:r>
            <a:r>
              <a:rPr lang="it-IT" dirty="0" err="1" smtClean="0"/>
              <a:t>conditions</a:t>
            </a:r>
            <a:r>
              <a:rPr lang="it-IT" dirty="0" smtClean="0"/>
              <a:t>. In </a:t>
            </a:r>
            <a:r>
              <a:rPr lang="it-IT" dirty="0" err="1" smtClean="0"/>
              <a:t>ideal</a:t>
            </a:r>
            <a:r>
              <a:rPr lang="it-IT" dirty="0" smtClean="0"/>
              <a:t> </a:t>
            </a:r>
            <a:r>
              <a:rPr lang="it-IT" dirty="0" err="1" smtClean="0"/>
              <a:t>conditions</a:t>
            </a:r>
            <a:r>
              <a:rPr lang="it-IT" dirty="0" smtClean="0"/>
              <a:t>, </a:t>
            </a:r>
            <a:r>
              <a:rPr lang="it-IT" dirty="0" err="1" smtClean="0"/>
              <a:t>upon</a:t>
            </a:r>
            <a:r>
              <a:rPr lang="it-IT" dirty="0" smtClean="0"/>
              <a:t> </a:t>
            </a:r>
            <a:r>
              <a:rPr lang="it-IT" dirty="0" err="1" smtClean="0"/>
              <a:t>hatching</a:t>
            </a:r>
            <a:r>
              <a:rPr lang="it-IT" dirty="0" smtClean="0"/>
              <a:t> </a:t>
            </a:r>
            <a:r>
              <a:rPr lang="it-IT" dirty="0" err="1" smtClean="0"/>
              <a:t>juvenile</a:t>
            </a:r>
            <a:r>
              <a:rPr lang="it-IT" dirty="0" smtClean="0"/>
              <a:t> </a:t>
            </a:r>
            <a:r>
              <a:rPr lang="it-IT" i="1" dirty="0" smtClean="0"/>
              <a:t>C. </a:t>
            </a:r>
            <a:r>
              <a:rPr lang="it-IT" i="1" dirty="0" err="1" smtClean="0"/>
              <a:t>elegans</a:t>
            </a:r>
            <a:r>
              <a:rPr lang="it-IT" dirty="0" smtClean="0"/>
              <a:t> </a:t>
            </a:r>
            <a:r>
              <a:rPr lang="it-IT" dirty="0" err="1" smtClean="0"/>
              <a:t>proceed</a:t>
            </a:r>
            <a:r>
              <a:rPr lang="it-IT" dirty="0" smtClean="0"/>
              <a:t> </a:t>
            </a:r>
            <a:r>
              <a:rPr lang="it-IT" dirty="0" err="1" smtClean="0"/>
              <a:t>through</a:t>
            </a:r>
            <a:r>
              <a:rPr lang="it-IT" dirty="0" smtClean="0"/>
              <a:t> </a:t>
            </a:r>
            <a:r>
              <a:rPr lang="it-IT" dirty="0" err="1" smtClean="0"/>
              <a:t>4</a:t>
            </a:r>
            <a:r>
              <a:rPr lang="it-IT" dirty="0" smtClean="0"/>
              <a:t> </a:t>
            </a:r>
            <a:r>
              <a:rPr lang="it-IT" dirty="0" err="1" smtClean="0"/>
              <a:t>different</a:t>
            </a:r>
            <a:r>
              <a:rPr lang="it-IT" dirty="0" smtClean="0"/>
              <a:t> </a:t>
            </a:r>
            <a:r>
              <a:rPr lang="it-IT" dirty="0" err="1" smtClean="0"/>
              <a:t>larval</a:t>
            </a:r>
            <a:r>
              <a:rPr lang="it-IT" dirty="0" smtClean="0"/>
              <a:t> </a:t>
            </a:r>
            <a:r>
              <a:rPr lang="it-IT" dirty="0" err="1" smtClean="0"/>
              <a:t>stages</a:t>
            </a:r>
            <a:r>
              <a:rPr lang="it-IT" dirty="0" smtClean="0"/>
              <a:t> </a:t>
            </a:r>
            <a:r>
              <a:rPr lang="it-IT" dirty="0" err="1" smtClean="0"/>
              <a:t>as</a:t>
            </a:r>
            <a:r>
              <a:rPr lang="it-IT" dirty="0" smtClean="0"/>
              <a:t> </a:t>
            </a:r>
            <a:r>
              <a:rPr lang="it-IT" dirty="0" err="1" smtClean="0"/>
              <a:t>seen</a:t>
            </a:r>
            <a:r>
              <a:rPr lang="it-IT" dirty="0" smtClean="0"/>
              <a:t> in figure</a:t>
            </a:r>
            <a:r>
              <a:rPr lang="it-IT" baseline="30000" dirty="0" smtClean="0"/>
              <a:t>2</a:t>
            </a:r>
            <a:r>
              <a:rPr lang="it-IT" dirty="0" smtClean="0"/>
              <a:t>. </a:t>
            </a:r>
            <a:r>
              <a:rPr lang="it-IT" dirty="0" err="1" smtClean="0"/>
              <a:t>If</a:t>
            </a:r>
            <a:r>
              <a:rPr lang="it-IT" dirty="0" smtClean="0"/>
              <a:t> </a:t>
            </a:r>
            <a:r>
              <a:rPr lang="it-IT" dirty="0" err="1" smtClean="0"/>
              <a:t>resources</a:t>
            </a:r>
            <a:r>
              <a:rPr lang="it-IT" dirty="0" smtClean="0"/>
              <a:t> are </a:t>
            </a:r>
            <a:r>
              <a:rPr lang="it-IT" dirty="0" err="1" smtClean="0"/>
              <a:t>scarce</a:t>
            </a:r>
            <a:r>
              <a:rPr lang="it-IT" dirty="0" smtClean="0"/>
              <a:t>, </a:t>
            </a:r>
            <a:r>
              <a:rPr lang="it-IT" dirty="0" err="1" smtClean="0"/>
              <a:t>such</a:t>
            </a:r>
            <a:r>
              <a:rPr lang="it-IT" dirty="0" smtClean="0"/>
              <a:t> </a:t>
            </a:r>
            <a:r>
              <a:rPr lang="it-IT" dirty="0" err="1" smtClean="0"/>
              <a:t>as</a:t>
            </a:r>
            <a:r>
              <a:rPr lang="it-IT" dirty="0" smtClean="0"/>
              <a:t> in </a:t>
            </a:r>
            <a:r>
              <a:rPr lang="it-IT" dirty="0" err="1" smtClean="0"/>
              <a:t>conditions</a:t>
            </a:r>
            <a:r>
              <a:rPr lang="it-IT" dirty="0" smtClean="0"/>
              <a:t> </a:t>
            </a:r>
            <a:r>
              <a:rPr lang="it-IT" dirty="0" err="1" smtClean="0"/>
              <a:t>of</a:t>
            </a:r>
            <a:r>
              <a:rPr lang="it-IT" dirty="0" smtClean="0"/>
              <a:t> </a:t>
            </a:r>
            <a:r>
              <a:rPr lang="it-IT" dirty="0" err="1" smtClean="0"/>
              <a:t>over</a:t>
            </a:r>
            <a:r>
              <a:rPr lang="it-IT" dirty="0" smtClean="0"/>
              <a:t> </a:t>
            </a:r>
            <a:r>
              <a:rPr lang="it-IT" dirty="0" err="1" smtClean="0"/>
              <a:t>crowding</a:t>
            </a:r>
            <a:r>
              <a:rPr lang="it-IT" dirty="0" smtClean="0"/>
              <a:t>, </a:t>
            </a:r>
            <a:r>
              <a:rPr lang="it-IT" dirty="0" err="1" smtClean="0"/>
              <a:t>juvenile</a:t>
            </a:r>
            <a:r>
              <a:rPr lang="it-IT" dirty="0" smtClean="0"/>
              <a:t> </a:t>
            </a:r>
            <a:r>
              <a:rPr lang="it-IT" i="1" dirty="0" smtClean="0"/>
              <a:t>C. </a:t>
            </a:r>
            <a:r>
              <a:rPr lang="it-IT" i="1" dirty="0" err="1" smtClean="0"/>
              <a:t>elegans</a:t>
            </a:r>
            <a:r>
              <a:rPr lang="it-IT" dirty="0" smtClean="0"/>
              <a:t> </a:t>
            </a:r>
            <a:r>
              <a:rPr lang="it-IT" dirty="0" err="1" smtClean="0"/>
              <a:t>enter</a:t>
            </a:r>
            <a:r>
              <a:rPr lang="it-IT" dirty="0" smtClean="0"/>
              <a:t> a </a:t>
            </a:r>
            <a:r>
              <a:rPr lang="it-IT" dirty="0" err="1" smtClean="0"/>
              <a:t>dauer</a:t>
            </a:r>
            <a:r>
              <a:rPr lang="it-IT" dirty="0" smtClean="0"/>
              <a:t> in </a:t>
            </a:r>
            <a:r>
              <a:rPr lang="it-IT" dirty="0" err="1" smtClean="0"/>
              <a:t>which</a:t>
            </a:r>
            <a:r>
              <a:rPr lang="it-IT" dirty="0" smtClean="0"/>
              <a:t> </a:t>
            </a:r>
            <a:r>
              <a:rPr lang="it-IT" dirty="0" err="1" smtClean="0"/>
              <a:t>they</a:t>
            </a:r>
            <a:r>
              <a:rPr lang="it-IT" dirty="0" smtClean="0"/>
              <a:t> </a:t>
            </a:r>
            <a:r>
              <a:rPr lang="it-IT" dirty="0" err="1" smtClean="0"/>
              <a:t>become</a:t>
            </a:r>
            <a:r>
              <a:rPr lang="it-IT" dirty="0" smtClean="0"/>
              <a:t> </a:t>
            </a:r>
            <a:r>
              <a:rPr lang="it-IT" dirty="0" err="1" smtClean="0"/>
              <a:t>elongated</a:t>
            </a:r>
            <a:r>
              <a:rPr lang="it-IT" dirty="0" smtClean="0"/>
              <a:t> and </a:t>
            </a:r>
            <a:r>
              <a:rPr lang="it-IT" dirty="0" err="1" smtClean="0"/>
              <a:t>limit</a:t>
            </a:r>
            <a:r>
              <a:rPr lang="it-IT" dirty="0" smtClean="0"/>
              <a:t> </a:t>
            </a:r>
            <a:r>
              <a:rPr lang="it-IT" dirty="0" err="1" smtClean="0"/>
              <a:t>their</a:t>
            </a:r>
            <a:r>
              <a:rPr lang="it-IT" dirty="0" smtClean="0"/>
              <a:t> </a:t>
            </a:r>
            <a:r>
              <a:rPr lang="it-IT" dirty="0" err="1" smtClean="0"/>
              <a:t>consumption</a:t>
            </a:r>
            <a:r>
              <a:rPr lang="it-IT" dirty="0" smtClean="0"/>
              <a:t> </a:t>
            </a:r>
            <a:r>
              <a:rPr lang="it-IT" dirty="0" err="1" smtClean="0"/>
              <a:t>of</a:t>
            </a:r>
            <a:r>
              <a:rPr lang="it-IT" dirty="0" smtClean="0"/>
              <a:t> </a:t>
            </a:r>
            <a:r>
              <a:rPr lang="it-IT" dirty="0" err="1" smtClean="0"/>
              <a:t>resources</a:t>
            </a:r>
            <a:r>
              <a:rPr lang="it-IT" dirty="0" smtClean="0"/>
              <a:t> </a:t>
            </a:r>
            <a:r>
              <a:rPr lang="it-IT" dirty="0" err="1" smtClean="0"/>
              <a:t>until</a:t>
            </a:r>
            <a:r>
              <a:rPr lang="it-IT" dirty="0" smtClean="0"/>
              <a:t> </a:t>
            </a:r>
            <a:r>
              <a:rPr lang="it-IT" dirty="0" err="1" smtClean="0"/>
              <a:t>conditions</a:t>
            </a:r>
            <a:r>
              <a:rPr lang="it-IT" dirty="0" smtClean="0"/>
              <a:t> </a:t>
            </a:r>
            <a:r>
              <a:rPr lang="it-IT" dirty="0" err="1" smtClean="0"/>
              <a:t>improve</a:t>
            </a:r>
            <a:r>
              <a:rPr lang="it-IT" dirty="0" smtClean="0"/>
              <a:t>. </a:t>
            </a:r>
            <a:r>
              <a:rPr lang="it-IT" dirty="0" err="1" smtClean="0"/>
              <a:t>Temporal</a:t>
            </a:r>
            <a:r>
              <a:rPr lang="it-IT" dirty="0" smtClean="0"/>
              <a:t> </a:t>
            </a:r>
            <a:r>
              <a:rPr lang="it-IT" dirty="0" err="1" smtClean="0"/>
              <a:t>control</a:t>
            </a:r>
            <a:r>
              <a:rPr lang="it-IT" dirty="0" smtClean="0"/>
              <a:t> </a:t>
            </a:r>
            <a:r>
              <a:rPr lang="it-IT" dirty="0" err="1" smtClean="0"/>
              <a:t>of</a:t>
            </a:r>
            <a:r>
              <a:rPr lang="it-IT" dirty="0" smtClean="0"/>
              <a:t> the C. </a:t>
            </a:r>
            <a:r>
              <a:rPr lang="it-IT" dirty="0" err="1" smtClean="0"/>
              <a:t>elegans</a:t>
            </a:r>
            <a:r>
              <a:rPr lang="it-IT" dirty="0" smtClean="0"/>
              <a:t> life </a:t>
            </a:r>
            <a:r>
              <a:rPr lang="it-IT" dirty="0" err="1" smtClean="0"/>
              <a:t>cycle</a:t>
            </a:r>
            <a:r>
              <a:rPr lang="it-IT" dirty="0" smtClean="0"/>
              <a:t> </a:t>
            </a:r>
            <a:r>
              <a:rPr lang="it-IT" dirty="0" err="1" smtClean="0"/>
              <a:t>is</a:t>
            </a:r>
            <a:r>
              <a:rPr lang="it-IT" dirty="0" smtClean="0"/>
              <a:t> temperature sensitive. At 25ºC a generation </a:t>
            </a:r>
            <a:r>
              <a:rPr lang="it-IT" dirty="0" err="1" smtClean="0"/>
              <a:t>time</a:t>
            </a:r>
            <a:r>
              <a:rPr lang="it-IT" dirty="0" smtClean="0"/>
              <a:t> </a:t>
            </a:r>
            <a:r>
              <a:rPr lang="it-IT" dirty="0" err="1" smtClean="0"/>
              <a:t>is</a:t>
            </a:r>
            <a:r>
              <a:rPr lang="it-IT" dirty="0" smtClean="0"/>
              <a:t> </a:t>
            </a:r>
            <a:r>
              <a:rPr lang="it-IT" dirty="0" err="1" smtClean="0"/>
              <a:t>about</a:t>
            </a:r>
            <a:r>
              <a:rPr lang="it-IT" dirty="0" smtClean="0"/>
              <a:t> 3-4 </a:t>
            </a:r>
            <a:r>
              <a:rPr lang="it-IT" dirty="0" err="1" smtClean="0"/>
              <a:t>days</a:t>
            </a:r>
            <a:r>
              <a:rPr lang="it-IT" dirty="0" smtClean="0"/>
              <a:t>, </a:t>
            </a:r>
            <a:r>
              <a:rPr lang="it-IT" dirty="0" err="1" smtClean="0"/>
              <a:t>where</a:t>
            </a:r>
            <a:r>
              <a:rPr lang="it-IT" dirty="0" smtClean="0"/>
              <a:t> </a:t>
            </a:r>
            <a:r>
              <a:rPr lang="it-IT" dirty="0" err="1" smtClean="0"/>
              <a:t>as</a:t>
            </a:r>
            <a:r>
              <a:rPr lang="it-IT" dirty="0" smtClean="0"/>
              <a:t> </a:t>
            </a:r>
            <a:r>
              <a:rPr lang="it-IT" dirty="0" err="1" smtClean="0"/>
              <a:t>it</a:t>
            </a:r>
            <a:r>
              <a:rPr lang="it-IT" dirty="0" smtClean="0"/>
              <a:t> </a:t>
            </a:r>
            <a:r>
              <a:rPr lang="it-IT" dirty="0" err="1" smtClean="0"/>
              <a:t>extends</a:t>
            </a:r>
            <a:r>
              <a:rPr lang="it-IT" dirty="0" smtClean="0"/>
              <a:t> </a:t>
            </a:r>
            <a:r>
              <a:rPr lang="it-IT" dirty="0" err="1" smtClean="0"/>
              <a:t>to</a:t>
            </a:r>
            <a:r>
              <a:rPr lang="it-IT" dirty="0" smtClean="0"/>
              <a:t> </a:t>
            </a:r>
            <a:r>
              <a:rPr lang="it-IT" dirty="0" err="1" smtClean="0"/>
              <a:t>almost</a:t>
            </a:r>
            <a:r>
              <a:rPr lang="it-IT" dirty="0" smtClean="0"/>
              <a:t> a week at 16ºC. Some </a:t>
            </a:r>
            <a:r>
              <a:rPr lang="it-IT" dirty="0" err="1" smtClean="0"/>
              <a:t>mutations</a:t>
            </a:r>
            <a:r>
              <a:rPr lang="it-IT" dirty="0" smtClean="0"/>
              <a:t> in </a:t>
            </a:r>
            <a:r>
              <a:rPr lang="it-IT" i="1" dirty="0" smtClean="0"/>
              <a:t>C. </a:t>
            </a:r>
            <a:r>
              <a:rPr lang="it-IT" i="1" dirty="0" err="1" smtClean="0"/>
              <a:t>elegans</a:t>
            </a:r>
            <a:r>
              <a:rPr lang="it-IT" dirty="0" smtClean="0"/>
              <a:t> are </a:t>
            </a:r>
            <a:r>
              <a:rPr lang="it-IT" dirty="0" err="1" smtClean="0"/>
              <a:t>also</a:t>
            </a:r>
            <a:r>
              <a:rPr lang="it-IT" dirty="0" smtClean="0"/>
              <a:t> temperature sensitive, </a:t>
            </a:r>
            <a:r>
              <a:rPr lang="it-IT" dirty="0" err="1" smtClean="0"/>
              <a:t>only</a:t>
            </a:r>
            <a:r>
              <a:rPr lang="it-IT" dirty="0" smtClean="0"/>
              <a:t> </a:t>
            </a:r>
            <a:r>
              <a:rPr lang="it-IT" dirty="0" err="1" smtClean="0"/>
              <a:t>showing</a:t>
            </a:r>
            <a:r>
              <a:rPr lang="it-IT" dirty="0" smtClean="0"/>
              <a:t> a </a:t>
            </a:r>
            <a:r>
              <a:rPr lang="it-IT" dirty="0" err="1" smtClean="0"/>
              <a:t>phenotype</a:t>
            </a:r>
            <a:r>
              <a:rPr lang="it-IT" dirty="0" smtClean="0"/>
              <a:t> at </a:t>
            </a:r>
            <a:r>
              <a:rPr lang="it-IT" dirty="0" err="1" smtClean="0"/>
              <a:t>either</a:t>
            </a:r>
            <a:r>
              <a:rPr lang="it-IT" dirty="0" smtClean="0"/>
              <a:t> 16ºC or 25ºC.</a:t>
            </a:r>
          </a:p>
          <a:p>
            <a:pPr eaLnBrk="1" hangingPunct="1">
              <a:lnSpc>
                <a:spcPct val="90000"/>
              </a:lnSpc>
              <a:defRPr/>
            </a:pPr>
            <a:r>
              <a:rPr lang="en-US" sz="2400" dirty="0" smtClean="0"/>
              <a:t>3 days</a:t>
            </a:r>
          </a:p>
          <a:p>
            <a:pPr eaLnBrk="1" hangingPunct="1">
              <a:lnSpc>
                <a:spcPct val="90000"/>
              </a:lnSpc>
              <a:defRPr/>
            </a:pPr>
            <a:r>
              <a:rPr lang="en-US" sz="2400" dirty="0" smtClean="0"/>
              <a:t>Embryonic development begins in uterus</a:t>
            </a:r>
          </a:p>
          <a:p>
            <a:pPr eaLnBrk="1" hangingPunct="1">
              <a:lnSpc>
                <a:spcPct val="90000"/>
              </a:lnSpc>
              <a:defRPr/>
            </a:pPr>
            <a:r>
              <a:rPr lang="en-US" sz="2400" dirty="0" smtClean="0"/>
              <a:t>Hermaphrodite lays her eggs 2 hours after fertilization</a:t>
            </a:r>
          </a:p>
          <a:p>
            <a:pPr eaLnBrk="1" hangingPunct="1">
              <a:lnSpc>
                <a:spcPct val="90000"/>
              </a:lnSpc>
              <a:defRPr/>
            </a:pPr>
            <a:r>
              <a:rPr lang="en-US" sz="2400" dirty="0" err="1" smtClean="0"/>
              <a:t>Blastoderms</a:t>
            </a:r>
            <a:r>
              <a:rPr lang="en-US" sz="2400" dirty="0" smtClean="0"/>
              <a:t> – large cells produced by early cleavage</a:t>
            </a:r>
          </a:p>
          <a:p>
            <a:pPr lvl="1" eaLnBrk="1" hangingPunct="1">
              <a:lnSpc>
                <a:spcPct val="90000"/>
              </a:lnSpc>
              <a:defRPr/>
            </a:pPr>
            <a:r>
              <a:rPr lang="en-US" sz="2000" dirty="0" smtClean="0"/>
              <a:t>Unequal cleavages in early development</a:t>
            </a:r>
          </a:p>
          <a:p>
            <a:pPr lvl="1" eaLnBrk="1" hangingPunct="1">
              <a:lnSpc>
                <a:spcPct val="90000"/>
              </a:lnSpc>
              <a:defRPr/>
            </a:pPr>
            <a:r>
              <a:rPr lang="en-US" sz="2000" dirty="0" smtClean="0"/>
              <a:t>Until 28 cell stage all </a:t>
            </a:r>
            <a:r>
              <a:rPr lang="en-US" sz="2000" dirty="0" err="1" smtClean="0"/>
              <a:t>blastoderms</a:t>
            </a:r>
            <a:r>
              <a:rPr lang="en-US" sz="2000" dirty="0" smtClean="0"/>
              <a:t> contact surface of embryo</a:t>
            </a:r>
          </a:p>
          <a:p>
            <a:pPr eaLnBrk="1" hangingPunct="1">
              <a:lnSpc>
                <a:spcPct val="90000"/>
              </a:lnSpc>
              <a:defRPr/>
            </a:pPr>
            <a:r>
              <a:rPr lang="en-US" sz="2400" dirty="0" err="1" smtClean="0"/>
              <a:t>Gastrulation</a:t>
            </a:r>
            <a:r>
              <a:rPr lang="en-US" sz="2400" dirty="0" smtClean="0"/>
              <a:t> - At 28 cell stage, two gut precursor cells begin to move to embryo interior</a:t>
            </a:r>
          </a:p>
          <a:p>
            <a:pPr lvl="1" eaLnBrk="1" hangingPunct="1">
              <a:lnSpc>
                <a:spcPct val="90000"/>
              </a:lnSpc>
              <a:defRPr/>
            </a:pPr>
            <a:r>
              <a:rPr lang="en-US" sz="2000" dirty="0" smtClean="0"/>
              <a:t>Three germ layers produced (endoderm, mesoderm, ectoderm)</a:t>
            </a:r>
          </a:p>
          <a:p>
            <a:pPr lvl="1" eaLnBrk="1" hangingPunct="1">
              <a:lnSpc>
                <a:spcPct val="90000"/>
              </a:lnSpc>
              <a:defRPr/>
            </a:pPr>
            <a:r>
              <a:rPr lang="en-US" sz="2000" dirty="0" smtClean="0"/>
              <a:t>Later, cell division ceases while cells differentiate</a:t>
            </a:r>
          </a:p>
          <a:p>
            <a:pPr lvl="1" eaLnBrk="1" hangingPunct="1">
              <a:lnSpc>
                <a:spcPct val="90000"/>
              </a:lnSpc>
              <a:defRPr/>
            </a:pPr>
            <a:r>
              <a:rPr lang="en-US" sz="2000" dirty="0" smtClean="0"/>
              <a:t>Contractile proteins squeeze embryo into wormlike shape</a:t>
            </a:r>
          </a:p>
          <a:p>
            <a:pPr lvl="1" eaLnBrk="1" hangingPunct="1">
              <a:lnSpc>
                <a:spcPct val="90000"/>
              </a:lnSpc>
              <a:defRPr/>
            </a:pPr>
            <a:r>
              <a:rPr lang="en-US" sz="2000" dirty="0" smtClean="0"/>
              <a:t>14 hours after fertilization, egg hatches</a:t>
            </a:r>
          </a:p>
          <a:p>
            <a:pPr lvl="1" eaLnBrk="1" hangingPunct="1">
              <a:lnSpc>
                <a:spcPct val="90000"/>
              </a:lnSpc>
              <a:defRPr/>
            </a:pPr>
            <a:r>
              <a:rPr lang="en-US" sz="2000" dirty="0" smtClean="0"/>
              <a:t>L1 larvae is 250mm long and has 558 cells</a:t>
            </a:r>
          </a:p>
          <a:p>
            <a:pPr eaLnBrk="1" hangingPunct="1">
              <a:lnSpc>
                <a:spcPct val="90000"/>
              </a:lnSpc>
              <a:defRPr/>
            </a:pPr>
            <a:r>
              <a:rPr lang="en-US" sz="2400" dirty="0" smtClean="0"/>
              <a:t>Next 50 hours – L</a:t>
            </a:r>
            <a:endParaRPr lang="it-IT" dirty="0"/>
          </a:p>
        </p:txBody>
      </p:sp>
      <p:sp>
        <p:nvSpPr>
          <p:cNvPr id="4" name="Segnaposto numero diapositiva 3"/>
          <p:cNvSpPr>
            <a:spLocks noGrp="1"/>
          </p:cNvSpPr>
          <p:nvPr>
            <p:ph type="sldNum" sz="quarter" idx="5"/>
          </p:nvPr>
        </p:nvSpPr>
        <p:spPr/>
        <p:txBody>
          <a:bodyPr/>
          <a:lstStyle/>
          <a:p>
            <a:pPr>
              <a:defRPr/>
            </a:pPr>
            <a:fld id="{B7981850-317B-B942-B800-27BB93A2302A}" type="slidenum">
              <a:rPr lang="it-IT" smtClean="0"/>
              <a:pPr>
                <a:defRPr/>
              </a:pPr>
              <a:t>15</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it-IT">
              <a:ea typeface="ＭＳ Ｐゴシック" pitchFamily="-107" charset="-128"/>
              <a:cs typeface="ＭＳ Ｐゴシック" pitchFamily="-107"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59AA8F-4F0C-0744-8DF6-6406E483A4EB}" type="slidenum">
              <a:rPr lang="en-US" smtClean="0">
                <a:ea typeface="ＭＳ Ｐゴシック" charset="-128"/>
                <a:cs typeface="ＭＳ Ｐゴシック" charset="-128"/>
              </a:rPr>
              <a:pPr fontAlgn="base">
                <a:spcBef>
                  <a:spcPct val="0"/>
                </a:spcBef>
                <a:spcAft>
                  <a:spcPct val="0"/>
                </a:spcAft>
                <a:defRPr/>
              </a:pPr>
              <a:t>17</a:t>
            </a:fld>
            <a:endParaRPr lang="en-US" smtClean="0">
              <a:ea typeface="ＭＳ Ｐゴシック" charset="-128"/>
              <a:cs typeface="ＭＳ Ｐゴシック" charset="-128"/>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107" charset="-128"/>
                <a:cs typeface="ＭＳ Ｐゴシック" pitchFamily="-107" charset="-128"/>
              </a:rPr>
              <a:t>Figure C.5a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90BEF68-185F-7C4E-9B77-27042E1403F8}" type="slidenum">
              <a:rPr lang="en-US" smtClean="0"/>
              <a:pPr>
                <a:defRPr/>
              </a:pPr>
              <a:t>18</a:t>
            </a:fld>
            <a:endParaRPr lang="en-US" smtClean="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ea typeface="ＭＳ Ｐゴシック" pitchFamily="-107" charset="-128"/>
                <a:cs typeface="ＭＳ Ｐゴシック" pitchFamily="-107" charset="-128"/>
              </a:rPr>
              <a:t>Figure C.7b</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BFA026F5-0343-9E4F-8E4F-0FCA23FD7ABF}" type="slidenum">
              <a:rPr lang="en-US" smtClean="0"/>
              <a:pPr>
                <a:defRPr/>
              </a:pPr>
              <a:t>19</a:t>
            </a:fld>
            <a:endParaRPr lang="en-US"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it-IT">
              <a:ea typeface="ＭＳ Ｐゴシック" pitchFamily="-107" charset="-128"/>
              <a:cs typeface="ＭＳ Ｐゴシック" pitchFamily="-107"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it-IT">
              <a:ea typeface="ＭＳ Ｐゴシック" pitchFamily="-107" charset="-128"/>
              <a:cs typeface="ＭＳ Ｐゴシック" pitchFamily="-107"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it-IT">
              <a:ea typeface="ＭＳ Ｐゴシック" pitchFamily="-107" charset="-128"/>
              <a:cs typeface="ＭＳ Ｐゴシック" pitchFamily="-107"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AB896E-8C98-5E40-BFCB-E31B0FA2AEEF}" type="slidenum">
              <a:rPr lang="en-US"/>
              <a:pPr>
                <a:defRPr/>
              </a:pPr>
              <a:t>27</a:t>
            </a:fld>
            <a:endParaRPr lang="en-US"/>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ea typeface="ＭＳ Ｐゴシック" pitchFamily="-107" charset="-128"/>
                <a:cs typeface="ＭＳ Ｐゴシック" pitchFamily="-107" charset="-128"/>
              </a:rPr>
              <a:t>Figure C.15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B7BECB1F-8EC0-BD42-92AC-B84A126325F8}" type="datetime1">
              <a:rPr lang="it-IT"/>
              <a:pPr>
                <a:defRPr/>
              </a:pPr>
              <a:t>13-05-2015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4401EE0-765B-DA43-9A48-EC8B2990D5B3}"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80DE5CB-CAD5-A841-91B4-9C7698FBB476}" type="datetime1">
              <a:rPr lang="it-IT"/>
              <a:pPr>
                <a:defRPr/>
              </a:pPr>
              <a:t>13-05-2015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54CF20D-1BD6-C141-81CF-6C436963E37F}"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13F3418-0DE0-D542-B5EF-E657F40931D5}" type="datetime1">
              <a:rPr lang="it-IT"/>
              <a:pPr>
                <a:defRPr/>
              </a:pPr>
              <a:t>13-05-2015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61BDD47-B757-6743-83B9-4E4E736BD994}"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23D7C5A-9297-754E-AD2A-0B5DA6BA1DD2}" type="datetime1">
              <a:rPr lang="it-IT"/>
              <a:pPr>
                <a:defRPr/>
              </a:pPr>
              <a:t>13-05-2015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C5AD6D6-845C-F34F-988C-6F3FC436B31F}"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pPr>
              <a:defRPr/>
            </a:pPr>
            <a:fld id="{313BFF91-DFE2-CD45-802C-01A7D938FAFF}" type="datetime1">
              <a:rPr lang="it-IT"/>
              <a:pPr>
                <a:defRPr/>
              </a:pPr>
              <a:t>13-05-2015</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80E51C4-EAE9-B245-91C7-1A64CE8A0DC2}"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D3BFDEAA-8594-D145-9C14-0B3FCE39ADE4}" type="datetime1">
              <a:rPr lang="it-IT"/>
              <a:pPr>
                <a:defRPr/>
              </a:pPr>
              <a:t>13-05-2015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851C5A0-88E5-3C4F-B60B-1B04789C5B33}"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A8CF8D3C-8AEB-044D-90AE-32B890561722}" type="datetime1">
              <a:rPr lang="it-IT"/>
              <a:pPr>
                <a:defRPr/>
              </a:pPr>
              <a:t>13-05-2015</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66E34831-A57F-3B4E-8343-EABE32B9520D}"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a:lvl1pPr>
          </a:lstStyle>
          <a:p>
            <a:pPr>
              <a:defRPr/>
            </a:pPr>
            <a:fld id="{8CA164C3-3838-044A-8D9B-B4C3DEE0BA9F}" type="datetime1">
              <a:rPr lang="it-IT"/>
              <a:pPr>
                <a:defRPr/>
              </a:pPr>
              <a:t>13-05-2015</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35F04570-2929-3B4A-9A7A-A2538CB0BA00}"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37C15877-93B1-3E43-ACFB-EA2FF9FC563F}" type="datetime1">
              <a:rPr lang="it-IT"/>
              <a:pPr>
                <a:defRPr/>
              </a:pPr>
              <a:t>13-05-2015</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0D43E804-6A4E-7D4D-9E67-D9B99836243E}"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B642DBF5-4192-5641-9D3F-50EE2B9DFA9A}" type="datetime1">
              <a:rPr lang="it-IT"/>
              <a:pPr>
                <a:defRPr/>
              </a:pPr>
              <a:t>13-05-2015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74538E0F-BEF9-454D-8123-B23C5EC8AD67}"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DAFD4368-F8DC-0848-84F8-BFCA6BD7DCD8}" type="datetime1">
              <a:rPr lang="it-IT"/>
              <a:pPr>
                <a:defRPr/>
              </a:pPr>
              <a:t>13-05-2015</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F317403-9C4C-C842-AEBD-335059D06B8E}"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7B3FB31F-5D21-E64B-AEF5-FAFAB2E7938D}" type="datetime1">
              <a:rPr lang="it-IT"/>
              <a:pPr>
                <a:defRPr/>
              </a:pPr>
              <a:t>13-05-2015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91EFA869-7DD9-B647-AF87-04D306733A70}"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07"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07"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3"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3"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3"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3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6" Type="http://schemas.openxmlformats.org/officeDocument/2006/relationships/image" Target="../media/image42.png"/><Relationship Id="rId4" Type="http://schemas.openxmlformats.org/officeDocument/2006/relationships/image" Target="../media/image40.jpeg"/><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9.jpeg"/><Relationship Id="rId5" Type="http://schemas.openxmlformats.org/officeDocument/2006/relationships/image" Target="../media/image41.jpeg"/></Relationships>
</file>

<file path=ppt/slides/_rels/slide38.xml.rels><?xml version="1.0" encoding="UTF-8" standalone="yes"?>
<Relationships xmlns="http://schemas.openxmlformats.org/package/2006/relationships"><Relationship Id="rId4" Type="http://schemas.openxmlformats.org/officeDocument/2006/relationships/hyperlink" Target="http://130.15.90.245/photos.htm" TargetMode="External"/><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43.jpeg"/></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4" Type="http://schemas.openxmlformats.org/officeDocument/2006/relationships/image" Target="../media/image52.jpeg"/><Relationship Id="rId1" Type="http://schemas.openxmlformats.org/officeDocument/2006/relationships/slideLayout" Target="../slideLayouts/slideLayout2.xml"/><Relationship Id="rId2" Type="http://schemas.openxmlformats.org/officeDocument/2006/relationships/image" Target="../media/image43.jpeg"/><Relationship Id="rId3" Type="http://schemas.openxmlformats.org/officeDocument/2006/relationships/image" Target="../media/image51.png"/></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4" Type="http://schemas.openxmlformats.org/officeDocument/2006/relationships/image" Target="../media/image55.png"/><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54.png"/><Relationship Id="rId5" Type="http://schemas.openxmlformats.org/officeDocument/2006/relationships/image" Target="../media/image5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4" Type="http://schemas.openxmlformats.org/officeDocument/2006/relationships/image" Target="../media/image62.jpeg"/><Relationship Id="rId1" Type="http://schemas.openxmlformats.org/officeDocument/2006/relationships/slideLayout" Target="../slideLayouts/slideLayout2.xml"/><Relationship Id="rId2" Type="http://schemas.openxmlformats.org/officeDocument/2006/relationships/image" Target="../media/image60.jpeg"/><Relationship Id="rId3" Type="http://schemas.openxmlformats.org/officeDocument/2006/relationships/image" Target="../media/image61.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4" Type="http://schemas.openxmlformats.org/officeDocument/2006/relationships/image" Target="../media/image9.jpeg"/><Relationship Id="rId5" Type="http://schemas.openxmlformats.org/officeDocument/2006/relationships/image" Target="../media/image10.png"/><Relationship Id="rId7"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hyperlink" Target="http://130.15.90.245/photos.htm" TargetMode="External"/><Relationship Id="rId6"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12" descr="c1-photomicrograph_739"/>
          <p:cNvPicPr>
            <a:picLocks noChangeAspect="1" noChangeArrowheads="1"/>
          </p:cNvPicPr>
          <p:nvPr/>
        </p:nvPicPr>
        <p:blipFill>
          <a:blip r:embed="rId2"/>
          <a:srcRect/>
          <a:stretch>
            <a:fillRect/>
          </a:stretch>
        </p:blipFill>
        <p:spPr bwMode="auto">
          <a:xfrm>
            <a:off x="609600" y="2590800"/>
            <a:ext cx="4732338" cy="4038600"/>
          </a:xfrm>
          <a:prstGeom prst="rect">
            <a:avLst/>
          </a:prstGeom>
          <a:noFill/>
          <a:ln w="9525">
            <a:noFill/>
            <a:miter lim="800000"/>
            <a:headEnd/>
            <a:tailEnd/>
          </a:ln>
        </p:spPr>
      </p:pic>
      <p:sp>
        <p:nvSpPr>
          <p:cNvPr id="14339" name="Rettangolo 4"/>
          <p:cNvSpPr>
            <a:spLocks noChangeArrowheads="1"/>
          </p:cNvSpPr>
          <p:nvPr/>
        </p:nvSpPr>
        <p:spPr bwMode="auto">
          <a:xfrm>
            <a:off x="2962275" y="117475"/>
            <a:ext cx="5495925" cy="461963"/>
          </a:xfrm>
          <a:prstGeom prst="rect">
            <a:avLst/>
          </a:prstGeom>
          <a:noFill/>
          <a:ln w="9525">
            <a:noFill/>
            <a:miter lim="800000"/>
            <a:headEnd/>
            <a:tailEnd/>
          </a:ln>
        </p:spPr>
        <p:txBody>
          <a:bodyPr>
            <a:prstTxWarp prst="textNoShape">
              <a:avLst/>
            </a:prstTxWarp>
            <a:spAutoFit/>
          </a:bodyPr>
          <a:lstStyle/>
          <a:p>
            <a:r>
              <a:rPr lang="it-IT" sz="2400" i="1">
                <a:latin typeface="Calibri" pitchFamily="-107" charset="0"/>
              </a:rPr>
              <a:t>Caenorhabditis elegans</a:t>
            </a:r>
            <a:endParaRPr lang="it-IT" sz="2400">
              <a:latin typeface="Calibri" pitchFamily="-107" charset="0"/>
            </a:endParaRPr>
          </a:p>
        </p:txBody>
      </p:sp>
      <p:pic>
        <p:nvPicPr>
          <p:cNvPr id="14340" name="Immagine 5"/>
          <p:cNvPicPr>
            <a:picLocks noChangeAspect="1"/>
          </p:cNvPicPr>
          <p:nvPr/>
        </p:nvPicPr>
        <p:blipFill>
          <a:blip r:embed="rId3"/>
          <a:srcRect/>
          <a:stretch>
            <a:fillRect/>
          </a:stretch>
        </p:blipFill>
        <p:spPr bwMode="auto">
          <a:xfrm>
            <a:off x="5486400" y="903288"/>
            <a:ext cx="3298825" cy="3213100"/>
          </a:xfrm>
          <a:prstGeom prst="rect">
            <a:avLst/>
          </a:prstGeom>
          <a:noFill/>
          <a:ln w="9525">
            <a:noFill/>
            <a:miter lim="800000"/>
            <a:headEnd/>
            <a:tailEnd/>
          </a:ln>
        </p:spPr>
      </p:pic>
      <p:pic>
        <p:nvPicPr>
          <p:cNvPr id="14341" name="Picture 6" descr="celegan"/>
          <p:cNvPicPr>
            <a:picLocks noChangeAspect="1" noChangeArrowheads="1"/>
          </p:cNvPicPr>
          <p:nvPr/>
        </p:nvPicPr>
        <p:blipFill>
          <a:blip r:embed="rId4"/>
          <a:srcRect/>
          <a:stretch>
            <a:fillRect/>
          </a:stretch>
        </p:blipFill>
        <p:spPr bwMode="auto">
          <a:xfrm>
            <a:off x="609600" y="349250"/>
            <a:ext cx="1871663" cy="2160588"/>
          </a:xfrm>
          <a:prstGeom prst="rect">
            <a:avLst/>
          </a:prstGeom>
          <a:noFill/>
          <a:ln w="19050">
            <a:solidFill>
              <a:srgbClr val="000000"/>
            </a:solidFill>
            <a:miter lim="800000"/>
            <a:headEnd/>
            <a:tailEnd/>
          </a:ln>
        </p:spPr>
      </p:pic>
      <p:pic>
        <p:nvPicPr>
          <p:cNvPr id="14342" name="Immagine 7"/>
          <p:cNvPicPr>
            <a:picLocks noChangeAspect="1"/>
          </p:cNvPicPr>
          <p:nvPr/>
        </p:nvPicPr>
        <p:blipFill>
          <a:blip r:embed="rId5"/>
          <a:srcRect/>
          <a:stretch>
            <a:fillRect/>
          </a:stretch>
        </p:blipFill>
        <p:spPr bwMode="auto">
          <a:xfrm>
            <a:off x="5486400" y="4343400"/>
            <a:ext cx="3532188" cy="19367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olo 1"/>
          <p:cNvSpPr>
            <a:spLocks noGrp="1"/>
          </p:cNvSpPr>
          <p:nvPr>
            <p:ph type="title"/>
          </p:nvPr>
        </p:nvSpPr>
        <p:spPr/>
        <p:txBody>
          <a:bodyPr/>
          <a:lstStyle/>
          <a:p>
            <a:pPr eaLnBrk="1" hangingPunct="1"/>
            <a:r>
              <a:rPr lang="it-IT" b="1" smtClean="0">
                <a:ea typeface="ＭＳ Ｐゴシック" pitchFamily="-107" charset="-128"/>
                <a:cs typeface="ＭＳ Ｐゴシック" pitchFamily="-107" charset="-128"/>
              </a:rPr>
              <a:t>Drawbacks</a:t>
            </a:r>
            <a:endParaRPr lang="it-IT" smtClean="0">
              <a:ea typeface="ＭＳ Ｐゴシック" pitchFamily="-107" charset="-128"/>
              <a:cs typeface="ＭＳ Ｐゴシック" pitchFamily="-107" charset="-128"/>
            </a:endParaRPr>
          </a:p>
        </p:txBody>
      </p:sp>
      <p:sp>
        <p:nvSpPr>
          <p:cNvPr id="23555" name="Segnaposto contenuto 2"/>
          <p:cNvSpPr>
            <a:spLocks noGrp="1"/>
          </p:cNvSpPr>
          <p:nvPr>
            <p:ph idx="1"/>
          </p:nvPr>
        </p:nvSpPr>
        <p:spPr/>
        <p:txBody>
          <a:bodyPr/>
          <a:lstStyle/>
          <a:p>
            <a:pPr eaLnBrk="1" hangingPunct="1"/>
            <a:r>
              <a:rPr lang="it-IT" sz="2000" b="1" smtClean="0">
                <a:ea typeface="ＭＳ Ｐゴシック" pitchFamily="-107" charset="-128"/>
                <a:cs typeface="ＭＳ Ｐゴシック" pitchFamily="-107" charset="-128"/>
              </a:rPr>
              <a:t>No site directed mutagenesis</a:t>
            </a:r>
            <a:r>
              <a:rPr lang="it-IT" sz="2000" smtClean="0">
                <a:ea typeface="ＭＳ Ｐゴシック" pitchFamily="-107" charset="-128"/>
                <a:cs typeface="ＭＳ Ｐゴシック" pitchFamily="-107" charset="-128"/>
              </a:rPr>
              <a:t>, due to only one crossover per chromosome. There are a couple ways around this. Forward genetics screens are very easy. Also transgenic constructs can be either injected or bombarded into worms.</a:t>
            </a:r>
          </a:p>
          <a:p>
            <a:pPr algn="just" eaLnBrk="1" hangingPunct="1">
              <a:buFontTx/>
              <a:buChar char="•"/>
            </a:pPr>
            <a:r>
              <a:rPr lang="en-US" sz="2000" b="1" smtClean="0">
                <a:ea typeface="ＭＳ Ｐゴシック" pitchFamily="-107" charset="-128"/>
                <a:cs typeface="ＭＳ Ｐゴシック" pitchFamily="-107" charset="-128"/>
              </a:rPr>
              <a:t>No cell lines available</a:t>
            </a:r>
          </a:p>
          <a:p>
            <a:pPr algn="just" eaLnBrk="1" hangingPunct="1">
              <a:buFontTx/>
              <a:buChar char="•"/>
            </a:pPr>
            <a:r>
              <a:rPr lang="en-US" sz="2000" b="1" smtClean="0">
                <a:ea typeface="ＭＳ Ｐゴシック" pitchFamily="-107" charset="-128"/>
                <a:cs typeface="ＭＳ Ｐゴシック" pitchFamily="-107" charset="-128"/>
              </a:rPr>
              <a:t>dissection of specific tissues is unrealistic</a:t>
            </a:r>
          </a:p>
          <a:p>
            <a:pPr eaLnBrk="1" hangingPunct="1"/>
            <a:endParaRPr lang="it-IT" sz="2000" smtClean="0">
              <a:ea typeface="ＭＳ Ｐゴシック" pitchFamily="-107" charset="-128"/>
              <a:cs typeface="ＭＳ Ｐゴシック" pitchFamily="-107" charset="-128"/>
            </a:endParaRPr>
          </a:p>
          <a:p>
            <a:pPr eaLnBrk="1" hangingPunct="1"/>
            <a:endParaRPr lang="it-IT" sz="2000">
              <a:ea typeface="ＭＳ Ｐゴシック" pitchFamily="-107" charset="-128"/>
              <a:cs typeface="ＭＳ Ｐゴシック" pitchFamily="-107" charset="-128"/>
            </a:endParaRPr>
          </a:p>
        </p:txBody>
      </p:sp>
      <p:pic>
        <p:nvPicPr>
          <p:cNvPr id="23556" name="Picture 3" descr="worms"/>
          <p:cNvPicPr>
            <a:picLocks noChangeAspect="1" noChangeArrowheads="1"/>
          </p:cNvPicPr>
          <p:nvPr/>
        </p:nvPicPr>
        <p:blipFill>
          <a:blip r:embed="rId2">
            <a:lum bright="12000" contrast="38000"/>
            <a:grayscl/>
          </a:blip>
          <a:srcRect/>
          <a:stretch>
            <a:fillRect/>
          </a:stretch>
        </p:blipFill>
        <p:spPr bwMode="auto">
          <a:xfrm>
            <a:off x="7608888" y="0"/>
            <a:ext cx="1535112" cy="149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Immagine 3"/>
          <p:cNvPicPr>
            <a:picLocks noChangeAspect="1"/>
          </p:cNvPicPr>
          <p:nvPr/>
        </p:nvPicPr>
        <p:blipFill>
          <a:blip r:embed="rId2"/>
          <a:srcRect/>
          <a:stretch>
            <a:fillRect/>
          </a:stretch>
        </p:blipFill>
        <p:spPr bwMode="auto">
          <a:xfrm>
            <a:off x="4111625" y="3794125"/>
            <a:ext cx="4206875" cy="2414588"/>
          </a:xfrm>
          <a:prstGeom prst="rect">
            <a:avLst/>
          </a:prstGeom>
          <a:noFill/>
          <a:ln w="9525">
            <a:noFill/>
            <a:miter lim="800000"/>
            <a:headEnd/>
            <a:tailEnd/>
          </a:ln>
        </p:spPr>
      </p:pic>
      <p:sp>
        <p:nvSpPr>
          <p:cNvPr id="24579" name="Rettangolo 4"/>
          <p:cNvSpPr>
            <a:spLocks noChangeArrowheads="1"/>
          </p:cNvSpPr>
          <p:nvPr/>
        </p:nvSpPr>
        <p:spPr bwMode="auto">
          <a:xfrm>
            <a:off x="3124200" y="304800"/>
            <a:ext cx="3048000" cy="369888"/>
          </a:xfrm>
          <a:prstGeom prst="rect">
            <a:avLst/>
          </a:prstGeom>
          <a:noFill/>
          <a:ln w="9525">
            <a:noFill/>
            <a:miter lim="800000"/>
            <a:headEnd/>
            <a:tailEnd/>
          </a:ln>
        </p:spPr>
        <p:txBody>
          <a:bodyPr>
            <a:prstTxWarp prst="textNoShape">
              <a:avLst/>
            </a:prstTxWarp>
            <a:spAutoFit/>
          </a:bodyPr>
          <a:lstStyle/>
          <a:p>
            <a:r>
              <a:rPr lang="it-IT">
                <a:latin typeface="Calibri" pitchFamily="-107" charset="0"/>
              </a:rPr>
              <a:t>Anatomy of the worm</a:t>
            </a:r>
          </a:p>
        </p:txBody>
      </p:sp>
      <p:pic>
        <p:nvPicPr>
          <p:cNvPr id="24580" name="Picture 5"/>
          <p:cNvPicPr>
            <a:picLocks noChangeAspect="1" noChangeArrowheads="1"/>
          </p:cNvPicPr>
          <p:nvPr/>
        </p:nvPicPr>
        <p:blipFill>
          <a:blip r:embed="rId3"/>
          <a:srcRect/>
          <a:stretch>
            <a:fillRect/>
          </a:stretch>
        </p:blipFill>
        <p:spPr bwMode="auto">
          <a:xfrm>
            <a:off x="0" y="2489200"/>
            <a:ext cx="3276600" cy="2871788"/>
          </a:xfrm>
          <a:prstGeom prst="rect">
            <a:avLst/>
          </a:prstGeom>
          <a:noFill/>
          <a:ln w="9525">
            <a:noFill/>
            <a:miter lim="800000"/>
            <a:headEnd/>
            <a:tailEnd/>
          </a:ln>
        </p:spPr>
      </p:pic>
      <p:pic>
        <p:nvPicPr>
          <p:cNvPr id="24581" name="Picture 6"/>
          <p:cNvPicPr>
            <a:picLocks noChangeAspect="1" noChangeArrowheads="1"/>
          </p:cNvPicPr>
          <p:nvPr/>
        </p:nvPicPr>
        <p:blipFill>
          <a:blip r:embed="rId4"/>
          <a:srcRect/>
          <a:stretch>
            <a:fillRect/>
          </a:stretch>
        </p:blipFill>
        <p:spPr bwMode="auto">
          <a:xfrm>
            <a:off x="381000" y="685800"/>
            <a:ext cx="5410200" cy="1400175"/>
          </a:xfrm>
          <a:prstGeom prst="rect">
            <a:avLst/>
          </a:prstGeom>
          <a:noFill/>
          <a:ln w="9525">
            <a:noFill/>
            <a:miter lim="800000"/>
            <a:headEnd/>
            <a:tailEnd/>
          </a:ln>
        </p:spPr>
      </p:pic>
      <p:sp>
        <p:nvSpPr>
          <p:cNvPr id="24582" name="Text Box 8"/>
          <p:cNvSpPr txBox="1">
            <a:spLocks noChangeArrowheads="1"/>
          </p:cNvSpPr>
          <p:nvPr/>
        </p:nvSpPr>
        <p:spPr bwMode="auto">
          <a:xfrm>
            <a:off x="5791200" y="914400"/>
            <a:ext cx="4111625" cy="677863"/>
          </a:xfrm>
          <a:prstGeom prst="rect">
            <a:avLst/>
          </a:prstGeom>
          <a:noFill/>
          <a:ln w="9525">
            <a:noFill/>
            <a:miter lim="800000"/>
            <a:headEnd/>
            <a:tailEnd/>
          </a:ln>
        </p:spPr>
        <p:txBody>
          <a:bodyPr wrap="none">
            <a:prstTxWarp prst="textNoShape">
              <a:avLst/>
            </a:prstTxWarp>
            <a:spAutoFit/>
          </a:bodyPr>
          <a:lstStyle/>
          <a:p>
            <a:r>
              <a:rPr lang="en-US" sz="2000">
                <a:latin typeface="Helvetica" pitchFamily="-107" charset="0"/>
              </a:rPr>
              <a:t>959 somatic cells</a:t>
            </a:r>
          </a:p>
          <a:p>
            <a:r>
              <a:rPr lang="en-US">
                <a:latin typeface="Helvetica" pitchFamily="-107" charset="0"/>
              </a:rPr>
              <a:t>XX karyotype become hermaphrodites</a:t>
            </a:r>
          </a:p>
        </p:txBody>
      </p:sp>
      <p:sp>
        <p:nvSpPr>
          <p:cNvPr id="24583" name="Text Box 11"/>
          <p:cNvSpPr txBox="1">
            <a:spLocks noChangeArrowheads="1"/>
          </p:cNvSpPr>
          <p:nvPr/>
        </p:nvSpPr>
        <p:spPr bwMode="auto">
          <a:xfrm>
            <a:off x="0" y="5562600"/>
            <a:ext cx="3581400" cy="646113"/>
          </a:xfrm>
          <a:prstGeom prst="rect">
            <a:avLst/>
          </a:prstGeom>
          <a:noFill/>
          <a:ln w="9525">
            <a:noFill/>
            <a:miter lim="800000"/>
            <a:headEnd/>
            <a:tailEnd/>
          </a:ln>
        </p:spPr>
        <p:txBody>
          <a:bodyPr>
            <a:prstTxWarp prst="textNoShape">
              <a:avLst/>
            </a:prstTxWarp>
            <a:spAutoFit/>
          </a:bodyPr>
          <a:lstStyle/>
          <a:p>
            <a:r>
              <a:rPr lang="en-US">
                <a:latin typeface="Helvetica" pitchFamily="-107" charset="0"/>
              </a:rPr>
              <a:t>X0 karyotype become males </a:t>
            </a:r>
          </a:p>
          <a:p>
            <a:r>
              <a:rPr lang="en-US">
                <a:latin typeface="Helvetica" pitchFamily="-107" charset="0"/>
              </a:rPr>
              <a:t>1031 cells</a:t>
            </a:r>
          </a:p>
        </p:txBody>
      </p:sp>
      <p:sp>
        <p:nvSpPr>
          <p:cNvPr id="24584" name="Text Box 23"/>
          <p:cNvSpPr txBox="1">
            <a:spLocks noChangeArrowheads="1"/>
          </p:cNvSpPr>
          <p:nvPr/>
        </p:nvSpPr>
        <p:spPr bwMode="auto">
          <a:xfrm>
            <a:off x="3429000" y="2286000"/>
            <a:ext cx="5638800" cy="1508125"/>
          </a:xfrm>
          <a:prstGeom prst="rect">
            <a:avLst/>
          </a:prstGeom>
          <a:noFill/>
          <a:ln w="9525">
            <a:noFill/>
            <a:miter lim="800000"/>
            <a:headEnd/>
            <a:tailEnd/>
          </a:ln>
        </p:spPr>
        <p:txBody>
          <a:bodyPr>
            <a:prstTxWarp prst="textNoShape">
              <a:avLst/>
            </a:prstTxWarp>
            <a:spAutoFit/>
          </a:bodyPr>
          <a:lstStyle/>
          <a:p>
            <a:pPr>
              <a:spcBef>
                <a:spcPct val="20000"/>
              </a:spcBef>
            </a:pPr>
            <a:r>
              <a:rPr lang="en-US" sz="2000">
                <a:latin typeface="Helvetica" pitchFamily="-107" charset="0"/>
              </a:rPr>
              <a:t>   </a:t>
            </a:r>
          </a:p>
          <a:p>
            <a:pPr>
              <a:spcBef>
                <a:spcPct val="20000"/>
              </a:spcBef>
              <a:buFontTx/>
              <a:buChar char="•"/>
            </a:pPr>
            <a:r>
              <a:rPr lang="en-US" sz="2000">
                <a:latin typeface="Helvetica" pitchFamily="-107" charset="0"/>
              </a:rPr>
              <a:t>  With one less chromosome, males develop </a:t>
            </a:r>
          </a:p>
          <a:p>
            <a:pPr>
              <a:spcBef>
                <a:spcPct val="20000"/>
              </a:spcBef>
            </a:pPr>
            <a:r>
              <a:rPr lang="en-US" sz="2000">
                <a:latin typeface="Helvetica" pitchFamily="-107" charset="0"/>
              </a:rPr>
              <a:t>   79 more neurons and 25 more muscle cells </a:t>
            </a:r>
          </a:p>
          <a:p>
            <a:pPr>
              <a:spcBef>
                <a:spcPct val="20000"/>
              </a:spcBef>
            </a:pPr>
            <a:r>
              <a:rPr lang="en-US" sz="2000">
                <a:latin typeface="Helvetica" pitchFamily="-107" charset="0"/>
              </a:rPr>
              <a:t>   than hermaphrodites, used for mating.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2" name="Immagine 3"/>
          <p:cNvPicPr>
            <a:picLocks noChangeAspect="1"/>
          </p:cNvPicPr>
          <p:nvPr/>
        </p:nvPicPr>
        <p:blipFill>
          <a:blip r:embed="rId2"/>
          <a:srcRect/>
          <a:stretch>
            <a:fillRect/>
          </a:stretch>
        </p:blipFill>
        <p:spPr bwMode="auto">
          <a:xfrm>
            <a:off x="990600" y="762000"/>
            <a:ext cx="6896100" cy="5330825"/>
          </a:xfrm>
          <a:prstGeom prst="rect">
            <a:avLst/>
          </a:prstGeom>
          <a:noFill/>
          <a:ln w="9525">
            <a:noFill/>
            <a:miter lim="800000"/>
            <a:headEnd/>
            <a:tailEnd/>
          </a:ln>
        </p:spPr>
      </p:pic>
      <p:sp>
        <p:nvSpPr>
          <p:cNvPr id="25603" name="Rettangolo 3"/>
          <p:cNvSpPr>
            <a:spLocks noChangeArrowheads="1"/>
          </p:cNvSpPr>
          <p:nvPr/>
        </p:nvSpPr>
        <p:spPr bwMode="auto">
          <a:xfrm>
            <a:off x="0" y="55563"/>
            <a:ext cx="9178925" cy="346075"/>
          </a:xfrm>
          <a:prstGeom prst="rect">
            <a:avLst/>
          </a:prstGeom>
          <a:noFill/>
          <a:ln w="9525">
            <a:noFill/>
            <a:miter lim="800000"/>
            <a:headEnd/>
            <a:tailEnd/>
          </a:ln>
        </p:spPr>
        <p:txBody>
          <a:bodyPr wrap="none">
            <a:prstTxWarp prst="textNoShape">
              <a:avLst/>
            </a:prstTxWarp>
            <a:spAutoFit/>
          </a:bodyPr>
          <a:lstStyle/>
          <a:p>
            <a:pPr>
              <a:lnSpc>
                <a:spcPct val="90000"/>
              </a:lnSpc>
            </a:pPr>
            <a:r>
              <a:rPr lang="en-US"/>
              <a:t>Males arise spontaneously via nondisjunction of X during hermaphrodite gametogenesis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Immagine 3"/>
          <p:cNvPicPr>
            <a:picLocks noChangeAspect="1"/>
          </p:cNvPicPr>
          <p:nvPr/>
        </p:nvPicPr>
        <p:blipFill>
          <a:blip r:embed="rId2"/>
          <a:srcRect/>
          <a:stretch>
            <a:fillRect/>
          </a:stretch>
        </p:blipFill>
        <p:spPr bwMode="auto">
          <a:xfrm>
            <a:off x="914400" y="762000"/>
            <a:ext cx="4773613" cy="3352800"/>
          </a:xfrm>
          <a:prstGeom prst="rect">
            <a:avLst/>
          </a:prstGeom>
          <a:noFill/>
          <a:ln w="9525">
            <a:noFill/>
            <a:miter lim="800000"/>
            <a:headEnd/>
            <a:tailEnd/>
          </a:ln>
        </p:spPr>
      </p:pic>
      <p:pic>
        <p:nvPicPr>
          <p:cNvPr id="26627" name="Immagine 4" descr="1-s2.0-S0959437X05000250-gr1.jpg"/>
          <p:cNvPicPr>
            <a:picLocks noChangeAspect="1"/>
          </p:cNvPicPr>
          <p:nvPr/>
        </p:nvPicPr>
        <p:blipFill>
          <a:blip r:embed="rId3"/>
          <a:srcRect/>
          <a:stretch>
            <a:fillRect/>
          </a:stretch>
        </p:blipFill>
        <p:spPr bwMode="auto">
          <a:xfrm>
            <a:off x="5356225" y="2667000"/>
            <a:ext cx="3787775" cy="3767138"/>
          </a:xfrm>
          <a:prstGeom prst="rect">
            <a:avLst/>
          </a:prstGeom>
          <a:noFill/>
          <a:ln w="9525">
            <a:noFill/>
            <a:miter lim="800000"/>
            <a:headEnd/>
            <a:tailEnd/>
          </a:ln>
        </p:spPr>
      </p:pic>
      <p:sp>
        <p:nvSpPr>
          <p:cNvPr id="26628" name="CasellaDiTesto 5"/>
          <p:cNvSpPr txBox="1">
            <a:spLocks noChangeArrowheads="1"/>
          </p:cNvSpPr>
          <p:nvPr/>
        </p:nvSpPr>
        <p:spPr bwMode="auto">
          <a:xfrm>
            <a:off x="5688013" y="2362200"/>
            <a:ext cx="3429000" cy="369888"/>
          </a:xfrm>
          <a:prstGeom prst="rect">
            <a:avLst/>
          </a:prstGeom>
          <a:noFill/>
          <a:ln w="9525">
            <a:noFill/>
            <a:miter lim="800000"/>
            <a:headEnd/>
            <a:tailEnd/>
          </a:ln>
        </p:spPr>
        <p:txBody>
          <a:bodyPr wrap="none">
            <a:prstTxWarp prst="textNoShape">
              <a:avLst/>
            </a:prstTxWarp>
            <a:spAutoFit/>
          </a:bodyPr>
          <a:lstStyle/>
          <a:p>
            <a:r>
              <a:rPr lang="it-IT">
                <a:latin typeface="Calibri" pitchFamily="-107" charset="0"/>
              </a:rPr>
              <a:t>Dosage compensation inC. elegans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ttangolo 3"/>
          <p:cNvSpPr>
            <a:spLocks noChangeArrowheads="1"/>
          </p:cNvSpPr>
          <p:nvPr/>
        </p:nvSpPr>
        <p:spPr bwMode="auto">
          <a:xfrm>
            <a:off x="6858000" y="304800"/>
            <a:ext cx="2327275" cy="369888"/>
          </a:xfrm>
          <a:prstGeom prst="rect">
            <a:avLst/>
          </a:prstGeom>
          <a:noFill/>
          <a:ln w="9525">
            <a:noFill/>
            <a:miter lim="800000"/>
            <a:headEnd/>
            <a:tailEnd/>
          </a:ln>
        </p:spPr>
        <p:txBody>
          <a:bodyPr wrap="none">
            <a:prstTxWarp prst="textNoShape">
              <a:avLst/>
            </a:prstTxWarp>
            <a:spAutoFit/>
          </a:bodyPr>
          <a:lstStyle/>
          <a:p>
            <a:r>
              <a:rPr lang="it-IT"/>
              <a:t>Germline and Mating</a:t>
            </a:r>
          </a:p>
        </p:txBody>
      </p:sp>
      <p:pic>
        <p:nvPicPr>
          <p:cNvPr id="27651" name="Immagine 9" descr="1471-213X-9-35-1-l.jpg"/>
          <p:cNvPicPr>
            <a:picLocks noChangeAspect="1"/>
          </p:cNvPicPr>
          <p:nvPr/>
        </p:nvPicPr>
        <p:blipFill>
          <a:blip r:embed="rId3"/>
          <a:srcRect b="51054"/>
          <a:stretch>
            <a:fillRect/>
          </a:stretch>
        </p:blipFill>
        <p:spPr bwMode="auto">
          <a:xfrm>
            <a:off x="3657600" y="4953000"/>
            <a:ext cx="5334000" cy="1816100"/>
          </a:xfrm>
          <a:prstGeom prst="rect">
            <a:avLst/>
          </a:prstGeom>
          <a:noFill/>
          <a:ln w="9525">
            <a:noFill/>
            <a:miter lim="800000"/>
            <a:headEnd/>
            <a:tailEnd/>
          </a:ln>
        </p:spPr>
      </p:pic>
      <p:sp>
        <p:nvSpPr>
          <p:cNvPr id="27652" name="CasellaDiTesto 7"/>
          <p:cNvSpPr txBox="1">
            <a:spLocks noChangeArrowheads="1"/>
          </p:cNvSpPr>
          <p:nvPr/>
        </p:nvSpPr>
        <p:spPr bwMode="auto">
          <a:xfrm>
            <a:off x="914400" y="4953000"/>
            <a:ext cx="1517650" cy="246063"/>
          </a:xfrm>
          <a:prstGeom prst="rect">
            <a:avLst/>
          </a:prstGeom>
          <a:noFill/>
          <a:ln w="9525">
            <a:noFill/>
            <a:miter lim="800000"/>
            <a:headEnd/>
            <a:tailEnd/>
          </a:ln>
        </p:spPr>
        <p:txBody>
          <a:bodyPr wrap="none">
            <a:prstTxWarp prst="textNoShape">
              <a:avLst/>
            </a:prstTxWarp>
            <a:spAutoFit/>
          </a:bodyPr>
          <a:lstStyle/>
          <a:p>
            <a:r>
              <a:rPr lang="it-IT" sz="1000"/>
              <a:t>Image from Hansen lab</a:t>
            </a:r>
          </a:p>
        </p:txBody>
      </p:sp>
      <p:pic>
        <p:nvPicPr>
          <p:cNvPr id="27653" name="Immagine 8" descr="worms.gif"/>
          <p:cNvPicPr>
            <a:picLocks noChangeAspect="1"/>
          </p:cNvPicPr>
          <p:nvPr/>
        </p:nvPicPr>
        <p:blipFill>
          <a:blip r:embed="rId4"/>
          <a:srcRect/>
          <a:stretch>
            <a:fillRect/>
          </a:stretch>
        </p:blipFill>
        <p:spPr bwMode="auto">
          <a:xfrm>
            <a:off x="0" y="363538"/>
            <a:ext cx="6858000" cy="4598987"/>
          </a:xfrm>
          <a:prstGeom prst="rect">
            <a:avLst/>
          </a:prstGeom>
          <a:noFill/>
          <a:ln w="9525">
            <a:noFill/>
            <a:miter lim="800000"/>
            <a:headEnd/>
            <a:tailEnd/>
          </a:ln>
        </p:spPr>
      </p:pic>
      <p:sp>
        <p:nvSpPr>
          <p:cNvPr id="27654" name="Rettangolo 9"/>
          <p:cNvSpPr>
            <a:spLocks noChangeArrowheads="1"/>
          </p:cNvSpPr>
          <p:nvPr/>
        </p:nvSpPr>
        <p:spPr bwMode="auto">
          <a:xfrm>
            <a:off x="146050" y="4724400"/>
            <a:ext cx="4572000" cy="1841500"/>
          </a:xfrm>
          <a:prstGeom prst="rect">
            <a:avLst/>
          </a:prstGeom>
          <a:noFill/>
          <a:ln w="9525">
            <a:noFill/>
            <a:miter lim="800000"/>
            <a:headEnd/>
            <a:tailEnd/>
          </a:ln>
        </p:spPr>
        <p:txBody>
          <a:bodyPr>
            <a:prstTxWarp prst="textNoShape">
              <a:avLst/>
            </a:prstTxWarp>
            <a:spAutoFit/>
          </a:bodyPr>
          <a:lstStyle/>
          <a:p>
            <a:pPr>
              <a:lnSpc>
                <a:spcPct val="90000"/>
              </a:lnSpc>
            </a:pPr>
            <a:r>
              <a:rPr lang="en-US"/>
              <a:t>Hermaphrodite</a:t>
            </a:r>
          </a:p>
          <a:p>
            <a:pPr lvl="1">
              <a:lnSpc>
                <a:spcPct val="90000"/>
              </a:lnSpc>
            </a:pPr>
            <a:r>
              <a:rPr lang="en-US"/>
              <a:t>First 40 germ cells that enter meiosis in each arm of gonad develop into ~150 sperm deposited into spermatheca</a:t>
            </a:r>
          </a:p>
          <a:p>
            <a:pPr lvl="1">
              <a:lnSpc>
                <a:spcPct val="90000"/>
              </a:lnSpc>
            </a:pPr>
            <a:r>
              <a:rPr lang="en-US"/>
              <a:t>Sexual fate switches and rest of germ cells are oocytes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6"/>
          <p:cNvSpPr>
            <a:spLocks noChangeArrowheads="1"/>
          </p:cNvSpPr>
          <p:nvPr/>
        </p:nvSpPr>
        <p:spPr bwMode="auto">
          <a:xfrm>
            <a:off x="1795463" y="0"/>
            <a:ext cx="6486525" cy="523875"/>
          </a:xfrm>
          <a:prstGeom prst="rect">
            <a:avLst/>
          </a:prstGeom>
          <a:noFill/>
          <a:ln w="9525">
            <a:noFill/>
            <a:miter lim="800000"/>
            <a:headEnd/>
            <a:tailEnd/>
          </a:ln>
        </p:spPr>
        <p:txBody>
          <a:bodyPr wrap="none">
            <a:prstTxWarp prst="textNoShape">
              <a:avLst/>
            </a:prstTxWarp>
            <a:spAutoFit/>
          </a:bodyPr>
          <a:lstStyle/>
          <a:p>
            <a:r>
              <a:rPr lang="en-US" sz="2800" i="1">
                <a:solidFill>
                  <a:srgbClr val="800000"/>
                </a:solidFill>
                <a:latin typeface="Helvetica" pitchFamily="-107" charset="0"/>
                <a:ea typeface="Helvetica" pitchFamily="-107" charset="0"/>
                <a:cs typeface="Helvetica" pitchFamily="-107" charset="0"/>
              </a:rPr>
              <a:t>Life cycle of Caenorhabditis elegans</a:t>
            </a:r>
          </a:p>
        </p:txBody>
      </p:sp>
      <p:pic>
        <p:nvPicPr>
          <p:cNvPr id="29699" name="Picture 9"/>
          <p:cNvPicPr>
            <a:picLocks noChangeAspect="1" noChangeArrowheads="1"/>
          </p:cNvPicPr>
          <p:nvPr/>
        </p:nvPicPr>
        <p:blipFill>
          <a:blip r:embed="rId3"/>
          <a:srcRect/>
          <a:stretch>
            <a:fillRect/>
          </a:stretch>
        </p:blipFill>
        <p:spPr bwMode="auto">
          <a:xfrm>
            <a:off x="0" y="679450"/>
            <a:ext cx="7162800" cy="5495925"/>
          </a:xfrm>
          <a:prstGeom prst="rect">
            <a:avLst/>
          </a:prstGeom>
          <a:noFill/>
          <a:ln w="9525">
            <a:noFill/>
            <a:miter lim="800000"/>
            <a:headEnd/>
            <a:tailEnd/>
          </a:ln>
        </p:spPr>
      </p:pic>
      <p:sp>
        <p:nvSpPr>
          <p:cNvPr id="29700" name="Rectangle 10"/>
          <p:cNvSpPr>
            <a:spLocks noChangeArrowheads="1"/>
          </p:cNvSpPr>
          <p:nvPr/>
        </p:nvSpPr>
        <p:spPr bwMode="auto">
          <a:xfrm>
            <a:off x="304800" y="6324600"/>
            <a:ext cx="2046288" cy="292100"/>
          </a:xfrm>
          <a:prstGeom prst="rect">
            <a:avLst/>
          </a:prstGeom>
          <a:noFill/>
          <a:ln w="9525">
            <a:noFill/>
            <a:miter lim="800000"/>
            <a:headEnd/>
            <a:tailEnd/>
          </a:ln>
        </p:spPr>
        <p:txBody>
          <a:bodyPr wrap="none">
            <a:prstTxWarp prst="textNoShape">
              <a:avLst/>
            </a:prstTxWarp>
            <a:spAutoFit/>
          </a:bodyPr>
          <a:lstStyle/>
          <a:p>
            <a:r>
              <a:rPr lang="en-US" sz="1300">
                <a:solidFill>
                  <a:srgbClr val="000000"/>
                </a:solidFill>
                <a:latin typeface="Helvetica" pitchFamily="-107" charset="0"/>
              </a:rPr>
              <a:t>http://www.wormatlas.org</a:t>
            </a:r>
          </a:p>
        </p:txBody>
      </p:sp>
      <p:sp>
        <p:nvSpPr>
          <p:cNvPr id="29701" name="Text Box 13"/>
          <p:cNvSpPr txBox="1">
            <a:spLocks noChangeArrowheads="1"/>
          </p:cNvSpPr>
          <p:nvPr/>
        </p:nvSpPr>
        <p:spPr bwMode="auto">
          <a:xfrm>
            <a:off x="5605463" y="679450"/>
            <a:ext cx="3538537" cy="1077913"/>
          </a:xfrm>
          <a:prstGeom prst="rect">
            <a:avLst/>
          </a:prstGeom>
          <a:noFill/>
          <a:ln w="9525">
            <a:noFill/>
            <a:miter lim="800000"/>
            <a:headEnd/>
            <a:tailEnd/>
          </a:ln>
        </p:spPr>
        <p:txBody>
          <a:bodyPr wrap="none">
            <a:prstTxWarp prst="textNoShape">
              <a:avLst/>
            </a:prstTxWarp>
            <a:spAutoFit/>
          </a:bodyPr>
          <a:lstStyle/>
          <a:p>
            <a:r>
              <a:rPr lang="en-US" sz="1600">
                <a:latin typeface="Helvetica" pitchFamily="-107" charset="0"/>
              </a:rPr>
              <a:t>a spheroid of cells:</a:t>
            </a:r>
          </a:p>
          <a:p>
            <a:r>
              <a:rPr lang="en-US" sz="1600">
                <a:latin typeface="Helvetica" pitchFamily="-107" charset="0"/>
              </a:rPr>
              <a:t>ectoderm - hypodermis and neurons, </a:t>
            </a:r>
          </a:p>
          <a:p>
            <a:r>
              <a:rPr lang="en-US" sz="1600">
                <a:latin typeface="Helvetica" pitchFamily="-107" charset="0"/>
              </a:rPr>
              <a:t>mesoderm - pharynx and muscle, </a:t>
            </a:r>
          </a:p>
          <a:p>
            <a:r>
              <a:rPr lang="en-US" sz="1600">
                <a:latin typeface="Helvetica" pitchFamily="-107" charset="0"/>
              </a:rPr>
              <a:t>endoderm -  germline and intestine. </a:t>
            </a:r>
            <a:endParaRPr lang="en-US" sz="2000">
              <a:latin typeface="Helvetica" pitchFamily="-107" charset="0"/>
            </a:endParaRPr>
          </a:p>
        </p:txBody>
      </p:sp>
      <p:sp>
        <p:nvSpPr>
          <p:cNvPr id="29702" name="Text Box 15"/>
          <p:cNvSpPr txBox="1">
            <a:spLocks noChangeArrowheads="1"/>
          </p:cNvSpPr>
          <p:nvPr/>
        </p:nvSpPr>
        <p:spPr bwMode="auto">
          <a:xfrm>
            <a:off x="6934200" y="2082800"/>
            <a:ext cx="2200275" cy="584200"/>
          </a:xfrm>
          <a:prstGeom prst="rect">
            <a:avLst/>
          </a:prstGeom>
          <a:noFill/>
          <a:ln w="9525">
            <a:noFill/>
            <a:miter lim="800000"/>
            <a:headEnd/>
            <a:tailEnd/>
          </a:ln>
        </p:spPr>
        <p:txBody>
          <a:bodyPr wrap="none">
            <a:prstTxWarp prst="textNoShape">
              <a:avLst/>
            </a:prstTxWarp>
            <a:spAutoFit/>
          </a:bodyPr>
          <a:lstStyle/>
          <a:p>
            <a:r>
              <a:rPr lang="en-US" sz="1600" u="sng">
                <a:latin typeface="Helvetica" pitchFamily="-107" charset="0"/>
              </a:rPr>
              <a:t>Organogenesis</a:t>
            </a:r>
          </a:p>
          <a:p>
            <a:r>
              <a:rPr lang="en-US" sz="1600">
                <a:latin typeface="Helvetica" pitchFamily="-107" charset="0"/>
              </a:rPr>
              <a:t>terminal differentiation</a:t>
            </a:r>
            <a:endParaRPr lang="en-US" sz="1400">
              <a:latin typeface="Helvetica" pitchFamily="-107"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52400" y="1084263"/>
            <a:ext cx="8534400" cy="6002337"/>
          </a:xfrm>
          <a:prstGeom prst="rect">
            <a:avLst/>
          </a:prstGeom>
          <a:noFill/>
          <a:ln w="9525">
            <a:noFill/>
            <a:miter lim="800000"/>
            <a:headEnd/>
            <a:tailEnd/>
          </a:ln>
        </p:spPr>
        <p:txBody>
          <a:bodyPr>
            <a:prstTxWarp prst="textNoShape">
              <a:avLst/>
            </a:prstTxWarp>
            <a:spAutoFit/>
          </a:bodyPr>
          <a:lstStyle/>
          <a:p>
            <a:pPr>
              <a:buFont typeface="Times" pitchFamily="-107" charset="0"/>
              <a:buChar char="•"/>
            </a:pPr>
            <a:r>
              <a:rPr lang="en-US" sz="2800">
                <a:latin typeface="Helvetica" pitchFamily="-107" charset="0"/>
              </a:rPr>
              <a:t>  </a:t>
            </a:r>
            <a:r>
              <a:rPr lang="en-US" sz="2800">
                <a:latin typeface="Helvetica" pitchFamily="-107" charset="0"/>
                <a:ea typeface="Helvetica" pitchFamily="-107" charset="0"/>
                <a:cs typeface="Helvetica" pitchFamily="-107" charset="0"/>
              </a:rPr>
              <a:t>One amazing advantage of worms is that every worm has the exact same number of somatic cells!</a:t>
            </a:r>
          </a:p>
          <a:p>
            <a:pPr>
              <a:buFont typeface="Times" pitchFamily="-107" charset="0"/>
              <a:buNone/>
            </a:pPr>
            <a:endParaRPr lang="en-US" sz="2800">
              <a:latin typeface="Helvetica" pitchFamily="-107" charset="0"/>
              <a:ea typeface="Helvetica" pitchFamily="-107" charset="0"/>
              <a:cs typeface="Helvetica" pitchFamily="-107" charset="0"/>
            </a:endParaRPr>
          </a:p>
          <a:p>
            <a:pPr>
              <a:buFont typeface="Wingdings" pitchFamily="-107" charset="2"/>
              <a:buChar char="Ø"/>
            </a:pPr>
            <a:r>
              <a:rPr lang="en-US" sz="2800">
                <a:latin typeface="Helvetica" pitchFamily="-107" charset="0"/>
                <a:ea typeface="Helvetica" pitchFamily="-107" charset="0"/>
                <a:cs typeface="Helvetica" pitchFamily="-107" charset="0"/>
              </a:rPr>
              <a:t>     Hatching larva=558 cells</a:t>
            </a:r>
          </a:p>
          <a:p>
            <a:pPr>
              <a:buFont typeface="Wingdings" pitchFamily="-107" charset="2"/>
              <a:buChar char="Ø"/>
            </a:pPr>
            <a:r>
              <a:rPr lang="en-US" sz="2800">
                <a:latin typeface="Helvetica" pitchFamily="-107" charset="0"/>
                <a:ea typeface="Helvetica" pitchFamily="-107" charset="0"/>
                <a:cs typeface="Helvetica" pitchFamily="-107" charset="0"/>
              </a:rPr>
              <a:t>     Males (XO)=1031 somatic cells+ ~1000 sperm</a:t>
            </a:r>
          </a:p>
          <a:p>
            <a:pPr>
              <a:buFont typeface="Wingdings" pitchFamily="-107" charset="2"/>
              <a:buChar char="Ø"/>
            </a:pPr>
            <a:r>
              <a:rPr lang="en-US" sz="2800">
                <a:latin typeface="Helvetica" pitchFamily="-107" charset="0"/>
                <a:ea typeface="Helvetica" pitchFamily="-107" charset="0"/>
                <a:cs typeface="Helvetica" pitchFamily="-107" charset="0"/>
              </a:rPr>
              <a:t>     Hermaphrodite (XX)= 959 somatic cells+</a:t>
            </a:r>
          </a:p>
          <a:p>
            <a:pPr>
              <a:buFont typeface="Wingdings" pitchFamily="-107" charset="2"/>
              <a:buNone/>
            </a:pPr>
            <a:r>
              <a:rPr lang="en-US" sz="2800">
                <a:latin typeface="Helvetica" pitchFamily="-107" charset="0"/>
                <a:ea typeface="Helvetica" pitchFamily="-107" charset="0"/>
                <a:cs typeface="Helvetica" pitchFamily="-107" charset="0"/>
              </a:rPr>
              <a:t>        ~2000 eggs and sperm.</a:t>
            </a:r>
          </a:p>
          <a:p>
            <a:pPr>
              <a:buFont typeface="Wingdings" pitchFamily="-107" charset="2"/>
              <a:buNone/>
            </a:pPr>
            <a:endParaRPr lang="en-US" sz="2800">
              <a:latin typeface="Helvetica" pitchFamily="-107" charset="0"/>
              <a:ea typeface="Helvetica" pitchFamily="-107" charset="0"/>
              <a:cs typeface="Helvetica" pitchFamily="-107" charset="0"/>
            </a:endParaRPr>
          </a:p>
          <a:p>
            <a:pPr>
              <a:buFont typeface="Times" pitchFamily="-107" charset="0"/>
              <a:buChar char="•"/>
            </a:pPr>
            <a:r>
              <a:rPr lang="en-US" sz="2800">
                <a:latin typeface="Helvetica" pitchFamily="-107" charset="0"/>
                <a:ea typeface="Helvetica" pitchFamily="-107" charset="0"/>
                <a:cs typeface="Helvetica" pitchFamily="-107" charset="0"/>
              </a:rPr>
              <a:t>   Somatic cells arise by an INVARIANT cell lineage. </a:t>
            </a:r>
          </a:p>
          <a:p>
            <a:pPr>
              <a:buFont typeface="Times" pitchFamily="-107" charset="0"/>
              <a:buNone/>
            </a:pPr>
            <a:r>
              <a:rPr lang="en-US" sz="2800">
                <a:latin typeface="Helvetica" pitchFamily="-107" charset="0"/>
                <a:ea typeface="Helvetica" pitchFamily="-107" charset="0"/>
                <a:cs typeface="Helvetica" pitchFamily="-107" charset="0"/>
              </a:rPr>
              <a:t>    The divisions are invariant in pattern, timing, and </a:t>
            </a:r>
          </a:p>
          <a:p>
            <a:pPr>
              <a:buFont typeface="Times" pitchFamily="-107" charset="0"/>
              <a:buNone/>
            </a:pPr>
            <a:r>
              <a:rPr lang="en-US" sz="2800">
                <a:latin typeface="Helvetica" pitchFamily="-107" charset="0"/>
                <a:ea typeface="Helvetica" pitchFamily="-107" charset="0"/>
                <a:cs typeface="Helvetica" pitchFamily="-107" charset="0"/>
              </a:rPr>
              <a:t>    orientation of each division.</a:t>
            </a:r>
          </a:p>
          <a:p>
            <a:pPr>
              <a:buFont typeface="Times" pitchFamily="-107" charset="0"/>
              <a:buChar char="•"/>
            </a:pPr>
            <a:endParaRPr lang="en-US" sz="2800">
              <a:latin typeface="Helvetica" pitchFamily="-107" charset="0"/>
              <a:ea typeface="Helvetica" pitchFamily="-107" charset="0"/>
              <a:cs typeface="Helvetica" pitchFamily="-107" charset="0"/>
            </a:endParaRPr>
          </a:p>
          <a:p>
            <a:endParaRPr lang="en-US" sz="2000">
              <a:latin typeface="Helvetica" pitchFamily="-107" charset="0"/>
              <a:ea typeface="Helvetica" pitchFamily="-107" charset="0"/>
              <a:cs typeface="Helvetica" pitchFamily="-107" charset="0"/>
            </a:endParaRPr>
          </a:p>
        </p:txBody>
      </p:sp>
      <p:sp>
        <p:nvSpPr>
          <p:cNvPr id="31747" name="Rectangle 4"/>
          <p:cNvSpPr>
            <a:spLocks noChangeArrowheads="1"/>
          </p:cNvSpPr>
          <p:nvPr/>
        </p:nvSpPr>
        <p:spPr bwMode="auto">
          <a:xfrm>
            <a:off x="1219200" y="228600"/>
            <a:ext cx="6096000" cy="685800"/>
          </a:xfrm>
          <a:prstGeom prst="rect">
            <a:avLst/>
          </a:prstGeom>
          <a:noFill/>
          <a:ln w="9525">
            <a:noFill/>
            <a:miter lim="800000"/>
            <a:headEnd/>
            <a:tailEnd/>
          </a:ln>
        </p:spPr>
        <p:txBody>
          <a:bodyPr anchor="ctr">
            <a:prstTxWarp prst="textNoShape">
              <a:avLst/>
            </a:prstTxWarp>
          </a:bodyPr>
          <a:lstStyle/>
          <a:p>
            <a:pPr algn="ctr"/>
            <a:r>
              <a:rPr lang="en-US" sz="3600" i="1">
                <a:solidFill>
                  <a:srgbClr val="800000"/>
                </a:solidFill>
                <a:latin typeface="Helvetica" pitchFamily="-107" charset="0"/>
              </a:rPr>
              <a:t>C. elegans</a:t>
            </a:r>
            <a:r>
              <a:rPr lang="en-US" sz="3600">
                <a:solidFill>
                  <a:srgbClr val="800000"/>
                </a:solidFill>
                <a:latin typeface="Helvetica" pitchFamily="-107" charset="0"/>
              </a:rPr>
              <a:t> cell lineage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Segnaposto numero diapositiva 3"/>
          <p:cNvSpPr>
            <a:spLocks noGrp="1"/>
          </p:cNvSpPr>
          <p:nvPr>
            <p:ph type="sldNum" sz="quarter" idx="12"/>
          </p:nvPr>
        </p:nvSpPr>
        <p:spPr>
          <a:xfrm>
            <a:off x="457200" y="6356350"/>
            <a:ext cx="2133600" cy="365125"/>
          </a:xfrm>
        </p:spPr>
        <p:txBody>
          <a:bodyPr/>
          <a:lstStyle/>
          <a:p>
            <a:pPr algn="l">
              <a:defRPr/>
            </a:pPr>
            <a:r>
              <a:rPr lang="en-US"/>
              <a:t>C - </a:t>
            </a:r>
            <a:fld id="{D5F9F23C-C872-714E-A251-9A3826147C02}" type="slidenum">
              <a:rPr lang="en-US"/>
              <a:pPr algn="l">
                <a:defRPr/>
              </a:pPr>
              <a:t>17</a:t>
            </a:fld>
            <a:endParaRPr lang="en-US"/>
          </a:p>
        </p:txBody>
      </p:sp>
      <p:sp>
        <p:nvSpPr>
          <p:cNvPr id="33795" name="Rectangle 6"/>
          <p:cNvSpPr>
            <a:spLocks noChangeArrowheads="1"/>
          </p:cNvSpPr>
          <p:nvPr/>
        </p:nvSpPr>
        <p:spPr bwMode="auto">
          <a:xfrm>
            <a:off x="1828800" y="1600200"/>
            <a:ext cx="9144000" cy="0"/>
          </a:xfrm>
          <a:prstGeom prst="rect">
            <a:avLst/>
          </a:prstGeom>
          <a:noFill/>
          <a:ln w="9525">
            <a:noFill/>
            <a:miter lim="800000"/>
            <a:headEnd/>
            <a:tailEnd/>
          </a:ln>
        </p:spPr>
        <p:txBody>
          <a:bodyPr>
            <a:prstTxWarp prst="textNoShape">
              <a:avLst/>
            </a:prstTxWarp>
            <a:spAutoFit/>
          </a:bodyPr>
          <a:lstStyle/>
          <a:p>
            <a:endParaRPr lang="it-IT">
              <a:latin typeface="Calibri" pitchFamily="-107" charset="0"/>
            </a:endParaRPr>
          </a:p>
        </p:txBody>
      </p:sp>
      <p:pic>
        <p:nvPicPr>
          <p:cNvPr id="33796" name="Picture 5" descr="c_05a"/>
          <p:cNvPicPr>
            <a:picLocks noChangeAspect="1" noChangeArrowheads="1"/>
          </p:cNvPicPr>
          <p:nvPr/>
        </p:nvPicPr>
        <p:blipFill>
          <a:blip r:embed="rId3"/>
          <a:srcRect t="8333" b="4337"/>
          <a:stretch>
            <a:fillRect/>
          </a:stretch>
        </p:blipFill>
        <p:spPr bwMode="auto">
          <a:xfrm>
            <a:off x="152400" y="990600"/>
            <a:ext cx="5080000" cy="3743325"/>
          </a:xfrm>
          <a:prstGeom prst="rect">
            <a:avLst/>
          </a:prstGeom>
          <a:noFill/>
          <a:ln w="9525">
            <a:noFill/>
            <a:miter lim="800000"/>
            <a:headEnd/>
            <a:tailEnd/>
          </a:ln>
        </p:spPr>
      </p:pic>
      <p:sp>
        <p:nvSpPr>
          <p:cNvPr id="33797" name="Text Box 7"/>
          <p:cNvSpPr txBox="1">
            <a:spLocks noChangeArrowheads="1"/>
          </p:cNvSpPr>
          <p:nvPr/>
        </p:nvSpPr>
        <p:spPr bwMode="auto">
          <a:xfrm>
            <a:off x="0" y="6491288"/>
            <a:ext cx="1204913" cy="366712"/>
          </a:xfrm>
          <a:prstGeom prst="rect">
            <a:avLst/>
          </a:prstGeom>
          <a:noFill/>
          <a:ln w="9525">
            <a:noFill/>
            <a:miter lim="800000"/>
            <a:headEnd/>
            <a:tailEnd/>
          </a:ln>
        </p:spPr>
        <p:txBody>
          <a:bodyPr wrap="none">
            <a:prstTxWarp prst="textNoShape">
              <a:avLst/>
            </a:prstTxWarp>
            <a:spAutoFit/>
          </a:bodyPr>
          <a:lstStyle/>
          <a:p>
            <a:r>
              <a:rPr lang="en-US">
                <a:latin typeface="Calibri" pitchFamily="-107" charset="0"/>
              </a:rPr>
              <a:t>Figure C.5a</a:t>
            </a:r>
          </a:p>
        </p:txBody>
      </p:sp>
      <p:sp>
        <p:nvSpPr>
          <p:cNvPr id="33798" name="Text Box 8"/>
          <p:cNvSpPr txBox="1">
            <a:spLocks noChangeArrowheads="1"/>
          </p:cNvSpPr>
          <p:nvPr/>
        </p:nvSpPr>
        <p:spPr bwMode="auto">
          <a:xfrm>
            <a:off x="1066800" y="0"/>
            <a:ext cx="6840538" cy="579438"/>
          </a:xfrm>
          <a:prstGeom prst="rect">
            <a:avLst/>
          </a:prstGeom>
          <a:noFill/>
          <a:ln w="9525">
            <a:noFill/>
            <a:miter lim="800000"/>
            <a:headEnd/>
            <a:tailEnd/>
          </a:ln>
        </p:spPr>
        <p:txBody>
          <a:bodyPr wrap="none">
            <a:prstTxWarp prst="textNoShape">
              <a:avLst/>
            </a:prstTxWarp>
            <a:spAutoFit/>
          </a:bodyPr>
          <a:lstStyle/>
          <a:p>
            <a:r>
              <a:rPr lang="en-US" sz="3200" b="1">
                <a:solidFill>
                  <a:schemeClr val="tx2"/>
                </a:solidFill>
                <a:latin typeface="Calibri" pitchFamily="-107" charset="0"/>
              </a:rPr>
              <a:t>Embryonic Development in </a:t>
            </a:r>
            <a:r>
              <a:rPr lang="en-US" sz="3200" b="1" i="1">
                <a:solidFill>
                  <a:schemeClr val="tx2"/>
                </a:solidFill>
                <a:latin typeface="Calibri" pitchFamily="-107" charset="0"/>
              </a:rPr>
              <a:t>C. elegans</a:t>
            </a:r>
          </a:p>
        </p:txBody>
      </p:sp>
      <p:sp>
        <p:nvSpPr>
          <p:cNvPr id="33799" name="Text Box 10"/>
          <p:cNvSpPr txBox="1">
            <a:spLocks noChangeArrowheads="1"/>
          </p:cNvSpPr>
          <p:nvPr/>
        </p:nvSpPr>
        <p:spPr bwMode="auto">
          <a:xfrm>
            <a:off x="458788" y="4819650"/>
            <a:ext cx="1216025" cy="366713"/>
          </a:xfrm>
          <a:prstGeom prst="rect">
            <a:avLst/>
          </a:prstGeom>
          <a:noFill/>
          <a:ln w="9525">
            <a:noFill/>
            <a:miter lim="800000"/>
            <a:headEnd/>
            <a:tailEnd/>
          </a:ln>
        </p:spPr>
        <p:txBody>
          <a:bodyPr wrap="none">
            <a:prstTxWarp prst="textNoShape">
              <a:avLst/>
            </a:prstTxWarp>
            <a:spAutoFit/>
          </a:bodyPr>
          <a:lstStyle/>
          <a:p>
            <a:r>
              <a:rPr lang="en-US">
                <a:latin typeface="Calibri" pitchFamily="-107" charset="0"/>
              </a:rPr>
              <a:t>gastrulation</a:t>
            </a:r>
          </a:p>
        </p:txBody>
      </p:sp>
      <p:sp>
        <p:nvSpPr>
          <p:cNvPr id="33800" name="Text Box 11"/>
          <p:cNvSpPr txBox="1">
            <a:spLocks noChangeArrowheads="1"/>
          </p:cNvSpPr>
          <p:nvPr/>
        </p:nvSpPr>
        <p:spPr bwMode="auto">
          <a:xfrm>
            <a:off x="3505200" y="4865688"/>
            <a:ext cx="1905000" cy="641350"/>
          </a:xfrm>
          <a:prstGeom prst="rect">
            <a:avLst/>
          </a:prstGeom>
          <a:noFill/>
          <a:ln w="9525">
            <a:noFill/>
            <a:miter lim="800000"/>
            <a:headEnd/>
            <a:tailEnd/>
          </a:ln>
        </p:spPr>
        <p:txBody>
          <a:bodyPr>
            <a:prstTxWarp prst="textNoShape">
              <a:avLst/>
            </a:prstTxWarp>
            <a:spAutoFit/>
          </a:bodyPr>
          <a:lstStyle/>
          <a:p>
            <a:r>
              <a:rPr lang="en-US">
                <a:latin typeface="Calibri" pitchFamily="-107" charset="0"/>
              </a:rPr>
              <a:t>wormlike shape before hatching</a:t>
            </a:r>
          </a:p>
        </p:txBody>
      </p:sp>
      <p:sp>
        <p:nvSpPr>
          <p:cNvPr id="33801" name="Rettangolo 9"/>
          <p:cNvSpPr>
            <a:spLocks noChangeArrowheads="1"/>
          </p:cNvSpPr>
          <p:nvPr/>
        </p:nvSpPr>
        <p:spPr bwMode="auto">
          <a:xfrm>
            <a:off x="5232400" y="990600"/>
            <a:ext cx="3657600" cy="5137150"/>
          </a:xfrm>
          <a:prstGeom prst="rect">
            <a:avLst/>
          </a:prstGeom>
          <a:noFill/>
          <a:ln w="9525">
            <a:noFill/>
            <a:miter lim="800000"/>
            <a:headEnd/>
            <a:tailEnd/>
          </a:ln>
        </p:spPr>
        <p:txBody>
          <a:bodyPr>
            <a:prstTxWarp prst="textNoShape">
              <a:avLst/>
            </a:prstTxWarp>
            <a:spAutoFit/>
          </a:bodyPr>
          <a:lstStyle/>
          <a:p>
            <a:pPr>
              <a:lnSpc>
                <a:spcPct val="90000"/>
              </a:lnSpc>
              <a:buFont typeface="Arial" pitchFamily="-107" charset="0"/>
              <a:buChar char="•"/>
            </a:pPr>
            <a:r>
              <a:rPr lang="en-US" sz="1400"/>
              <a:t>3 days</a:t>
            </a:r>
          </a:p>
          <a:p>
            <a:pPr>
              <a:lnSpc>
                <a:spcPct val="90000"/>
              </a:lnSpc>
              <a:buFont typeface="Arial" pitchFamily="-107" charset="0"/>
              <a:buChar char="•"/>
            </a:pPr>
            <a:r>
              <a:rPr lang="en-US" sz="1400"/>
              <a:t>Embryonic development begins in uterus</a:t>
            </a:r>
          </a:p>
          <a:p>
            <a:pPr>
              <a:lnSpc>
                <a:spcPct val="90000"/>
              </a:lnSpc>
              <a:buFont typeface="Arial" pitchFamily="-107" charset="0"/>
              <a:buChar char="•"/>
            </a:pPr>
            <a:r>
              <a:rPr lang="en-US" sz="1400"/>
              <a:t>Hermaphrodite lays her eggs 2 hours after fertilization</a:t>
            </a:r>
          </a:p>
          <a:p>
            <a:pPr>
              <a:lnSpc>
                <a:spcPct val="90000"/>
              </a:lnSpc>
              <a:buFont typeface="Arial" pitchFamily="-107" charset="0"/>
              <a:buChar char="•"/>
            </a:pPr>
            <a:r>
              <a:rPr lang="en-US" sz="1400" b="1"/>
              <a:t>Blastoderms</a:t>
            </a:r>
            <a:r>
              <a:rPr lang="en-US" sz="1400"/>
              <a:t> – large cells produced by early cleavage</a:t>
            </a:r>
          </a:p>
          <a:p>
            <a:pPr marL="800100" lvl="1" indent="-342900">
              <a:lnSpc>
                <a:spcPct val="90000"/>
              </a:lnSpc>
              <a:buFont typeface="Calibri" pitchFamily="-107" charset="0"/>
              <a:buAutoNum type="arabicPeriod"/>
            </a:pPr>
            <a:r>
              <a:rPr lang="en-US" sz="1400"/>
              <a:t>Unequal cleavages in early development</a:t>
            </a:r>
          </a:p>
          <a:p>
            <a:pPr marL="800100" lvl="1" indent="-342900">
              <a:lnSpc>
                <a:spcPct val="90000"/>
              </a:lnSpc>
              <a:buFont typeface="Calibri" pitchFamily="-107" charset="0"/>
              <a:buAutoNum type="arabicPeriod"/>
            </a:pPr>
            <a:r>
              <a:rPr lang="en-US" sz="1400"/>
              <a:t>Until 28 cell stage all blastoderms contact surface of embryo</a:t>
            </a:r>
          </a:p>
          <a:p>
            <a:pPr>
              <a:lnSpc>
                <a:spcPct val="90000"/>
              </a:lnSpc>
              <a:buFont typeface="Arial" pitchFamily="-107" charset="0"/>
              <a:buChar char="•"/>
            </a:pPr>
            <a:r>
              <a:rPr lang="en-US" sz="1400" b="1"/>
              <a:t>Gastrulation</a:t>
            </a:r>
            <a:r>
              <a:rPr lang="en-US" sz="1400"/>
              <a:t> - At 28 cell stage, two gut precursor cells begin to move to embryo interior</a:t>
            </a:r>
          </a:p>
          <a:p>
            <a:pPr marL="800100" lvl="1" indent="-342900">
              <a:lnSpc>
                <a:spcPct val="90000"/>
              </a:lnSpc>
              <a:buFont typeface="Calibri" pitchFamily="-107" charset="0"/>
              <a:buAutoNum type="arabicPeriod"/>
            </a:pPr>
            <a:r>
              <a:rPr lang="en-US" sz="1400"/>
              <a:t>Three germ layers produced (endoderm, mesoderm, ectoderm)</a:t>
            </a:r>
          </a:p>
          <a:p>
            <a:pPr marL="800100" lvl="1" indent="-342900">
              <a:lnSpc>
                <a:spcPct val="90000"/>
              </a:lnSpc>
              <a:buFont typeface="Calibri" pitchFamily="-107" charset="0"/>
              <a:buAutoNum type="arabicPeriod"/>
            </a:pPr>
            <a:r>
              <a:rPr lang="en-US" sz="1400"/>
              <a:t>Later, cell division ceases while cells differentiate</a:t>
            </a:r>
          </a:p>
          <a:p>
            <a:pPr marL="800100" lvl="1" indent="-342900">
              <a:lnSpc>
                <a:spcPct val="90000"/>
              </a:lnSpc>
              <a:buFont typeface="Calibri" pitchFamily="-107" charset="0"/>
              <a:buAutoNum type="arabicPeriod"/>
            </a:pPr>
            <a:r>
              <a:rPr lang="en-US" sz="1400"/>
              <a:t>Contractile proteins squeeze embryo into wormlike shape</a:t>
            </a:r>
          </a:p>
          <a:p>
            <a:pPr marL="800100" lvl="1" indent="-342900">
              <a:lnSpc>
                <a:spcPct val="90000"/>
              </a:lnSpc>
              <a:buFont typeface="Calibri" pitchFamily="-107" charset="0"/>
              <a:buAutoNum type="arabicPeriod"/>
            </a:pPr>
            <a:r>
              <a:rPr lang="en-US" sz="1400"/>
              <a:t>14 hours after fertilization, egg hatches</a:t>
            </a:r>
          </a:p>
          <a:p>
            <a:pPr marL="800100" lvl="1" indent="-342900">
              <a:lnSpc>
                <a:spcPct val="90000"/>
              </a:lnSpc>
              <a:buFont typeface="Calibri" pitchFamily="-107" charset="0"/>
              <a:buAutoNum type="arabicPeriod"/>
            </a:pPr>
            <a:r>
              <a:rPr lang="en-US" sz="1400"/>
              <a:t>L1 larvae is 250mm long and has 558 cells</a:t>
            </a:r>
          </a:p>
          <a:p>
            <a:pPr>
              <a:lnSpc>
                <a:spcPct val="90000"/>
              </a:lnSpc>
              <a:buFont typeface="Arial" pitchFamily="-107" charset="0"/>
              <a:buChar char="•"/>
            </a:pPr>
            <a:r>
              <a:rPr lang="en-US" sz="1400"/>
              <a:t>Next 50 hours – L2, L3, L4 stages of development separated by molts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a:xfrm>
            <a:off x="457200" y="6356350"/>
            <a:ext cx="2133600" cy="365125"/>
          </a:xfrm>
        </p:spPr>
        <p:txBody>
          <a:bodyPr/>
          <a:lstStyle/>
          <a:p>
            <a:pPr algn="l">
              <a:defRPr/>
            </a:pPr>
            <a:r>
              <a:rPr lang="en-US" smtClean="0"/>
              <a:t>C - </a:t>
            </a:r>
            <a:fld id="{3EA576A3-9FBC-C04E-8BF9-0173804F4A0D}" type="slidenum">
              <a:rPr lang="en-US" smtClean="0"/>
              <a:pPr algn="l">
                <a:defRPr/>
              </a:pPr>
              <a:t>18</a:t>
            </a:fld>
            <a:endParaRPr lang="en-US"/>
          </a:p>
        </p:txBody>
      </p:sp>
      <p:sp>
        <p:nvSpPr>
          <p:cNvPr id="35843" name="Rectangle 2"/>
          <p:cNvSpPr>
            <a:spLocks noGrp="1" noRot="1" noChangeArrowheads="1"/>
          </p:cNvSpPr>
          <p:nvPr>
            <p:ph type="title"/>
          </p:nvPr>
        </p:nvSpPr>
        <p:spPr/>
        <p:txBody>
          <a:bodyPr/>
          <a:lstStyle/>
          <a:p>
            <a:pPr eaLnBrk="1" hangingPunct="1"/>
            <a:r>
              <a:rPr lang="en-US" sz="2800">
                <a:ea typeface="ＭＳ Ｐゴシック" pitchFamily="-107" charset="-128"/>
                <a:cs typeface="ＭＳ Ｐゴシック" pitchFamily="-107" charset="-128"/>
              </a:rPr>
              <a:t>Lineage Diagram of Early Cleavages Give Rise to Six Founder Cells Which Each Give Rise to Various Features of Adult</a:t>
            </a:r>
          </a:p>
        </p:txBody>
      </p:sp>
      <p:sp>
        <p:nvSpPr>
          <p:cNvPr id="35844" name="Rectangle 6"/>
          <p:cNvSpPr>
            <a:spLocks noChangeArrowheads="1"/>
          </p:cNvSpPr>
          <p:nvPr/>
        </p:nvSpPr>
        <p:spPr bwMode="auto">
          <a:xfrm>
            <a:off x="1828800" y="1671638"/>
            <a:ext cx="9144000" cy="0"/>
          </a:xfrm>
          <a:prstGeom prst="rect">
            <a:avLst/>
          </a:prstGeom>
          <a:noFill/>
          <a:ln w="9525">
            <a:noFill/>
            <a:miter lim="800000"/>
            <a:headEnd/>
            <a:tailEnd/>
          </a:ln>
        </p:spPr>
        <p:txBody>
          <a:bodyPr>
            <a:prstTxWarp prst="textNoShape">
              <a:avLst/>
            </a:prstTxWarp>
            <a:spAutoFit/>
          </a:bodyPr>
          <a:lstStyle/>
          <a:p>
            <a:endParaRPr lang="it-IT"/>
          </a:p>
        </p:txBody>
      </p:sp>
      <p:pic>
        <p:nvPicPr>
          <p:cNvPr id="35845" name="Picture 5" descr="c_07b"/>
          <p:cNvPicPr>
            <a:picLocks noChangeAspect="1" noChangeArrowheads="1"/>
          </p:cNvPicPr>
          <p:nvPr/>
        </p:nvPicPr>
        <p:blipFill>
          <a:blip r:embed="rId3"/>
          <a:srcRect t="6107"/>
          <a:stretch>
            <a:fillRect/>
          </a:stretch>
        </p:blipFill>
        <p:spPr bwMode="auto">
          <a:xfrm>
            <a:off x="1066800" y="1417638"/>
            <a:ext cx="7162800" cy="4587875"/>
          </a:xfrm>
          <a:prstGeom prst="rect">
            <a:avLst/>
          </a:prstGeom>
          <a:noFill/>
          <a:ln w="9525">
            <a:noFill/>
            <a:miter lim="800000"/>
            <a:headEnd/>
            <a:tailEnd/>
          </a:ln>
        </p:spPr>
      </p:pic>
      <p:sp>
        <p:nvSpPr>
          <p:cNvPr id="35846" name="Rettangolo 5"/>
          <p:cNvSpPr>
            <a:spLocks noChangeArrowheads="1"/>
          </p:cNvSpPr>
          <p:nvPr/>
        </p:nvSpPr>
        <p:spPr bwMode="auto">
          <a:xfrm>
            <a:off x="381000" y="6032500"/>
            <a:ext cx="8077200" cy="647700"/>
          </a:xfrm>
          <a:prstGeom prst="rect">
            <a:avLst/>
          </a:prstGeom>
          <a:noFill/>
          <a:ln w="9525">
            <a:noFill/>
            <a:miter lim="800000"/>
            <a:headEnd/>
            <a:tailEnd/>
          </a:ln>
        </p:spPr>
        <p:txBody>
          <a:bodyPr>
            <a:prstTxWarp prst="textNoShape">
              <a:avLst/>
            </a:prstTxWarp>
            <a:spAutoFit/>
          </a:bodyPr>
          <a:lstStyle/>
          <a:p>
            <a:r>
              <a:rPr lang="it-IT"/>
              <a:t>A more general method of examining the roles of individual cells during all stages of C. elegans development is laser ablation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2000" y="0"/>
            <a:ext cx="7772400" cy="838200"/>
          </a:xfrm>
        </p:spPr>
        <p:txBody>
          <a:bodyPr/>
          <a:lstStyle/>
          <a:p>
            <a:pPr eaLnBrk="1" hangingPunct="1"/>
            <a:r>
              <a:rPr lang="en-US" sz="3200">
                <a:solidFill>
                  <a:srgbClr val="990E16"/>
                </a:solidFill>
                <a:ea typeface="ＭＳ Ｐゴシック" pitchFamily="-107" charset="-128"/>
                <a:cs typeface="ＭＳ Ｐゴシック" pitchFamily="-107" charset="-128"/>
              </a:rPr>
              <a:t>Germline formation in </a:t>
            </a:r>
            <a:r>
              <a:rPr lang="en-US" sz="3200" i="1">
                <a:solidFill>
                  <a:srgbClr val="990E16"/>
                </a:solidFill>
                <a:ea typeface="ＭＳ Ｐゴシック" pitchFamily="-107" charset="-128"/>
                <a:cs typeface="ＭＳ Ｐゴシック" pitchFamily="-107" charset="-128"/>
              </a:rPr>
              <a:t>C. elegans</a:t>
            </a:r>
            <a:endParaRPr lang="en-US">
              <a:ea typeface="ＭＳ Ｐゴシック" pitchFamily="-107" charset="-128"/>
              <a:cs typeface="ＭＳ Ｐゴシック" pitchFamily="-107" charset="-128"/>
            </a:endParaRPr>
          </a:p>
        </p:txBody>
      </p:sp>
      <p:pic>
        <p:nvPicPr>
          <p:cNvPr id="37891" name="Picture 9" descr="devbio7e08432"/>
          <p:cNvPicPr preferRelativeResize="0">
            <a:picLocks noChangeAspect="1" noChangeArrowheads="1"/>
          </p:cNvPicPr>
          <p:nvPr/>
        </p:nvPicPr>
        <p:blipFill>
          <a:blip r:embed="rId3"/>
          <a:srcRect t="45714" b="21428"/>
          <a:stretch>
            <a:fillRect/>
          </a:stretch>
        </p:blipFill>
        <p:spPr bwMode="auto">
          <a:xfrm>
            <a:off x="1447800" y="800100"/>
            <a:ext cx="5715000" cy="1409700"/>
          </a:xfrm>
          <a:prstGeom prst="rect">
            <a:avLst/>
          </a:prstGeom>
          <a:noFill/>
          <a:ln w="9525">
            <a:noFill/>
            <a:miter lim="800000"/>
            <a:headEnd/>
            <a:tailEnd/>
          </a:ln>
        </p:spPr>
      </p:pic>
      <p:pic>
        <p:nvPicPr>
          <p:cNvPr id="37892" name="Picture 10" descr="devbio7e08433"/>
          <p:cNvPicPr preferRelativeResize="0">
            <a:picLocks noChangeAspect="1" noChangeArrowheads="1"/>
          </p:cNvPicPr>
          <p:nvPr/>
        </p:nvPicPr>
        <p:blipFill>
          <a:blip r:embed="rId4"/>
          <a:srcRect/>
          <a:stretch>
            <a:fillRect/>
          </a:stretch>
        </p:blipFill>
        <p:spPr bwMode="auto">
          <a:xfrm>
            <a:off x="2514600" y="2228850"/>
            <a:ext cx="6172200" cy="4629150"/>
          </a:xfrm>
          <a:prstGeom prst="rect">
            <a:avLst/>
          </a:prstGeom>
          <a:noFill/>
          <a:ln w="9525">
            <a:noFill/>
            <a:miter lim="800000"/>
            <a:headEnd/>
            <a:tailEnd/>
          </a:ln>
        </p:spPr>
      </p:pic>
      <p:grpSp>
        <p:nvGrpSpPr>
          <p:cNvPr id="2" name="Group 22"/>
          <p:cNvGrpSpPr>
            <a:grpSpLocks/>
          </p:cNvGrpSpPr>
          <p:nvPr/>
        </p:nvGrpSpPr>
        <p:grpSpPr bwMode="auto">
          <a:xfrm>
            <a:off x="-279400" y="3060700"/>
            <a:ext cx="6743700" cy="3225800"/>
            <a:chOff x="-176" y="1928"/>
            <a:chExt cx="4248" cy="2032"/>
          </a:xfrm>
        </p:grpSpPr>
        <p:grpSp>
          <p:nvGrpSpPr>
            <p:cNvPr id="37903" name="Group 20"/>
            <p:cNvGrpSpPr>
              <a:grpSpLocks/>
            </p:cNvGrpSpPr>
            <p:nvPr/>
          </p:nvGrpSpPr>
          <p:grpSpPr bwMode="auto">
            <a:xfrm>
              <a:off x="2376" y="1960"/>
              <a:ext cx="1696" cy="2000"/>
              <a:chOff x="2376" y="1960"/>
              <a:chExt cx="1696" cy="2000"/>
            </a:xfrm>
          </p:grpSpPr>
          <p:sp>
            <p:nvSpPr>
              <p:cNvPr id="37905" name="Oval 12"/>
              <p:cNvSpPr>
                <a:spLocks noChangeArrowheads="1"/>
              </p:cNvSpPr>
              <p:nvPr/>
            </p:nvSpPr>
            <p:spPr bwMode="auto">
              <a:xfrm>
                <a:off x="2376" y="1960"/>
                <a:ext cx="240" cy="232"/>
              </a:xfrm>
              <a:prstGeom prst="ellipse">
                <a:avLst/>
              </a:prstGeom>
              <a:solidFill>
                <a:srgbClr val="FF0000">
                  <a:alpha val="20000"/>
                </a:srgbClr>
              </a:solidFill>
              <a:ln w="9525">
                <a:solidFill>
                  <a:schemeClr val="tx1"/>
                </a:solidFill>
                <a:round/>
                <a:headEnd/>
                <a:tailEnd/>
              </a:ln>
            </p:spPr>
            <p:txBody>
              <a:bodyPr wrap="none" anchor="ctr">
                <a:prstTxWarp prst="textNoShape">
                  <a:avLst/>
                </a:prstTxWarp>
              </a:bodyPr>
              <a:lstStyle/>
              <a:p>
                <a:pPr algn="ctr"/>
                <a:endParaRPr lang="it-IT">
                  <a:solidFill>
                    <a:schemeClr val="bg1"/>
                  </a:solidFill>
                  <a:latin typeface="Helvetica" pitchFamily="-107" charset="0"/>
                </a:endParaRPr>
              </a:p>
            </p:txBody>
          </p:sp>
          <p:sp>
            <p:nvSpPr>
              <p:cNvPr id="37906" name="Oval 15"/>
              <p:cNvSpPr>
                <a:spLocks noChangeArrowheads="1"/>
              </p:cNvSpPr>
              <p:nvPr/>
            </p:nvSpPr>
            <p:spPr bwMode="auto">
              <a:xfrm>
                <a:off x="3424" y="2600"/>
                <a:ext cx="240" cy="232"/>
              </a:xfrm>
              <a:prstGeom prst="ellipse">
                <a:avLst/>
              </a:prstGeom>
              <a:solidFill>
                <a:srgbClr val="FF0000">
                  <a:alpha val="20000"/>
                </a:srgbClr>
              </a:solidFill>
              <a:ln w="9525">
                <a:solidFill>
                  <a:schemeClr val="tx1"/>
                </a:solidFill>
                <a:round/>
                <a:headEnd/>
                <a:tailEnd/>
              </a:ln>
            </p:spPr>
            <p:txBody>
              <a:bodyPr wrap="none" anchor="ctr">
                <a:prstTxWarp prst="textNoShape">
                  <a:avLst/>
                </a:prstTxWarp>
              </a:bodyPr>
              <a:lstStyle/>
              <a:p>
                <a:pPr algn="ctr"/>
                <a:endParaRPr lang="it-IT">
                  <a:solidFill>
                    <a:schemeClr val="bg1"/>
                  </a:solidFill>
                  <a:latin typeface="Helvetica" pitchFamily="-107" charset="0"/>
                </a:endParaRPr>
              </a:p>
            </p:txBody>
          </p:sp>
          <p:sp>
            <p:nvSpPr>
              <p:cNvPr id="37907" name="Oval 16"/>
              <p:cNvSpPr>
                <a:spLocks noChangeArrowheads="1"/>
              </p:cNvSpPr>
              <p:nvPr/>
            </p:nvSpPr>
            <p:spPr bwMode="auto">
              <a:xfrm>
                <a:off x="3448" y="2880"/>
                <a:ext cx="240" cy="232"/>
              </a:xfrm>
              <a:prstGeom prst="ellipse">
                <a:avLst/>
              </a:prstGeom>
              <a:solidFill>
                <a:srgbClr val="FF0000">
                  <a:alpha val="20000"/>
                </a:srgbClr>
              </a:solidFill>
              <a:ln w="9525">
                <a:solidFill>
                  <a:schemeClr val="tx1"/>
                </a:solidFill>
                <a:round/>
                <a:headEnd/>
                <a:tailEnd/>
              </a:ln>
            </p:spPr>
            <p:txBody>
              <a:bodyPr wrap="none" anchor="ctr">
                <a:prstTxWarp prst="textNoShape">
                  <a:avLst/>
                </a:prstTxWarp>
              </a:bodyPr>
              <a:lstStyle/>
              <a:p>
                <a:pPr algn="ctr"/>
                <a:endParaRPr lang="it-IT">
                  <a:solidFill>
                    <a:schemeClr val="bg1"/>
                  </a:solidFill>
                  <a:latin typeface="Helvetica" pitchFamily="-107" charset="0"/>
                </a:endParaRPr>
              </a:p>
            </p:txBody>
          </p:sp>
          <p:sp>
            <p:nvSpPr>
              <p:cNvPr id="37908" name="Oval 17"/>
              <p:cNvSpPr>
                <a:spLocks noChangeArrowheads="1"/>
              </p:cNvSpPr>
              <p:nvPr/>
            </p:nvSpPr>
            <p:spPr bwMode="auto">
              <a:xfrm>
                <a:off x="3448" y="3128"/>
                <a:ext cx="240" cy="232"/>
              </a:xfrm>
              <a:prstGeom prst="ellipse">
                <a:avLst/>
              </a:prstGeom>
              <a:solidFill>
                <a:srgbClr val="FF0000">
                  <a:alpha val="20000"/>
                </a:srgbClr>
              </a:solidFill>
              <a:ln w="9525">
                <a:solidFill>
                  <a:schemeClr val="tx1"/>
                </a:solidFill>
                <a:round/>
                <a:headEnd/>
                <a:tailEnd/>
              </a:ln>
            </p:spPr>
            <p:txBody>
              <a:bodyPr wrap="none" anchor="ctr">
                <a:prstTxWarp prst="textNoShape">
                  <a:avLst/>
                </a:prstTxWarp>
              </a:bodyPr>
              <a:lstStyle/>
              <a:p>
                <a:pPr algn="ctr"/>
                <a:endParaRPr lang="it-IT">
                  <a:solidFill>
                    <a:schemeClr val="bg1"/>
                  </a:solidFill>
                  <a:latin typeface="Helvetica" pitchFamily="-107" charset="0"/>
                </a:endParaRPr>
              </a:p>
            </p:txBody>
          </p:sp>
          <p:sp>
            <p:nvSpPr>
              <p:cNvPr id="37909" name="Oval 18"/>
              <p:cNvSpPr>
                <a:spLocks noChangeArrowheads="1"/>
              </p:cNvSpPr>
              <p:nvPr/>
            </p:nvSpPr>
            <p:spPr bwMode="auto">
              <a:xfrm>
                <a:off x="3832" y="3448"/>
                <a:ext cx="240" cy="232"/>
              </a:xfrm>
              <a:prstGeom prst="ellipse">
                <a:avLst/>
              </a:prstGeom>
              <a:solidFill>
                <a:srgbClr val="FF0000">
                  <a:alpha val="20000"/>
                </a:srgbClr>
              </a:solidFill>
              <a:ln w="9525">
                <a:solidFill>
                  <a:schemeClr val="tx1"/>
                </a:solidFill>
                <a:round/>
                <a:headEnd/>
                <a:tailEnd/>
              </a:ln>
            </p:spPr>
            <p:txBody>
              <a:bodyPr wrap="none" anchor="ctr">
                <a:prstTxWarp prst="textNoShape">
                  <a:avLst/>
                </a:prstTxWarp>
              </a:bodyPr>
              <a:lstStyle/>
              <a:p>
                <a:pPr algn="ctr"/>
                <a:endParaRPr lang="it-IT">
                  <a:solidFill>
                    <a:schemeClr val="bg1"/>
                  </a:solidFill>
                  <a:latin typeface="Helvetica" pitchFamily="-107" charset="0"/>
                </a:endParaRPr>
              </a:p>
            </p:txBody>
          </p:sp>
          <p:sp>
            <p:nvSpPr>
              <p:cNvPr id="37910" name="Oval 19"/>
              <p:cNvSpPr>
                <a:spLocks noChangeArrowheads="1"/>
              </p:cNvSpPr>
              <p:nvPr/>
            </p:nvSpPr>
            <p:spPr bwMode="auto">
              <a:xfrm>
                <a:off x="3832" y="3728"/>
                <a:ext cx="240" cy="232"/>
              </a:xfrm>
              <a:prstGeom prst="ellipse">
                <a:avLst/>
              </a:prstGeom>
              <a:solidFill>
                <a:srgbClr val="FF0000">
                  <a:alpha val="20000"/>
                </a:srgbClr>
              </a:solidFill>
              <a:ln w="9525">
                <a:solidFill>
                  <a:schemeClr val="tx1"/>
                </a:solidFill>
                <a:round/>
                <a:headEnd/>
                <a:tailEnd/>
              </a:ln>
            </p:spPr>
            <p:txBody>
              <a:bodyPr wrap="none" anchor="ctr">
                <a:prstTxWarp prst="textNoShape">
                  <a:avLst/>
                </a:prstTxWarp>
              </a:bodyPr>
              <a:lstStyle/>
              <a:p>
                <a:pPr algn="ctr"/>
                <a:endParaRPr lang="it-IT">
                  <a:solidFill>
                    <a:schemeClr val="bg1"/>
                  </a:solidFill>
                  <a:latin typeface="Helvetica" pitchFamily="-107" charset="0"/>
                </a:endParaRPr>
              </a:p>
            </p:txBody>
          </p:sp>
        </p:grpSp>
        <p:sp>
          <p:nvSpPr>
            <p:cNvPr id="37904" name="Text Box 21"/>
            <p:cNvSpPr txBox="1">
              <a:spLocks noChangeArrowheads="1"/>
            </p:cNvSpPr>
            <p:nvPr/>
          </p:nvSpPr>
          <p:spPr bwMode="auto">
            <a:xfrm>
              <a:off x="-176" y="1928"/>
              <a:ext cx="2784" cy="288"/>
            </a:xfrm>
            <a:prstGeom prst="rect">
              <a:avLst/>
            </a:prstGeom>
            <a:noFill/>
            <a:ln w="9525">
              <a:noFill/>
              <a:miter lim="800000"/>
              <a:headEnd/>
              <a:tailEnd/>
            </a:ln>
          </p:spPr>
          <p:txBody>
            <a:bodyPr>
              <a:prstTxWarp prst="textNoShape">
                <a:avLst/>
              </a:prstTxWarp>
              <a:spAutoFit/>
            </a:bodyPr>
            <a:lstStyle/>
            <a:p>
              <a:pPr algn="ctr"/>
              <a:r>
                <a:rPr lang="en-US" sz="2400">
                  <a:latin typeface="Helvetica" pitchFamily="-107" charset="0"/>
                </a:rPr>
                <a:t>6 Founder Cells</a:t>
              </a:r>
            </a:p>
          </p:txBody>
        </p:sp>
      </p:grpSp>
      <p:sp>
        <p:nvSpPr>
          <p:cNvPr id="37894" name="Text Box 32"/>
          <p:cNvSpPr txBox="1">
            <a:spLocks noChangeArrowheads="1"/>
          </p:cNvSpPr>
          <p:nvPr/>
        </p:nvSpPr>
        <p:spPr bwMode="auto">
          <a:xfrm>
            <a:off x="7670800" y="3213100"/>
            <a:ext cx="774700" cy="244475"/>
          </a:xfrm>
          <a:prstGeom prst="rect">
            <a:avLst/>
          </a:prstGeom>
          <a:noFill/>
          <a:ln w="9525">
            <a:noFill/>
            <a:miter lim="800000"/>
            <a:headEnd/>
            <a:tailEnd/>
          </a:ln>
        </p:spPr>
        <p:txBody>
          <a:bodyPr>
            <a:prstTxWarp prst="textNoShape">
              <a:avLst/>
            </a:prstTxWarp>
            <a:spAutoFit/>
          </a:bodyPr>
          <a:lstStyle/>
          <a:p>
            <a:pPr algn="ctr"/>
            <a:r>
              <a:rPr lang="en-US" sz="1000">
                <a:latin typeface="Helvetica" pitchFamily="-107" charset="0"/>
              </a:rPr>
              <a:t> +98 die</a:t>
            </a:r>
          </a:p>
        </p:txBody>
      </p:sp>
      <p:sp>
        <p:nvSpPr>
          <p:cNvPr id="37895" name="Text Box 33"/>
          <p:cNvSpPr txBox="1">
            <a:spLocks noChangeArrowheads="1"/>
          </p:cNvSpPr>
          <p:nvPr/>
        </p:nvSpPr>
        <p:spPr bwMode="auto">
          <a:xfrm>
            <a:off x="7632700" y="4305300"/>
            <a:ext cx="774700" cy="244475"/>
          </a:xfrm>
          <a:prstGeom prst="rect">
            <a:avLst/>
          </a:prstGeom>
          <a:noFill/>
          <a:ln w="9525">
            <a:noFill/>
            <a:miter lim="800000"/>
            <a:headEnd/>
            <a:tailEnd/>
          </a:ln>
        </p:spPr>
        <p:txBody>
          <a:bodyPr>
            <a:prstTxWarp prst="textNoShape">
              <a:avLst/>
            </a:prstTxWarp>
            <a:spAutoFit/>
          </a:bodyPr>
          <a:lstStyle/>
          <a:p>
            <a:pPr algn="ctr"/>
            <a:r>
              <a:rPr lang="en-US" sz="1000">
                <a:latin typeface="Helvetica" pitchFamily="-107" charset="0"/>
              </a:rPr>
              <a:t> +14 die</a:t>
            </a:r>
          </a:p>
        </p:txBody>
      </p:sp>
      <p:sp>
        <p:nvSpPr>
          <p:cNvPr id="37896" name="Text Box 34"/>
          <p:cNvSpPr txBox="1">
            <a:spLocks noChangeArrowheads="1"/>
          </p:cNvSpPr>
          <p:nvPr/>
        </p:nvSpPr>
        <p:spPr bwMode="auto">
          <a:xfrm>
            <a:off x="8039100" y="5143500"/>
            <a:ext cx="825500" cy="244475"/>
          </a:xfrm>
          <a:prstGeom prst="rect">
            <a:avLst/>
          </a:prstGeom>
          <a:noFill/>
          <a:ln w="9525">
            <a:noFill/>
            <a:miter lim="800000"/>
            <a:headEnd/>
            <a:tailEnd/>
          </a:ln>
        </p:spPr>
        <p:txBody>
          <a:bodyPr>
            <a:prstTxWarp prst="textNoShape">
              <a:avLst/>
            </a:prstTxWarp>
            <a:spAutoFit/>
          </a:bodyPr>
          <a:lstStyle/>
          <a:p>
            <a:pPr algn="ctr"/>
            <a:r>
              <a:rPr lang="en-US" sz="1000">
                <a:latin typeface="Helvetica" pitchFamily="-107" charset="0"/>
              </a:rPr>
              <a:t> +1 dies</a:t>
            </a:r>
          </a:p>
        </p:txBody>
      </p:sp>
      <p:grpSp>
        <p:nvGrpSpPr>
          <p:cNvPr id="4" name="Group 40"/>
          <p:cNvGrpSpPr>
            <a:grpSpLocks/>
          </p:cNvGrpSpPr>
          <p:nvPr/>
        </p:nvGrpSpPr>
        <p:grpSpPr bwMode="auto">
          <a:xfrm>
            <a:off x="-292100" y="4572000"/>
            <a:ext cx="6819900" cy="1689100"/>
            <a:chOff x="-184" y="2880"/>
            <a:chExt cx="4296" cy="1064"/>
          </a:xfrm>
        </p:grpSpPr>
        <p:sp>
          <p:nvSpPr>
            <p:cNvPr id="37898" name="Text Box 35"/>
            <p:cNvSpPr txBox="1">
              <a:spLocks noChangeArrowheads="1"/>
            </p:cNvSpPr>
            <p:nvPr/>
          </p:nvSpPr>
          <p:spPr bwMode="auto">
            <a:xfrm>
              <a:off x="-184" y="2880"/>
              <a:ext cx="2784" cy="366"/>
            </a:xfrm>
            <a:prstGeom prst="rect">
              <a:avLst/>
            </a:prstGeom>
            <a:noFill/>
            <a:ln w="9525">
              <a:noFill/>
              <a:miter lim="800000"/>
              <a:headEnd/>
              <a:tailEnd/>
            </a:ln>
          </p:spPr>
          <p:txBody>
            <a:bodyPr>
              <a:prstTxWarp prst="textNoShape">
                <a:avLst/>
              </a:prstTxWarp>
              <a:spAutoFit/>
            </a:bodyPr>
            <a:lstStyle/>
            <a:p>
              <a:pPr algn="ctr"/>
              <a:r>
                <a:rPr lang="en-US" sz="1600" i="1">
                  <a:latin typeface="Helvetica" pitchFamily="-107" charset="0"/>
                </a:rPr>
                <a:t>Small posterior cell goes</a:t>
              </a:r>
            </a:p>
            <a:p>
              <a:pPr algn="ctr"/>
              <a:r>
                <a:rPr lang="en-US" sz="1600" i="1">
                  <a:latin typeface="Helvetica" pitchFamily="-107" charset="0"/>
                </a:rPr>
                <a:t>germline</a:t>
              </a:r>
            </a:p>
          </p:txBody>
        </p:sp>
        <p:sp>
          <p:nvSpPr>
            <p:cNvPr id="37899" name="Oval 36"/>
            <p:cNvSpPr>
              <a:spLocks noChangeArrowheads="1"/>
            </p:cNvSpPr>
            <p:nvPr/>
          </p:nvSpPr>
          <p:spPr bwMode="auto">
            <a:xfrm>
              <a:off x="2336" y="2984"/>
              <a:ext cx="320" cy="200"/>
            </a:xfrm>
            <a:prstGeom prst="ellipse">
              <a:avLst/>
            </a:prstGeom>
            <a:solidFill>
              <a:srgbClr val="0000FF">
                <a:alpha val="27058"/>
              </a:srgbClr>
            </a:solidFill>
            <a:ln w="9525">
              <a:solidFill>
                <a:schemeClr val="tx1"/>
              </a:solidFill>
              <a:round/>
              <a:headEnd/>
              <a:tailEnd/>
            </a:ln>
          </p:spPr>
          <p:txBody>
            <a:bodyPr wrap="none" anchor="ctr">
              <a:prstTxWarp prst="textNoShape">
                <a:avLst/>
              </a:prstTxWarp>
            </a:bodyPr>
            <a:lstStyle/>
            <a:p>
              <a:endParaRPr lang="it-IT">
                <a:latin typeface="Helvetica" pitchFamily="-107" charset="0"/>
              </a:endParaRPr>
            </a:p>
          </p:txBody>
        </p:sp>
        <p:sp>
          <p:nvSpPr>
            <p:cNvPr id="37900" name="Oval 37"/>
            <p:cNvSpPr>
              <a:spLocks noChangeArrowheads="1"/>
            </p:cNvSpPr>
            <p:nvPr/>
          </p:nvSpPr>
          <p:spPr bwMode="auto">
            <a:xfrm>
              <a:off x="2872" y="3480"/>
              <a:ext cx="320" cy="200"/>
            </a:xfrm>
            <a:prstGeom prst="ellipse">
              <a:avLst/>
            </a:prstGeom>
            <a:solidFill>
              <a:srgbClr val="0000FF">
                <a:alpha val="27058"/>
              </a:srgbClr>
            </a:solidFill>
            <a:ln w="9525">
              <a:solidFill>
                <a:schemeClr val="tx1"/>
              </a:solidFill>
              <a:round/>
              <a:headEnd/>
              <a:tailEnd/>
            </a:ln>
          </p:spPr>
          <p:txBody>
            <a:bodyPr wrap="none" anchor="ctr">
              <a:prstTxWarp prst="textNoShape">
                <a:avLst/>
              </a:prstTxWarp>
            </a:bodyPr>
            <a:lstStyle/>
            <a:p>
              <a:endParaRPr lang="it-IT">
                <a:latin typeface="Helvetica" pitchFamily="-107" charset="0"/>
              </a:endParaRPr>
            </a:p>
          </p:txBody>
        </p:sp>
        <p:sp>
          <p:nvSpPr>
            <p:cNvPr id="37901" name="Oval 38"/>
            <p:cNvSpPr>
              <a:spLocks noChangeArrowheads="1"/>
            </p:cNvSpPr>
            <p:nvPr/>
          </p:nvSpPr>
          <p:spPr bwMode="auto">
            <a:xfrm>
              <a:off x="3408" y="3576"/>
              <a:ext cx="320" cy="200"/>
            </a:xfrm>
            <a:prstGeom prst="ellipse">
              <a:avLst/>
            </a:prstGeom>
            <a:solidFill>
              <a:srgbClr val="0000FF">
                <a:alpha val="27058"/>
              </a:srgbClr>
            </a:solidFill>
            <a:ln w="9525">
              <a:solidFill>
                <a:schemeClr val="tx1"/>
              </a:solidFill>
              <a:round/>
              <a:headEnd/>
              <a:tailEnd/>
            </a:ln>
          </p:spPr>
          <p:txBody>
            <a:bodyPr wrap="none" anchor="ctr">
              <a:prstTxWarp prst="textNoShape">
                <a:avLst/>
              </a:prstTxWarp>
            </a:bodyPr>
            <a:lstStyle/>
            <a:p>
              <a:endParaRPr lang="it-IT">
                <a:latin typeface="Helvetica" pitchFamily="-107" charset="0"/>
              </a:endParaRPr>
            </a:p>
          </p:txBody>
        </p:sp>
        <p:sp>
          <p:nvSpPr>
            <p:cNvPr id="37902" name="Oval 39"/>
            <p:cNvSpPr>
              <a:spLocks noChangeArrowheads="1"/>
            </p:cNvSpPr>
            <p:nvPr/>
          </p:nvSpPr>
          <p:spPr bwMode="auto">
            <a:xfrm>
              <a:off x="3792" y="3744"/>
              <a:ext cx="320" cy="200"/>
            </a:xfrm>
            <a:prstGeom prst="ellipse">
              <a:avLst/>
            </a:prstGeom>
            <a:solidFill>
              <a:srgbClr val="0000FF">
                <a:alpha val="27058"/>
              </a:srgbClr>
            </a:solidFill>
            <a:ln w="9525">
              <a:solidFill>
                <a:schemeClr val="tx1"/>
              </a:solidFill>
              <a:round/>
              <a:headEnd/>
              <a:tailEnd/>
            </a:ln>
          </p:spPr>
          <p:txBody>
            <a:bodyPr wrap="none" anchor="ctr">
              <a:prstTxWarp prst="textNoShape">
                <a:avLst/>
              </a:prstTxWarp>
            </a:bodyPr>
            <a:lstStyle/>
            <a:p>
              <a:endParaRPr lang="it-IT">
                <a:latin typeface="Helvetica" pitchFamily="-107"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ttangolo 3"/>
          <p:cNvSpPr>
            <a:spLocks noChangeArrowheads="1"/>
          </p:cNvSpPr>
          <p:nvPr/>
        </p:nvSpPr>
        <p:spPr bwMode="auto">
          <a:xfrm>
            <a:off x="304800" y="454025"/>
            <a:ext cx="7315200" cy="3968750"/>
          </a:xfrm>
          <a:prstGeom prst="rect">
            <a:avLst/>
          </a:prstGeom>
          <a:noFill/>
          <a:ln w="9525">
            <a:noFill/>
            <a:miter lim="800000"/>
            <a:headEnd/>
            <a:tailEnd/>
          </a:ln>
        </p:spPr>
        <p:txBody>
          <a:bodyPr>
            <a:prstTxWarp prst="textNoShape">
              <a:avLst/>
            </a:prstTxWarp>
            <a:spAutoFit/>
          </a:bodyPr>
          <a:lstStyle/>
          <a:p>
            <a:pPr algn="ctr"/>
            <a:r>
              <a:rPr lang="it-IT"/>
              <a:t>THE GENETICS OF </a:t>
            </a:r>
            <a:r>
              <a:rPr lang="it-IT" b="1" i="1"/>
              <a:t>CAENORHABDITIS ELEGANS</a:t>
            </a:r>
          </a:p>
          <a:p>
            <a:pPr algn="ctr"/>
            <a:r>
              <a:rPr lang="it-IT"/>
              <a:t>S. BRENNER</a:t>
            </a:r>
          </a:p>
          <a:p>
            <a:pPr algn="ctr"/>
            <a:r>
              <a:rPr lang="it-IT" b="1" i="1"/>
              <a:t>Medical Research Council Laboratory of Molecular Biology,</a:t>
            </a:r>
          </a:p>
          <a:p>
            <a:pPr algn="ctr"/>
            <a:r>
              <a:rPr lang="it-IT" b="1" i="1"/>
              <a:t>Hills Road, Cambridge, CB2 2QH, England</a:t>
            </a:r>
          </a:p>
          <a:p>
            <a:pPr algn="ctr"/>
            <a:r>
              <a:rPr lang="it-IT"/>
              <a:t>Manuscript received December 10, 1973</a:t>
            </a:r>
          </a:p>
          <a:p>
            <a:pPr algn="ctr"/>
            <a:r>
              <a:rPr lang="it-IT"/>
              <a:t>ABSTRACT</a:t>
            </a:r>
          </a:p>
          <a:p>
            <a:r>
              <a:rPr lang="it-IT"/>
              <a:t>Methods are described for the isolation, complementation and mapping </a:t>
            </a:r>
            <a:r>
              <a:rPr lang="it-IT" b="1"/>
              <a:t>of </a:t>
            </a:r>
            <a:r>
              <a:rPr lang="it-IT"/>
              <a:t>mutants of </a:t>
            </a:r>
            <a:r>
              <a:rPr lang="it-IT" b="1" i="1"/>
              <a:t>Caenorhabditis elegans, a small free-living nematode. About </a:t>
            </a:r>
            <a:r>
              <a:rPr lang="it-IT"/>
              <a:t>300 EMS-induced mutants affecting behavior and morphology have been characterized and about one hundred genes have been defined. Mutations in </a:t>
            </a:r>
            <a:r>
              <a:rPr lang="it-IT" b="1"/>
              <a:t>77 of </a:t>
            </a:r>
            <a:r>
              <a:rPr lang="it-IT"/>
              <a:t>these alter the movement of the animal. Estimates of the induced mutation frequency</a:t>
            </a:r>
          </a:p>
          <a:p>
            <a:r>
              <a:rPr lang="it-IT"/>
              <a:t>of both the visible mutants and X chromosome lethals suggests that,</a:t>
            </a:r>
          </a:p>
          <a:p>
            <a:r>
              <a:rPr lang="it-IT"/>
              <a:t>just as in Drosophila, the genetic units in </a:t>
            </a:r>
            <a:r>
              <a:rPr lang="it-IT" b="1" i="1"/>
              <a:t>C. elegans </a:t>
            </a:r>
            <a:endParaRPr lang="it-IT"/>
          </a:p>
        </p:txBody>
      </p:sp>
      <p:pic>
        <p:nvPicPr>
          <p:cNvPr id="15363" name="Immagine 4" descr="brenner_postcard.jpg"/>
          <p:cNvPicPr>
            <a:picLocks noChangeAspect="1"/>
          </p:cNvPicPr>
          <p:nvPr/>
        </p:nvPicPr>
        <p:blipFill>
          <a:blip r:embed="rId2"/>
          <a:srcRect/>
          <a:stretch>
            <a:fillRect/>
          </a:stretch>
        </p:blipFill>
        <p:spPr bwMode="auto">
          <a:xfrm>
            <a:off x="7391400" y="304800"/>
            <a:ext cx="1508125" cy="21336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8" name="Picture 3" descr="d:\powerpoint\figures\chapter21\21017.jpg"/>
          <p:cNvPicPr>
            <a:picLocks noChangeAspect="1" noChangeArrowheads="1"/>
          </p:cNvPicPr>
          <p:nvPr/>
        </p:nvPicPr>
        <p:blipFill>
          <a:blip r:embed="rId3"/>
          <a:srcRect/>
          <a:stretch>
            <a:fillRect/>
          </a:stretch>
        </p:blipFill>
        <p:spPr bwMode="auto">
          <a:xfrm>
            <a:off x="228600" y="838200"/>
            <a:ext cx="6629400" cy="4745038"/>
          </a:xfrm>
          <a:prstGeom prst="rect">
            <a:avLst/>
          </a:prstGeom>
          <a:noFill/>
          <a:ln w="9525">
            <a:noFill/>
            <a:miter lim="800000"/>
            <a:headEnd/>
            <a:tailEnd/>
          </a:ln>
        </p:spPr>
      </p:pic>
      <p:sp>
        <p:nvSpPr>
          <p:cNvPr id="39939" name="Text Box 4"/>
          <p:cNvSpPr txBox="1">
            <a:spLocks noChangeArrowheads="1"/>
          </p:cNvSpPr>
          <p:nvPr/>
        </p:nvSpPr>
        <p:spPr bwMode="auto">
          <a:xfrm>
            <a:off x="3581400" y="1219200"/>
            <a:ext cx="336550" cy="366713"/>
          </a:xfrm>
          <a:prstGeom prst="rect">
            <a:avLst/>
          </a:prstGeom>
          <a:noFill/>
          <a:ln w="9525">
            <a:noFill/>
            <a:miter lim="800000"/>
            <a:headEnd/>
            <a:tailEnd/>
          </a:ln>
        </p:spPr>
        <p:txBody>
          <a:bodyPr wrap="none">
            <a:prstTxWarp prst="textNoShape">
              <a:avLst/>
            </a:prstTxWarp>
            <a:spAutoFit/>
          </a:bodyPr>
          <a:lstStyle/>
          <a:p>
            <a:r>
              <a:rPr lang="en-US">
                <a:solidFill>
                  <a:schemeClr val="tx2"/>
                </a:solidFill>
                <a:latin typeface="Helvetica" pitchFamily="-107" charset="0"/>
              </a:rPr>
              <a:t>E</a:t>
            </a:r>
          </a:p>
        </p:txBody>
      </p:sp>
      <p:sp>
        <p:nvSpPr>
          <p:cNvPr id="39940" name="Text Box 5"/>
          <p:cNvSpPr txBox="1">
            <a:spLocks noChangeArrowheads="1"/>
          </p:cNvSpPr>
          <p:nvPr/>
        </p:nvSpPr>
        <p:spPr bwMode="auto">
          <a:xfrm>
            <a:off x="1143000" y="1143000"/>
            <a:ext cx="476250" cy="336550"/>
          </a:xfrm>
          <a:prstGeom prst="rect">
            <a:avLst/>
          </a:prstGeom>
          <a:noFill/>
          <a:ln w="9525">
            <a:noFill/>
            <a:miter lim="800000"/>
            <a:headEnd/>
            <a:tailEnd/>
          </a:ln>
        </p:spPr>
        <p:txBody>
          <a:bodyPr wrap="none">
            <a:prstTxWarp prst="textNoShape">
              <a:avLst/>
            </a:prstTxWarp>
            <a:spAutoFit/>
          </a:bodyPr>
          <a:lstStyle/>
          <a:p>
            <a:r>
              <a:rPr lang="en-US" sz="1600">
                <a:solidFill>
                  <a:schemeClr val="tx2"/>
                </a:solidFill>
                <a:latin typeface="Helvetica" pitchFamily="-107" charset="0"/>
              </a:rPr>
              <a:t>AB</a:t>
            </a:r>
          </a:p>
        </p:txBody>
      </p:sp>
      <p:sp>
        <p:nvSpPr>
          <p:cNvPr id="39941" name="Text Box 6"/>
          <p:cNvSpPr txBox="1">
            <a:spLocks noChangeArrowheads="1"/>
          </p:cNvSpPr>
          <p:nvPr/>
        </p:nvSpPr>
        <p:spPr bwMode="auto">
          <a:xfrm>
            <a:off x="1981200" y="1263650"/>
            <a:ext cx="488950" cy="336550"/>
          </a:xfrm>
          <a:prstGeom prst="rect">
            <a:avLst/>
          </a:prstGeom>
          <a:noFill/>
          <a:ln w="9525">
            <a:noFill/>
            <a:miter lim="800000"/>
            <a:headEnd/>
            <a:tailEnd/>
          </a:ln>
        </p:spPr>
        <p:txBody>
          <a:bodyPr wrap="none">
            <a:prstTxWarp prst="textNoShape">
              <a:avLst/>
            </a:prstTxWarp>
            <a:spAutoFit/>
          </a:bodyPr>
          <a:lstStyle/>
          <a:p>
            <a:r>
              <a:rPr lang="en-US" sz="1600">
                <a:solidFill>
                  <a:schemeClr val="tx2"/>
                </a:solidFill>
                <a:latin typeface="Helvetica" pitchFamily="-107" charset="0"/>
              </a:rPr>
              <a:t>MS</a:t>
            </a:r>
          </a:p>
        </p:txBody>
      </p:sp>
      <p:sp>
        <p:nvSpPr>
          <p:cNvPr id="39942" name="Text Box 9"/>
          <p:cNvSpPr txBox="1">
            <a:spLocks noChangeArrowheads="1"/>
          </p:cNvSpPr>
          <p:nvPr/>
        </p:nvSpPr>
        <p:spPr bwMode="auto">
          <a:xfrm>
            <a:off x="914400" y="138113"/>
            <a:ext cx="7686675" cy="584200"/>
          </a:xfrm>
          <a:prstGeom prst="rect">
            <a:avLst/>
          </a:prstGeom>
          <a:noFill/>
          <a:ln w="9525">
            <a:noFill/>
            <a:miter lim="800000"/>
            <a:headEnd/>
            <a:tailEnd/>
          </a:ln>
        </p:spPr>
        <p:txBody>
          <a:bodyPr wrap="none">
            <a:prstTxWarp prst="textNoShape">
              <a:avLst/>
            </a:prstTxWarp>
            <a:spAutoFit/>
          </a:bodyPr>
          <a:lstStyle/>
          <a:p>
            <a:r>
              <a:rPr lang="en-US" sz="3200">
                <a:solidFill>
                  <a:srgbClr val="800000"/>
                </a:solidFill>
                <a:latin typeface="Helvetica" pitchFamily="-107" charset="0"/>
                <a:ea typeface="Helvetica" pitchFamily="-107" charset="0"/>
                <a:cs typeface="Helvetica" pitchFamily="-107" charset="0"/>
              </a:rPr>
              <a:t>Where do specific tissues come from?</a:t>
            </a:r>
          </a:p>
        </p:txBody>
      </p:sp>
      <p:sp>
        <p:nvSpPr>
          <p:cNvPr id="39943" name="Text Box 10"/>
          <p:cNvSpPr txBox="1">
            <a:spLocks noChangeArrowheads="1"/>
          </p:cNvSpPr>
          <p:nvPr/>
        </p:nvSpPr>
        <p:spPr bwMode="auto">
          <a:xfrm>
            <a:off x="755650" y="5562600"/>
            <a:ext cx="8007350" cy="1555750"/>
          </a:xfrm>
          <a:prstGeom prst="rect">
            <a:avLst/>
          </a:prstGeom>
          <a:noFill/>
          <a:ln w="9525">
            <a:noFill/>
            <a:miter lim="800000"/>
            <a:headEnd/>
            <a:tailEnd/>
          </a:ln>
        </p:spPr>
        <p:txBody>
          <a:bodyPr>
            <a:prstTxWarp prst="textNoShape">
              <a:avLst/>
            </a:prstTxWarp>
            <a:spAutoFit/>
          </a:bodyPr>
          <a:lstStyle/>
          <a:p>
            <a:r>
              <a:rPr lang="en-US" sz="2000">
                <a:latin typeface="Helvetica" pitchFamily="-107" charset="0"/>
              </a:rPr>
              <a:t>While intestine &amp; germ-line come from single founder cells, the muscle, nervous system &amp; skin cells each arise from multiple lineages. This means, for example, that muscles do not have one </a:t>
            </a:r>
            <a:r>
              <a:rPr lang="ja-JP" altLang="en-US" sz="2000">
                <a:latin typeface="Helvetica" pitchFamily="-107" charset="0"/>
              </a:rPr>
              <a:t>“</a:t>
            </a:r>
            <a:r>
              <a:rPr lang="en-US" altLang="ja-JP" sz="2000">
                <a:latin typeface="Helvetica" pitchFamily="-107" charset="0"/>
              </a:rPr>
              <a:t>founder</a:t>
            </a:r>
            <a:r>
              <a:rPr lang="ja-JP" altLang="en-US" sz="2000">
                <a:latin typeface="Helvetica" pitchFamily="-107" charset="0"/>
              </a:rPr>
              <a:t>”</a:t>
            </a:r>
            <a:r>
              <a:rPr lang="en-US" altLang="ja-JP" sz="2000">
                <a:latin typeface="Helvetica" pitchFamily="-107" charset="0"/>
              </a:rPr>
              <a:t> cell early in development.</a:t>
            </a:r>
          </a:p>
          <a:p>
            <a:endParaRPr lang="en-US" sz="1600">
              <a:latin typeface="Helvetica" pitchFamily="-107" charset="0"/>
            </a:endParaRPr>
          </a:p>
        </p:txBody>
      </p:sp>
      <p:sp>
        <p:nvSpPr>
          <p:cNvPr id="39944" name="Text Box 11"/>
          <p:cNvSpPr txBox="1">
            <a:spLocks noChangeArrowheads="1"/>
          </p:cNvSpPr>
          <p:nvPr/>
        </p:nvSpPr>
        <p:spPr bwMode="auto">
          <a:xfrm>
            <a:off x="3352800" y="685800"/>
            <a:ext cx="5943600" cy="369888"/>
          </a:xfrm>
          <a:prstGeom prst="rect">
            <a:avLst/>
          </a:prstGeom>
          <a:noFill/>
          <a:ln w="9525">
            <a:noFill/>
            <a:miter lim="800000"/>
            <a:headEnd/>
            <a:tailEnd/>
          </a:ln>
        </p:spPr>
        <p:txBody>
          <a:bodyPr wrap="none">
            <a:prstTxWarp prst="textNoShape">
              <a:avLst/>
            </a:prstTxWarp>
            <a:spAutoFit/>
          </a:bodyPr>
          <a:lstStyle/>
          <a:p>
            <a:r>
              <a:rPr lang="en-US">
                <a:latin typeface="Helvetica" pitchFamily="-107" charset="0"/>
              </a:rPr>
              <a:t>Lineages do not strictly produce single tissue types.</a:t>
            </a:r>
          </a:p>
        </p:txBody>
      </p:sp>
      <p:sp>
        <p:nvSpPr>
          <p:cNvPr id="39945" name="Text Box 12"/>
          <p:cNvSpPr txBox="1">
            <a:spLocks noChangeArrowheads="1"/>
          </p:cNvSpPr>
          <p:nvPr/>
        </p:nvSpPr>
        <p:spPr bwMode="auto">
          <a:xfrm>
            <a:off x="6705600" y="1371600"/>
            <a:ext cx="466725" cy="369888"/>
          </a:xfrm>
          <a:prstGeom prst="rect">
            <a:avLst/>
          </a:prstGeom>
          <a:noFill/>
          <a:ln w="9525">
            <a:noFill/>
            <a:miter lim="800000"/>
            <a:headEnd/>
            <a:tailEnd/>
          </a:ln>
        </p:spPr>
        <p:txBody>
          <a:bodyPr wrap="none">
            <a:prstTxWarp prst="textNoShape">
              <a:avLst/>
            </a:prstTxWarp>
            <a:spAutoFit/>
          </a:bodyPr>
          <a:lstStyle/>
          <a:p>
            <a:r>
              <a:rPr lang="en-US">
                <a:latin typeface="Helvetica" pitchFamily="-107" charset="0"/>
              </a:rPr>
              <a:t>P4</a:t>
            </a:r>
          </a:p>
        </p:txBody>
      </p:sp>
      <p:sp>
        <p:nvSpPr>
          <p:cNvPr id="39946" name="Text Box 13"/>
          <p:cNvSpPr txBox="1">
            <a:spLocks noChangeArrowheads="1"/>
          </p:cNvSpPr>
          <p:nvPr/>
        </p:nvSpPr>
        <p:spPr bwMode="auto">
          <a:xfrm>
            <a:off x="5867400" y="1385888"/>
            <a:ext cx="349250" cy="366712"/>
          </a:xfrm>
          <a:prstGeom prst="rect">
            <a:avLst/>
          </a:prstGeom>
          <a:noFill/>
          <a:ln w="9525">
            <a:noFill/>
            <a:miter lim="800000"/>
            <a:headEnd/>
            <a:tailEnd/>
          </a:ln>
        </p:spPr>
        <p:txBody>
          <a:bodyPr wrap="none">
            <a:prstTxWarp prst="textNoShape">
              <a:avLst/>
            </a:prstTxWarp>
            <a:spAutoFit/>
          </a:bodyPr>
          <a:lstStyle/>
          <a:p>
            <a:r>
              <a:rPr lang="en-US">
                <a:latin typeface="Helvetica" pitchFamily="-107" charset="0"/>
              </a:rPr>
              <a:t>D</a:t>
            </a:r>
          </a:p>
        </p:txBody>
      </p:sp>
      <p:sp>
        <p:nvSpPr>
          <p:cNvPr id="39947" name="Text Box 14"/>
          <p:cNvSpPr txBox="1">
            <a:spLocks noChangeArrowheads="1"/>
          </p:cNvSpPr>
          <p:nvPr/>
        </p:nvSpPr>
        <p:spPr bwMode="auto">
          <a:xfrm>
            <a:off x="5410200" y="1309688"/>
            <a:ext cx="349250" cy="366712"/>
          </a:xfrm>
          <a:prstGeom prst="rect">
            <a:avLst/>
          </a:prstGeom>
          <a:noFill/>
          <a:ln w="9525">
            <a:noFill/>
            <a:miter lim="800000"/>
            <a:headEnd/>
            <a:tailEnd/>
          </a:ln>
        </p:spPr>
        <p:txBody>
          <a:bodyPr wrap="none">
            <a:prstTxWarp prst="textNoShape">
              <a:avLst/>
            </a:prstTxWarp>
            <a:spAutoFit/>
          </a:bodyPr>
          <a:lstStyle/>
          <a:p>
            <a:r>
              <a:rPr lang="en-US">
                <a:latin typeface="Helvetica" pitchFamily="-107" charset="0"/>
              </a:rPr>
              <a:t>C</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86" name="Picture 3"/>
          <p:cNvPicPr>
            <a:picLocks noChangeAspect="1" noChangeArrowheads="1"/>
          </p:cNvPicPr>
          <p:nvPr/>
        </p:nvPicPr>
        <p:blipFill>
          <a:blip r:embed="rId3"/>
          <a:srcRect/>
          <a:stretch>
            <a:fillRect/>
          </a:stretch>
        </p:blipFill>
        <p:spPr bwMode="auto">
          <a:xfrm>
            <a:off x="0" y="41275"/>
            <a:ext cx="6181725" cy="5461000"/>
          </a:xfrm>
          <a:prstGeom prst="rect">
            <a:avLst/>
          </a:prstGeom>
          <a:noFill/>
          <a:ln w="9525">
            <a:noFill/>
            <a:miter lim="800000"/>
            <a:headEnd/>
            <a:tailEnd/>
          </a:ln>
        </p:spPr>
      </p:pic>
      <p:sp>
        <p:nvSpPr>
          <p:cNvPr id="41987" name="Text Box 7"/>
          <p:cNvSpPr txBox="1">
            <a:spLocks noChangeArrowheads="1"/>
          </p:cNvSpPr>
          <p:nvPr/>
        </p:nvSpPr>
        <p:spPr bwMode="auto">
          <a:xfrm>
            <a:off x="685800" y="76200"/>
            <a:ext cx="8305800" cy="461963"/>
          </a:xfrm>
          <a:prstGeom prst="rect">
            <a:avLst/>
          </a:prstGeom>
          <a:noFill/>
          <a:ln w="9525">
            <a:noFill/>
            <a:miter lim="800000"/>
            <a:headEnd/>
            <a:tailEnd/>
          </a:ln>
        </p:spPr>
        <p:txBody>
          <a:bodyPr>
            <a:prstTxWarp prst="textNoShape">
              <a:avLst/>
            </a:prstTxWarp>
            <a:spAutoFit/>
          </a:bodyPr>
          <a:lstStyle/>
          <a:p>
            <a:r>
              <a:rPr lang="en-US" sz="2400">
                <a:solidFill>
                  <a:srgbClr val="800000"/>
                </a:solidFill>
                <a:latin typeface="Helvetica" pitchFamily="-107" charset="0"/>
                <a:ea typeface="Helvetica" pitchFamily="-107" charset="0"/>
                <a:cs typeface="Helvetica" pitchFamily="-107" charset="0"/>
              </a:rPr>
              <a:t>Cell death can be a genetically programmed cell fate.</a:t>
            </a:r>
          </a:p>
        </p:txBody>
      </p:sp>
      <p:sp>
        <p:nvSpPr>
          <p:cNvPr id="41988" name="Text Box 9"/>
          <p:cNvSpPr txBox="1">
            <a:spLocks noChangeArrowheads="1"/>
          </p:cNvSpPr>
          <p:nvPr/>
        </p:nvSpPr>
        <p:spPr bwMode="auto">
          <a:xfrm>
            <a:off x="295275" y="5840413"/>
            <a:ext cx="8315325" cy="1169987"/>
          </a:xfrm>
          <a:prstGeom prst="rect">
            <a:avLst/>
          </a:prstGeom>
          <a:noFill/>
          <a:ln w="9525">
            <a:noFill/>
            <a:miter lim="800000"/>
            <a:headEnd/>
            <a:tailEnd/>
          </a:ln>
        </p:spPr>
        <p:txBody>
          <a:bodyPr wrap="none">
            <a:prstTxWarp prst="textNoShape">
              <a:avLst/>
            </a:prstTxWarp>
            <a:spAutoFit/>
          </a:bodyPr>
          <a:lstStyle/>
          <a:p>
            <a:pPr>
              <a:buFont typeface="Wingdings" pitchFamily="-107" charset="2"/>
              <a:buChar char="§"/>
            </a:pPr>
            <a:r>
              <a:rPr lang="en-US" sz="1400">
                <a:latin typeface="Helvetica" pitchFamily="-107" charset="0"/>
              </a:rPr>
              <a:t>   Specific cells with diverse developmental origins undergo programmed cell death at specific </a:t>
            </a:r>
          </a:p>
          <a:p>
            <a:pPr>
              <a:buFont typeface="Wingdings" pitchFamily="-107" charset="2"/>
              <a:buNone/>
            </a:pPr>
            <a:r>
              <a:rPr lang="en-US" sz="1400">
                <a:latin typeface="Helvetica" pitchFamily="-107" charset="0"/>
              </a:rPr>
              <a:t>     times during development.</a:t>
            </a:r>
          </a:p>
          <a:p>
            <a:pPr>
              <a:buFont typeface="Wingdings" pitchFamily="-107" charset="2"/>
              <a:buChar char="§"/>
            </a:pPr>
            <a:r>
              <a:rPr lang="en-US" sz="1400">
                <a:latin typeface="Helvetica" pitchFamily="-107" charset="0"/>
              </a:rPr>
              <a:t>   Programmed cell death is characterized by a series of specific morphological changes.</a:t>
            </a:r>
          </a:p>
          <a:p>
            <a:pPr>
              <a:buFont typeface="Wingdings" pitchFamily="-107" charset="2"/>
              <a:buChar char="§"/>
            </a:pPr>
            <a:r>
              <a:rPr lang="en-US" sz="1400">
                <a:latin typeface="Helvetica" pitchFamily="-107" charset="0"/>
              </a:rPr>
              <a:t>  There must be genes that control both the decision to express that fate and the execution.</a:t>
            </a:r>
          </a:p>
          <a:p>
            <a:pPr>
              <a:buFont typeface="Wingdings" pitchFamily="-107" charset="2"/>
              <a:buChar char="§"/>
            </a:pPr>
            <a:endParaRPr lang="en-US" sz="1400">
              <a:latin typeface="Helvetica" pitchFamily="-107" charset="0"/>
            </a:endParaRPr>
          </a:p>
        </p:txBody>
      </p:sp>
      <p:sp>
        <p:nvSpPr>
          <p:cNvPr id="41989" name="Line 10"/>
          <p:cNvSpPr>
            <a:spLocks noChangeShapeType="1"/>
          </p:cNvSpPr>
          <p:nvPr/>
        </p:nvSpPr>
        <p:spPr bwMode="auto">
          <a:xfrm>
            <a:off x="609600" y="5257800"/>
            <a:ext cx="152400" cy="228600"/>
          </a:xfrm>
          <a:prstGeom prst="line">
            <a:avLst/>
          </a:prstGeom>
          <a:noFill/>
          <a:ln w="28575">
            <a:solidFill>
              <a:schemeClr val="tx1"/>
            </a:solidFill>
            <a:round/>
            <a:headEnd/>
            <a:tailEnd/>
          </a:ln>
        </p:spPr>
        <p:txBody>
          <a:bodyPr wrap="none" anchor="ctr">
            <a:prstTxWarp prst="textNoShape">
              <a:avLst/>
            </a:prstTxWarp>
          </a:bodyPr>
          <a:lstStyle/>
          <a:p>
            <a:endParaRPr lang="it-IT"/>
          </a:p>
        </p:txBody>
      </p:sp>
      <p:sp>
        <p:nvSpPr>
          <p:cNvPr id="41990" name="Line 11"/>
          <p:cNvSpPr>
            <a:spLocks noChangeShapeType="1"/>
          </p:cNvSpPr>
          <p:nvPr/>
        </p:nvSpPr>
        <p:spPr bwMode="auto">
          <a:xfrm flipH="1">
            <a:off x="609600" y="5334000"/>
            <a:ext cx="152400" cy="152400"/>
          </a:xfrm>
          <a:prstGeom prst="line">
            <a:avLst/>
          </a:prstGeom>
          <a:noFill/>
          <a:ln w="28575">
            <a:solidFill>
              <a:schemeClr val="tx1"/>
            </a:solidFill>
            <a:round/>
            <a:headEnd/>
            <a:tailEnd/>
          </a:ln>
        </p:spPr>
        <p:txBody>
          <a:bodyPr wrap="none" anchor="ctr">
            <a:prstTxWarp prst="textNoShape">
              <a:avLst/>
            </a:prstTxWarp>
          </a:bodyPr>
          <a:lstStyle/>
          <a:p>
            <a:endParaRPr lang="it-IT"/>
          </a:p>
        </p:txBody>
      </p:sp>
      <p:sp>
        <p:nvSpPr>
          <p:cNvPr id="41991" name="Text Box 12"/>
          <p:cNvSpPr txBox="1">
            <a:spLocks noChangeArrowheads="1"/>
          </p:cNvSpPr>
          <p:nvPr/>
        </p:nvSpPr>
        <p:spPr bwMode="auto">
          <a:xfrm>
            <a:off x="1050925" y="5233988"/>
            <a:ext cx="2479675" cy="369887"/>
          </a:xfrm>
          <a:prstGeom prst="rect">
            <a:avLst/>
          </a:prstGeom>
          <a:noFill/>
          <a:ln w="9525">
            <a:noFill/>
            <a:miter lim="800000"/>
            <a:headEnd/>
            <a:tailEnd/>
          </a:ln>
        </p:spPr>
        <p:txBody>
          <a:bodyPr wrap="none">
            <a:prstTxWarp prst="textNoShape">
              <a:avLst/>
            </a:prstTxWarp>
            <a:spAutoFit/>
          </a:bodyPr>
          <a:lstStyle/>
          <a:p>
            <a:r>
              <a:rPr lang="en-US">
                <a:latin typeface="Helvetica" pitchFamily="-107" charset="0"/>
              </a:rPr>
              <a:t>Indicate  death event</a:t>
            </a:r>
          </a:p>
        </p:txBody>
      </p:sp>
      <p:sp>
        <p:nvSpPr>
          <p:cNvPr id="41992" name="Rectangle 13"/>
          <p:cNvSpPr>
            <a:spLocks noChangeArrowheads="1"/>
          </p:cNvSpPr>
          <p:nvPr/>
        </p:nvSpPr>
        <p:spPr bwMode="auto">
          <a:xfrm>
            <a:off x="457200" y="5181600"/>
            <a:ext cx="3048000" cy="533400"/>
          </a:xfrm>
          <a:prstGeom prst="rect">
            <a:avLst/>
          </a:prstGeom>
          <a:noFill/>
          <a:ln w="28575">
            <a:solidFill>
              <a:srgbClr val="FF0000"/>
            </a:solidFill>
            <a:miter lim="800000"/>
            <a:headEnd/>
            <a:tailEnd/>
          </a:ln>
        </p:spPr>
        <p:txBody>
          <a:bodyPr wrap="none" anchor="ctr">
            <a:prstTxWarp prst="textNoShape">
              <a:avLst/>
            </a:prstTxWarp>
          </a:bodyPr>
          <a:lstStyle/>
          <a:p>
            <a:endParaRPr lang="it-IT">
              <a:latin typeface="Helvetica" pitchFamily="-107" charset="0"/>
            </a:endParaRPr>
          </a:p>
        </p:txBody>
      </p:sp>
      <p:sp>
        <p:nvSpPr>
          <p:cNvPr id="41993" name="Text Box 14"/>
          <p:cNvSpPr txBox="1">
            <a:spLocks noChangeArrowheads="1"/>
          </p:cNvSpPr>
          <p:nvPr/>
        </p:nvSpPr>
        <p:spPr bwMode="auto">
          <a:xfrm>
            <a:off x="3962400" y="5297488"/>
            <a:ext cx="2922588" cy="646112"/>
          </a:xfrm>
          <a:prstGeom prst="rect">
            <a:avLst/>
          </a:prstGeom>
          <a:noFill/>
          <a:ln w="9525">
            <a:noFill/>
            <a:miter lim="800000"/>
            <a:headEnd/>
            <a:tailEnd/>
          </a:ln>
        </p:spPr>
        <p:txBody>
          <a:bodyPr wrap="none">
            <a:prstTxWarp prst="textNoShape">
              <a:avLst/>
            </a:prstTxWarp>
            <a:spAutoFit/>
          </a:bodyPr>
          <a:lstStyle/>
          <a:p>
            <a:r>
              <a:rPr lang="en-US" sz="1200">
                <a:latin typeface="Helvetica" pitchFamily="-107" charset="0"/>
              </a:rPr>
              <a:t>The Nematode Caenorhabditis Elegans. </a:t>
            </a:r>
          </a:p>
          <a:p>
            <a:r>
              <a:rPr lang="en-US" sz="1200">
                <a:latin typeface="Helvetica" pitchFamily="-107" charset="0"/>
              </a:rPr>
              <a:t>1988. Editor William B. Wood ,</a:t>
            </a:r>
          </a:p>
          <a:p>
            <a:r>
              <a:rPr lang="en-US" sz="1200">
                <a:latin typeface="Helvetica" pitchFamily="-107" charset="0"/>
              </a:rPr>
              <a:t>Cold Spring Harbor Laboratory.</a:t>
            </a:r>
          </a:p>
        </p:txBody>
      </p:sp>
      <p:pic>
        <p:nvPicPr>
          <p:cNvPr id="41994" name="Picture 15"/>
          <p:cNvPicPr>
            <a:picLocks noChangeAspect="1" noChangeArrowheads="1"/>
          </p:cNvPicPr>
          <p:nvPr/>
        </p:nvPicPr>
        <p:blipFill>
          <a:blip r:embed="rId4"/>
          <a:srcRect/>
          <a:stretch>
            <a:fillRect/>
          </a:stretch>
        </p:blipFill>
        <p:spPr bwMode="auto">
          <a:xfrm>
            <a:off x="6934200" y="914400"/>
            <a:ext cx="2030413"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7" name="Rectangle 5"/>
          <p:cNvSpPr>
            <a:spLocks noChangeArrowheads="1"/>
          </p:cNvSpPr>
          <p:nvPr/>
        </p:nvSpPr>
        <p:spPr bwMode="auto">
          <a:xfrm>
            <a:off x="0" y="3740150"/>
            <a:ext cx="4427538" cy="2862322"/>
          </a:xfrm>
          <a:prstGeom prst="rect">
            <a:avLst/>
          </a:prstGeom>
          <a:noFill/>
          <a:ln w="9525">
            <a:noFill/>
            <a:miter lim="800000"/>
            <a:headEnd/>
            <a:tailEnd/>
          </a:ln>
          <a:effectLst/>
        </p:spPr>
        <p:txBody>
          <a:bodyPr>
            <a:prstTxWarp prst="textNoShape">
              <a:avLst/>
            </a:prstTxWarp>
            <a:spAutoFit/>
          </a:bodyPr>
          <a:lstStyle/>
          <a:p>
            <a:pPr>
              <a:buFontTx/>
              <a:buChar char="•"/>
              <a:defRPr/>
            </a:pPr>
            <a:r>
              <a:rPr lang="it-IT" sz="2400" dirty="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Restringimento cellulare</a:t>
            </a:r>
          </a:p>
          <a:p>
            <a:pPr>
              <a:buFontTx/>
              <a:buChar char="•"/>
              <a:defRPr/>
            </a:pPr>
            <a:r>
              <a:rPr lang="it-IT" sz="2400" dirty="0" err="1">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Organelli</a:t>
            </a:r>
            <a:r>
              <a:rPr lang="it-IT" sz="2400" dirty="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 non danneggiati</a:t>
            </a:r>
          </a:p>
          <a:p>
            <a:pPr>
              <a:buFontTx/>
              <a:buChar char="•"/>
              <a:defRPr/>
            </a:pPr>
            <a:r>
              <a:rPr lang="it-IT" sz="2400" dirty="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Condensazione della cromatina</a:t>
            </a:r>
          </a:p>
          <a:p>
            <a:pPr>
              <a:buFontTx/>
              <a:buChar char="•"/>
              <a:defRPr/>
            </a:pPr>
            <a:r>
              <a:rPr lang="it-IT" sz="2400" dirty="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Formazione di corpi </a:t>
            </a:r>
            <a:r>
              <a:rPr lang="it-IT" sz="2400" dirty="0" err="1">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apoptotici</a:t>
            </a:r>
            <a:endParaRPr lang="it-IT" sz="2400" dirty="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endParaRPr>
          </a:p>
          <a:p>
            <a:pPr>
              <a:buFontTx/>
              <a:buChar char="•"/>
              <a:defRPr/>
            </a:pPr>
            <a:r>
              <a:rPr lang="it-IT" sz="2400" dirty="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Mancanza di infiammazione</a:t>
            </a:r>
          </a:p>
          <a:p>
            <a:pPr eaLnBrk="0" hangingPunct="0">
              <a:spcBef>
                <a:spcPct val="50000"/>
              </a:spcBef>
              <a:defRPr/>
            </a:pPr>
            <a:endParaRPr lang="it-IT" sz="2400" dirty="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endParaRPr>
          </a:p>
        </p:txBody>
      </p:sp>
      <p:sp>
        <p:nvSpPr>
          <p:cNvPr id="28678" name="Text Box 6"/>
          <p:cNvSpPr txBox="1">
            <a:spLocks noChangeArrowheads="1"/>
          </p:cNvSpPr>
          <p:nvPr/>
        </p:nvSpPr>
        <p:spPr bwMode="auto">
          <a:xfrm>
            <a:off x="4670425" y="3770313"/>
            <a:ext cx="4211638" cy="2492990"/>
          </a:xfrm>
          <a:prstGeom prst="rect">
            <a:avLst/>
          </a:prstGeom>
          <a:noFill/>
          <a:ln w="9525">
            <a:noFill/>
            <a:miter lim="800000"/>
            <a:headEnd/>
            <a:tailEnd/>
          </a:ln>
          <a:effectLst/>
        </p:spPr>
        <p:txBody>
          <a:bodyPr>
            <a:prstTxWarp prst="textNoShape">
              <a:avLst/>
            </a:prstTxWarp>
            <a:spAutoFit/>
          </a:bodyPr>
          <a:lstStyle/>
          <a:p>
            <a:pPr>
              <a:buFontTx/>
              <a:buChar char="•"/>
              <a:defRPr/>
            </a:pPr>
            <a:r>
              <a:rPr lang="it-IT" sz="240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Rigonfiamento cellulare</a:t>
            </a:r>
          </a:p>
          <a:p>
            <a:pPr>
              <a:buFontTx/>
              <a:buChar char="•"/>
              <a:defRPr/>
            </a:pPr>
            <a:r>
              <a:rPr lang="it-IT" sz="240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Organelli danneggiati</a:t>
            </a:r>
          </a:p>
          <a:p>
            <a:pPr>
              <a:buFontTx/>
              <a:buChar char="•"/>
              <a:defRPr/>
            </a:pPr>
            <a:r>
              <a:rPr lang="it-IT" sz="240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Alterazione della cromatina</a:t>
            </a:r>
          </a:p>
          <a:p>
            <a:pPr>
              <a:buFontTx/>
              <a:buChar char="•"/>
              <a:defRPr/>
            </a:pPr>
            <a:r>
              <a:rPr lang="it-IT" sz="240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Lisi cellulare</a:t>
            </a:r>
          </a:p>
          <a:p>
            <a:pPr>
              <a:buFontTx/>
              <a:buChar char="•"/>
              <a:defRPr/>
            </a:pPr>
            <a:r>
              <a:rPr lang="it-IT" sz="240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Risposta infiammatoria</a:t>
            </a:r>
          </a:p>
          <a:p>
            <a:pPr>
              <a:spcBef>
                <a:spcPct val="50000"/>
              </a:spcBef>
              <a:defRPr/>
            </a:pPr>
            <a:endParaRPr lang="it-IT" sz="240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endParaRPr>
          </a:p>
        </p:txBody>
      </p:sp>
      <p:sp>
        <p:nvSpPr>
          <p:cNvPr id="28680" name="Text Box 8"/>
          <p:cNvSpPr txBox="1">
            <a:spLocks noChangeArrowheads="1"/>
          </p:cNvSpPr>
          <p:nvPr/>
        </p:nvSpPr>
        <p:spPr bwMode="auto">
          <a:xfrm>
            <a:off x="681038" y="1041400"/>
            <a:ext cx="3219450" cy="579438"/>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it-IT" sz="3200">
                <a:solidFill>
                  <a:srgbClr val="FF3399"/>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APOPTOSI</a:t>
            </a:r>
          </a:p>
        </p:txBody>
      </p:sp>
      <p:sp>
        <p:nvSpPr>
          <p:cNvPr id="28681" name="Text Box 9"/>
          <p:cNvSpPr txBox="1">
            <a:spLocks noChangeArrowheads="1"/>
          </p:cNvSpPr>
          <p:nvPr/>
        </p:nvSpPr>
        <p:spPr bwMode="auto">
          <a:xfrm>
            <a:off x="5770563" y="1033463"/>
            <a:ext cx="2582862" cy="579437"/>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it-IT" sz="3200" dirty="0">
                <a:solidFill>
                  <a:srgbClr val="FF3399"/>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NECROSI</a:t>
            </a:r>
          </a:p>
        </p:txBody>
      </p:sp>
      <p:sp>
        <p:nvSpPr>
          <p:cNvPr id="28682" name="Text Box 10"/>
          <p:cNvSpPr txBox="1">
            <a:spLocks noChangeArrowheads="1"/>
          </p:cNvSpPr>
          <p:nvPr/>
        </p:nvSpPr>
        <p:spPr bwMode="auto">
          <a:xfrm>
            <a:off x="685800" y="1044575"/>
            <a:ext cx="3219450" cy="579438"/>
          </a:xfrm>
          <a:prstGeom prst="rect">
            <a:avLst/>
          </a:prstGeom>
          <a:noFill/>
          <a:ln w="9525">
            <a:noFill/>
            <a:miter lim="800000"/>
            <a:headEnd/>
            <a:tailEnd/>
          </a:ln>
          <a:effectLst/>
        </p:spPr>
        <p:txBody>
          <a:bodyPr>
            <a:prstTxWarp prst="textNoShape">
              <a:avLst/>
            </a:prstTxWarp>
            <a:spAutoFit/>
          </a:bodyPr>
          <a:lstStyle/>
          <a:p>
            <a:pPr>
              <a:spcBef>
                <a:spcPct val="50000"/>
              </a:spcBef>
              <a:defRPr/>
            </a:pPr>
            <a:endParaRPr lang="it-IT" sz="3200">
              <a:solidFill>
                <a:srgbClr val="FFFF0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endParaRPr>
          </a:p>
        </p:txBody>
      </p:sp>
      <p:sp>
        <p:nvSpPr>
          <p:cNvPr id="28684" name="Text Box 12"/>
          <p:cNvSpPr txBox="1">
            <a:spLocks noChangeArrowheads="1"/>
          </p:cNvSpPr>
          <p:nvPr/>
        </p:nvSpPr>
        <p:spPr bwMode="auto">
          <a:xfrm>
            <a:off x="4500563" y="1943100"/>
            <a:ext cx="4792662" cy="830263"/>
          </a:xfrm>
          <a:prstGeom prst="rect">
            <a:avLst/>
          </a:prstGeom>
          <a:noFill/>
          <a:ln w="9525">
            <a:noFill/>
            <a:miter lim="800000"/>
            <a:headEnd/>
            <a:tailEnd/>
          </a:ln>
          <a:effectLst/>
        </p:spPr>
        <p:txBody>
          <a:bodyPr>
            <a:prstTxWarp prst="textNoShape">
              <a:avLst/>
            </a:prstTxWarp>
            <a:spAutoFit/>
          </a:bodyPr>
          <a:lstStyle/>
          <a:p>
            <a:pPr>
              <a:buFontTx/>
              <a:buChar char="•"/>
              <a:defRPr/>
            </a:pPr>
            <a:r>
              <a:rPr lang="it-IT" sz="2400" dirty="0">
                <a:solidFill>
                  <a:srgbClr val="000090"/>
                </a:solidFill>
                <a:effectLst>
                  <a:outerShdw blurRad="38100" dist="38100" dir="2700000" algn="tl">
                    <a:srgbClr val="000000"/>
                  </a:outerShdw>
                </a:effectLst>
              </a:rPr>
              <a:t>Danni meccanici</a:t>
            </a:r>
          </a:p>
          <a:p>
            <a:pPr>
              <a:buFontTx/>
              <a:buChar char="•"/>
              <a:defRPr/>
            </a:pPr>
            <a:r>
              <a:rPr lang="it-IT" sz="2400" dirty="0" err="1">
                <a:solidFill>
                  <a:srgbClr val="000090"/>
                </a:solidFill>
                <a:effectLst>
                  <a:outerShdw blurRad="38100" dist="38100" dir="2700000" algn="tl">
                    <a:srgbClr val="000000"/>
                  </a:outerShdw>
                </a:effectLst>
              </a:rPr>
              <a:t>Esposzione</a:t>
            </a:r>
            <a:r>
              <a:rPr lang="it-IT" sz="2400" dirty="0">
                <a:solidFill>
                  <a:srgbClr val="000090"/>
                </a:solidFill>
                <a:effectLst>
                  <a:outerShdw blurRad="38100" dist="38100" dir="2700000" algn="tl">
                    <a:srgbClr val="000000"/>
                  </a:outerShdw>
                </a:effectLst>
              </a:rPr>
              <a:t> ad agenti chimici</a:t>
            </a:r>
          </a:p>
        </p:txBody>
      </p:sp>
      <p:sp>
        <p:nvSpPr>
          <p:cNvPr id="28685" name="Text Box 13"/>
          <p:cNvSpPr txBox="1">
            <a:spLocks noChangeArrowheads="1"/>
          </p:cNvSpPr>
          <p:nvPr/>
        </p:nvSpPr>
        <p:spPr bwMode="auto">
          <a:xfrm>
            <a:off x="323850" y="2012950"/>
            <a:ext cx="2442345" cy="830997"/>
          </a:xfrm>
          <a:prstGeom prst="rect">
            <a:avLst/>
          </a:prstGeom>
          <a:noFill/>
          <a:ln w="9525">
            <a:noFill/>
            <a:miter lim="800000"/>
            <a:headEnd/>
            <a:tailEnd/>
          </a:ln>
          <a:effectLst/>
        </p:spPr>
        <p:txBody>
          <a:bodyPr wrap="none">
            <a:prstTxWarp prst="textNoShape">
              <a:avLst/>
            </a:prstTxWarp>
            <a:spAutoFit/>
          </a:bodyPr>
          <a:lstStyle/>
          <a:p>
            <a:pPr>
              <a:defRPr/>
            </a:pPr>
            <a:r>
              <a:rPr lang="it-IT" sz="2400" dirty="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Stimoli fisiologici </a:t>
            </a:r>
          </a:p>
          <a:p>
            <a:pPr>
              <a:defRPr/>
            </a:pPr>
            <a:r>
              <a:rPr lang="it-IT" sz="2400" dirty="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e non fisiologici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wipe(right)">
                                      <p:cBhvr>
                                        <p:cTn id="7" dur="500"/>
                                        <p:tgtEl>
                                          <p:spTgt spid="286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7"/>
                                        </p:tgtEl>
                                        <p:attrNameLst>
                                          <p:attrName>style.visibility</p:attrName>
                                        </p:attrNameLst>
                                      </p:cBhvr>
                                      <p:to>
                                        <p:strVal val="visible"/>
                                      </p:to>
                                    </p:set>
                                    <p:animEffect transition="in" filter="wipe(left)">
                                      <p:cBhvr>
                                        <p:cTn id="12"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utoUpdateAnimBg="0"/>
      <p:bldP spid="28678" grpId="0" autoUpdateAnimBg="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69925" y="350838"/>
            <a:ext cx="6548638" cy="461665"/>
          </a:xfrm>
          <a:prstGeom prst="rect">
            <a:avLst/>
          </a:prstGeom>
          <a:noFill/>
          <a:ln w="9525">
            <a:noFill/>
            <a:miter lim="800000"/>
            <a:headEnd/>
            <a:tailEnd/>
          </a:ln>
          <a:effectLst/>
        </p:spPr>
        <p:txBody>
          <a:bodyPr wrap="none">
            <a:prstTxWarp prst="textNoShape">
              <a:avLst/>
            </a:prstTxWarp>
            <a:spAutoFit/>
          </a:bodyPr>
          <a:lstStyle/>
          <a:p>
            <a:pPr>
              <a:defRPr/>
            </a:pPr>
            <a:r>
              <a:rPr lang="it-IT" sz="2400" dirty="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Nell’uomo processi </a:t>
            </a:r>
            <a:r>
              <a:rPr lang="it-IT" sz="2400" dirty="0" err="1">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apoptotici</a:t>
            </a:r>
            <a:r>
              <a:rPr lang="it-IT" sz="2400" dirty="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 sono coinvolti in:</a:t>
            </a:r>
            <a:endParaRPr lang="it-IT" dirty="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endParaRPr>
          </a:p>
        </p:txBody>
      </p:sp>
      <p:sp>
        <p:nvSpPr>
          <p:cNvPr id="19459" name="Text Box 3"/>
          <p:cNvSpPr txBox="1">
            <a:spLocks noChangeArrowheads="1"/>
          </p:cNvSpPr>
          <p:nvPr/>
        </p:nvSpPr>
        <p:spPr bwMode="auto">
          <a:xfrm>
            <a:off x="603250" y="1066800"/>
            <a:ext cx="2422525" cy="366713"/>
          </a:xfrm>
          <a:prstGeom prst="rect">
            <a:avLst/>
          </a:prstGeom>
          <a:noFill/>
          <a:ln w="9525">
            <a:noFill/>
            <a:miter lim="800000"/>
            <a:headEnd/>
            <a:tailEnd/>
          </a:ln>
          <a:effectLst/>
        </p:spPr>
        <p:txBody>
          <a:bodyPr wrap="none">
            <a:prstTxWarp prst="textNoShape">
              <a:avLst/>
            </a:prstTxWarp>
            <a:spAutoFit/>
          </a:bodyPr>
          <a:lstStyle/>
          <a:p>
            <a:pPr algn="r">
              <a:buFontTx/>
              <a:buChar char="•"/>
              <a:defRPr/>
            </a:pPr>
            <a:r>
              <a:rPr lang="it-IT">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Sviluppo embrionale</a:t>
            </a:r>
          </a:p>
        </p:txBody>
      </p:sp>
      <p:sp>
        <p:nvSpPr>
          <p:cNvPr id="19460" name="Text Box 4"/>
          <p:cNvSpPr txBox="1">
            <a:spLocks noChangeArrowheads="1"/>
          </p:cNvSpPr>
          <p:nvPr/>
        </p:nvSpPr>
        <p:spPr bwMode="auto">
          <a:xfrm>
            <a:off x="771952" y="1700213"/>
            <a:ext cx="3698448" cy="338554"/>
          </a:xfrm>
          <a:prstGeom prst="rect">
            <a:avLst/>
          </a:prstGeom>
          <a:noFill/>
          <a:ln w="9525">
            <a:noFill/>
            <a:miter lim="800000"/>
            <a:headEnd/>
            <a:tailEnd/>
          </a:ln>
          <a:effectLst/>
        </p:spPr>
        <p:txBody>
          <a:bodyPr wrap="none">
            <a:prstTxWarp prst="textNoShape">
              <a:avLst/>
            </a:prstTxWarp>
            <a:spAutoFit/>
          </a:bodyPr>
          <a:lstStyle/>
          <a:p>
            <a:pPr algn="r">
              <a:buFontTx/>
              <a:buChar char="•"/>
              <a:defRPr/>
            </a:pPr>
            <a:r>
              <a:rPr lang="it-IT" sz="1600" dirty="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Sviluppo del sistema nervoso centrale</a:t>
            </a:r>
          </a:p>
        </p:txBody>
      </p:sp>
      <p:sp>
        <p:nvSpPr>
          <p:cNvPr id="19461" name="Text Box 5"/>
          <p:cNvSpPr txBox="1">
            <a:spLocks noChangeArrowheads="1"/>
          </p:cNvSpPr>
          <p:nvPr/>
        </p:nvSpPr>
        <p:spPr bwMode="auto">
          <a:xfrm>
            <a:off x="831806" y="2320925"/>
            <a:ext cx="1941557" cy="338554"/>
          </a:xfrm>
          <a:prstGeom prst="rect">
            <a:avLst/>
          </a:prstGeom>
          <a:noFill/>
          <a:ln w="9525">
            <a:noFill/>
            <a:miter lim="800000"/>
            <a:headEnd/>
            <a:tailEnd/>
          </a:ln>
          <a:effectLst/>
        </p:spPr>
        <p:txBody>
          <a:bodyPr wrap="none">
            <a:prstTxWarp prst="textNoShape">
              <a:avLst/>
            </a:prstTxWarp>
            <a:spAutoFit/>
          </a:bodyPr>
          <a:lstStyle/>
          <a:p>
            <a:pPr algn="r">
              <a:buFontTx/>
              <a:buChar char="•"/>
              <a:defRPr/>
            </a:pPr>
            <a:r>
              <a:rPr lang="it-IT" sz="160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Turn-over cellulare</a:t>
            </a:r>
            <a:endParaRPr lang="it-IT">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endParaRPr>
          </a:p>
        </p:txBody>
      </p:sp>
      <p:sp>
        <p:nvSpPr>
          <p:cNvPr id="19462" name="Text Box 6"/>
          <p:cNvSpPr txBox="1">
            <a:spLocks noChangeArrowheads="1"/>
          </p:cNvSpPr>
          <p:nvPr/>
        </p:nvSpPr>
        <p:spPr bwMode="auto">
          <a:xfrm>
            <a:off x="753796" y="2778125"/>
            <a:ext cx="1800493" cy="338554"/>
          </a:xfrm>
          <a:prstGeom prst="rect">
            <a:avLst/>
          </a:prstGeom>
          <a:noFill/>
          <a:ln w="9525">
            <a:noFill/>
            <a:miter lim="800000"/>
            <a:headEnd/>
            <a:tailEnd/>
          </a:ln>
          <a:effectLst/>
        </p:spPr>
        <p:txBody>
          <a:bodyPr wrap="none">
            <a:prstTxWarp prst="textNoShape">
              <a:avLst/>
            </a:prstTxWarp>
            <a:spAutoFit/>
          </a:bodyPr>
          <a:lstStyle/>
          <a:p>
            <a:pPr algn="r">
              <a:buFontTx/>
              <a:buChar char="•"/>
              <a:defRPr/>
            </a:pPr>
            <a:r>
              <a:rPr lang="it-IT" sz="160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 Selezione timica</a:t>
            </a:r>
            <a:endParaRPr lang="it-IT">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endParaRPr>
          </a:p>
        </p:txBody>
      </p:sp>
      <p:sp>
        <p:nvSpPr>
          <p:cNvPr id="19463" name="Text Box 7"/>
          <p:cNvSpPr txBox="1">
            <a:spLocks noChangeArrowheads="1"/>
          </p:cNvSpPr>
          <p:nvPr/>
        </p:nvSpPr>
        <p:spPr bwMode="auto">
          <a:xfrm>
            <a:off x="792813" y="3387725"/>
            <a:ext cx="3839513" cy="338554"/>
          </a:xfrm>
          <a:prstGeom prst="rect">
            <a:avLst/>
          </a:prstGeom>
          <a:noFill/>
          <a:ln w="9525">
            <a:noFill/>
            <a:miter lim="800000"/>
            <a:headEnd/>
            <a:tailEnd/>
          </a:ln>
          <a:effectLst/>
        </p:spPr>
        <p:txBody>
          <a:bodyPr wrap="none">
            <a:prstTxWarp prst="textNoShape">
              <a:avLst/>
            </a:prstTxWarp>
            <a:spAutoFit/>
          </a:bodyPr>
          <a:lstStyle/>
          <a:p>
            <a:pPr algn="r">
              <a:buFontTx/>
              <a:buChar char="•"/>
              <a:defRPr/>
            </a:pPr>
            <a:r>
              <a:rPr lang="it-IT" sz="160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Spegnimento delle risposte immunitarie</a:t>
            </a:r>
            <a:endParaRPr lang="it-IT">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endParaRPr>
          </a:p>
        </p:txBody>
      </p:sp>
      <p:sp>
        <p:nvSpPr>
          <p:cNvPr id="19464" name="Text Box 8"/>
          <p:cNvSpPr txBox="1">
            <a:spLocks noChangeArrowheads="1"/>
          </p:cNvSpPr>
          <p:nvPr/>
        </p:nvSpPr>
        <p:spPr bwMode="auto">
          <a:xfrm>
            <a:off x="288925" y="4103688"/>
            <a:ext cx="7324441" cy="584776"/>
          </a:xfrm>
          <a:prstGeom prst="rect">
            <a:avLst/>
          </a:prstGeom>
          <a:noFill/>
          <a:ln w="9525">
            <a:noFill/>
            <a:miter lim="800000"/>
            <a:headEnd/>
            <a:tailEnd/>
          </a:ln>
          <a:effectLst/>
        </p:spPr>
        <p:txBody>
          <a:bodyPr wrap="none">
            <a:prstTxWarp prst="textNoShape">
              <a:avLst/>
            </a:prstTxWarp>
            <a:spAutoFit/>
          </a:bodyPr>
          <a:lstStyle/>
          <a:p>
            <a:pPr>
              <a:defRPr/>
            </a:pPr>
            <a:r>
              <a:rPr lang="it-IT" sz="160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In base agli studi condotti su C. Elegans si è stabilito di suddividere il processo </a:t>
            </a:r>
          </a:p>
          <a:p>
            <a:pPr>
              <a:defRPr/>
            </a:pPr>
            <a:r>
              <a:rPr lang="it-IT" sz="160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apoptotico in 4 fasi:</a:t>
            </a:r>
          </a:p>
        </p:txBody>
      </p:sp>
      <p:sp>
        <p:nvSpPr>
          <p:cNvPr id="19465" name="Text Box 9"/>
          <p:cNvSpPr txBox="1">
            <a:spLocks noChangeArrowheads="1"/>
          </p:cNvSpPr>
          <p:nvPr/>
        </p:nvSpPr>
        <p:spPr bwMode="auto">
          <a:xfrm>
            <a:off x="685800" y="5003800"/>
            <a:ext cx="1184940" cy="338554"/>
          </a:xfrm>
          <a:prstGeom prst="rect">
            <a:avLst/>
          </a:prstGeom>
          <a:noFill/>
          <a:ln w="9525">
            <a:noFill/>
            <a:miter lim="800000"/>
            <a:headEnd/>
            <a:tailEnd/>
          </a:ln>
          <a:effectLst/>
        </p:spPr>
        <p:txBody>
          <a:bodyPr wrap="none">
            <a:prstTxWarp prst="textNoShape">
              <a:avLst/>
            </a:prstTxWarp>
            <a:spAutoFit/>
          </a:bodyPr>
          <a:lstStyle/>
          <a:p>
            <a:pPr>
              <a:buFontTx/>
              <a:buChar char="•"/>
              <a:defRPr/>
            </a:pPr>
            <a:r>
              <a:rPr lang="it-IT" sz="160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 induzione</a:t>
            </a:r>
          </a:p>
        </p:txBody>
      </p:sp>
      <p:sp>
        <p:nvSpPr>
          <p:cNvPr id="19466" name="Text Box 10"/>
          <p:cNvSpPr txBox="1">
            <a:spLocks noChangeArrowheads="1"/>
          </p:cNvSpPr>
          <p:nvPr/>
        </p:nvSpPr>
        <p:spPr bwMode="auto">
          <a:xfrm>
            <a:off x="669925" y="5322888"/>
            <a:ext cx="1351652" cy="369332"/>
          </a:xfrm>
          <a:prstGeom prst="rect">
            <a:avLst/>
          </a:prstGeom>
          <a:noFill/>
          <a:ln w="9525">
            <a:noFill/>
            <a:miter lim="800000"/>
            <a:headEnd/>
            <a:tailEnd/>
          </a:ln>
          <a:effectLst/>
        </p:spPr>
        <p:txBody>
          <a:bodyPr wrap="none">
            <a:prstTxWarp prst="textNoShape">
              <a:avLst/>
            </a:prstTxWarp>
            <a:spAutoFit/>
          </a:bodyPr>
          <a:lstStyle/>
          <a:p>
            <a:pPr>
              <a:buFontTx/>
              <a:buChar char="•"/>
              <a:defRPr/>
            </a:pPr>
            <a:r>
              <a:rPr lang="it-IT">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 </a:t>
            </a:r>
            <a:r>
              <a:rPr lang="it-IT" sz="160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esecuzione</a:t>
            </a:r>
          </a:p>
        </p:txBody>
      </p:sp>
      <p:sp>
        <p:nvSpPr>
          <p:cNvPr id="19467" name="Text Box 11"/>
          <p:cNvSpPr txBox="1">
            <a:spLocks noChangeArrowheads="1"/>
          </p:cNvSpPr>
          <p:nvPr/>
        </p:nvSpPr>
        <p:spPr bwMode="auto">
          <a:xfrm>
            <a:off x="609600" y="5715000"/>
            <a:ext cx="4519186" cy="369332"/>
          </a:xfrm>
          <a:prstGeom prst="rect">
            <a:avLst/>
          </a:prstGeom>
          <a:noFill/>
          <a:ln w="9525">
            <a:noFill/>
            <a:miter lim="800000"/>
            <a:headEnd/>
            <a:tailEnd/>
          </a:ln>
          <a:effectLst/>
        </p:spPr>
        <p:txBody>
          <a:bodyPr wrap="none">
            <a:prstTxWarp prst="textNoShape">
              <a:avLst/>
            </a:prstTxWarp>
            <a:spAutoFit/>
          </a:bodyPr>
          <a:lstStyle/>
          <a:p>
            <a:pPr>
              <a:buFontTx/>
              <a:buChar char="•"/>
              <a:defRPr/>
            </a:pPr>
            <a:r>
              <a:rPr lang="it-IT">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 </a:t>
            </a:r>
            <a:r>
              <a:rPr lang="it-IT" sz="160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riconoscimento e fagocitosi del corpo cellulare</a:t>
            </a:r>
          </a:p>
        </p:txBody>
      </p:sp>
      <p:sp>
        <p:nvSpPr>
          <p:cNvPr id="19468" name="Text Box 12"/>
          <p:cNvSpPr txBox="1">
            <a:spLocks noChangeArrowheads="1"/>
          </p:cNvSpPr>
          <p:nvPr/>
        </p:nvSpPr>
        <p:spPr bwMode="auto">
          <a:xfrm>
            <a:off x="669925" y="6084888"/>
            <a:ext cx="5570756" cy="369332"/>
          </a:xfrm>
          <a:prstGeom prst="rect">
            <a:avLst/>
          </a:prstGeom>
          <a:noFill/>
          <a:ln w="9525">
            <a:noFill/>
            <a:miter lim="800000"/>
            <a:headEnd/>
            <a:tailEnd/>
          </a:ln>
          <a:effectLst/>
        </p:spPr>
        <p:txBody>
          <a:bodyPr wrap="none">
            <a:prstTxWarp prst="textNoShape">
              <a:avLst/>
            </a:prstTxWarp>
            <a:spAutoFit/>
          </a:bodyPr>
          <a:lstStyle/>
          <a:p>
            <a:pPr>
              <a:buFontTx/>
              <a:buChar char="•"/>
              <a:defRPr/>
            </a:pPr>
            <a:r>
              <a:rPr lang="it-IT">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 </a:t>
            </a:r>
            <a:r>
              <a:rPr lang="it-IT" sz="160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degradazione dello stesso da parte della cellula fagocitica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3059113" y="211138"/>
            <a:ext cx="2078037" cy="519112"/>
          </a:xfrm>
          <a:prstGeom prst="rect">
            <a:avLst/>
          </a:prstGeom>
          <a:noFill/>
          <a:ln w="9525">
            <a:noFill/>
            <a:miter lim="800000"/>
            <a:headEnd/>
            <a:tailEnd/>
          </a:ln>
        </p:spPr>
        <p:txBody>
          <a:bodyPr wrap="none">
            <a:prstTxWarp prst="textNoShape">
              <a:avLst/>
            </a:prstTxWarp>
            <a:spAutoFit/>
          </a:bodyPr>
          <a:lstStyle/>
          <a:p>
            <a:r>
              <a:rPr lang="it-IT" sz="2800" dirty="0">
                <a:solidFill>
                  <a:srgbClr val="000090"/>
                </a:solidFill>
              </a:rPr>
              <a:t>APOPTOSI</a:t>
            </a:r>
          </a:p>
        </p:txBody>
      </p:sp>
      <p:sp>
        <p:nvSpPr>
          <p:cNvPr id="9223" name="Text Box 7"/>
          <p:cNvSpPr txBox="1">
            <a:spLocks noChangeArrowheads="1"/>
          </p:cNvSpPr>
          <p:nvPr/>
        </p:nvSpPr>
        <p:spPr bwMode="auto">
          <a:xfrm>
            <a:off x="0" y="1447800"/>
            <a:ext cx="8332980" cy="646331"/>
          </a:xfrm>
          <a:prstGeom prst="rect">
            <a:avLst/>
          </a:prstGeom>
          <a:noFill/>
          <a:ln w="9525">
            <a:noFill/>
            <a:miter lim="800000"/>
            <a:headEnd/>
            <a:tailEnd/>
          </a:ln>
          <a:effectLst/>
        </p:spPr>
        <p:txBody>
          <a:bodyPr wrap="none">
            <a:prstTxWarp prst="textNoShape">
              <a:avLst/>
            </a:prstTxWarp>
            <a:spAutoFit/>
          </a:bodyPr>
          <a:lstStyle/>
          <a:p>
            <a:pPr algn="ctr">
              <a:defRPr/>
            </a:pPr>
            <a:r>
              <a:rPr lang="it-IT">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Attualmente la maggior parte delle nostre conoscenze sull’apoptosi provengono</a:t>
            </a:r>
          </a:p>
          <a:p>
            <a:pPr algn="ctr">
              <a:defRPr/>
            </a:pPr>
            <a:r>
              <a:rPr lang="it-IT">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 da studi compiuti sul nematode Caenorhabditis Elegans.</a:t>
            </a:r>
          </a:p>
        </p:txBody>
      </p:sp>
      <p:sp>
        <p:nvSpPr>
          <p:cNvPr id="9225" name="Text Box 9"/>
          <p:cNvSpPr txBox="1">
            <a:spLocks noChangeArrowheads="1"/>
          </p:cNvSpPr>
          <p:nvPr/>
        </p:nvSpPr>
        <p:spPr bwMode="auto">
          <a:xfrm>
            <a:off x="136525" y="2708275"/>
            <a:ext cx="7758855" cy="646331"/>
          </a:xfrm>
          <a:prstGeom prst="rect">
            <a:avLst/>
          </a:prstGeom>
          <a:noFill/>
          <a:ln w="9525">
            <a:noFill/>
            <a:miter lim="800000"/>
            <a:headEnd/>
            <a:tailEnd/>
          </a:ln>
          <a:effectLst/>
        </p:spPr>
        <p:txBody>
          <a:bodyPr wrap="none">
            <a:prstTxWarp prst="textNoShape">
              <a:avLst/>
            </a:prstTxWarp>
            <a:spAutoFit/>
          </a:bodyPr>
          <a:lstStyle/>
          <a:p>
            <a:pPr algn="ctr">
              <a:defRPr/>
            </a:pPr>
            <a:r>
              <a:rPr lang="it-IT">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Tre geni sembrano svolgere un ruolo nella morte cellulare programmata di</a:t>
            </a:r>
          </a:p>
          <a:p>
            <a:pPr algn="ctr">
              <a:defRPr/>
            </a:pPr>
            <a:r>
              <a:rPr lang="it-IT">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 questo nematode: </a:t>
            </a:r>
            <a:r>
              <a:rPr lang="it-IT" i="1">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ced-3, ced-4 e ced-9.</a:t>
            </a:r>
          </a:p>
        </p:txBody>
      </p:sp>
      <p:sp>
        <p:nvSpPr>
          <p:cNvPr id="9226" name="Text Box 10"/>
          <p:cNvSpPr txBox="1">
            <a:spLocks noChangeArrowheads="1"/>
          </p:cNvSpPr>
          <p:nvPr/>
        </p:nvSpPr>
        <p:spPr bwMode="auto">
          <a:xfrm>
            <a:off x="212725" y="4079875"/>
            <a:ext cx="7472456" cy="646331"/>
          </a:xfrm>
          <a:prstGeom prst="rect">
            <a:avLst/>
          </a:prstGeom>
          <a:noFill/>
          <a:ln w="9525">
            <a:noFill/>
            <a:miter lim="800000"/>
            <a:headEnd/>
            <a:tailEnd/>
          </a:ln>
          <a:effectLst/>
        </p:spPr>
        <p:txBody>
          <a:bodyPr wrap="none">
            <a:prstTxWarp prst="textNoShape">
              <a:avLst/>
            </a:prstTxWarp>
            <a:spAutoFit/>
          </a:bodyPr>
          <a:lstStyle/>
          <a:p>
            <a:pPr algn="ctr">
              <a:defRPr/>
            </a:pPr>
            <a:r>
              <a:rPr lang="it-IT">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Mentre i prodotti genici di ced-3 e ced-4 promuovono la morte cellulare,</a:t>
            </a:r>
          </a:p>
          <a:p>
            <a:pPr algn="ctr">
              <a:defRPr/>
            </a:pPr>
            <a:r>
              <a:rPr lang="it-IT">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 il prodotto di ced-9 svolge un ruolo protettivo.</a:t>
            </a:r>
          </a:p>
        </p:txBody>
      </p:sp>
      <p:sp>
        <p:nvSpPr>
          <p:cNvPr id="9228" name="Text Box 12"/>
          <p:cNvSpPr txBox="1">
            <a:spLocks noChangeArrowheads="1"/>
          </p:cNvSpPr>
          <p:nvPr/>
        </p:nvSpPr>
        <p:spPr bwMode="auto">
          <a:xfrm>
            <a:off x="273050" y="5222875"/>
            <a:ext cx="7191241" cy="646331"/>
          </a:xfrm>
          <a:prstGeom prst="rect">
            <a:avLst/>
          </a:prstGeom>
          <a:noFill/>
          <a:ln w="9525">
            <a:noFill/>
            <a:miter lim="800000"/>
            <a:headEnd/>
            <a:tailEnd/>
          </a:ln>
          <a:effectLst/>
        </p:spPr>
        <p:txBody>
          <a:bodyPr wrap="none">
            <a:prstTxWarp prst="textNoShape">
              <a:avLst/>
            </a:prstTxWarp>
            <a:spAutoFit/>
          </a:bodyPr>
          <a:lstStyle/>
          <a:p>
            <a:pPr algn="ctr">
              <a:defRPr/>
            </a:pPr>
            <a:r>
              <a:rPr lang="it-IT">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Il gene ced-9 codifica una proteina analoga a Bcl-2, un inibitore della </a:t>
            </a:r>
          </a:p>
          <a:p>
            <a:pPr algn="ctr">
              <a:defRPr/>
            </a:pPr>
            <a:r>
              <a:rPr lang="it-IT">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morte cellulare in altri sistemi cellulari.</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231775" y="908050"/>
            <a:ext cx="8040257" cy="707886"/>
          </a:xfrm>
          <a:prstGeom prst="rect">
            <a:avLst/>
          </a:prstGeom>
          <a:noFill/>
          <a:ln w="9525">
            <a:noFill/>
            <a:miter lim="800000"/>
            <a:headEnd/>
            <a:tailEnd/>
          </a:ln>
          <a:effectLst/>
        </p:spPr>
        <p:txBody>
          <a:bodyPr wrap="none">
            <a:prstTxWarp prst="textNoShape">
              <a:avLst/>
            </a:prstTxWarp>
            <a:spAutoFit/>
          </a:bodyPr>
          <a:lstStyle/>
          <a:p>
            <a:pPr algn="ctr">
              <a:defRPr/>
            </a:pPr>
            <a:r>
              <a:rPr lang="it-IT" sz="2000" dirty="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Un ermafrodita di C. </a:t>
            </a:r>
            <a:r>
              <a:rPr lang="it-IT" sz="2000" dirty="0" err="1">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Elegans</a:t>
            </a:r>
            <a:r>
              <a:rPr lang="it-IT" sz="2000" dirty="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 genera 1000 nuclei di cellule somatiche</a:t>
            </a:r>
          </a:p>
          <a:p>
            <a:pPr algn="ctr">
              <a:defRPr/>
            </a:pPr>
            <a:r>
              <a:rPr lang="it-IT" sz="2000" dirty="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 durante lo </a:t>
            </a:r>
            <a:r>
              <a:rPr lang="it-IT" sz="2000" dirty="0" err="1">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svilppo</a:t>
            </a:r>
            <a:r>
              <a:rPr lang="it-IT" sz="2000" dirty="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 ma 131 muoiono</a:t>
            </a:r>
          </a:p>
        </p:txBody>
      </p:sp>
      <p:sp>
        <p:nvSpPr>
          <p:cNvPr id="33797" name="Text Box 5"/>
          <p:cNvSpPr txBox="1">
            <a:spLocks noChangeArrowheads="1"/>
          </p:cNvSpPr>
          <p:nvPr/>
        </p:nvSpPr>
        <p:spPr bwMode="auto">
          <a:xfrm>
            <a:off x="871538" y="1989138"/>
            <a:ext cx="6558106" cy="707886"/>
          </a:xfrm>
          <a:prstGeom prst="rect">
            <a:avLst/>
          </a:prstGeom>
          <a:noFill/>
          <a:ln w="9525">
            <a:noFill/>
            <a:miter lim="800000"/>
            <a:headEnd/>
            <a:tailEnd/>
          </a:ln>
          <a:effectLst/>
        </p:spPr>
        <p:txBody>
          <a:bodyPr wrap="none">
            <a:prstTxWarp prst="textNoShape">
              <a:avLst/>
            </a:prstTxWarp>
            <a:spAutoFit/>
          </a:bodyPr>
          <a:lstStyle/>
          <a:p>
            <a:pPr algn="ctr">
              <a:defRPr/>
            </a:pPr>
            <a:r>
              <a:rPr lang="it-IT" sz="200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Ced-3 e ced-4 sono necessari perché avvengano le 131 </a:t>
            </a:r>
          </a:p>
          <a:p>
            <a:pPr algn="ctr">
              <a:defRPr/>
            </a:pPr>
            <a:r>
              <a:rPr lang="it-IT" sz="200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morti cellulari normali</a:t>
            </a:r>
          </a:p>
        </p:txBody>
      </p:sp>
      <p:sp>
        <p:nvSpPr>
          <p:cNvPr id="33798" name="Text Box 6"/>
          <p:cNvSpPr txBox="1">
            <a:spLocks noChangeArrowheads="1"/>
          </p:cNvSpPr>
          <p:nvPr/>
        </p:nvSpPr>
        <p:spPr bwMode="auto">
          <a:xfrm>
            <a:off x="198438" y="3357563"/>
            <a:ext cx="7983651" cy="1323439"/>
          </a:xfrm>
          <a:prstGeom prst="rect">
            <a:avLst/>
          </a:prstGeom>
          <a:noFill/>
          <a:ln w="9525">
            <a:noFill/>
            <a:miter lim="800000"/>
            <a:headEnd/>
            <a:tailEnd/>
          </a:ln>
          <a:effectLst/>
        </p:spPr>
        <p:txBody>
          <a:bodyPr wrap="none">
            <a:prstTxWarp prst="textNoShape">
              <a:avLst/>
            </a:prstTxWarp>
            <a:spAutoFit/>
          </a:bodyPr>
          <a:lstStyle/>
          <a:p>
            <a:pPr algn="ctr">
              <a:defRPr/>
            </a:pPr>
            <a:r>
              <a:rPr lang="it-IT" sz="200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Se ced-3 e ced-4 vengono inattivati in seguito a mutazione  le cellule</a:t>
            </a:r>
          </a:p>
          <a:p>
            <a:pPr algn="ctr">
              <a:defRPr/>
            </a:pPr>
            <a:r>
              <a:rPr lang="it-IT" sz="200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 destinate </a:t>
            </a:r>
          </a:p>
          <a:p>
            <a:pPr algn="ctr">
              <a:defRPr/>
            </a:pPr>
            <a:r>
              <a:rPr lang="it-IT" sz="200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a morire sopravvivono differenziandosi in tipi cellulari riconoscibili</a:t>
            </a:r>
          </a:p>
          <a:p>
            <a:pPr algn="ctr">
              <a:defRPr/>
            </a:pPr>
            <a:endParaRPr lang="it-IT" sz="200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endParaRPr>
          </a:p>
        </p:txBody>
      </p:sp>
      <p:sp>
        <p:nvSpPr>
          <p:cNvPr id="33799" name="Text Box 7"/>
          <p:cNvSpPr txBox="1">
            <a:spLocks noChangeArrowheads="1"/>
          </p:cNvSpPr>
          <p:nvPr/>
        </p:nvSpPr>
        <p:spPr bwMode="auto">
          <a:xfrm>
            <a:off x="250825" y="5248275"/>
            <a:ext cx="7925667" cy="707886"/>
          </a:xfrm>
          <a:prstGeom prst="rect">
            <a:avLst/>
          </a:prstGeom>
          <a:noFill/>
          <a:ln w="9525">
            <a:noFill/>
            <a:miter lim="800000"/>
            <a:headEnd/>
            <a:tailEnd/>
          </a:ln>
          <a:effectLst/>
        </p:spPr>
        <p:txBody>
          <a:bodyPr wrap="none">
            <a:prstTxWarp prst="textNoShape">
              <a:avLst/>
            </a:prstTxWarp>
            <a:spAutoFit/>
          </a:bodyPr>
          <a:lstStyle/>
          <a:p>
            <a:pPr algn="ctr">
              <a:defRPr/>
            </a:pPr>
            <a:r>
              <a:rPr lang="it-IT" sz="200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L’espressione eccessiva di ced-3 e ced-4 fa morire molte cellule che </a:t>
            </a:r>
          </a:p>
          <a:p>
            <a:pPr algn="ctr">
              <a:defRPr/>
            </a:pPr>
            <a:r>
              <a:rPr lang="it-IT" sz="200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normalmente sopravviverebbero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447675" y="1347788"/>
            <a:ext cx="7484215" cy="2246769"/>
          </a:xfrm>
          <a:prstGeom prst="rect">
            <a:avLst/>
          </a:prstGeom>
          <a:noFill/>
          <a:ln w="9525">
            <a:noFill/>
            <a:miter lim="800000"/>
            <a:headEnd/>
            <a:tailEnd/>
          </a:ln>
          <a:effectLst/>
        </p:spPr>
        <p:txBody>
          <a:bodyPr wrap="none">
            <a:prstTxWarp prst="textNoShape">
              <a:avLst/>
            </a:prstTxWarp>
            <a:spAutoFit/>
          </a:bodyPr>
          <a:lstStyle/>
          <a:p>
            <a:pPr algn="ctr">
              <a:defRPr/>
            </a:pPr>
            <a:r>
              <a:rPr lang="it-IT" sz="200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Quando il gene bcl-2 umano è trasferito in C. Elegans inibisce la </a:t>
            </a:r>
          </a:p>
          <a:p>
            <a:pPr algn="ctr">
              <a:defRPr/>
            </a:pPr>
            <a:r>
              <a:rPr lang="it-IT" sz="200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morte cellulare normale del verme.</a:t>
            </a:r>
          </a:p>
          <a:p>
            <a:pPr algn="ctr">
              <a:defRPr/>
            </a:pPr>
            <a:endParaRPr lang="it-IT" sz="200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endParaRPr>
          </a:p>
          <a:p>
            <a:pPr algn="ctr">
              <a:defRPr/>
            </a:pPr>
            <a:endParaRPr lang="it-IT" sz="200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endParaRPr>
          </a:p>
          <a:p>
            <a:pPr algn="ctr">
              <a:defRPr/>
            </a:pPr>
            <a:r>
              <a:rPr lang="it-IT" sz="200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E’ in grado di controbilanciare gli effetti della mutazione</a:t>
            </a:r>
          </a:p>
          <a:p>
            <a:pPr algn="ctr">
              <a:defRPr/>
            </a:pPr>
            <a:r>
              <a:rPr lang="it-IT" sz="200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 in ced-9 che causerebbe la morte prematura  nel corso</a:t>
            </a:r>
          </a:p>
          <a:p>
            <a:pPr algn="ctr">
              <a:defRPr/>
            </a:pPr>
            <a:r>
              <a:rPr lang="it-IT" sz="200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  dello sviluppo.</a:t>
            </a:r>
          </a:p>
        </p:txBody>
      </p:sp>
      <p:sp>
        <p:nvSpPr>
          <p:cNvPr id="34821" name="Text Box 5"/>
          <p:cNvSpPr txBox="1">
            <a:spLocks noChangeArrowheads="1"/>
          </p:cNvSpPr>
          <p:nvPr/>
        </p:nvSpPr>
        <p:spPr bwMode="auto">
          <a:xfrm>
            <a:off x="53975" y="4311650"/>
            <a:ext cx="8438753" cy="707886"/>
          </a:xfrm>
          <a:prstGeom prst="rect">
            <a:avLst/>
          </a:prstGeom>
          <a:noFill/>
          <a:ln w="9525">
            <a:noFill/>
            <a:miter lim="800000"/>
            <a:headEnd/>
            <a:tailEnd/>
          </a:ln>
          <a:effectLst/>
        </p:spPr>
        <p:txBody>
          <a:bodyPr wrap="none">
            <a:prstTxWarp prst="textNoShape">
              <a:avLst/>
            </a:prstTxWarp>
            <a:spAutoFit/>
          </a:bodyPr>
          <a:lstStyle/>
          <a:p>
            <a:pPr algn="ctr">
              <a:defRPr/>
            </a:pPr>
            <a:r>
              <a:rPr lang="it-IT" sz="200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Il meccanismo di morte cellulare programmata e la sua regolazione sono </a:t>
            </a:r>
          </a:p>
          <a:p>
            <a:pPr algn="ctr">
              <a:defRPr/>
            </a:pPr>
            <a:r>
              <a:rPr lang="it-IT" sz="2000">
                <a:solidFill>
                  <a:srgbClr val="000090"/>
                </a:solidFill>
                <a:effectLst>
                  <a:outerShdw blurRad="38100" dist="38100" dir="2700000" algn="tl">
                    <a:srgbClr val="000000"/>
                  </a:outerShdw>
                </a:effectLst>
                <a:latin typeface="Arial" pitchFamily="-106" charset="0"/>
                <a:ea typeface="ＭＳ Ｐゴシック" pitchFamily="-106" charset="-128"/>
                <a:cs typeface="ＭＳ Ｐゴシック" pitchFamily="-106" charset="-128"/>
              </a:rPr>
              <a:t>fenomeni conservati nel corso dell’evoluzione dai vermi all’uomo.</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a:xfrm>
            <a:off x="457200" y="6356350"/>
            <a:ext cx="2133600" cy="365125"/>
          </a:xfrm>
        </p:spPr>
        <p:txBody>
          <a:bodyPr/>
          <a:lstStyle/>
          <a:p>
            <a:pPr algn="l">
              <a:defRPr/>
            </a:pPr>
            <a:r>
              <a:rPr lang="en-US"/>
              <a:t>C - </a:t>
            </a:r>
            <a:fld id="{629C8F1F-6670-4045-BAF7-65224D02264A}" type="slidenum">
              <a:rPr lang="en-US"/>
              <a:pPr algn="l">
                <a:defRPr/>
              </a:pPr>
              <a:t>27</a:t>
            </a:fld>
            <a:endParaRPr lang="en-US"/>
          </a:p>
        </p:txBody>
      </p:sp>
      <p:sp>
        <p:nvSpPr>
          <p:cNvPr id="49155" name="Rectangle 2"/>
          <p:cNvSpPr>
            <a:spLocks noGrp="1" noRot="1" noChangeArrowheads="1"/>
          </p:cNvSpPr>
          <p:nvPr>
            <p:ph type="title"/>
          </p:nvPr>
        </p:nvSpPr>
        <p:spPr/>
        <p:txBody>
          <a:bodyPr/>
          <a:lstStyle/>
          <a:p>
            <a:r>
              <a:rPr lang="en-US" sz="4000">
                <a:ea typeface="ＭＳ Ｐゴシック" pitchFamily="-107" charset="-128"/>
                <a:cs typeface="ＭＳ Ｐゴシック" pitchFamily="-107" charset="-128"/>
              </a:rPr>
              <a:t>Programmed Cell Death - Apoptosis</a:t>
            </a:r>
          </a:p>
        </p:txBody>
      </p:sp>
      <p:sp>
        <p:nvSpPr>
          <p:cNvPr id="49156" name="Rectangle 6"/>
          <p:cNvSpPr>
            <a:spLocks noChangeArrowheads="1"/>
          </p:cNvSpPr>
          <p:nvPr/>
        </p:nvSpPr>
        <p:spPr bwMode="auto">
          <a:xfrm>
            <a:off x="1828800" y="2152650"/>
            <a:ext cx="9144000" cy="0"/>
          </a:xfrm>
          <a:prstGeom prst="rect">
            <a:avLst/>
          </a:prstGeom>
          <a:noFill/>
          <a:ln w="9525">
            <a:noFill/>
            <a:miter lim="800000"/>
            <a:headEnd/>
            <a:tailEnd/>
          </a:ln>
        </p:spPr>
        <p:txBody>
          <a:bodyPr>
            <a:prstTxWarp prst="textNoShape">
              <a:avLst/>
            </a:prstTxWarp>
            <a:spAutoFit/>
          </a:bodyPr>
          <a:lstStyle/>
          <a:p>
            <a:endParaRPr lang="it-IT"/>
          </a:p>
        </p:txBody>
      </p:sp>
      <p:pic>
        <p:nvPicPr>
          <p:cNvPr id="49157" name="Picture 5" descr="c_15"/>
          <p:cNvPicPr>
            <a:picLocks noChangeAspect="1" noChangeArrowheads="1"/>
          </p:cNvPicPr>
          <p:nvPr/>
        </p:nvPicPr>
        <p:blipFill>
          <a:blip r:embed="rId3"/>
          <a:srcRect t="4286"/>
          <a:stretch>
            <a:fillRect/>
          </a:stretch>
        </p:blipFill>
        <p:spPr bwMode="auto">
          <a:xfrm>
            <a:off x="0" y="1600200"/>
            <a:ext cx="9144000" cy="4254500"/>
          </a:xfrm>
          <a:prstGeom prst="rect">
            <a:avLst/>
          </a:prstGeom>
          <a:noFill/>
          <a:ln w="9525">
            <a:noFill/>
            <a:miter lim="800000"/>
            <a:headEnd/>
            <a:tailEnd/>
          </a:ln>
        </p:spPr>
      </p:pic>
      <p:sp>
        <p:nvSpPr>
          <p:cNvPr id="49158" name="Text Box 7"/>
          <p:cNvSpPr txBox="1">
            <a:spLocks noChangeArrowheads="1"/>
          </p:cNvSpPr>
          <p:nvPr/>
        </p:nvSpPr>
        <p:spPr bwMode="auto">
          <a:xfrm>
            <a:off x="228600" y="6392863"/>
            <a:ext cx="18288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a:t>Fig. C.15</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lstStyle/>
          <a:p>
            <a:pPr eaLnBrk="1" hangingPunct="1"/>
            <a:r>
              <a:rPr lang="en-US">
                <a:ea typeface="ＭＳ Ｐゴシック" pitchFamily="-107" charset="-128"/>
                <a:cs typeface="ＭＳ Ｐゴシック" pitchFamily="-107" charset="-128"/>
              </a:rPr>
              <a:t>Nuclear Genome of </a:t>
            </a:r>
            <a:r>
              <a:rPr lang="en-US" i="1">
                <a:ea typeface="ＭＳ Ｐゴシック" pitchFamily="-107" charset="-128"/>
                <a:cs typeface="ＭＳ Ｐゴシック" pitchFamily="-107" charset="-128"/>
              </a:rPr>
              <a:t>C. elegans</a:t>
            </a:r>
            <a:endParaRPr lang="en-US">
              <a:ea typeface="ＭＳ Ｐゴシック" pitchFamily="-107" charset="-128"/>
              <a:cs typeface="ＭＳ Ｐゴシック" pitchFamily="-107" charset="-128"/>
            </a:endParaRPr>
          </a:p>
        </p:txBody>
      </p:sp>
      <p:sp>
        <p:nvSpPr>
          <p:cNvPr id="51203" name="Rectangle 3"/>
          <p:cNvSpPr txBox="1">
            <a:spLocks noChangeArrowheads="1"/>
          </p:cNvSpPr>
          <p:nvPr/>
        </p:nvSpPr>
        <p:spPr bwMode="auto">
          <a:xfrm>
            <a:off x="457200" y="1600200"/>
            <a:ext cx="8229600" cy="4525963"/>
          </a:xfrm>
          <a:prstGeom prst="rect">
            <a:avLst/>
          </a:prstGeom>
          <a:noFill/>
          <a:ln w="9525">
            <a:noFill/>
            <a:miter lim="800000"/>
            <a:headEnd/>
            <a:tailEnd/>
          </a:ln>
        </p:spPr>
        <p:txBody>
          <a:bodyPr>
            <a:prstTxWarp prst="textNoShape">
              <a:avLst/>
            </a:prstTxWarp>
          </a:bodyPr>
          <a:lstStyle/>
          <a:p>
            <a:pPr marL="457200" indent="-457200" defTabSz="914400">
              <a:lnSpc>
                <a:spcPct val="80000"/>
              </a:lnSpc>
              <a:spcBef>
                <a:spcPct val="20000"/>
              </a:spcBef>
              <a:buClr>
                <a:schemeClr val="hlink"/>
              </a:buClr>
              <a:buSzPct val="70000"/>
              <a:buFont typeface="Arial" pitchFamily="-107" charset="0"/>
              <a:buChar char="•"/>
            </a:pPr>
            <a:r>
              <a:rPr lang="en-US" sz="2400">
                <a:latin typeface="Calibri" pitchFamily="-107" charset="0"/>
              </a:rPr>
              <a:t>97 Mb – very small (2/3 size of Drosophila)</a:t>
            </a:r>
          </a:p>
          <a:p>
            <a:pPr marL="457200" indent="-457200" defTabSz="914400">
              <a:lnSpc>
                <a:spcPct val="80000"/>
              </a:lnSpc>
              <a:spcBef>
                <a:spcPct val="20000"/>
              </a:spcBef>
              <a:buClr>
                <a:schemeClr val="hlink"/>
              </a:buClr>
              <a:buSzPct val="70000"/>
              <a:buFont typeface="Arial" pitchFamily="-107" charset="0"/>
              <a:buChar char="•"/>
            </a:pPr>
            <a:r>
              <a:rPr lang="en-US" sz="2400">
                <a:latin typeface="Calibri" pitchFamily="-107" charset="0"/>
              </a:rPr>
              <a:t>Six chromosomes (I-VI) – about same size</a:t>
            </a:r>
          </a:p>
          <a:p>
            <a:pPr marL="457200" indent="-457200" defTabSz="914400">
              <a:lnSpc>
                <a:spcPct val="80000"/>
              </a:lnSpc>
              <a:spcBef>
                <a:spcPct val="20000"/>
              </a:spcBef>
              <a:buClr>
                <a:schemeClr val="hlink"/>
              </a:buClr>
              <a:buSzPct val="70000"/>
              <a:buFont typeface="Arial" pitchFamily="-107" charset="0"/>
              <a:buChar char="•"/>
            </a:pPr>
            <a:r>
              <a:rPr lang="en-US" sz="2400">
                <a:latin typeface="Calibri" pitchFamily="-107" charset="0"/>
              </a:rPr>
              <a:t>No defined centromere – holocentric</a:t>
            </a:r>
          </a:p>
          <a:p>
            <a:pPr marL="457200" indent="-457200" defTabSz="914400">
              <a:lnSpc>
                <a:spcPct val="80000"/>
              </a:lnSpc>
              <a:spcBef>
                <a:spcPct val="20000"/>
              </a:spcBef>
              <a:buClr>
                <a:schemeClr val="hlink"/>
              </a:buClr>
              <a:buSzPct val="70000"/>
              <a:buFont typeface="Arial" pitchFamily="-107" charset="0"/>
              <a:buChar char="•"/>
            </a:pPr>
            <a:r>
              <a:rPr lang="en-US" sz="2400">
                <a:latin typeface="Calibri" pitchFamily="-107" charset="0"/>
              </a:rPr>
              <a:t>Detailed physical map of cosmids and YACs</a:t>
            </a:r>
          </a:p>
          <a:p>
            <a:pPr marL="457200" indent="-457200" defTabSz="914400">
              <a:lnSpc>
                <a:spcPct val="80000"/>
              </a:lnSpc>
              <a:spcBef>
                <a:spcPct val="20000"/>
              </a:spcBef>
              <a:buClr>
                <a:schemeClr val="hlink"/>
              </a:buClr>
              <a:buSzPct val="70000"/>
              <a:buFont typeface="Arial" pitchFamily="-107" charset="0"/>
              <a:buChar char="•"/>
            </a:pPr>
            <a:r>
              <a:rPr lang="en-US" sz="2400">
                <a:latin typeface="Calibri" pitchFamily="-107" charset="0"/>
              </a:rPr>
              <a:t>Recombination rates vary considerably</a:t>
            </a:r>
          </a:p>
          <a:p>
            <a:pPr marL="457200" indent="-457200" defTabSz="914400">
              <a:lnSpc>
                <a:spcPct val="80000"/>
              </a:lnSpc>
              <a:spcBef>
                <a:spcPct val="20000"/>
              </a:spcBef>
              <a:buClr>
                <a:schemeClr val="hlink"/>
              </a:buClr>
              <a:buSzPct val="70000"/>
              <a:buFont typeface="Arial" pitchFamily="-107" charset="0"/>
              <a:buChar char="•"/>
            </a:pPr>
            <a:r>
              <a:rPr lang="en-US" sz="2400">
                <a:latin typeface="Calibri" pitchFamily="-107" charset="0"/>
              </a:rPr>
              <a:t>1 gene every 5 kb</a:t>
            </a:r>
          </a:p>
          <a:p>
            <a:pPr marL="457200" indent="-457200" defTabSz="914400">
              <a:lnSpc>
                <a:spcPct val="80000"/>
              </a:lnSpc>
              <a:spcBef>
                <a:spcPct val="20000"/>
              </a:spcBef>
              <a:buClr>
                <a:schemeClr val="hlink"/>
              </a:buClr>
              <a:buSzPct val="70000"/>
              <a:buFont typeface="Arial" pitchFamily="-107" charset="0"/>
              <a:buChar char="•"/>
            </a:pPr>
            <a:r>
              <a:rPr lang="en-US" sz="2400">
                <a:latin typeface="Calibri" pitchFamily="-107" charset="0"/>
              </a:rPr>
              <a:t>20,000 genes</a:t>
            </a:r>
          </a:p>
          <a:p>
            <a:pPr marL="457200" indent="-457200" defTabSz="914400">
              <a:lnSpc>
                <a:spcPct val="80000"/>
              </a:lnSpc>
              <a:spcBef>
                <a:spcPct val="20000"/>
              </a:spcBef>
              <a:buClr>
                <a:schemeClr val="hlink"/>
              </a:buClr>
              <a:buSzPct val="70000"/>
              <a:buFont typeface="Arial" pitchFamily="-107" charset="0"/>
              <a:buChar char="•"/>
            </a:pPr>
            <a:r>
              <a:rPr lang="en-US" sz="2400">
                <a:latin typeface="Calibri" pitchFamily="-107" charset="0"/>
              </a:rPr>
              <a:t>Proteins match homologous sequences of other organisms</a:t>
            </a:r>
          </a:p>
          <a:p>
            <a:pPr marL="457200" indent="-457200" defTabSz="914400">
              <a:lnSpc>
                <a:spcPct val="80000"/>
              </a:lnSpc>
              <a:spcBef>
                <a:spcPct val="20000"/>
              </a:spcBef>
              <a:buClr>
                <a:schemeClr val="hlink"/>
              </a:buClr>
              <a:buSzPct val="70000"/>
              <a:buFont typeface="Arial" pitchFamily="-107" charset="0"/>
              <a:buChar char="•"/>
            </a:pPr>
            <a:r>
              <a:rPr lang="en-US" sz="2400">
                <a:latin typeface="Calibri" pitchFamily="-107" charset="0"/>
              </a:rPr>
              <a:t>20% proteins carry out core biological functions</a:t>
            </a:r>
          </a:p>
          <a:p>
            <a:pPr marL="457200" indent="-457200" defTabSz="914400">
              <a:lnSpc>
                <a:spcPct val="80000"/>
              </a:lnSpc>
              <a:spcBef>
                <a:spcPct val="20000"/>
              </a:spcBef>
              <a:buClr>
                <a:schemeClr val="hlink"/>
              </a:buClr>
              <a:buSzPct val="70000"/>
              <a:buFont typeface="Arial" pitchFamily="-107" charset="0"/>
              <a:buChar char="•"/>
            </a:pPr>
            <a:r>
              <a:rPr lang="en-US" sz="2400">
                <a:latin typeface="Calibri" pitchFamily="-107" charset="0"/>
              </a:rPr>
              <a:t>Rest involved in processes required only in multicellular organisms</a:t>
            </a:r>
          </a:p>
          <a:p>
            <a:pPr marL="457200" indent="-457200" defTabSz="914400">
              <a:lnSpc>
                <a:spcPct val="80000"/>
              </a:lnSpc>
              <a:spcBef>
                <a:spcPct val="20000"/>
              </a:spcBef>
              <a:buClr>
                <a:schemeClr val="hlink"/>
              </a:buClr>
              <a:buSzPct val="70000"/>
              <a:buFont typeface="Arial" pitchFamily="-107" charset="0"/>
              <a:buChar char="•"/>
            </a:pPr>
            <a:r>
              <a:rPr lang="en-US" sz="2400">
                <a:latin typeface="Calibri" pitchFamily="-107" charset="0"/>
              </a:rPr>
              <a:t>Repetitive sequences – e.g., 7 kinds of TEs</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26" name="Immagine 3"/>
          <p:cNvPicPr>
            <a:picLocks noChangeAspect="1"/>
          </p:cNvPicPr>
          <p:nvPr/>
        </p:nvPicPr>
        <p:blipFill>
          <a:blip r:embed="rId2"/>
          <a:srcRect/>
          <a:stretch>
            <a:fillRect/>
          </a:stretch>
        </p:blipFill>
        <p:spPr bwMode="auto">
          <a:xfrm>
            <a:off x="1066800" y="192088"/>
            <a:ext cx="7289800" cy="658971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1026"/>
          <p:cNvSpPr>
            <a:spLocks noChangeArrowheads="1"/>
          </p:cNvSpPr>
          <p:nvPr/>
        </p:nvSpPr>
        <p:spPr bwMode="auto">
          <a:xfrm>
            <a:off x="152400" y="838200"/>
            <a:ext cx="8839200" cy="5867400"/>
          </a:xfrm>
          <a:prstGeom prst="rect">
            <a:avLst/>
          </a:prstGeom>
          <a:noFill/>
          <a:ln w="9525">
            <a:noFill/>
            <a:miter lim="800000"/>
            <a:headEnd/>
            <a:tailEnd/>
          </a:ln>
        </p:spPr>
        <p:txBody>
          <a:bodyPr>
            <a:prstTxWarp prst="textNoShape">
              <a:avLst/>
            </a:prstTxWarp>
          </a:bodyPr>
          <a:lstStyle/>
          <a:p>
            <a:pPr marL="342900" indent="-342900">
              <a:spcBef>
                <a:spcPct val="20000"/>
              </a:spcBef>
              <a:buFont typeface="Arial" pitchFamily="-107" charset="0"/>
              <a:buChar char="•"/>
            </a:pPr>
            <a:r>
              <a:rPr lang="en-US" sz="2000">
                <a:latin typeface="Helvetica" pitchFamily="-107" charset="0"/>
              </a:rPr>
              <a:t>Developed by Sydney Brenner (1963)</a:t>
            </a:r>
          </a:p>
          <a:p>
            <a:pPr marL="342900" indent="-342900">
              <a:spcBef>
                <a:spcPct val="20000"/>
              </a:spcBef>
              <a:buFont typeface="Arial" pitchFamily="-107" charset="0"/>
              <a:buChar char="•"/>
            </a:pPr>
            <a:r>
              <a:rPr lang="en-US" sz="2000">
                <a:latin typeface="Helvetica" pitchFamily="-107" charset="0"/>
              </a:rPr>
              <a:t>Mutants published by Brenner (1974)</a:t>
            </a:r>
          </a:p>
          <a:p>
            <a:pPr marL="342900" indent="-342900">
              <a:spcBef>
                <a:spcPct val="20000"/>
              </a:spcBef>
              <a:buFont typeface="Arial" pitchFamily="-107" charset="0"/>
              <a:buChar char="•"/>
            </a:pPr>
            <a:r>
              <a:rPr lang="en-US" sz="2000">
                <a:latin typeface="Helvetica" pitchFamily="-107" charset="0"/>
              </a:rPr>
              <a:t>1976 postembryonic cell lineages determined (Sulson and Horwitz)</a:t>
            </a:r>
          </a:p>
          <a:p>
            <a:pPr marL="342900" indent="-342900">
              <a:spcBef>
                <a:spcPct val="20000"/>
              </a:spcBef>
              <a:buFont typeface="Arial" pitchFamily="-107" charset="0"/>
              <a:buChar char="•"/>
            </a:pPr>
            <a:r>
              <a:rPr lang="en-US" sz="2000">
                <a:latin typeface="Helvetica" pitchFamily="-107" charset="0"/>
              </a:rPr>
              <a:t>1982 "Programmed cell death" (Horwitz et al.)  (Nobel Prize Brenner, Sulson, Horwitz 2002)</a:t>
            </a:r>
          </a:p>
          <a:p>
            <a:pPr marL="342900" indent="-342900">
              <a:spcBef>
                <a:spcPct val="20000"/>
              </a:spcBef>
              <a:buFont typeface="Arial" pitchFamily="-107" charset="0"/>
              <a:buChar char="•"/>
            </a:pPr>
            <a:r>
              <a:rPr lang="en-US" sz="2000">
                <a:latin typeface="Helvetica" pitchFamily="-107" charset="0"/>
              </a:rPr>
              <a:t>1983 complete embryonic cell lineages determined (Deppe et al., Sulson et al.)</a:t>
            </a:r>
          </a:p>
          <a:p>
            <a:pPr marL="342900" indent="-342900">
              <a:spcBef>
                <a:spcPct val="20000"/>
              </a:spcBef>
              <a:buFont typeface="Arial" pitchFamily="-107" charset="0"/>
              <a:buChar char="•"/>
            </a:pPr>
            <a:r>
              <a:rPr lang="en-US" sz="2000">
                <a:latin typeface="Helvetica" pitchFamily="-107" charset="0"/>
              </a:rPr>
              <a:t>1986 Complete connectivity of nervous system established (White et al.) "The mind of a worm</a:t>
            </a:r>
            <a:r>
              <a:rPr lang="ja-JP" altLang="en-US" sz="2000">
                <a:latin typeface="Helvetica" pitchFamily="-107" charset="0"/>
              </a:rPr>
              <a:t>”</a:t>
            </a:r>
            <a:endParaRPr lang="en-US" altLang="ja-JP" sz="2000">
              <a:latin typeface="Helvetica" pitchFamily="-107" charset="0"/>
            </a:endParaRPr>
          </a:p>
          <a:p>
            <a:pPr marL="342900" indent="-342900">
              <a:spcBef>
                <a:spcPct val="20000"/>
              </a:spcBef>
              <a:buFont typeface="Arial" pitchFamily="-107" charset="0"/>
              <a:buChar char="•"/>
            </a:pPr>
            <a:r>
              <a:rPr lang="en-US" sz="2000">
                <a:latin typeface="Helvetica" pitchFamily="-107" charset="0"/>
              </a:rPr>
              <a:t>1991-98 RNAi and miRNA  discovered in worms. (Nobel Prize: Fire, Mello 2006)</a:t>
            </a:r>
          </a:p>
          <a:p>
            <a:pPr marL="342900" indent="-342900">
              <a:spcBef>
                <a:spcPct val="20000"/>
              </a:spcBef>
              <a:buFontTx/>
              <a:buChar char="•"/>
            </a:pPr>
            <a:r>
              <a:rPr lang="en-US" sz="2000">
                <a:solidFill>
                  <a:srgbClr val="000000"/>
                </a:solidFill>
                <a:latin typeface="Helvetica" pitchFamily="-107" charset="0"/>
              </a:rPr>
              <a:t>1994 - First use of GFP in animals (Nobel Prize: Chalfie, 2008)</a:t>
            </a:r>
          </a:p>
          <a:p>
            <a:pPr marL="342900" indent="-342900">
              <a:spcBef>
                <a:spcPct val="20000"/>
              </a:spcBef>
              <a:buFontTx/>
              <a:buChar char="•"/>
            </a:pPr>
            <a:r>
              <a:rPr lang="en-US" sz="2000">
                <a:latin typeface="Helvetica" pitchFamily="-107" charset="0"/>
              </a:rPr>
              <a:t>1998 First animal genome sequenced (97Mb, now 100.3Mb)</a:t>
            </a:r>
          </a:p>
          <a:p>
            <a:pPr marL="342900" indent="-342900">
              <a:spcBef>
                <a:spcPct val="20000"/>
              </a:spcBef>
              <a:buFont typeface="Wingdings" pitchFamily="-107" charset="2"/>
              <a:buChar char="Ø"/>
            </a:pPr>
            <a:r>
              <a:rPr lang="en-US">
                <a:latin typeface="Helvetica" pitchFamily="-107" charset="0"/>
              </a:rPr>
              <a:t>This is about 1/30 the size of the human genome (3 Gb). </a:t>
            </a:r>
            <a:r>
              <a:rPr lang="en-US" i="1">
                <a:latin typeface="Helvetica" pitchFamily="-107" charset="0"/>
              </a:rPr>
              <a:t>C. elegans </a:t>
            </a:r>
            <a:r>
              <a:rPr lang="en-US">
                <a:latin typeface="Helvetica" pitchFamily="-107" charset="0"/>
              </a:rPr>
              <a:t>have  about 20,000 coding sequence genes, more than half that of humans (30,000-40,000 genes).  First animal to be sequenced! Knowing the sequence  allows genes of interest to be easily cloned. Also it opened opportunity for reverse genetic approach.</a:t>
            </a:r>
          </a:p>
        </p:txBody>
      </p:sp>
      <p:sp>
        <p:nvSpPr>
          <p:cNvPr id="16387" name="Text Box 1028"/>
          <p:cNvSpPr txBox="1">
            <a:spLocks noChangeArrowheads="1"/>
          </p:cNvSpPr>
          <p:nvPr/>
        </p:nvSpPr>
        <p:spPr bwMode="auto">
          <a:xfrm>
            <a:off x="2636838" y="152400"/>
            <a:ext cx="4016375" cy="584200"/>
          </a:xfrm>
          <a:prstGeom prst="rect">
            <a:avLst/>
          </a:prstGeom>
          <a:noFill/>
          <a:ln w="9525">
            <a:noFill/>
            <a:miter lim="800000"/>
            <a:headEnd/>
            <a:tailEnd/>
          </a:ln>
        </p:spPr>
        <p:txBody>
          <a:bodyPr wrap="none">
            <a:prstTxWarp prst="textNoShape">
              <a:avLst/>
            </a:prstTxWarp>
            <a:spAutoFit/>
          </a:bodyPr>
          <a:lstStyle/>
          <a:p>
            <a:r>
              <a:rPr lang="en-US" sz="3200" i="1">
                <a:solidFill>
                  <a:srgbClr val="800000"/>
                </a:solidFill>
                <a:latin typeface="Helvetica" pitchFamily="-107" charset="0"/>
                <a:ea typeface="Helvetica" pitchFamily="-107" charset="0"/>
                <a:cs typeface="Helvetica" pitchFamily="-107" charset="0"/>
              </a:rPr>
              <a:t>C. elegans </a:t>
            </a:r>
            <a:r>
              <a:rPr lang="en-US" sz="3200">
                <a:solidFill>
                  <a:srgbClr val="800000"/>
                </a:solidFill>
                <a:latin typeface="Helvetica" pitchFamily="-107" charset="0"/>
                <a:ea typeface="Helvetica" pitchFamily="-107" charset="0"/>
                <a:cs typeface="Helvetica" pitchFamily="-107" charset="0"/>
              </a:rPr>
              <a:t>timeline.</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250" name="Immagine 3"/>
          <p:cNvPicPr>
            <a:picLocks noChangeAspect="1"/>
          </p:cNvPicPr>
          <p:nvPr/>
        </p:nvPicPr>
        <p:blipFill>
          <a:blip r:embed="rId2"/>
          <a:srcRect/>
          <a:stretch>
            <a:fillRect/>
          </a:stretch>
        </p:blipFill>
        <p:spPr bwMode="auto">
          <a:xfrm>
            <a:off x="0" y="0"/>
            <a:ext cx="4865688" cy="6807200"/>
          </a:xfrm>
          <a:prstGeom prst="rect">
            <a:avLst/>
          </a:prstGeom>
          <a:noFill/>
          <a:ln w="9525">
            <a:noFill/>
            <a:miter lim="800000"/>
            <a:headEnd/>
            <a:tailEnd/>
          </a:ln>
        </p:spPr>
      </p:pic>
      <p:pic>
        <p:nvPicPr>
          <p:cNvPr id="53251" name="Immagine 4"/>
          <p:cNvPicPr>
            <a:picLocks noChangeAspect="1"/>
          </p:cNvPicPr>
          <p:nvPr/>
        </p:nvPicPr>
        <p:blipFill>
          <a:blip r:embed="rId3"/>
          <a:srcRect/>
          <a:stretch>
            <a:fillRect/>
          </a:stretch>
        </p:blipFill>
        <p:spPr bwMode="auto">
          <a:xfrm>
            <a:off x="4846638" y="2514600"/>
            <a:ext cx="4144962" cy="24384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0" y="192088"/>
            <a:ext cx="9363075" cy="457200"/>
          </a:xfrm>
          <a:prstGeom prst="rect">
            <a:avLst/>
          </a:prstGeom>
          <a:noFill/>
          <a:ln w="9525">
            <a:noFill/>
            <a:round/>
            <a:headEnd/>
            <a:tailEnd/>
          </a:ln>
        </p:spPr>
        <p:txBody>
          <a:bodyPr lIns="0" tIns="0" rIns="0" bIns="0">
            <a:prstTxWarp prst="textNoShape">
              <a:avLst/>
            </a:prstTxWarp>
          </a:bodyP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b="1">
                <a:solidFill>
                  <a:srgbClr val="000000"/>
                </a:solidFill>
                <a:ea typeface="msgothic" charset="0"/>
                <a:cs typeface="msgothic" charset="0"/>
              </a:rPr>
              <a:t>Assembly of kinetochores on monocentric and holocentric chromosomes. </a:t>
            </a:r>
          </a:p>
        </p:txBody>
      </p:sp>
      <p:pic>
        <p:nvPicPr>
          <p:cNvPr id="54275" name="Picture 2"/>
          <p:cNvPicPr>
            <a:picLocks noChangeAspect="1" noChangeArrowheads="1"/>
          </p:cNvPicPr>
          <p:nvPr/>
        </p:nvPicPr>
        <p:blipFill>
          <a:blip r:embed="rId2"/>
          <a:srcRect/>
          <a:stretch>
            <a:fillRect/>
          </a:stretch>
        </p:blipFill>
        <p:spPr bwMode="auto">
          <a:xfrm>
            <a:off x="7699375" y="6245225"/>
            <a:ext cx="1143000" cy="457200"/>
          </a:xfrm>
          <a:prstGeom prst="rect">
            <a:avLst/>
          </a:prstGeom>
          <a:noFill/>
          <a:ln w="9525">
            <a:noFill/>
            <a:round/>
            <a:headEnd/>
            <a:tailEnd/>
          </a:ln>
        </p:spPr>
      </p:pic>
      <p:pic>
        <p:nvPicPr>
          <p:cNvPr id="54276" name="Picture 3"/>
          <p:cNvPicPr>
            <a:picLocks noChangeAspect="1" noChangeArrowheads="1"/>
          </p:cNvPicPr>
          <p:nvPr/>
        </p:nvPicPr>
        <p:blipFill>
          <a:blip r:embed="rId3"/>
          <a:srcRect/>
          <a:stretch>
            <a:fillRect/>
          </a:stretch>
        </p:blipFill>
        <p:spPr bwMode="auto">
          <a:xfrm>
            <a:off x="663575" y="850900"/>
            <a:ext cx="7794625" cy="5394325"/>
          </a:xfrm>
          <a:prstGeom prst="rect">
            <a:avLst/>
          </a:prstGeom>
          <a:noFill/>
          <a:ln w="9525">
            <a:noFill/>
            <a:round/>
            <a:headEnd/>
            <a:tailEnd/>
          </a:ln>
        </p:spPr>
      </p:pic>
      <p:sp>
        <p:nvSpPr>
          <p:cNvPr id="54277" name="Text Box 4"/>
          <p:cNvSpPr txBox="1">
            <a:spLocks noChangeArrowheads="1"/>
          </p:cNvSpPr>
          <p:nvPr/>
        </p:nvSpPr>
        <p:spPr bwMode="auto">
          <a:xfrm>
            <a:off x="1146175" y="6583363"/>
            <a:ext cx="4319588" cy="255587"/>
          </a:xfrm>
          <a:prstGeom prst="rect">
            <a:avLst/>
          </a:prstGeom>
          <a:noFill/>
          <a:ln w="9525">
            <a:noFill/>
            <a:round/>
            <a:headEnd/>
            <a:tailEnd/>
          </a:ln>
        </p:spPr>
        <p:txBody>
          <a:bodyPr lIns="0" tIns="0" rIns="0" bIns="0">
            <a:prstTxWarp prst="textNoShape">
              <a:avLst/>
            </a:prstTxWarp>
          </a:bodyPr>
          <a:lstStyle/>
          <a:p>
            <a:pPr>
              <a:tabLst>
                <a:tab pos="723900" algn="l"/>
                <a:tab pos="1447800" algn="l"/>
                <a:tab pos="2171700" algn="l"/>
                <a:tab pos="2895600" algn="l"/>
                <a:tab pos="3619500" algn="l"/>
              </a:tabLst>
            </a:pPr>
            <a:r>
              <a:rPr lang="en-GB" sz="1200" b="1">
                <a:solidFill>
                  <a:srgbClr val="000000"/>
                </a:solidFill>
                <a:ea typeface="msgothic" charset="0"/>
                <a:cs typeface="msgothic" charset="0"/>
              </a:rPr>
              <a:t>Dernburg A F J Cell Biol 2001;153:F33-F38</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298" name="Immagine 3" descr="celldivisionfig6.jpg"/>
          <p:cNvPicPr>
            <a:picLocks noChangeAspect="1"/>
          </p:cNvPicPr>
          <p:nvPr/>
        </p:nvPicPr>
        <p:blipFill>
          <a:blip r:embed="rId2"/>
          <a:srcRect r="51263"/>
          <a:stretch>
            <a:fillRect/>
          </a:stretch>
        </p:blipFill>
        <p:spPr bwMode="auto">
          <a:xfrm>
            <a:off x="228600" y="69850"/>
            <a:ext cx="4022725" cy="6788150"/>
          </a:xfrm>
          <a:prstGeom prst="rect">
            <a:avLst/>
          </a:prstGeom>
          <a:noFill/>
          <a:ln w="9525">
            <a:noFill/>
            <a:miter lim="800000"/>
            <a:headEnd/>
            <a:tailEnd/>
          </a:ln>
        </p:spPr>
      </p:pic>
      <p:sp>
        <p:nvSpPr>
          <p:cNvPr id="55299" name="Rettangolo 4"/>
          <p:cNvSpPr>
            <a:spLocks noChangeArrowheads="1"/>
          </p:cNvSpPr>
          <p:nvPr/>
        </p:nvSpPr>
        <p:spPr bwMode="auto">
          <a:xfrm>
            <a:off x="4251325" y="87313"/>
            <a:ext cx="4572000" cy="5046662"/>
          </a:xfrm>
          <a:prstGeom prst="rect">
            <a:avLst/>
          </a:prstGeom>
          <a:noFill/>
          <a:ln w="9525">
            <a:noFill/>
            <a:miter lim="800000"/>
            <a:headEnd/>
            <a:tailEnd/>
          </a:ln>
        </p:spPr>
        <p:txBody>
          <a:bodyPr>
            <a:prstTxWarp prst="textNoShape">
              <a:avLst/>
            </a:prstTxWarp>
            <a:spAutoFit/>
          </a:bodyPr>
          <a:lstStyle/>
          <a:p>
            <a:r>
              <a:rPr lang="it-IT" sz="1400"/>
              <a:t>(B) Schematic illustrating the hierarchy for mitotic kinetochore assembly </a:t>
            </a:r>
          </a:p>
          <a:p>
            <a:r>
              <a:rPr lang="it-IT" sz="1400"/>
              <a:t>Dotted lines indicate groups of proteins that have been shown to co-purify from C. elegans extracts in immunoprecipitations.</a:t>
            </a:r>
          </a:p>
          <a:p>
            <a:r>
              <a:rPr lang="it-IT" sz="1400"/>
              <a:t>The colored ovals group proteins together whose individual depletions result in a similar phenotype. </a:t>
            </a:r>
            <a:r>
              <a:rPr lang="it-IT" sz="1400" b="1"/>
              <a:t>(Red) “Kinetochore Null”/KNL </a:t>
            </a:r>
            <a:r>
              <a:rPr lang="it-IT" sz="1400"/>
              <a:t>proteins whose depletion is characterized by a failure to assemble kinetochores . Consequently, segregation is severely defective and spindle poles separate prematurely. </a:t>
            </a:r>
          </a:p>
          <a:p>
            <a:r>
              <a:rPr lang="it-IT" sz="1400" b="1"/>
              <a:t>(Blue)  </a:t>
            </a:r>
            <a:r>
              <a:rPr lang="it-IT" sz="1400"/>
              <a:t>proteins whose depletion results in relatively subtle chromosome segregation defects. In MIS embryos, kinetochore assembly occurs but at a slower rate and to a reduced extent relative to wild-type. </a:t>
            </a:r>
          </a:p>
          <a:p>
            <a:r>
              <a:rPr lang="it-IT" sz="1400" b="1"/>
              <a:t>(Yellow) </a:t>
            </a:r>
            <a:r>
              <a:rPr lang="it-IT" sz="1400"/>
              <a:t> proteins whose depletion results in a chromosome alignment and segregation defects of intermediate severity. Spindle poles separate prematurely.</a:t>
            </a:r>
          </a:p>
          <a:p>
            <a:r>
              <a:rPr lang="it-IT" sz="1400" b="1"/>
              <a:t> (Green) </a:t>
            </a:r>
            <a:r>
              <a:rPr lang="it-IT" sz="1400"/>
              <a:t>proteins, whose depletion causes sister chromatids to co-segregate to the same spindle pole. This defect likely arises from an inability to polymerize microtubules at kinetochores.</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ext Box 1026"/>
          <p:cNvSpPr txBox="1">
            <a:spLocks noChangeArrowheads="1"/>
          </p:cNvSpPr>
          <p:nvPr/>
        </p:nvSpPr>
        <p:spPr bwMode="auto">
          <a:xfrm>
            <a:off x="3154363" y="152400"/>
            <a:ext cx="2941637" cy="369888"/>
          </a:xfrm>
          <a:prstGeom prst="rect">
            <a:avLst/>
          </a:prstGeom>
          <a:noFill/>
          <a:ln w="9525">
            <a:noFill/>
            <a:miter lim="800000"/>
            <a:headEnd/>
            <a:tailEnd/>
          </a:ln>
        </p:spPr>
        <p:txBody>
          <a:bodyPr wrap="none">
            <a:prstTxWarp prst="textNoShape">
              <a:avLst/>
            </a:prstTxWarp>
            <a:spAutoFit/>
          </a:bodyPr>
          <a:lstStyle/>
          <a:p>
            <a:pPr algn="ctr"/>
            <a:r>
              <a:rPr lang="it-IT">
                <a:solidFill>
                  <a:srgbClr val="000090"/>
                </a:solidFill>
                <a:latin typeface="Comic Sans MS" pitchFamily="-107" charset="0"/>
              </a:rPr>
              <a:t>Holocentric chromosomes</a:t>
            </a:r>
          </a:p>
        </p:txBody>
      </p:sp>
      <p:grpSp>
        <p:nvGrpSpPr>
          <p:cNvPr id="56323" name="Group 1027"/>
          <p:cNvGrpSpPr>
            <a:grpSpLocks/>
          </p:cNvGrpSpPr>
          <p:nvPr/>
        </p:nvGrpSpPr>
        <p:grpSpPr bwMode="auto">
          <a:xfrm>
            <a:off x="304800" y="1828800"/>
            <a:ext cx="3048000" cy="1981200"/>
            <a:chOff x="192" y="1152"/>
            <a:chExt cx="2400" cy="1536"/>
          </a:xfrm>
        </p:grpSpPr>
        <p:sp>
          <p:nvSpPr>
            <p:cNvPr id="56351" name="Rectangle 1028"/>
            <p:cNvSpPr>
              <a:spLocks noChangeArrowheads="1"/>
            </p:cNvSpPr>
            <p:nvPr/>
          </p:nvSpPr>
          <p:spPr bwMode="auto">
            <a:xfrm>
              <a:off x="192" y="1632"/>
              <a:ext cx="2400" cy="144"/>
            </a:xfrm>
            <a:prstGeom prst="rect">
              <a:avLst/>
            </a:prstGeom>
            <a:solidFill>
              <a:schemeClr val="accent1"/>
            </a:solidFill>
            <a:ln w="28575" cap="flat" cmpd="sng" algn="ctr">
              <a:solidFill>
                <a:srgbClr val="000090"/>
              </a:solidFill>
              <a:prstDash val="solid"/>
              <a:miter lim="800000"/>
              <a:headEnd type="none" w="med" len="med"/>
              <a:tailEnd type="none" w="med" len="med"/>
            </a:ln>
          </p:spPr>
          <p:txBody>
            <a:bodyPr wrap="none" anchor="ctr">
              <a:prstTxWarp prst="textNoShape">
                <a:avLst/>
              </a:prstTxWarp>
            </a:bodyPr>
            <a:lstStyle/>
            <a:p>
              <a:endParaRPr lang="it-IT">
                <a:solidFill>
                  <a:srgbClr val="000090"/>
                </a:solidFill>
                <a:latin typeface="Calibri" pitchFamily="-107" charset="0"/>
              </a:endParaRPr>
            </a:p>
          </p:txBody>
        </p:sp>
        <p:grpSp>
          <p:nvGrpSpPr>
            <p:cNvPr id="56352" name="Group 1029"/>
            <p:cNvGrpSpPr>
              <a:grpSpLocks/>
            </p:cNvGrpSpPr>
            <p:nvPr/>
          </p:nvGrpSpPr>
          <p:grpSpPr bwMode="auto">
            <a:xfrm>
              <a:off x="192" y="1152"/>
              <a:ext cx="2352" cy="480"/>
              <a:chOff x="1296" y="1392"/>
              <a:chExt cx="2352" cy="480"/>
            </a:xfrm>
          </p:grpSpPr>
          <p:sp>
            <p:nvSpPr>
              <p:cNvPr id="56361" name="Line 1030"/>
              <p:cNvSpPr>
                <a:spLocks noChangeShapeType="1"/>
              </p:cNvSpPr>
              <p:nvPr/>
            </p:nvSpPr>
            <p:spPr bwMode="auto">
              <a:xfrm flipV="1">
                <a:off x="1296" y="1392"/>
                <a:ext cx="720" cy="432"/>
              </a:xfrm>
              <a:prstGeom prst="line">
                <a:avLst/>
              </a:prstGeom>
              <a:noFill/>
              <a:ln w="28575" cap="flat" cmpd="sng" algn="ctr">
                <a:solidFill>
                  <a:srgbClr val="000090"/>
                </a:solidFill>
                <a:prstDash val="solid"/>
                <a:round/>
                <a:headEnd type="none" w="med" len="med"/>
                <a:tailEnd type="none" w="med" len="med"/>
              </a:ln>
            </p:spPr>
            <p:txBody>
              <a:bodyPr wrap="none" anchor="ctr">
                <a:prstTxWarp prst="textNoShape">
                  <a:avLst/>
                </a:prstTxWarp>
              </a:bodyPr>
              <a:lstStyle/>
              <a:p>
                <a:endParaRPr lang="it-IT">
                  <a:solidFill>
                    <a:srgbClr val="000090"/>
                  </a:solidFill>
                </a:endParaRPr>
              </a:p>
            </p:txBody>
          </p:sp>
          <p:sp>
            <p:nvSpPr>
              <p:cNvPr id="56362" name="Line 1031"/>
              <p:cNvSpPr>
                <a:spLocks noChangeShapeType="1"/>
              </p:cNvSpPr>
              <p:nvPr/>
            </p:nvSpPr>
            <p:spPr bwMode="auto">
              <a:xfrm flipH="1" flipV="1">
                <a:off x="2976" y="1392"/>
                <a:ext cx="672" cy="480"/>
              </a:xfrm>
              <a:prstGeom prst="line">
                <a:avLst/>
              </a:prstGeom>
              <a:noFill/>
              <a:ln w="28575" cap="flat" cmpd="sng" algn="ctr">
                <a:solidFill>
                  <a:srgbClr val="000090"/>
                </a:solidFill>
                <a:prstDash val="solid"/>
                <a:round/>
                <a:headEnd type="none" w="med" len="med"/>
                <a:tailEnd type="none" w="med" len="med"/>
              </a:ln>
            </p:spPr>
            <p:txBody>
              <a:bodyPr wrap="none" anchor="ctr">
                <a:prstTxWarp prst="textNoShape">
                  <a:avLst/>
                </a:prstTxWarp>
              </a:bodyPr>
              <a:lstStyle/>
              <a:p>
                <a:endParaRPr lang="it-IT">
                  <a:solidFill>
                    <a:srgbClr val="000090"/>
                  </a:solidFill>
                </a:endParaRPr>
              </a:p>
            </p:txBody>
          </p:sp>
          <p:sp>
            <p:nvSpPr>
              <p:cNvPr id="56363" name="Line 1032"/>
              <p:cNvSpPr>
                <a:spLocks noChangeShapeType="1"/>
              </p:cNvSpPr>
              <p:nvPr/>
            </p:nvSpPr>
            <p:spPr bwMode="auto">
              <a:xfrm flipV="1">
                <a:off x="1824" y="1392"/>
                <a:ext cx="384" cy="432"/>
              </a:xfrm>
              <a:prstGeom prst="line">
                <a:avLst/>
              </a:prstGeom>
              <a:noFill/>
              <a:ln w="28575" cap="flat" cmpd="sng" algn="ctr">
                <a:solidFill>
                  <a:srgbClr val="000090"/>
                </a:solidFill>
                <a:prstDash val="solid"/>
                <a:round/>
                <a:headEnd type="none" w="med" len="med"/>
                <a:tailEnd type="none" w="med" len="med"/>
              </a:ln>
            </p:spPr>
            <p:txBody>
              <a:bodyPr wrap="none" anchor="ctr">
                <a:prstTxWarp prst="textNoShape">
                  <a:avLst/>
                </a:prstTxWarp>
              </a:bodyPr>
              <a:lstStyle/>
              <a:p>
                <a:endParaRPr lang="it-IT">
                  <a:solidFill>
                    <a:srgbClr val="000090"/>
                  </a:solidFill>
                </a:endParaRPr>
              </a:p>
            </p:txBody>
          </p:sp>
          <p:sp>
            <p:nvSpPr>
              <p:cNvPr id="56364" name="Line 1033"/>
              <p:cNvSpPr>
                <a:spLocks noChangeShapeType="1"/>
              </p:cNvSpPr>
              <p:nvPr/>
            </p:nvSpPr>
            <p:spPr bwMode="auto">
              <a:xfrm flipH="1" flipV="1">
                <a:off x="2688" y="1392"/>
                <a:ext cx="432" cy="432"/>
              </a:xfrm>
              <a:prstGeom prst="line">
                <a:avLst/>
              </a:prstGeom>
              <a:noFill/>
              <a:ln w="28575" cap="flat" cmpd="sng" algn="ctr">
                <a:solidFill>
                  <a:srgbClr val="000090"/>
                </a:solidFill>
                <a:prstDash val="solid"/>
                <a:round/>
                <a:headEnd type="none" w="med" len="med"/>
                <a:tailEnd type="none" w="med" len="med"/>
              </a:ln>
            </p:spPr>
            <p:txBody>
              <a:bodyPr wrap="none" anchor="ctr">
                <a:prstTxWarp prst="textNoShape">
                  <a:avLst/>
                </a:prstTxWarp>
              </a:bodyPr>
              <a:lstStyle/>
              <a:p>
                <a:endParaRPr lang="it-IT">
                  <a:solidFill>
                    <a:srgbClr val="000090"/>
                  </a:solidFill>
                </a:endParaRPr>
              </a:p>
            </p:txBody>
          </p:sp>
          <p:sp>
            <p:nvSpPr>
              <p:cNvPr id="56365" name="Line 1034"/>
              <p:cNvSpPr>
                <a:spLocks noChangeShapeType="1"/>
              </p:cNvSpPr>
              <p:nvPr/>
            </p:nvSpPr>
            <p:spPr bwMode="auto">
              <a:xfrm flipV="1">
                <a:off x="2256" y="1440"/>
                <a:ext cx="144" cy="336"/>
              </a:xfrm>
              <a:prstGeom prst="line">
                <a:avLst/>
              </a:prstGeom>
              <a:noFill/>
              <a:ln w="28575" cap="flat" cmpd="sng" algn="ctr">
                <a:solidFill>
                  <a:srgbClr val="000090"/>
                </a:solidFill>
                <a:prstDash val="solid"/>
                <a:round/>
                <a:headEnd type="none" w="med" len="med"/>
                <a:tailEnd type="none" w="med" len="med"/>
              </a:ln>
            </p:spPr>
            <p:txBody>
              <a:bodyPr wrap="none" anchor="ctr">
                <a:prstTxWarp prst="textNoShape">
                  <a:avLst/>
                </a:prstTxWarp>
              </a:bodyPr>
              <a:lstStyle/>
              <a:p>
                <a:endParaRPr lang="it-IT">
                  <a:solidFill>
                    <a:srgbClr val="000090"/>
                  </a:solidFill>
                </a:endParaRPr>
              </a:p>
            </p:txBody>
          </p:sp>
          <p:sp>
            <p:nvSpPr>
              <p:cNvPr id="56366" name="Line 1035"/>
              <p:cNvSpPr>
                <a:spLocks noChangeShapeType="1"/>
              </p:cNvSpPr>
              <p:nvPr/>
            </p:nvSpPr>
            <p:spPr bwMode="auto">
              <a:xfrm flipH="1" flipV="1">
                <a:off x="2544" y="1440"/>
                <a:ext cx="144" cy="336"/>
              </a:xfrm>
              <a:prstGeom prst="line">
                <a:avLst/>
              </a:prstGeom>
              <a:noFill/>
              <a:ln w="28575" cap="flat" cmpd="sng" algn="ctr">
                <a:solidFill>
                  <a:srgbClr val="000090"/>
                </a:solidFill>
                <a:prstDash val="solid"/>
                <a:round/>
                <a:headEnd type="none" w="med" len="med"/>
                <a:tailEnd type="none" w="med" len="med"/>
              </a:ln>
            </p:spPr>
            <p:txBody>
              <a:bodyPr wrap="none" anchor="ctr">
                <a:prstTxWarp prst="textNoShape">
                  <a:avLst/>
                </a:prstTxWarp>
              </a:bodyPr>
              <a:lstStyle/>
              <a:p>
                <a:endParaRPr lang="it-IT">
                  <a:solidFill>
                    <a:srgbClr val="000090"/>
                  </a:solidFill>
                </a:endParaRPr>
              </a:p>
            </p:txBody>
          </p:sp>
        </p:grpSp>
        <p:grpSp>
          <p:nvGrpSpPr>
            <p:cNvPr id="56353" name="Group 1036"/>
            <p:cNvGrpSpPr>
              <a:grpSpLocks/>
            </p:cNvGrpSpPr>
            <p:nvPr/>
          </p:nvGrpSpPr>
          <p:grpSpPr bwMode="auto">
            <a:xfrm rot="-10753372">
              <a:off x="192" y="2208"/>
              <a:ext cx="2352" cy="480"/>
              <a:chOff x="1296" y="1392"/>
              <a:chExt cx="2352" cy="480"/>
            </a:xfrm>
          </p:grpSpPr>
          <p:sp>
            <p:nvSpPr>
              <p:cNvPr id="56355" name="Line 1037"/>
              <p:cNvSpPr>
                <a:spLocks noChangeShapeType="1"/>
              </p:cNvSpPr>
              <p:nvPr/>
            </p:nvSpPr>
            <p:spPr bwMode="auto">
              <a:xfrm flipV="1">
                <a:off x="1296" y="1392"/>
                <a:ext cx="720" cy="432"/>
              </a:xfrm>
              <a:prstGeom prst="line">
                <a:avLst/>
              </a:prstGeom>
              <a:noFill/>
              <a:ln w="28575" cap="flat" cmpd="sng" algn="ctr">
                <a:solidFill>
                  <a:srgbClr val="000090"/>
                </a:solidFill>
                <a:prstDash val="solid"/>
                <a:round/>
                <a:headEnd type="none" w="med" len="med"/>
                <a:tailEnd type="none" w="med" len="med"/>
              </a:ln>
            </p:spPr>
            <p:txBody>
              <a:bodyPr wrap="none" anchor="ctr">
                <a:prstTxWarp prst="textNoShape">
                  <a:avLst/>
                </a:prstTxWarp>
              </a:bodyPr>
              <a:lstStyle/>
              <a:p>
                <a:endParaRPr lang="it-IT">
                  <a:solidFill>
                    <a:srgbClr val="000090"/>
                  </a:solidFill>
                </a:endParaRPr>
              </a:p>
            </p:txBody>
          </p:sp>
          <p:sp>
            <p:nvSpPr>
              <p:cNvPr id="56356" name="Line 1038"/>
              <p:cNvSpPr>
                <a:spLocks noChangeShapeType="1"/>
              </p:cNvSpPr>
              <p:nvPr/>
            </p:nvSpPr>
            <p:spPr bwMode="auto">
              <a:xfrm flipH="1" flipV="1">
                <a:off x="2976" y="1392"/>
                <a:ext cx="672" cy="480"/>
              </a:xfrm>
              <a:prstGeom prst="line">
                <a:avLst/>
              </a:prstGeom>
              <a:noFill/>
              <a:ln w="28575" cap="flat" cmpd="sng" algn="ctr">
                <a:solidFill>
                  <a:srgbClr val="000090"/>
                </a:solidFill>
                <a:prstDash val="solid"/>
                <a:round/>
                <a:headEnd type="none" w="med" len="med"/>
                <a:tailEnd type="none" w="med" len="med"/>
              </a:ln>
            </p:spPr>
            <p:txBody>
              <a:bodyPr wrap="none" anchor="ctr">
                <a:prstTxWarp prst="textNoShape">
                  <a:avLst/>
                </a:prstTxWarp>
              </a:bodyPr>
              <a:lstStyle/>
              <a:p>
                <a:endParaRPr lang="it-IT">
                  <a:solidFill>
                    <a:srgbClr val="000090"/>
                  </a:solidFill>
                </a:endParaRPr>
              </a:p>
            </p:txBody>
          </p:sp>
          <p:sp>
            <p:nvSpPr>
              <p:cNvPr id="56357" name="Line 1039"/>
              <p:cNvSpPr>
                <a:spLocks noChangeShapeType="1"/>
              </p:cNvSpPr>
              <p:nvPr/>
            </p:nvSpPr>
            <p:spPr bwMode="auto">
              <a:xfrm flipV="1">
                <a:off x="1824" y="1392"/>
                <a:ext cx="384" cy="432"/>
              </a:xfrm>
              <a:prstGeom prst="line">
                <a:avLst/>
              </a:prstGeom>
              <a:noFill/>
              <a:ln w="28575" cap="flat" cmpd="sng" algn="ctr">
                <a:solidFill>
                  <a:srgbClr val="000090"/>
                </a:solidFill>
                <a:prstDash val="solid"/>
                <a:round/>
                <a:headEnd type="none" w="med" len="med"/>
                <a:tailEnd type="none" w="med" len="med"/>
              </a:ln>
            </p:spPr>
            <p:txBody>
              <a:bodyPr wrap="none" anchor="ctr">
                <a:prstTxWarp prst="textNoShape">
                  <a:avLst/>
                </a:prstTxWarp>
              </a:bodyPr>
              <a:lstStyle/>
              <a:p>
                <a:endParaRPr lang="it-IT">
                  <a:solidFill>
                    <a:srgbClr val="000090"/>
                  </a:solidFill>
                </a:endParaRPr>
              </a:p>
            </p:txBody>
          </p:sp>
          <p:sp>
            <p:nvSpPr>
              <p:cNvPr id="56358" name="Line 1040"/>
              <p:cNvSpPr>
                <a:spLocks noChangeShapeType="1"/>
              </p:cNvSpPr>
              <p:nvPr/>
            </p:nvSpPr>
            <p:spPr bwMode="auto">
              <a:xfrm flipH="1" flipV="1">
                <a:off x="2688" y="1392"/>
                <a:ext cx="432" cy="432"/>
              </a:xfrm>
              <a:prstGeom prst="line">
                <a:avLst/>
              </a:prstGeom>
              <a:noFill/>
              <a:ln w="28575" cap="flat" cmpd="sng" algn="ctr">
                <a:solidFill>
                  <a:srgbClr val="000090"/>
                </a:solidFill>
                <a:prstDash val="solid"/>
                <a:round/>
                <a:headEnd type="none" w="med" len="med"/>
                <a:tailEnd type="none" w="med" len="med"/>
              </a:ln>
            </p:spPr>
            <p:txBody>
              <a:bodyPr wrap="none" anchor="ctr">
                <a:prstTxWarp prst="textNoShape">
                  <a:avLst/>
                </a:prstTxWarp>
              </a:bodyPr>
              <a:lstStyle/>
              <a:p>
                <a:endParaRPr lang="it-IT">
                  <a:solidFill>
                    <a:srgbClr val="000090"/>
                  </a:solidFill>
                </a:endParaRPr>
              </a:p>
            </p:txBody>
          </p:sp>
          <p:sp>
            <p:nvSpPr>
              <p:cNvPr id="56359" name="Line 1041"/>
              <p:cNvSpPr>
                <a:spLocks noChangeShapeType="1"/>
              </p:cNvSpPr>
              <p:nvPr/>
            </p:nvSpPr>
            <p:spPr bwMode="auto">
              <a:xfrm flipV="1">
                <a:off x="2256" y="1440"/>
                <a:ext cx="144" cy="336"/>
              </a:xfrm>
              <a:prstGeom prst="line">
                <a:avLst/>
              </a:prstGeom>
              <a:noFill/>
              <a:ln w="28575" cap="flat" cmpd="sng" algn="ctr">
                <a:solidFill>
                  <a:srgbClr val="000090"/>
                </a:solidFill>
                <a:prstDash val="solid"/>
                <a:round/>
                <a:headEnd type="none" w="med" len="med"/>
                <a:tailEnd type="none" w="med" len="med"/>
              </a:ln>
            </p:spPr>
            <p:txBody>
              <a:bodyPr wrap="none" anchor="ctr">
                <a:prstTxWarp prst="textNoShape">
                  <a:avLst/>
                </a:prstTxWarp>
              </a:bodyPr>
              <a:lstStyle/>
              <a:p>
                <a:endParaRPr lang="it-IT">
                  <a:solidFill>
                    <a:srgbClr val="000090"/>
                  </a:solidFill>
                </a:endParaRPr>
              </a:p>
            </p:txBody>
          </p:sp>
          <p:sp>
            <p:nvSpPr>
              <p:cNvPr id="56360" name="Line 1042"/>
              <p:cNvSpPr>
                <a:spLocks noChangeShapeType="1"/>
              </p:cNvSpPr>
              <p:nvPr/>
            </p:nvSpPr>
            <p:spPr bwMode="auto">
              <a:xfrm flipH="1" flipV="1">
                <a:off x="2544" y="1440"/>
                <a:ext cx="144" cy="336"/>
              </a:xfrm>
              <a:prstGeom prst="line">
                <a:avLst/>
              </a:prstGeom>
              <a:noFill/>
              <a:ln w="28575" cap="flat" cmpd="sng" algn="ctr">
                <a:solidFill>
                  <a:srgbClr val="000090"/>
                </a:solidFill>
                <a:prstDash val="solid"/>
                <a:round/>
                <a:headEnd type="none" w="med" len="med"/>
                <a:tailEnd type="none" w="med" len="med"/>
              </a:ln>
            </p:spPr>
            <p:txBody>
              <a:bodyPr wrap="none" anchor="ctr">
                <a:prstTxWarp prst="textNoShape">
                  <a:avLst/>
                </a:prstTxWarp>
              </a:bodyPr>
              <a:lstStyle/>
              <a:p>
                <a:endParaRPr lang="it-IT">
                  <a:solidFill>
                    <a:srgbClr val="000090"/>
                  </a:solidFill>
                </a:endParaRPr>
              </a:p>
            </p:txBody>
          </p:sp>
        </p:grpSp>
        <p:sp>
          <p:nvSpPr>
            <p:cNvPr id="56354" name="Rectangle 1043"/>
            <p:cNvSpPr>
              <a:spLocks noChangeArrowheads="1"/>
            </p:cNvSpPr>
            <p:nvPr/>
          </p:nvSpPr>
          <p:spPr bwMode="auto">
            <a:xfrm>
              <a:off x="192" y="2064"/>
              <a:ext cx="2400" cy="144"/>
            </a:xfrm>
            <a:prstGeom prst="rect">
              <a:avLst/>
            </a:prstGeom>
            <a:solidFill>
              <a:schemeClr val="accent1"/>
            </a:solidFill>
            <a:ln w="28575" cap="flat" cmpd="sng" algn="ctr">
              <a:solidFill>
                <a:srgbClr val="000090"/>
              </a:solidFill>
              <a:prstDash val="solid"/>
              <a:miter lim="800000"/>
              <a:headEnd type="none" w="med" len="med"/>
              <a:tailEnd type="none" w="med" len="med"/>
            </a:ln>
          </p:spPr>
          <p:txBody>
            <a:bodyPr wrap="none" anchor="ctr">
              <a:prstTxWarp prst="textNoShape">
                <a:avLst/>
              </a:prstTxWarp>
            </a:bodyPr>
            <a:lstStyle/>
            <a:p>
              <a:endParaRPr lang="it-IT">
                <a:solidFill>
                  <a:srgbClr val="000090"/>
                </a:solidFill>
                <a:latin typeface="Calibri" pitchFamily="-107" charset="0"/>
              </a:endParaRPr>
            </a:p>
          </p:txBody>
        </p:sp>
      </p:grpSp>
      <p:sp>
        <p:nvSpPr>
          <p:cNvPr id="56324" name="Rectangle 1044"/>
          <p:cNvSpPr>
            <a:spLocks noChangeArrowheads="1"/>
          </p:cNvSpPr>
          <p:nvPr/>
        </p:nvSpPr>
        <p:spPr bwMode="auto">
          <a:xfrm>
            <a:off x="5181600" y="2447925"/>
            <a:ext cx="2514600" cy="21907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latin typeface="Calibri" pitchFamily="-107" charset="0"/>
            </a:endParaRPr>
          </a:p>
        </p:txBody>
      </p:sp>
      <p:grpSp>
        <p:nvGrpSpPr>
          <p:cNvPr id="56325" name="Group 1045"/>
          <p:cNvGrpSpPr>
            <a:grpSpLocks/>
          </p:cNvGrpSpPr>
          <p:nvPr/>
        </p:nvGrpSpPr>
        <p:grpSpPr bwMode="auto">
          <a:xfrm>
            <a:off x="5181600" y="1828800"/>
            <a:ext cx="2987675" cy="619125"/>
            <a:chOff x="1296" y="1392"/>
            <a:chExt cx="2352" cy="480"/>
          </a:xfrm>
        </p:grpSpPr>
        <p:sp>
          <p:nvSpPr>
            <p:cNvPr id="56345" name="Line 1046"/>
            <p:cNvSpPr>
              <a:spLocks noChangeShapeType="1"/>
            </p:cNvSpPr>
            <p:nvPr/>
          </p:nvSpPr>
          <p:spPr bwMode="auto">
            <a:xfrm flipV="1">
              <a:off x="1296" y="1392"/>
              <a:ext cx="720" cy="432"/>
            </a:xfrm>
            <a:prstGeom prst="line">
              <a:avLst/>
            </a:prstGeom>
            <a:noFill/>
            <a:ln w="28575" cap="flat" cmpd="sng" algn="ctr">
              <a:solidFill>
                <a:srgbClr val="000090"/>
              </a:solidFill>
              <a:prstDash val="solid"/>
              <a:round/>
              <a:headEnd type="none" w="med" len="med"/>
              <a:tailEnd type="none" w="med" len="med"/>
            </a:ln>
          </p:spPr>
          <p:txBody>
            <a:bodyPr wrap="none" anchor="ctr">
              <a:prstTxWarp prst="textNoShape">
                <a:avLst/>
              </a:prstTxWarp>
            </a:bodyPr>
            <a:lstStyle/>
            <a:p>
              <a:endParaRPr lang="it-IT"/>
            </a:p>
          </p:txBody>
        </p:sp>
        <p:sp>
          <p:nvSpPr>
            <p:cNvPr id="56346" name="Line 1047"/>
            <p:cNvSpPr>
              <a:spLocks noChangeShapeType="1"/>
            </p:cNvSpPr>
            <p:nvPr/>
          </p:nvSpPr>
          <p:spPr bwMode="auto">
            <a:xfrm flipH="1" flipV="1">
              <a:off x="2976" y="1392"/>
              <a:ext cx="672" cy="480"/>
            </a:xfrm>
            <a:prstGeom prst="line">
              <a:avLst/>
            </a:prstGeom>
            <a:noFill/>
            <a:ln w="28575" cap="flat" cmpd="sng" algn="ctr">
              <a:solidFill>
                <a:srgbClr val="000090"/>
              </a:solidFill>
              <a:prstDash val="solid"/>
              <a:round/>
              <a:headEnd type="none" w="med" len="med"/>
              <a:tailEnd type="none" w="med" len="med"/>
            </a:ln>
          </p:spPr>
          <p:txBody>
            <a:bodyPr wrap="none" anchor="ctr">
              <a:prstTxWarp prst="textNoShape">
                <a:avLst/>
              </a:prstTxWarp>
            </a:bodyPr>
            <a:lstStyle/>
            <a:p>
              <a:endParaRPr lang="it-IT"/>
            </a:p>
          </p:txBody>
        </p:sp>
        <p:sp>
          <p:nvSpPr>
            <p:cNvPr id="56347" name="Line 1048"/>
            <p:cNvSpPr>
              <a:spLocks noChangeShapeType="1"/>
            </p:cNvSpPr>
            <p:nvPr/>
          </p:nvSpPr>
          <p:spPr bwMode="auto">
            <a:xfrm flipV="1">
              <a:off x="1824" y="1392"/>
              <a:ext cx="384" cy="432"/>
            </a:xfrm>
            <a:prstGeom prst="line">
              <a:avLst/>
            </a:prstGeom>
            <a:noFill/>
            <a:ln w="28575" cap="flat" cmpd="sng" algn="ctr">
              <a:solidFill>
                <a:srgbClr val="000090"/>
              </a:solidFill>
              <a:prstDash val="solid"/>
              <a:round/>
              <a:headEnd type="none" w="med" len="med"/>
              <a:tailEnd type="none" w="med" len="med"/>
            </a:ln>
          </p:spPr>
          <p:txBody>
            <a:bodyPr wrap="none" anchor="ctr">
              <a:prstTxWarp prst="textNoShape">
                <a:avLst/>
              </a:prstTxWarp>
            </a:bodyPr>
            <a:lstStyle/>
            <a:p>
              <a:endParaRPr lang="it-IT"/>
            </a:p>
          </p:txBody>
        </p:sp>
        <p:sp>
          <p:nvSpPr>
            <p:cNvPr id="56348" name="Line 1049"/>
            <p:cNvSpPr>
              <a:spLocks noChangeShapeType="1"/>
            </p:cNvSpPr>
            <p:nvPr/>
          </p:nvSpPr>
          <p:spPr bwMode="auto">
            <a:xfrm flipH="1" flipV="1">
              <a:off x="2688" y="1392"/>
              <a:ext cx="432" cy="432"/>
            </a:xfrm>
            <a:prstGeom prst="line">
              <a:avLst/>
            </a:prstGeom>
            <a:noFill/>
            <a:ln w="28575" cap="flat" cmpd="sng" algn="ctr">
              <a:solidFill>
                <a:srgbClr val="000090"/>
              </a:solidFill>
              <a:prstDash val="solid"/>
              <a:round/>
              <a:headEnd type="none" w="med" len="med"/>
              <a:tailEnd type="none" w="med" len="med"/>
            </a:ln>
          </p:spPr>
          <p:txBody>
            <a:bodyPr wrap="none" anchor="ctr">
              <a:prstTxWarp prst="textNoShape">
                <a:avLst/>
              </a:prstTxWarp>
            </a:bodyPr>
            <a:lstStyle/>
            <a:p>
              <a:endParaRPr lang="it-IT"/>
            </a:p>
          </p:txBody>
        </p:sp>
        <p:sp>
          <p:nvSpPr>
            <p:cNvPr id="56349" name="Line 1050"/>
            <p:cNvSpPr>
              <a:spLocks noChangeShapeType="1"/>
            </p:cNvSpPr>
            <p:nvPr/>
          </p:nvSpPr>
          <p:spPr bwMode="auto">
            <a:xfrm flipV="1">
              <a:off x="2256" y="1440"/>
              <a:ext cx="144" cy="336"/>
            </a:xfrm>
            <a:prstGeom prst="line">
              <a:avLst/>
            </a:prstGeom>
            <a:noFill/>
            <a:ln w="28575" cap="flat" cmpd="sng" algn="ctr">
              <a:solidFill>
                <a:srgbClr val="000090"/>
              </a:solidFill>
              <a:prstDash val="solid"/>
              <a:round/>
              <a:headEnd type="none" w="med" len="med"/>
              <a:tailEnd type="none" w="med" len="med"/>
            </a:ln>
          </p:spPr>
          <p:txBody>
            <a:bodyPr wrap="none" anchor="ctr">
              <a:prstTxWarp prst="textNoShape">
                <a:avLst/>
              </a:prstTxWarp>
            </a:bodyPr>
            <a:lstStyle/>
            <a:p>
              <a:endParaRPr lang="it-IT"/>
            </a:p>
          </p:txBody>
        </p:sp>
        <p:sp>
          <p:nvSpPr>
            <p:cNvPr id="56350" name="Line 1051"/>
            <p:cNvSpPr>
              <a:spLocks noChangeShapeType="1"/>
            </p:cNvSpPr>
            <p:nvPr/>
          </p:nvSpPr>
          <p:spPr bwMode="auto">
            <a:xfrm flipH="1" flipV="1">
              <a:off x="2544" y="1440"/>
              <a:ext cx="144" cy="336"/>
            </a:xfrm>
            <a:prstGeom prst="line">
              <a:avLst/>
            </a:prstGeom>
            <a:noFill/>
            <a:ln w="28575" cap="flat" cmpd="sng" algn="ctr">
              <a:solidFill>
                <a:srgbClr val="000090"/>
              </a:solidFill>
              <a:prstDash val="solid"/>
              <a:round/>
              <a:headEnd type="none" w="med" len="med"/>
              <a:tailEnd type="none" w="med" len="med"/>
            </a:ln>
          </p:spPr>
          <p:txBody>
            <a:bodyPr wrap="none" anchor="ctr">
              <a:prstTxWarp prst="textNoShape">
                <a:avLst/>
              </a:prstTxWarp>
            </a:bodyPr>
            <a:lstStyle/>
            <a:p>
              <a:endParaRPr lang="it-IT"/>
            </a:p>
          </p:txBody>
        </p:sp>
      </p:grpSp>
      <p:grpSp>
        <p:nvGrpSpPr>
          <p:cNvPr id="56326" name="Group 1052"/>
          <p:cNvGrpSpPr>
            <a:grpSpLocks/>
          </p:cNvGrpSpPr>
          <p:nvPr/>
        </p:nvGrpSpPr>
        <p:grpSpPr bwMode="auto">
          <a:xfrm rot="-10753372">
            <a:off x="5181600" y="3190875"/>
            <a:ext cx="2987675" cy="619125"/>
            <a:chOff x="1296" y="1392"/>
            <a:chExt cx="2352" cy="480"/>
          </a:xfrm>
        </p:grpSpPr>
        <p:sp>
          <p:nvSpPr>
            <p:cNvPr id="56339" name="Line 1053"/>
            <p:cNvSpPr>
              <a:spLocks noChangeShapeType="1"/>
            </p:cNvSpPr>
            <p:nvPr/>
          </p:nvSpPr>
          <p:spPr bwMode="auto">
            <a:xfrm flipV="1">
              <a:off x="1296" y="1392"/>
              <a:ext cx="720" cy="432"/>
            </a:xfrm>
            <a:prstGeom prst="line">
              <a:avLst/>
            </a:prstGeom>
            <a:noFill/>
            <a:ln w="28575" cap="flat" cmpd="sng" algn="ctr">
              <a:solidFill>
                <a:srgbClr val="000090"/>
              </a:solidFill>
              <a:prstDash val="solid"/>
              <a:round/>
              <a:headEnd type="none" w="med" len="med"/>
              <a:tailEnd type="none" w="med" len="med"/>
            </a:ln>
          </p:spPr>
          <p:txBody>
            <a:bodyPr wrap="none" anchor="ctr">
              <a:prstTxWarp prst="textNoShape">
                <a:avLst/>
              </a:prstTxWarp>
            </a:bodyPr>
            <a:lstStyle/>
            <a:p>
              <a:endParaRPr lang="it-IT"/>
            </a:p>
          </p:txBody>
        </p:sp>
        <p:sp>
          <p:nvSpPr>
            <p:cNvPr id="56340" name="Line 1054"/>
            <p:cNvSpPr>
              <a:spLocks noChangeShapeType="1"/>
            </p:cNvSpPr>
            <p:nvPr/>
          </p:nvSpPr>
          <p:spPr bwMode="auto">
            <a:xfrm flipH="1" flipV="1">
              <a:off x="2976" y="1392"/>
              <a:ext cx="672" cy="480"/>
            </a:xfrm>
            <a:prstGeom prst="line">
              <a:avLst/>
            </a:prstGeom>
            <a:noFill/>
            <a:ln w="28575" cap="flat" cmpd="sng" algn="ctr">
              <a:solidFill>
                <a:srgbClr val="000090"/>
              </a:solidFill>
              <a:prstDash val="solid"/>
              <a:round/>
              <a:headEnd type="none" w="med" len="med"/>
              <a:tailEnd type="none" w="med" len="med"/>
            </a:ln>
          </p:spPr>
          <p:txBody>
            <a:bodyPr wrap="none" anchor="ctr">
              <a:prstTxWarp prst="textNoShape">
                <a:avLst/>
              </a:prstTxWarp>
            </a:bodyPr>
            <a:lstStyle/>
            <a:p>
              <a:endParaRPr lang="it-IT"/>
            </a:p>
          </p:txBody>
        </p:sp>
        <p:sp>
          <p:nvSpPr>
            <p:cNvPr id="56341" name="Line 1055"/>
            <p:cNvSpPr>
              <a:spLocks noChangeShapeType="1"/>
            </p:cNvSpPr>
            <p:nvPr/>
          </p:nvSpPr>
          <p:spPr bwMode="auto">
            <a:xfrm flipV="1">
              <a:off x="1824" y="1392"/>
              <a:ext cx="384" cy="432"/>
            </a:xfrm>
            <a:prstGeom prst="line">
              <a:avLst/>
            </a:prstGeom>
            <a:noFill/>
            <a:ln w="28575" cap="flat" cmpd="sng" algn="ctr">
              <a:solidFill>
                <a:srgbClr val="000090"/>
              </a:solidFill>
              <a:prstDash val="solid"/>
              <a:round/>
              <a:headEnd type="none" w="med" len="med"/>
              <a:tailEnd type="none" w="med" len="med"/>
            </a:ln>
          </p:spPr>
          <p:txBody>
            <a:bodyPr wrap="none" anchor="ctr">
              <a:prstTxWarp prst="textNoShape">
                <a:avLst/>
              </a:prstTxWarp>
            </a:bodyPr>
            <a:lstStyle/>
            <a:p>
              <a:endParaRPr lang="it-IT"/>
            </a:p>
          </p:txBody>
        </p:sp>
        <p:sp>
          <p:nvSpPr>
            <p:cNvPr id="56342" name="Line 1056"/>
            <p:cNvSpPr>
              <a:spLocks noChangeShapeType="1"/>
            </p:cNvSpPr>
            <p:nvPr/>
          </p:nvSpPr>
          <p:spPr bwMode="auto">
            <a:xfrm flipH="1" flipV="1">
              <a:off x="2688" y="1392"/>
              <a:ext cx="432" cy="432"/>
            </a:xfrm>
            <a:prstGeom prst="line">
              <a:avLst/>
            </a:prstGeom>
            <a:noFill/>
            <a:ln w="28575" cap="flat" cmpd="sng" algn="ctr">
              <a:solidFill>
                <a:srgbClr val="000090"/>
              </a:solidFill>
              <a:prstDash val="solid"/>
              <a:round/>
              <a:headEnd type="none" w="med" len="med"/>
              <a:tailEnd type="none" w="med" len="med"/>
            </a:ln>
          </p:spPr>
          <p:txBody>
            <a:bodyPr wrap="none" anchor="ctr">
              <a:prstTxWarp prst="textNoShape">
                <a:avLst/>
              </a:prstTxWarp>
            </a:bodyPr>
            <a:lstStyle/>
            <a:p>
              <a:endParaRPr lang="it-IT"/>
            </a:p>
          </p:txBody>
        </p:sp>
        <p:sp>
          <p:nvSpPr>
            <p:cNvPr id="56343" name="Line 1057"/>
            <p:cNvSpPr>
              <a:spLocks noChangeShapeType="1"/>
            </p:cNvSpPr>
            <p:nvPr/>
          </p:nvSpPr>
          <p:spPr bwMode="auto">
            <a:xfrm flipV="1">
              <a:off x="2256" y="1440"/>
              <a:ext cx="144" cy="336"/>
            </a:xfrm>
            <a:prstGeom prst="line">
              <a:avLst/>
            </a:prstGeom>
            <a:noFill/>
            <a:ln w="28575" cap="flat" cmpd="sng" algn="ctr">
              <a:solidFill>
                <a:srgbClr val="000090"/>
              </a:solidFill>
              <a:prstDash val="solid"/>
              <a:round/>
              <a:headEnd type="none" w="med" len="med"/>
              <a:tailEnd type="none" w="med" len="med"/>
            </a:ln>
          </p:spPr>
          <p:txBody>
            <a:bodyPr wrap="none" anchor="ctr">
              <a:prstTxWarp prst="textNoShape">
                <a:avLst/>
              </a:prstTxWarp>
            </a:bodyPr>
            <a:lstStyle/>
            <a:p>
              <a:endParaRPr lang="it-IT"/>
            </a:p>
          </p:txBody>
        </p:sp>
        <p:sp>
          <p:nvSpPr>
            <p:cNvPr id="56344" name="Line 1058"/>
            <p:cNvSpPr>
              <a:spLocks noChangeShapeType="1"/>
            </p:cNvSpPr>
            <p:nvPr/>
          </p:nvSpPr>
          <p:spPr bwMode="auto">
            <a:xfrm flipH="1" flipV="1">
              <a:off x="2544" y="1440"/>
              <a:ext cx="144" cy="336"/>
            </a:xfrm>
            <a:prstGeom prst="line">
              <a:avLst/>
            </a:prstGeom>
            <a:noFill/>
            <a:ln w="28575" cap="flat" cmpd="sng" algn="ctr">
              <a:solidFill>
                <a:srgbClr val="000090"/>
              </a:solidFill>
              <a:prstDash val="solid"/>
              <a:round/>
              <a:headEnd type="none" w="med" len="med"/>
              <a:tailEnd type="none" w="med" len="med"/>
            </a:ln>
          </p:spPr>
          <p:txBody>
            <a:bodyPr wrap="none" anchor="ctr">
              <a:prstTxWarp prst="textNoShape">
                <a:avLst/>
              </a:prstTxWarp>
            </a:bodyPr>
            <a:lstStyle/>
            <a:p>
              <a:endParaRPr lang="it-IT"/>
            </a:p>
          </p:txBody>
        </p:sp>
      </p:grpSp>
      <p:sp>
        <p:nvSpPr>
          <p:cNvPr id="56327" name="Rectangle 1059"/>
          <p:cNvSpPr>
            <a:spLocks noChangeArrowheads="1"/>
          </p:cNvSpPr>
          <p:nvPr/>
        </p:nvSpPr>
        <p:spPr bwMode="auto">
          <a:xfrm>
            <a:off x="5181600" y="3005138"/>
            <a:ext cx="3048000" cy="185737"/>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latin typeface="Calibri" pitchFamily="-107" charset="0"/>
            </a:endParaRPr>
          </a:p>
        </p:txBody>
      </p:sp>
      <p:sp>
        <p:nvSpPr>
          <p:cNvPr id="56328" name="Rectangle 1060"/>
          <p:cNvSpPr>
            <a:spLocks noChangeArrowheads="1"/>
          </p:cNvSpPr>
          <p:nvPr/>
        </p:nvSpPr>
        <p:spPr bwMode="auto">
          <a:xfrm>
            <a:off x="7772400" y="2438400"/>
            <a:ext cx="457200" cy="2286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latin typeface="Calibri" pitchFamily="-107" charset="0"/>
            </a:endParaRPr>
          </a:p>
        </p:txBody>
      </p:sp>
      <p:grpSp>
        <p:nvGrpSpPr>
          <p:cNvPr id="56329" name="Group 1061"/>
          <p:cNvGrpSpPr>
            <a:grpSpLocks/>
          </p:cNvGrpSpPr>
          <p:nvPr/>
        </p:nvGrpSpPr>
        <p:grpSpPr bwMode="auto">
          <a:xfrm>
            <a:off x="1295400" y="4191000"/>
            <a:ext cx="2057400" cy="914400"/>
            <a:chOff x="816" y="2640"/>
            <a:chExt cx="1296" cy="576"/>
          </a:xfrm>
        </p:grpSpPr>
        <p:sp>
          <p:nvSpPr>
            <p:cNvPr id="56335" name="Rectangle 1062"/>
            <p:cNvSpPr>
              <a:spLocks noChangeArrowheads="1"/>
            </p:cNvSpPr>
            <p:nvPr/>
          </p:nvSpPr>
          <p:spPr bwMode="auto">
            <a:xfrm rot="-882591">
              <a:off x="816" y="3120"/>
              <a:ext cx="768" cy="96"/>
            </a:xfrm>
            <a:prstGeom prst="rect">
              <a:avLst/>
            </a:prstGeom>
            <a:solidFill>
              <a:schemeClr val="accent1"/>
            </a:solidFill>
            <a:ln w="28575" cap="flat" cmpd="sng" algn="ctr">
              <a:solidFill>
                <a:srgbClr val="000090"/>
              </a:solidFill>
              <a:prstDash val="solid"/>
              <a:miter lim="800000"/>
              <a:headEnd type="none" w="med" len="med"/>
              <a:tailEnd type="none" w="med" len="med"/>
            </a:ln>
          </p:spPr>
          <p:txBody>
            <a:bodyPr wrap="none" anchor="ctr">
              <a:prstTxWarp prst="textNoShape">
                <a:avLst/>
              </a:prstTxWarp>
            </a:bodyPr>
            <a:lstStyle/>
            <a:p>
              <a:endParaRPr lang="it-IT">
                <a:latin typeface="Calibri" pitchFamily="-107" charset="0"/>
              </a:endParaRPr>
            </a:p>
          </p:txBody>
        </p:sp>
        <p:sp>
          <p:nvSpPr>
            <p:cNvPr id="56336" name="Oval 1063"/>
            <p:cNvSpPr>
              <a:spLocks noChangeArrowheads="1"/>
            </p:cNvSpPr>
            <p:nvPr/>
          </p:nvSpPr>
          <p:spPr bwMode="auto">
            <a:xfrm>
              <a:off x="1536" y="2976"/>
              <a:ext cx="192" cy="144"/>
            </a:xfrm>
            <a:prstGeom prst="ellipse">
              <a:avLst/>
            </a:prstGeom>
            <a:solidFill>
              <a:schemeClr val="bg1"/>
            </a:solidFill>
            <a:ln w="28575" cap="flat" cmpd="sng" algn="ctr">
              <a:solidFill>
                <a:srgbClr val="000090"/>
              </a:solidFill>
              <a:prstDash val="solid"/>
              <a:round/>
              <a:headEnd type="none" w="med" len="med"/>
              <a:tailEnd type="none" w="med" len="med"/>
            </a:ln>
          </p:spPr>
          <p:txBody>
            <a:bodyPr wrap="none" anchor="ctr">
              <a:prstTxWarp prst="textNoShape">
                <a:avLst/>
              </a:prstTxWarp>
            </a:bodyPr>
            <a:lstStyle/>
            <a:p>
              <a:endParaRPr lang="it-IT">
                <a:latin typeface="Calibri" pitchFamily="-107" charset="0"/>
              </a:endParaRPr>
            </a:p>
          </p:txBody>
        </p:sp>
        <p:sp>
          <p:nvSpPr>
            <p:cNvPr id="56337" name="Rectangle 1064"/>
            <p:cNvSpPr>
              <a:spLocks noChangeArrowheads="1"/>
            </p:cNvSpPr>
            <p:nvPr/>
          </p:nvSpPr>
          <p:spPr bwMode="auto">
            <a:xfrm rot="1155223">
              <a:off x="1728" y="3072"/>
              <a:ext cx="384" cy="96"/>
            </a:xfrm>
            <a:prstGeom prst="rect">
              <a:avLst/>
            </a:prstGeom>
            <a:solidFill>
              <a:schemeClr val="accent1"/>
            </a:solidFill>
            <a:ln w="28575" cap="flat" cmpd="sng" algn="ctr">
              <a:solidFill>
                <a:srgbClr val="000090"/>
              </a:solidFill>
              <a:prstDash val="solid"/>
              <a:miter lim="800000"/>
              <a:headEnd type="none" w="med" len="med"/>
              <a:tailEnd type="none" w="med" len="med"/>
            </a:ln>
          </p:spPr>
          <p:txBody>
            <a:bodyPr wrap="none" anchor="ctr">
              <a:prstTxWarp prst="textNoShape">
                <a:avLst/>
              </a:prstTxWarp>
            </a:bodyPr>
            <a:lstStyle/>
            <a:p>
              <a:endParaRPr lang="it-IT">
                <a:latin typeface="Calibri" pitchFamily="-107" charset="0"/>
              </a:endParaRPr>
            </a:p>
          </p:txBody>
        </p:sp>
        <p:sp>
          <p:nvSpPr>
            <p:cNvPr id="56338" name="Line 1065"/>
            <p:cNvSpPr>
              <a:spLocks noChangeShapeType="1"/>
            </p:cNvSpPr>
            <p:nvPr/>
          </p:nvSpPr>
          <p:spPr bwMode="auto">
            <a:xfrm flipV="1">
              <a:off x="1632" y="2640"/>
              <a:ext cx="0" cy="336"/>
            </a:xfrm>
            <a:prstGeom prst="line">
              <a:avLst/>
            </a:prstGeom>
            <a:noFill/>
            <a:ln w="28575" cap="flat" cmpd="sng" algn="ctr">
              <a:solidFill>
                <a:srgbClr val="000090"/>
              </a:solidFill>
              <a:prstDash val="solid"/>
              <a:round/>
              <a:headEnd type="none" w="med" len="med"/>
              <a:tailEnd type="none" w="med" len="med"/>
            </a:ln>
          </p:spPr>
          <p:txBody>
            <a:bodyPr wrap="none" anchor="ctr">
              <a:prstTxWarp prst="textNoShape">
                <a:avLst/>
              </a:prstTxWarp>
            </a:bodyPr>
            <a:lstStyle/>
            <a:p>
              <a:endParaRPr lang="it-IT"/>
            </a:p>
          </p:txBody>
        </p:sp>
      </p:grpSp>
      <p:sp>
        <p:nvSpPr>
          <p:cNvPr id="56330" name="Rectangle 1066"/>
          <p:cNvSpPr>
            <a:spLocks noChangeArrowheads="1"/>
          </p:cNvSpPr>
          <p:nvPr/>
        </p:nvSpPr>
        <p:spPr bwMode="auto">
          <a:xfrm rot="-852582">
            <a:off x="3810000" y="5029200"/>
            <a:ext cx="457200" cy="152400"/>
          </a:xfrm>
          <a:prstGeom prst="rect">
            <a:avLst/>
          </a:prstGeom>
          <a:solidFill>
            <a:schemeClr val="accent1"/>
          </a:solidFill>
          <a:ln w="28575" cap="flat" cmpd="sng" algn="ctr">
            <a:solidFill>
              <a:srgbClr val="000090"/>
            </a:solidFill>
            <a:prstDash val="solid"/>
            <a:miter lim="800000"/>
            <a:headEnd type="none" w="med" len="med"/>
            <a:tailEnd type="none" w="med" len="med"/>
          </a:ln>
        </p:spPr>
        <p:txBody>
          <a:bodyPr wrap="none" anchor="ctr">
            <a:prstTxWarp prst="textNoShape">
              <a:avLst/>
            </a:prstTxWarp>
          </a:bodyPr>
          <a:lstStyle/>
          <a:p>
            <a:endParaRPr lang="it-IT">
              <a:latin typeface="Calibri" pitchFamily="-107" charset="0"/>
            </a:endParaRPr>
          </a:p>
        </p:txBody>
      </p:sp>
      <p:sp>
        <p:nvSpPr>
          <p:cNvPr id="56331" name="Rectangle 1067"/>
          <p:cNvSpPr>
            <a:spLocks noChangeArrowheads="1"/>
          </p:cNvSpPr>
          <p:nvPr/>
        </p:nvSpPr>
        <p:spPr bwMode="auto">
          <a:xfrm rot="9596336">
            <a:off x="2584450" y="5721350"/>
            <a:ext cx="914400" cy="152400"/>
          </a:xfrm>
          <a:prstGeom prst="rect">
            <a:avLst/>
          </a:prstGeom>
          <a:solidFill>
            <a:schemeClr val="accent1"/>
          </a:solidFill>
          <a:ln w="28575" cap="flat" cmpd="sng" algn="ctr">
            <a:solidFill>
              <a:srgbClr val="000090"/>
            </a:solidFill>
            <a:prstDash val="solid"/>
            <a:miter lim="800000"/>
            <a:headEnd type="none" w="med" len="med"/>
            <a:tailEnd type="none" w="med" len="med"/>
          </a:ln>
        </p:spPr>
        <p:txBody>
          <a:bodyPr wrap="none" anchor="ctr">
            <a:prstTxWarp prst="textNoShape">
              <a:avLst/>
            </a:prstTxWarp>
          </a:bodyPr>
          <a:lstStyle/>
          <a:p>
            <a:endParaRPr lang="it-IT">
              <a:latin typeface="Calibri" pitchFamily="-107" charset="0"/>
            </a:endParaRPr>
          </a:p>
        </p:txBody>
      </p:sp>
      <p:sp>
        <p:nvSpPr>
          <p:cNvPr id="56332" name="Rectangle 1068"/>
          <p:cNvSpPr>
            <a:spLocks noChangeArrowheads="1"/>
          </p:cNvSpPr>
          <p:nvPr/>
        </p:nvSpPr>
        <p:spPr bwMode="auto">
          <a:xfrm rot="-9965849">
            <a:off x="1225550" y="5789613"/>
            <a:ext cx="1203325" cy="153987"/>
          </a:xfrm>
          <a:prstGeom prst="rect">
            <a:avLst/>
          </a:prstGeom>
          <a:solidFill>
            <a:schemeClr val="accent1"/>
          </a:solidFill>
          <a:ln w="28575" cap="flat" cmpd="sng" algn="ctr">
            <a:solidFill>
              <a:srgbClr val="000090"/>
            </a:solidFill>
            <a:prstDash val="solid"/>
            <a:miter lim="800000"/>
            <a:headEnd type="none" w="med" len="med"/>
            <a:tailEnd type="none" w="med" len="med"/>
          </a:ln>
        </p:spPr>
        <p:txBody>
          <a:bodyPr wrap="none" anchor="ctr">
            <a:prstTxWarp prst="textNoShape">
              <a:avLst/>
            </a:prstTxWarp>
          </a:bodyPr>
          <a:lstStyle/>
          <a:p>
            <a:endParaRPr lang="it-IT">
              <a:latin typeface="Calibri" pitchFamily="-107" charset="0"/>
            </a:endParaRPr>
          </a:p>
        </p:txBody>
      </p:sp>
      <p:sp>
        <p:nvSpPr>
          <p:cNvPr id="56333" name="Line 1069"/>
          <p:cNvSpPr>
            <a:spLocks noChangeShapeType="1"/>
          </p:cNvSpPr>
          <p:nvPr/>
        </p:nvSpPr>
        <p:spPr bwMode="auto">
          <a:xfrm>
            <a:off x="2514600" y="6096000"/>
            <a:ext cx="0" cy="457200"/>
          </a:xfrm>
          <a:prstGeom prst="line">
            <a:avLst/>
          </a:prstGeom>
          <a:noFill/>
          <a:ln w="28575" cap="flat" cmpd="sng" algn="ctr">
            <a:solidFill>
              <a:srgbClr val="000090"/>
            </a:solidFill>
            <a:prstDash val="solid"/>
            <a:round/>
            <a:headEnd type="none" w="med" len="med"/>
            <a:tailEnd type="none" w="med" len="med"/>
          </a:ln>
        </p:spPr>
        <p:txBody>
          <a:bodyPr wrap="none" anchor="ctr">
            <a:prstTxWarp prst="textNoShape">
              <a:avLst/>
            </a:prstTxWarp>
          </a:bodyPr>
          <a:lstStyle/>
          <a:p>
            <a:endParaRPr lang="it-IT"/>
          </a:p>
        </p:txBody>
      </p:sp>
      <p:sp>
        <p:nvSpPr>
          <p:cNvPr id="56334" name="Oval 1070"/>
          <p:cNvSpPr>
            <a:spLocks noChangeArrowheads="1"/>
          </p:cNvSpPr>
          <p:nvPr/>
        </p:nvSpPr>
        <p:spPr bwMode="auto">
          <a:xfrm>
            <a:off x="2362200" y="5867400"/>
            <a:ext cx="304800" cy="228600"/>
          </a:xfrm>
          <a:prstGeom prst="ellipse">
            <a:avLst/>
          </a:prstGeom>
          <a:solidFill>
            <a:schemeClr val="bg1"/>
          </a:solidFill>
          <a:ln w="28575" cap="flat" cmpd="sng" algn="ctr">
            <a:solidFill>
              <a:srgbClr val="000090"/>
            </a:solidFill>
            <a:prstDash val="solid"/>
            <a:round/>
            <a:headEnd type="none" w="med" len="med"/>
            <a:tailEnd type="none" w="med" len="med"/>
          </a:ln>
        </p:spPr>
        <p:txBody>
          <a:bodyPr wrap="none" anchor="ctr">
            <a:prstTxWarp prst="textNoShape">
              <a:avLst/>
            </a:prstTxWarp>
          </a:bodyPr>
          <a:lstStyle/>
          <a:p>
            <a:endParaRPr lang="it-IT">
              <a:latin typeface="Calibri" pitchFamily="-107" charset="0"/>
            </a:endParaRPr>
          </a:p>
        </p:txBody>
      </p:sp>
    </p:spTree>
  </p:cSld>
  <p:clrMapOvr>
    <a:masterClrMapping/>
  </p:clrMapOvr>
  <p:transition>
    <p:zoom/>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ttangolo 4"/>
          <p:cNvSpPr>
            <a:spLocks noChangeArrowheads="1"/>
          </p:cNvSpPr>
          <p:nvPr/>
        </p:nvSpPr>
        <p:spPr bwMode="auto">
          <a:xfrm>
            <a:off x="533400" y="0"/>
            <a:ext cx="8229600" cy="6462713"/>
          </a:xfrm>
          <a:prstGeom prst="rect">
            <a:avLst/>
          </a:prstGeom>
          <a:noFill/>
          <a:ln w="9525">
            <a:noFill/>
            <a:miter lim="800000"/>
            <a:headEnd/>
            <a:tailEnd/>
          </a:ln>
        </p:spPr>
        <p:txBody>
          <a:bodyPr>
            <a:prstTxWarp prst="textNoShape">
              <a:avLst/>
            </a:prstTxWarp>
            <a:spAutoFit/>
          </a:bodyPr>
          <a:lstStyle/>
          <a:p>
            <a:r>
              <a:rPr lang="it-IT">
                <a:latin typeface="Calibri" pitchFamily="-107" charset="0"/>
              </a:rPr>
              <a:t>Why the nematode centromeres are holocentric?</a:t>
            </a:r>
          </a:p>
          <a:p>
            <a:endParaRPr lang="it-IT">
              <a:latin typeface="Calibri" pitchFamily="-107" charset="0"/>
            </a:endParaRPr>
          </a:p>
          <a:p>
            <a:endParaRPr lang="it-IT">
              <a:latin typeface="Calibri" pitchFamily="-107" charset="0"/>
            </a:endParaRPr>
          </a:p>
          <a:p>
            <a:r>
              <a:rPr lang="it-IT">
                <a:latin typeface="Calibri" pitchFamily="-107" charset="0"/>
              </a:rPr>
              <a:t>The existence of mechanisms to avoid the problems connected with this type of centromere structure in different cell types suggests that there are selective evolutionary pressures favouring the maintenance of a diffuse centromere in nematodes.</a:t>
            </a:r>
          </a:p>
          <a:p>
            <a:endParaRPr lang="it-IT">
              <a:latin typeface="Calibri" pitchFamily="-107" charset="0"/>
            </a:endParaRPr>
          </a:p>
          <a:p>
            <a:r>
              <a:rPr lang="it-IT">
                <a:latin typeface="Calibri" pitchFamily="-107" charset="0"/>
              </a:rPr>
              <a:t>The holocentric organization of chromosomes could be related to the mosaic development of nematodes:</a:t>
            </a:r>
          </a:p>
          <a:p>
            <a:r>
              <a:rPr lang="it-IT">
                <a:latin typeface="Calibri" pitchFamily="-107" charset="0"/>
              </a:rPr>
              <a:t>each cell (with few exceptions) passes through a predetermined number of mitotic divisions and differentiates into a predetermined terminal state. </a:t>
            </a:r>
          </a:p>
          <a:p>
            <a:r>
              <a:rPr lang="it-IT">
                <a:latin typeface="Calibri" pitchFamily="-107" charset="0"/>
              </a:rPr>
              <a:t>So, one cell cannot be substituted by, nor substitute for, another cells.</a:t>
            </a:r>
          </a:p>
          <a:p>
            <a:endParaRPr lang="it-IT">
              <a:latin typeface="Calibri" pitchFamily="-107" charset="0"/>
            </a:endParaRPr>
          </a:p>
          <a:p>
            <a:r>
              <a:rPr lang="it-IT">
                <a:latin typeface="Calibri" pitchFamily="-107" charset="0"/>
              </a:rPr>
              <a:t>An important consequence is that a single cell death can be lethal to the embryo. Since chromosome breakages in monocentric chromosomes are cause of cell lethality due to the loss of acentric fragments, the holocentric organization of chromosomes should increase the resistence to breakages because chromosome fragments are maintained through cell division.</a:t>
            </a:r>
          </a:p>
          <a:p>
            <a:endParaRPr lang="it-IT">
              <a:latin typeface="Calibri" pitchFamily="-107" charset="0"/>
            </a:endParaRPr>
          </a:p>
          <a:p>
            <a:endParaRPr lang="it-IT">
              <a:latin typeface="Calibri" pitchFamily="-107" charset="0"/>
            </a:endParaRPr>
          </a:p>
          <a:p>
            <a:r>
              <a:rPr lang="it-IT">
                <a:latin typeface="Calibri" pitchFamily="-107" charset="0"/>
              </a:rPr>
              <a:t>The holocentric chromosomes could have been selected in nematodes as a strategy to avoid the potentially lethal effects of unrepaired chromosome breakages.</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a:xfrm>
            <a:off x="457200" y="6356350"/>
            <a:ext cx="2133600" cy="365125"/>
          </a:xfrm>
        </p:spPr>
        <p:txBody>
          <a:bodyPr/>
          <a:lstStyle/>
          <a:p>
            <a:pPr algn="l">
              <a:defRPr/>
            </a:pPr>
            <a:r>
              <a:rPr lang="en-US"/>
              <a:t>C - </a:t>
            </a:r>
            <a:fld id="{C88A665F-8354-0C48-BC1C-FA75244D7E6C}" type="slidenum">
              <a:rPr lang="en-US"/>
              <a:pPr algn="l">
                <a:defRPr/>
              </a:pPr>
              <a:t>35</a:t>
            </a:fld>
            <a:endParaRPr lang="en-US"/>
          </a:p>
        </p:txBody>
      </p:sp>
      <p:sp>
        <p:nvSpPr>
          <p:cNvPr id="58371" name="Rectangle 2"/>
          <p:cNvSpPr>
            <a:spLocks noGrp="1" noRot="1" noChangeArrowheads="1"/>
          </p:cNvSpPr>
          <p:nvPr>
            <p:ph type="title"/>
          </p:nvPr>
        </p:nvSpPr>
        <p:spPr/>
        <p:txBody>
          <a:bodyPr/>
          <a:lstStyle/>
          <a:p>
            <a:pPr eaLnBrk="1" hangingPunct="1"/>
            <a:r>
              <a:rPr lang="en-US">
                <a:ea typeface="ＭＳ Ｐゴシック" pitchFamily="-107" charset="-128"/>
                <a:cs typeface="ＭＳ Ｐゴシック" pitchFamily="-107" charset="-128"/>
              </a:rPr>
              <a:t>Gene Expression</a:t>
            </a:r>
          </a:p>
        </p:txBody>
      </p:sp>
      <p:sp>
        <p:nvSpPr>
          <p:cNvPr id="58372" name="Rectangle 3"/>
          <p:cNvSpPr>
            <a:spLocks noGrp="1" noChangeArrowheads="1"/>
          </p:cNvSpPr>
          <p:nvPr>
            <p:ph type="body" idx="1"/>
          </p:nvPr>
        </p:nvSpPr>
        <p:spPr>
          <a:xfrm>
            <a:off x="990600" y="1447800"/>
            <a:ext cx="7086600" cy="5105400"/>
          </a:xfrm>
        </p:spPr>
        <p:txBody>
          <a:bodyPr/>
          <a:lstStyle/>
          <a:p>
            <a:pPr eaLnBrk="1" hangingPunct="1"/>
            <a:r>
              <a:rPr lang="en-US" sz="2800">
                <a:ea typeface="ＭＳ Ｐゴシック" pitchFamily="-107" charset="-128"/>
                <a:cs typeface="ＭＳ Ｐゴシック" pitchFamily="-107" charset="-128"/>
              </a:rPr>
              <a:t>70% of mRNAs have one of two splice-leader sequences trans-spliced onto the 5</a:t>
            </a:r>
            <a:r>
              <a:rPr lang="en-US" sz="2800">
                <a:latin typeface="Symbol" pitchFamily="-107" charset="2"/>
                <a:ea typeface="ＭＳ Ｐゴシック" pitchFamily="-107" charset="-128"/>
                <a:cs typeface="ＭＳ Ｐゴシック" pitchFamily="-107" charset="-128"/>
                <a:sym typeface="Symbol" pitchFamily="-107" charset="2"/>
              </a:rPr>
              <a:t> </a:t>
            </a:r>
            <a:r>
              <a:rPr lang="en-US" sz="2800">
                <a:ea typeface="ＭＳ Ｐゴシック" pitchFamily="-107" charset="-128"/>
                <a:cs typeface="ＭＳ Ｐゴシック" pitchFamily="-107" charset="-128"/>
              </a:rPr>
              <a:t>end of the message</a:t>
            </a:r>
          </a:p>
          <a:p>
            <a:pPr eaLnBrk="1" hangingPunct="1"/>
            <a:r>
              <a:rPr lang="en-US" sz="2800">
                <a:ea typeface="ＭＳ Ｐゴシック" pitchFamily="-107" charset="-128"/>
                <a:cs typeface="ＭＳ Ｐゴシック" pitchFamily="-107" charset="-128"/>
              </a:rPr>
              <a:t>Trans-splicing with splice-leader sequences produces single-gene mRNAs</a:t>
            </a:r>
          </a:p>
          <a:p>
            <a:pPr eaLnBrk="1" hangingPunct="1"/>
            <a:endParaRPr lang="en-US" sz="2800">
              <a:ea typeface="ＭＳ Ｐゴシック" pitchFamily="-107" charset="-128"/>
              <a:cs typeface="ＭＳ Ｐゴシック" pitchFamily="-107" charset="-128"/>
            </a:endParaRPr>
          </a:p>
          <a:p>
            <a:pPr eaLnBrk="1" hangingPunct="1"/>
            <a:r>
              <a:rPr lang="en-US" sz="2800">
                <a:ea typeface="ＭＳ Ｐゴシック" pitchFamily="-107" charset="-128"/>
                <a:cs typeface="ＭＳ Ｐゴシック" pitchFamily="-107" charset="-128"/>
              </a:rPr>
              <a:t>Conserved among all nematode genera examined</a:t>
            </a:r>
          </a:p>
          <a:p>
            <a:pPr eaLnBrk="1" hangingPunct="1"/>
            <a:r>
              <a:rPr lang="en-US" sz="2800">
                <a:ea typeface="ＭＳ Ｐゴシック" pitchFamily="-107" charset="-128"/>
                <a:cs typeface="ＭＳ Ｐゴシック" pitchFamily="-107" charset="-128"/>
              </a:rPr>
              <a:t>25% of adjacent genes are transcribed as operons</a:t>
            </a:r>
          </a:p>
        </p:txBody>
      </p:sp>
      <p:sp>
        <p:nvSpPr>
          <p:cNvPr id="58373" name="Rectangle 6"/>
          <p:cNvSpPr>
            <a:spLocks noChangeArrowheads="1"/>
          </p:cNvSpPr>
          <p:nvPr/>
        </p:nvSpPr>
        <p:spPr bwMode="auto">
          <a:xfrm>
            <a:off x="1828800" y="1857375"/>
            <a:ext cx="9144000" cy="0"/>
          </a:xfrm>
          <a:prstGeom prst="rect">
            <a:avLst/>
          </a:prstGeom>
          <a:noFill/>
          <a:ln w="9525">
            <a:noFill/>
            <a:miter lim="800000"/>
            <a:headEnd/>
            <a:tailEnd/>
          </a:ln>
        </p:spPr>
        <p:txBody>
          <a:bodyPr>
            <a:prstTxWarp prst="textNoShape">
              <a:avLst/>
            </a:prstTxWarp>
            <a:spAutoFit/>
          </a:bodyPr>
          <a:lstStyle/>
          <a:p>
            <a:endParaRPr lang="it-IT">
              <a:latin typeface="Calibri" pitchFamily="-107"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1"/>
          <p:cNvSpPr>
            <a:spLocks noGrp="1"/>
          </p:cNvSpPr>
          <p:nvPr>
            <p:ph type="sldNum" sz="quarter" idx="12"/>
          </p:nvPr>
        </p:nvSpPr>
        <p:spPr>
          <a:xfrm>
            <a:off x="457200" y="6356350"/>
            <a:ext cx="2133600" cy="365125"/>
          </a:xfrm>
        </p:spPr>
        <p:txBody>
          <a:bodyPr/>
          <a:lstStyle/>
          <a:p>
            <a:pPr algn="l">
              <a:defRPr/>
            </a:pPr>
            <a:r>
              <a:rPr lang="en-US"/>
              <a:t>C - </a:t>
            </a:r>
            <a:fld id="{9F062BC6-CE4B-BE47-9E23-A80011253B95}" type="slidenum">
              <a:rPr lang="en-US"/>
              <a:pPr algn="l">
                <a:defRPr/>
              </a:pPr>
              <a:t>36</a:t>
            </a:fld>
            <a:endParaRPr lang="en-US"/>
          </a:p>
        </p:txBody>
      </p:sp>
      <p:sp>
        <p:nvSpPr>
          <p:cNvPr id="59395" name="Text Box 3"/>
          <p:cNvSpPr txBox="1">
            <a:spLocks noChangeArrowheads="1"/>
          </p:cNvSpPr>
          <p:nvPr/>
        </p:nvSpPr>
        <p:spPr bwMode="auto">
          <a:xfrm>
            <a:off x="228600" y="6392863"/>
            <a:ext cx="19050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Calibri" pitchFamily="-107" charset="0"/>
              </a:rPr>
              <a:t>Fig. C.3</a:t>
            </a:r>
          </a:p>
        </p:txBody>
      </p:sp>
      <p:sp>
        <p:nvSpPr>
          <p:cNvPr id="43012" name="Rectangle 4"/>
          <p:cNvSpPr>
            <a:spLocks noRot="1" noChangeArrowheads="1"/>
          </p:cNvSpPr>
          <p:nvPr/>
        </p:nvSpPr>
        <p:spPr bwMode="auto">
          <a:xfrm>
            <a:off x="457200" y="-228600"/>
            <a:ext cx="8229600" cy="914400"/>
          </a:xfrm>
          <a:prstGeom prst="rect">
            <a:avLst/>
          </a:prstGeom>
          <a:noFill/>
          <a:ln w="9525">
            <a:noFill/>
            <a:miter lim="800000"/>
            <a:headEnd/>
            <a:tailEnd/>
          </a:ln>
          <a:effectLst/>
        </p:spPr>
        <p:txBody>
          <a:bodyPr anchor="ctr">
            <a:prstTxWarp prst="textNoShape">
              <a:avLst/>
            </a:prstTxWarp>
          </a:bodyPr>
          <a:lstStyle/>
          <a:p>
            <a:pPr algn="ctr" fontAlgn="auto">
              <a:spcBef>
                <a:spcPts val="0"/>
              </a:spcBef>
              <a:spcAft>
                <a:spcPts val="0"/>
              </a:spcAft>
              <a:defRPr/>
            </a:pPr>
            <a:r>
              <a:rPr lang="it-IT" sz="4400" b="1" dirty="0" err="1">
                <a:solidFill>
                  <a:schemeClr val="tx2"/>
                </a:solidFill>
                <a:effectLst>
                  <a:outerShdw blurRad="38100" dist="38100" dir="2700000" algn="tl">
                    <a:srgbClr val="000000"/>
                  </a:outerShdw>
                </a:effectLst>
                <a:latin typeface="Times New Roman" charset="0"/>
                <a:ea typeface="+mn-ea"/>
                <a:cs typeface="+mn-cs"/>
              </a:rPr>
              <a:t>T</a:t>
            </a:r>
            <a:r>
              <a:rPr lang="en-US" sz="4400" b="1" dirty="0" err="1">
                <a:solidFill>
                  <a:schemeClr val="tx2"/>
                </a:solidFill>
                <a:effectLst>
                  <a:outerShdw blurRad="38100" dist="38100" dir="2700000" algn="tl">
                    <a:srgbClr val="000000"/>
                  </a:outerShdw>
                </a:effectLst>
                <a:latin typeface="Times New Roman" charset="0"/>
                <a:ea typeface="+mn-ea"/>
                <a:cs typeface="+mn-cs"/>
              </a:rPr>
              <a:t>rans-splicinig</a:t>
            </a:r>
            <a:endParaRPr lang="en-US" sz="4400" b="1" dirty="0">
              <a:solidFill>
                <a:schemeClr val="tx2"/>
              </a:solidFill>
              <a:effectLst>
                <a:outerShdw blurRad="38100" dist="38100" dir="2700000" algn="tl">
                  <a:srgbClr val="000000"/>
                </a:outerShdw>
              </a:effectLst>
              <a:latin typeface="Times New Roman" charset="0"/>
              <a:ea typeface="+mn-ea"/>
              <a:cs typeface="+mn-cs"/>
            </a:endParaRPr>
          </a:p>
        </p:txBody>
      </p:sp>
      <p:pic>
        <p:nvPicPr>
          <p:cNvPr id="59397" name="Immagine 5" descr="Trans-splicing.gif"/>
          <p:cNvPicPr>
            <a:picLocks noChangeAspect="1"/>
          </p:cNvPicPr>
          <p:nvPr/>
        </p:nvPicPr>
        <p:blipFill>
          <a:blip r:embed="rId3"/>
          <a:srcRect/>
          <a:stretch>
            <a:fillRect/>
          </a:stretch>
        </p:blipFill>
        <p:spPr bwMode="auto">
          <a:xfrm>
            <a:off x="1146175" y="1295400"/>
            <a:ext cx="7007225" cy="436403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3"/>
          <p:cNvSpPr>
            <a:spLocks noChangeArrowheads="1"/>
          </p:cNvSpPr>
          <p:nvPr/>
        </p:nvSpPr>
        <p:spPr bwMode="auto">
          <a:xfrm>
            <a:off x="2411413" y="260350"/>
            <a:ext cx="4141787" cy="701675"/>
          </a:xfrm>
          <a:prstGeom prst="rect">
            <a:avLst/>
          </a:prstGeom>
          <a:noFill/>
          <a:ln w="9525">
            <a:noFill/>
            <a:miter lim="800000"/>
            <a:headEnd/>
            <a:tailEnd/>
          </a:ln>
        </p:spPr>
        <p:txBody>
          <a:bodyPr wrap="none">
            <a:prstTxWarp prst="textNoShape">
              <a:avLst/>
            </a:prstTxWarp>
            <a:spAutoFit/>
          </a:bodyPr>
          <a:lstStyle/>
          <a:p>
            <a:pPr eaLnBrk="0" hangingPunct="0"/>
            <a:r>
              <a:rPr lang="en-US" sz="4000" b="1">
                <a:latin typeface="Comic Sans MS" pitchFamily="-107" charset="0"/>
              </a:rPr>
              <a:t>Gene expression</a:t>
            </a:r>
          </a:p>
        </p:txBody>
      </p:sp>
      <p:pic>
        <p:nvPicPr>
          <p:cNvPr id="61443" name="Picture 4" descr="celegans"/>
          <p:cNvPicPr>
            <a:picLocks noChangeAspect="1" noChangeArrowheads="1"/>
          </p:cNvPicPr>
          <p:nvPr/>
        </p:nvPicPr>
        <p:blipFill>
          <a:blip r:embed="rId3"/>
          <a:srcRect/>
          <a:stretch>
            <a:fillRect/>
          </a:stretch>
        </p:blipFill>
        <p:spPr bwMode="auto">
          <a:xfrm>
            <a:off x="2355850" y="4419600"/>
            <a:ext cx="1835150" cy="2133600"/>
          </a:xfrm>
          <a:prstGeom prst="rect">
            <a:avLst/>
          </a:prstGeom>
          <a:noFill/>
          <a:ln w="9525">
            <a:noFill/>
            <a:miter lim="800000"/>
            <a:headEnd/>
            <a:tailEnd/>
          </a:ln>
        </p:spPr>
      </p:pic>
      <p:pic>
        <p:nvPicPr>
          <p:cNvPr id="61444" name="Picture 5" descr="rab3gfp2"/>
          <p:cNvPicPr>
            <a:picLocks noChangeAspect="1" noChangeArrowheads="1"/>
          </p:cNvPicPr>
          <p:nvPr/>
        </p:nvPicPr>
        <p:blipFill>
          <a:blip r:embed="rId4"/>
          <a:srcRect/>
          <a:stretch>
            <a:fillRect/>
          </a:stretch>
        </p:blipFill>
        <p:spPr bwMode="auto">
          <a:xfrm>
            <a:off x="152400" y="4699000"/>
            <a:ext cx="2209800" cy="1836738"/>
          </a:xfrm>
          <a:prstGeom prst="rect">
            <a:avLst/>
          </a:prstGeom>
          <a:noFill/>
          <a:ln w="9525">
            <a:noFill/>
            <a:miter lim="800000"/>
            <a:headEnd/>
            <a:tailEnd/>
          </a:ln>
        </p:spPr>
      </p:pic>
      <p:pic>
        <p:nvPicPr>
          <p:cNvPr id="61445" name="Picture 6" descr="RNAishfig1_small"/>
          <p:cNvPicPr>
            <a:picLocks noChangeAspect="1" noChangeArrowheads="1"/>
          </p:cNvPicPr>
          <p:nvPr/>
        </p:nvPicPr>
        <p:blipFill>
          <a:blip r:embed="rId5"/>
          <a:srcRect/>
          <a:stretch>
            <a:fillRect/>
          </a:stretch>
        </p:blipFill>
        <p:spPr bwMode="auto">
          <a:xfrm>
            <a:off x="4343400" y="4343400"/>
            <a:ext cx="1952625" cy="2332038"/>
          </a:xfrm>
          <a:prstGeom prst="rect">
            <a:avLst/>
          </a:prstGeom>
          <a:noFill/>
          <a:ln w="9525">
            <a:noFill/>
            <a:miter lim="800000"/>
            <a:headEnd/>
            <a:tailEnd/>
          </a:ln>
        </p:spPr>
      </p:pic>
      <p:pic>
        <p:nvPicPr>
          <p:cNvPr id="61446" name="Picture 7" descr="N2 eggs"/>
          <p:cNvPicPr>
            <a:picLocks noChangeAspect="1" noChangeArrowheads="1"/>
          </p:cNvPicPr>
          <p:nvPr/>
        </p:nvPicPr>
        <p:blipFill>
          <a:blip r:embed="rId6"/>
          <a:srcRect/>
          <a:stretch>
            <a:fillRect/>
          </a:stretch>
        </p:blipFill>
        <p:spPr bwMode="auto">
          <a:xfrm>
            <a:off x="6553200" y="4800600"/>
            <a:ext cx="2463800" cy="1703388"/>
          </a:xfrm>
          <a:prstGeom prst="rect">
            <a:avLst/>
          </a:prstGeom>
          <a:noFill/>
          <a:ln w="9525">
            <a:noFill/>
            <a:miter lim="800000"/>
            <a:headEnd/>
            <a:tailEnd/>
          </a:ln>
        </p:spPr>
      </p:pic>
      <p:sp>
        <p:nvSpPr>
          <p:cNvPr id="61447" name="Rectangle 8"/>
          <p:cNvSpPr>
            <a:spLocks noChangeArrowheads="1"/>
          </p:cNvSpPr>
          <p:nvPr/>
        </p:nvSpPr>
        <p:spPr bwMode="auto">
          <a:xfrm>
            <a:off x="288925" y="1484313"/>
            <a:ext cx="8723313" cy="1917700"/>
          </a:xfrm>
          <a:prstGeom prst="rect">
            <a:avLst/>
          </a:prstGeom>
          <a:noFill/>
          <a:ln w="9525">
            <a:noFill/>
            <a:miter lim="800000"/>
            <a:headEnd/>
            <a:tailEnd/>
          </a:ln>
        </p:spPr>
        <p:txBody>
          <a:bodyPr wrap="none">
            <a:prstTxWarp prst="textNoShape">
              <a:avLst/>
            </a:prstTxWarp>
            <a:spAutoFit/>
          </a:bodyPr>
          <a:lstStyle/>
          <a:p>
            <a:pPr marL="457200" indent="-457200" eaLnBrk="0" hangingPunct="0"/>
            <a:r>
              <a:rPr lang="en-US" sz="2400" b="1">
                <a:latin typeface="Comic Sans MS" pitchFamily="-107" charset="0"/>
              </a:rPr>
              <a:t>3 approaches to study gene expression in </a:t>
            </a:r>
            <a:r>
              <a:rPr lang="en-US" sz="2400" b="1" i="1">
                <a:latin typeface="Comic Sans MS" pitchFamily="-107" charset="0"/>
              </a:rPr>
              <a:t>C.elegans</a:t>
            </a:r>
            <a:r>
              <a:rPr lang="en-US" sz="2400" b="1">
                <a:latin typeface="Comic Sans MS" pitchFamily="-107" charset="0"/>
              </a:rPr>
              <a:t>:</a:t>
            </a:r>
          </a:p>
          <a:p>
            <a:pPr marL="457200" indent="-457200" eaLnBrk="0" hangingPunct="0"/>
            <a:endParaRPr lang="en-US" sz="2400" b="1">
              <a:latin typeface="Comic Sans MS" pitchFamily="-107" charset="0"/>
            </a:endParaRPr>
          </a:p>
          <a:p>
            <a:pPr marL="457200" indent="-457200" eaLnBrk="0" hangingPunct="0">
              <a:buFont typeface="Arial" pitchFamily="-107" charset="0"/>
              <a:buAutoNum type="arabicParenR"/>
            </a:pPr>
            <a:r>
              <a:rPr lang="en-US" sz="2400" b="1">
                <a:latin typeface="Comic Sans MS" pitchFamily="-107" charset="0"/>
              </a:rPr>
              <a:t>Reporter-gene fusion with transformation (GFP, LacZ)</a:t>
            </a:r>
          </a:p>
          <a:p>
            <a:pPr marL="457200" indent="-457200" eaLnBrk="0" hangingPunct="0">
              <a:buFont typeface="Arial" pitchFamily="-107" charset="0"/>
              <a:buAutoNum type="arabicParenR"/>
            </a:pPr>
            <a:r>
              <a:rPr lang="en-US" sz="2400" b="1">
                <a:latin typeface="Comic Sans MS" pitchFamily="-107" charset="0"/>
              </a:rPr>
              <a:t>In situ hybridization using mRNA</a:t>
            </a:r>
          </a:p>
          <a:p>
            <a:pPr marL="457200" indent="-457200" eaLnBrk="0" hangingPunct="0">
              <a:buFont typeface="Arial" pitchFamily="-107" charset="0"/>
              <a:buAutoNum type="arabicParenR"/>
            </a:pPr>
            <a:r>
              <a:rPr lang="en-US" sz="2400" b="1">
                <a:latin typeface="Comic Sans MS" pitchFamily="-107" charset="0"/>
              </a:rPr>
              <a:t>Immunofluorescence with specific antibody</a:t>
            </a:r>
          </a:p>
        </p:txBody>
      </p:sp>
      <p:sp>
        <p:nvSpPr>
          <p:cNvPr id="61448" name="Rectangle 9"/>
          <p:cNvSpPr>
            <a:spLocks noChangeArrowheads="1"/>
          </p:cNvSpPr>
          <p:nvPr/>
        </p:nvSpPr>
        <p:spPr bwMode="auto">
          <a:xfrm>
            <a:off x="76200" y="4191000"/>
            <a:ext cx="8991600" cy="2590800"/>
          </a:xfrm>
          <a:prstGeom prst="rect">
            <a:avLst/>
          </a:prstGeom>
          <a:noFill/>
          <a:ln w="28575">
            <a:solidFill>
              <a:srgbClr val="990618"/>
            </a:solidFill>
            <a:miter lim="800000"/>
            <a:headEnd/>
            <a:tailEnd/>
          </a:ln>
        </p:spPr>
        <p:txBody>
          <a:bodyPr wrap="none" anchor="ctr">
            <a:prstTxWarp prst="textNoShape">
              <a:avLst/>
            </a:prstTxWarp>
          </a:bodyPr>
          <a:lstStyle/>
          <a:p>
            <a:endParaRPr lang="it-I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2627313" y="344488"/>
            <a:ext cx="4084637" cy="701675"/>
          </a:xfrm>
          <a:prstGeom prst="rect">
            <a:avLst/>
          </a:prstGeom>
          <a:noFill/>
          <a:ln w="9525">
            <a:noFill/>
            <a:miter lim="800000"/>
            <a:headEnd/>
            <a:tailEnd/>
          </a:ln>
        </p:spPr>
        <p:txBody>
          <a:bodyPr wrap="none">
            <a:prstTxWarp prst="textNoShape">
              <a:avLst/>
            </a:prstTxWarp>
            <a:spAutoFit/>
          </a:bodyPr>
          <a:lstStyle/>
          <a:p>
            <a:pPr eaLnBrk="0" hangingPunct="0"/>
            <a:r>
              <a:rPr lang="en-US" sz="4000" b="1">
                <a:latin typeface="Comic Sans MS" pitchFamily="-107" charset="0"/>
              </a:rPr>
              <a:t>Transformation</a:t>
            </a:r>
            <a:r>
              <a:rPr lang="en-US" sz="4000" b="1"/>
              <a:t> </a:t>
            </a:r>
          </a:p>
        </p:txBody>
      </p:sp>
      <p:sp>
        <p:nvSpPr>
          <p:cNvPr id="63491" name="Rectangle 4"/>
          <p:cNvSpPr>
            <a:spLocks noChangeArrowheads="1"/>
          </p:cNvSpPr>
          <p:nvPr/>
        </p:nvSpPr>
        <p:spPr bwMode="auto">
          <a:xfrm>
            <a:off x="539750" y="1628775"/>
            <a:ext cx="8280400" cy="2462213"/>
          </a:xfrm>
          <a:prstGeom prst="rect">
            <a:avLst/>
          </a:prstGeom>
          <a:noFill/>
          <a:ln w="9525">
            <a:noFill/>
            <a:miter lim="800000"/>
            <a:headEnd/>
            <a:tailEnd/>
          </a:ln>
        </p:spPr>
        <p:txBody>
          <a:bodyPr>
            <a:prstTxWarp prst="textNoShape">
              <a:avLst/>
            </a:prstTxWarp>
            <a:spAutoFit/>
          </a:bodyPr>
          <a:lstStyle/>
          <a:p>
            <a:pPr eaLnBrk="0" hangingPunct="0">
              <a:buFont typeface="Wingdings" pitchFamily="-107" charset="2"/>
              <a:buChar char="Ø"/>
            </a:pPr>
            <a:r>
              <a:rPr lang="it-IT" sz="1400"/>
              <a:t>DNA transformation by microinjection is a very fast, simple, inexpensive, and efficient way to generate transgenic </a:t>
            </a:r>
            <a:r>
              <a:rPr lang="it-IT" sz="1400" i="1"/>
              <a:t>C. elegans</a:t>
            </a:r>
            <a:r>
              <a:rPr lang="it-IT" sz="1400"/>
              <a:t> strains. Injection requires little to no preparation and only few worms need to be injected to obtain transgenic lines. </a:t>
            </a:r>
          </a:p>
          <a:p>
            <a:pPr eaLnBrk="0" hangingPunct="0">
              <a:buFont typeface="Wingdings" pitchFamily="-107" charset="2"/>
              <a:buChar char="Ø"/>
            </a:pPr>
            <a:r>
              <a:rPr lang="it-IT" sz="1400"/>
              <a:t>The </a:t>
            </a:r>
            <a:r>
              <a:rPr lang="it-IT" sz="1400" i="1"/>
              <a:t>C. elegans</a:t>
            </a:r>
            <a:r>
              <a:rPr lang="it-IT" sz="1400"/>
              <a:t> hermaphrodite germline is a syncytium containing hundreds of mitotically active oocytes at different stages of maturation and almost all nuclei share a common cytoplasm.</a:t>
            </a:r>
          </a:p>
          <a:p>
            <a:pPr eaLnBrk="0" hangingPunct="0">
              <a:buFont typeface="Wingdings" pitchFamily="-107" charset="2"/>
              <a:buChar char="Ø"/>
            </a:pPr>
            <a:r>
              <a:rPr lang="it-IT" sz="1400"/>
              <a:t> Different DNA species can be co-injected (plasmids, PCR products, cosmids, fosmids, BACs, YACs) with selectable injection markers (fluorescent reporter genes, dominant or recessive phenotypic markers). This DNA mix will be processed by DNA end ligation and homologous recombination into large, heritable DNA concatemers called extrachromosomal arrays.</a:t>
            </a:r>
          </a:p>
          <a:p>
            <a:pPr eaLnBrk="0" hangingPunct="0">
              <a:buFont typeface="Wingdings" pitchFamily="-107" charset="2"/>
              <a:buChar char="Ø"/>
            </a:pPr>
            <a:r>
              <a:rPr lang="it-IT" sz="1400"/>
              <a:t> These episomes are recognized by the replication machinery and usually segregate like chromosomes during cytokinesis and meiosis</a:t>
            </a:r>
            <a:endParaRPr lang="en-US" sz="1400">
              <a:latin typeface="Comic Sans MS" pitchFamily="-107" charset="0"/>
            </a:endParaRPr>
          </a:p>
        </p:txBody>
      </p:sp>
      <p:pic>
        <p:nvPicPr>
          <p:cNvPr id="63492" name="Picture 5" descr="inject"/>
          <p:cNvPicPr>
            <a:picLocks noChangeAspect="1" noChangeArrowheads="1"/>
          </p:cNvPicPr>
          <p:nvPr/>
        </p:nvPicPr>
        <p:blipFill>
          <a:blip r:embed="rId3"/>
          <a:srcRect/>
          <a:stretch>
            <a:fillRect/>
          </a:stretch>
        </p:blipFill>
        <p:spPr bwMode="auto">
          <a:xfrm>
            <a:off x="1187450" y="4724400"/>
            <a:ext cx="6859588" cy="1955800"/>
          </a:xfrm>
          <a:prstGeom prst="rect">
            <a:avLst/>
          </a:prstGeom>
          <a:noFill/>
          <a:ln w="9525">
            <a:noFill/>
            <a:miter lim="800000"/>
            <a:headEnd/>
            <a:tailEnd/>
          </a:ln>
        </p:spPr>
      </p:pic>
      <p:sp>
        <p:nvSpPr>
          <p:cNvPr id="63493" name="Rectangle 7"/>
          <p:cNvSpPr>
            <a:spLocks noChangeArrowheads="1"/>
          </p:cNvSpPr>
          <p:nvPr/>
        </p:nvSpPr>
        <p:spPr bwMode="auto">
          <a:xfrm>
            <a:off x="428625" y="5259388"/>
            <a:ext cx="727075" cy="822325"/>
          </a:xfrm>
          <a:prstGeom prst="rect">
            <a:avLst/>
          </a:prstGeom>
          <a:noFill/>
          <a:ln w="9525">
            <a:noFill/>
            <a:miter lim="800000"/>
            <a:headEnd/>
            <a:tailEnd/>
          </a:ln>
        </p:spPr>
        <p:txBody>
          <a:bodyPr wrap="none">
            <a:prstTxWarp prst="textNoShape">
              <a:avLst/>
            </a:prstTxWarp>
            <a:spAutoFit/>
          </a:bodyPr>
          <a:lstStyle/>
          <a:p>
            <a:pPr eaLnBrk="0" hangingPunct="0"/>
            <a:r>
              <a:rPr lang="en-US" sz="2400" b="1"/>
              <a:t>40X</a:t>
            </a:r>
          </a:p>
          <a:p>
            <a:pPr eaLnBrk="0" hangingPunct="0"/>
            <a:r>
              <a:rPr lang="en-US" sz="2400" b="1"/>
              <a:t>DIC</a:t>
            </a:r>
          </a:p>
        </p:txBody>
      </p:sp>
      <p:sp>
        <p:nvSpPr>
          <p:cNvPr id="63494" name="Rectangle 8"/>
          <p:cNvSpPr>
            <a:spLocks noChangeArrowheads="1"/>
          </p:cNvSpPr>
          <p:nvPr/>
        </p:nvSpPr>
        <p:spPr bwMode="auto">
          <a:xfrm>
            <a:off x="5508625" y="6308725"/>
            <a:ext cx="3409950" cy="366713"/>
          </a:xfrm>
          <a:prstGeom prst="rect">
            <a:avLst/>
          </a:prstGeom>
          <a:noFill/>
          <a:ln w="9525">
            <a:noFill/>
            <a:miter lim="800000"/>
            <a:headEnd/>
            <a:tailEnd/>
          </a:ln>
        </p:spPr>
        <p:txBody>
          <a:bodyPr wrap="none">
            <a:prstTxWarp prst="textNoShape">
              <a:avLst/>
            </a:prstTxWarp>
            <a:spAutoFit/>
          </a:bodyPr>
          <a:lstStyle/>
          <a:p>
            <a:r>
              <a:rPr lang="et-EE">
                <a:hlinkClick r:id="rId4"/>
              </a:rPr>
              <a:t>http://130.15.90.245/photos.htm</a:t>
            </a:r>
            <a:endParaRPr lang="et-EE"/>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atin typeface="Comic Sans MS" pitchFamily="-107" charset="0"/>
                <a:ea typeface="ＭＳ Ｐゴシック" pitchFamily="-107" charset="-128"/>
                <a:cs typeface="ＭＳ Ｐゴシック" pitchFamily="-107" charset="-128"/>
              </a:rPr>
              <a:t>Purposes</a:t>
            </a:r>
            <a:r>
              <a:rPr lang="et-EE">
                <a:latin typeface="Comic Sans MS" pitchFamily="-107" charset="0"/>
                <a:ea typeface="ＭＳ Ｐゴシック" pitchFamily="-107" charset="-128"/>
                <a:cs typeface="ＭＳ Ｐゴシック" pitchFamily="-107" charset="-128"/>
              </a:rPr>
              <a:t> of transformation</a:t>
            </a:r>
            <a:r>
              <a:rPr lang="en-US">
                <a:latin typeface="Comic Sans MS" pitchFamily="-107" charset="0"/>
                <a:ea typeface="ＭＳ Ｐゴシック" pitchFamily="-107" charset="-128"/>
                <a:cs typeface="ＭＳ Ｐゴシック" pitchFamily="-107" charset="-128"/>
              </a:rPr>
              <a:t>:</a:t>
            </a:r>
            <a:endParaRPr lang="et-EE">
              <a:latin typeface="Comic Sans MS" pitchFamily="-107" charset="0"/>
              <a:ea typeface="ＭＳ Ｐゴシック" pitchFamily="-107" charset="-128"/>
              <a:cs typeface="ＭＳ Ｐゴシック" pitchFamily="-107" charset="-128"/>
            </a:endParaRPr>
          </a:p>
        </p:txBody>
      </p:sp>
      <p:sp>
        <p:nvSpPr>
          <p:cNvPr id="65539" name="Rectangle 3"/>
          <p:cNvSpPr>
            <a:spLocks noGrp="1" noChangeArrowheads="1"/>
          </p:cNvSpPr>
          <p:nvPr>
            <p:ph type="body" idx="1"/>
          </p:nvPr>
        </p:nvSpPr>
        <p:spPr>
          <a:xfrm>
            <a:off x="457200" y="1600200"/>
            <a:ext cx="8229600" cy="4924425"/>
          </a:xfrm>
        </p:spPr>
        <p:txBody>
          <a:bodyPr/>
          <a:lstStyle/>
          <a:p>
            <a:pPr eaLnBrk="1" hangingPunct="1"/>
            <a:r>
              <a:rPr lang="en-US" sz="2800">
                <a:latin typeface="Comic Sans MS" pitchFamily="-107" charset="0"/>
                <a:ea typeface="ＭＳ Ｐゴシック" pitchFamily="-107" charset="-128"/>
                <a:cs typeface="ＭＳ Ｐゴシック" pitchFamily="-107" charset="-128"/>
              </a:rPr>
              <a:t> identification of genes by </a:t>
            </a:r>
            <a:r>
              <a:rPr lang="en-US" sz="2800" u="sng">
                <a:latin typeface="Comic Sans MS" pitchFamily="-107" charset="0"/>
                <a:ea typeface="ＭＳ Ｐゴシック" pitchFamily="-107" charset="-128"/>
                <a:cs typeface="ＭＳ Ｐゴシック" pitchFamily="-107" charset="-128"/>
              </a:rPr>
              <a:t>rescuing</a:t>
            </a:r>
            <a:r>
              <a:rPr lang="en-US" sz="2800">
                <a:latin typeface="Comic Sans MS" pitchFamily="-107" charset="0"/>
                <a:ea typeface="ＭＳ Ｐゴシック" pitchFamily="-107" charset="-128"/>
                <a:cs typeface="ＭＳ Ｐゴシック" pitchFamily="-107" charset="-128"/>
              </a:rPr>
              <a:t> a mutant phenotype using a WT copy of the gene</a:t>
            </a:r>
            <a:r>
              <a:rPr lang="et-EE" sz="2800">
                <a:latin typeface="Comic Sans MS" pitchFamily="-107" charset="0"/>
                <a:ea typeface="ＭＳ Ｐゴシック" pitchFamily="-107" charset="-128"/>
                <a:cs typeface="ＭＳ Ｐゴシック" pitchFamily="-107" charset="-128"/>
              </a:rPr>
              <a:t> or the gene homolog from another species </a:t>
            </a:r>
          </a:p>
          <a:p>
            <a:pPr eaLnBrk="1" hangingPunct="1"/>
            <a:endParaRPr lang="en-US" sz="1800">
              <a:latin typeface="Comic Sans MS" pitchFamily="-107" charset="0"/>
              <a:ea typeface="ＭＳ Ｐゴシック" pitchFamily="-107" charset="-128"/>
              <a:cs typeface="ＭＳ Ｐゴシック" pitchFamily="-107" charset="-128"/>
            </a:endParaRPr>
          </a:p>
          <a:p>
            <a:pPr eaLnBrk="1" hangingPunct="1"/>
            <a:r>
              <a:rPr lang="et-EE" sz="2800" u="sng">
                <a:latin typeface="Comic Sans MS" pitchFamily="-107" charset="0"/>
                <a:ea typeface="ＭＳ Ｐゴシック" pitchFamily="-107" charset="-128"/>
                <a:cs typeface="ＭＳ Ｐゴシック" pitchFamily="-107" charset="-128"/>
              </a:rPr>
              <a:t>e</a:t>
            </a:r>
            <a:r>
              <a:rPr lang="en-US" sz="2800" u="sng">
                <a:latin typeface="Comic Sans MS" pitchFamily="-107" charset="0"/>
                <a:ea typeface="ＭＳ Ｐゴシック" pitchFamily="-107" charset="-128"/>
                <a:cs typeface="ＭＳ Ｐゴシック" pitchFamily="-107" charset="-128"/>
              </a:rPr>
              <a:t>xpression pattern</a:t>
            </a:r>
            <a:r>
              <a:rPr lang="en-US" sz="2800">
                <a:latin typeface="Comic Sans MS" pitchFamily="-107" charset="0"/>
                <a:ea typeface="ＭＳ Ｐゴシック" pitchFamily="-107" charset="-128"/>
                <a:cs typeface="ＭＳ Ｐゴシック" pitchFamily="-107" charset="-128"/>
              </a:rPr>
              <a:t> using the gene of interest with reporter</a:t>
            </a:r>
            <a:endParaRPr lang="et-EE" sz="2800">
              <a:latin typeface="Comic Sans MS" pitchFamily="-107" charset="0"/>
              <a:ea typeface="ＭＳ Ｐゴシック" pitchFamily="-107" charset="-128"/>
              <a:cs typeface="ＭＳ Ｐゴシック" pitchFamily="-107" charset="-128"/>
            </a:endParaRPr>
          </a:p>
          <a:p>
            <a:pPr eaLnBrk="1" hangingPunct="1">
              <a:buFontTx/>
              <a:buNone/>
            </a:pPr>
            <a:r>
              <a:rPr lang="et-EE" sz="2800">
                <a:latin typeface="Comic Sans MS" pitchFamily="-107" charset="0"/>
                <a:ea typeface="ＭＳ Ｐゴシック" pitchFamily="-107" charset="-128"/>
                <a:cs typeface="ＭＳ Ｐゴシック" pitchFamily="-107" charset="-128"/>
              </a:rPr>
              <a:t>  (gene_X_promoter::GFP)</a:t>
            </a:r>
          </a:p>
          <a:p>
            <a:pPr eaLnBrk="1" hangingPunct="1"/>
            <a:endParaRPr lang="en-US" sz="2400">
              <a:latin typeface="Comic Sans MS" pitchFamily="-107" charset="0"/>
              <a:ea typeface="ＭＳ Ｐゴシック" pitchFamily="-107" charset="-128"/>
              <a:cs typeface="ＭＳ Ｐゴシック" pitchFamily="-107" charset="-128"/>
            </a:endParaRPr>
          </a:p>
          <a:p>
            <a:pPr eaLnBrk="1" hangingPunct="1"/>
            <a:r>
              <a:rPr lang="et-EE" sz="2800">
                <a:latin typeface="Comic Sans MS" pitchFamily="-107" charset="0"/>
                <a:ea typeface="ＭＳ Ｐゴシック" pitchFamily="-107" charset="-128"/>
                <a:cs typeface="ＭＳ Ｐゴシック" pitchFamily="-107" charset="-128"/>
              </a:rPr>
              <a:t>i</a:t>
            </a:r>
            <a:r>
              <a:rPr lang="en-US" sz="2800">
                <a:latin typeface="Comic Sans MS" pitchFamily="-107" charset="0"/>
                <a:ea typeface="ＭＳ Ｐゴシック" pitchFamily="-107" charset="-128"/>
                <a:cs typeface="ＭＳ Ｐゴシック" pitchFamily="-107" charset="-128"/>
              </a:rPr>
              <a:t>nterference of a biological process by </a:t>
            </a:r>
            <a:r>
              <a:rPr lang="en-US" sz="2800" u="sng">
                <a:latin typeface="Comic Sans MS" pitchFamily="-107" charset="0"/>
                <a:ea typeface="ＭＳ Ｐゴシック" pitchFamily="-107" charset="-128"/>
                <a:cs typeface="ＭＳ Ｐゴシック" pitchFamily="-107" charset="-128"/>
              </a:rPr>
              <a:t>overexpression</a:t>
            </a:r>
            <a:r>
              <a:rPr lang="en-US" sz="2800">
                <a:latin typeface="Comic Sans MS" pitchFamily="-107" charset="0"/>
                <a:ea typeface="ＭＳ Ｐゴシック" pitchFamily="-107" charset="-128"/>
                <a:cs typeface="ＭＳ Ｐゴシック" pitchFamily="-107" charset="-128"/>
              </a:rPr>
              <a:t> of WT or mutated gene</a:t>
            </a:r>
          </a:p>
          <a:p>
            <a:pPr eaLnBrk="1" hangingPunct="1">
              <a:buFontTx/>
              <a:buNone/>
            </a:pPr>
            <a:endParaRPr lang="et-EE">
              <a:ea typeface="ＭＳ Ｐゴシック" pitchFamily="-107" charset="-128"/>
              <a:cs typeface="ＭＳ Ｐゴシック" pitchFamily="-107" charset="-128"/>
            </a:endParaRPr>
          </a:p>
        </p:txBody>
      </p:sp>
      <p:pic>
        <p:nvPicPr>
          <p:cNvPr id="65540" name="Picture 7" descr="Fig 3"/>
          <p:cNvPicPr>
            <a:picLocks noChangeAspect="1" noChangeArrowheads="1"/>
          </p:cNvPicPr>
          <p:nvPr/>
        </p:nvPicPr>
        <p:blipFill>
          <a:blip r:embed="rId2"/>
          <a:srcRect/>
          <a:stretch>
            <a:fillRect/>
          </a:stretch>
        </p:blipFill>
        <p:spPr bwMode="auto">
          <a:xfrm>
            <a:off x="5076825" y="3933825"/>
            <a:ext cx="3382963" cy="81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Immagine 3" descr="nrg794-f2.jpg"/>
          <p:cNvPicPr>
            <a:picLocks noChangeAspect="1"/>
          </p:cNvPicPr>
          <p:nvPr/>
        </p:nvPicPr>
        <p:blipFill>
          <a:blip r:embed="rId2"/>
          <a:srcRect/>
          <a:stretch>
            <a:fillRect/>
          </a:stretch>
        </p:blipFill>
        <p:spPr bwMode="auto">
          <a:xfrm>
            <a:off x="0" y="0"/>
            <a:ext cx="4565650" cy="6858000"/>
          </a:xfrm>
          <a:prstGeom prst="rect">
            <a:avLst/>
          </a:prstGeom>
          <a:noFill/>
          <a:ln w="9525">
            <a:noFill/>
            <a:miter lim="800000"/>
            <a:headEnd/>
            <a:tailEnd/>
          </a:ln>
        </p:spPr>
      </p:pic>
      <p:sp>
        <p:nvSpPr>
          <p:cNvPr id="17411" name="Rettangolo 2"/>
          <p:cNvSpPr>
            <a:spLocks noChangeArrowheads="1"/>
          </p:cNvSpPr>
          <p:nvPr/>
        </p:nvSpPr>
        <p:spPr bwMode="auto">
          <a:xfrm>
            <a:off x="4343400" y="609600"/>
            <a:ext cx="4572000" cy="4616450"/>
          </a:xfrm>
          <a:prstGeom prst="rect">
            <a:avLst/>
          </a:prstGeom>
          <a:noFill/>
          <a:ln w="9525">
            <a:noFill/>
            <a:miter lim="800000"/>
            <a:headEnd/>
            <a:tailEnd/>
          </a:ln>
        </p:spPr>
        <p:txBody>
          <a:bodyPr>
            <a:prstTxWarp prst="textNoShape">
              <a:avLst/>
            </a:prstTxWarp>
            <a:spAutoFit/>
          </a:bodyPr>
          <a:lstStyle/>
          <a:p>
            <a:r>
              <a:rPr lang="it-IT" sz="1400"/>
              <a:t>Figure 2 | </a:t>
            </a:r>
            <a:r>
              <a:rPr lang="it-IT" sz="1400" b="1"/>
              <a:t>A simple F2 screen. a | A population of wild-type</a:t>
            </a:r>
          </a:p>
          <a:p>
            <a:r>
              <a:rPr lang="it-IT" sz="1400"/>
              <a:t>hermaphrodites is exposed to a mutagen and genes are randomly mutated in the germ cells (mutated germ cells are indicated in red). For example, one sperm could be mutated for the gene </a:t>
            </a:r>
            <a:r>
              <a:rPr lang="it-IT" sz="1400" i="1"/>
              <a:t>unc-32, which is required for the correct </a:t>
            </a:r>
            <a:r>
              <a:rPr lang="it-IT" sz="1400"/>
              <a:t>functioning of the nervous system. Fertilization of an egg by this sperm will result in a heterozygous F1 individual.</a:t>
            </a:r>
          </a:p>
          <a:p>
            <a:r>
              <a:rPr lang="it-IT" sz="1400"/>
              <a:t>Because this animal is a self-fertilizing hermaphrodite, it will produce eggs and sperm that bear this mutated gene; one quarter of its F2 progeny will be homozygous for the mutation and result in a coiled phenotype</a:t>
            </a:r>
            <a:endParaRPr lang="it-IT" sz="1400" b="1"/>
          </a:p>
          <a:p>
            <a:r>
              <a:rPr lang="it-IT" sz="1400"/>
              <a:t> </a:t>
            </a:r>
            <a:r>
              <a:rPr lang="it-IT" sz="1400" b="1"/>
              <a:t>b | An </a:t>
            </a:r>
            <a:r>
              <a:rPr lang="it-IT" sz="1400" b="1" i="1"/>
              <a:t>unc-32(f131) mutant. unc-32</a:t>
            </a:r>
          </a:p>
          <a:p>
            <a:r>
              <a:rPr lang="it-IT" sz="1400"/>
              <a:t>encodes the </a:t>
            </a:r>
            <a:r>
              <a:rPr lang="it-IT" sz="1400" i="1"/>
              <a:t>a subunit of the V0 complex of the vacuolar </a:t>
            </a:r>
            <a:r>
              <a:rPr lang="it-IT" sz="1400"/>
              <a:t>ATPase119 — a proton pump that generates the energy that is required for transporting neurotransmitter into synaptic vesicles. Animals that lack the proton pump do not release normal levels of neurotransmitter at the synapse and</a:t>
            </a:r>
          </a:p>
          <a:p>
            <a:r>
              <a:rPr lang="it-IT" sz="1400"/>
              <a:t>therefore have uncoordinated movement.</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4638"/>
            <a:ext cx="8229600" cy="182562"/>
          </a:xfrm>
        </p:spPr>
        <p:txBody>
          <a:bodyPr/>
          <a:lstStyle/>
          <a:p>
            <a:r>
              <a:rPr lang="it-IT" sz="2400" b="1" smtClean="0">
                <a:ea typeface="ＭＳ Ｐゴシック" pitchFamily="-107" charset="-128"/>
                <a:cs typeface="ＭＳ Ｐゴシック" pitchFamily="-107" charset="-128"/>
              </a:rPr>
              <a:t>Stable Integration of </a:t>
            </a:r>
            <a:r>
              <a:rPr lang="it-IT" sz="2400" b="1" i="1" smtClean="0">
                <a:ea typeface="ＭＳ Ｐゴシック" pitchFamily="-107" charset="-128"/>
                <a:cs typeface="ＭＳ Ｐゴシック" pitchFamily="-107" charset="-128"/>
              </a:rPr>
              <a:t>C. elegans</a:t>
            </a:r>
            <a:r>
              <a:rPr lang="it-IT" sz="2400" b="1" smtClean="0">
                <a:ea typeface="ＭＳ Ｐゴシック" pitchFamily="-107" charset="-128"/>
                <a:cs typeface="ＭＳ Ｐゴシック" pitchFamily="-107" charset="-128"/>
              </a:rPr>
              <a:t> Transgenes</a:t>
            </a:r>
          </a:p>
        </p:txBody>
      </p:sp>
      <p:sp>
        <p:nvSpPr>
          <p:cNvPr id="66563" name="Rectangle 6"/>
          <p:cNvSpPr>
            <a:spLocks noChangeArrowheads="1"/>
          </p:cNvSpPr>
          <p:nvPr/>
        </p:nvSpPr>
        <p:spPr bwMode="auto">
          <a:xfrm>
            <a:off x="457200" y="3352800"/>
            <a:ext cx="4897438" cy="2862263"/>
          </a:xfrm>
          <a:prstGeom prst="rect">
            <a:avLst/>
          </a:prstGeom>
          <a:noFill/>
          <a:ln w="9525">
            <a:noFill/>
            <a:miter lim="800000"/>
            <a:headEnd/>
            <a:tailEnd/>
          </a:ln>
        </p:spPr>
        <p:txBody>
          <a:bodyPr anchor="ctr">
            <a:prstTxWarp prst="textNoShape">
              <a:avLst/>
            </a:prstTxWarp>
            <a:spAutoFit/>
          </a:bodyPr>
          <a:lstStyle/>
          <a:p>
            <a:pPr algn="just">
              <a:buFontTx/>
              <a:buChar char="•"/>
            </a:pPr>
            <a:r>
              <a:rPr lang="et-EE">
                <a:latin typeface="Comic Sans MS" pitchFamily="-107" charset="0"/>
              </a:rPr>
              <a:t> Expose a plate with ca 50 L4 worms bearing the extrachromosomal array, to  3500–4800 rads of x- or gamma rays</a:t>
            </a:r>
          </a:p>
          <a:p>
            <a:pPr algn="just"/>
            <a:endParaRPr lang="et-EE">
              <a:latin typeface="Comic Sans MS" pitchFamily="-107" charset="0"/>
            </a:endParaRPr>
          </a:p>
          <a:p>
            <a:pPr algn="just">
              <a:buFontTx/>
              <a:buChar char="•"/>
            </a:pPr>
            <a:r>
              <a:rPr lang="et-EE">
                <a:latin typeface="Comic Sans MS" pitchFamily="-107" charset="0"/>
              </a:rPr>
              <a:t> Look for worms positive for marker - in case of GFP fluorescent worms - who give a 100% fluorescent progeny</a:t>
            </a:r>
          </a:p>
          <a:p>
            <a:endParaRPr lang="et-EE">
              <a:latin typeface="Comic Sans MS" pitchFamily="-107" charset="0"/>
            </a:endParaRPr>
          </a:p>
          <a:p>
            <a:pPr>
              <a:buFont typeface="Wingdings" pitchFamily="-107" charset="2"/>
              <a:buChar char="Ø"/>
            </a:pPr>
            <a:r>
              <a:rPr lang="et-EE">
                <a:latin typeface="Comic Sans MS" pitchFamily="-107" charset="0"/>
              </a:rPr>
              <a:t>pick a few hundred F1s to individual plates</a:t>
            </a:r>
          </a:p>
          <a:p>
            <a:pPr>
              <a:buFont typeface="Wingdings" pitchFamily="-107" charset="2"/>
              <a:buChar char="Ø"/>
            </a:pPr>
            <a:r>
              <a:rPr lang="et-EE">
                <a:latin typeface="Comic Sans MS" pitchFamily="-107" charset="0"/>
              </a:rPr>
              <a:t>pick 4-5 F2s from each F1 </a:t>
            </a:r>
          </a:p>
        </p:txBody>
      </p:sp>
      <p:sp>
        <p:nvSpPr>
          <p:cNvPr id="66564" name="Rettangolo 5"/>
          <p:cNvSpPr>
            <a:spLocks noChangeArrowheads="1"/>
          </p:cNvSpPr>
          <p:nvPr/>
        </p:nvSpPr>
        <p:spPr bwMode="auto">
          <a:xfrm>
            <a:off x="0" y="685800"/>
            <a:ext cx="8915400" cy="2032000"/>
          </a:xfrm>
          <a:prstGeom prst="rect">
            <a:avLst/>
          </a:prstGeom>
          <a:noFill/>
          <a:ln w="9525">
            <a:noFill/>
            <a:miter lim="800000"/>
            <a:headEnd/>
            <a:tailEnd/>
          </a:ln>
        </p:spPr>
        <p:txBody>
          <a:bodyPr>
            <a:prstTxWarp prst="textNoShape">
              <a:avLst/>
            </a:prstTxWarp>
            <a:spAutoFit/>
          </a:bodyPr>
          <a:lstStyle/>
          <a:p>
            <a:r>
              <a:rPr lang="it-IT"/>
              <a:t>transgene integration is generally achieved by irradiating extrachromosomal lines with γ or UV radiation. Transgene sequences are randomly integrated into the genome, most likely, following erroneous repair of a chromosomal break. The resulting stable lines need to be extensively outcrossed to remove background mutations. Moreover, it is recommended to obtain independent integrated lines because some variability in expression can be observed, probably due to positional effects and the amount of integrated DNA.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ttangolo 3"/>
          <p:cNvSpPr>
            <a:spLocks noChangeArrowheads="1"/>
          </p:cNvSpPr>
          <p:nvPr/>
        </p:nvSpPr>
        <p:spPr bwMode="auto">
          <a:xfrm>
            <a:off x="1295400" y="152400"/>
            <a:ext cx="6307138" cy="923925"/>
          </a:xfrm>
          <a:prstGeom prst="rect">
            <a:avLst/>
          </a:prstGeom>
          <a:noFill/>
          <a:ln w="9525">
            <a:noFill/>
            <a:miter lim="800000"/>
            <a:headEnd/>
            <a:tailEnd/>
          </a:ln>
        </p:spPr>
        <p:txBody>
          <a:bodyPr>
            <a:prstTxWarp prst="textNoShape">
              <a:avLst/>
            </a:prstTxWarp>
            <a:spAutoFit/>
          </a:bodyPr>
          <a:lstStyle/>
          <a:p>
            <a:pPr algn="ctr"/>
            <a:r>
              <a:rPr lang="it-IT"/>
              <a:t>Analysis of the C. elegans genome sequence indicates that approximately 12 % of the C. elegans genome is derived from transposable elements</a:t>
            </a:r>
          </a:p>
        </p:txBody>
      </p:sp>
      <p:pic>
        <p:nvPicPr>
          <p:cNvPr id="67587" name="Immagine 4" descr="transposonsfig1_s.jpg"/>
          <p:cNvPicPr>
            <a:picLocks noChangeAspect="1"/>
          </p:cNvPicPr>
          <p:nvPr/>
        </p:nvPicPr>
        <p:blipFill>
          <a:blip r:embed="rId2"/>
          <a:srcRect/>
          <a:stretch>
            <a:fillRect/>
          </a:stretch>
        </p:blipFill>
        <p:spPr bwMode="auto">
          <a:xfrm>
            <a:off x="127000" y="1076325"/>
            <a:ext cx="8559800" cy="3802063"/>
          </a:xfrm>
          <a:prstGeom prst="rect">
            <a:avLst/>
          </a:prstGeom>
          <a:noFill/>
          <a:ln w="9525">
            <a:noFill/>
            <a:miter lim="800000"/>
            <a:headEnd/>
            <a:tailEnd/>
          </a:ln>
        </p:spPr>
      </p:pic>
      <p:sp>
        <p:nvSpPr>
          <p:cNvPr id="67588" name="Rettangolo 5"/>
          <p:cNvSpPr>
            <a:spLocks noChangeArrowheads="1"/>
          </p:cNvSpPr>
          <p:nvPr/>
        </p:nvSpPr>
        <p:spPr bwMode="auto">
          <a:xfrm>
            <a:off x="127000" y="5257800"/>
            <a:ext cx="8940800" cy="1384300"/>
          </a:xfrm>
          <a:prstGeom prst="rect">
            <a:avLst/>
          </a:prstGeom>
          <a:noFill/>
          <a:ln w="9525">
            <a:noFill/>
            <a:miter lim="800000"/>
            <a:headEnd/>
            <a:tailEnd/>
          </a:ln>
        </p:spPr>
        <p:txBody>
          <a:bodyPr>
            <a:prstTxWarp prst="textNoShape">
              <a:avLst/>
            </a:prstTxWarp>
            <a:spAutoFit/>
          </a:bodyPr>
          <a:lstStyle/>
          <a:p>
            <a:r>
              <a:rPr lang="it-IT" sz="1400">
                <a:latin typeface="Calibri" pitchFamily="-107" charset="0"/>
              </a:rPr>
              <a:t>Figure 1. Active transposons in C. elegans. The structure of the transposons that proved to be mobile are depicted in the left panel. They all are class II DNA tranposons flanked by Terminal Inverted Repeats (boxes) and containing one open reading frame (arrows) encoding the transposase enzyme. Distribution of the different transposons in the genome of the C. elegans Bristol N2 strain is represented in the right panel using the same color code as on the right (Tc7 are in light blue; however, as represented on the left panel, 36 of the 38 outer bp of Tc7 are identical to the one of Tc1) The sizes of the chromosomes are in Mb. Reprinted from Fischer et al. (2003). Copyright © 2003 the Genetics Society of America. </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ttangolo 3"/>
          <p:cNvSpPr>
            <a:spLocks noChangeArrowheads="1"/>
          </p:cNvSpPr>
          <p:nvPr/>
        </p:nvSpPr>
        <p:spPr bwMode="auto">
          <a:xfrm>
            <a:off x="304800" y="209550"/>
            <a:ext cx="8458200" cy="647700"/>
          </a:xfrm>
          <a:prstGeom prst="rect">
            <a:avLst/>
          </a:prstGeom>
          <a:noFill/>
          <a:ln w="9525">
            <a:noFill/>
            <a:miter lim="800000"/>
            <a:headEnd/>
            <a:tailEnd/>
          </a:ln>
        </p:spPr>
        <p:txBody>
          <a:bodyPr>
            <a:prstTxWarp prst="textNoShape">
              <a:avLst/>
            </a:prstTxWarp>
            <a:spAutoFit/>
          </a:bodyPr>
          <a:lstStyle/>
          <a:p>
            <a:r>
              <a:rPr lang="it-IT"/>
              <a:t>Tc1 and Tc3 are the most active and best  characterized transposons in C. elegans. They are part of the superfamily TC1/mariner</a:t>
            </a:r>
          </a:p>
        </p:txBody>
      </p:sp>
      <p:sp>
        <p:nvSpPr>
          <p:cNvPr id="68611" name="Rettangolo 4"/>
          <p:cNvSpPr>
            <a:spLocks noChangeArrowheads="1"/>
          </p:cNvSpPr>
          <p:nvPr/>
        </p:nvSpPr>
        <p:spPr bwMode="auto">
          <a:xfrm>
            <a:off x="279400" y="1838325"/>
            <a:ext cx="7620000" cy="646113"/>
          </a:xfrm>
          <a:prstGeom prst="rect">
            <a:avLst/>
          </a:prstGeom>
          <a:noFill/>
          <a:ln w="9525">
            <a:noFill/>
            <a:miter lim="800000"/>
            <a:headEnd/>
            <a:tailEnd/>
          </a:ln>
        </p:spPr>
        <p:txBody>
          <a:bodyPr>
            <a:prstTxWarp prst="textNoShape">
              <a:avLst/>
            </a:prstTxWarp>
            <a:spAutoFit/>
          </a:bodyPr>
          <a:lstStyle/>
          <a:p>
            <a:r>
              <a:rPr lang="it-IT" sz="1200"/>
              <a:t>Analysis of spontaneous and reversible mutations of the myosin heavy-chain unc-54 demonstrated the mobile nature of Tc1.The subsequent characterization of additional spontaneous unc-22 mutations lead to the identification of Tc3 (Collins et al., 1989).</a:t>
            </a:r>
          </a:p>
        </p:txBody>
      </p:sp>
      <p:sp>
        <p:nvSpPr>
          <p:cNvPr id="68612" name="Rettangolo 5"/>
          <p:cNvSpPr>
            <a:spLocks noChangeArrowheads="1"/>
          </p:cNvSpPr>
          <p:nvPr/>
        </p:nvSpPr>
        <p:spPr bwMode="auto">
          <a:xfrm>
            <a:off x="4191000" y="1093788"/>
            <a:ext cx="4572000" cy="646112"/>
          </a:xfrm>
          <a:prstGeom prst="rect">
            <a:avLst/>
          </a:prstGeom>
          <a:noFill/>
          <a:ln w="9525">
            <a:noFill/>
            <a:miter lim="800000"/>
            <a:headEnd/>
            <a:tailEnd/>
          </a:ln>
        </p:spPr>
        <p:txBody>
          <a:bodyPr>
            <a:prstTxWarp prst="textNoShape">
              <a:avLst/>
            </a:prstTxWarp>
            <a:spAutoFit/>
          </a:bodyPr>
          <a:lstStyle/>
          <a:p>
            <a:r>
              <a:rPr lang="it-IT"/>
              <a:t>Tc1 is 1,610 bp long and contains two 54-bp terminal inverted repeats (TIRs</a:t>
            </a:r>
          </a:p>
        </p:txBody>
      </p:sp>
      <p:sp>
        <p:nvSpPr>
          <p:cNvPr id="68613" name="Rettangolo 6"/>
          <p:cNvSpPr>
            <a:spLocks noChangeArrowheads="1"/>
          </p:cNvSpPr>
          <p:nvPr/>
        </p:nvSpPr>
        <p:spPr bwMode="auto">
          <a:xfrm>
            <a:off x="457200" y="4913313"/>
            <a:ext cx="7467600" cy="1323975"/>
          </a:xfrm>
          <a:prstGeom prst="rect">
            <a:avLst/>
          </a:prstGeom>
          <a:noFill/>
          <a:ln w="9525">
            <a:noFill/>
            <a:miter lim="800000"/>
            <a:headEnd/>
            <a:tailEnd/>
          </a:ln>
        </p:spPr>
        <p:txBody>
          <a:bodyPr>
            <a:prstTxWarp prst="textNoShape">
              <a:avLst/>
            </a:prstTxWarp>
            <a:spAutoFit/>
          </a:bodyPr>
          <a:lstStyle/>
          <a:p>
            <a:r>
              <a:rPr lang="it-IT" sz="1600"/>
              <a:t>Tc3 is an element of 2,335 bp with 462 bp TIRs. The genome of the Bristol N2 strain contains 31 and 22 copies of Tc1 and Tc3, respectively. These numbers are strain dependent. In some strain isolates such as Bergerac, Tc1 transposition is active in the germ line and each haploid genome contains up to 300-500 Tc1 copies. </a:t>
            </a:r>
          </a:p>
        </p:txBody>
      </p:sp>
      <p:pic>
        <p:nvPicPr>
          <p:cNvPr id="68614" name="Immagine 4" descr="transposonsfig1_s.jpg"/>
          <p:cNvPicPr>
            <a:picLocks noChangeAspect="1"/>
          </p:cNvPicPr>
          <p:nvPr/>
        </p:nvPicPr>
        <p:blipFill>
          <a:blip r:embed="rId2"/>
          <a:srcRect r="67062" b="82202"/>
          <a:stretch>
            <a:fillRect/>
          </a:stretch>
        </p:blipFill>
        <p:spPr bwMode="auto">
          <a:xfrm>
            <a:off x="990600" y="1093788"/>
            <a:ext cx="2819400" cy="677862"/>
          </a:xfrm>
          <a:prstGeom prst="rect">
            <a:avLst/>
          </a:prstGeom>
          <a:noFill/>
          <a:ln w="9525">
            <a:noFill/>
            <a:miter lim="800000"/>
            <a:headEnd/>
            <a:tailEnd/>
          </a:ln>
        </p:spPr>
      </p:pic>
      <p:pic>
        <p:nvPicPr>
          <p:cNvPr id="68615" name="Immagine 4" descr="transposonsfig1_s.jpg"/>
          <p:cNvPicPr>
            <a:picLocks noChangeAspect="1"/>
          </p:cNvPicPr>
          <p:nvPr/>
        </p:nvPicPr>
        <p:blipFill>
          <a:blip r:embed="rId2"/>
          <a:srcRect t="27817" r="36499" b="56154"/>
          <a:stretch>
            <a:fillRect/>
          </a:stretch>
        </p:blipFill>
        <p:spPr bwMode="auto">
          <a:xfrm>
            <a:off x="279400" y="4303713"/>
            <a:ext cx="5435600" cy="609600"/>
          </a:xfrm>
          <a:prstGeom prst="rect">
            <a:avLst/>
          </a:prstGeom>
          <a:noFill/>
          <a:ln w="9525">
            <a:noFill/>
            <a:miter lim="800000"/>
            <a:headEnd/>
            <a:tailEnd/>
          </a:ln>
        </p:spPr>
      </p:pic>
      <p:sp>
        <p:nvSpPr>
          <p:cNvPr id="68616" name="Rettangolo 11"/>
          <p:cNvSpPr>
            <a:spLocks noChangeArrowheads="1"/>
          </p:cNvSpPr>
          <p:nvPr/>
        </p:nvSpPr>
        <p:spPr bwMode="auto">
          <a:xfrm>
            <a:off x="457200" y="2733675"/>
            <a:ext cx="7924800" cy="1570038"/>
          </a:xfrm>
          <a:prstGeom prst="rect">
            <a:avLst/>
          </a:prstGeom>
          <a:noFill/>
          <a:ln w="9525">
            <a:noFill/>
            <a:miter lim="800000"/>
            <a:headEnd/>
            <a:tailEnd/>
          </a:ln>
        </p:spPr>
        <p:txBody>
          <a:bodyPr>
            <a:prstTxWarp prst="textNoShape">
              <a:avLst/>
            </a:prstTxWarp>
            <a:spAutoFit/>
          </a:bodyPr>
          <a:lstStyle/>
          <a:p>
            <a:r>
              <a:rPr lang="it-IT" sz="1600"/>
              <a:t>Tc1/mariner transposases all contain a triad of acidic residues (DDE or DDD) with a characteristic spacing which is shared by a superfamily of endonucleases. Primary sequence conservation of the Tc1/mariner transposases is relatively low (about 15 % identity among the superfamily) but phylogenetic analysis suggests that all Tc1/mariner were derived from a common ancestor and might all transpose through similar mechanisms. </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ttangolo 3"/>
          <p:cNvSpPr>
            <a:spLocks noChangeArrowheads="1"/>
          </p:cNvSpPr>
          <p:nvPr/>
        </p:nvSpPr>
        <p:spPr bwMode="auto">
          <a:xfrm>
            <a:off x="2895600" y="457200"/>
            <a:ext cx="2751138" cy="369888"/>
          </a:xfrm>
          <a:prstGeom prst="rect">
            <a:avLst/>
          </a:prstGeom>
          <a:noFill/>
          <a:ln w="9525">
            <a:noFill/>
            <a:miter lim="800000"/>
            <a:headEnd/>
            <a:tailEnd/>
          </a:ln>
        </p:spPr>
        <p:txBody>
          <a:bodyPr wrap="none">
            <a:prstTxWarp prst="textNoShape">
              <a:avLst/>
            </a:prstTxWarp>
            <a:spAutoFit/>
          </a:bodyPr>
          <a:lstStyle/>
          <a:p>
            <a:r>
              <a:rPr lang="it-IT"/>
              <a:t>Other active transposons </a:t>
            </a:r>
          </a:p>
        </p:txBody>
      </p:sp>
      <p:sp>
        <p:nvSpPr>
          <p:cNvPr id="69635" name="Rettangolo 4"/>
          <p:cNvSpPr>
            <a:spLocks noChangeArrowheads="1"/>
          </p:cNvSpPr>
          <p:nvPr/>
        </p:nvSpPr>
        <p:spPr bwMode="auto">
          <a:xfrm>
            <a:off x="609600" y="827088"/>
            <a:ext cx="7543800" cy="1168400"/>
          </a:xfrm>
          <a:prstGeom prst="rect">
            <a:avLst/>
          </a:prstGeom>
          <a:noFill/>
          <a:ln w="9525">
            <a:noFill/>
            <a:miter lim="800000"/>
            <a:headEnd/>
            <a:tailEnd/>
          </a:ln>
        </p:spPr>
        <p:txBody>
          <a:bodyPr>
            <a:prstTxWarp prst="textNoShape">
              <a:avLst/>
            </a:prstTxWarp>
            <a:spAutoFit/>
          </a:bodyPr>
          <a:lstStyle/>
          <a:p>
            <a:r>
              <a:rPr lang="it-IT" sz="1400"/>
              <a:t>The Tc2 element was initially identified as a polymorphism marker (Levitt and Emmons, 1989). It is 2,074 bp in length and has perfect terminal inverted repeats of 24 bp (Ruvolo et al., 1992). There are 4 full-length Tc2 copies in the N2 genome, each flanked by a TA dinucleotide at either end. In addition, up to 300 copies of remnant Tc2 elements have been detected in the genome </a:t>
            </a:r>
          </a:p>
        </p:txBody>
      </p:sp>
      <p:sp>
        <p:nvSpPr>
          <p:cNvPr id="69636" name="Rettangolo 5"/>
          <p:cNvSpPr>
            <a:spLocks noChangeArrowheads="1"/>
          </p:cNvSpPr>
          <p:nvPr/>
        </p:nvSpPr>
        <p:spPr bwMode="auto">
          <a:xfrm>
            <a:off x="609600" y="3505200"/>
            <a:ext cx="7543800" cy="1600200"/>
          </a:xfrm>
          <a:prstGeom prst="rect">
            <a:avLst/>
          </a:prstGeom>
          <a:noFill/>
          <a:ln w="9525">
            <a:noFill/>
            <a:miter lim="800000"/>
            <a:headEnd/>
            <a:tailEnd/>
          </a:ln>
        </p:spPr>
        <p:txBody>
          <a:bodyPr>
            <a:prstTxWarp prst="textNoShape">
              <a:avLst/>
            </a:prstTxWarp>
            <a:spAutoFit/>
          </a:bodyPr>
          <a:lstStyle/>
          <a:p>
            <a:r>
              <a:rPr lang="it-IT" sz="1400"/>
              <a:t>The first Tc4 element was identified as a mutagenic insertion in the gene unc-86 It is a fold-back element of 1.6 kb which contains almost perfect terminal inverted repeats of 774 bp with a 57-bp unique internal sequence. No open reading frame can be detected within Tc4. A variant class of Tc4 (Tc4v, 5 copies in the N2 genome) contains a 2,343 bp sequence which replaces 477 bp in one of the inverted repeats. A transcript from Tc4v has been detected. It may encode a 537-aa protein which resembles transposases of the DDE superfamily. Tc4v might provide in </a:t>
            </a:r>
            <a:r>
              <a:rPr lang="it-IT" sz="1400" i="1"/>
              <a:t>trans</a:t>
            </a:r>
            <a:r>
              <a:rPr lang="it-IT" sz="1400"/>
              <a:t> the transposase required to mobilize all Tc4 elements</a:t>
            </a:r>
          </a:p>
        </p:txBody>
      </p:sp>
      <p:pic>
        <p:nvPicPr>
          <p:cNvPr id="69637" name="Immagine 4" descr="transposonsfig1_s.jpg"/>
          <p:cNvPicPr>
            <a:picLocks noChangeAspect="1"/>
          </p:cNvPicPr>
          <p:nvPr/>
        </p:nvPicPr>
        <p:blipFill>
          <a:blip r:embed="rId2"/>
          <a:srcRect t="15784" r="56084" b="68893"/>
          <a:stretch>
            <a:fillRect/>
          </a:stretch>
        </p:blipFill>
        <p:spPr bwMode="auto">
          <a:xfrm>
            <a:off x="609600" y="2287588"/>
            <a:ext cx="3759200" cy="582612"/>
          </a:xfrm>
          <a:prstGeom prst="rect">
            <a:avLst/>
          </a:prstGeom>
          <a:noFill/>
          <a:ln w="9525">
            <a:noFill/>
            <a:miter lim="800000"/>
            <a:headEnd/>
            <a:tailEnd/>
          </a:ln>
        </p:spPr>
      </p:pic>
      <p:pic>
        <p:nvPicPr>
          <p:cNvPr id="69638" name="Immagine 4" descr="transposonsfig1_s.jpg"/>
          <p:cNvPicPr>
            <a:picLocks noChangeAspect="1"/>
          </p:cNvPicPr>
          <p:nvPr/>
        </p:nvPicPr>
        <p:blipFill>
          <a:blip r:embed="rId2"/>
          <a:srcRect t="39833" r="35516" b="32109"/>
          <a:stretch>
            <a:fillRect/>
          </a:stretch>
        </p:blipFill>
        <p:spPr bwMode="auto">
          <a:xfrm>
            <a:off x="838200" y="5410200"/>
            <a:ext cx="5519738" cy="10668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ttangolo 6"/>
          <p:cNvSpPr>
            <a:spLocks noChangeArrowheads="1"/>
          </p:cNvSpPr>
          <p:nvPr/>
        </p:nvSpPr>
        <p:spPr bwMode="auto">
          <a:xfrm>
            <a:off x="609600" y="447675"/>
            <a:ext cx="7543800" cy="923925"/>
          </a:xfrm>
          <a:prstGeom prst="rect">
            <a:avLst/>
          </a:prstGeom>
          <a:noFill/>
          <a:ln w="9525">
            <a:noFill/>
            <a:miter lim="800000"/>
            <a:headEnd/>
            <a:tailEnd/>
          </a:ln>
        </p:spPr>
        <p:txBody>
          <a:bodyPr>
            <a:prstTxWarp prst="textNoShape">
              <a:avLst/>
            </a:prstTxWarp>
            <a:spAutoFit/>
          </a:bodyPr>
          <a:lstStyle/>
          <a:p>
            <a:r>
              <a:rPr lang="it-IT"/>
              <a:t>The Tc5 element is present in four copies per haploid genome. Tc5 encodes a putative 532 amino acid transposase which is overall 33 % identical to the Tc4v transposase</a:t>
            </a:r>
          </a:p>
        </p:txBody>
      </p:sp>
      <p:sp>
        <p:nvSpPr>
          <p:cNvPr id="70659" name="Rettangolo 7"/>
          <p:cNvSpPr>
            <a:spLocks noChangeArrowheads="1"/>
          </p:cNvSpPr>
          <p:nvPr/>
        </p:nvSpPr>
        <p:spPr bwMode="auto">
          <a:xfrm>
            <a:off x="381000" y="3124200"/>
            <a:ext cx="8305800" cy="923925"/>
          </a:xfrm>
          <a:prstGeom prst="rect">
            <a:avLst/>
          </a:prstGeom>
          <a:noFill/>
          <a:ln w="9525">
            <a:noFill/>
            <a:miter lim="800000"/>
            <a:headEnd/>
            <a:tailEnd/>
          </a:ln>
        </p:spPr>
        <p:txBody>
          <a:bodyPr>
            <a:prstTxWarp prst="textNoShape">
              <a:avLst/>
            </a:prstTxWarp>
            <a:spAutoFit/>
          </a:bodyPr>
          <a:lstStyle/>
          <a:p>
            <a:r>
              <a:rPr lang="it-IT"/>
              <a:t>Tc7 is a 921 bp element that uses the Tc1A transposase for transposition. It is made up of two 345 bp inverted repeats separated by a unique sequence that does not contain an ORF. </a:t>
            </a:r>
          </a:p>
        </p:txBody>
      </p:sp>
      <p:pic>
        <p:nvPicPr>
          <p:cNvPr id="70660" name="Immagine 4" descr="transposonsfig1_s.jpg"/>
          <p:cNvPicPr>
            <a:picLocks noChangeAspect="1"/>
          </p:cNvPicPr>
          <p:nvPr/>
        </p:nvPicPr>
        <p:blipFill>
          <a:blip r:embed="rId2"/>
          <a:srcRect t="63882" r="41840" b="22089"/>
          <a:stretch>
            <a:fillRect/>
          </a:stretch>
        </p:blipFill>
        <p:spPr bwMode="auto">
          <a:xfrm>
            <a:off x="609600" y="1905000"/>
            <a:ext cx="4978400" cy="533400"/>
          </a:xfrm>
          <a:prstGeom prst="rect">
            <a:avLst/>
          </a:prstGeom>
          <a:noFill/>
          <a:ln w="9525">
            <a:noFill/>
            <a:miter lim="800000"/>
            <a:headEnd/>
            <a:tailEnd/>
          </a:ln>
        </p:spPr>
      </p:pic>
      <p:pic>
        <p:nvPicPr>
          <p:cNvPr id="70661" name="Immagine 4" descr="transposonsfig1_s.jpg"/>
          <p:cNvPicPr>
            <a:picLocks noChangeAspect="1"/>
          </p:cNvPicPr>
          <p:nvPr/>
        </p:nvPicPr>
        <p:blipFill>
          <a:blip r:embed="rId2"/>
          <a:srcRect t="79916" r="49852"/>
          <a:stretch>
            <a:fillRect/>
          </a:stretch>
        </p:blipFill>
        <p:spPr bwMode="auto">
          <a:xfrm>
            <a:off x="609600" y="4878388"/>
            <a:ext cx="4292600" cy="763587"/>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ttangolo 3"/>
          <p:cNvSpPr>
            <a:spLocks noChangeArrowheads="1"/>
          </p:cNvSpPr>
          <p:nvPr/>
        </p:nvSpPr>
        <p:spPr bwMode="auto">
          <a:xfrm>
            <a:off x="990600" y="428625"/>
            <a:ext cx="7467600" cy="2032000"/>
          </a:xfrm>
          <a:prstGeom prst="rect">
            <a:avLst/>
          </a:prstGeom>
          <a:noFill/>
          <a:ln w="9525">
            <a:noFill/>
            <a:miter lim="800000"/>
            <a:headEnd/>
            <a:tailEnd/>
          </a:ln>
        </p:spPr>
        <p:txBody>
          <a:bodyPr>
            <a:prstTxWarp prst="textNoShape">
              <a:avLst/>
            </a:prstTxWarp>
            <a:spAutoFit/>
          </a:bodyPr>
          <a:lstStyle/>
          <a:p>
            <a:r>
              <a:rPr lang="it-IT"/>
              <a:t>The genome of C. elegans also contains class I retrotransposons. These elements are subclassified into </a:t>
            </a:r>
          </a:p>
          <a:p>
            <a:r>
              <a:rPr lang="it-IT"/>
              <a:t>Long Terminal Repeat (LTR) retrotransposons that resemble retroviruses but usually lack the gene encoding the envelop protein and non-LTR retrotransposons. </a:t>
            </a:r>
          </a:p>
          <a:p>
            <a:r>
              <a:rPr lang="it-IT"/>
              <a:t>They can be grouped in 19 families related either to the </a:t>
            </a:r>
            <a:r>
              <a:rPr lang="it-IT" i="1"/>
              <a:t>gypsy</a:t>
            </a:r>
            <a:r>
              <a:rPr lang="it-IT"/>
              <a:t> or </a:t>
            </a:r>
            <a:r>
              <a:rPr lang="it-IT" i="1"/>
              <a:t>Bel</a:t>
            </a:r>
            <a:r>
              <a:rPr lang="it-IT"/>
              <a:t> clades of retrotransposons</a:t>
            </a:r>
          </a:p>
        </p:txBody>
      </p:sp>
      <p:sp>
        <p:nvSpPr>
          <p:cNvPr id="71683" name="Rettangolo 4"/>
          <p:cNvSpPr>
            <a:spLocks noChangeArrowheads="1"/>
          </p:cNvSpPr>
          <p:nvPr/>
        </p:nvSpPr>
        <p:spPr bwMode="auto">
          <a:xfrm>
            <a:off x="609600" y="3429000"/>
            <a:ext cx="7848600" cy="1477963"/>
          </a:xfrm>
          <a:prstGeom prst="rect">
            <a:avLst/>
          </a:prstGeom>
          <a:noFill/>
          <a:ln w="9525">
            <a:noFill/>
            <a:miter lim="800000"/>
            <a:headEnd/>
            <a:tailEnd/>
          </a:ln>
        </p:spPr>
        <p:txBody>
          <a:bodyPr>
            <a:prstTxWarp prst="textNoShape">
              <a:avLst/>
            </a:prstTxWarp>
            <a:spAutoFit/>
          </a:bodyPr>
          <a:lstStyle/>
          <a:p>
            <a:r>
              <a:rPr lang="it-IT"/>
              <a:t>These elements only constitute 0.2 % of the C. elegans genome (Zagrobelny et al., 2004) suggesting that retrotransposons have been altogether strongly counterselected in this compact genome as compared to other species such as Homo sapiens in which more than 40 % of the genome is composed of retroelement sequences.</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ttangolo 3"/>
          <p:cNvSpPr>
            <a:spLocks noChangeArrowheads="1"/>
          </p:cNvSpPr>
          <p:nvPr/>
        </p:nvSpPr>
        <p:spPr bwMode="auto">
          <a:xfrm>
            <a:off x="2562225" y="533400"/>
            <a:ext cx="4019550" cy="369888"/>
          </a:xfrm>
          <a:prstGeom prst="rect">
            <a:avLst/>
          </a:prstGeom>
          <a:noFill/>
          <a:ln w="9525">
            <a:noFill/>
            <a:miter lim="800000"/>
            <a:headEnd/>
            <a:tailEnd/>
          </a:ln>
        </p:spPr>
        <p:txBody>
          <a:bodyPr wrap="none">
            <a:prstTxWarp prst="textNoShape">
              <a:avLst/>
            </a:prstTxWarp>
            <a:spAutoFit/>
          </a:bodyPr>
          <a:lstStyle/>
          <a:p>
            <a:r>
              <a:rPr lang="it-IT">
                <a:latin typeface="Calibri" pitchFamily="-107" charset="0"/>
              </a:rPr>
              <a:t>Mechanisms of Tc1 and Tc3 transposition </a:t>
            </a:r>
          </a:p>
        </p:txBody>
      </p:sp>
      <p:pic>
        <p:nvPicPr>
          <p:cNvPr id="72707" name="Immagine 4" descr="transposonsfig2.jpg"/>
          <p:cNvPicPr>
            <a:picLocks noChangeAspect="1"/>
          </p:cNvPicPr>
          <p:nvPr/>
        </p:nvPicPr>
        <p:blipFill>
          <a:blip r:embed="rId2"/>
          <a:srcRect/>
          <a:stretch>
            <a:fillRect/>
          </a:stretch>
        </p:blipFill>
        <p:spPr bwMode="auto">
          <a:xfrm>
            <a:off x="3049588" y="2667000"/>
            <a:ext cx="3044825" cy="3346450"/>
          </a:xfrm>
          <a:prstGeom prst="rect">
            <a:avLst/>
          </a:prstGeom>
          <a:noFill/>
          <a:ln w="9525">
            <a:noFill/>
            <a:miter lim="800000"/>
            <a:headEnd/>
            <a:tailEnd/>
          </a:ln>
        </p:spPr>
      </p:pic>
      <p:sp>
        <p:nvSpPr>
          <p:cNvPr id="72708" name="Rettangolo 3"/>
          <p:cNvSpPr>
            <a:spLocks noChangeArrowheads="1"/>
          </p:cNvSpPr>
          <p:nvPr/>
        </p:nvSpPr>
        <p:spPr bwMode="auto">
          <a:xfrm>
            <a:off x="533400" y="1155700"/>
            <a:ext cx="8229600" cy="1200150"/>
          </a:xfrm>
          <a:prstGeom prst="rect">
            <a:avLst/>
          </a:prstGeom>
          <a:noFill/>
          <a:ln w="9525">
            <a:noFill/>
            <a:miter lim="800000"/>
            <a:headEnd/>
            <a:tailEnd/>
          </a:ln>
        </p:spPr>
        <p:txBody>
          <a:bodyPr>
            <a:prstTxWarp prst="textNoShape">
              <a:avLst/>
            </a:prstTxWarp>
            <a:spAutoFit/>
          </a:bodyPr>
          <a:lstStyle/>
          <a:p>
            <a:r>
              <a:rPr lang="it-IT"/>
              <a:t>Tc1/mariner transposons move via a "cut-and-paste" mechanism: transposase binds the TIRs, catalyses excision and subsequent reinsertion into target DNA in a TA dinucleotide and leaves behind a double-strand DNA break which is repaired by the cellular machinery. </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ttangolo 3"/>
          <p:cNvSpPr>
            <a:spLocks noChangeArrowheads="1"/>
          </p:cNvSpPr>
          <p:nvPr/>
        </p:nvSpPr>
        <p:spPr bwMode="auto">
          <a:xfrm>
            <a:off x="1143000" y="242888"/>
            <a:ext cx="6477000" cy="369887"/>
          </a:xfrm>
          <a:prstGeom prst="rect">
            <a:avLst/>
          </a:prstGeom>
          <a:noFill/>
          <a:ln w="9525">
            <a:noFill/>
            <a:miter lim="800000"/>
            <a:headEnd/>
            <a:tailEnd/>
          </a:ln>
        </p:spPr>
        <p:txBody>
          <a:bodyPr>
            <a:prstTxWarp prst="textNoShape">
              <a:avLst/>
            </a:prstTxWarp>
            <a:spAutoFit/>
          </a:bodyPr>
          <a:lstStyle/>
          <a:p>
            <a:r>
              <a:rPr lang="it-IT"/>
              <a:t>Transposon-based tools for C. elegans research </a:t>
            </a:r>
          </a:p>
        </p:txBody>
      </p:sp>
      <p:sp>
        <p:nvSpPr>
          <p:cNvPr id="73731" name="Rettangolo 4"/>
          <p:cNvSpPr>
            <a:spLocks noChangeArrowheads="1"/>
          </p:cNvSpPr>
          <p:nvPr/>
        </p:nvSpPr>
        <p:spPr bwMode="auto">
          <a:xfrm>
            <a:off x="533400" y="612775"/>
            <a:ext cx="7315200" cy="369888"/>
          </a:xfrm>
          <a:prstGeom prst="rect">
            <a:avLst/>
          </a:prstGeom>
          <a:noFill/>
          <a:ln w="9525">
            <a:noFill/>
            <a:miter lim="800000"/>
            <a:headEnd/>
            <a:tailEnd/>
          </a:ln>
        </p:spPr>
        <p:txBody>
          <a:bodyPr>
            <a:prstTxWarp prst="textNoShape">
              <a:avLst/>
            </a:prstTxWarp>
            <a:spAutoFit/>
          </a:bodyPr>
          <a:lstStyle/>
          <a:p>
            <a:r>
              <a:rPr lang="it-IT" b="1"/>
              <a:t>Gene identification in forward genetic screens </a:t>
            </a:r>
          </a:p>
        </p:txBody>
      </p:sp>
      <p:sp>
        <p:nvSpPr>
          <p:cNvPr id="73732" name="Rettangolo 5"/>
          <p:cNvSpPr>
            <a:spLocks noChangeArrowheads="1"/>
          </p:cNvSpPr>
          <p:nvPr/>
        </p:nvSpPr>
        <p:spPr bwMode="auto">
          <a:xfrm>
            <a:off x="533400" y="982663"/>
            <a:ext cx="7848600" cy="922337"/>
          </a:xfrm>
          <a:prstGeom prst="rect">
            <a:avLst/>
          </a:prstGeom>
          <a:noFill/>
          <a:ln w="9525">
            <a:noFill/>
            <a:miter lim="800000"/>
            <a:headEnd/>
            <a:tailEnd/>
          </a:ln>
        </p:spPr>
        <p:txBody>
          <a:bodyPr>
            <a:prstTxWarp prst="textNoShape">
              <a:avLst/>
            </a:prstTxWarp>
            <a:spAutoFit/>
          </a:bodyPr>
          <a:lstStyle/>
          <a:p>
            <a:r>
              <a:rPr lang="it-IT"/>
              <a:t>Insertional mutagenesis with transposons generates mutant alleles that are tagged by the presence of a transposon. This molecular tag can subsequently be used to identify the mutated gene.</a:t>
            </a:r>
          </a:p>
        </p:txBody>
      </p:sp>
      <p:sp>
        <p:nvSpPr>
          <p:cNvPr id="73733" name="Rectangle 2"/>
          <p:cNvSpPr>
            <a:spLocks noGrp="1" noRot="1" noChangeArrowheads="1"/>
          </p:cNvSpPr>
          <p:nvPr>
            <p:ph type="title"/>
          </p:nvPr>
        </p:nvSpPr>
        <p:spPr>
          <a:xfrm>
            <a:off x="0" y="2286000"/>
            <a:ext cx="9144000" cy="1143000"/>
          </a:xfrm>
        </p:spPr>
        <p:txBody>
          <a:bodyPr/>
          <a:lstStyle/>
          <a:p>
            <a:pPr eaLnBrk="1" hangingPunct="1"/>
            <a:r>
              <a:rPr lang="en-US" sz="3200">
                <a:ea typeface="ＭＳ Ｐゴシック" pitchFamily="-107" charset="-128"/>
                <a:cs typeface="ＭＳ Ｐゴシック" pitchFamily="-107" charset="-128"/>
              </a:rPr>
              <a:t>Identification of Mutations Caused by Insertion of a Transposable Element</a:t>
            </a:r>
          </a:p>
        </p:txBody>
      </p:sp>
      <p:pic>
        <p:nvPicPr>
          <p:cNvPr id="73734" name="Picture 5" descr="c_10"/>
          <p:cNvPicPr>
            <a:picLocks noChangeAspect="1" noChangeArrowheads="1"/>
          </p:cNvPicPr>
          <p:nvPr/>
        </p:nvPicPr>
        <p:blipFill>
          <a:blip r:embed="rId2"/>
          <a:srcRect t="4688"/>
          <a:stretch>
            <a:fillRect/>
          </a:stretch>
        </p:blipFill>
        <p:spPr bwMode="auto">
          <a:xfrm>
            <a:off x="1447800" y="3810000"/>
            <a:ext cx="6400800" cy="271145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ttangolo 6"/>
          <p:cNvSpPr>
            <a:spLocks noChangeArrowheads="1"/>
          </p:cNvSpPr>
          <p:nvPr/>
        </p:nvSpPr>
        <p:spPr bwMode="auto">
          <a:xfrm>
            <a:off x="533400" y="838200"/>
            <a:ext cx="8382000" cy="369888"/>
          </a:xfrm>
          <a:prstGeom prst="rect">
            <a:avLst/>
          </a:prstGeom>
          <a:noFill/>
          <a:ln w="9525">
            <a:noFill/>
            <a:miter lim="800000"/>
            <a:headEnd/>
            <a:tailEnd/>
          </a:ln>
        </p:spPr>
        <p:txBody>
          <a:bodyPr>
            <a:prstTxWarp prst="textNoShape">
              <a:avLst/>
            </a:prstTxWarp>
            <a:spAutoFit/>
          </a:bodyPr>
          <a:lstStyle/>
          <a:p>
            <a:r>
              <a:rPr lang="it-IT" b="1" u="sng"/>
              <a:t>However, using Tc elements as mutagens has some major drawbacks.</a:t>
            </a:r>
          </a:p>
        </p:txBody>
      </p:sp>
      <p:sp>
        <p:nvSpPr>
          <p:cNvPr id="74755" name="Rettangolo 7"/>
          <p:cNvSpPr>
            <a:spLocks noChangeArrowheads="1"/>
          </p:cNvSpPr>
          <p:nvPr/>
        </p:nvSpPr>
        <p:spPr bwMode="auto">
          <a:xfrm>
            <a:off x="533400" y="1524000"/>
            <a:ext cx="7848600" cy="1600200"/>
          </a:xfrm>
          <a:prstGeom prst="rect">
            <a:avLst/>
          </a:prstGeom>
          <a:noFill/>
          <a:ln w="9525">
            <a:noFill/>
            <a:miter lim="800000"/>
            <a:headEnd/>
            <a:tailEnd/>
          </a:ln>
        </p:spPr>
        <p:txBody>
          <a:bodyPr>
            <a:prstTxWarp prst="textNoShape">
              <a:avLst/>
            </a:prstTxWarp>
            <a:spAutoFit/>
          </a:bodyPr>
          <a:lstStyle/>
          <a:p>
            <a:pPr marL="342900" indent="-342900">
              <a:buFont typeface="Arial" pitchFamily="-107" charset="0"/>
              <a:buChar char="•"/>
            </a:pPr>
            <a:r>
              <a:rPr lang="it-IT" sz="1400"/>
              <a:t>First, the mobilization of Tc transposons is not restricted to a single class of elements in mutator strains.</a:t>
            </a:r>
          </a:p>
          <a:p>
            <a:pPr marL="342900" indent="-342900">
              <a:buFont typeface="Arial" pitchFamily="-107" charset="0"/>
              <a:buChar char="•"/>
            </a:pPr>
            <a:r>
              <a:rPr lang="it-IT" sz="1400"/>
              <a:t> Second, there are several copies of each transposons in the genome which complicate the identification of the mutagenic insertion. </a:t>
            </a:r>
          </a:p>
          <a:p>
            <a:pPr marL="342900" indent="-342900">
              <a:buFont typeface="Arial" pitchFamily="-107" charset="0"/>
              <a:buChar char="•"/>
            </a:pPr>
            <a:r>
              <a:rPr lang="it-IT" sz="1400"/>
              <a:t>Third, in the mutator strains that are used, transposition is not controlled. Some Tc insertions are poorly mutagenic either because they are in introns, or because they are removed from the mature mRNA by aberrant splicing</a:t>
            </a:r>
          </a:p>
        </p:txBody>
      </p:sp>
      <p:sp>
        <p:nvSpPr>
          <p:cNvPr id="74756" name="Rettangolo 8"/>
          <p:cNvSpPr>
            <a:spLocks noChangeArrowheads="1"/>
          </p:cNvSpPr>
          <p:nvPr/>
        </p:nvSpPr>
        <p:spPr bwMode="auto">
          <a:xfrm>
            <a:off x="533400" y="3276600"/>
            <a:ext cx="8229600" cy="2246313"/>
          </a:xfrm>
          <a:prstGeom prst="rect">
            <a:avLst/>
          </a:prstGeom>
          <a:noFill/>
          <a:ln w="9525">
            <a:noFill/>
            <a:miter lim="800000"/>
            <a:headEnd/>
            <a:tailEnd/>
          </a:ln>
        </p:spPr>
        <p:txBody>
          <a:bodyPr>
            <a:prstTxWarp prst="textNoShape">
              <a:avLst/>
            </a:prstTxWarp>
            <a:spAutoFit/>
          </a:bodyPr>
          <a:lstStyle/>
          <a:p>
            <a:r>
              <a:rPr lang="it-IT" sz="1400"/>
              <a:t>Spontaneous re-excision can generate mutagenic footprints that generate a stronger phenotype but can no longer be detected in a transposon tagging strategy. </a:t>
            </a:r>
          </a:p>
          <a:p>
            <a:endParaRPr lang="it-IT" sz="1400"/>
          </a:p>
          <a:p>
            <a:r>
              <a:rPr lang="it-IT" sz="1400" b="1"/>
              <a:t>These limitations have been circumvented by mobilizing the Mos1 transposon in the germ line of C. elegans (Bessereau et al., 2001). Mos1 is a member of the Tc1/mariner family and was isolated from Drosophila mauritiana (Jacobson et al., 1986). The Mos1 element is absent from the C. elegans genome and controlled mobilization of Mos1 is achieved by conditional expression of the Mos1 transposase. Mos1 mutagenesis is 10 times less efficient than chemical mutagens but the cloning of mutated genes is extremely fast since Mos1 insertions represent rare tags that are easy to localize in the genome</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ttangolo 3"/>
          <p:cNvSpPr>
            <a:spLocks noChangeArrowheads="1"/>
          </p:cNvSpPr>
          <p:nvPr/>
        </p:nvSpPr>
        <p:spPr bwMode="auto">
          <a:xfrm>
            <a:off x="2876550" y="304800"/>
            <a:ext cx="3390900" cy="369888"/>
          </a:xfrm>
          <a:prstGeom prst="rect">
            <a:avLst/>
          </a:prstGeom>
          <a:noFill/>
          <a:ln w="9525">
            <a:noFill/>
            <a:miter lim="800000"/>
            <a:headEnd/>
            <a:tailEnd/>
          </a:ln>
        </p:spPr>
        <p:txBody>
          <a:bodyPr wrap="none">
            <a:prstTxWarp prst="textNoShape">
              <a:avLst/>
            </a:prstTxWarp>
            <a:spAutoFit/>
          </a:bodyPr>
          <a:lstStyle/>
          <a:p>
            <a:r>
              <a:rPr lang="it-IT"/>
              <a:t>Mos1 Transposon Mutagenesis</a:t>
            </a:r>
          </a:p>
        </p:txBody>
      </p:sp>
      <p:sp>
        <p:nvSpPr>
          <p:cNvPr id="75779" name="Rettangolo 4"/>
          <p:cNvSpPr>
            <a:spLocks noChangeArrowheads="1"/>
          </p:cNvSpPr>
          <p:nvPr/>
        </p:nvSpPr>
        <p:spPr bwMode="auto">
          <a:xfrm>
            <a:off x="228600" y="674688"/>
            <a:ext cx="8763000" cy="1384300"/>
          </a:xfrm>
          <a:prstGeom prst="rect">
            <a:avLst/>
          </a:prstGeom>
          <a:noFill/>
          <a:ln w="9525">
            <a:noFill/>
            <a:miter lim="800000"/>
            <a:headEnd/>
            <a:tailEnd/>
          </a:ln>
        </p:spPr>
        <p:txBody>
          <a:bodyPr>
            <a:prstTxWarp prst="textNoShape">
              <a:avLst/>
            </a:prstTxWarp>
            <a:spAutoFit/>
          </a:bodyPr>
          <a:lstStyle/>
          <a:p>
            <a:r>
              <a:rPr lang="it-IT" sz="1200"/>
              <a:t>Mos1 mutagenesis is based on a binary system.Two extrachromosomal transgenes are used: </a:t>
            </a:r>
          </a:p>
          <a:p>
            <a:r>
              <a:rPr lang="it-IT" sz="1200"/>
              <a:t>one that contains multiple copies of the Mos1 transposon (transposon array), </a:t>
            </a:r>
          </a:p>
          <a:p>
            <a:r>
              <a:rPr lang="it-IT" sz="1200"/>
              <a:t>and another that provides the transposase under the control of a heat-shock inducible promoter.</a:t>
            </a:r>
          </a:p>
          <a:p>
            <a:r>
              <a:rPr lang="it-IT" sz="1200"/>
              <a:t> When the transposase activity is induced in doubly transgenic worms, Mos1 can jump from the ‘transposon array’ into the genome. The extrachromosomal arrays are lost in subsequent generations, eliminating the risk for Mos1 re-excision. Mos1 is approximately 10 times less efficient than EMS as a mutagen under optimal conditions. This low efficiency has to be contrasted with the ease, speed, and precision with which Mos1 can be located.</a:t>
            </a:r>
          </a:p>
        </p:txBody>
      </p:sp>
      <p:pic>
        <p:nvPicPr>
          <p:cNvPr id="75780" name="Immagine 5" descr="nfig002.jpg"/>
          <p:cNvPicPr>
            <a:picLocks noChangeAspect="1"/>
          </p:cNvPicPr>
          <p:nvPr/>
        </p:nvPicPr>
        <p:blipFill>
          <a:blip r:embed="rId2"/>
          <a:srcRect/>
          <a:stretch>
            <a:fillRect/>
          </a:stretch>
        </p:blipFill>
        <p:spPr bwMode="auto">
          <a:xfrm>
            <a:off x="903288" y="2058988"/>
            <a:ext cx="7250112" cy="472281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Immagine 3" descr="nrg794-i2.jpg"/>
          <p:cNvPicPr>
            <a:picLocks noChangeAspect="1"/>
          </p:cNvPicPr>
          <p:nvPr/>
        </p:nvPicPr>
        <p:blipFill>
          <a:blip r:embed="rId2"/>
          <a:srcRect/>
          <a:stretch>
            <a:fillRect/>
          </a:stretch>
        </p:blipFill>
        <p:spPr bwMode="auto">
          <a:xfrm>
            <a:off x="457200" y="0"/>
            <a:ext cx="4359275" cy="68580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ttangolo 3"/>
          <p:cNvSpPr>
            <a:spLocks noChangeArrowheads="1"/>
          </p:cNvSpPr>
          <p:nvPr/>
        </p:nvSpPr>
        <p:spPr bwMode="auto">
          <a:xfrm>
            <a:off x="757238" y="306388"/>
            <a:ext cx="8001000" cy="368300"/>
          </a:xfrm>
          <a:prstGeom prst="rect">
            <a:avLst/>
          </a:prstGeom>
          <a:noFill/>
          <a:ln w="9525">
            <a:noFill/>
            <a:miter lim="800000"/>
            <a:headEnd/>
            <a:tailEnd/>
          </a:ln>
        </p:spPr>
        <p:txBody>
          <a:bodyPr>
            <a:prstTxWarp prst="textNoShape">
              <a:avLst/>
            </a:prstTxWarp>
            <a:spAutoFit/>
          </a:bodyPr>
          <a:lstStyle/>
          <a:p>
            <a:r>
              <a:rPr lang="it-IT"/>
              <a:t>Transposon-based tools for C. elegans research </a:t>
            </a:r>
          </a:p>
        </p:txBody>
      </p:sp>
      <p:sp>
        <p:nvSpPr>
          <p:cNvPr id="76803" name="Rettangolo 4"/>
          <p:cNvSpPr>
            <a:spLocks noChangeArrowheads="1"/>
          </p:cNvSpPr>
          <p:nvPr/>
        </p:nvSpPr>
        <p:spPr bwMode="auto">
          <a:xfrm>
            <a:off x="533400" y="838200"/>
            <a:ext cx="3057525" cy="369888"/>
          </a:xfrm>
          <a:prstGeom prst="rect">
            <a:avLst/>
          </a:prstGeom>
          <a:noFill/>
          <a:ln w="9525">
            <a:noFill/>
            <a:miter lim="800000"/>
            <a:headEnd/>
            <a:tailEnd/>
          </a:ln>
        </p:spPr>
        <p:txBody>
          <a:bodyPr wrap="none">
            <a:prstTxWarp prst="textNoShape">
              <a:avLst/>
            </a:prstTxWarp>
            <a:spAutoFit/>
          </a:bodyPr>
          <a:lstStyle/>
          <a:p>
            <a:r>
              <a:rPr lang="it-IT" b="1"/>
              <a:t>Site-directed mutagenesis </a:t>
            </a:r>
          </a:p>
        </p:txBody>
      </p:sp>
      <p:sp>
        <p:nvSpPr>
          <p:cNvPr id="76804" name="Rettangolo 5"/>
          <p:cNvSpPr>
            <a:spLocks noChangeArrowheads="1"/>
          </p:cNvSpPr>
          <p:nvPr/>
        </p:nvSpPr>
        <p:spPr bwMode="auto">
          <a:xfrm>
            <a:off x="304800" y="1208088"/>
            <a:ext cx="8077200" cy="2246312"/>
          </a:xfrm>
          <a:prstGeom prst="rect">
            <a:avLst/>
          </a:prstGeom>
          <a:noFill/>
          <a:ln w="9525">
            <a:noFill/>
            <a:miter lim="800000"/>
            <a:headEnd/>
            <a:tailEnd/>
          </a:ln>
        </p:spPr>
        <p:txBody>
          <a:bodyPr>
            <a:prstTxWarp prst="textNoShape">
              <a:avLst/>
            </a:prstTxWarp>
            <a:spAutoFit/>
          </a:bodyPr>
          <a:lstStyle/>
          <a:p>
            <a:r>
              <a:rPr lang="it-IT" sz="1400"/>
              <a:t>Gene targeting techniques based on homologous recombination, such as those used in mice and yeast, are difficult in C. elegans. Transposons might represent an interesting alternative to engineer specific mutations in the genome. In 1992, Plasterk and Groenen (Plasterk and Groenen, 1992) demonstrated that a transgene containing a fragment of the unc-22 gene could be used as a template to repair a double-strand break caused by Tc1 excision out of the unc-22 locus in a mut-6 background. Point mutations contained in the transgene were copied in the genome during the repair process. Therefore, transgene-instructed gene conversion provides a strategy to engineer mutations or introduce exogenous sequence in the genome. However, such events were rare (2.10-5 event per meiosis), thus preventing this technique from being widely utilized in C. elegans.</a:t>
            </a:r>
          </a:p>
          <a:p>
            <a:r>
              <a:rPr lang="it-IT" sz="1400"/>
              <a:t> </a:t>
            </a: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ttangolo 3"/>
          <p:cNvSpPr>
            <a:spLocks noChangeArrowheads="1"/>
          </p:cNvSpPr>
          <p:nvPr/>
        </p:nvSpPr>
        <p:spPr bwMode="auto">
          <a:xfrm>
            <a:off x="609600" y="381000"/>
            <a:ext cx="8229600" cy="369888"/>
          </a:xfrm>
          <a:prstGeom prst="rect">
            <a:avLst/>
          </a:prstGeom>
          <a:noFill/>
          <a:ln w="9525">
            <a:noFill/>
            <a:miter lim="800000"/>
            <a:headEnd/>
            <a:tailEnd/>
          </a:ln>
        </p:spPr>
        <p:txBody>
          <a:bodyPr>
            <a:prstTxWarp prst="textNoShape">
              <a:avLst/>
            </a:prstTxWarp>
            <a:spAutoFit/>
          </a:bodyPr>
          <a:lstStyle/>
          <a:p>
            <a:r>
              <a:rPr lang="it-IT"/>
              <a:t>Mos1 Excision Induced Transgene-Instructed Gene Conversion</a:t>
            </a:r>
          </a:p>
        </p:txBody>
      </p:sp>
      <p:pic>
        <p:nvPicPr>
          <p:cNvPr id="77827" name="Immagine 6" descr="nfig005.jpg"/>
          <p:cNvPicPr>
            <a:picLocks noChangeAspect="1"/>
          </p:cNvPicPr>
          <p:nvPr/>
        </p:nvPicPr>
        <p:blipFill>
          <a:blip r:embed="rId2"/>
          <a:srcRect b="36497"/>
          <a:stretch>
            <a:fillRect/>
          </a:stretch>
        </p:blipFill>
        <p:spPr bwMode="auto">
          <a:xfrm>
            <a:off x="609600" y="750888"/>
            <a:ext cx="7585075" cy="5867400"/>
          </a:xfrm>
          <a:prstGeom prst="rect">
            <a:avLst/>
          </a:prstGeom>
          <a:noFill/>
          <a:ln w="9525">
            <a:noFill/>
            <a:miter lim="800000"/>
            <a:headEnd/>
            <a:tailEnd/>
          </a:ln>
        </p:spPr>
      </p:pic>
      <p:sp>
        <p:nvSpPr>
          <p:cNvPr id="77828" name="Rettangolo 7"/>
          <p:cNvSpPr>
            <a:spLocks noChangeArrowheads="1"/>
          </p:cNvSpPr>
          <p:nvPr/>
        </p:nvSpPr>
        <p:spPr bwMode="auto">
          <a:xfrm>
            <a:off x="1600200" y="4953000"/>
            <a:ext cx="3700463" cy="369888"/>
          </a:xfrm>
          <a:prstGeom prst="rect">
            <a:avLst/>
          </a:prstGeom>
          <a:noFill/>
          <a:ln w="9525">
            <a:noFill/>
            <a:miter lim="800000"/>
            <a:headEnd/>
            <a:tailEnd/>
          </a:ln>
        </p:spPr>
        <p:txBody>
          <a:bodyPr wrap="none">
            <a:prstTxWarp prst="textNoShape">
              <a:avLst/>
            </a:prstTxWarp>
            <a:spAutoFit/>
          </a:bodyPr>
          <a:lstStyle/>
          <a:p>
            <a:r>
              <a:rPr lang="it-IT"/>
              <a:t>MosDEL: Mos1-Mediated Deletion</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ttangolo 4"/>
          <p:cNvSpPr>
            <a:spLocks noChangeArrowheads="1"/>
          </p:cNvSpPr>
          <p:nvPr/>
        </p:nvSpPr>
        <p:spPr bwMode="auto">
          <a:xfrm>
            <a:off x="5740400" y="762000"/>
            <a:ext cx="3403600" cy="2246313"/>
          </a:xfrm>
          <a:prstGeom prst="rect">
            <a:avLst/>
          </a:prstGeom>
          <a:noFill/>
          <a:ln w="9525">
            <a:noFill/>
            <a:miter lim="800000"/>
            <a:headEnd/>
            <a:tailEnd/>
          </a:ln>
        </p:spPr>
        <p:txBody>
          <a:bodyPr>
            <a:prstTxWarp prst="textNoShape">
              <a:avLst/>
            </a:prstTxWarp>
            <a:spAutoFit/>
          </a:bodyPr>
          <a:lstStyle/>
          <a:p>
            <a:r>
              <a:rPr lang="it-IT" sz="1400"/>
              <a:t>The goal of MosSCI (Single copy insertion of transgene</a:t>
            </a:r>
            <a:endParaRPr lang="it-IT" sz="1400" b="1"/>
          </a:p>
          <a:p>
            <a:r>
              <a:rPr lang="it-IT" sz="1400"/>
              <a:t> is to engineer single-copy transgenes at a defined location in the genome. A DSB induced by Mos1 excision is repaired by homologous recombination with an invitro-engineered template which contains the desired transgene in combination with the unc-119(+) mini-gene.</a:t>
            </a:r>
          </a:p>
        </p:txBody>
      </p:sp>
      <p:pic>
        <p:nvPicPr>
          <p:cNvPr id="78851" name="Immagine 5" descr="tileshop.jpg"/>
          <p:cNvPicPr>
            <a:picLocks noChangeAspect="1"/>
          </p:cNvPicPr>
          <p:nvPr/>
        </p:nvPicPr>
        <p:blipFill>
          <a:blip r:embed="rId2"/>
          <a:srcRect/>
          <a:stretch>
            <a:fillRect/>
          </a:stretch>
        </p:blipFill>
        <p:spPr bwMode="auto">
          <a:xfrm>
            <a:off x="762000" y="762000"/>
            <a:ext cx="4292600" cy="5808663"/>
          </a:xfrm>
          <a:prstGeom prst="rect">
            <a:avLst/>
          </a:prstGeom>
          <a:noFill/>
          <a:ln w="9525">
            <a:noFill/>
            <a:miter lim="800000"/>
            <a:headEnd/>
            <a:tailEnd/>
          </a:ln>
        </p:spPr>
      </p:pic>
      <p:sp>
        <p:nvSpPr>
          <p:cNvPr id="78852" name="Rettangolo 6"/>
          <p:cNvSpPr>
            <a:spLocks noChangeArrowheads="1"/>
          </p:cNvSpPr>
          <p:nvPr/>
        </p:nvSpPr>
        <p:spPr bwMode="auto">
          <a:xfrm>
            <a:off x="762000" y="115888"/>
            <a:ext cx="7620000" cy="646112"/>
          </a:xfrm>
          <a:prstGeom prst="rect">
            <a:avLst/>
          </a:prstGeom>
          <a:noFill/>
          <a:ln w="9525">
            <a:noFill/>
            <a:miter lim="800000"/>
            <a:headEnd/>
            <a:tailEnd/>
          </a:ln>
        </p:spPr>
        <p:txBody>
          <a:bodyPr>
            <a:prstTxWarp prst="textNoShape">
              <a:avLst/>
            </a:prstTxWarp>
            <a:spAutoFit/>
          </a:bodyPr>
          <a:lstStyle/>
          <a:p>
            <a:r>
              <a:rPr lang="it-IT"/>
              <a:t>Schematic presentation of Mos1 mediated Single Copy Insertion (MosSCI)</a:t>
            </a:r>
          </a:p>
        </p:txBody>
      </p:sp>
      <p:sp>
        <p:nvSpPr>
          <p:cNvPr id="78853" name="Rettangolo 7"/>
          <p:cNvSpPr>
            <a:spLocks noChangeArrowheads="1"/>
          </p:cNvSpPr>
          <p:nvPr/>
        </p:nvSpPr>
        <p:spPr bwMode="auto">
          <a:xfrm>
            <a:off x="5588000" y="3894138"/>
            <a:ext cx="3556000" cy="2676525"/>
          </a:xfrm>
          <a:prstGeom prst="rect">
            <a:avLst/>
          </a:prstGeom>
          <a:noFill/>
          <a:ln w="9525">
            <a:noFill/>
            <a:miter lim="800000"/>
            <a:headEnd/>
            <a:tailEnd/>
          </a:ln>
        </p:spPr>
        <p:txBody>
          <a:bodyPr>
            <a:prstTxWarp prst="textNoShape">
              <a:avLst/>
            </a:prstTxWarp>
            <a:spAutoFit/>
          </a:bodyPr>
          <a:lstStyle/>
          <a:p>
            <a:r>
              <a:rPr lang="it-IT" sz="1400"/>
              <a:t>twk-18(gf) and fluorescent mCherry markers are negative selection markers. twk-18(gf) is a temperature-sensitive dominant mutation in a potassium channel, which paralyzes the animals at 25°C but not at 15°C. mCherry markers are expressed in the pharynx, body muscle, and nervous system for visual identification of array-carrying animals. Following loss of the array, single-copy transgenic animals are isolated. L and R homologous regions = 1.4 kb.</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ttangolo 3"/>
          <p:cNvSpPr>
            <a:spLocks noChangeArrowheads="1"/>
          </p:cNvSpPr>
          <p:nvPr/>
        </p:nvSpPr>
        <p:spPr bwMode="auto">
          <a:xfrm>
            <a:off x="1524000" y="228600"/>
            <a:ext cx="5405438" cy="461963"/>
          </a:xfrm>
          <a:prstGeom prst="rect">
            <a:avLst/>
          </a:prstGeom>
          <a:noFill/>
          <a:ln w="9525">
            <a:noFill/>
            <a:miter lim="800000"/>
            <a:headEnd/>
            <a:tailEnd/>
          </a:ln>
        </p:spPr>
        <p:txBody>
          <a:bodyPr wrap="none">
            <a:prstTxWarp prst="textNoShape">
              <a:avLst/>
            </a:prstTxWarp>
            <a:spAutoFit/>
          </a:bodyPr>
          <a:lstStyle/>
          <a:p>
            <a:r>
              <a:rPr lang="it-IT" sz="2400" b="1"/>
              <a:t>Manipulating Gene Activity by RNAi</a:t>
            </a:r>
          </a:p>
        </p:txBody>
      </p:sp>
      <p:sp>
        <p:nvSpPr>
          <p:cNvPr id="79875" name="Rettangolo 4"/>
          <p:cNvSpPr>
            <a:spLocks noChangeArrowheads="1"/>
          </p:cNvSpPr>
          <p:nvPr/>
        </p:nvSpPr>
        <p:spPr bwMode="auto">
          <a:xfrm>
            <a:off x="152400" y="704850"/>
            <a:ext cx="8763000" cy="2032000"/>
          </a:xfrm>
          <a:prstGeom prst="rect">
            <a:avLst/>
          </a:prstGeom>
          <a:noFill/>
          <a:ln w="9525">
            <a:noFill/>
            <a:miter lim="800000"/>
            <a:headEnd/>
            <a:tailEnd/>
          </a:ln>
        </p:spPr>
        <p:txBody>
          <a:bodyPr>
            <a:prstTxWarp prst="textNoShape">
              <a:avLst/>
            </a:prstTxWarp>
            <a:spAutoFit/>
          </a:bodyPr>
          <a:lstStyle/>
          <a:p>
            <a:r>
              <a:rPr lang="it-IT"/>
              <a:t>RNAi was first discovered in C. elegans, rapidly generalized to all other model systems from plants to vertebrates and recognized as a revolutionary approach to modify gene expression. RNAi immediately became an attractive gene knock-down technology in C. elegans.</a:t>
            </a:r>
          </a:p>
          <a:p>
            <a:r>
              <a:rPr lang="it-IT"/>
              <a:t> With RNAi and the complete genome sequence, it was theoretically possible for the first time to easily and rapidly test the function of a large number of genes in a systematic fashion. </a:t>
            </a:r>
          </a:p>
        </p:txBody>
      </p:sp>
      <p:sp>
        <p:nvSpPr>
          <p:cNvPr id="79876" name="Rettangolo 5"/>
          <p:cNvSpPr>
            <a:spLocks noChangeArrowheads="1"/>
          </p:cNvSpPr>
          <p:nvPr/>
        </p:nvSpPr>
        <p:spPr bwMode="auto">
          <a:xfrm>
            <a:off x="0" y="3657600"/>
            <a:ext cx="8763000" cy="2862263"/>
          </a:xfrm>
          <a:prstGeom prst="rect">
            <a:avLst/>
          </a:prstGeom>
          <a:noFill/>
          <a:ln w="9525">
            <a:noFill/>
            <a:miter lim="800000"/>
            <a:headEnd/>
            <a:tailEnd/>
          </a:ln>
        </p:spPr>
        <p:txBody>
          <a:bodyPr>
            <a:prstTxWarp prst="textNoShape">
              <a:avLst/>
            </a:prstTxWarp>
            <a:spAutoFit/>
          </a:bodyPr>
          <a:lstStyle/>
          <a:p>
            <a:r>
              <a:rPr lang="it-IT"/>
              <a:t>This led to remarkable large-scale screens for cytokinesis, essential genes and cell polarity, lifespan, fat regulation, and gene function at the whole-genome level.</a:t>
            </a:r>
          </a:p>
          <a:p>
            <a:endParaRPr lang="it-IT"/>
          </a:p>
          <a:p>
            <a:r>
              <a:rPr lang="it-IT"/>
              <a:t> However, it also became clear that not all genes were affected by RNAi and affected genes often did not show phenotypes as strong as corresponding genetic null mutants.</a:t>
            </a:r>
          </a:p>
          <a:p>
            <a:r>
              <a:rPr lang="it-IT"/>
              <a:t> Intriguingly, RNAi seemed to be much more efficient in certain tissues, with neurons being often refractory to RNAi. This surprising result led researchers to investigate the basis for this tissue specificity and identify sensitized mutant backgrounds which display increased RNAi sensitivity.</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ttangolo 3"/>
          <p:cNvSpPr>
            <a:spLocks noChangeArrowheads="1"/>
          </p:cNvSpPr>
          <p:nvPr/>
        </p:nvSpPr>
        <p:spPr bwMode="auto">
          <a:xfrm>
            <a:off x="0" y="609600"/>
            <a:ext cx="9144000" cy="3570288"/>
          </a:xfrm>
          <a:prstGeom prst="rect">
            <a:avLst/>
          </a:prstGeom>
          <a:noFill/>
          <a:ln w="9525">
            <a:noFill/>
            <a:miter lim="800000"/>
            <a:headEnd/>
            <a:tailEnd/>
          </a:ln>
        </p:spPr>
        <p:txBody>
          <a:bodyPr>
            <a:prstTxWarp prst="textNoShape">
              <a:avLst/>
            </a:prstTxWarp>
            <a:spAutoFit/>
          </a:bodyPr>
          <a:lstStyle/>
          <a:p>
            <a:r>
              <a:rPr lang="it-IT" sz="1600"/>
              <a:t>RNAi can be applied at any stage during development, which makes it easier to study essential genes or to study a gene's function at different stages of development.</a:t>
            </a:r>
          </a:p>
          <a:p>
            <a:endParaRPr lang="it-IT" sz="1600"/>
          </a:p>
          <a:p>
            <a:r>
              <a:rPr lang="it-IT" sz="1600"/>
              <a:t> </a:t>
            </a:r>
            <a:r>
              <a:rPr lang="it-IT" b="1"/>
              <a:t>dsRNA can be efficiently delivered in worms by four protocols.</a:t>
            </a:r>
            <a:endParaRPr lang="it-IT" sz="1600" b="1"/>
          </a:p>
          <a:p>
            <a:endParaRPr lang="it-IT" sz="1600"/>
          </a:p>
          <a:p>
            <a:pPr>
              <a:buFont typeface="Arial" pitchFamily="-107" charset="0"/>
              <a:buChar char="•"/>
            </a:pPr>
            <a:r>
              <a:rPr lang="it-IT" sz="1600"/>
              <a:t>Worms can either be (1) injected with in vitro-transcribed dsRNA7; </a:t>
            </a:r>
          </a:p>
          <a:p>
            <a:pPr>
              <a:buFont typeface="Arial" pitchFamily="-107" charset="0"/>
              <a:buChar char="•"/>
            </a:pPr>
            <a:r>
              <a:rPr lang="it-IT" sz="1600"/>
              <a:t> soaked in buffer containing concentrated in vitro-transcribed dsRNA;</a:t>
            </a:r>
          </a:p>
          <a:p>
            <a:pPr>
              <a:buFont typeface="Arial" pitchFamily="-107" charset="0"/>
              <a:buChar char="•"/>
            </a:pPr>
            <a:r>
              <a:rPr lang="it-IT" sz="1600"/>
              <a:t> fed bacteria expressing dsRNA from an engineered plasmid (clones for ∼94% of all C. elegans genes are available from RNAi-feeding libraries generated by the Ahringer and Vidal labs and can be procured from commercial suppliers (Source BioScience LifeSciences and Open Biosystems, respectively).);</a:t>
            </a:r>
          </a:p>
          <a:p>
            <a:pPr>
              <a:buFont typeface="Arial" pitchFamily="-107" charset="0"/>
              <a:buChar char="•"/>
            </a:pPr>
            <a:r>
              <a:rPr lang="it-IT" sz="1600"/>
              <a:t> trans formed with a vector expressing dsRNA in a given tissue.</a:t>
            </a:r>
          </a:p>
          <a:p>
            <a:endParaRPr lang="it-IT" sz="1600"/>
          </a:p>
          <a:p>
            <a:r>
              <a:rPr lang="it-IT" sz="1600"/>
              <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22" name="Picture 3" descr="C:\Documents and Settings\Moerman Lab\Desktop\Nicholas\inject-gonad.jpg"/>
          <p:cNvPicPr>
            <a:picLocks noChangeAspect="1" noChangeArrowheads="1"/>
          </p:cNvPicPr>
          <p:nvPr/>
        </p:nvPicPr>
        <p:blipFill>
          <a:blip r:embed="rId2"/>
          <a:srcRect/>
          <a:stretch>
            <a:fillRect/>
          </a:stretch>
        </p:blipFill>
        <p:spPr bwMode="auto">
          <a:xfrm>
            <a:off x="3200400" y="654050"/>
            <a:ext cx="5562600" cy="1585913"/>
          </a:xfrm>
          <a:prstGeom prst="rect">
            <a:avLst/>
          </a:prstGeom>
          <a:noFill/>
          <a:ln w="9525">
            <a:noFill/>
            <a:miter lim="800000"/>
            <a:headEnd/>
            <a:tailEnd/>
          </a:ln>
        </p:spPr>
      </p:pic>
      <p:pic>
        <p:nvPicPr>
          <p:cNvPr id="81923" name="Picture 4" descr="C:\Documents and Settings\Moerman Lab\Desktop\Nicholas\soaking_rnai.gif"/>
          <p:cNvPicPr>
            <a:picLocks noChangeAspect="1" noChangeArrowheads="1"/>
          </p:cNvPicPr>
          <p:nvPr/>
        </p:nvPicPr>
        <p:blipFill>
          <a:blip r:embed="rId3"/>
          <a:srcRect/>
          <a:stretch>
            <a:fillRect/>
          </a:stretch>
        </p:blipFill>
        <p:spPr bwMode="auto">
          <a:xfrm>
            <a:off x="304800" y="2406650"/>
            <a:ext cx="4572000" cy="3276600"/>
          </a:xfrm>
          <a:prstGeom prst="rect">
            <a:avLst/>
          </a:prstGeom>
          <a:noFill/>
          <a:ln w="9525">
            <a:noFill/>
            <a:miter lim="800000"/>
            <a:headEnd/>
            <a:tailEnd/>
          </a:ln>
        </p:spPr>
      </p:pic>
      <p:sp>
        <p:nvSpPr>
          <p:cNvPr id="81924" name="Text Box 6"/>
          <p:cNvSpPr txBox="1">
            <a:spLocks noChangeArrowheads="1"/>
          </p:cNvSpPr>
          <p:nvPr/>
        </p:nvSpPr>
        <p:spPr bwMode="auto">
          <a:xfrm>
            <a:off x="228600" y="882650"/>
            <a:ext cx="2362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Microinjection</a:t>
            </a:r>
          </a:p>
        </p:txBody>
      </p:sp>
      <p:sp>
        <p:nvSpPr>
          <p:cNvPr id="81925" name="Text Box 7"/>
          <p:cNvSpPr txBox="1">
            <a:spLocks noChangeArrowheads="1"/>
          </p:cNvSpPr>
          <p:nvPr/>
        </p:nvSpPr>
        <p:spPr bwMode="auto">
          <a:xfrm>
            <a:off x="5486400" y="2940050"/>
            <a:ext cx="32004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Soaking in dsRNA</a:t>
            </a:r>
          </a:p>
        </p:txBody>
      </p:sp>
      <p:pic>
        <p:nvPicPr>
          <p:cNvPr id="81926" name="Picture 5" descr="C:\Documents and Settings\Moerman Lab\Desktop\Nicholas\worm on plate.jpg"/>
          <p:cNvPicPr>
            <a:picLocks noChangeAspect="1" noChangeArrowheads="1"/>
          </p:cNvPicPr>
          <p:nvPr/>
        </p:nvPicPr>
        <p:blipFill>
          <a:blip r:embed="rId4"/>
          <a:srcRect/>
          <a:stretch>
            <a:fillRect/>
          </a:stretch>
        </p:blipFill>
        <p:spPr bwMode="auto">
          <a:xfrm>
            <a:off x="5638800" y="4343400"/>
            <a:ext cx="2857500" cy="1905000"/>
          </a:xfrm>
          <a:prstGeom prst="rect">
            <a:avLst/>
          </a:prstGeom>
          <a:noFill/>
          <a:ln w="9525">
            <a:noFill/>
            <a:miter lim="800000"/>
            <a:headEnd/>
            <a:tailEnd/>
          </a:ln>
        </p:spPr>
      </p:pic>
      <p:sp>
        <p:nvSpPr>
          <p:cNvPr id="81927" name="Text Box 8"/>
          <p:cNvSpPr txBox="1">
            <a:spLocks noChangeArrowheads="1"/>
          </p:cNvSpPr>
          <p:nvPr/>
        </p:nvSpPr>
        <p:spPr bwMode="auto">
          <a:xfrm>
            <a:off x="2819400" y="5837238"/>
            <a:ext cx="2819400" cy="822325"/>
          </a:xfrm>
          <a:prstGeom prst="rect">
            <a:avLst/>
          </a:prstGeom>
          <a:noFill/>
          <a:ln w="9525">
            <a:noFill/>
            <a:miter lim="800000"/>
            <a:headEnd/>
            <a:tailEnd/>
          </a:ln>
        </p:spPr>
        <p:txBody>
          <a:bodyPr>
            <a:prstTxWarp prst="textNoShape">
              <a:avLst/>
            </a:prstTxWarp>
            <a:spAutoFit/>
          </a:bodyPr>
          <a:lstStyle/>
          <a:p>
            <a:pPr>
              <a:spcBef>
                <a:spcPct val="50000"/>
              </a:spcBef>
            </a:pPr>
            <a:r>
              <a:rPr lang="en-US"/>
              <a:t>Feeding bacteria expressing dsRNA</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2946" name="Immagine 3" descr="nrg0901_681a_f2.gif"/>
          <p:cNvPicPr>
            <a:picLocks noChangeAspect="1"/>
          </p:cNvPicPr>
          <p:nvPr/>
        </p:nvPicPr>
        <p:blipFill>
          <a:blip r:embed="rId2"/>
          <a:srcRect/>
          <a:stretch>
            <a:fillRect/>
          </a:stretch>
        </p:blipFill>
        <p:spPr bwMode="auto">
          <a:xfrm>
            <a:off x="0" y="560388"/>
            <a:ext cx="9144000" cy="5737225"/>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3"/>
          <a:srcRect/>
          <a:stretch>
            <a:fillRect/>
          </a:stretch>
        </p:blipFill>
        <p:spPr bwMode="auto">
          <a:xfrm>
            <a:off x="323850" y="1752600"/>
            <a:ext cx="8496300" cy="2844800"/>
          </a:xfrm>
          <a:prstGeom prst="rect">
            <a:avLst/>
          </a:prstGeom>
          <a:noFill/>
          <a:ln w="9525">
            <a:noFill/>
            <a:miter lim="800000"/>
            <a:headEnd/>
            <a:tailEnd/>
          </a:ln>
        </p:spPr>
      </p:pic>
      <p:sp>
        <p:nvSpPr>
          <p:cNvPr id="83971" name="Rectangle 5"/>
          <p:cNvSpPr>
            <a:spLocks noChangeArrowheads="1"/>
          </p:cNvSpPr>
          <p:nvPr/>
        </p:nvSpPr>
        <p:spPr bwMode="auto">
          <a:xfrm>
            <a:off x="6248400" y="4965700"/>
            <a:ext cx="2895600" cy="1739900"/>
          </a:xfrm>
          <a:prstGeom prst="rect">
            <a:avLst/>
          </a:prstGeom>
          <a:noFill/>
          <a:ln w="9525">
            <a:noFill/>
            <a:miter lim="800000"/>
            <a:headEnd/>
            <a:tailEnd/>
          </a:ln>
        </p:spPr>
        <p:txBody>
          <a:bodyPr>
            <a:prstTxWarp prst="textNoShape">
              <a:avLst/>
            </a:prstTxWarp>
            <a:spAutoFit/>
          </a:bodyPr>
          <a:lstStyle/>
          <a:p>
            <a:r>
              <a:rPr lang="en-US">
                <a:latin typeface="Helvetica" pitchFamily="-107" charset="0"/>
              </a:rPr>
              <a:t>Large-scale screens for RNAi deficient mutants.</a:t>
            </a:r>
          </a:p>
          <a:p>
            <a:endParaRPr lang="en-US">
              <a:latin typeface="Helvetica" pitchFamily="-107" charset="0"/>
            </a:endParaRPr>
          </a:p>
          <a:p>
            <a:r>
              <a:rPr lang="en-US">
                <a:latin typeface="Helvetica" pitchFamily="-107" charset="0"/>
              </a:rPr>
              <a:t>Production of genome wide collections of RNAi feeding constructs</a:t>
            </a:r>
          </a:p>
        </p:txBody>
      </p:sp>
      <p:pic>
        <p:nvPicPr>
          <p:cNvPr id="83972" name="Picture 9"/>
          <p:cNvPicPr>
            <a:picLocks noChangeAspect="1" noChangeArrowheads="1"/>
          </p:cNvPicPr>
          <p:nvPr/>
        </p:nvPicPr>
        <p:blipFill>
          <a:blip r:embed="rId4"/>
          <a:srcRect/>
          <a:stretch>
            <a:fillRect/>
          </a:stretch>
        </p:blipFill>
        <p:spPr bwMode="auto">
          <a:xfrm>
            <a:off x="6248400" y="228600"/>
            <a:ext cx="2133600" cy="1470025"/>
          </a:xfrm>
          <a:prstGeom prst="rect">
            <a:avLst/>
          </a:prstGeom>
          <a:noFill/>
          <a:ln w="9525">
            <a:noFill/>
            <a:miter lim="800000"/>
            <a:headEnd/>
            <a:tailEnd/>
          </a:ln>
        </p:spPr>
      </p:pic>
      <p:pic>
        <p:nvPicPr>
          <p:cNvPr id="83973" name="Picture 10"/>
          <p:cNvPicPr>
            <a:picLocks noChangeAspect="1" noChangeArrowheads="1"/>
          </p:cNvPicPr>
          <p:nvPr/>
        </p:nvPicPr>
        <p:blipFill>
          <a:blip r:embed="rId5"/>
          <a:srcRect/>
          <a:stretch>
            <a:fillRect/>
          </a:stretch>
        </p:blipFill>
        <p:spPr bwMode="auto">
          <a:xfrm>
            <a:off x="304800" y="762000"/>
            <a:ext cx="4051300" cy="787400"/>
          </a:xfrm>
          <a:prstGeom prst="rect">
            <a:avLst/>
          </a:prstGeom>
          <a:noFill/>
          <a:ln w="9525">
            <a:noFill/>
            <a:miter lim="800000"/>
            <a:headEnd/>
            <a:tailEnd/>
          </a:ln>
        </p:spPr>
      </p:pic>
      <p:sp>
        <p:nvSpPr>
          <p:cNvPr id="83974" name="Text Box 20"/>
          <p:cNvSpPr txBox="1">
            <a:spLocks noChangeArrowheads="1"/>
          </p:cNvSpPr>
          <p:nvPr/>
        </p:nvSpPr>
        <p:spPr bwMode="auto">
          <a:xfrm>
            <a:off x="631825" y="4572000"/>
            <a:ext cx="3940175" cy="584200"/>
          </a:xfrm>
          <a:prstGeom prst="rect">
            <a:avLst/>
          </a:prstGeom>
          <a:noFill/>
          <a:ln w="9525">
            <a:noFill/>
            <a:miter lim="800000"/>
            <a:headEnd/>
            <a:tailEnd/>
          </a:ln>
        </p:spPr>
        <p:txBody>
          <a:bodyPr>
            <a:prstTxWarp prst="textNoShape">
              <a:avLst/>
            </a:prstTxWarp>
            <a:spAutoFit/>
          </a:bodyPr>
          <a:lstStyle/>
          <a:p>
            <a:pPr>
              <a:spcBef>
                <a:spcPct val="50000"/>
              </a:spcBef>
            </a:pPr>
            <a:r>
              <a:rPr lang="en-US" sz="1600">
                <a:latin typeface="Helvetica" pitchFamily="-107" charset="0"/>
              </a:rPr>
              <a:t>Timmins L. &amp; Fire A. 1998. Nature, 395:854.</a:t>
            </a:r>
          </a:p>
        </p:txBody>
      </p:sp>
      <p:sp>
        <p:nvSpPr>
          <p:cNvPr id="83975" name="Text Box 22"/>
          <p:cNvSpPr txBox="1">
            <a:spLocks noChangeArrowheads="1"/>
          </p:cNvSpPr>
          <p:nvPr/>
        </p:nvSpPr>
        <p:spPr bwMode="auto">
          <a:xfrm>
            <a:off x="76200" y="5410200"/>
            <a:ext cx="5897563" cy="1077913"/>
          </a:xfrm>
          <a:prstGeom prst="rect">
            <a:avLst/>
          </a:prstGeom>
          <a:noFill/>
          <a:ln w="9525">
            <a:noFill/>
            <a:miter lim="800000"/>
            <a:headEnd/>
            <a:tailEnd/>
          </a:ln>
        </p:spPr>
        <p:txBody>
          <a:bodyPr wrap="none">
            <a:prstTxWarp prst="textNoShape">
              <a:avLst/>
            </a:prstTxWarp>
            <a:spAutoFit/>
          </a:bodyPr>
          <a:lstStyle/>
          <a:p>
            <a:r>
              <a:rPr lang="en-US" sz="1600">
                <a:latin typeface="Helvetica" pitchFamily="-107" charset="0"/>
              </a:rPr>
              <a:t>Segments were cloned between flanking copies of </a:t>
            </a:r>
          </a:p>
          <a:p>
            <a:r>
              <a:rPr lang="en-US" sz="1600">
                <a:latin typeface="Helvetica" pitchFamily="-107" charset="0"/>
              </a:rPr>
              <a:t>bacteriophage T7 promoter into a bacterial plasmid vector.</a:t>
            </a:r>
          </a:p>
          <a:p>
            <a:r>
              <a:rPr lang="en-US" sz="1600">
                <a:latin typeface="Helvetica" pitchFamily="-107" charset="0"/>
              </a:rPr>
              <a:t>A bacterial strain BL21/DE3 expressing  T7 polymerase</a:t>
            </a:r>
          </a:p>
          <a:p>
            <a:r>
              <a:rPr lang="en-US" sz="1600">
                <a:latin typeface="Helvetica" pitchFamily="-107" charset="0"/>
              </a:rPr>
              <a:t>Gene from an inducible Lac promoter was used as a host.</a:t>
            </a:r>
          </a:p>
        </p:txBody>
      </p:sp>
      <p:sp>
        <p:nvSpPr>
          <p:cNvPr id="83976" name="Text Box 3"/>
          <p:cNvSpPr txBox="1">
            <a:spLocks noChangeArrowheads="1"/>
          </p:cNvSpPr>
          <p:nvPr/>
        </p:nvSpPr>
        <p:spPr bwMode="auto">
          <a:xfrm>
            <a:off x="3011488" y="152400"/>
            <a:ext cx="3716337" cy="523875"/>
          </a:xfrm>
          <a:prstGeom prst="rect">
            <a:avLst/>
          </a:prstGeom>
          <a:noFill/>
          <a:ln w="9525">
            <a:noFill/>
            <a:miter lim="800000"/>
            <a:headEnd/>
            <a:tailEnd/>
          </a:ln>
        </p:spPr>
        <p:txBody>
          <a:bodyPr wrap="none">
            <a:prstTxWarp prst="textNoShape">
              <a:avLst/>
            </a:prstTxWarp>
            <a:spAutoFit/>
          </a:bodyPr>
          <a:lstStyle/>
          <a:p>
            <a:r>
              <a:rPr lang="en-US" sz="2800">
                <a:solidFill>
                  <a:srgbClr val="800000"/>
                </a:solidFill>
                <a:latin typeface="Helvetica" pitchFamily="-107" charset="0"/>
                <a:ea typeface="Helvetica" pitchFamily="-107" charset="0"/>
                <a:cs typeface="Helvetica" pitchFamily="-107" charset="0"/>
              </a:rPr>
              <a:t>Plasmids for feeding</a:t>
            </a:r>
          </a:p>
        </p:txBody>
      </p:sp>
      <p:sp>
        <p:nvSpPr>
          <p:cNvPr id="83977" name="AutoShape 4"/>
          <p:cNvSpPr>
            <a:spLocks noChangeArrowheads="1"/>
          </p:cNvSpPr>
          <p:nvPr/>
        </p:nvSpPr>
        <p:spPr bwMode="auto">
          <a:xfrm>
            <a:off x="5867400" y="5562600"/>
            <a:ext cx="457200" cy="381000"/>
          </a:xfrm>
          <a:prstGeom prst="notchedRightArrow">
            <a:avLst>
              <a:gd name="adj1" fmla="val 50000"/>
              <a:gd name="adj2"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latin typeface="Helvetica" pitchFamily="-107"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ttangolo 3"/>
          <p:cNvSpPr/>
          <p:nvPr/>
        </p:nvSpPr>
        <p:spPr>
          <a:xfrm>
            <a:off x="0" y="152400"/>
            <a:ext cx="9144000" cy="4246563"/>
          </a:xfrm>
          <a:prstGeom prst="rect">
            <a:avLst/>
          </a:prstGeom>
        </p:spPr>
        <p:txBody>
          <a:bodyPr>
            <a:spAutoFit/>
          </a:bodyPr>
          <a:lstStyle/>
          <a:p>
            <a:pPr>
              <a:defRPr/>
            </a:pPr>
            <a:r>
              <a:rPr lang="it-IT" dirty="0" err="1">
                <a:latin typeface="Arial" charset="0"/>
                <a:ea typeface="ＭＳ Ｐゴシック" charset="-128"/>
                <a:cs typeface="ＭＳ Ｐゴシック" charset="-128"/>
              </a:rPr>
              <a:t>However</a:t>
            </a:r>
            <a:r>
              <a:rPr lang="it-IT" dirty="0">
                <a:latin typeface="Arial" charset="0"/>
                <a:ea typeface="ＭＳ Ｐゴシック" charset="-128"/>
                <a:cs typeface="ＭＳ Ｐゴシック" charset="-128"/>
              </a:rPr>
              <a:t>, a </a:t>
            </a:r>
            <a:r>
              <a:rPr lang="it-IT" dirty="0" err="1">
                <a:latin typeface="Arial" charset="0"/>
                <a:ea typeface="ＭＳ Ｐゴシック" charset="-128"/>
                <a:cs typeface="ＭＳ Ｐゴシック" charset="-128"/>
              </a:rPr>
              <a:t>few</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limitations</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of</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RNAi</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have</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to</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be</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kept</a:t>
            </a:r>
            <a:r>
              <a:rPr lang="it-IT" dirty="0">
                <a:latin typeface="Arial" charset="0"/>
                <a:ea typeface="ＭＳ Ｐゴシック" charset="-128"/>
                <a:cs typeface="ＭＳ Ｐゴシック" charset="-128"/>
              </a:rPr>
              <a:t> in mind. </a:t>
            </a:r>
          </a:p>
          <a:p>
            <a:pPr>
              <a:defRPr/>
            </a:pPr>
            <a:endParaRPr lang="it-IT" dirty="0">
              <a:latin typeface="Arial" charset="0"/>
              <a:ea typeface="ＭＳ Ｐゴシック" charset="-128"/>
              <a:cs typeface="ＭＳ Ｐゴシック" charset="-128"/>
            </a:endParaRPr>
          </a:p>
          <a:p>
            <a:pPr marL="342900" indent="-342900">
              <a:buFontTx/>
              <a:buAutoNum type="arabicParenBoth"/>
              <a:defRPr/>
            </a:pPr>
            <a:r>
              <a:rPr lang="it-IT" dirty="0">
                <a:latin typeface="Arial" charset="0"/>
                <a:ea typeface="ＭＳ Ｐゴシック" charset="-128"/>
                <a:cs typeface="ＭＳ Ｐゴシック" charset="-128"/>
              </a:rPr>
              <a:t>A major </a:t>
            </a:r>
            <a:r>
              <a:rPr lang="it-IT" dirty="0" err="1">
                <a:latin typeface="Arial" charset="0"/>
                <a:ea typeface="ＭＳ Ｐゴシック" charset="-128"/>
                <a:cs typeface="ＭＳ Ｐゴシック" charset="-128"/>
              </a:rPr>
              <a:t>disadvantage</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of</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RNAi</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compared</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to</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genetic</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mutation</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is</a:t>
            </a:r>
            <a:r>
              <a:rPr lang="it-IT" dirty="0">
                <a:latin typeface="Arial" charset="0"/>
                <a:ea typeface="ＭＳ Ｐゴシック" charset="-128"/>
                <a:cs typeface="ＭＳ Ｐゴシック" charset="-128"/>
              </a:rPr>
              <a:t> the </a:t>
            </a:r>
            <a:r>
              <a:rPr lang="it-IT" dirty="0" err="1">
                <a:latin typeface="Arial" charset="0"/>
                <a:ea typeface="ＭＳ Ｐゴシック" charset="-128"/>
                <a:cs typeface="ＭＳ Ｐゴシック" charset="-128"/>
              </a:rPr>
              <a:t>variable</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efficiency</a:t>
            </a:r>
            <a:r>
              <a:rPr lang="it-IT" dirty="0">
                <a:latin typeface="Arial" charset="0"/>
                <a:ea typeface="ＭＳ Ｐゴシック" charset="-128"/>
                <a:cs typeface="ＭＳ Ｐゴシック" charset="-128"/>
              </a:rPr>
              <a:t> and </a:t>
            </a:r>
            <a:r>
              <a:rPr lang="it-IT" dirty="0" err="1">
                <a:latin typeface="Arial" charset="0"/>
                <a:ea typeface="ＭＳ Ｐゴシック" charset="-128"/>
                <a:cs typeface="ＭＳ Ｐゴシック" charset="-128"/>
              </a:rPr>
              <a:t>potency</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of</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RNAi</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depending</a:t>
            </a:r>
            <a:r>
              <a:rPr lang="it-IT" dirty="0">
                <a:latin typeface="Arial" charset="0"/>
                <a:ea typeface="ＭＳ Ｐゴシック" charset="-128"/>
                <a:cs typeface="ＭＳ Ｐゴシック" charset="-128"/>
              </a:rPr>
              <a:t> on the </a:t>
            </a:r>
            <a:r>
              <a:rPr lang="it-IT" dirty="0" err="1">
                <a:latin typeface="Arial" charset="0"/>
                <a:ea typeface="ＭＳ Ｐゴシック" charset="-128"/>
                <a:cs typeface="ＭＳ Ｐゴシック" charset="-128"/>
              </a:rPr>
              <a:t>experimental</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conditions</a:t>
            </a:r>
            <a:r>
              <a:rPr lang="it-IT" dirty="0">
                <a:latin typeface="Arial" charset="0"/>
                <a:ea typeface="ＭＳ Ｐゴシック" charset="-128"/>
                <a:cs typeface="ＭＳ Ｐゴシック" charset="-128"/>
              </a:rPr>
              <a:t>. </a:t>
            </a:r>
          </a:p>
          <a:p>
            <a:pPr marL="342900" indent="-342900">
              <a:defRPr/>
            </a:pPr>
            <a:endParaRPr lang="it-IT" dirty="0">
              <a:latin typeface="Arial" charset="0"/>
              <a:ea typeface="ＭＳ Ｐゴシック" charset="-128"/>
              <a:cs typeface="ＭＳ Ｐゴシック" charset="-128"/>
            </a:endParaRPr>
          </a:p>
          <a:p>
            <a:pPr marL="342900" indent="-342900">
              <a:defRPr/>
            </a:pPr>
            <a:r>
              <a:rPr lang="it-IT" dirty="0">
                <a:latin typeface="Arial" charset="0"/>
                <a:ea typeface="ＭＳ Ｐゴシック" charset="-128"/>
                <a:cs typeface="ＭＳ Ｐゴシック" charset="-128"/>
              </a:rPr>
              <a:t>(</a:t>
            </a:r>
            <a:r>
              <a:rPr lang="it-IT" dirty="0" err="1">
                <a:latin typeface="Arial" charset="0"/>
                <a:ea typeface="ＭＳ Ｐゴシック" charset="-128"/>
                <a:cs typeface="ＭＳ Ｐゴシック" charset="-128"/>
              </a:rPr>
              <a:t>2</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It</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is</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not</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possible</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to</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assess</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unambiguously</a:t>
            </a:r>
            <a:r>
              <a:rPr lang="it-IT" dirty="0">
                <a:latin typeface="Arial" charset="0"/>
                <a:ea typeface="ＭＳ Ｐゴシック" charset="-128"/>
                <a:cs typeface="ＭＳ Ｐゴシック" charset="-128"/>
              </a:rPr>
              <a:t> the </a:t>
            </a:r>
            <a:r>
              <a:rPr lang="it-IT" dirty="0" err="1">
                <a:latin typeface="Arial" charset="0"/>
                <a:ea typeface="ＭＳ Ｐゴシック" charset="-128"/>
                <a:cs typeface="ＭＳ Ｐゴシック" charset="-128"/>
              </a:rPr>
              <a:t>degree</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to</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which</a:t>
            </a:r>
            <a:r>
              <a:rPr lang="it-IT" dirty="0">
                <a:latin typeface="Arial" charset="0"/>
                <a:ea typeface="ＭＳ Ｐゴシック" charset="-128"/>
                <a:cs typeface="ＭＳ Ｐゴシック" charset="-128"/>
              </a:rPr>
              <a:t> a gene'</a:t>
            </a:r>
            <a:r>
              <a:rPr lang="it-IT" dirty="0" err="1">
                <a:latin typeface="Arial" charset="0"/>
                <a:ea typeface="ＭＳ Ｐゴシック" charset="-128"/>
                <a:cs typeface="ＭＳ Ｐゴシック" charset="-128"/>
              </a:rPr>
              <a:t>s</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function</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is</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knocked</a:t>
            </a:r>
            <a:r>
              <a:rPr lang="it-IT" dirty="0">
                <a:latin typeface="Arial" charset="0"/>
                <a:ea typeface="ＭＳ Ｐゴシック" charset="-128"/>
                <a:cs typeface="ＭＳ Ｐゴシック" charset="-128"/>
              </a:rPr>
              <a:t> down </a:t>
            </a:r>
            <a:r>
              <a:rPr lang="it-IT" dirty="0" err="1">
                <a:latin typeface="Arial" charset="0"/>
                <a:ea typeface="ＭＳ Ｐゴシック" charset="-128"/>
                <a:cs typeface="ＭＳ Ｐゴシック" charset="-128"/>
              </a:rPr>
              <a:t>by</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RNAi</a:t>
            </a:r>
            <a:r>
              <a:rPr lang="it-IT" dirty="0">
                <a:latin typeface="Arial" charset="0"/>
                <a:ea typeface="ＭＳ Ｐゴシック" charset="-128"/>
                <a:cs typeface="ＭＳ Ｐゴシック" charset="-128"/>
              </a:rPr>
              <a:t>.</a:t>
            </a:r>
          </a:p>
          <a:p>
            <a:pPr marL="342900" indent="-342900">
              <a:defRPr/>
            </a:pPr>
            <a:r>
              <a:rPr lang="it-IT" dirty="0" err="1">
                <a:latin typeface="Arial" charset="0"/>
                <a:ea typeface="ＭＳ Ｐゴシック" charset="-128"/>
                <a:cs typeface="ＭＳ Ｐゴシック" charset="-128"/>
              </a:rPr>
              <a:t>3</a:t>
            </a:r>
            <a:r>
              <a:rPr lang="it-IT" dirty="0">
                <a:latin typeface="Arial" charset="0"/>
                <a:ea typeface="ＭＳ Ｐゴシック" charset="-128"/>
                <a:cs typeface="ＭＳ Ｐゴシック" charset="-128"/>
              </a:rPr>
              <a:t>) As </a:t>
            </a:r>
            <a:r>
              <a:rPr lang="it-IT" dirty="0" err="1">
                <a:latin typeface="Arial" charset="0"/>
                <a:ea typeface="ＭＳ Ｐゴシック" charset="-128"/>
                <a:cs typeface="ＭＳ Ｐゴシック" charset="-128"/>
              </a:rPr>
              <a:t>discussed</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previously</a:t>
            </a:r>
            <a:r>
              <a:rPr lang="it-IT" dirty="0">
                <a:latin typeface="Arial" charset="0"/>
                <a:ea typeface="ＭＳ Ｐゴシック" charset="-128"/>
                <a:cs typeface="ＭＳ Ｐゴシック" charset="-128"/>
              </a:rPr>
              <a:t>, some </a:t>
            </a:r>
            <a:r>
              <a:rPr lang="it-IT" dirty="0" err="1">
                <a:latin typeface="Arial" charset="0"/>
                <a:ea typeface="ＭＳ Ｐゴシック" charset="-128"/>
                <a:cs typeface="ＭＳ Ｐゴシック" charset="-128"/>
              </a:rPr>
              <a:t>tissue</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types</a:t>
            </a:r>
            <a:r>
              <a:rPr lang="it-IT" dirty="0">
                <a:latin typeface="Arial" charset="0"/>
                <a:ea typeface="ＭＳ Ｐゴシック" charset="-128"/>
                <a:cs typeface="ＭＳ Ｐゴシック" charset="-128"/>
              </a:rPr>
              <a:t> are </a:t>
            </a:r>
            <a:r>
              <a:rPr lang="it-IT" dirty="0" err="1">
                <a:latin typeface="Arial" charset="0"/>
                <a:ea typeface="ＭＳ Ｐゴシック" charset="-128"/>
                <a:cs typeface="ＭＳ Ｐゴシック" charset="-128"/>
              </a:rPr>
              <a:t>insensitive</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to</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RNAi</a:t>
            </a:r>
            <a:r>
              <a:rPr lang="it-IT" dirty="0">
                <a:latin typeface="Arial" charset="0"/>
                <a:ea typeface="ＭＳ Ｐゴシック" charset="-128"/>
                <a:cs typeface="ＭＳ Ｐゴシック" charset="-128"/>
              </a:rPr>
              <a:t> in the </a:t>
            </a:r>
            <a:r>
              <a:rPr lang="it-IT" dirty="0" err="1">
                <a:latin typeface="Arial" charset="0"/>
                <a:ea typeface="ＭＳ Ｐゴシック" charset="-128"/>
                <a:cs typeface="ＭＳ Ｐゴシック" charset="-128"/>
              </a:rPr>
              <a:t>wild-type</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context</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but</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sometimes</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also</a:t>
            </a:r>
            <a:r>
              <a:rPr lang="it-IT" dirty="0">
                <a:latin typeface="Arial" charset="0"/>
                <a:ea typeface="ＭＳ Ｐゴシック" charset="-128"/>
                <a:cs typeface="ＭＳ Ｐゴシック" charset="-128"/>
              </a:rPr>
              <a:t> in </a:t>
            </a:r>
            <a:r>
              <a:rPr lang="it-IT" dirty="0" err="1">
                <a:latin typeface="Arial" charset="0"/>
                <a:ea typeface="ＭＳ Ｐゴシック" charset="-128"/>
                <a:cs typeface="ＭＳ Ｐゴシック" charset="-128"/>
              </a:rPr>
              <a:t>sensitized</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backgrounds</a:t>
            </a:r>
            <a:r>
              <a:rPr lang="it-IT" dirty="0">
                <a:latin typeface="Arial" charset="0"/>
                <a:ea typeface="ＭＳ Ｐゴシック" charset="-128"/>
                <a:cs typeface="ＭＳ Ｐゴシック" charset="-128"/>
              </a:rPr>
              <a:t>.</a:t>
            </a:r>
          </a:p>
          <a:p>
            <a:pPr marL="342900" indent="-342900">
              <a:defRPr/>
            </a:pPr>
            <a:r>
              <a:rPr lang="it-IT" dirty="0">
                <a:latin typeface="Arial" charset="0"/>
                <a:ea typeface="ＭＳ Ｐゴシック" charset="-128"/>
                <a:cs typeface="ＭＳ Ｐゴシック" charset="-128"/>
              </a:rPr>
              <a:t>(</a:t>
            </a:r>
            <a:r>
              <a:rPr lang="it-IT" dirty="0" err="1">
                <a:latin typeface="Arial" charset="0"/>
                <a:ea typeface="ＭＳ Ｐゴシック" charset="-128"/>
                <a:cs typeface="ＭＳ Ｐゴシック" charset="-128"/>
              </a:rPr>
              <a:t>4</a:t>
            </a:r>
            <a:r>
              <a:rPr lang="it-IT" dirty="0">
                <a:latin typeface="Arial" charset="0"/>
                <a:ea typeface="ＭＳ Ｐゴシック" charset="-128"/>
                <a:cs typeface="ＭＳ Ｐゴシック" charset="-128"/>
              </a:rPr>
              <a:t>) The </a:t>
            </a:r>
            <a:r>
              <a:rPr lang="it-IT" dirty="0" err="1">
                <a:latin typeface="Arial" charset="0"/>
                <a:ea typeface="ＭＳ Ｐゴシック" charset="-128"/>
                <a:cs typeface="ＭＳ Ｐゴシック" charset="-128"/>
              </a:rPr>
              <a:t>efficiency</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of</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RNAi</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decreases</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rapidly</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when</a:t>
            </a:r>
            <a:r>
              <a:rPr lang="it-IT" dirty="0">
                <a:latin typeface="Arial" charset="0"/>
                <a:ea typeface="ＭＳ Ｐゴシック" charset="-128"/>
                <a:cs typeface="ＭＳ Ｐゴシック" charset="-128"/>
              </a:rPr>
              <a:t> multiple </a:t>
            </a:r>
            <a:r>
              <a:rPr lang="it-IT" dirty="0" err="1">
                <a:latin typeface="Arial" charset="0"/>
                <a:ea typeface="ＭＳ Ｐゴシック" charset="-128"/>
                <a:cs typeface="ＭＳ Ｐゴシック" charset="-128"/>
              </a:rPr>
              <a:t>genes</a:t>
            </a:r>
            <a:r>
              <a:rPr lang="it-IT" dirty="0">
                <a:latin typeface="Arial" charset="0"/>
                <a:ea typeface="ＭＳ Ｐゴシック" charset="-128"/>
                <a:cs typeface="ＭＳ Ｐゴシック" charset="-128"/>
              </a:rPr>
              <a:t> are </a:t>
            </a:r>
            <a:r>
              <a:rPr lang="it-IT" dirty="0" err="1">
                <a:latin typeface="Arial" charset="0"/>
                <a:ea typeface="ＭＳ Ｐゴシック" charset="-128"/>
                <a:cs typeface="ＭＳ Ｐゴシック" charset="-128"/>
              </a:rPr>
              <a:t>targeted</a:t>
            </a:r>
            <a:r>
              <a:rPr lang="it-IT" dirty="0">
                <a:latin typeface="Arial" charset="0"/>
                <a:ea typeface="ＭＳ Ｐゴシック" charset="-128"/>
                <a:cs typeface="ＭＳ Ｐゴシック" charset="-128"/>
              </a:rPr>
              <a:t> at once, </a:t>
            </a:r>
            <a:r>
              <a:rPr lang="it-IT" dirty="0" err="1">
                <a:latin typeface="Arial" charset="0"/>
                <a:ea typeface="ＭＳ Ｐゴシック" charset="-128"/>
                <a:cs typeface="ＭＳ Ｐゴシック" charset="-128"/>
              </a:rPr>
              <a:t>limiting</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genetic</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interactions</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tests</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based</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solely</a:t>
            </a:r>
            <a:r>
              <a:rPr lang="it-IT" dirty="0">
                <a:latin typeface="Arial" charset="0"/>
                <a:ea typeface="ＭＳ Ｐゴシック" charset="-128"/>
                <a:cs typeface="ＭＳ Ｐゴシック" charset="-128"/>
              </a:rPr>
              <a:t> on </a:t>
            </a:r>
            <a:r>
              <a:rPr lang="it-IT" dirty="0" err="1">
                <a:latin typeface="Arial" charset="0"/>
                <a:ea typeface="ＭＳ Ｐゴシック" charset="-128"/>
                <a:cs typeface="ＭＳ Ｐゴシック" charset="-128"/>
              </a:rPr>
              <a:t>RNAi</a:t>
            </a:r>
            <a:r>
              <a:rPr lang="it-IT" dirty="0">
                <a:latin typeface="Arial" charset="0"/>
                <a:ea typeface="ＭＳ Ｐゴシック" charset="-128"/>
                <a:cs typeface="ＭＳ Ｐゴシック" charset="-128"/>
              </a:rPr>
              <a:t>.</a:t>
            </a:r>
          </a:p>
          <a:p>
            <a:pPr marL="342900" indent="-342900">
              <a:defRPr/>
            </a:pP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5</a:t>
            </a:r>
            <a:r>
              <a:rPr lang="it-IT" dirty="0">
                <a:latin typeface="Arial" charset="0"/>
                <a:ea typeface="ＭＳ Ｐゴシック" charset="-128"/>
                <a:cs typeface="ＭＳ Ｐゴシック" charset="-128"/>
              </a:rPr>
              <a:t>) A </a:t>
            </a:r>
            <a:r>
              <a:rPr lang="it-IT" dirty="0" err="1">
                <a:latin typeface="Arial" charset="0"/>
                <a:ea typeface="ＭＳ Ｐゴシック" charset="-128"/>
                <a:cs typeface="ＭＳ Ｐゴシック" charset="-128"/>
              </a:rPr>
              <a:t>given</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RNAi</a:t>
            </a:r>
            <a:r>
              <a:rPr lang="it-IT" dirty="0">
                <a:latin typeface="Arial" charset="0"/>
                <a:ea typeface="ＭＳ Ｐゴシック" charset="-128"/>
                <a:cs typeface="ＭＳ Ｐゴシック" charset="-128"/>
              </a:rPr>
              <a:t> clone can </a:t>
            </a:r>
            <a:r>
              <a:rPr lang="it-IT" dirty="0" err="1">
                <a:latin typeface="Arial" charset="0"/>
                <a:ea typeface="ＭＳ Ｐゴシック" charset="-128"/>
                <a:cs typeface="ＭＳ Ｐゴシック" charset="-128"/>
              </a:rPr>
              <a:t>sometimes</a:t>
            </a:r>
            <a:r>
              <a:rPr lang="it-IT" dirty="0">
                <a:latin typeface="Arial" charset="0"/>
                <a:ea typeface="ＭＳ Ｐゴシック" charset="-128"/>
                <a:cs typeface="ＭＳ Ｐゴシック" charset="-128"/>
              </a:rPr>
              <a:t> target more </a:t>
            </a:r>
            <a:r>
              <a:rPr lang="it-IT" dirty="0" err="1">
                <a:latin typeface="Arial" charset="0"/>
                <a:ea typeface="ＭＳ Ｐゴシック" charset="-128"/>
                <a:cs typeface="ＭＳ Ｐゴシック" charset="-128"/>
              </a:rPr>
              <a:t>than</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one</a:t>
            </a:r>
            <a:r>
              <a:rPr lang="it-IT" dirty="0">
                <a:latin typeface="Arial" charset="0"/>
                <a:ea typeface="ＭＳ Ｐゴシック" charset="-128"/>
                <a:cs typeface="ＭＳ Ｐゴシック" charset="-128"/>
              </a:rPr>
              <a:t> gene, </a:t>
            </a:r>
            <a:r>
              <a:rPr lang="it-IT" dirty="0" err="1">
                <a:latin typeface="Arial" charset="0"/>
                <a:ea typeface="ＭＳ Ｐゴシック" charset="-128"/>
                <a:cs typeface="ＭＳ Ｐゴシック" charset="-128"/>
              </a:rPr>
              <a:t>based</a:t>
            </a:r>
            <a:r>
              <a:rPr lang="it-IT" dirty="0">
                <a:latin typeface="Arial" charset="0"/>
                <a:ea typeface="ＭＳ Ｐゴシック" charset="-128"/>
                <a:cs typeface="ＭＳ Ｐゴシック" charset="-128"/>
              </a:rPr>
              <a:t> on </a:t>
            </a:r>
            <a:r>
              <a:rPr lang="it-IT" dirty="0" err="1">
                <a:latin typeface="Arial" charset="0"/>
                <a:ea typeface="ＭＳ Ｐゴシック" charset="-128"/>
                <a:cs typeface="ＭＳ Ｐゴシック" charset="-128"/>
              </a:rPr>
              <a:t>sequence</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similarity</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If</a:t>
            </a:r>
            <a:r>
              <a:rPr lang="it-IT" dirty="0">
                <a:latin typeface="Arial" charset="0"/>
                <a:ea typeface="ＭＳ Ｐゴシック" charset="-128"/>
                <a:cs typeface="ＭＳ Ｐゴシック" charset="-128"/>
              </a:rPr>
              <a:t> no </a:t>
            </a:r>
            <a:r>
              <a:rPr lang="it-IT" dirty="0" err="1">
                <a:latin typeface="Arial" charset="0"/>
                <a:ea typeface="ＭＳ Ｐゴシック" charset="-128"/>
                <a:cs typeface="ＭＳ Ｐゴシック" charset="-128"/>
              </a:rPr>
              <a:t>mutant</a:t>
            </a:r>
            <a:r>
              <a:rPr lang="it-IT" dirty="0">
                <a:latin typeface="Arial" charset="0"/>
                <a:ea typeface="ＭＳ Ｐゴシック" charset="-128"/>
                <a:cs typeface="ＭＳ Ｐゴシック" charset="-128"/>
              </a:rPr>
              <a:t> allele </a:t>
            </a:r>
            <a:r>
              <a:rPr lang="it-IT" dirty="0" err="1">
                <a:latin typeface="Arial" charset="0"/>
                <a:ea typeface="ＭＳ Ｐゴシック" charset="-128"/>
                <a:cs typeface="ＭＳ Ｐゴシック" charset="-128"/>
              </a:rPr>
              <a:t>is</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available</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to</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confirm</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an</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RNAi</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result</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it</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is</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important</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to</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conduct</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RNAi</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with</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distinct</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non-overlapping</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dsRNA</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sequences</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derived</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from</a:t>
            </a:r>
            <a:r>
              <a:rPr lang="it-IT" dirty="0">
                <a:latin typeface="Arial" charset="0"/>
                <a:ea typeface="ＭＳ Ｐゴシック" charset="-128"/>
                <a:cs typeface="ＭＳ Ｐゴシック" charset="-128"/>
              </a:rPr>
              <a:t> the target gene </a:t>
            </a:r>
            <a:r>
              <a:rPr lang="it-IT" dirty="0" err="1">
                <a:latin typeface="Arial" charset="0"/>
                <a:ea typeface="ＭＳ Ｐゴシック" charset="-128"/>
                <a:cs typeface="ＭＳ Ｐゴシック" charset="-128"/>
              </a:rPr>
              <a:t>to</a:t>
            </a:r>
            <a:r>
              <a:rPr lang="it-IT" dirty="0">
                <a:latin typeface="Arial" charset="0"/>
                <a:ea typeface="ＭＳ Ｐゴシック" charset="-128"/>
                <a:cs typeface="ＭＳ Ｐゴシック" charset="-128"/>
              </a:rPr>
              <a:t> </a:t>
            </a:r>
            <a:r>
              <a:rPr lang="it-IT" dirty="0" err="1">
                <a:latin typeface="Arial" charset="0"/>
                <a:ea typeface="ＭＳ Ｐゴシック" charset="-128"/>
                <a:cs typeface="ＭＳ Ｐゴシック" charset="-128"/>
              </a:rPr>
              <a:t>avoid</a:t>
            </a:r>
            <a:r>
              <a:rPr lang="it-IT" dirty="0">
                <a:latin typeface="Arial" charset="0"/>
                <a:ea typeface="ＭＳ Ｐゴシック" charset="-128"/>
                <a:cs typeface="ＭＳ Ｐゴシック" charset="-128"/>
              </a:rPr>
              <a:t> off-target </a:t>
            </a:r>
            <a:r>
              <a:rPr lang="it-IT" dirty="0" err="1">
                <a:latin typeface="Arial" charset="0"/>
                <a:ea typeface="ＭＳ Ｐゴシック" charset="-128"/>
                <a:cs typeface="ＭＳ Ｐゴシック" charset="-128"/>
              </a:rPr>
              <a:t>effects</a:t>
            </a:r>
            <a:endParaRPr lang="it-IT" dirty="0">
              <a:latin typeface="Arial" charset="0"/>
              <a:ea typeface="ＭＳ Ｐゴシック" charset="-128"/>
              <a:cs typeface="ＭＳ Ｐゴシック" charset="-128"/>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7042" name="Immagine 4"/>
          <p:cNvPicPr>
            <a:picLocks noChangeAspect="1"/>
          </p:cNvPicPr>
          <p:nvPr/>
        </p:nvPicPr>
        <p:blipFill>
          <a:blip r:embed="rId2"/>
          <a:srcRect/>
          <a:stretch>
            <a:fillRect/>
          </a:stretch>
        </p:blipFill>
        <p:spPr bwMode="auto">
          <a:xfrm>
            <a:off x="-7938" y="381000"/>
            <a:ext cx="9151938" cy="5562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r>
              <a:rPr lang="en-US">
                <a:ea typeface="ＭＳ Ｐゴシック" pitchFamily="-107" charset="-128"/>
                <a:cs typeface="ＭＳ Ｐゴシック" pitchFamily="-107" charset="-128"/>
              </a:rPr>
              <a:t>Mutant Isolation</a:t>
            </a:r>
          </a:p>
        </p:txBody>
      </p:sp>
      <p:sp>
        <p:nvSpPr>
          <p:cNvPr id="19459" name="Rectangle 3"/>
          <p:cNvSpPr txBox="1">
            <a:spLocks noChangeArrowheads="1"/>
          </p:cNvSpPr>
          <p:nvPr/>
        </p:nvSpPr>
        <p:spPr bwMode="auto">
          <a:xfrm>
            <a:off x="457200" y="1417638"/>
            <a:ext cx="8229600" cy="5287962"/>
          </a:xfrm>
          <a:prstGeom prst="rect">
            <a:avLst/>
          </a:prstGeom>
          <a:noFill/>
          <a:ln w="9525">
            <a:noFill/>
            <a:miter lim="800000"/>
            <a:headEnd/>
            <a:tailEnd/>
          </a:ln>
        </p:spPr>
        <p:txBody>
          <a:bodyPr>
            <a:prstTxWarp prst="textNoShape">
              <a:avLst/>
            </a:prstTxWarp>
          </a:bodyPr>
          <a:lstStyle/>
          <a:p>
            <a:pPr marL="342900" indent="-342900" defTabSz="914400">
              <a:lnSpc>
                <a:spcPct val="90000"/>
              </a:lnSpc>
              <a:spcBef>
                <a:spcPct val="20000"/>
              </a:spcBef>
              <a:buClr>
                <a:schemeClr val="hlink"/>
              </a:buClr>
              <a:buSzPct val="70000"/>
              <a:buFont typeface="Wingdings" pitchFamily="-107" charset="2"/>
              <a:buChar char="n"/>
            </a:pPr>
            <a:r>
              <a:rPr lang="en-US" sz="2400">
                <a:latin typeface="Calibri" pitchFamily="-107" charset="0"/>
              </a:rPr>
              <a:t>EMS induces high forward mutation rate</a:t>
            </a:r>
          </a:p>
          <a:p>
            <a:pPr marL="342900" indent="-342900" defTabSz="914400">
              <a:lnSpc>
                <a:spcPct val="90000"/>
              </a:lnSpc>
              <a:spcBef>
                <a:spcPct val="20000"/>
              </a:spcBef>
              <a:buClr>
                <a:schemeClr val="hlink"/>
              </a:buClr>
              <a:buSzPct val="70000"/>
              <a:buFont typeface="Wingdings" pitchFamily="-107" charset="2"/>
              <a:buChar char="n"/>
            </a:pPr>
            <a:r>
              <a:rPr lang="en-US" sz="2400">
                <a:latin typeface="Calibri" pitchFamily="-107" charset="0"/>
              </a:rPr>
              <a:t>Hermaphrodite heterozygotes for mutation will produce </a:t>
            </a:r>
          </a:p>
          <a:p>
            <a:pPr marL="342900" indent="-342900" defTabSz="914400">
              <a:lnSpc>
                <a:spcPct val="90000"/>
              </a:lnSpc>
              <a:spcBef>
                <a:spcPct val="20000"/>
              </a:spcBef>
              <a:buClr>
                <a:schemeClr val="hlink"/>
              </a:buClr>
              <a:buSzPct val="70000"/>
              <a:buFont typeface="Wingdings" pitchFamily="-107" charset="2"/>
              <a:buNone/>
            </a:pPr>
            <a:r>
              <a:rPr lang="en-US" sz="2400">
                <a:latin typeface="Calibri" pitchFamily="-107" charset="0"/>
              </a:rPr>
              <a:t>	¼ homozygous mutant progeny by self-fertilization</a:t>
            </a:r>
          </a:p>
          <a:p>
            <a:pPr marL="342900" indent="-342900" defTabSz="914400">
              <a:lnSpc>
                <a:spcPct val="90000"/>
              </a:lnSpc>
              <a:spcBef>
                <a:spcPct val="20000"/>
              </a:spcBef>
              <a:buClr>
                <a:schemeClr val="hlink"/>
              </a:buClr>
              <a:buSzPct val="70000"/>
              <a:buFont typeface="Wingdings" pitchFamily="-107" charset="2"/>
              <a:buChar char="n"/>
            </a:pPr>
            <a:r>
              <a:rPr lang="en-US" sz="2400">
                <a:latin typeface="Calibri" pitchFamily="-107" charset="0"/>
              </a:rPr>
              <a:t>Severe effect mutations recovered because of self-fertilization (e.g., complete paralysis of body wall muscles)</a:t>
            </a:r>
          </a:p>
          <a:p>
            <a:pPr marL="342900" indent="-342900" defTabSz="914400">
              <a:lnSpc>
                <a:spcPct val="90000"/>
              </a:lnSpc>
              <a:spcBef>
                <a:spcPct val="20000"/>
              </a:spcBef>
              <a:buClr>
                <a:schemeClr val="hlink"/>
              </a:buClr>
              <a:buSzPct val="70000"/>
              <a:buFont typeface="Wingdings" pitchFamily="-107" charset="2"/>
              <a:buChar char="n"/>
            </a:pPr>
            <a:r>
              <a:rPr lang="en-US" sz="2400">
                <a:latin typeface="Calibri" pitchFamily="-107" charset="0"/>
              </a:rPr>
              <a:t>1600 genes on genetic map from mutant screens</a:t>
            </a:r>
          </a:p>
          <a:p>
            <a:pPr marL="742950" lvl="1" indent="-285750" defTabSz="914400">
              <a:lnSpc>
                <a:spcPct val="90000"/>
              </a:lnSpc>
              <a:spcBef>
                <a:spcPct val="20000"/>
              </a:spcBef>
              <a:buClr>
                <a:schemeClr val="accent2"/>
              </a:buClr>
              <a:buSzPct val="70000"/>
              <a:buFont typeface="Wingdings" pitchFamily="-107" charset="2"/>
              <a:buChar char="n"/>
            </a:pPr>
            <a:r>
              <a:rPr lang="en-US" sz="2000">
                <a:latin typeface="Calibri" pitchFamily="-107" charset="0"/>
              </a:rPr>
              <a:t>Examples</a:t>
            </a:r>
          </a:p>
          <a:p>
            <a:pPr marL="1143000" lvl="2" indent="-228600" defTabSz="914400">
              <a:lnSpc>
                <a:spcPct val="90000"/>
              </a:lnSpc>
              <a:spcBef>
                <a:spcPct val="20000"/>
              </a:spcBef>
              <a:buClr>
                <a:schemeClr val="tx2"/>
              </a:buClr>
              <a:buSzPct val="70000"/>
              <a:buFont typeface="Wingdings" pitchFamily="-107" charset="2"/>
              <a:buChar char="n"/>
            </a:pPr>
            <a:r>
              <a:rPr lang="en-US" i="1">
                <a:latin typeface="Calibri" pitchFamily="-107" charset="0"/>
              </a:rPr>
              <a:t>Dumpy</a:t>
            </a:r>
            <a:r>
              <a:rPr lang="en-US">
                <a:latin typeface="Calibri" pitchFamily="-107" charset="0"/>
              </a:rPr>
              <a:t> (</a:t>
            </a:r>
            <a:r>
              <a:rPr lang="en-US" i="1">
                <a:latin typeface="Calibri" pitchFamily="-107" charset="0"/>
              </a:rPr>
              <a:t>Dy</a:t>
            </a:r>
            <a:r>
              <a:rPr lang="en-US">
                <a:latin typeface="Calibri" pitchFamily="-107" charset="0"/>
              </a:rPr>
              <a:t>) – abnormal body shape</a:t>
            </a:r>
          </a:p>
          <a:p>
            <a:pPr marL="1143000" lvl="2" indent="-228600" defTabSz="914400">
              <a:lnSpc>
                <a:spcPct val="90000"/>
              </a:lnSpc>
              <a:spcBef>
                <a:spcPct val="20000"/>
              </a:spcBef>
              <a:buClr>
                <a:schemeClr val="tx2"/>
              </a:buClr>
              <a:buSzPct val="70000"/>
              <a:buFont typeface="Wingdings" pitchFamily="-107" charset="2"/>
              <a:buChar char="n"/>
            </a:pPr>
            <a:r>
              <a:rPr lang="en-US" i="1">
                <a:latin typeface="Calibri" pitchFamily="-107" charset="0"/>
              </a:rPr>
              <a:t>Long</a:t>
            </a:r>
            <a:r>
              <a:rPr lang="en-US">
                <a:latin typeface="Calibri" pitchFamily="-107" charset="0"/>
              </a:rPr>
              <a:t> (</a:t>
            </a:r>
            <a:r>
              <a:rPr lang="en-US" i="1">
                <a:latin typeface="Calibri" pitchFamily="-107" charset="0"/>
              </a:rPr>
              <a:t>Lon</a:t>
            </a:r>
            <a:r>
              <a:rPr lang="en-US">
                <a:latin typeface="Calibri" pitchFamily="-107" charset="0"/>
              </a:rPr>
              <a:t>) – abnormal body shape</a:t>
            </a:r>
          </a:p>
          <a:p>
            <a:pPr marL="1143000" lvl="2" indent="-228600" defTabSz="914400">
              <a:lnSpc>
                <a:spcPct val="90000"/>
              </a:lnSpc>
              <a:spcBef>
                <a:spcPct val="20000"/>
              </a:spcBef>
              <a:buClr>
                <a:schemeClr val="tx2"/>
              </a:buClr>
              <a:buSzPct val="70000"/>
              <a:buFont typeface="Wingdings" pitchFamily="-107" charset="2"/>
              <a:buChar char="n"/>
            </a:pPr>
            <a:r>
              <a:rPr lang="en-US" i="1">
                <a:latin typeface="Calibri" pitchFamily="-107" charset="0"/>
              </a:rPr>
              <a:t>Unc</a:t>
            </a:r>
            <a:r>
              <a:rPr lang="en-US">
                <a:latin typeface="Calibri" pitchFamily="-107" charset="0"/>
              </a:rPr>
              <a:t> – uncoordinated</a:t>
            </a:r>
          </a:p>
          <a:p>
            <a:pPr marL="742950" lvl="1" indent="-285750" defTabSz="914400">
              <a:lnSpc>
                <a:spcPct val="90000"/>
              </a:lnSpc>
              <a:spcBef>
                <a:spcPct val="20000"/>
              </a:spcBef>
              <a:buClr>
                <a:schemeClr val="accent2"/>
              </a:buClr>
              <a:buSzPct val="70000"/>
              <a:buFont typeface="Wingdings" pitchFamily="-107" charset="2"/>
              <a:buChar char="n"/>
            </a:pPr>
            <a:r>
              <a:rPr lang="en-US" sz="2000">
                <a:latin typeface="Calibri" pitchFamily="-107" charset="0"/>
              </a:rPr>
              <a:t>Phenotypes capitalized and not italicized</a:t>
            </a:r>
          </a:p>
          <a:p>
            <a:pPr marL="742950" lvl="1" indent="-285750" defTabSz="914400">
              <a:lnSpc>
                <a:spcPct val="90000"/>
              </a:lnSpc>
              <a:spcBef>
                <a:spcPct val="20000"/>
              </a:spcBef>
              <a:buClr>
                <a:schemeClr val="accent2"/>
              </a:buClr>
              <a:buSzPct val="70000"/>
              <a:buFont typeface="Wingdings" pitchFamily="-107" charset="2"/>
              <a:buChar char="n"/>
            </a:pPr>
            <a:r>
              <a:rPr lang="en-US" sz="2000">
                <a:latin typeface="Calibri" pitchFamily="-107" charset="0"/>
              </a:rPr>
              <a:t>Genes and alleles are in lower-case italics</a:t>
            </a:r>
          </a:p>
          <a:p>
            <a:pPr marL="742950" lvl="1" indent="-285750" defTabSz="914400">
              <a:lnSpc>
                <a:spcPct val="90000"/>
              </a:lnSpc>
              <a:spcBef>
                <a:spcPct val="20000"/>
              </a:spcBef>
              <a:buClr>
                <a:schemeClr val="accent2"/>
              </a:buClr>
              <a:buSzPct val="70000"/>
              <a:buFont typeface="Wingdings" pitchFamily="-107" charset="2"/>
              <a:buChar char="n"/>
            </a:pPr>
            <a:r>
              <a:rPr lang="en-US" sz="2000">
                <a:latin typeface="Calibri" pitchFamily="-107" charset="0"/>
              </a:rPr>
              <a:t>Protein products are all in upper case (e.g., DPY-10)</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ttangolo 3"/>
          <p:cNvSpPr>
            <a:spLocks noChangeArrowheads="1"/>
          </p:cNvSpPr>
          <p:nvPr/>
        </p:nvSpPr>
        <p:spPr bwMode="auto">
          <a:xfrm>
            <a:off x="152400" y="150813"/>
            <a:ext cx="8839200" cy="2586037"/>
          </a:xfrm>
          <a:prstGeom prst="rect">
            <a:avLst/>
          </a:prstGeom>
          <a:noFill/>
          <a:ln w="9525">
            <a:noFill/>
            <a:miter lim="800000"/>
            <a:headEnd/>
            <a:tailEnd/>
          </a:ln>
        </p:spPr>
        <p:txBody>
          <a:bodyPr>
            <a:prstTxWarp prst="textNoShape">
              <a:avLst/>
            </a:prstTxWarp>
            <a:spAutoFit/>
          </a:bodyPr>
          <a:lstStyle/>
          <a:p>
            <a:r>
              <a:rPr lang="it-IT"/>
              <a:t>The authors have constructed a library of bacteria expressing dsRNA corresponding to genes on chromosome I. </a:t>
            </a:r>
          </a:p>
          <a:p>
            <a:r>
              <a:rPr lang="it-IT"/>
              <a:t>Chromosome I is the second smallest chromosome, has few duplicated gene clusters and has no striking unusual features.</a:t>
            </a:r>
          </a:p>
          <a:p>
            <a:r>
              <a:rPr lang="it-IT"/>
              <a:t> Each individual bacterial clone is able to synthesize dsRNA designed to target a single gene; </a:t>
            </a:r>
          </a:p>
          <a:p>
            <a:r>
              <a:rPr lang="it-IT"/>
              <a:t>In total, the resulting library contains 2,445 independent clones, corresponding to 2,416 predicted genes, a total of 87.3% of the 2,769 currently predicted genes of chromosome I.</a:t>
            </a: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9090" name="Immagine 3" descr="408325At-001.gif"/>
          <p:cNvPicPr>
            <a:picLocks noChangeAspect="1"/>
          </p:cNvPicPr>
          <p:nvPr/>
        </p:nvPicPr>
        <p:blipFill>
          <a:blip r:embed="rId2"/>
          <a:srcRect/>
          <a:stretch>
            <a:fillRect/>
          </a:stretch>
        </p:blipFill>
        <p:spPr bwMode="auto">
          <a:xfrm>
            <a:off x="1752600" y="266700"/>
            <a:ext cx="5876925" cy="65913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0114" name="Immagine 4" descr="408325ac.2.jpg"/>
          <p:cNvPicPr>
            <a:picLocks noChangeAspect="1"/>
          </p:cNvPicPr>
          <p:nvPr/>
        </p:nvPicPr>
        <p:blipFill>
          <a:blip r:embed="rId2"/>
          <a:srcRect r="32001"/>
          <a:stretch>
            <a:fillRect/>
          </a:stretch>
        </p:blipFill>
        <p:spPr bwMode="auto">
          <a:xfrm>
            <a:off x="609600" y="0"/>
            <a:ext cx="5181600" cy="5384800"/>
          </a:xfrm>
          <a:prstGeom prst="rect">
            <a:avLst/>
          </a:prstGeom>
          <a:noFill/>
          <a:ln w="9525">
            <a:noFill/>
            <a:miter lim="800000"/>
            <a:headEnd/>
            <a:tailEnd/>
          </a:ln>
        </p:spPr>
      </p:pic>
      <p:sp>
        <p:nvSpPr>
          <p:cNvPr id="90115" name="Rettangolo 5"/>
          <p:cNvSpPr>
            <a:spLocks noChangeArrowheads="1"/>
          </p:cNvSpPr>
          <p:nvPr/>
        </p:nvSpPr>
        <p:spPr bwMode="auto">
          <a:xfrm>
            <a:off x="228600" y="5384800"/>
            <a:ext cx="8534400" cy="1446213"/>
          </a:xfrm>
          <a:prstGeom prst="rect">
            <a:avLst/>
          </a:prstGeom>
          <a:noFill/>
          <a:ln w="9525">
            <a:noFill/>
            <a:miter lim="800000"/>
            <a:headEnd/>
            <a:tailEnd/>
          </a:ln>
        </p:spPr>
        <p:txBody>
          <a:bodyPr>
            <a:prstTxWarp prst="textNoShape">
              <a:avLst/>
            </a:prstTxWarp>
            <a:spAutoFit/>
          </a:bodyPr>
          <a:lstStyle/>
          <a:p>
            <a:r>
              <a:rPr lang="it-IT" sz="1100"/>
              <a:t>a, Predicted products of genes that gave Ste, Emb, Unc or viable post-embryonic (Pep) RNAi phenotypes were placed into functional classes as described in Methods. Genes whose products could not be accurately classified into any of the eight functional classes were placed into the unknown category (white). Numbers denote the percentage of genes in each functional class; pie charts illustrate these numbers graphically. b, Pie charts show distributions of predicted gene products grouped as follows: </a:t>
            </a:r>
            <a:r>
              <a:rPr lang="it-IT" sz="1100" b="1"/>
              <a:t>basal metabolic category (red) </a:t>
            </a:r>
            <a:r>
              <a:rPr lang="it-IT" sz="1100"/>
              <a:t>comprises the classes of DNA, RNA, protein and intermediate metabolism; </a:t>
            </a:r>
            <a:r>
              <a:rPr lang="it-IT" sz="1100" b="1"/>
              <a:t>specialized functions (blue</a:t>
            </a:r>
            <a:r>
              <a:rPr lang="it-IT" sz="1100"/>
              <a:t>) comprises cell-cycle and chromosome dynamics, cell biology and cellular structure, gene-specific transcription factors and signal transduction. Worms show the tissue affected in each phenotypic class shaded in grey. c, Distribution of genes giving rise to non-viable RNAi phenotypes in C. elegans (worm) or to non-viable phenotypes following disruption in S. cerevisiae (yeast).</a:t>
            </a:r>
          </a:p>
        </p:txBody>
      </p:sp>
      <p:sp>
        <p:nvSpPr>
          <p:cNvPr id="90116" name="CasellaDiTesto 6"/>
          <p:cNvSpPr txBox="1">
            <a:spLocks noChangeArrowheads="1"/>
          </p:cNvSpPr>
          <p:nvPr/>
        </p:nvSpPr>
        <p:spPr bwMode="auto">
          <a:xfrm>
            <a:off x="5943600" y="685800"/>
            <a:ext cx="2362200" cy="2032000"/>
          </a:xfrm>
          <a:prstGeom prst="rect">
            <a:avLst/>
          </a:prstGeom>
          <a:noFill/>
          <a:ln w="9525">
            <a:noFill/>
            <a:miter lim="800000"/>
            <a:headEnd/>
            <a:tailEnd/>
          </a:ln>
        </p:spPr>
        <p:txBody>
          <a:bodyPr>
            <a:prstTxWarp prst="textNoShape">
              <a:avLst/>
            </a:prstTxWarp>
            <a:spAutoFit/>
          </a:bodyPr>
          <a:lstStyle/>
          <a:p>
            <a:r>
              <a:rPr lang="it-IT"/>
              <a:t>Functional classes of Emb (embryonic lethal), Ste (sterile), Unc (uncoordinated) and Pep (viable post-embryonic phenotype) genes</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1138" name="Picture 5" descr="synchronization"/>
          <p:cNvPicPr>
            <a:picLocks noChangeAspect="1" noChangeArrowheads="1"/>
          </p:cNvPicPr>
          <p:nvPr/>
        </p:nvPicPr>
        <p:blipFill>
          <a:blip r:embed="rId2"/>
          <a:srcRect/>
          <a:stretch>
            <a:fillRect/>
          </a:stretch>
        </p:blipFill>
        <p:spPr bwMode="auto">
          <a:xfrm>
            <a:off x="323850" y="260350"/>
            <a:ext cx="3557588" cy="3743325"/>
          </a:xfrm>
          <a:prstGeom prst="rect">
            <a:avLst/>
          </a:prstGeom>
          <a:noFill/>
          <a:ln w="9525">
            <a:solidFill>
              <a:schemeClr val="tx1"/>
            </a:solidFill>
            <a:miter lim="800000"/>
            <a:headEnd/>
            <a:tailEnd/>
          </a:ln>
        </p:spPr>
      </p:pic>
      <p:pic>
        <p:nvPicPr>
          <p:cNvPr id="91139" name="Picture 7" descr="wormgrowth"/>
          <p:cNvPicPr>
            <a:picLocks noChangeAspect="1" noChangeArrowheads="1"/>
          </p:cNvPicPr>
          <p:nvPr/>
        </p:nvPicPr>
        <p:blipFill>
          <a:blip r:embed="rId3"/>
          <a:srcRect/>
          <a:stretch>
            <a:fillRect/>
          </a:stretch>
        </p:blipFill>
        <p:spPr bwMode="auto">
          <a:xfrm>
            <a:off x="323850" y="4437063"/>
            <a:ext cx="3598863" cy="2160587"/>
          </a:xfrm>
          <a:prstGeom prst="rect">
            <a:avLst/>
          </a:prstGeom>
          <a:noFill/>
          <a:ln w="9525">
            <a:noFill/>
            <a:miter lim="800000"/>
            <a:headEnd/>
            <a:tailEnd/>
          </a:ln>
        </p:spPr>
      </p:pic>
      <p:pic>
        <p:nvPicPr>
          <p:cNvPr id="91140" name="Picture 9" descr="Target Gene"/>
          <p:cNvPicPr>
            <a:picLocks noChangeAspect="1" noChangeArrowheads="1"/>
          </p:cNvPicPr>
          <p:nvPr/>
        </p:nvPicPr>
        <p:blipFill>
          <a:blip r:embed="rId4"/>
          <a:srcRect/>
          <a:stretch>
            <a:fillRect/>
          </a:stretch>
        </p:blipFill>
        <p:spPr bwMode="auto">
          <a:xfrm>
            <a:off x="4356100" y="260350"/>
            <a:ext cx="4603750" cy="6337300"/>
          </a:xfrm>
          <a:prstGeom prst="rect">
            <a:avLst/>
          </a:prstGeom>
          <a:noFill/>
          <a:ln w="9525">
            <a:noFill/>
            <a:miter lim="800000"/>
            <a:headEnd/>
            <a:tailEnd/>
          </a:ln>
        </p:spPr>
      </p:pic>
      <p:sp>
        <p:nvSpPr>
          <p:cNvPr id="91141" name="Line 10"/>
          <p:cNvSpPr>
            <a:spLocks noChangeShapeType="1"/>
          </p:cNvSpPr>
          <p:nvPr/>
        </p:nvSpPr>
        <p:spPr bwMode="auto">
          <a:xfrm>
            <a:off x="1979613" y="4076700"/>
            <a:ext cx="0" cy="288925"/>
          </a:xfrm>
          <a:prstGeom prst="line">
            <a:avLst/>
          </a:prstGeom>
          <a:noFill/>
          <a:ln w="76200">
            <a:solidFill>
              <a:schemeClr val="tx1"/>
            </a:solidFill>
            <a:round/>
            <a:headEnd/>
            <a:tailEnd type="triangle" w="med" len="med"/>
          </a:ln>
        </p:spPr>
        <p:txBody>
          <a:bodyPr>
            <a:prstTxWarp prst="textNoShape">
              <a:avLst/>
            </a:prstTxWarp>
          </a:bodyPr>
          <a:lstStyle/>
          <a:p>
            <a:endParaRPr lang="it-IT"/>
          </a:p>
        </p:txBody>
      </p:sp>
      <p:sp>
        <p:nvSpPr>
          <p:cNvPr id="91142" name="Line 11"/>
          <p:cNvSpPr>
            <a:spLocks noChangeShapeType="1"/>
          </p:cNvSpPr>
          <p:nvPr/>
        </p:nvSpPr>
        <p:spPr bwMode="auto">
          <a:xfrm>
            <a:off x="3995738" y="5516563"/>
            <a:ext cx="287337" cy="0"/>
          </a:xfrm>
          <a:prstGeom prst="line">
            <a:avLst/>
          </a:prstGeom>
          <a:noFill/>
          <a:ln w="76200">
            <a:solidFill>
              <a:schemeClr val="tx1"/>
            </a:solidFill>
            <a:round/>
            <a:headEnd/>
            <a:tailEnd type="triangle" w="med" len="med"/>
          </a:ln>
        </p:spPr>
        <p:txBody>
          <a:bodyPr>
            <a:prstTxWarp prst="textNoShape">
              <a:avLst/>
            </a:prstTxWarp>
          </a:bodyPr>
          <a:lstStyle/>
          <a:p>
            <a:endParaRPr lang="it-IT"/>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Titolo 1"/>
          <p:cNvSpPr>
            <a:spLocks noGrp="1"/>
          </p:cNvSpPr>
          <p:nvPr>
            <p:ph type="title"/>
          </p:nvPr>
        </p:nvSpPr>
        <p:spPr/>
        <p:txBody>
          <a:bodyPr/>
          <a:lstStyle/>
          <a:p>
            <a:pPr eaLnBrk="1" hangingPunct="1"/>
            <a:endParaRPr lang="it-IT" smtClean="0">
              <a:ea typeface="ＭＳ Ｐゴシック" pitchFamily="-107" charset="-128"/>
              <a:cs typeface="ＭＳ Ｐゴシック" pitchFamily="-107" charset="-128"/>
            </a:endParaRPr>
          </a:p>
        </p:txBody>
      </p:sp>
      <p:sp>
        <p:nvSpPr>
          <p:cNvPr id="92163" name="Segnaposto contenuto 2"/>
          <p:cNvSpPr>
            <a:spLocks noGrp="1"/>
          </p:cNvSpPr>
          <p:nvPr>
            <p:ph idx="1"/>
          </p:nvPr>
        </p:nvSpPr>
        <p:spPr/>
        <p:txBody>
          <a:bodyPr/>
          <a:lstStyle/>
          <a:p>
            <a:pPr eaLnBrk="1" hangingPunct="1"/>
            <a:endParaRPr lang="it-IT" smtClean="0">
              <a:ea typeface="ＭＳ Ｐゴシック" pitchFamily="-107" charset="-128"/>
              <a:cs typeface="ＭＳ Ｐゴシック" pitchFamily="-107" charset="-128"/>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Titolo 1"/>
          <p:cNvSpPr>
            <a:spLocks noGrp="1"/>
          </p:cNvSpPr>
          <p:nvPr>
            <p:ph type="title"/>
          </p:nvPr>
        </p:nvSpPr>
        <p:spPr/>
        <p:txBody>
          <a:bodyPr/>
          <a:lstStyle/>
          <a:p>
            <a:pPr eaLnBrk="1" hangingPunct="1"/>
            <a:endParaRPr lang="it-IT" smtClean="0">
              <a:ea typeface="ＭＳ Ｐゴシック" pitchFamily="-107" charset="-128"/>
              <a:cs typeface="ＭＳ Ｐゴシック" pitchFamily="-107" charset="-128"/>
            </a:endParaRPr>
          </a:p>
        </p:txBody>
      </p:sp>
      <p:sp>
        <p:nvSpPr>
          <p:cNvPr id="93187" name="Segnaposto contenuto 2"/>
          <p:cNvSpPr>
            <a:spLocks noGrp="1"/>
          </p:cNvSpPr>
          <p:nvPr>
            <p:ph idx="1"/>
          </p:nvPr>
        </p:nvSpPr>
        <p:spPr/>
        <p:txBody>
          <a:bodyPr/>
          <a:lstStyle/>
          <a:p>
            <a:pPr eaLnBrk="1" hangingPunct="1"/>
            <a:endParaRPr lang="it-IT" smtClean="0">
              <a:ea typeface="ＭＳ Ｐゴシック" pitchFamily="-107" charset="-128"/>
              <a:cs typeface="ＭＳ Ｐゴシック" pitchFamily="-107" charset="-128"/>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Titolo 1"/>
          <p:cNvSpPr>
            <a:spLocks noGrp="1"/>
          </p:cNvSpPr>
          <p:nvPr>
            <p:ph type="title"/>
          </p:nvPr>
        </p:nvSpPr>
        <p:spPr/>
        <p:txBody>
          <a:bodyPr/>
          <a:lstStyle/>
          <a:p>
            <a:pPr eaLnBrk="1" hangingPunct="1"/>
            <a:endParaRPr lang="it-IT" smtClean="0">
              <a:ea typeface="ＭＳ Ｐゴシック" pitchFamily="-107" charset="-128"/>
              <a:cs typeface="ＭＳ Ｐゴシック" pitchFamily="-107" charset="-128"/>
            </a:endParaRPr>
          </a:p>
        </p:txBody>
      </p:sp>
      <p:sp>
        <p:nvSpPr>
          <p:cNvPr id="94211" name="Segnaposto contenuto 2"/>
          <p:cNvSpPr>
            <a:spLocks noGrp="1"/>
          </p:cNvSpPr>
          <p:nvPr>
            <p:ph idx="1"/>
          </p:nvPr>
        </p:nvSpPr>
        <p:spPr/>
        <p:txBody>
          <a:bodyPr/>
          <a:lstStyle/>
          <a:p>
            <a:pPr eaLnBrk="1" hangingPunct="1"/>
            <a:endParaRPr lang="it-IT" smtClean="0">
              <a:ea typeface="ＭＳ Ｐゴシック" pitchFamily="-107" charset="-128"/>
              <a:cs typeface="ＭＳ Ｐゴシック" pitchFamily="-107"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11"/>
          <p:cNvPicPr>
            <a:picLocks noChangeAspect="1" noChangeArrowheads="1"/>
          </p:cNvPicPr>
          <p:nvPr/>
        </p:nvPicPr>
        <p:blipFill>
          <a:blip r:embed="rId2"/>
          <a:srcRect/>
          <a:stretch>
            <a:fillRect/>
          </a:stretch>
        </p:blipFill>
        <p:spPr bwMode="auto">
          <a:xfrm>
            <a:off x="395288" y="4703763"/>
            <a:ext cx="3889375" cy="1533525"/>
          </a:xfrm>
          <a:prstGeom prst="rect">
            <a:avLst/>
          </a:prstGeom>
          <a:noFill/>
          <a:ln w="9525">
            <a:noFill/>
            <a:miter lim="800000"/>
            <a:headEnd/>
            <a:tailEnd/>
          </a:ln>
        </p:spPr>
      </p:pic>
      <p:sp>
        <p:nvSpPr>
          <p:cNvPr id="20483" name="Rectangle 2"/>
          <p:cNvSpPr>
            <a:spLocks noGrp="1" noChangeArrowheads="1"/>
          </p:cNvSpPr>
          <p:nvPr>
            <p:ph type="title"/>
          </p:nvPr>
        </p:nvSpPr>
        <p:spPr/>
        <p:txBody>
          <a:bodyPr/>
          <a:lstStyle/>
          <a:p>
            <a:pPr eaLnBrk="1" hangingPunct="1"/>
            <a:r>
              <a:rPr lang="et-EE">
                <a:latin typeface="Comic Sans MS" pitchFamily="-107" charset="0"/>
                <a:ea typeface="ＭＳ Ｐゴシック" pitchFamily="-107" charset="-128"/>
                <a:cs typeface="ＭＳ Ｐゴシック" pitchFamily="-107" charset="-128"/>
              </a:rPr>
              <a:t>Mutants</a:t>
            </a:r>
          </a:p>
        </p:txBody>
      </p:sp>
      <p:sp>
        <p:nvSpPr>
          <p:cNvPr id="20484" name="Rectangle 3"/>
          <p:cNvSpPr>
            <a:spLocks noGrp="1" noChangeArrowheads="1"/>
          </p:cNvSpPr>
          <p:nvPr>
            <p:ph type="body" idx="1"/>
          </p:nvPr>
        </p:nvSpPr>
        <p:spPr/>
        <p:txBody>
          <a:bodyPr/>
          <a:lstStyle/>
          <a:p>
            <a:pPr eaLnBrk="1" hangingPunct="1">
              <a:buFontTx/>
              <a:buNone/>
            </a:pPr>
            <a:r>
              <a:rPr lang="et-EE" sz="1800">
                <a:ea typeface="ＭＳ Ｐゴシック" pitchFamily="-107" charset="-128"/>
                <a:cs typeface="ＭＳ Ｐゴシック" pitchFamily="-107" charset="-128"/>
                <a:hlinkClick r:id="rId3"/>
              </a:rPr>
              <a:t>http://130.15.90.245/photos.htm</a:t>
            </a:r>
            <a:endParaRPr lang="et-EE" sz="1800">
              <a:ea typeface="ＭＳ Ｐゴシック" pitchFamily="-107" charset="-128"/>
              <a:cs typeface="ＭＳ Ｐゴシック" pitchFamily="-107" charset="-128"/>
            </a:endParaRPr>
          </a:p>
        </p:txBody>
      </p:sp>
      <p:pic>
        <p:nvPicPr>
          <p:cNvPr id="20485" name="Picture 6" descr="MMcP%20duox%20extreme%20blister"/>
          <p:cNvPicPr>
            <a:picLocks noChangeAspect="1" noChangeArrowheads="1"/>
          </p:cNvPicPr>
          <p:nvPr/>
        </p:nvPicPr>
        <p:blipFill>
          <a:blip r:embed="rId4"/>
          <a:srcRect/>
          <a:stretch>
            <a:fillRect/>
          </a:stretch>
        </p:blipFill>
        <p:spPr bwMode="auto">
          <a:xfrm>
            <a:off x="4356100" y="2205038"/>
            <a:ext cx="1335088" cy="2212975"/>
          </a:xfrm>
          <a:prstGeom prst="rect">
            <a:avLst/>
          </a:prstGeom>
          <a:noFill/>
          <a:ln w="9525">
            <a:noFill/>
            <a:miter lim="800000"/>
            <a:headEnd/>
            <a:tailEnd/>
          </a:ln>
        </p:spPr>
      </p:pic>
      <p:sp>
        <p:nvSpPr>
          <p:cNvPr id="20486" name="Text Box 9"/>
          <p:cNvSpPr txBox="1">
            <a:spLocks noChangeArrowheads="1"/>
          </p:cNvSpPr>
          <p:nvPr/>
        </p:nvSpPr>
        <p:spPr bwMode="auto">
          <a:xfrm>
            <a:off x="5148263" y="3933825"/>
            <a:ext cx="438150" cy="366713"/>
          </a:xfrm>
          <a:prstGeom prst="rect">
            <a:avLst/>
          </a:prstGeom>
          <a:noFill/>
          <a:ln w="9525">
            <a:noFill/>
            <a:miter lim="800000"/>
            <a:headEnd/>
            <a:tailEnd/>
          </a:ln>
        </p:spPr>
        <p:txBody>
          <a:bodyPr wrap="none">
            <a:prstTxWarp prst="textNoShape">
              <a:avLst/>
            </a:prstTxWarp>
            <a:spAutoFit/>
          </a:bodyPr>
          <a:lstStyle/>
          <a:p>
            <a:r>
              <a:rPr lang="et-EE"/>
              <a:t>Bli</a:t>
            </a:r>
          </a:p>
        </p:txBody>
      </p:sp>
      <p:sp>
        <p:nvSpPr>
          <p:cNvPr id="20487" name="Text Box 10"/>
          <p:cNvSpPr txBox="1">
            <a:spLocks noChangeArrowheads="1"/>
          </p:cNvSpPr>
          <p:nvPr/>
        </p:nvSpPr>
        <p:spPr bwMode="auto">
          <a:xfrm>
            <a:off x="3563938" y="5805488"/>
            <a:ext cx="615950" cy="366712"/>
          </a:xfrm>
          <a:prstGeom prst="rect">
            <a:avLst/>
          </a:prstGeom>
          <a:noFill/>
          <a:ln w="9525">
            <a:noFill/>
            <a:miter lim="800000"/>
            <a:headEnd/>
            <a:tailEnd/>
          </a:ln>
        </p:spPr>
        <p:txBody>
          <a:bodyPr wrap="none">
            <a:prstTxWarp prst="textNoShape">
              <a:avLst/>
            </a:prstTxWarp>
            <a:spAutoFit/>
          </a:bodyPr>
          <a:lstStyle/>
          <a:p>
            <a:r>
              <a:rPr lang="et-EE"/>
              <a:t>Muv</a:t>
            </a:r>
          </a:p>
        </p:txBody>
      </p:sp>
      <p:pic>
        <p:nvPicPr>
          <p:cNvPr id="20488" name="Picture 12"/>
          <p:cNvPicPr>
            <a:picLocks noChangeAspect="1" noChangeArrowheads="1"/>
          </p:cNvPicPr>
          <p:nvPr/>
        </p:nvPicPr>
        <p:blipFill>
          <a:blip r:embed="rId5"/>
          <a:srcRect/>
          <a:stretch>
            <a:fillRect/>
          </a:stretch>
        </p:blipFill>
        <p:spPr bwMode="auto">
          <a:xfrm>
            <a:off x="395288" y="2060575"/>
            <a:ext cx="3960812" cy="2590800"/>
          </a:xfrm>
          <a:prstGeom prst="rect">
            <a:avLst/>
          </a:prstGeom>
          <a:noFill/>
          <a:ln w="9525">
            <a:noFill/>
            <a:miter lim="800000"/>
            <a:headEnd/>
            <a:tailEnd/>
          </a:ln>
        </p:spPr>
      </p:pic>
      <p:pic>
        <p:nvPicPr>
          <p:cNvPr id="20489" name="Picture 16" descr="Normal movement of a wild-type C. elegans worm"/>
          <p:cNvPicPr>
            <a:picLocks noChangeAspect="1" noChangeArrowheads="1"/>
          </p:cNvPicPr>
          <p:nvPr/>
        </p:nvPicPr>
        <p:blipFill>
          <a:blip r:embed="rId6"/>
          <a:srcRect/>
          <a:stretch>
            <a:fillRect/>
          </a:stretch>
        </p:blipFill>
        <p:spPr bwMode="auto">
          <a:xfrm>
            <a:off x="4427538" y="4652963"/>
            <a:ext cx="2160587" cy="1619250"/>
          </a:xfrm>
          <a:prstGeom prst="rect">
            <a:avLst/>
          </a:prstGeom>
          <a:noFill/>
          <a:ln w="9525">
            <a:noFill/>
            <a:miter lim="800000"/>
            <a:headEnd/>
            <a:tailEnd/>
          </a:ln>
        </p:spPr>
      </p:pic>
      <p:pic>
        <p:nvPicPr>
          <p:cNvPr id="20490" name="Picture 14" descr="Movement of a genetically altered mutant C. elegans worm"/>
          <p:cNvPicPr>
            <a:picLocks noChangeAspect="1" noChangeArrowheads="1"/>
          </p:cNvPicPr>
          <p:nvPr/>
        </p:nvPicPr>
        <p:blipFill>
          <a:blip r:embed="rId7"/>
          <a:srcRect/>
          <a:stretch>
            <a:fillRect/>
          </a:stretch>
        </p:blipFill>
        <p:spPr bwMode="auto">
          <a:xfrm>
            <a:off x="6588125" y="4652963"/>
            <a:ext cx="2160588" cy="1619250"/>
          </a:xfrm>
          <a:prstGeom prst="rect">
            <a:avLst/>
          </a:prstGeom>
          <a:noFill/>
          <a:ln w="9525">
            <a:noFill/>
            <a:miter lim="800000"/>
            <a:headEnd/>
            <a:tailEnd/>
          </a:ln>
        </p:spPr>
      </p:pic>
      <p:sp>
        <p:nvSpPr>
          <p:cNvPr id="20491" name="Rectangle 17"/>
          <p:cNvSpPr>
            <a:spLocks noChangeArrowheads="1"/>
          </p:cNvSpPr>
          <p:nvPr/>
        </p:nvSpPr>
        <p:spPr bwMode="auto">
          <a:xfrm>
            <a:off x="6588125" y="5876925"/>
            <a:ext cx="717550" cy="366713"/>
          </a:xfrm>
          <a:prstGeom prst="rect">
            <a:avLst/>
          </a:prstGeom>
          <a:noFill/>
          <a:ln w="9525">
            <a:noFill/>
            <a:miter lim="800000"/>
            <a:headEnd/>
            <a:tailEnd/>
          </a:ln>
        </p:spPr>
        <p:txBody>
          <a:bodyPr wrap="none" anchor="ctr">
            <a:prstTxWarp prst="textNoShape">
              <a:avLst/>
            </a:prstTxWarp>
            <a:spAutoFit/>
          </a:bodyPr>
          <a:lstStyle/>
          <a:p>
            <a:r>
              <a:rPr lang="et-EE" i="1">
                <a:solidFill>
                  <a:schemeClr val="bg1"/>
                </a:solidFill>
              </a:rPr>
              <a:t>trp-4 </a:t>
            </a:r>
          </a:p>
        </p:txBody>
      </p:sp>
      <p:sp>
        <p:nvSpPr>
          <p:cNvPr id="20492" name="Text Box 18"/>
          <p:cNvSpPr txBox="1">
            <a:spLocks noChangeArrowheads="1"/>
          </p:cNvSpPr>
          <p:nvPr/>
        </p:nvSpPr>
        <p:spPr bwMode="auto">
          <a:xfrm>
            <a:off x="4500563" y="5805488"/>
            <a:ext cx="412750" cy="366712"/>
          </a:xfrm>
          <a:prstGeom prst="rect">
            <a:avLst/>
          </a:prstGeom>
          <a:noFill/>
          <a:ln w="9525">
            <a:noFill/>
            <a:miter lim="800000"/>
            <a:headEnd/>
            <a:tailEnd/>
          </a:ln>
        </p:spPr>
        <p:txBody>
          <a:bodyPr wrap="none">
            <a:prstTxWarp prst="textNoShape">
              <a:avLst/>
            </a:prstTxWarp>
            <a:spAutoFit/>
          </a:bodyPr>
          <a:lstStyle/>
          <a:p>
            <a:r>
              <a:rPr lang="et-EE">
                <a:solidFill>
                  <a:schemeClr val="bg1"/>
                </a:solidFill>
              </a:rPr>
              <a:t>wt</a:t>
            </a:r>
          </a:p>
        </p:txBody>
      </p:sp>
      <p:sp>
        <p:nvSpPr>
          <p:cNvPr id="20493" name="Text Box 19"/>
          <p:cNvSpPr txBox="1">
            <a:spLocks noChangeArrowheads="1"/>
          </p:cNvSpPr>
          <p:nvPr/>
        </p:nvSpPr>
        <p:spPr bwMode="auto">
          <a:xfrm>
            <a:off x="8101013" y="5805488"/>
            <a:ext cx="590550" cy="366712"/>
          </a:xfrm>
          <a:prstGeom prst="rect">
            <a:avLst/>
          </a:prstGeom>
          <a:noFill/>
          <a:ln w="9525">
            <a:noFill/>
            <a:miter lim="800000"/>
            <a:headEnd/>
            <a:tailEnd/>
          </a:ln>
        </p:spPr>
        <p:txBody>
          <a:bodyPr wrap="none">
            <a:prstTxWarp prst="textNoShape">
              <a:avLst/>
            </a:prstTxWarp>
            <a:spAutoFit/>
          </a:bodyPr>
          <a:lstStyle/>
          <a:p>
            <a:r>
              <a:rPr lang="et-EE"/>
              <a:t>Unc</a:t>
            </a:r>
          </a:p>
        </p:txBody>
      </p:sp>
      <p:pic>
        <p:nvPicPr>
          <p:cNvPr id="20494" name="Picture 20" descr="Jeff-VAB-worm"/>
          <p:cNvPicPr>
            <a:picLocks noChangeAspect="1" noChangeArrowheads="1"/>
          </p:cNvPicPr>
          <p:nvPr/>
        </p:nvPicPr>
        <p:blipFill>
          <a:blip r:embed="rId8"/>
          <a:srcRect/>
          <a:stretch>
            <a:fillRect/>
          </a:stretch>
        </p:blipFill>
        <p:spPr bwMode="auto">
          <a:xfrm>
            <a:off x="5867400" y="1916113"/>
            <a:ext cx="3067050" cy="2514600"/>
          </a:xfrm>
          <a:prstGeom prst="rect">
            <a:avLst/>
          </a:prstGeom>
          <a:noFill/>
          <a:ln w="9525">
            <a:noFill/>
            <a:miter lim="800000"/>
            <a:headEnd/>
            <a:tailEnd/>
          </a:ln>
        </p:spPr>
      </p:pic>
      <p:sp>
        <p:nvSpPr>
          <p:cNvPr id="20495" name="Text Box 21"/>
          <p:cNvSpPr txBox="1">
            <a:spLocks noChangeArrowheads="1"/>
          </p:cNvSpPr>
          <p:nvPr/>
        </p:nvSpPr>
        <p:spPr bwMode="auto">
          <a:xfrm>
            <a:off x="8027988" y="4005263"/>
            <a:ext cx="654050" cy="366712"/>
          </a:xfrm>
          <a:prstGeom prst="rect">
            <a:avLst/>
          </a:prstGeom>
          <a:noFill/>
          <a:ln w="9525">
            <a:noFill/>
            <a:miter lim="800000"/>
            <a:headEnd/>
            <a:tailEnd/>
          </a:ln>
        </p:spPr>
        <p:txBody>
          <a:bodyPr wrap="none">
            <a:prstTxWarp prst="textNoShape">
              <a:avLst/>
            </a:prstTxWarp>
            <a:spAutoFit/>
          </a:bodyPr>
          <a:lstStyle/>
          <a:p>
            <a:r>
              <a:rPr lang="et-EE"/>
              <a:t>Bmd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olo 1"/>
          <p:cNvSpPr>
            <a:spLocks noGrp="1"/>
          </p:cNvSpPr>
          <p:nvPr>
            <p:ph type="title"/>
          </p:nvPr>
        </p:nvSpPr>
        <p:spPr>
          <a:xfrm>
            <a:off x="457200" y="0"/>
            <a:ext cx="8229600" cy="1143000"/>
          </a:xfrm>
        </p:spPr>
        <p:txBody>
          <a:bodyPr/>
          <a:lstStyle/>
          <a:p>
            <a:pPr eaLnBrk="1" hangingPunct="1"/>
            <a:r>
              <a:rPr lang="en-US" b="1" smtClean="0">
                <a:ea typeface="ＭＳ Ｐゴシック" pitchFamily="-107" charset="-128"/>
                <a:cs typeface="ＭＳ Ｐゴシック" pitchFamily="-107" charset="-128"/>
              </a:rPr>
              <a:t>WHY </a:t>
            </a:r>
            <a:r>
              <a:rPr lang="en-US" b="1" i="1" smtClean="0">
                <a:ea typeface="ＭＳ Ｐゴシック" pitchFamily="-107" charset="-128"/>
                <a:cs typeface="ＭＳ Ｐゴシック" pitchFamily="-107" charset="-128"/>
              </a:rPr>
              <a:t>C.elegans</a:t>
            </a:r>
            <a:r>
              <a:rPr lang="en-US" b="1" smtClean="0">
                <a:ea typeface="ＭＳ Ｐゴシック" pitchFamily="-107" charset="-128"/>
                <a:cs typeface="ＭＳ Ｐゴシック" pitchFamily="-107" charset="-128"/>
              </a:rPr>
              <a:t>?</a:t>
            </a:r>
          </a:p>
        </p:txBody>
      </p:sp>
      <p:sp>
        <p:nvSpPr>
          <p:cNvPr id="21507" name="Segnaposto contenuto 2"/>
          <p:cNvSpPr>
            <a:spLocks noGrp="1"/>
          </p:cNvSpPr>
          <p:nvPr>
            <p:ph idx="1"/>
          </p:nvPr>
        </p:nvSpPr>
        <p:spPr>
          <a:xfrm>
            <a:off x="457200" y="1143000"/>
            <a:ext cx="8229600" cy="4373563"/>
          </a:xfrm>
        </p:spPr>
        <p:txBody>
          <a:bodyPr/>
          <a:lstStyle/>
          <a:p>
            <a:pPr eaLnBrk="1" hangingPunct="1"/>
            <a:r>
              <a:rPr lang="it-IT" sz="2000" b="1" smtClean="0">
                <a:ea typeface="ＭＳ Ｐゴシック" pitchFamily="-107" charset="-128"/>
                <a:cs typeface="ＭＳ Ｐゴシック" pitchFamily="-107" charset="-128"/>
              </a:rPr>
              <a:t>Short generation time: </a:t>
            </a:r>
            <a:r>
              <a:rPr lang="it-IT" sz="2000" smtClean="0">
                <a:ea typeface="ＭＳ Ｐゴシック" pitchFamily="-107" charset="-128"/>
                <a:cs typeface="ＭＳ Ｐゴシック" pitchFamily="-107" charset="-128"/>
              </a:rPr>
              <a:t>between 3 days-1 week depending on temperature.</a:t>
            </a:r>
          </a:p>
          <a:p>
            <a:pPr eaLnBrk="1" hangingPunct="1"/>
            <a:r>
              <a:rPr lang="it-IT" sz="2000" b="1" smtClean="0">
                <a:ea typeface="ＭＳ Ｐゴシック" pitchFamily="-107" charset="-128"/>
                <a:cs typeface="ＭＳ Ｐゴシック" pitchFamily="-107" charset="-128"/>
              </a:rPr>
              <a:t>Stocks can be frozen:</a:t>
            </a:r>
            <a:r>
              <a:rPr lang="it-IT" sz="2000" smtClean="0">
                <a:ea typeface="ＭＳ Ｐゴシック" pitchFamily="-107" charset="-128"/>
                <a:cs typeface="ＭＳ Ｐゴシック" pitchFamily="-107" charset="-128"/>
              </a:rPr>
              <a:t> the eggs survive the freezing process so stocks don’t have to be continuously propagated. </a:t>
            </a:r>
          </a:p>
          <a:p>
            <a:pPr eaLnBrk="1" hangingPunct="1"/>
            <a:r>
              <a:rPr lang="it-IT" sz="2000" b="1" smtClean="0">
                <a:ea typeface="ＭＳ Ｐゴシック" pitchFamily="-107" charset="-128"/>
                <a:cs typeface="ＭＳ Ｐゴシック" pitchFamily="-107" charset="-128"/>
              </a:rPr>
              <a:t>Very easy to propagate and recover: </a:t>
            </a:r>
            <a:r>
              <a:rPr lang="it-IT" sz="2000" smtClean="0">
                <a:ea typeface="ＭＳ Ｐゴシック" pitchFamily="-107" charset="-128"/>
                <a:cs typeface="ＭＳ Ｐゴシック" pitchFamily="-107" charset="-128"/>
              </a:rPr>
              <a:t>a</a:t>
            </a:r>
            <a:r>
              <a:rPr lang="it-IT" sz="2000" b="1" smtClean="0">
                <a:ea typeface="ＭＳ Ｐゴシック" pitchFamily="-107" charset="-128"/>
                <a:cs typeface="ＭＳ Ｐゴシック" pitchFamily="-107" charset="-128"/>
              </a:rPr>
              <a:t> </a:t>
            </a:r>
            <a:r>
              <a:rPr lang="it-IT" sz="2000" smtClean="0">
                <a:ea typeface="ＭＳ Ｐゴシック" pitchFamily="-107" charset="-128"/>
                <a:cs typeface="ＭＳ Ｐゴシック" pitchFamily="-107" charset="-128"/>
              </a:rPr>
              <a:t>square of agar can be cut out of starved plates and placed upside down on new agar plates, recovering the strain. This method can also be used to propagate strains. </a:t>
            </a:r>
          </a:p>
          <a:p>
            <a:pPr eaLnBrk="1" hangingPunct="1"/>
            <a:r>
              <a:rPr lang="it-IT" sz="2000" b="1" smtClean="0">
                <a:ea typeface="ＭＳ Ｐゴシック" pitchFamily="-107" charset="-128"/>
                <a:cs typeface="ＭＳ Ｐゴシック" pitchFamily="-107" charset="-128"/>
              </a:rPr>
              <a:t>Very cheap to maintain: </a:t>
            </a:r>
            <a:r>
              <a:rPr lang="it-IT" sz="2000" smtClean="0">
                <a:ea typeface="ＭＳ Ｐゴシック" pitchFamily="-107" charset="-128"/>
                <a:cs typeface="ＭＳ Ｐゴシック" pitchFamily="-107" charset="-128"/>
              </a:rPr>
              <a:t>essentially all you need for C. elegans research is a microscope and an incubator, no expensive animal house costs. </a:t>
            </a:r>
            <a:r>
              <a:rPr lang="it-IT" sz="2000" b="1" smtClean="0">
                <a:ea typeface="ＭＳ Ｐゴシック" pitchFamily="-107" charset="-128"/>
                <a:cs typeface="ＭＳ Ｐゴシック" pitchFamily="-107" charset="-128"/>
              </a:rPr>
              <a:t>Temperature sensitive:</a:t>
            </a:r>
            <a:r>
              <a:rPr lang="it-IT" sz="2000" smtClean="0">
                <a:ea typeface="ＭＳ Ｐゴシック" pitchFamily="-107" charset="-128"/>
                <a:cs typeface="ＭＳ Ｐゴシック" pitchFamily="-107" charset="-128"/>
              </a:rPr>
              <a:t> the worms grow at different speeds depending on the temperature. </a:t>
            </a:r>
          </a:p>
          <a:p>
            <a:pPr eaLnBrk="1" hangingPunct="1"/>
            <a:r>
              <a:rPr lang="it-IT" sz="2000" b="1" smtClean="0">
                <a:ea typeface="ＭＳ Ｐゴシック" pitchFamily="-107" charset="-128"/>
                <a:cs typeface="ＭＳ Ｐゴシック" pitchFamily="-107" charset="-128"/>
              </a:rPr>
              <a:t>Present no biohazard:</a:t>
            </a:r>
            <a:r>
              <a:rPr lang="it-IT" sz="2000" smtClean="0">
                <a:ea typeface="ＭＳ Ｐゴシック" pitchFamily="-107" charset="-128"/>
                <a:cs typeface="ＭＳ Ｐゴシック" pitchFamily="-107" charset="-128"/>
              </a:rPr>
              <a:t> not much paperwork and no IRB necessary. Agar plates do not require special disposal. </a:t>
            </a:r>
          </a:p>
          <a:p>
            <a:pPr eaLnBrk="1" hangingPunct="1"/>
            <a:r>
              <a:rPr lang="it-IT" sz="2000" b="1" smtClean="0">
                <a:ea typeface="ＭＳ Ｐゴシック" pitchFamily="-107" charset="-128"/>
                <a:cs typeface="ＭＳ Ｐゴシック" pitchFamily="-107" charset="-128"/>
              </a:rPr>
              <a:t>The first complex organism to have its genome sequenced:</a:t>
            </a:r>
            <a:r>
              <a:rPr lang="it-IT" sz="2000" smtClean="0">
                <a:ea typeface="ＭＳ Ｐゴシック" pitchFamily="-107" charset="-128"/>
                <a:cs typeface="ＭＳ Ｐゴシック" pitchFamily="-107" charset="-128"/>
              </a:rPr>
              <a:t> therefore it’s the most annotated. </a:t>
            </a:r>
          </a:p>
          <a:p>
            <a:pPr eaLnBrk="1" hangingPunct="1"/>
            <a:r>
              <a:rPr lang="it-IT" sz="2000" b="1" smtClean="0">
                <a:ea typeface="ＭＳ Ｐゴシック" pitchFamily="-107" charset="-128"/>
                <a:cs typeface="ＭＳ Ｐゴシック" pitchFamily="-107" charset="-128"/>
              </a:rPr>
              <a:t>The fate of all cells are known: </a:t>
            </a:r>
            <a:r>
              <a:rPr lang="it-IT" sz="2000" smtClean="0">
                <a:ea typeface="ＭＳ Ｐゴシック" pitchFamily="-107" charset="-128"/>
                <a:cs typeface="ＭＳ Ｐゴシック" pitchFamily="-107" charset="-128"/>
              </a:rPr>
              <a:t>mostly all cells have been traced through development, making </a:t>
            </a:r>
            <a:r>
              <a:rPr lang="it-IT" sz="2000" i="1" smtClean="0">
                <a:ea typeface="ＭＳ Ｐゴシック" pitchFamily="-107" charset="-128"/>
                <a:cs typeface="ＭＳ Ｐゴシック" pitchFamily="-107" charset="-128"/>
              </a:rPr>
              <a:t>C. elegans</a:t>
            </a:r>
            <a:r>
              <a:rPr lang="it-IT" sz="2000" smtClean="0">
                <a:ea typeface="ＭＳ Ｐゴシック" pitchFamily="-107" charset="-128"/>
                <a:cs typeface="ＭＳ Ｐゴシック" pitchFamily="-107" charset="-128"/>
              </a:rPr>
              <a:t> a great developmental model.</a:t>
            </a:r>
          </a:p>
        </p:txBody>
      </p:sp>
      <p:pic>
        <p:nvPicPr>
          <p:cNvPr id="21508" name="Picture 3" descr="worms"/>
          <p:cNvPicPr>
            <a:picLocks noChangeAspect="1" noChangeArrowheads="1"/>
          </p:cNvPicPr>
          <p:nvPr/>
        </p:nvPicPr>
        <p:blipFill>
          <a:blip r:embed="rId2">
            <a:lum bright="12000" contrast="38000"/>
            <a:grayscl/>
          </a:blip>
          <a:srcRect/>
          <a:stretch>
            <a:fillRect/>
          </a:stretch>
        </p:blipFill>
        <p:spPr bwMode="auto">
          <a:xfrm>
            <a:off x="0" y="0"/>
            <a:ext cx="1143000" cy="1112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egnaposto contenuto 2"/>
          <p:cNvSpPr>
            <a:spLocks noGrp="1"/>
          </p:cNvSpPr>
          <p:nvPr>
            <p:ph idx="1"/>
          </p:nvPr>
        </p:nvSpPr>
        <p:spPr>
          <a:xfrm>
            <a:off x="0" y="990600"/>
            <a:ext cx="8229600" cy="4525963"/>
          </a:xfrm>
        </p:spPr>
        <p:txBody>
          <a:bodyPr/>
          <a:lstStyle/>
          <a:p>
            <a:pPr eaLnBrk="1" hangingPunct="1"/>
            <a:r>
              <a:rPr lang="it-IT" sz="1800" b="1" smtClean="0">
                <a:ea typeface="ＭＳ Ｐゴシック" pitchFamily="-107" charset="-128"/>
                <a:cs typeface="ＭＳ Ｐゴシック" pitchFamily="-107" charset="-128"/>
              </a:rPr>
              <a:t>Simple organisms with complex structures: </a:t>
            </a:r>
            <a:r>
              <a:rPr lang="it-IT" sz="1800" smtClean="0">
                <a:ea typeface="ＭＳ Ｐゴシック" pitchFamily="-107" charset="-128"/>
                <a:cs typeface="ＭＳ Ｐゴシック" pitchFamily="-107" charset="-128"/>
              </a:rPr>
              <a:t>Even though these worms are a relatively simple organism, they contain many complex structures including, a complete nervous system, gut, and an extensive germline.</a:t>
            </a:r>
          </a:p>
          <a:p>
            <a:pPr eaLnBrk="1" hangingPunct="1"/>
            <a:r>
              <a:rPr lang="it-IT" sz="1800" b="1" smtClean="0">
                <a:ea typeface="ＭＳ Ｐゴシック" pitchFamily="-107" charset="-128"/>
                <a:cs typeface="ＭＳ Ｐゴシック" pitchFamily="-107" charset="-128"/>
              </a:rPr>
              <a:t>Very easy to do forward genetic screens.</a:t>
            </a:r>
            <a:endParaRPr lang="it-IT" sz="1800" smtClean="0">
              <a:ea typeface="ＭＳ Ｐゴシック" pitchFamily="-107" charset="-128"/>
              <a:cs typeface="ＭＳ Ｐゴシック" pitchFamily="-107" charset="-128"/>
            </a:endParaRPr>
          </a:p>
          <a:p>
            <a:pPr eaLnBrk="1" hangingPunct="1"/>
            <a:r>
              <a:rPr lang="it-IT" sz="1800" b="1" smtClean="0">
                <a:ea typeface="ＭＳ Ｐゴシック" pitchFamily="-107" charset="-128"/>
                <a:cs typeface="ＭＳ Ｐゴシック" pitchFamily="-107" charset="-128"/>
              </a:rPr>
              <a:t>RNAi was discovered in C. elegans</a:t>
            </a:r>
            <a:r>
              <a:rPr lang="it-IT" sz="1800" smtClean="0">
                <a:ea typeface="ＭＳ Ｐゴシック" pitchFamily="-107" charset="-128"/>
                <a:cs typeface="ＭＳ Ｐゴシック" pitchFamily="-107" charset="-128"/>
              </a:rPr>
              <a:t> and can be incorporated by feeding. The Arliger lab has created an extensive library of RNAi constructs in bacteria. These can be grown up and fed to the worms.</a:t>
            </a:r>
          </a:p>
          <a:p>
            <a:pPr eaLnBrk="1" hangingPunct="1"/>
            <a:r>
              <a:rPr lang="it-IT" sz="1800" b="1" smtClean="0">
                <a:ea typeface="ＭＳ Ｐゴシック" pitchFamily="-107" charset="-128"/>
                <a:cs typeface="ＭＳ Ｐゴシック" pitchFamily="-107" charset="-128"/>
              </a:rPr>
              <a:t>Embryos and adults are translucent</a:t>
            </a:r>
            <a:r>
              <a:rPr lang="it-IT" sz="1800" smtClean="0">
                <a:ea typeface="ＭＳ Ｐゴシック" pitchFamily="-107" charset="-128"/>
                <a:cs typeface="ＭＳ Ｐゴシック" pitchFamily="-107" charset="-128"/>
              </a:rPr>
              <a:t>. Easy to GFP labeled structures and other phenotypes.</a:t>
            </a:r>
          </a:p>
          <a:p>
            <a:pPr eaLnBrk="1" hangingPunct="1"/>
            <a:r>
              <a:rPr lang="it-IT" sz="1800" b="1" smtClean="0">
                <a:ea typeface="ＭＳ Ｐゴシック" pitchFamily="-107" charset="-128"/>
                <a:cs typeface="ＭＳ Ｐゴシック" pitchFamily="-107" charset="-128"/>
              </a:rPr>
              <a:t>Balancers for each chromosome exist</a:t>
            </a:r>
            <a:r>
              <a:rPr lang="it-IT" sz="1800" smtClean="0">
                <a:ea typeface="ＭＳ Ｐゴシック" pitchFamily="-107" charset="-128"/>
                <a:cs typeface="ＭＳ Ｐゴシック" pitchFamily="-107" charset="-128"/>
              </a:rPr>
              <a:t>. Recessive sterile and lethal mutations can be stably propagated and easily detected. Also many balancers are marked via GFP.</a:t>
            </a:r>
          </a:p>
          <a:p>
            <a:pPr eaLnBrk="1" hangingPunct="1"/>
            <a:r>
              <a:rPr lang="it-IT" sz="1800" b="1" smtClean="0">
                <a:ea typeface="ＭＳ Ｐゴシック" pitchFamily="-107" charset="-128"/>
                <a:cs typeface="ＭＳ Ｐゴシック" pitchFamily="-107" charset="-128"/>
              </a:rPr>
              <a:t>Hermaphroditic,</a:t>
            </a:r>
            <a:r>
              <a:rPr lang="it-IT" sz="1800" smtClean="0">
                <a:ea typeface="ＭＳ Ｐゴシック" pitchFamily="-107" charset="-128"/>
                <a:cs typeface="ＭＳ Ｐゴシック" pitchFamily="-107" charset="-128"/>
              </a:rPr>
              <a:t> self mating allows for efficient generation of recessive mutants. </a:t>
            </a:r>
            <a:r>
              <a:rPr lang="en-US" sz="1800" smtClean="0">
                <a:ea typeface="ＭＳ Ｐゴシック" pitchFamily="-107" charset="-128"/>
                <a:cs typeface="ＭＳ Ｐゴシック" pitchFamily="-107" charset="-128"/>
              </a:rPr>
              <a:t>Rare males (0.05%)</a:t>
            </a:r>
            <a:endParaRPr lang="it-IT" sz="1800" smtClean="0">
              <a:ea typeface="ＭＳ Ｐゴシック" pitchFamily="-107" charset="-128"/>
              <a:cs typeface="ＭＳ Ｐゴシック" pitchFamily="-107" charset="-128"/>
            </a:endParaRPr>
          </a:p>
          <a:p>
            <a:pPr eaLnBrk="1" hangingPunct="1"/>
            <a:r>
              <a:rPr lang="it-IT" sz="1800" b="1" smtClean="0">
                <a:ea typeface="ＭＳ Ｐゴシック" pitchFamily="-107" charset="-128"/>
                <a:cs typeface="ＭＳ Ｐゴシック" pitchFamily="-107" charset="-128"/>
              </a:rPr>
              <a:t>Large broad size:</a:t>
            </a:r>
            <a:r>
              <a:rPr lang="it-IT" sz="1800" smtClean="0">
                <a:ea typeface="ＭＳ Ｐゴシック" pitchFamily="-107" charset="-128"/>
                <a:cs typeface="ＭＳ Ｐゴシック" pitchFamily="-107" charset="-128"/>
              </a:rPr>
              <a:t> for easy screening and large N value. Single Hermaphrodite has about 300 progeny.</a:t>
            </a:r>
          </a:p>
          <a:p>
            <a:pPr eaLnBrk="1" hangingPunct="1"/>
            <a:endParaRPr lang="it-IT" sz="1800" smtClean="0">
              <a:ea typeface="ＭＳ Ｐゴシック" pitchFamily="-107" charset="-128"/>
              <a:cs typeface="ＭＳ Ｐゴシック" pitchFamily="-107" charset="-128"/>
            </a:endParaRPr>
          </a:p>
        </p:txBody>
      </p:sp>
      <p:pic>
        <p:nvPicPr>
          <p:cNvPr id="22531" name="Picture 3" descr="worms"/>
          <p:cNvPicPr>
            <a:picLocks noChangeAspect="1" noChangeArrowheads="1"/>
          </p:cNvPicPr>
          <p:nvPr/>
        </p:nvPicPr>
        <p:blipFill>
          <a:blip r:embed="rId2">
            <a:lum bright="12000" contrast="38000"/>
            <a:grayscl/>
          </a:blip>
          <a:srcRect/>
          <a:stretch>
            <a:fillRect/>
          </a:stretch>
        </p:blipFill>
        <p:spPr bwMode="auto">
          <a:xfrm>
            <a:off x="7813675" y="0"/>
            <a:ext cx="1330325"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803</TotalTime>
  <Words>5760</Words>
  <Application>Microsoft PowerPoint per Mac</Application>
  <PresentationFormat>Presentazione su schermo (4:3)</PresentationFormat>
  <Paragraphs>394</Paragraphs>
  <Slides>66</Slides>
  <Notes>13</Notes>
  <HiddenSlides>0</HiddenSlides>
  <MMClips>0</MMClips>
  <ScaleCrop>false</ScaleCrop>
  <HeadingPairs>
    <vt:vector size="4" baseType="variant">
      <vt:variant>
        <vt:lpstr>Modello struttura</vt:lpstr>
      </vt:variant>
      <vt:variant>
        <vt:i4>1</vt:i4>
      </vt:variant>
      <vt:variant>
        <vt:lpstr>Titoli diapositive</vt:lpstr>
      </vt:variant>
      <vt:variant>
        <vt:i4>66</vt:i4>
      </vt:variant>
    </vt:vector>
  </HeadingPairs>
  <TitlesOfParts>
    <vt:vector size="67" baseType="lpstr">
      <vt:lpstr>Tema di Office</vt:lpstr>
      <vt:lpstr>Diapositiva 1</vt:lpstr>
      <vt:lpstr>Diapositiva 2</vt:lpstr>
      <vt:lpstr>Diapositiva 3</vt:lpstr>
      <vt:lpstr>Diapositiva 4</vt:lpstr>
      <vt:lpstr>Diapositiva 5</vt:lpstr>
      <vt:lpstr>Mutant Isolation</vt:lpstr>
      <vt:lpstr>Mutants</vt:lpstr>
      <vt:lpstr>WHY C.elegans?</vt:lpstr>
      <vt:lpstr>Diapositiva 9</vt:lpstr>
      <vt:lpstr>Drawbacks</vt:lpstr>
      <vt:lpstr>Diapositiva 11</vt:lpstr>
      <vt:lpstr>Diapositiva 12</vt:lpstr>
      <vt:lpstr>Diapositiva 13</vt:lpstr>
      <vt:lpstr>Diapositiva 14</vt:lpstr>
      <vt:lpstr>Diapositiva 15</vt:lpstr>
      <vt:lpstr>Diapositiva 16</vt:lpstr>
      <vt:lpstr>Diapositiva 17</vt:lpstr>
      <vt:lpstr>Lineage Diagram of Early Cleavages Give Rise to Six Founder Cells Which Each Give Rise to Various Features of Adult</vt:lpstr>
      <vt:lpstr>Germline formation in C. elegans</vt:lpstr>
      <vt:lpstr>Diapositiva 20</vt:lpstr>
      <vt:lpstr>Diapositiva 21</vt:lpstr>
      <vt:lpstr>Diapositiva 22</vt:lpstr>
      <vt:lpstr>Diapositiva 23</vt:lpstr>
      <vt:lpstr>Diapositiva 24</vt:lpstr>
      <vt:lpstr>Diapositiva 25</vt:lpstr>
      <vt:lpstr>Diapositiva 26</vt:lpstr>
      <vt:lpstr>Programmed Cell Death - Apoptosis</vt:lpstr>
      <vt:lpstr>Nuclear Genome of C. elegans</vt:lpstr>
      <vt:lpstr>Diapositiva 29</vt:lpstr>
      <vt:lpstr>Diapositiva 30</vt:lpstr>
      <vt:lpstr>Diapositiva 31</vt:lpstr>
      <vt:lpstr>Diapositiva 32</vt:lpstr>
      <vt:lpstr>Diapositiva 33</vt:lpstr>
      <vt:lpstr>Diapositiva 34</vt:lpstr>
      <vt:lpstr>Gene Expression</vt:lpstr>
      <vt:lpstr>Diapositiva 36</vt:lpstr>
      <vt:lpstr>Diapositiva 37</vt:lpstr>
      <vt:lpstr>Diapositiva 38</vt:lpstr>
      <vt:lpstr>Purposes of transformation:</vt:lpstr>
      <vt:lpstr>Stable Integration of C. elegans Transgenes</vt:lpstr>
      <vt:lpstr>Diapositiva 41</vt:lpstr>
      <vt:lpstr>Diapositiva 42</vt:lpstr>
      <vt:lpstr>Diapositiva 43</vt:lpstr>
      <vt:lpstr>Diapositiva 44</vt:lpstr>
      <vt:lpstr>Diapositiva 45</vt:lpstr>
      <vt:lpstr>Diapositiva 46</vt:lpstr>
      <vt:lpstr>Identification of Mutations Caused by Insertion of a Transposable Element</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vector>
  </TitlesOfParts>
  <Company>Dipartimento di Genetica</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utente1</dc:creator>
  <cp:lastModifiedBy>Lucia Piacentini</cp:lastModifiedBy>
  <cp:revision>24</cp:revision>
  <dcterms:created xsi:type="dcterms:W3CDTF">2015-05-13T06:52:18Z</dcterms:created>
  <dcterms:modified xsi:type="dcterms:W3CDTF">2015-05-13T07:01:21Z</dcterms:modified>
</cp:coreProperties>
</file>