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32" autoAdjust="0"/>
    <p:restoredTop sz="94660"/>
  </p:normalViewPr>
  <p:slideViewPr>
    <p:cSldViewPr>
      <p:cViewPr varScale="1">
        <p:scale>
          <a:sx n="69" d="100"/>
          <a:sy n="69" d="100"/>
        </p:scale>
        <p:origin x="-124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5705EA-0F6F-4B7B-B25C-E123878048CC}" type="datetimeFigureOut">
              <a:rPr lang="it-IT" smtClean="0"/>
              <a:t>22/05/2014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81E7C-A7F8-46DD-9152-C007C0546A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2242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5CEE5-ABAE-499B-BEED-5BA131752B9C}" type="datetimeFigureOut">
              <a:rPr lang="it-IT" smtClean="0"/>
              <a:t>22/05/2014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1472-A59C-4E75-A304-B1C5B5CE06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5856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5CEE5-ABAE-499B-BEED-5BA131752B9C}" type="datetimeFigureOut">
              <a:rPr lang="it-IT" smtClean="0"/>
              <a:t>22/05/2014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1472-A59C-4E75-A304-B1C5B5CE06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6385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5CEE5-ABAE-499B-BEED-5BA131752B9C}" type="datetimeFigureOut">
              <a:rPr lang="it-IT" smtClean="0"/>
              <a:t>22/05/2014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1472-A59C-4E75-A304-B1C5B5CE06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6047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5CEE5-ABAE-499B-BEED-5BA131752B9C}" type="datetimeFigureOut">
              <a:rPr lang="it-IT" smtClean="0"/>
              <a:t>22/05/2014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1472-A59C-4E75-A304-B1C5B5CE06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8868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5CEE5-ABAE-499B-BEED-5BA131752B9C}" type="datetimeFigureOut">
              <a:rPr lang="it-IT" smtClean="0"/>
              <a:t>22/05/2014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1472-A59C-4E75-A304-B1C5B5CE06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7886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5CEE5-ABAE-499B-BEED-5BA131752B9C}" type="datetimeFigureOut">
              <a:rPr lang="it-IT" smtClean="0"/>
              <a:t>22/05/2014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1472-A59C-4E75-A304-B1C5B5CE06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9507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5CEE5-ABAE-499B-BEED-5BA131752B9C}" type="datetimeFigureOut">
              <a:rPr lang="it-IT" smtClean="0"/>
              <a:t>22/05/2014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1472-A59C-4E75-A304-B1C5B5CE06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2190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5CEE5-ABAE-499B-BEED-5BA131752B9C}" type="datetimeFigureOut">
              <a:rPr lang="it-IT" smtClean="0"/>
              <a:t>22/05/2014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1472-A59C-4E75-A304-B1C5B5CE06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0952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5CEE5-ABAE-499B-BEED-5BA131752B9C}" type="datetimeFigureOut">
              <a:rPr lang="it-IT" smtClean="0"/>
              <a:t>22/05/2014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1472-A59C-4E75-A304-B1C5B5CE06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3994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5CEE5-ABAE-499B-BEED-5BA131752B9C}" type="datetimeFigureOut">
              <a:rPr lang="it-IT" smtClean="0"/>
              <a:t>22/05/2014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1472-A59C-4E75-A304-B1C5B5CE06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8235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5CEE5-ABAE-499B-BEED-5BA131752B9C}" type="datetimeFigureOut">
              <a:rPr lang="it-IT" smtClean="0"/>
              <a:t>22/05/2014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1472-A59C-4E75-A304-B1C5B5CE06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9450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5CEE5-ABAE-499B-BEED-5BA131752B9C}" type="datetimeFigureOut">
              <a:rPr lang="it-IT" smtClean="0"/>
              <a:t>22/05/2014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41472-A59C-4E75-A304-B1C5B5CE06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9256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5000" dirty="0" err="1" smtClean="0">
                <a:ln>
                  <a:solidFill>
                    <a:schemeClr val="tx1"/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ritannic Bold" pitchFamily="34" charset="0"/>
                <a:cs typeface="Times New Roman" pitchFamily="18" charset="0"/>
              </a:rPr>
              <a:t>Fickende</a:t>
            </a:r>
            <a:r>
              <a:rPr lang="it-IT" sz="5000" dirty="0" smtClean="0">
                <a:ln>
                  <a:solidFill>
                    <a:schemeClr val="tx1"/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ritannic Bold" pitchFamily="34" charset="0"/>
                <a:cs typeface="Times New Roman" pitchFamily="18" charset="0"/>
              </a:rPr>
              <a:t> </a:t>
            </a:r>
            <a:r>
              <a:rPr lang="it-IT" sz="5000" dirty="0" err="1" smtClean="0">
                <a:ln>
                  <a:solidFill>
                    <a:schemeClr val="tx1"/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ritannic Bold" pitchFamily="34" charset="0"/>
                <a:cs typeface="Times New Roman" pitchFamily="18" charset="0"/>
              </a:rPr>
              <a:t>Fische</a:t>
            </a:r>
            <a:r>
              <a:rPr lang="it-IT" sz="5000" dirty="0" smtClean="0">
                <a:ln>
                  <a:solidFill>
                    <a:schemeClr val="tx1"/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ritannic Bold" pitchFamily="34" charset="0"/>
                <a:cs typeface="Times New Roman" pitchFamily="18" charset="0"/>
              </a:rPr>
              <a:t> </a:t>
            </a:r>
            <a:endParaRPr lang="it-IT" sz="5000" dirty="0">
              <a:ln>
                <a:solidFill>
                  <a:schemeClr val="tx1"/>
                </a:solidFill>
              </a:ln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Britannic Bold" pitchFamily="34" charset="0"/>
              <a:cs typeface="Times New Roman" pitchFamily="18" charset="0"/>
            </a:endParaRPr>
          </a:p>
        </p:txBody>
      </p:sp>
      <p:pic>
        <p:nvPicPr>
          <p:cNvPr id="6" name="Segnaposto contenuto 5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6" t="4905" r="991" b="1608"/>
          <a:stretch/>
        </p:blipFill>
        <p:spPr>
          <a:xfrm>
            <a:off x="2123728" y="1700808"/>
            <a:ext cx="5138789" cy="4512455"/>
          </a:xfrm>
        </p:spPr>
      </p:pic>
    </p:spTree>
    <p:extLst>
      <p:ext uri="{BB962C8B-B14F-4D97-AF65-F5344CB8AC3E}">
        <p14:creationId xmlns:p14="http://schemas.microsoft.com/office/powerpoint/2010/main" val="2435475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t-IT" dirty="0" err="1" smtClean="0">
                <a:latin typeface="Britannic Bold" pitchFamily="34" charset="0"/>
              </a:rPr>
              <a:t>Regisseurin</a:t>
            </a:r>
            <a:r>
              <a:rPr lang="it-IT" dirty="0" smtClean="0">
                <a:latin typeface="Britannic Bold" pitchFamily="34" charset="0"/>
              </a:rPr>
              <a:t> und </a:t>
            </a:r>
            <a:r>
              <a:rPr lang="it-IT" dirty="0" err="1" smtClean="0">
                <a:latin typeface="Britannic Bold" pitchFamily="34" charset="0"/>
              </a:rPr>
              <a:t>Handlung</a:t>
            </a:r>
            <a:r>
              <a:rPr lang="it-IT" dirty="0" smtClean="0">
                <a:latin typeface="Britannic Bold" pitchFamily="34" charset="0"/>
              </a:rPr>
              <a:t> </a:t>
            </a:r>
            <a:endParaRPr lang="it-IT" dirty="0">
              <a:latin typeface="Britannic Bold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err="1" smtClean="0">
                <a:latin typeface="Britannic Bold" pitchFamily="34" charset="0"/>
              </a:rPr>
              <a:t>Regisseurin</a:t>
            </a:r>
            <a:r>
              <a:rPr lang="it-IT" dirty="0" smtClean="0">
                <a:latin typeface="Britannic Bold" pitchFamily="34" charset="0"/>
              </a:rPr>
              <a:t> : </a:t>
            </a:r>
          </a:p>
          <a:p>
            <a:pPr marL="0" indent="0">
              <a:buNone/>
            </a:pPr>
            <a:endParaRPr lang="it-IT" dirty="0" smtClean="0">
              <a:latin typeface="Britannic Bold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it-IT" sz="2000" dirty="0" err="1" smtClean="0">
                <a:latin typeface="Britannic Bold" pitchFamily="34" charset="0"/>
              </a:rPr>
              <a:t>Almut</a:t>
            </a:r>
            <a:r>
              <a:rPr lang="it-IT" sz="2000" dirty="0" smtClean="0">
                <a:latin typeface="Britannic Bold" pitchFamily="34" charset="0"/>
              </a:rPr>
              <a:t> Ghetto (1964 - …) </a:t>
            </a:r>
          </a:p>
          <a:p>
            <a:pPr>
              <a:buFont typeface="Wingdings" pitchFamily="2" charset="2"/>
              <a:buChar char="§"/>
            </a:pPr>
            <a:r>
              <a:rPr lang="it-IT" sz="2000" dirty="0" smtClean="0">
                <a:latin typeface="Britannic Bold" pitchFamily="34" charset="0"/>
              </a:rPr>
              <a:t>Kandel </a:t>
            </a:r>
          </a:p>
          <a:p>
            <a:pPr>
              <a:buFont typeface="Wingdings" pitchFamily="2" charset="2"/>
              <a:buChar char="§"/>
            </a:pPr>
            <a:r>
              <a:rPr lang="it-IT" sz="2000" dirty="0" err="1" smtClean="0">
                <a:latin typeface="Britannic Bold" pitchFamily="34" charset="0"/>
              </a:rPr>
              <a:t>Politik</a:t>
            </a:r>
            <a:r>
              <a:rPr lang="it-IT" sz="2000" dirty="0" smtClean="0">
                <a:latin typeface="Britannic Bold" pitchFamily="34" charset="0"/>
              </a:rPr>
              <a:t> – und </a:t>
            </a:r>
            <a:r>
              <a:rPr lang="it-IT" sz="2000" dirty="0" err="1" smtClean="0">
                <a:latin typeface="Britannic Bold" pitchFamily="34" charset="0"/>
              </a:rPr>
              <a:t>Kommunikationswissenschaft</a:t>
            </a:r>
            <a:r>
              <a:rPr lang="it-IT" sz="2000" dirty="0" smtClean="0">
                <a:latin typeface="Britannic Bold" pitchFamily="34" charset="0"/>
              </a:rPr>
              <a:t> in München </a:t>
            </a:r>
          </a:p>
          <a:p>
            <a:pPr>
              <a:buFont typeface="Wingdings" pitchFamily="2" charset="2"/>
              <a:buChar char="§"/>
            </a:pPr>
            <a:r>
              <a:rPr lang="it-IT" sz="2000" dirty="0" err="1" smtClean="0">
                <a:latin typeface="Britannic Bold" pitchFamily="34" charset="0"/>
              </a:rPr>
              <a:t>Journalistin</a:t>
            </a:r>
            <a:r>
              <a:rPr lang="it-IT" sz="2000" dirty="0" smtClean="0">
                <a:latin typeface="Britannic Bold" pitchFamily="34" charset="0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it-IT" sz="2000" dirty="0" err="1" smtClean="0">
                <a:latin typeface="Britannic Bold" pitchFamily="34" charset="0"/>
              </a:rPr>
              <a:t>Seit</a:t>
            </a:r>
            <a:r>
              <a:rPr lang="it-IT" sz="2000" dirty="0" smtClean="0">
                <a:latin typeface="Britannic Bold" pitchFamily="34" charset="0"/>
              </a:rPr>
              <a:t> 1998 </a:t>
            </a:r>
            <a:r>
              <a:rPr lang="it-IT" sz="2000" dirty="0" err="1" smtClean="0">
                <a:latin typeface="Britannic Bold" pitchFamily="34" charset="0"/>
              </a:rPr>
              <a:t>Autorin</a:t>
            </a:r>
            <a:r>
              <a:rPr lang="it-IT" sz="2000" dirty="0" smtClean="0">
                <a:latin typeface="Britannic Bold" pitchFamily="34" charset="0"/>
              </a:rPr>
              <a:t> und </a:t>
            </a:r>
            <a:r>
              <a:rPr lang="it-IT" sz="2000" dirty="0" err="1" smtClean="0">
                <a:latin typeface="Britannic Bold" pitchFamily="34" charset="0"/>
              </a:rPr>
              <a:t>Regisseurin</a:t>
            </a:r>
            <a:r>
              <a:rPr lang="it-IT" sz="2000" dirty="0" smtClean="0">
                <a:latin typeface="Britannic Bold" pitchFamily="34" charset="0"/>
              </a:rPr>
              <a:t> 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>
                <a:latin typeface="Britannic Bold" pitchFamily="34" charset="0"/>
              </a:rPr>
              <a:t>Film/</a:t>
            </a:r>
            <a:r>
              <a:rPr lang="it-IT" dirty="0" err="1" smtClean="0">
                <a:latin typeface="Britannic Bold" pitchFamily="34" charset="0"/>
              </a:rPr>
              <a:t>Handlung</a:t>
            </a:r>
            <a:r>
              <a:rPr lang="it-IT" dirty="0" smtClean="0">
                <a:latin typeface="Britannic Bold" pitchFamily="34" charset="0"/>
              </a:rPr>
              <a:t> : </a:t>
            </a:r>
          </a:p>
          <a:p>
            <a:pPr marL="0" indent="0">
              <a:buNone/>
            </a:pPr>
            <a:endParaRPr lang="it-IT" dirty="0" smtClean="0">
              <a:latin typeface="Britannic Bold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it-IT" sz="2000" dirty="0" err="1" smtClean="0">
                <a:latin typeface="Britannic Bold" pitchFamily="34" charset="0"/>
              </a:rPr>
              <a:t>Fickende</a:t>
            </a:r>
            <a:r>
              <a:rPr lang="it-IT" sz="2000" dirty="0" smtClean="0">
                <a:latin typeface="Britannic Bold" pitchFamily="34" charset="0"/>
              </a:rPr>
              <a:t>  </a:t>
            </a:r>
            <a:r>
              <a:rPr lang="it-IT" sz="2000" dirty="0" err="1" smtClean="0">
                <a:latin typeface="Britannic Bold" pitchFamily="34" charset="0"/>
              </a:rPr>
              <a:t>Fische</a:t>
            </a:r>
            <a:r>
              <a:rPr lang="it-IT" sz="2000" dirty="0" smtClean="0">
                <a:latin typeface="Britannic Bold" pitchFamily="34" charset="0"/>
              </a:rPr>
              <a:t> (2002)</a:t>
            </a:r>
          </a:p>
          <a:p>
            <a:pPr>
              <a:buFont typeface="Wingdings" pitchFamily="2" charset="2"/>
              <a:buChar char="§"/>
            </a:pPr>
            <a:r>
              <a:rPr lang="it-IT" sz="2000" dirty="0" err="1" smtClean="0">
                <a:latin typeface="Britannic Bold" pitchFamily="34" charset="0"/>
              </a:rPr>
              <a:t>Handlung</a:t>
            </a:r>
            <a:r>
              <a:rPr lang="it-IT" sz="2000" dirty="0" smtClean="0">
                <a:latin typeface="Britannic Bold" pitchFamily="34" charset="0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it-IT" sz="2000" dirty="0" err="1" smtClean="0">
                <a:latin typeface="Britannic Bold" pitchFamily="34" charset="0"/>
              </a:rPr>
              <a:t>Themen</a:t>
            </a:r>
            <a:r>
              <a:rPr lang="it-IT" sz="2000" dirty="0" smtClean="0">
                <a:latin typeface="Britannic Bold" pitchFamily="34" charset="0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it-IT" sz="2000" dirty="0" err="1" smtClean="0">
                <a:latin typeface="Britannic Bold" pitchFamily="34" charset="0"/>
              </a:rPr>
              <a:t>Rezension</a:t>
            </a:r>
            <a:r>
              <a:rPr lang="it-IT" sz="2000" dirty="0" smtClean="0">
                <a:latin typeface="Britannic Bold" pitchFamily="34" charset="0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it-IT" sz="2000" dirty="0" err="1" smtClean="0">
                <a:latin typeface="Britannic Bold" pitchFamily="34" charset="0"/>
              </a:rPr>
              <a:t>Kritik</a:t>
            </a:r>
            <a:r>
              <a:rPr lang="it-IT" sz="2000" dirty="0" smtClean="0">
                <a:latin typeface="Britannic 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42351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it-IT" dirty="0" err="1" smtClean="0">
                <a:latin typeface="Britannic Bold" pitchFamily="34" charset="0"/>
              </a:rPr>
              <a:t>Außagekräftige</a:t>
            </a:r>
            <a:r>
              <a:rPr lang="it-IT" dirty="0" smtClean="0">
                <a:latin typeface="Britannic Bold" pitchFamily="34" charset="0"/>
              </a:rPr>
              <a:t> </a:t>
            </a:r>
            <a:r>
              <a:rPr lang="it-IT" dirty="0" err="1" smtClean="0">
                <a:latin typeface="Britannic Bold" pitchFamily="34" charset="0"/>
              </a:rPr>
              <a:t>Sequenz</a:t>
            </a:r>
            <a:r>
              <a:rPr lang="it-IT" dirty="0" smtClean="0">
                <a:latin typeface="Britannic Bold" pitchFamily="34" charset="0"/>
              </a:rPr>
              <a:t/>
            </a:r>
            <a:br>
              <a:rPr lang="it-IT" dirty="0" smtClean="0">
                <a:latin typeface="Britannic Bold" pitchFamily="34" charset="0"/>
              </a:rPr>
            </a:br>
            <a:r>
              <a:rPr lang="it-IT" sz="1800" dirty="0" smtClean="0">
                <a:latin typeface="Britannic Bold" pitchFamily="34" charset="0"/>
              </a:rPr>
              <a:t>(</a:t>
            </a:r>
            <a:r>
              <a:rPr lang="it-IT" sz="1800" dirty="0" err="1" smtClean="0">
                <a:latin typeface="Britannic Bold" pitchFamily="34" charset="0"/>
              </a:rPr>
              <a:t>YouTube</a:t>
            </a:r>
            <a:r>
              <a:rPr lang="it-IT" sz="1800" dirty="0" smtClean="0">
                <a:latin typeface="Britannic Bold" pitchFamily="34" charset="0"/>
              </a:rPr>
              <a:t> Part 6/7 –&gt;  7:44-10:30 </a:t>
            </a:r>
            <a:r>
              <a:rPr lang="it-IT" sz="1800" dirty="0" err="1" smtClean="0">
                <a:latin typeface="Britannic Bold" pitchFamily="34" charset="0"/>
              </a:rPr>
              <a:t>min</a:t>
            </a:r>
            <a:r>
              <a:rPr lang="it-IT" sz="1800" dirty="0" smtClean="0">
                <a:latin typeface="Britannic Bold" pitchFamily="34" charset="0"/>
              </a:rPr>
              <a:t>) </a:t>
            </a:r>
            <a:endParaRPr lang="it-IT" sz="1800" dirty="0">
              <a:latin typeface="Britannic Bold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95536" y="1556791"/>
            <a:ext cx="748883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>
                <a:latin typeface="Britannic Bold" pitchFamily="34" charset="0"/>
              </a:rPr>
              <a:t>Nina : </a:t>
            </a:r>
            <a:r>
              <a:rPr lang="it-IT" sz="1600" dirty="0" smtClean="0">
                <a:latin typeface="+mj-lt"/>
              </a:rPr>
              <a:t>«</a:t>
            </a:r>
            <a:r>
              <a:rPr lang="it-IT" sz="1600" dirty="0" err="1" smtClean="0">
                <a:latin typeface="+mj-lt"/>
              </a:rPr>
              <a:t>Hört</a:t>
            </a:r>
            <a:r>
              <a:rPr lang="it-IT" sz="1600" dirty="0" smtClean="0">
                <a:latin typeface="+mj-lt"/>
              </a:rPr>
              <a:t> </a:t>
            </a:r>
            <a:r>
              <a:rPr lang="it-IT" sz="1600" dirty="0" err="1" smtClean="0">
                <a:latin typeface="+mj-lt"/>
              </a:rPr>
              <a:t>doch</a:t>
            </a:r>
            <a:r>
              <a:rPr lang="it-IT" sz="1600" dirty="0" smtClean="0">
                <a:latin typeface="+mj-lt"/>
              </a:rPr>
              <a:t> mal </a:t>
            </a:r>
            <a:r>
              <a:rPr lang="it-IT" sz="1600" dirty="0" err="1" smtClean="0">
                <a:latin typeface="+mj-lt"/>
              </a:rPr>
              <a:t>auf</a:t>
            </a:r>
            <a:r>
              <a:rPr lang="it-IT" sz="1600" dirty="0" smtClean="0">
                <a:latin typeface="+mj-lt"/>
              </a:rPr>
              <a:t>! </a:t>
            </a:r>
            <a:r>
              <a:rPr lang="it-IT" sz="1600" dirty="0" err="1" smtClean="0">
                <a:latin typeface="+mj-lt"/>
              </a:rPr>
              <a:t>Was</a:t>
            </a:r>
            <a:r>
              <a:rPr lang="it-IT" sz="1600" dirty="0" smtClean="0">
                <a:latin typeface="+mj-lt"/>
              </a:rPr>
              <a:t> </a:t>
            </a:r>
            <a:r>
              <a:rPr lang="it-IT" sz="1600" dirty="0" err="1" smtClean="0">
                <a:latin typeface="+mj-lt"/>
              </a:rPr>
              <a:t>soll</a:t>
            </a:r>
            <a:r>
              <a:rPr lang="it-IT" sz="1600" dirty="0" smtClean="0">
                <a:latin typeface="+mj-lt"/>
              </a:rPr>
              <a:t> </a:t>
            </a:r>
            <a:r>
              <a:rPr lang="it-IT" sz="1600" dirty="0" err="1" smtClean="0">
                <a:latin typeface="+mj-lt"/>
              </a:rPr>
              <a:t>denn</a:t>
            </a:r>
            <a:r>
              <a:rPr lang="it-IT" sz="1600" dirty="0" smtClean="0">
                <a:latin typeface="+mj-lt"/>
              </a:rPr>
              <a:t> </a:t>
            </a:r>
            <a:r>
              <a:rPr lang="it-IT" sz="1600" dirty="0" err="1" smtClean="0">
                <a:latin typeface="+mj-lt"/>
              </a:rPr>
              <a:t>der</a:t>
            </a:r>
            <a:r>
              <a:rPr lang="it-IT" sz="1600" dirty="0" smtClean="0">
                <a:latin typeface="+mj-lt"/>
              </a:rPr>
              <a:t> </a:t>
            </a:r>
            <a:r>
              <a:rPr lang="it-IT" sz="1600" dirty="0" err="1" smtClean="0">
                <a:latin typeface="+mj-lt"/>
              </a:rPr>
              <a:t>Scheiß</a:t>
            </a:r>
            <a:r>
              <a:rPr lang="it-IT" sz="1600" dirty="0" smtClean="0">
                <a:latin typeface="+mj-lt"/>
              </a:rPr>
              <a:t>! </a:t>
            </a:r>
            <a:r>
              <a:rPr lang="it-IT" sz="1600" dirty="0" err="1" smtClean="0">
                <a:latin typeface="+mj-lt"/>
              </a:rPr>
              <a:t>Sag</a:t>
            </a:r>
            <a:r>
              <a:rPr lang="it-IT" sz="1600" dirty="0" smtClean="0">
                <a:latin typeface="+mj-lt"/>
              </a:rPr>
              <a:t> mal, </a:t>
            </a:r>
            <a:r>
              <a:rPr lang="it-IT" sz="1600" dirty="0" err="1" smtClean="0">
                <a:latin typeface="+mj-lt"/>
              </a:rPr>
              <a:t>was</a:t>
            </a:r>
            <a:r>
              <a:rPr lang="it-IT" sz="1600" dirty="0" smtClean="0">
                <a:latin typeface="+mj-lt"/>
              </a:rPr>
              <a:t> </a:t>
            </a:r>
            <a:r>
              <a:rPr lang="it-IT" sz="1600" dirty="0" err="1" smtClean="0">
                <a:latin typeface="+mj-lt"/>
              </a:rPr>
              <a:t>sollte</a:t>
            </a:r>
            <a:r>
              <a:rPr lang="it-IT" sz="1600" dirty="0" smtClean="0">
                <a:latin typeface="+mj-lt"/>
              </a:rPr>
              <a:t> </a:t>
            </a:r>
            <a:r>
              <a:rPr lang="it-IT" sz="1600" dirty="0" err="1" smtClean="0">
                <a:latin typeface="+mj-lt"/>
              </a:rPr>
              <a:t>denn</a:t>
            </a:r>
            <a:r>
              <a:rPr lang="it-IT" sz="1600" dirty="0" smtClean="0">
                <a:latin typeface="+mj-lt"/>
              </a:rPr>
              <a:t> </a:t>
            </a:r>
            <a:r>
              <a:rPr lang="it-IT" sz="1600" dirty="0" err="1" smtClean="0">
                <a:latin typeface="+mj-lt"/>
              </a:rPr>
              <a:t>das</a:t>
            </a:r>
            <a:r>
              <a:rPr lang="it-IT" sz="1600" dirty="0" smtClean="0">
                <a:latin typeface="+mj-lt"/>
              </a:rPr>
              <a:t>?» </a:t>
            </a:r>
          </a:p>
          <a:p>
            <a:r>
              <a:rPr lang="it-IT" sz="1600" dirty="0" smtClean="0">
                <a:latin typeface="Britannic Bold" pitchFamily="34" charset="0"/>
              </a:rPr>
              <a:t>Nina : </a:t>
            </a:r>
            <a:r>
              <a:rPr lang="it-IT" sz="1600" dirty="0" smtClean="0">
                <a:latin typeface="+mj-lt"/>
              </a:rPr>
              <a:t>«</a:t>
            </a:r>
            <a:r>
              <a:rPr lang="it-IT" sz="1600" dirty="0" err="1" smtClean="0">
                <a:latin typeface="+mj-lt"/>
              </a:rPr>
              <a:t>Wieso</a:t>
            </a:r>
            <a:r>
              <a:rPr lang="it-IT" sz="1600" dirty="0" smtClean="0">
                <a:latin typeface="+mj-lt"/>
              </a:rPr>
              <a:t> </a:t>
            </a:r>
            <a:r>
              <a:rPr lang="it-IT" sz="1600" dirty="0" err="1" smtClean="0">
                <a:latin typeface="+mj-lt"/>
              </a:rPr>
              <a:t>machst</a:t>
            </a:r>
            <a:r>
              <a:rPr lang="it-IT" sz="1600" dirty="0" smtClean="0">
                <a:latin typeface="+mj-lt"/>
              </a:rPr>
              <a:t>’ </a:t>
            </a:r>
            <a:r>
              <a:rPr lang="it-IT" sz="1600" dirty="0" err="1" smtClean="0">
                <a:latin typeface="+mj-lt"/>
              </a:rPr>
              <a:t>denn</a:t>
            </a:r>
            <a:r>
              <a:rPr lang="it-IT" sz="1600" dirty="0" smtClean="0">
                <a:latin typeface="+mj-lt"/>
              </a:rPr>
              <a:t> so n’</a:t>
            </a:r>
            <a:r>
              <a:rPr lang="it-IT" sz="1600" dirty="0" err="1" smtClean="0">
                <a:latin typeface="+mj-lt"/>
              </a:rPr>
              <a:t>Aufstand</a:t>
            </a:r>
            <a:r>
              <a:rPr lang="it-IT" sz="1600" dirty="0" smtClean="0">
                <a:latin typeface="+mj-lt"/>
              </a:rPr>
              <a:t> ?» </a:t>
            </a:r>
          </a:p>
          <a:p>
            <a:endParaRPr lang="it-IT" sz="1600" dirty="0" smtClean="0">
              <a:latin typeface="+mj-lt"/>
            </a:endParaRPr>
          </a:p>
          <a:p>
            <a:r>
              <a:rPr lang="it-IT" sz="1600" dirty="0" err="1" smtClean="0">
                <a:latin typeface="Britannic Bold" pitchFamily="34" charset="0"/>
              </a:rPr>
              <a:t>Jan</a:t>
            </a:r>
            <a:r>
              <a:rPr lang="it-IT" sz="1600" dirty="0" smtClean="0">
                <a:latin typeface="Britannic Bold" pitchFamily="34" charset="0"/>
              </a:rPr>
              <a:t> : </a:t>
            </a:r>
            <a:r>
              <a:rPr lang="it-IT" sz="1600" dirty="0" smtClean="0"/>
              <a:t>«</a:t>
            </a:r>
            <a:r>
              <a:rPr lang="it-IT" sz="1600" dirty="0" err="1" smtClean="0"/>
              <a:t>Überschüßige</a:t>
            </a:r>
            <a:r>
              <a:rPr lang="it-IT" sz="1600" dirty="0" smtClean="0"/>
              <a:t> Energie!» </a:t>
            </a:r>
          </a:p>
          <a:p>
            <a:r>
              <a:rPr lang="it-IT" sz="1600" dirty="0" smtClean="0">
                <a:latin typeface="Britannic Bold" pitchFamily="34" charset="0"/>
              </a:rPr>
              <a:t>Nina: </a:t>
            </a:r>
            <a:r>
              <a:rPr lang="it-IT" sz="1600" dirty="0" smtClean="0">
                <a:latin typeface="+mj-lt"/>
              </a:rPr>
              <a:t>«</a:t>
            </a:r>
            <a:r>
              <a:rPr lang="it-IT" sz="1600" dirty="0" err="1" smtClean="0">
                <a:latin typeface="+mj-lt"/>
              </a:rPr>
              <a:t>Hey</a:t>
            </a:r>
            <a:r>
              <a:rPr lang="it-IT" sz="1600" dirty="0">
                <a:latin typeface="+mj-lt"/>
              </a:rPr>
              <a:t> </a:t>
            </a:r>
            <a:r>
              <a:rPr lang="it-IT" sz="1600" dirty="0" smtClean="0">
                <a:latin typeface="+mj-lt"/>
              </a:rPr>
              <a:t>… </a:t>
            </a:r>
            <a:r>
              <a:rPr lang="it-IT" sz="1600" dirty="0" err="1" smtClean="0">
                <a:latin typeface="+mj-lt"/>
              </a:rPr>
              <a:t>Spinnst</a:t>
            </a:r>
            <a:r>
              <a:rPr lang="it-IT" sz="1600" dirty="0" smtClean="0">
                <a:latin typeface="+mj-lt"/>
              </a:rPr>
              <a:t> </a:t>
            </a:r>
            <a:r>
              <a:rPr lang="it-IT" sz="1600" dirty="0" err="1" smtClean="0">
                <a:latin typeface="+mj-lt"/>
              </a:rPr>
              <a:t>du</a:t>
            </a:r>
            <a:r>
              <a:rPr lang="it-IT" sz="1600" dirty="0" smtClean="0">
                <a:latin typeface="+mj-lt"/>
              </a:rPr>
              <a:t> ?!»</a:t>
            </a:r>
          </a:p>
          <a:p>
            <a:r>
              <a:rPr lang="it-IT" sz="1600" dirty="0" err="1" smtClean="0">
                <a:latin typeface="Britannic Bold" pitchFamily="34" charset="0"/>
              </a:rPr>
              <a:t>Jan</a:t>
            </a:r>
            <a:r>
              <a:rPr lang="it-IT" sz="1600" dirty="0" smtClean="0">
                <a:latin typeface="Britannic Bold" pitchFamily="34" charset="0"/>
              </a:rPr>
              <a:t> : </a:t>
            </a:r>
            <a:r>
              <a:rPr lang="it-IT" sz="1600" dirty="0" smtClean="0"/>
              <a:t>« </a:t>
            </a:r>
            <a:r>
              <a:rPr lang="it-IT" sz="1600" dirty="0" err="1" smtClean="0"/>
              <a:t>Wie</a:t>
            </a:r>
            <a:r>
              <a:rPr lang="it-IT" sz="1600" dirty="0" smtClean="0"/>
              <a:t> </a:t>
            </a:r>
            <a:r>
              <a:rPr lang="it-IT" sz="1600" dirty="0" err="1" smtClean="0"/>
              <a:t>viele</a:t>
            </a:r>
            <a:r>
              <a:rPr lang="it-IT" sz="1600" dirty="0" smtClean="0"/>
              <a:t> </a:t>
            </a:r>
            <a:r>
              <a:rPr lang="it-IT" sz="1600" dirty="0" err="1" smtClean="0"/>
              <a:t>Typen</a:t>
            </a:r>
            <a:r>
              <a:rPr lang="it-IT" sz="1600" dirty="0" smtClean="0"/>
              <a:t> </a:t>
            </a:r>
            <a:r>
              <a:rPr lang="it-IT" sz="1600" dirty="0" err="1" smtClean="0"/>
              <a:t>hattest</a:t>
            </a:r>
            <a:r>
              <a:rPr lang="it-IT" sz="1600" dirty="0" smtClean="0"/>
              <a:t> </a:t>
            </a:r>
            <a:r>
              <a:rPr lang="it-IT" sz="1600" dirty="0" err="1" smtClean="0"/>
              <a:t>du</a:t>
            </a:r>
            <a:r>
              <a:rPr lang="it-IT" sz="1600" dirty="0" smtClean="0"/>
              <a:t> </a:t>
            </a:r>
            <a:r>
              <a:rPr lang="it-IT" sz="1600" dirty="0" err="1" smtClean="0"/>
              <a:t>inzwischen</a:t>
            </a:r>
            <a:r>
              <a:rPr lang="it-IT" sz="1600" dirty="0" smtClean="0"/>
              <a:t> ?»</a:t>
            </a:r>
          </a:p>
          <a:p>
            <a:r>
              <a:rPr lang="it-IT" sz="1600" dirty="0" smtClean="0">
                <a:latin typeface="Britannic Bold" pitchFamily="34" charset="0"/>
              </a:rPr>
              <a:t>Nina :</a:t>
            </a:r>
            <a:r>
              <a:rPr lang="it-IT" sz="1600" dirty="0" smtClean="0"/>
              <a:t> «</a:t>
            </a:r>
            <a:r>
              <a:rPr lang="it-IT" sz="1600" dirty="0" err="1" smtClean="0">
                <a:latin typeface="+mj-lt"/>
              </a:rPr>
              <a:t>Ach</a:t>
            </a:r>
            <a:r>
              <a:rPr lang="it-IT" sz="1600" dirty="0" smtClean="0">
                <a:latin typeface="+mj-lt"/>
              </a:rPr>
              <a:t> … </a:t>
            </a:r>
            <a:r>
              <a:rPr lang="it-IT" sz="1600" dirty="0" err="1" smtClean="0">
                <a:latin typeface="+mj-lt"/>
              </a:rPr>
              <a:t>Ich</a:t>
            </a:r>
            <a:r>
              <a:rPr lang="it-IT" sz="1600" dirty="0" smtClean="0">
                <a:latin typeface="+mj-lt"/>
              </a:rPr>
              <a:t> </a:t>
            </a:r>
            <a:r>
              <a:rPr lang="it-IT" sz="1600" dirty="0" err="1" smtClean="0">
                <a:latin typeface="+mj-lt"/>
              </a:rPr>
              <a:t>glaub</a:t>
            </a:r>
            <a:r>
              <a:rPr lang="it-IT" sz="1600" dirty="0" smtClean="0">
                <a:latin typeface="+mj-lt"/>
              </a:rPr>
              <a:t> </a:t>
            </a:r>
            <a:r>
              <a:rPr lang="it-IT" sz="1600" dirty="0" err="1" smtClean="0">
                <a:latin typeface="+mj-lt"/>
              </a:rPr>
              <a:t>das</a:t>
            </a:r>
            <a:r>
              <a:rPr lang="it-IT" sz="1600" dirty="0" smtClean="0">
                <a:latin typeface="+mj-lt"/>
              </a:rPr>
              <a:t> </a:t>
            </a:r>
            <a:r>
              <a:rPr lang="it-IT" sz="1600" dirty="0" err="1" smtClean="0">
                <a:latin typeface="+mj-lt"/>
              </a:rPr>
              <a:t>ja</a:t>
            </a:r>
            <a:r>
              <a:rPr lang="it-IT" sz="1600" dirty="0" smtClean="0">
                <a:latin typeface="+mj-lt"/>
              </a:rPr>
              <a:t> </a:t>
            </a:r>
            <a:r>
              <a:rPr lang="it-IT" sz="1600" dirty="0" err="1" smtClean="0">
                <a:latin typeface="+mj-lt"/>
              </a:rPr>
              <a:t>nicht</a:t>
            </a:r>
            <a:r>
              <a:rPr lang="it-IT" sz="1600" dirty="0" smtClean="0">
                <a:latin typeface="+mj-lt"/>
              </a:rPr>
              <a:t> … </a:t>
            </a:r>
            <a:r>
              <a:rPr lang="it-IT" sz="1600" dirty="0" err="1" smtClean="0">
                <a:latin typeface="+mj-lt"/>
              </a:rPr>
              <a:t>Du</a:t>
            </a:r>
            <a:r>
              <a:rPr lang="it-IT" sz="1600" dirty="0" smtClean="0">
                <a:latin typeface="+mj-lt"/>
              </a:rPr>
              <a:t> </a:t>
            </a:r>
            <a:r>
              <a:rPr lang="it-IT" sz="1600" dirty="0" err="1" smtClean="0">
                <a:latin typeface="+mj-lt"/>
              </a:rPr>
              <a:t>bist</a:t>
            </a:r>
            <a:r>
              <a:rPr lang="it-IT" sz="1600" dirty="0" smtClean="0">
                <a:latin typeface="+mj-lt"/>
              </a:rPr>
              <a:t> </a:t>
            </a:r>
            <a:r>
              <a:rPr lang="it-IT" sz="1600" dirty="0" err="1" smtClean="0">
                <a:latin typeface="+mj-lt"/>
              </a:rPr>
              <a:t>doch</a:t>
            </a:r>
            <a:r>
              <a:rPr lang="it-IT" sz="1600" dirty="0" smtClean="0">
                <a:latin typeface="+mj-lt"/>
              </a:rPr>
              <a:t> </a:t>
            </a:r>
            <a:r>
              <a:rPr lang="it-IT" sz="1600" dirty="0" err="1" smtClean="0">
                <a:latin typeface="+mj-lt"/>
              </a:rPr>
              <a:t>völlig</a:t>
            </a:r>
            <a:r>
              <a:rPr lang="it-IT" sz="1600" dirty="0" smtClean="0">
                <a:latin typeface="+mj-lt"/>
              </a:rPr>
              <a:t> </a:t>
            </a:r>
            <a:r>
              <a:rPr lang="it-IT" sz="1600" dirty="0" err="1" smtClean="0">
                <a:latin typeface="+mj-lt"/>
              </a:rPr>
              <a:t>krank</a:t>
            </a:r>
            <a:r>
              <a:rPr lang="it-IT" sz="1600" dirty="0" smtClean="0">
                <a:latin typeface="+mj-lt"/>
              </a:rPr>
              <a:t>! </a:t>
            </a:r>
            <a:r>
              <a:rPr lang="it-IT" sz="1600" dirty="0" err="1" smtClean="0">
                <a:latin typeface="+mj-lt"/>
              </a:rPr>
              <a:t>Du</a:t>
            </a:r>
            <a:r>
              <a:rPr lang="it-IT" sz="1600" dirty="0" smtClean="0">
                <a:latin typeface="+mj-lt"/>
              </a:rPr>
              <a:t> </a:t>
            </a:r>
            <a:r>
              <a:rPr lang="it-IT" sz="1600" dirty="0" err="1" smtClean="0">
                <a:latin typeface="+mj-lt"/>
              </a:rPr>
              <a:t>hast</a:t>
            </a:r>
            <a:r>
              <a:rPr lang="it-IT" sz="1600" dirty="0" smtClean="0">
                <a:latin typeface="+mj-lt"/>
              </a:rPr>
              <a:t> </a:t>
            </a:r>
            <a:r>
              <a:rPr lang="it-IT" sz="1600" dirty="0" err="1" smtClean="0">
                <a:latin typeface="+mj-lt"/>
              </a:rPr>
              <a:t>doch</a:t>
            </a:r>
            <a:r>
              <a:rPr lang="it-IT" sz="1600" dirty="0" smtClean="0">
                <a:latin typeface="+mj-lt"/>
              </a:rPr>
              <a:t> </a:t>
            </a:r>
            <a:r>
              <a:rPr lang="it-IT" sz="1600" dirty="0" err="1" smtClean="0">
                <a:latin typeface="+mj-lt"/>
              </a:rPr>
              <a:t>wohl</a:t>
            </a:r>
            <a:r>
              <a:rPr lang="it-IT" sz="1600" dirty="0" smtClean="0">
                <a:latin typeface="+mj-lt"/>
              </a:rPr>
              <a:t> </a:t>
            </a:r>
            <a:r>
              <a:rPr lang="it-IT" sz="1600" dirty="0" err="1" smtClean="0">
                <a:latin typeface="+mj-lt"/>
              </a:rPr>
              <a:t>zu</a:t>
            </a:r>
            <a:r>
              <a:rPr lang="it-IT" sz="1600" dirty="0" smtClean="0">
                <a:latin typeface="+mj-lt"/>
              </a:rPr>
              <a:t> </a:t>
            </a:r>
            <a:r>
              <a:rPr lang="it-IT" sz="1600" dirty="0" err="1" smtClean="0">
                <a:latin typeface="+mj-lt"/>
              </a:rPr>
              <a:t>tief</a:t>
            </a:r>
            <a:r>
              <a:rPr lang="it-IT" sz="1600" dirty="0" smtClean="0">
                <a:latin typeface="+mj-lt"/>
              </a:rPr>
              <a:t> </a:t>
            </a:r>
            <a:r>
              <a:rPr lang="it-IT" sz="1600" dirty="0" err="1" smtClean="0">
                <a:latin typeface="+mj-lt"/>
              </a:rPr>
              <a:t>ins</a:t>
            </a:r>
            <a:r>
              <a:rPr lang="it-IT" sz="1600" dirty="0" smtClean="0">
                <a:latin typeface="+mj-lt"/>
              </a:rPr>
              <a:t> </a:t>
            </a:r>
            <a:r>
              <a:rPr lang="it-IT" sz="1600" dirty="0" err="1" smtClean="0">
                <a:latin typeface="+mj-lt"/>
              </a:rPr>
              <a:t>Acquarium</a:t>
            </a:r>
            <a:r>
              <a:rPr lang="it-IT" sz="1600" dirty="0" smtClean="0">
                <a:latin typeface="+mj-lt"/>
              </a:rPr>
              <a:t> </a:t>
            </a:r>
            <a:r>
              <a:rPr lang="it-IT" sz="1600" dirty="0" err="1" smtClean="0">
                <a:latin typeface="+mj-lt"/>
              </a:rPr>
              <a:t>gekuckt</a:t>
            </a:r>
            <a:r>
              <a:rPr lang="it-IT" sz="1600" dirty="0" smtClean="0">
                <a:latin typeface="+mj-lt"/>
              </a:rPr>
              <a:t>, </a:t>
            </a:r>
            <a:r>
              <a:rPr lang="it-IT" sz="1600" dirty="0" err="1" smtClean="0">
                <a:latin typeface="+mj-lt"/>
              </a:rPr>
              <a:t>was</a:t>
            </a:r>
            <a:r>
              <a:rPr lang="it-IT" sz="1600" dirty="0" smtClean="0">
                <a:latin typeface="+mj-lt"/>
              </a:rPr>
              <a:t>?»  «</a:t>
            </a:r>
            <a:r>
              <a:rPr lang="it-IT" sz="1600" dirty="0" err="1" smtClean="0">
                <a:latin typeface="+mj-lt"/>
              </a:rPr>
              <a:t>Wer</a:t>
            </a:r>
            <a:r>
              <a:rPr lang="it-IT" sz="1600" dirty="0" smtClean="0">
                <a:latin typeface="+mj-lt"/>
              </a:rPr>
              <a:t> </a:t>
            </a:r>
            <a:r>
              <a:rPr lang="it-IT" sz="1600" dirty="0" err="1" smtClean="0">
                <a:latin typeface="+mj-lt"/>
              </a:rPr>
              <a:t>ist</a:t>
            </a:r>
            <a:r>
              <a:rPr lang="it-IT" sz="1600" dirty="0" smtClean="0">
                <a:latin typeface="+mj-lt"/>
              </a:rPr>
              <a:t> </a:t>
            </a:r>
            <a:r>
              <a:rPr lang="it-IT" sz="1600" dirty="0" err="1" smtClean="0">
                <a:latin typeface="+mj-lt"/>
              </a:rPr>
              <a:t>denn</a:t>
            </a:r>
            <a:r>
              <a:rPr lang="it-IT" sz="1600" dirty="0" smtClean="0">
                <a:latin typeface="+mj-lt"/>
              </a:rPr>
              <a:t> </a:t>
            </a:r>
            <a:r>
              <a:rPr lang="it-IT" sz="1600" dirty="0" err="1" smtClean="0">
                <a:latin typeface="+mj-lt"/>
              </a:rPr>
              <a:t>das</a:t>
            </a:r>
            <a:r>
              <a:rPr lang="it-IT" sz="1600" dirty="0" smtClean="0">
                <a:latin typeface="+mj-lt"/>
              </a:rPr>
              <a:t>?» </a:t>
            </a:r>
          </a:p>
          <a:p>
            <a:r>
              <a:rPr lang="it-IT" sz="1600" dirty="0" err="1" smtClean="0">
                <a:latin typeface="Britannic Bold" pitchFamily="34" charset="0"/>
              </a:rPr>
              <a:t>Jan</a:t>
            </a:r>
            <a:r>
              <a:rPr lang="it-IT" sz="1600" dirty="0" smtClean="0">
                <a:latin typeface="Britannic Bold" pitchFamily="34" charset="0"/>
              </a:rPr>
              <a:t> : </a:t>
            </a:r>
            <a:r>
              <a:rPr lang="it-IT" sz="1600" dirty="0" smtClean="0"/>
              <a:t>«</a:t>
            </a:r>
            <a:r>
              <a:rPr lang="it-IT" sz="1600" dirty="0" err="1" smtClean="0"/>
              <a:t>Irgendjemand</a:t>
            </a:r>
            <a:r>
              <a:rPr lang="it-IT" sz="1600" dirty="0" smtClean="0"/>
              <a:t> … « </a:t>
            </a:r>
          </a:p>
          <a:p>
            <a:r>
              <a:rPr lang="it-IT" sz="1600" dirty="0" smtClean="0">
                <a:latin typeface="Britannic Bold" pitchFamily="34" charset="0"/>
              </a:rPr>
              <a:t>Nina : </a:t>
            </a:r>
            <a:r>
              <a:rPr lang="it-IT" sz="1600" dirty="0" smtClean="0"/>
              <a:t>«</a:t>
            </a:r>
            <a:r>
              <a:rPr lang="it-IT" sz="1600" dirty="0" err="1" smtClean="0"/>
              <a:t>Weisst</a:t>
            </a:r>
            <a:r>
              <a:rPr lang="it-IT" sz="1600" dirty="0" smtClean="0"/>
              <a:t> </a:t>
            </a:r>
            <a:r>
              <a:rPr lang="it-IT" sz="1600" dirty="0" err="1" smtClean="0"/>
              <a:t>du</a:t>
            </a:r>
            <a:r>
              <a:rPr lang="it-IT" sz="1600" dirty="0" smtClean="0"/>
              <a:t> </a:t>
            </a:r>
            <a:r>
              <a:rPr lang="it-IT" sz="1600" dirty="0" err="1" smtClean="0"/>
              <a:t>was</a:t>
            </a:r>
            <a:r>
              <a:rPr lang="it-IT" sz="1600" dirty="0" smtClean="0"/>
              <a:t>, </a:t>
            </a:r>
            <a:r>
              <a:rPr lang="it-IT" sz="1600" dirty="0" err="1" smtClean="0"/>
              <a:t>ich</a:t>
            </a:r>
            <a:r>
              <a:rPr lang="it-IT" sz="1600" dirty="0" smtClean="0"/>
              <a:t> </a:t>
            </a:r>
            <a:r>
              <a:rPr lang="it-IT" sz="1600" dirty="0" err="1" smtClean="0"/>
              <a:t>habe</a:t>
            </a:r>
            <a:r>
              <a:rPr lang="it-IT" sz="1600" dirty="0" smtClean="0"/>
              <a:t> </a:t>
            </a:r>
            <a:r>
              <a:rPr lang="it-IT" sz="1600" dirty="0" err="1" smtClean="0"/>
              <a:t>echt</a:t>
            </a:r>
            <a:r>
              <a:rPr lang="it-IT" sz="1600" dirty="0" smtClean="0"/>
              <a:t> </a:t>
            </a:r>
            <a:r>
              <a:rPr lang="it-IT" sz="1600" dirty="0" err="1" smtClean="0"/>
              <a:t>gedacht</a:t>
            </a:r>
            <a:r>
              <a:rPr lang="it-IT" sz="1600" dirty="0" smtClean="0"/>
              <a:t> </a:t>
            </a:r>
            <a:r>
              <a:rPr lang="it-IT" sz="1600" dirty="0" err="1" smtClean="0"/>
              <a:t>du</a:t>
            </a:r>
            <a:r>
              <a:rPr lang="it-IT" sz="1600" dirty="0" smtClean="0"/>
              <a:t> </a:t>
            </a:r>
            <a:r>
              <a:rPr lang="it-IT" sz="1600" dirty="0" err="1" smtClean="0"/>
              <a:t>bist</a:t>
            </a:r>
            <a:r>
              <a:rPr lang="it-IT" sz="1600" dirty="0" smtClean="0"/>
              <a:t> </a:t>
            </a:r>
            <a:r>
              <a:rPr lang="it-IT" sz="1600" dirty="0" err="1" smtClean="0"/>
              <a:t>etwas</a:t>
            </a:r>
            <a:r>
              <a:rPr lang="it-IT" sz="1600" dirty="0" smtClean="0"/>
              <a:t> </a:t>
            </a:r>
            <a:r>
              <a:rPr lang="it-IT" sz="1600" dirty="0" err="1" smtClean="0"/>
              <a:t>besonderes</a:t>
            </a:r>
            <a:r>
              <a:rPr lang="it-IT" sz="1600" dirty="0" smtClean="0"/>
              <a:t>, </a:t>
            </a:r>
            <a:r>
              <a:rPr lang="it-IT" sz="1600" dirty="0" err="1" smtClean="0"/>
              <a:t>aber</a:t>
            </a:r>
            <a:r>
              <a:rPr lang="it-IT" sz="1600" dirty="0" smtClean="0"/>
              <a:t> </a:t>
            </a:r>
            <a:r>
              <a:rPr lang="it-IT" sz="1600" dirty="0" err="1" smtClean="0"/>
              <a:t>du</a:t>
            </a:r>
            <a:r>
              <a:rPr lang="it-IT" sz="1600" dirty="0" smtClean="0"/>
              <a:t> </a:t>
            </a:r>
            <a:r>
              <a:rPr lang="it-IT" sz="1600" dirty="0" err="1" smtClean="0"/>
              <a:t>bist</a:t>
            </a:r>
            <a:r>
              <a:rPr lang="it-IT" sz="1600" dirty="0" smtClean="0"/>
              <a:t> </a:t>
            </a:r>
            <a:r>
              <a:rPr lang="it-IT" sz="1600" dirty="0" err="1" smtClean="0"/>
              <a:t>genau</a:t>
            </a:r>
            <a:r>
              <a:rPr lang="it-IT" sz="1600" dirty="0" smtClean="0"/>
              <a:t> so </a:t>
            </a:r>
            <a:r>
              <a:rPr lang="it-IT" sz="1600" dirty="0" err="1" smtClean="0"/>
              <a:t>bescheuert</a:t>
            </a:r>
            <a:r>
              <a:rPr lang="it-IT" sz="1600" dirty="0" smtClean="0"/>
              <a:t> </a:t>
            </a:r>
            <a:r>
              <a:rPr lang="it-IT" sz="1600" dirty="0" err="1" smtClean="0"/>
              <a:t>wie</a:t>
            </a:r>
            <a:r>
              <a:rPr lang="it-IT" sz="1600" dirty="0" smtClean="0"/>
              <a:t> alle </a:t>
            </a:r>
            <a:r>
              <a:rPr lang="it-IT" sz="1600" dirty="0" err="1" smtClean="0"/>
              <a:t>anderen</a:t>
            </a:r>
            <a:r>
              <a:rPr lang="it-IT" sz="1600" dirty="0" smtClean="0"/>
              <a:t> </a:t>
            </a:r>
            <a:r>
              <a:rPr lang="it-IT" sz="1600" dirty="0" err="1" smtClean="0"/>
              <a:t>auch</a:t>
            </a:r>
            <a:r>
              <a:rPr lang="it-IT" sz="1600" dirty="0" smtClean="0"/>
              <a:t>!» </a:t>
            </a:r>
          </a:p>
          <a:p>
            <a:r>
              <a:rPr lang="it-IT" sz="1600" dirty="0" err="1" smtClean="0">
                <a:latin typeface="Britannic Bold" pitchFamily="34" charset="0"/>
              </a:rPr>
              <a:t>Jan</a:t>
            </a:r>
            <a:r>
              <a:rPr lang="it-IT" sz="1600" dirty="0" smtClean="0">
                <a:latin typeface="Britannic Bold" pitchFamily="34" charset="0"/>
              </a:rPr>
              <a:t> : </a:t>
            </a:r>
            <a:r>
              <a:rPr lang="it-IT" sz="1600" dirty="0" smtClean="0"/>
              <a:t>« </a:t>
            </a:r>
            <a:r>
              <a:rPr lang="it-IT" sz="1600" dirty="0" err="1" smtClean="0"/>
              <a:t>Hey</a:t>
            </a:r>
            <a:r>
              <a:rPr lang="it-IT" sz="1600" dirty="0" smtClean="0"/>
              <a:t>! </a:t>
            </a:r>
            <a:r>
              <a:rPr lang="it-IT" sz="1600" dirty="0" err="1" smtClean="0"/>
              <a:t>Ich</a:t>
            </a:r>
            <a:r>
              <a:rPr lang="it-IT" sz="1600" dirty="0" smtClean="0"/>
              <a:t> bin </a:t>
            </a:r>
            <a:r>
              <a:rPr lang="it-IT" sz="1600" dirty="0" err="1" smtClean="0"/>
              <a:t>nicht</a:t>
            </a:r>
            <a:r>
              <a:rPr lang="it-IT" sz="1600" dirty="0" smtClean="0"/>
              <a:t> </a:t>
            </a:r>
            <a:r>
              <a:rPr lang="it-IT" sz="1600" dirty="0" err="1" smtClean="0"/>
              <a:t>wie</a:t>
            </a:r>
            <a:r>
              <a:rPr lang="it-IT" sz="1600" dirty="0" smtClean="0"/>
              <a:t> alle </a:t>
            </a:r>
            <a:r>
              <a:rPr lang="it-IT" sz="1600" dirty="0" err="1" smtClean="0"/>
              <a:t>anderen</a:t>
            </a:r>
            <a:r>
              <a:rPr lang="it-IT" sz="1600" dirty="0" smtClean="0"/>
              <a:t> </a:t>
            </a:r>
            <a:r>
              <a:rPr lang="it-IT" sz="1600" dirty="0" err="1" smtClean="0"/>
              <a:t>auch</a:t>
            </a:r>
            <a:r>
              <a:rPr lang="it-IT" sz="1600" dirty="0" smtClean="0"/>
              <a:t>!» </a:t>
            </a:r>
          </a:p>
          <a:p>
            <a:r>
              <a:rPr lang="it-IT" sz="1600" dirty="0" smtClean="0">
                <a:latin typeface="Britannic Bold" pitchFamily="34" charset="0"/>
              </a:rPr>
              <a:t>Nina : </a:t>
            </a:r>
            <a:r>
              <a:rPr lang="it-IT" sz="1600" dirty="0" smtClean="0"/>
              <a:t>«</a:t>
            </a:r>
            <a:r>
              <a:rPr lang="it-IT" sz="1600" dirty="0" err="1" smtClean="0"/>
              <a:t>Ach</a:t>
            </a:r>
            <a:r>
              <a:rPr lang="it-IT" sz="1600" dirty="0" smtClean="0"/>
              <a:t> </a:t>
            </a:r>
            <a:r>
              <a:rPr lang="it-IT" sz="1600" dirty="0" err="1" smtClean="0"/>
              <a:t>ja</a:t>
            </a:r>
            <a:r>
              <a:rPr lang="it-IT" sz="1600" dirty="0" smtClean="0"/>
              <a:t> ?!» </a:t>
            </a:r>
          </a:p>
          <a:p>
            <a:r>
              <a:rPr lang="it-IT" sz="1600" dirty="0" err="1" smtClean="0">
                <a:latin typeface="Britannic Bold" pitchFamily="34" charset="0"/>
              </a:rPr>
              <a:t>Jan</a:t>
            </a:r>
            <a:r>
              <a:rPr lang="it-IT" sz="1600" dirty="0" smtClean="0">
                <a:latin typeface="Britannic Bold" pitchFamily="34" charset="0"/>
              </a:rPr>
              <a:t> : </a:t>
            </a:r>
            <a:r>
              <a:rPr lang="it-IT" sz="1600" dirty="0" smtClean="0"/>
              <a:t>«</a:t>
            </a:r>
            <a:r>
              <a:rPr lang="it-IT" sz="1600" dirty="0" err="1" smtClean="0"/>
              <a:t>Ich</a:t>
            </a:r>
            <a:r>
              <a:rPr lang="it-IT" sz="1600" dirty="0" smtClean="0"/>
              <a:t> </a:t>
            </a:r>
            <a:r>
              <a:rPr lang="it-IT" sz="1600" dirty="0" err="1" smtClean="0"/>
              <a:t>hab</a:t>
            </a:r>
            <a:r>
              <a:rPr lang="it-IT" sz="1600" dirty="0" smtClean="0"/>
              <a:t> </a:t>
            </a:r>
            <a:r>
              <a:rPr lang="it-IT" sz="1600" dirty="0" err="1" smtClean="0"/>
              <a:t>wirklich</a:t>
            </a:r>
            <a:r>
              <a:rPr lang="it-IT" sz="1600" dirty="0" smtClean="0"/>
              <a:t> HIV.»</a:t>
            </a:r>
          </a:p>
          <a:p>
            <a:r>
              <a:rPr lang="it-IT" sz="1600" dirty="0" smtClean="0">
                <a:latin typeface="Britannic Bold" pitchFamily="34" charset="0"/>
              </a:rPr>
              <a:t>Nina : </a:t>
            </a:r>
            <a:r>
              <a:rPr lang="it-IT" sz="1600" dirty="0" smtClean="0"/>
              <a:t>« Aids?! … </a:t>
            </a:r>
            <a:r>
              <a:rPr lang="it-IT" sz="1600" dirty="0" err="1" smtClean="0"/>
              <a:t>Du</a:t>
            </a:r>
            <a:r>
              <a:rPr lang="it-IT" sz="1600" dirty="0" smtClean="0"/>
              <a:t> </a:t>
            </a:r>
            <a:r>
              <a:rPr lang="it-IT" sz="1600" dirty="0" err="1" smtClean="0"/>
              <a:t>hast</a:t>
            </a:r>
            <a:r>
              <a:rPr lang="it-IT" sz="1600" dirty="0" smtClean="0"/>
              <a:t> </a:t>
            </a:r>
            <a:r>
              <a:rPr lang="it-IT" sz="1600" dirty="0" err="1" smtClean="0"/>
              <a:t>diese</a:t>
            </a:r>
            <a:r>
              <a:rPr lang="it-IT" sz="1600" dirty="0" smtClean="0"/>
              <a:t> </a:t>
            </a:r>
            <a:r>
              <a:rPr lang="it-IT" sz="1600" dirty="0" err="1" smtClean="0"/>
              <a:t>Schwulenkrankheit</a:t>
            </a:r>
            <a:r>
              <a:rPr lang="it-IT" sz="1600" dirty="0" smtClean="0"/>
              <a:t>?»</a:t>
            </a:r>
          </a:p>
          <a:p>
            <a:endParaRPr lang="it-IT" sz="1600" dirty="0" smtClean="0"/>
          </a:p>
          <a:p>
            <a:r>
              <a:rPr lang="it-IT" sz="1600" dirty="0" smtClean="0"/>
              <a:t>(</a:t>
            </a:r>
            <a:r>
              <a:rPr lang="it-IT" sz="1600" dirty="0" err="1" smtClean="0"/>
              <a:t>Jan</a:t>
            </a:r>
            <a:r>
              <a:rPr lang="it-IT" sz="1600" dirty="0" smtClean="0"/>
              <a:t> </a:t>
            </a:r>
            <a:r>
              <a:rPr lang="it-IT" sz="1600" dirty="0" err="1" smtClean="0"/>
              <a:t>geht</a:t>
            </a:r>
            <a:r>
              <a:rPr lang="it-IT" sz="1600" dirty="0" smtClean="0"/>
              <a:t> </a:t>
            </a:r>
            <a:r>
              <a:rPr lang="it-IT" sz="1600" dirty="0" err="1" smtClean="0"/>
              <a:t>weg</a:t>
            </a:r>
            <a:r>
              <a:rPr lang="it-IT" sz="1600" dirty="0" smtClean="0"/>
              <a:t>)</a:t>
            </a:r>
          </a:p>
          <a:p>
            <a:endParaRPr lang="it-IT" sz="1600" dirty="0" smtClean="0"/>
          </a:p>
          <a:p>
            <a:r>
              <a:rPr lang="it-IT" sz="1600" dirty="0" smtClean="0">
                <a:latin typeface="Britannic Bold" pitchFamily="34" charset="0"/>
              </a:rPr>
              <a:t>Nina </a:t>
            </a:r>
            <a:r>
              <a:rPr lang="it-IT" sz="1600" dirty="0" smtClean="0"/>
              <a:t>(</a:t>
            </a:r>
            <a:r>
              <a:rPr lang="it-IT" sz="1600" dirty="0" err="1" smtClean="0"/>
              <a:t>alleine</a:t>
            </a:r>
            <a:r>
              <a:rPr lang="it-IT" sz="1600" dirty="0" smtClean="0"/>
              <a:t> </a:t>
            </a:r>
            <a:r>
              <a:rPr lang="it-IT" sz="1600" dirty="0" err="1" smtClean="0"/>
              <a:t>zu</a:t>
            </a:r>
            <a:r>
              <a:rPr lang="it-IT" sz="1600" dirty="0" smtClean="0"/>
              <a:t> </a:t>
            </a:r>
            <a:r>
              <a:rPr lang="it-IT" sz="1600" dirty="0" err="1" smtClean="0"/>
              <a:t>sich</a:t>
            </a:r>
            <a:r>
              <a:rPr lang="it-IT" sz="1600" dirty="0" smtClean="0"/>
              <a:t> </a:t>
            </a:r>
            <a:r>
              <a:rPr lang="it-IT" sz="1600" dirty="0" err="1" smtClean="0"/>
              <a:t>selbst</a:t>
            </a:r>
            <a:r>
              <a:rPr lang="it-IT" sz="1600" dirty="0" smtClean="0"/>
              <a:t>)</a:t>
            </a:r>
            <a:r>
              <a:rPr lang="it-IT" sz="1600" dirty="0" smtClean="0">
                <a:latin typeface="Britannic Bold" pitchFamily="34" charset="0"/>
              </a:rPr>
              <a:t> : </a:t>
            </a:r>
            <a:r>
              <a:rPr lang="it-IT" sz="1600" dirty="0" smtClean="0"/>
              <a:t>«</a:t>
            </a:r>
            <a:r>
              <a:rPr lang="it-IT" sz="1600" dirty="0" err="1" smtClean="0"/>
              <a:t>Scheiße</a:t>
            </a:r>
            <a:r>
              <a:rPr lang="it-IT" sz="1600" dirty="0" smtClean="0"/>
              <a:t>!» </a:t>
            </a:r>
          </a:p>
          <a:p>
            <a:endParaRPr lang="it-IT" sz="1600" dirty="0" smtClean="0">
              <a:latin typeface="Britannic Bold" pitchFamily="34" charset="0"/>
            </a:endParaRPr>
          </a:p>
          <a:p>
            <a:endParaRPr lang="it-IT" sz="1600" dirty="0">
              <a:latin typeface="Britann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073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it-IT" dirty="0" err="1" smtClean="0">
                <a:latin typeface="Britannic Bold" pitchFamily="34" charset="0"/>
              </a:rPr>
              <a:t>Kennzeichen</a:t>
            </a:r>
            <a:r>
              <a:rPr lang="it-IT" dirty="0" smtClean="0">
                <a:latin typeface="Britannic Bold" pitchFamily="34" charset="0"/>
              </a:rPr>
              <a:t> </a:t>
            </a:r>
            <a:r>
              <a:rPr lang="it-IT" dirty="0" err="1" smtClean="0">
                <a:latin typeface="Britannic Bold" pitchFamily="34" charset="0"/>
              </a:rPr>
              <a:t>der</a:t>
            </a:r>
            <a:r>
              <a:rPr lang="it-IT" dirty="0" smtClean="0">
                <a:latin typeface="Britannic Bold" pitchFamily="34" charset="0"/>
              </a:rPr>
              <a:t> </a:t>
            </a:r>
            <a:r>
              <a:rPr lang="it-IT" dirty="0" err="1" smtClean="0">
                <a:latin typeface="Britannic Bold" pitchFamily="34" charset="0"/>
              </a:rPr>
              <a:t>mündlichen</a:t>
            </a:r>
            <a:r>
              <a:rPr lang="it-IT" dirty="0" smtClean="0">
                <a:latin typeface="Britannic Bold" pitchFamily="34" charset="0"/>
              </a:rPr>
              <a:t> </a:t>
            </a:r>
            <a:r>
              <a:rPr lang="it-IT" dirty="0" err="1" smtClean="0">
                <a:latin typeface="Britannic Bold" pitchFamily="34" charset="0"/>
              </a:rPr>
              <a:t>Sprache</a:t>
            </a:r>
            <a:r>
              <a:rPr lang="it-IT" dirty="0" smtClean="0">
                <a:latin typeface="Britannic Bold" pitchFamily="34" charset="0"/>
              </a:rPr>
              <a:t> </a:t>
            </a:r>
            <a:r>
              <a:rPr lang="it-IT" dirty="0" err="1" smtClean="0">
                <a:latin typeface="Britannic Bold" pitchFamily="34" charset="0"/>
              </a:rPr>
              <a:t>erläutern</a:t>
            </a:r>
            <a:r>
              <a:rPr lang="it-IT" dirty="0" smtClean="0">
                <a:latin typeface="Britannic Bold" pitchFamily="34" charset="0"/>
              </a:rPr>
              <a:t> </a:t>
            </a:r>
            <a:endParaRPr lang="it-IT" dirty="0">
              <a:latin typeface="Britannic Bold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467545" y="1988840"/>
            <a:ext cx="835292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arenR"/>
            </a:pPr>
            <a:r>
              <a:rPr lang="it-IT" dirty="0" err="1" smtClean="0">
                <a:latin typeface="Britannic Bold" pitchFamily="34" charset="0"/>
              </a:rPr>
              <a:t>Stil</a:t>
            </a:r>
            <a:r>
              <a:rPr lang="it-IT" dirty="0" smtClean="0">
                <a:latin typeface="Britannic Bold" pitchFamily="34" charset="0"/>
              </a:rPr>
              <a:t> </a:t>
            </a:r>
            <a:r>
              <a:rPr lang="it-IT" dirty="0" err="1" smtClean="0">
                <a:latin typeface="Britannic Bold" pitchFamily="34" charset="0"/>
              </a:rPr>
              <a:t>als</a:t>
            </a:r>
            <a:r>
              <a:rPr lang="it-IT" dirty="0" smtClean="0">
                <a:latin typeface="Britannic Bold" pitchFamily="34" charset="0"/>
              </a:rPr>
              <a:t> </a:t>
            </a:r>
            <a:r>
              <a:rPr lang="it-IT" dirty="0" err="1" smtClean="0">
                <a:latin typeface="Britannic Bold" pitchFamily="34" charset="0"/>
              </a:rPr>
              <a:t>individuelle</a:t>
            </a:r>
            <a:r>
              <a:rPr lang="it-IT" dirty="0" smtClean="0">
                <a:latin typeface="Britannic Bold" pitchFamily="34" charset="0"/>
              </a:rPr>
              <a:t> </a:t>
            </a:r>
            <a:r>
              <a:rPr lang="it-IT" dirty="0" err="1" smtClean="0">
                <a:latin typeface="Britannic Bold" pitchFamily="34" charset="0"/>
              </a:rPr>
              <a:t>Eigenart</a:t>
            </a:r>
            <a:r>
              <a:rPr lang="it-IT" dirty="0" smtClean="0">
                <a:latin typeface="Britannic Bold" pitchFamily="34" charset="0"/>
              </a:rPr>
              <a:t> </a:t>
            </a:r>
            <a:r>
              <a:rPr lang="it-IT" dirty="0" err="1" smtClean="0">
                <a:latin typeface="Britannic Bold" pitchFamily="34" charset="0"/>
              </a:rPr>
              <a:t>des</a:t>
            </a:r>
            <a:r>
              <a:rPr lang="it-IT" dirty="0" smtClean="0">
                <a:latin typeface="Britannic Bold" pitchFamily="34" charset="0"/>
              </a:rPr>
              <a:t> </a:t>
            </a:r>
            <a:r>
              <a:rPr lang="it-IT" dirty="0" err="1" smtClean="0">
                <a:latin typeface="Britannic Bold" pitchFamily="34" charset="0"/>
              </a:rPr>
              <a:t>Sprachausdrucks</a:t>
            </a:r>
            <a:r>
              <a:rPr lang="it-IT" dirty="0" smtClean="0">
                <a:latin typeface="Britannic Bold" pitchFamily="34" charset="0"/>
              </a:rPr>
              <a:t> (IDIOLEKT 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 </a:t>
            </a:r>
            <a:r>
              <a:rPr lang="it-IT" dirty="0" err="1" smtClean="0">
                <a:latin typeface="Britannic Bold" pitchFamily="34" charset="0"/>
                <a:sym typeface="Wingdings" pitchFamily="2" charset="2"/>
              </a:rPr>
              <a:t>Eigener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 </a:t>
            </a:r>
            <a:r>
              <a:rPr lang="it-IT" dirty="0" err="1" smtClean="0">
                <a:latin typeface="Britannic Bold" pitchFamily="34" charset="0"/>
                <a:sym typeface="Wingdings" pitchFamily="2" charset="2"/>
              </a:rPr>
              <a:t>Rhytmus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, Ton, </a:t>
            </a:r>
          </a:p>
          <a:p>
            <a:r>
              <a:rPr lang="it-IT" dirty="0" err="1" smtClean="0">
                <a:latin typeface="Britannic Bold" pitchFamily="34" charset="0"/>
                <a:sym typeface="Wingdings" pitchFamily="2" charset="2"/>
              </a:rPr>
              <a:t>eigene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 Laute, </a:t>
            </a:r>
            <a:r>
              <a:rPr lang="it-IT" dirty="0" err="1" smtClean="0">
                <a:latin typeface="Britannic Bold" pitchFamily="34" charset="0"/>
                <a:sym typeface="Wingdings" pitchFamily="2" charset="2"/>
              </a:rPr>
              <a:t>bestimmte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 </a:t>
            </a:r>
            <a:r>
              <a:rPr lang="it-IT" dirty="0" err="1" smtClean="0">
                <a:latin typeface="Britannic Bold" pitchFamily="34" charset="0"/>
                <a:sym typeface="Wingdings" pitchFamily="2" charset="2"/>
              </a:rPr>
              <a:t>lexikalische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 </a:t>
            </a:r>
            <a:r>
              <a:rPr lang="it-IT" dirty="0" err="1" smtClean="0">
                <a:latin typeface="Britannic Bold" pitchFamily="34" charset="0"/>
                <a:sym typeface="Wingdings" pitchFamily="2" charset="2"/>
              </a:rPr>
              <a:t>Wahlen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) </a:t>
            </a:r>
          </a:p>
          <a:p>
            <a:endParaRPr lang="it-IT" dirty="0" smtClean="0">
              <a:latin typeface="Britannic Bold" pitchFamily="34" charset="0"/>
              <a:sym typeface="Wingdings" pitchFamily="2" charset="2"/>
            </a:endParaRPr>
          </a:p>
          <a:p>
            <a:r>
              <a:rPr lang="it-IT" dirty="0" smtClean="0">
                <a:latin typeface="Britannic Bold" pitchFamily="34" charset="0"/>
                <a:sym typeface="Wingdings" pitchFamily="2" charset="2"/>
              </a:rPr>
              <a:t>B) </a:t>
            </a:r>
            <a:r>
              <a:rPr lang="it-IT" dirty="0" err="1" smtClean="0">
                <a:latin typeface="Britannic Bold" pitchFamily="34" charset="0"/>
                <a:sym typeface="Wingdings" pitchFamily="2" charset="2"/>
              </a:rPr>
              <a:t>Stil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 </a:t>
            </a:r>
            <a:r>
              <a:rPr lang="it-IT" dirty="0" err="1" smtClean="0">
                <a:latin typeface="Britannic Bold" pitchFamily="34" charset="0"/>
                <a:sym typeface="Wingdings" pitchFamily="2" charset="2"/>
              </a:rPr>
              <a:t>als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 </a:t>
            </a:r>
            <a:r>
              <a:rPr lang="it-IT" dirty="0" err="1" smtClean="0">
                <a:latin typeface="Britannic Bold" pitchFamily="34" charset="0"/>
                <a:sym typeface="Wingdings" pitchFamily="2" charset="2"/>
              </a:rPr>
              <a:t>Spiegelung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 </a:t>
            </a:r>
            <a:r>
              <a:rPr lang="it-IT" dirty="0" err="1" smtClean="0">
                <a:latin typeface="Britannic Bold" pitchFamily="34" charset="0"/>
                <a:sym typeface="Wingdings" pitchFamily="2" charset="2"/>
              </a:rPr>
              <a:t>psychischen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 </a:t>
            </a:r>
            <a:r>
              <a:rPr lang="it-IT" dirty="0" err="1" smtClean="0">
                <a:latin typeface="Britannic Bold" pitchFamily="34" charset="0"/>
                <a:sym typeface="Wingdings" pitchFamily="2" charset="2"/>
              </a:rPr>
              <a:t>Erlebens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 </a:t>
            </a:r>
          </a:p>
          <a:p>
            <a:endParaRPr lang="it-IT" dirty="0" smtClean="0">
              <a:latin typeface="Britannic Bold" pitchFamily="34" charset="0"/>
              <a:sym typeface="Wingdings" pitchFamily="2" charset="2"/>
            </a:endParaRPr>
          </a:p>
          <a:p>
            <a:r>
              <a:rPr lang="it-IT" dirty="0" smtClean="0">
                <a:latin typeface="Britannic Bold" pitchFamily="34" charset="0"/>
                <a:sym typeface="Wingdings" pitchFamily="2" charset="2"/>
              </a:rPr>
              <a:t>C) </a:t>
            </a:r>
            <a:r>
              <a:rPr lang="it-IT" dirty="0" err="1" smtClean="0">
                <a:latin typeface="Britannic Bold" pitchFamily="34" charset="0"/>
                <a:sym typeface="Wingdings" pitchFamily="2" charset="2"/>
              </a:rPr>
              <a:t>Stil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 </a:t>
            </a:r>
            <a:r>
              <a:rPr lang="it-IT" dirty="0" err="1" smtClean="0">
                <a:latin typeface="Britannic Bold" pitchFamily="34" charset="0"/>
                <a:sym typeface="Wingdings" pitchFamily="2" charset="2"/>
              </a:rPr>
              <a:t>als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 </a:t>
            </a:r>
            <a:r>
              <a:rPr lang="it-IT" dirty="0" err="1" smtClean="0">
                <a:latin typeface="Britannic Bold" pitchFamily="34" charset="0"/>
                <a:sym typeface="Wingdings" pitchFamily="2" charset="2"/>
              </a:rPr>
              <a:t>Abweichung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 </a:t>
            </a:r>
            <a:r>
              <a:rPr lang="it-IT" dirty="0" err="1" smtClean="0">
                <a:latin typeface="Britannic Bold" pitchFamily="34" charset="0"/>
                <a:sym typeface="Wingdings" pitchFamily="2" charset="2"/>
              </a:rPr>
              <a:t>einer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 </a:t>
            </a:r>
            <a:r>
              <a:rPr lang="it-IT" dirty="0" err="1" smtClean="0">
                <a:latin typeface="Britannic Bold" pitchFamily="34" charset="0"/>
                <a:sym typeface="Wingdings" pitchFamily="2" charset="2"/>
              </a:rPr>
              <a:t>Norm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 </a:t>
            </a:r>
          </a:p>
          <a:p>
            <a:endParaRPr lang="it-IT" dirty="0" smtClean="0">
              <a:latin typeface="Britannic Bold" pitchFamily="34" charset="0"/>
              <a:sym typeface="Wingdings" pitchFamily="2" charset="2"/>
            </a:endParaRPr>
          </a:p>
          <a:p>
            <a:r>
              <a:rPr lang="it-IT" dirty="0" smtClean="0">
                <a:latin typeface="Britannic Bold" pitchFamily="34" charset="0"/>
                <a:sym typeface="Wingdings" pitchFamily="2" charset="2"/>
              </a:rPr>
              <a:t>D) </a:t>
            </a:r>
            <a:r>
              <a:rPr lang="it-IT" dirty="0" err="1" smtClean="0">
                <a:latin typeface="Britannic Bold" pitchFamily="34" charset="0"/>
                <a:sym typeface="Wingdings" pitchFamily="2" charset="2"/>
              </a:rPr>
              <a:t>Stil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 </a:t>
            </a:r>
            <a:r>
              <a:rPr lang="it-IT" dirty="0" err="1" smtClean="0">
                <a:latin typeface="Britannic Bold" pitchFamily="34" charset="0"/>
                <a:sym typeface="Wingdings" pitchFamily="2" charset="2"/>
              </a:rPr>
              <a:t>als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 Zeit - / </a:t>
            </a:r>
            <a:r>
              <a:rPr lang="it-IT" dirty="0" err="1" smtClean="0">
                <a:latin typeface="Britannic Bold" pitchFamily="34" charset="0"/>
                <a:sym typeface="Wingdings" pitchFamily="2" charset="2"/>
              </a:rPr>
              <a:t>Gruppengebundener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 </a:t>
            </a:r>
            <a:r>
              <a:rPr lang="it-IT" dirty="0" err="1" smtClean="0">
                <a:latin typeface="Britannic Bold" pitchFamily="34" charset="0"/>
                <a:sym typeface="Wingdings" pitchFamily="2" charset="2"/>
              </a:rPr>
              <a:t>Sprachausdruck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 </a:t>
            </a:r>
          </a:p>
          <a:p>
            <a:endParaRPr lang="it-IT" dirty="0" smtClean="0">
              <a:latin typeface="Britannic Bold" pitchFamily="34" charset="0"/>
              <a:sym typeface="Wingdings" pitchFamily="2" charset="2"/>
            </a:endParaRPr>
          </a:p>
          <a:p>
            <a:r>
              <a:rPr lang="it-IT" dirty="0" smtClean="0">
                <a:latin typeface="Britannic Bold" pitchFamily="34" charset="0"/>
                <a:sym typeface="Wingdings" pitchFamily="2" charset="2"/>
              </a:rPr>
              <a:t>E) </a:t>
            </a:r>
            <a:r>
              <a:rPr lang="it-IT" dirty="0" err="1" smtClean="0">
                <a:latin typeface="Britannic Bold" pitchFamily="34" charset="0"/>
                <a:sym typeface="Wingdings" pitchFamily="2" charset="2"/>
              </a:rPr>
              <a:t>Stil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 </a:t>
            </a:r>
            <a:r>
              <a:rPr lang="it-IT" dirty="0" err="1" smtClean="0">
                <a:latin typeface="Britannic Bold" pitchFamily="34" charset="0"/>
                <a:sym typeface="Wingdings" pitchFamily="2" charset="2"/>
              </a:rPr>
              <a:t>als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 </a:t>
            </a:r>
            <a:r>
              <a:rPr lang="it-IT" dirty="0" err="1" smtClean="0">
                <a:latin typeface="Britannic Bold" pitchFamily="34" charset="0"/>
                <a:sym typeface="Wingdings" pitchFamily="2" charset="2"/>
              </a:rPr>
              <a:t>Teil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 </a:t>
            </a:r>
            <a:r>
              <a:rPr lang="it-IT" dirty="0" err="1" smtClean="0">
                <a:latin typeface="Britannic Bold" pitchFamily="34" charset="0"/>
                <a:sym typeface="Wingdings" pitchFamily="2" charset="2"/>
              </a:rPr>
              <a:t>der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 </a:t>
            </a:r>
            <a:r>
              <a:rPr lang="it-IT" dirty="0" err="1" smtClean="0">
                <a:latin typeface="Britannic Bold" pitchFamily="34" charset="0"/>
                <a:sym typeface="Wingdings" pitchFamily="2" charset="2"/>
              </a:rPr>
              <a:t>Textbedeutung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 </a:t>
            </a:r>
            <a:r>
              <a:rPr lang="it-IT" dirty="0">
                <a:latin typeface="Britannic Bold" pitchFamily="34" charset="0"/>
                <a:sym typeface="Wingdings" pitchFamily="2" charset="2"/>
              </a:rPr>
              <a:t> 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(</a:t>
            </a:r>
            <a:r>
              <a:rPr lang="it-IT" dirty="0" err="1" smtClean="0">
                <a:latin typeface="Britannic Bold" pitchFamily="34" charset="0"/>
                <a:sym typeface="Wingdings" pitchFamily="2" charset="2"/>
              </a:rPr>
              <a:t>auf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 </a:t>
            </a:r>
            <a:r>
              <a:rPr lang="it-IT" dirty="0" err="1" smtClean="0">
                <a:latin typeface="Britannic Bold" pitchFamily="34" charset="0"/>
                <a:sym typeface="Wingdings" pitchFamily="2" charset="2"/>
              </a:rPr>
              <a:t>lexikalischer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, </a:t>
            </a:r>
            <a:r>
              <a:rPr lang="it-IT" dirty="0" err="1" smtClean="0">
                <a:latin typeface="Britannic Bold" pitchFamily="34" charset="0"/>
                <a:sym typeface="Wingdings" pitchFamily="2" charset="2"/>
              </a:rPr>
              <a:t>morphologischer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, </a:t>
            </a:r>
            <a:r>
              <a:rPr lang="it-IT" dirty="0" err="1" smtClean="0">
                <a:latin typeface="Britannic Bold" pitchFamily="34" charset="0"/>
                <a:sym typeface="Wingdings" pitchFamily="2" charset="2"/>
              </a:rPr>
              <a:t>syntaktischer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 , </a:t>
            </a:r>
          </a:p>
          <a:p>
            <a:r>
              <a:rPr lang="it-IT" dirty="0" err="1">
                <a:latin typeface="Britannic Bold" pitchFamily="34" charset="0"/>
                <a:sym typeface="Wingdings" pitchFamily="2" charset="2"/>
              </a:rPr>
              <a:t>p</a:t>
            </a:r>
            <a:r>
              <a:rPr lang="it-IT" dirty="0" err="1" smtClean="0">
                <a:latin typeface="Britannic Bold" pitchFamily="34" charset="0"/>
                <a:sym typeface="Wingdings" pitchFamily="2" charset="2"/>
              </a:rPr>
              <a:t>honetischer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 und </a:t>
            </a:r>
            <a:r>
              <a:rPr lang="it-IT" dirty="0" err="1" smtClean="0">
                <a:latin typeface="Britannic Bold" pitchFamily="34" charset="0"/>
                <a:sym typeface="Wingdings" pitchFamily="2" charset="2"/>
              </a:rPr>
              <a:t>pragmatischer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 </a:t>
            </a:r>
            <a:r>
              <a:rPr lang="it-IT" dirty="0" err="1" smtClean="0">
                <a:latin typeface="Britannic Bold" pitchFamily="34" charset="0"/>
                <a:sym typeface="Wingdings" pitchFamily="2" charset="2"/>
              </a:rPr>
              <a:t>Ebene</a:t>
            </a:r>
            <a:r>
              <a:rPr lang="it-IT" dirty="0" smtClean="0">
                <a:latin typeface="Britannic Bold" pitchFamily="34" charset="0"/>
                <a:sym typeface="Wingdings" pitchFamily="2" charset="2"/>
              </a:rPr>
              <a:t>)</a:t>
            </a:r>
          </a:p>
          <a:p>
            <a:endParaRPr lang="it-IT" dirty="0" smtClean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794382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it-IT" dirty="0" err="1" smtClean="0">
                <a:latin typeface="Britannic Bold" pitchFamily="34" charset="0"/>
              </a:rPr>
              <a:t>Kennzeichen</a:t>
            </a:r>
            <a:r>
              <a:rPr lang="it-IT" dirty="0" smtClean="0">
                <a:latin typeface="Britannic Bold" pitchFamily="34" charset="0"/>
              </a:rPr>
              <a:t> </a:t>
            </a:r>
            <a:r>
              <a:rPr lang="it-IT" dirty="0" err="1" smtClean="0">
                <a:latin typeface="Britannic Bold" pitchFamily="34" charset="0"/>
              </a:rPr>
              <a:t>der</a:t>
            </a:r>
            <a:r>
              <a:rPr lang="it-IT" dirty="0" smtClean="0">
                <a:latin typeface="Britannic Bold" pitchFamily="34" charset="0"/>
              </a:rPr>
              <a:t> </a:t>
            </a:r>
            <a:r>
              <a:rPr lang="it-IT" dirty="0" err="1" smtClean="0">
                <a:latin typeface="Britannic Bold" pitchFamily="34" charset="0"/>
              </a:rPr>
              <a:t>mündlichen</a:t>
            </a:r>
            <a:r>
              <a:rPr lang="it-IT" dirty="0" smtClean="0">
                <a:latin typeface="Britannic Bold" pitchFamily="34" charset="0"/>
              </a:rPr>
              <a:t> </a:t>
            </a:r>
            <a:r>
              <a:rPr lang="it-IT" dirty="0" err="1" smtClean="0">
                <a:latin typeface="Britannic Bold" pitchFamily="34" charset="0"/>
              </a:rPr>
              <a:t>Sprache</a:t>
            </a:r>
            <a:r>
              <a:rPr lang="it-IT" dirty="0" smtClean="0">
                <a:latin typeface="Britannic Bold" pitchFamily="34" charset="0"/>
              </a:rPr>
              <a:t> </a:t>
            </a:r>
            <a:r>
              <a:rPr lang="it-IT" dirty="0" err="1" smtClean="0">
                <a:latin typeface="Britannic Bold" pitchFamily="34" charset="0"/>
              </a:rPr>
              <a:t>erläutern</a:t>
            </a:r>
            <a:r>
              <a:rPr lang="it-IT" dirty="0" smtClean="0">
                <a:latin typeface="Britannic Bold" pitchFamily="34" charset="0"/>
              </a:rPr>
              <a:t> 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611560" y="1630541"/>
            <a:ext cx="763284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err="1" smtClean="0">
                <a:latin typeface="Britannic Bold" pitchFamily="34" charset="0"/>
              </a:rPr>
              <a:t>Syntaktische</a:t>
            </a:r>
            <a:r>
              <a:rPr lang="it-IT" sz="2400" dirty="0" smtClean="0">
                <a:latin typeface="Britannic Bold" pitchFamily="34" charset="0"/>
              </a:rPr>
              <a:t> und </a:t>
            </a:r>
            <a:r>
              <a:rPr lang="it-IT" sz="2400" dirty="0" err="1" smtClean="0">
                <a:latin typeface="Britannic Bold" pitchFamily="34" charset="0"/>
              </a:rPr>
              <a:t>Linguistische</a:t>
            </a:r>
            <a:r>
              <a:rPr lang="it-IT" sz="2400" dirty="0" smtClean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Eigenschaften</a:t>
            </a:r>
            <a:r>
              <a:rPr lang="it-IT" sz="2400" dirty="0" smtClean="0">
                <a:latin typeface="Britannic Bold" pitchFamily="34" charset="0"/>
              </a:rPr>
              <a:t> die in </a:t>
            </a:r>
            <a:r>
              <a:rPr lang="it-IT" sz="2400" dirty="0" err="1" smtClean="0">
                <a:latin typeface="Britannic Bold" pitchFamily="34" charset="0"/>
              </a:rPr>
              <a:t>der</a:t>
            </a:r>
            <a:r>
              <a:rPr lang="it-IT" sz="2400" dirty="0" smtClean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mündlichen</a:t>
            </a:r>
            <a:r>
              <a:rPr lang="it-IT" sz="2400" dirty="0" smtClean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Sprache</a:t>
            </a:r>
            <a:r>
              <a:rPr lang="it-IT" sz="2400" dirty="0" smtClean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zu</a:t>
            </a:r>
            <a:r>
              <a:rPr lang="it-IT" sz="2400" dirty="0" smtClean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finden</a:t>
            </a:r>
            <a:r>
              <a:rPr lang="it-IT" sz="2400" dirty="0" smtClean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sind</a:t>
            </a:r>
            <a:r>
              <a:rPr lang="it-IT" sz="2400" dirty="0" smtClean="0">
                <a:latin typeface="Britannic Bold" pitchFamily="34" charset="0"/>
              </a:rPr>
              <a:t> </a:t>
            </a:r>
          </a:p>
          <a:p>
            <a:endParaRPr lang="it-IT" sz="2400" dirty="0">
              <a:latin typeface="Britannic Bold" pitchFamily="34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it-IT" sz="2400" dirty="0" smtClean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Typische</a:t>
            </a:r>
            <a:r>
              <a:rPr lang="it-IT" sz="2400" dirty="0" smtClean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Abkürzungen</a:t>
            </a:r>
            <a:r>
              <a:rPr lang="it-IT" sz="2400" dirty="0" smtClean="0">
                <a:latin typeface="Britannic Bold" pitchFamily="34" charset="0"/>
              </a:rPr>
              <a:t> (</a:t>
            </a:r>
            <a:r>
              <a:rPr lang="it-IT" sz="2400" dirty="0" err="1" smtClean="0">
                <a:latin typeface="Britannic Bold" pitchFamily="34" charset="0"/>
              </a:rPr>
              <a:t>siehe</a:t>
            </a:r>
            <a:r>
              <a:rPr lang="it-IT" sz="2400" dirty="0" smtClean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Dialog</a:t>
            </a:r>
            <a:r>
              <a:rPr lang="it-IT" sz="2400" dirty="0" smtClean="0">
                <a:latin typeface="Britannic Bold" pitchFamily="34" charset="0"/>
              </a:rPr>
              <a:t>)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it-IT" sz="2400" dirty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Kurze</a:t>
            </a:r>
            <a:r>
              <a:rPr lang="it-IT" sz="2400" dirty="0" smtClean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Sätze</a:t>
            </a:r>
            <a:r>
              <a:rPr lang="it-IT" sz="2400" dirty="0" smtClean="0">
                <a:latin typeface="Britannic Bold" pitchFamily="34" charset="0"/>
              </a:rPr>
              <a:t>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it-IT" sz="2400" dirty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Aufforderungssatz</a:t>
            </a:r>
            <a:r>
              <a:rPr lang="it-IT" sz="2400" dirty="0" smtClean="0">
                <a:latin typeface="Britannic Bold" pitchFamily="34" charset="0"/>
              </a:rPr>
              <a:t>/</a:t>
            </a:r>
            <a:r>
              <a:rPr lang="it-IT" sz="2400" dirty="0" err="1" smtClean="0">
                <a:latin typeface="Britannic Bold" pitchFamily="34" charset="0"/>
              </a:rPr>
              <a:t>Ausrufe</a:t>
            </a:r>
            <a:r>
              <a:rPr lang="it-IT" sz="2400" dirty="0" smtClean="0">
                <a:latin typeface="Britannic Bold" pitchFamily="34" charset="0"/>
              </a:rPr>
              <a:t> und </a:t>
            </a:r>
            <a:r>
              <a:rPr lang="it-IT" sz="2400" dirty="0" err="1" smtClean="0">
                <a:latin typeface="Britannic Bold" pitchFamily="34" charset="0"/>
              </a:rPr>
              <a:t>Fragesätze</a:t>
            </a:r>
            <a:r>
              <a:rPr lang="it-IT" sz="2400" dirty="0" smtClean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dominieren</a:t>
            </a:r>
            <a:r>
              <a:rPr lang="it-IT" sz="2400" dirty="0" smtClean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im</a:t>
            </a:r>
            <a:r>
              <a:rPr lang="it-IT" sz="2400" dirty="0" smtClean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ganzen</a:t>
            </a:r>
            <a:r>
              <a:rPr lang="it-IT" sz="2400" dirty="0" smtClean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Dialog</a:t>
            </a:r>
            <a:endParaRPr lang="it-IT" sz="2400" dirty="0" smtClean="0">
              <a:latin typeface="Britannic Bold" pitchFamily="34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it-IT" sz="2400" dirty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Nachgestellte</a:t>
            </a:r>
            <a:r>
              <a:rPr lang="it-IT" sz="2400" dirty="0" smtClean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Attribute</a:t>
            </a:r>
            <a:r>
              <a:rPr lang="it-IT" sz="2400" dirty="0" smtClean="0">
                <a:latin typeface="Britannic Bold" pitchFamily="34" charset="0"/>
              </a:rPr>
              <a:t> (</a:t>
            </a:r>
            <a:r>
              <a:rPr lang="it-IT" sz="2400" dirty="0" err="1" smtClean="0">
                <a:latin typeface="Britannic Bold" pitchFamily="34" charset="0"/>
              </a:rPr>
              <a:t>um</a:t>
            </a:r>
            <a:r>
              <a:rPr lang="it-IT" sz="2400" dirty="0" smtClean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den</a:t>
            </a:r>
            <a:r>
              <a:rPr lang="it-IT" sz="2400" dirty="0" smtClean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Aussagen</a:t>
            </a:r>
            <a:r>
              <a:rPr lang="it-IT" sz="2400" dirty="0" smtClean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Nachdruck</a:t>
            </a:r>
            <a:r>
              <a:rPr lang="it-IT" sz="2400" dirty="0" smtClean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zu</a:t>
            </a:r>
            <a:r>
              <a:rPr lang="it-IT" sz="2400" dirty="0" smtClean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schildern</a:t>
            </a:r>
            <a:r>
              <a:rPr lang="it-IT" sz="2400" dirty="0" smtClean="0">
                <a:latin typeface="Britannic Bold" pitchFamily="34" charset="0"/>
              </a:rPr>
              <a:t>, </a:t>
            </a:r>
            <a:r>
              <a:rPr lang="it-IT" sz="2400" dirty="0" err="1" smtClean="0">
                <a:latin typeface="Britannic Bold" pitchFamily="34" charset="0"/>
              </a:rPr>
              <a:t>wechselt</a:t>
            </a:r>
            <a:r>
              <a:rPr lang="it-IT" sz="2400" dirty="0" smtClean="0">
                <a:latin typeface="Britannic Bold" pitchFamily="34" charset="0"/>
              </a:rPr>
              <a:t> man die </a:t>
            </a:r>
            <a:r>
              <a:rPr lang="it-IT" sz="2400" dirty="0" err="1" smtClean="0">
                <a:latin typeface="Britannic Bold" pitchFamily="34" charset="0"/>
              </a:rPr>
              <a:t>herkömmliche</a:t>
            </a:r>
            <a:r>
              <a:rPr lang="it-IT" sz="2400" dirty="0" smtClean="0">
                <a:latin typeface="Britannic Bold" pitchFamily="34" charset="0"/>
              </a:rPr>
              <a:t>, </a:t>
            </a:r>
            <a:r>
              <a:rPr lang="it-IT" sz="2400" dirty="0" err="1" smtClean="0">
                <a:latin typeface="Britannic Bold" pitchFamily="34" charset="0"/>
              </a:rPr>
              <a:t>deutsche</a:t>
            </a:r>
            <a:r>
              <a:rPr lang="it-IT" sz="2400" dirty="0" smtClean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Satzstellung</a:t>
            </a:r>
            <a:r>
              <a:rPr lang="it-IT" sz="2400" dirty="0" smtClean="0">
                <a:latin typeface="Britannic Bold" pitchFamily="34" charset="0"/>
              </a:rPr>
              <a:t>)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it-IT" sz="2400" dirty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Satzabbruch</a:t>
            </a:r>
            <a:r>
              <a:rPr lang="it-IT" sz="2400" dirty="0" smtClean="0">
                <a:latin typeface="Britannic Bold" pitchFamily="34" charset="0"/>
              </a:rPr>
              <a:t> (</a:t>
            </a:r>
            <a:r>
              <a:rPr lang="it-IT" sz="2400" dirty="0" err="1" smtClean="0">
                <a:latin typeface="Britannic Bold" pitchFamily="34" charset="0"/>
              </a:rPr>
              <a:t>Aposiopese</a:t>
            </a:r>
            <a:r>
              <a:rPr lang="it-IT" sz="2400" dirty="0" smtClean="0">
                <a:latin typeface="Britannic Bold" pitchFamily="34" charset="0"/>
              </a:rPr>
              <a:t>)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it-IT" sz="2400" dirty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Große</a:t>
            </a:r>
            <a:r>
              <a:rPr lang="it-IT" sz="2400" dirty="0" smtClean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Bedeutung</a:t>
            </a:r>
            <a:r>
              <a:rPr lang="it-IT" sz="2400" dirty="0" smtClean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der</a:t>
            </a:r>
            <a:r>
              <a:rPr lang="it-IT" sz="2400" dirty="0" smtClean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Wortwahl</a:t>
            </a:r>
            <a:r>
              <a:rPr lang="it-IT" sz="2400" dirty="0" smtClean="0">
                <a:latin typeface="Britannic Bold" pitchFamily="34" charset="0"/>
              </a:rPr>
              <a:t> und </a:t>
            </a:r>
            <a:r>
              <a:rPr lang="it-IT" sz="2400" dirty="0" err="1" smtClean="0">
                <a:latin typeface="Britannic Bold" pitchFamily="34" charset="0"/>
              </a:rPr>
              <a:t>der</a:t>
            </a:r>
            <a:r>
              <a:rPr lang="it-IT" sz="2400" dirty="0" smtClean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Wortart</a:t>
            </a:r>
            <a:r>
              <a:rPr lang="it-IT" sz="2400" dirty="0" smtClean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für</a:t>
            </a:r>
            <a:r>
              <a:rPr lang="it-IT" sz="2400" dirty="0" smtClean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kommunikative</a:t>
            </a:r>
            <a:r>
              <a:rPr lang="it-IT" sz="2400" dirty="0" smtClean="0">
                <a:latin typeface="Britannic Bold" pitchFamily="34" charset="0"/>
              </a:rPr>
              <a:t> und </a:t>
            </a:r>
            <a:r>
              <a:rPr lang="it-IT" sz="2400" dirty="0" err="1" smtClean="0">
                <a:latin typeface="Britannic Bold" pitchFamily="34" charset="0"/>
              </a:rPr>
              <a:t>stilistische</a:t>
            </a:r>
            <a:r>
              <a:rPr lang="it-IT" sz="2400" dirty="0" smtClean="0">
                <a:latin typeface="Britannic Bold" pitchFamily="34" charset="0"/>
              </a:rPr>
              <a:t> </a:t>
            </a:r>
            <a:r>
              <a:rPr lang="it-IT" sz="2400" dirty="0" err="1" smtClean="0">
                <a:latin typeface="Britannic Bold" pitchFamily="34" charset="0"/>
              </a:rPr>
              <a:t>Erfordernisse</a:t>
            </a:r>
            <a:r>
              <a:rPr lang="it-IT" sz="2400" dirty="0" smtClean="0">
                <a:latin typeface="Britannic Bold" pitchFamily="34" charset="0"/>
              </a:rPr>
              <a:t> </a:t>
            </a:r>
            <a:endParaRPr lang="it-IT" sz="2400" dirty="0">
              <a:latin typeface="Britann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2154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it-IT" sz="3600" dirty="0" err="1" smtClean="0">
                <a:latin typeface="Britannic Bold" pitchFamily="34" charset="0"/>
              </a:rPr>
              <a:t>Übersetzung</a:t>
            </a:r>
            <a:r>
              <a:rPr lang="it-IT" sz="3600" dirty="0" smtClean="0">
                <a:latin typeface="Britannic Bold" pitchFamily="34" charset="0"/>
              </a:rPr>
              <a:t> </a:t>
            </a:r>
            <a:r>
              <a:rPr lang="it-IT" sz="3600" dirty="0" err="1" smtClean="0">
                <a:latin typeface="Britannic Bold" pitchFamily="34" charset="0"/>
              </a:rPr>
              <a:t>der</a:t>
            </a:r>
            <a:r>
              <a:rPr lang="it-IT" sz="3600" dirty="0" smtClean="0">
                <a:latin typeface="Britannic Bold" pitchFamily="34" charset="0"/>
              </a:rPr>
              <a:t> </a:t>
            </a:r>
            <a:r>
              <a:rPr lang="it-IT" sz="3600" dirty="0" err="1" smtClean="0">
                <a:latin typeface="Britannic Bold" pitchFamily="34" charset="0"/>
              </a:rPr>
              <a:t>ausgewählten</a:t>
            </a:r>
            <a:r>
              <a:rPr lang="it-IT" sz="3600" dirty="0" smtClean="0">
                <a:latin typeface="Britannic Bold" pitchFamily="34" charset="0"/>
              </a:rPr>
              <a:t> </a:t>
            </a:r>
            <a:r>
              <a:rPr lang="it-IT" sz="3600" dirty="0" err="1" smtClean="0">
                <a:latin typeface="Britannic Bold" pitchFamily="34" charset="0"/>
              </a:rPr>
              <a:t>Sequenz</a:t>
            </a:r>
            <a:r>
              <a:rPr lang="it-IT" sz="3600" dirty="0" smtClean="0">
                <a:latin typeface="Britannic Bold" pitchFamily="34" charset="0"/>
              </a:rPr>
              <a:t> </a:t>
            </a:r>
            <a:endParaRPr lang="it-IT" sz="3600" dirty="0">
              <a:latin typeface="Britannic Bold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79512" y="1412776"/>
            <a:ext cx="8667309" cy="51706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smtClean="0">
                <a:latin typeface="Britannic Bold" pitchFamily="34" charset="0"/>
              </a:rPr>
              <a:t>Nina </a:t>
            </a:r>
            <a:r>
              <a:rPr lang="it-IT" dirty="0" smtClean="0"/>
              <a:t>: «Smettetela! Ma che cazzo vi prende ?!» </a:t>
            </a:r>
          </a:p>
          <a:p>
            <a:r>
              <a:rPr lang="it-IT" sz="2000" dirty="0" smtClean="0">
                <a:latin typeface="Britannic Bold" pitchFamily="34" charset="0"/>
              </a:rPr>
              <a:t>Nina</a:t>
            </a:r>
            <a:r>
              <a:rPr lang="it-IT" dirty="0" smtClean="0"/>
              <a:t> : « Ma perché stai facendo tutto questo casino ?» </a:t>
            </a:r>
          </a:p>
          <a:p>
            <a:r>
              <a:rPr lang="it-IT" sz="2000" dirty="0" err="1" smtClean="0">
                <a:latin typeface="Britannic Bold" pitchFamily="34" charset="0"/>
              </a:rPr>
              <a:t>Jan</a:t>
            </a:r>
            <a:r>
              <a:rPr lang="it-IT" sz="2000" dirty="0" smtClean="0">
                <a:latin typeface="Britannic Bold" pitchFamily="34" charset="0"/>
              </a:rPr>
              <a:t> </a:t>
            </a:r>
            <a:r>
              <a:rPr lang="it-IT" dirty="0" smtClean="0"/>
              <a:t>: « … sovrabbondanza di energia … « </a:t>
            </a:r>
          </a:p>
          <a:p>
            <a:r>
              <a:rPr lang="it-IT" sz="2000" dirty="0" smtClean="0">
                <a:latin typeface="Britannic Bold" pitchFamily="34" charset="0"/>
              </a:rPr>
              <a:t>Nina</a:t>
            </a:r>
            <a:r>
              <a:rPr lang="it-IT" dirty="0" smtClean="0"/>
              <a:t>: « Ma sei impazzito ?» </a:t>
            </a:r>
          </a:p>
          <a:p>
            <a:r>
              <a:rPr lang="it-IT" sz="2000" dirty="0" err="1" smtClean="0">
                <a:latin typeface="Britannic Bold" pitchFamily="34" charset="0"/>
              </a:rPr>
              <a:t>Jan</a:t>
            </a:r>
            <a:r>
              <a:rPr lang="it-IT" dirty="0"/>
              <a:t> </a:t>
            </a:r>
            <a:r>
              <a:rPr lang="it-IT" dirty="0" smtClean="0"/>
              <a:t>: «Con quanti altri sei stata nel frattempo ? / Quanti altri te ne sei portata a letto </a:t>
            </a:r>
          </a:p>
          <a:p>
            <a:r>
              <a:rPr lang="it-IT" dirty="0" smtClean="0"/>
              <a:t>Nel frattempo ?»</a:t>
            </a:r>
          </a:p>
          <a:p>
            <a:r>
              <a:rPr lang="it-IT" sz="2000" dirty="0" smtClean="0">
                <a:latin typeface="Britannic Bold" pitchFamily="34" charset="0"/>
              </a:rPr>
              <a:t>Nina</a:t>
            </a:r>
            <a:r>
              <a:rPr lang="it-IT" dirty="0" smtClean="0"/>
              <a:t> : «Non ci posso credere … Sei proprio un malato/un pazzo … Probabilmente dovresti </a:t>
            </a:r>
          </a:p>
          <a:p>
            <a:r>
              <a:rPr lang="it-IT" dirty="0"/>
              <a:t>t</a:t>
            </a:r>
            <a:r>
              <a:rPr lang="it-IT" dirty="0" smtClean="0"/>
              <a:t>ornare un attimo alla realtà e dimenticarti dell’acquario … ma quella …. Chi è ?» </a:t>
            </a:r>
          </a:p>
          <a:p>
            <a:r>
              <a:rPr lang="it-IT" sz="2000" dirty="0" err="1" smtClean="0">
                <a:latin typeface="Britannic Bold" pitchFamily="34" charset="0"/>
              </a:rPr>
              <a:t>Jan</a:t>
            </a:r>
            <a:r>
              <a:rPr lang="it-IT" dirty="0" smtClean="0"/>
              <a:t> : « E’ una … una qualunque … « </a:t>
            </a:r>
          </a:p>
          <a:p>
            <a:r>
              <a:rPr lang="it-IT" sz="2000" dirty="0" smtClean="0">
                <a:latin typeface="Britannic Bold" pitchFamily="34" charset="0"/>
              </a:rPr>
              <a:t>Nina</a:t>
            </a:r>
            <a:r>
              <a:rPr lang="it-IT" dirty="0" smtClean="0"/>
              <a:t> : «Sai una cosa … Pensavo che tu fossi davvero qualcosa di speciale e invece …. Sei </a:t>
            </a:r>
          </a:p>
          <a:p>
            <a:r>
              <a:rPr lang="it-IT" dirty="0" smtClean="0"/>
              <a:t>Identico a tutti gli altri !» </a:t>
            </a:r>
          </a:p>
          <a:p>
            <a:r>
              <a:rPr lang="it-IT" sz="2000" dirty="0" err="1" smtClean="0">
                <a:latin typeface="Britannic Bold" pitchFamily="34" charset="0"/>
              </a:rPr>
              <a:t>Jan</a:t>
            </a:r>
            <a:r>
              <a:rPr lang="it-IT" sz="2000" dirty="0" smtClean="0">
                <a:latin typeface="Britannic Bold" pitchFamily="34" charset="0"/>
              </a:rPr>
              <a:t> </a:t>
            </a:r>
            <a:r>
              <a:rPr lang="it-IT" dirty="0" smtClean="0"/>
              <a:t>: « </a:t>
            </a:r>
            <a:r>
              <a:rPr lang="it-IT" dirty="0" err="1" smtClean="0"/>
              <a:t>Hey</a:t>
            </a:r>
            <a:r>
              <a:rPr lang="it-IT" dirty="0" smtClean="0"/>
              <a:t> ! Io non sono come tutti gli altri !» </a:t>
            </a:r>
          </a:p>
          <a:p>
            <a:r>
              <a:rPr lang="it-IT" sz="2000" dirty="0" smtClean="0">
                <a:latin typeface="Britannic Bold" pitchFamily="34" charset="0"/>
              </a:rPr>
              <a:t>Nina</a:t>
            </a:r>
            <a:r>
              <a:rPr lang="it-IT" dirty="0" smtClean="0"/>
              <a:t> : «Ah no ?!» </a:t>
            </a:r>
          </a:p>
          <a:p>
            <a:r>
              <a:rPr lang="it-IT" sz="2000" dirty="0" err="1" smtClean="0">
                <a:latin typeface="Britannic Bold" pitchFamily="34" charset="0"/>
              </a:rPr>
              <a:t>Jan</a:t>
            </a:r>
            <a:r>
              <a:rPr lang="it-IT" dirty="0" smtClean="0"/>
              <a:t> : « Sono davvero sieropositivo ! / Ho davvero l’HIV !» </a:t>
            </a:r>
          </a:p>
          <a:p>
            <a:r>
              <a:rPr lang="it-IT" sz="2000" dirty="0" smtClean="0">
                <a:latin typeface="Britannic Bold" pitchFamily="34" charset="0"/>
              </a:rPr>
              <a:t>Nina</a:t>
            </a:r>
            <a:r>
              <a:rPr lang="it-IT" dirty="0" smtClean="0"/>
              <a:t> :» L’AIDS ? Hai davvero questa malattia tipica da gay/da finocchio ?» </a:t>
            </a:r>
          </a:p>
          <a:p>
            <a:r>
              <a:rPr lang="it-IT" dirty="0" smtClean="0"/>
              <a:t>(</a:t>
            </a:r>
            <a:r>
              <a:rPr lang="it-IT" dirty="0" err="1" smtClean="0"/>
              <a:t>Jan</a:t>
            </a:r>
            <a:r>
              <a:rPr lang="it-IT" dirty="0" smtClean="0"/>
              <a:t> se ne va e Nina resta sola ) </a:t>
            </a:r>
          </a:p>
          <a:p>
            <a:r>
              <a:rPr lang="it-IT" dirty="0" smtClean="0">
                <a:latin typeface="Britannic Bold" pitchFamily="34" charset="0"/>
              </a:rPr>
              <a:t>Nina</a:t>
            </a:r>
            <a:r>
              <a:rPr lang="it-IT" dirty="0" smtClean="0"/>
              <a:t> (a se stessa) :» Merda!»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8458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t-IT" dirty="0" smtClean="0">
                <a:latin typeface="Britannic Bold" pitchFamily="34" charset="0"/>
              </a:rPr>
              <a:t>Kino </a:t>
            </a:r>
            <a:r>
              <a:rPr lang="it-IT" dirty="0" err="1" smtClean="0">
                <a:latin typeface="Britannic Bold" pitchFamily="34" charset="0"/>
              </a:rPr>
              <a:t>thematisieren</a:t>
            </a:r>
            <a:r>
              <a:rPr lang="it-IT" dirty="0" smtClean="0">
                <a:latin typeface="Britannic Bold" pitchFamily="34" charset="0"/>
              </a:rPr>
              <a:t> </a:t>
            </a:r>
            <a:endParaRPr lang="it-IT" dirty="0">
              <a:latin typeface="Britannic Bold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467544" y="1456682"/>
            <a:ext cx="7344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>
                <a:latin typeface="Britannic Bold" pitchFamily="34" charset="0"/>
              </a:rPr>
              <a:t>«Die </a:t>
            </a:r>
            <a:r>
              <a:rPr lang="it-IT" sz="2000" dirty="0" err="1" smtClean="0">
                <a:latin typeface="Britannic Bold" pitchFamily="34" charset="0"/>
              </a:rPr>
              <a:t>Geschichte</a:t>
            </a:r>
            <a:r>
              <a:rPr lang="it-IT" sz="2000" dirty="0" smtClean="0">
                <a:latin typeface="Britannic Bold" pitchFamily="34" charset="0"/>
              </a:rPr>
              <a:t> </a:t>
            </a:r>
            <a:r>
              <a:rPr lang="it-IT" sz="2000" dirty="0" err="1" smtClean="0">
                <a:latin typeface="Britannic Bold" pitchFamily="34" charset="0"/>
              </a:rPr>
              <a:t>wiederholt</a:t>
            </a:r>
            <a:r>
              <a:rPr lang="it-IT" sz="2000" dirty="0" smtClean="0">
                <a:latin typeface="Britannic Bold" pitchFamily="34" charset="0"/>
              </a:rPr>
              <a:t> </a:t>
            </a:r>
            <a:r>
              <a:rPr lang="it-IT" sz="2000" dirty="0" err="1" smtClean="0">
                <a:latin typeface="Britannic Bold" pitchFamily="34" charset="0"/>
              </a:rPr>
              <a:t>sich</a:t>
            </a:r>
            <a:r>
              <a:rPr lang="it-IT" sz="2000" dirty="0" smtClean="0">
                <a:latin typeface="Britannic Bold" pitchFamily="34" charset="0"/>
              </a:rPr>
              <a:t> « - </a:t>
            </a:r>
            <a:r>
              <a:rPr lang="it-IT" sz="2000" dirty="0" err="1" smtClean="0">
                <a:latin typeface="Britannic Bold" pitchFamily="34" charset="0"/>
              </a:rPr>
              <a:t>Das</a:t>
            </a:r>
            <a:r>
              <a:rPr lang="it-IT" sz="2000" dirty="0" smtClean="0">
                <a:latin typeface="Britannic Bold" pitchFamily="34" charset="0"/>
              </a:rPr>
              <a:t> </a:t>
            </a:r>
            <a:r>
              <a:rPr lang="it-IT" sz="2000" dirty="0" err="1" smtClean="0">
                <a:latin typeface="Britannic Bold" pitchFamily="34" charset="0"/>
              </a:rPr>
              <a:t>zeitgenössische</a:t>
            </a:r>
            <a:r>
              <a:rPr lang="it-IT" sz="2000" dirty="0" smtClean="0">
                <a:latin typeface="Britannic Bold" pitchFamily="34" charset="0"/>
              </a:rPr>
              <a:t> </a:t>
            </a:r>
            <a:r>
              <a:rPr lang="it-IT" sz="2000" dirty="0" err="1" smtClean="0">
                <a:latin typeface="Britannic Bold" pitchFamily="34" charset="0"/>
              </a:rPr>
              <a:t>deutsche</a:t>
            </a:r>
            <a:r>
              <a:rPr lang="it-IT" sz="2000" dirty="0" smtClean="0">
                <a:latin typeface="Britannic Bold" pitchFamily="34" charset="0"/>
              </a:rPr>
              <a:t> Kino </a:t>
            </a:r>
            <a:r>
              <a:rPr lang="it-IT" dirty="0" smtClean="0"/>
              <a:t>- 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0" y="2164568"/>
            <a:ext cx="9186617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it-IT" dirty="0" smtClean="0"/>
              <a:t> </a:t>
            </a:r>
            <a:r>
              <a:rPr lang="it-IT" dirty="0" err="1" smtClean="0"/>
              <a:t>Tragisches</a:t>
            </a:r>
            <a:r>
              <a:rPr lang="it-IT" dirty="0" smtClean="0"/>
              <a:t> </a:t>
            </a:r>
            <a:r>
              <a:rPr lang="it-IT" dirty="0" err="1" smtClean="0"/>
              <a:t>Schicksal</a:t>
            </a:r>
            <a:r>
              <a:rPr lang="it-IT" dirty="0" smtClean="0"/>
              <a:t> von </a:t>
            </a:r>
            <a:r>
              <a:rPr lang="it-IT" dirty="0" err="1" smtClean="0"/>
              <a:t>jungen</a:t>
            </a:r>
            <a:r>
              <a:rPr lang="it-IT" dirty="0" smtClean="0"/>
              <a:t> </a:t>
            </a:r>
            <a:r>
              <a:rPr lang="it-IT" dirty="0" err="1" smtClean="0"/>
              <a:t>deutchen</a:t>
            </a:r>
            <a:r>
              <a:rPr lang="it-IT" dirty="0" smtClean="0"/>
              <a:t> </a:t>
            </a:r>
            <a:r>
              <a:rPr lang="it-IT" dirty="0" err="1" smtClean="0"/>
              <a:t>Regisseuren</a:t>
            </a:r>
            <a:r>
              <a:rPr lang="it-IT" dirty="0" smtClean="0"/>
              <a:t>/</a:t>
            </a:r>
            <a:r>
              <a:rPr lang="it-IT" dirty="0" err="1" smtClean="0"/>
              <a:t>Regisseurinnen</a:t>
            </a:r>
            <a:r>
              <a:rPr lang="it-IT" dirty="0" smtClean="0"/>
              <a:t> (Romy </a:t>
            </a:r>
          </a:p>
          <a:p>
            <a:r>
              <a:rPr lang="it-IT" dirty="0" smtClean="0"/>
              <a:t>Schneider und </a:t>
            </a:r>
            <a:r>
              <a:rPr lang="it-IT" dirty="0" err="1" smtClean="0"/>
              <a:t>Reiner</a:t>
            </a:r>
            <a:r>
              <a:rPr lang="it-IT" dirty="0" smtClean="0"/>
              <a:t> </a:t>
            </a:r>
            <a:r>
              <a:rPr lang="it-IT" dirty="0" err="1" smtClean="0"/>
              <a:t>Werner</a:t>
            </a:r>
            <a:r>
              <a:rPr lang="it-IT" dirty="0" smtClean="0"/>
              <a:t> </a:t>
            </a:r>
            <a:r>
              <a:rPr lang="it-IT" dirty="0" err="1" smtClean="0"/>
              <a:t>Fassbinder</a:t>
            </a:r>
            <a:r>
              <a:rPr lang="it-IT" dirty="0" smtClean="0"/>
              <a:t>) </a:t>
            </a:r>
          </a:p>
          <a:p>
            <a:endParaRPr lang="it-IT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it-IT" dirty="0"/>
              <a:t> </a:t>
            </a:r>
            <a:r>
              <a:rPr lang="it-IT" dirty="0" smtClean="0"/>
              <a:t>Die </a:t>
            </a:r>
            <a:r>
              <a:rPr lang="it-IT" dirty="0" err="1" smtClean="0"/>
              <a:t>Ära</a:t>
            </a:r>
            <a:r>
              <a:rPr lang="it-IT" dirty="0" smtClean="0"/>
              <a:t> </a:t>
            </a:r>
            <a:r>
              <a:rPr lang="it-IT" dirty="0" err="1" smtClean="0"/>
              <a:t>des</a:t>
            </a:r>
            <a:r>
              <a:rPr lang="it-IT" dirty="0" smtClean="0"/>
              <a:t> «</a:t>
            </a:r>
            <a:r>
              <a:rPr lang="it-IT" dirty="0" err="1" smtClean="0"/>
              <a:t>Neuen</a:t>
            </a:r>
            <a:r>
              <a:rPr lang="it-IT" dirty="0" smtClean="0"/>
              <a:t> </a:t>
            </a:r>
            <a:r>
              <a:rPr lang="it-IT" dirty="0" err="1" smtClean="0"/>
              <a:t>Deutschen</a:t>
            </a:r>
            <a:r>
              <a:rPr lang="it-IT" dirty="0" smtClean="0"/>
              <a:t> </a:t>
            </a:r>
            <a:r>
              <a:rPr lang="it-IT" dirty="0" err="1" smtClean="0"/>
              <a:t>Films</a:t>
            </a:r>
            <a:r>
              <a:rPr lang="it-IT" dirty="0" smtClean="0"/>
              <a:t>» </a:t>
            </a:r>
            <a:r>
              <a:rPr lang="it-IT" dirty="0" err="1" smtClean="0"/>
              <a:t>geht</a:t>
            </a:r>
            <a:r>
              <a:rPr lang="it-IT" dirty="0" smtClean="0"/>
              <a:t> </a:t>
            </a:r>
            <a:r>
              <a:rPr lang="it-IT" dirty="0" err="1" smtClean="0"/>
              <a:t>mit</a:t>
            </a:r>
            <a:r>
              <a:rPr lang="it-IT" dirty="0" smtClean="0"/>
              <a:t> </a:t>
            </a:r>
            <a:r>
              <a:rPr lang="it-IT" dirty="0" err="1" smtClean="0"/>
              <a:t>Fassbinders</a:t>
            </a:r>
            <a:r>
              <a:rPr lang="it-IT" dirty="0" smtClean="0"/>
              <a:t> </a:t>
            </a:r>
            <a:r>
              <a:rPr lang="it-IT" dirty="0" err="1" smtClean="0"/>
              <a:t>Tode</a:t>
            </a:r>
            <a:r>
              <a:rPr lang="it-IT" dirty="0" smtClean="0"/>
              <a:t> </a:t>
            </a:r>
            <a:r>
              <a:rPr lang="it-IT" dirty="0" err="1" smtClean="0"/>
              <a:t>zu</a:t>
            </a:r>
            <a:r>
              <a:rPr lang="it-IT" dirty="0" smtClean="0"/>
              <a:t> </a:t>
            </a:r>
            <a:r>
              <a:rPr lang="it-IT" dirty="0" err="1" smtClean="0"/>
              <a:t>Ende</a:t>
            </a:r>
            <a:r>
              <a:rPr lang="it-IT" dirty="0" smtClean="0"/>
              <a:t>. </a:t>
            </a:r>
            <a:r>
              <a:rPr lang="it-IT" dirty="0" err="1" smtClean="0"/>
              <a:t>Viele</a:t>
            </a:r>
            <a:r>
              <a:rPr lang="it-IT" dirty="0" smtClean="0"/>
              <a:t> </a:t>
            </a:r>
            <a:r>
              <a:rPr lang="it-IT" dirty="0" err="1" smtClean="0"/>
              <a:t>Preise</a:t>
            </a:r>
            <a:endParaRPr lang="it-IT" dirty="0" smtClean="0"/>
          </a:p>
          <a:p>
            <a:r>
              <a:rPr lang="it-IT" dirty="0" err="1" smtClean="0"/>
              <a:t>wurden</a:t>
            </a:r>
            <a:r>
              <a:rPr lang="it-IT" dirty="0" smtClean="0"/>
              <a:t> </a:t>
            </a:r>
            <a:r>
              <a:rPr lang="it-IT" dirty="0" err="1" smtClean="0"/>
              <a:t>diesen</a:t>
            </a:r>
            <a:r>
              <a:rPr lang="it-IT" dirty="0" smtClean="0"/>
              <a:t> </a:t>
            </a:r>
            <a:r>
              <a:rPr lang="it-IT" dirty="0" err="1" smtClean="0"/>
              <a:t>jung</a:t>
            </a:r>
            <a:r>
              <a:rPr lang="it-IT" dirty="0" smtClean="0"/>
              <a:t> </a:t>
            </a:r>
            <a:r>
              <a:rPr lang="it-IT" dirty="0" err="1" smtClean="0"/>
              <a:t>verstorbenen</a:t>
            </a:r>
            <a:r>
              <a:rPr lang="it-IT" dirty="0" smtClean="0"/>
              <a:t> Talente </a:t>
            </a:r>
            <a:r>
              <a:rPr lang="it-IT" dirty="0" err="1" smtClean="0"/>
              <a:t>vergeben</a:t>
            </a:r>
            <a:r>
              <a:rPr lang="it-IT" dirty="0" smtClean="0"/>
              <a:t> (von </a:t>
            </a:r>
            <a:r>
              <a:rPr lang="it-IT" dirty="0" err="1" smtClean="0"/>
              <a:t>Palmen</a:t>
            </a:r>
            <a:r>
              <a:rPr lang="it-IT" dirty="0" smtClean="0"/>
              <a:t>, </a:t>
            </a:r>
            <a:r>
              <a:rPr lang="it-IT" dirty="0" err="1" smtClean="0"/>
              <a:t>Bären</a:t>
            </a:r>
            <a:r>
              <a:rPr lang="it-IT" dirty="0" smtClean="0"/>
              <a:t> und </a:t>
            </a:r>
            <a:r>
              <a:rPr lang="it-IT" dirty="0" err="1" smtClean="0"/>
              <a:t>Löwen</a:t>
            </a:r>
            <a:r>
              <a:rPr lang="it-IT" dirty="0" smtClean="0"/>
              <a:t>) </a:t>
            </a:r>
          </a:p>
          <a:p>
            <a:r>
              <a:rPr lang="it-IT" dirty="0"/>
              <a:t> </a:t>
            </a:r>
            <a:endParaRPr lang="it-IT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it-IT" dirty="0" smtClean="0"/>
              <a:t> 1981 = </a:t>
            </a:r>
            <a:r>
              <a:rPr lang="it-IT" dirty="0" err="1" smtClean="0"/>
              <a:t>Joe</a:t>
            </a:r>
            <a:r>
              <a:rPr lang="it-IT" dirty="0" smtClean="0"/>
              <a:t>  </a:t>
            </a:r>
            <a:r>
              <a:rPr lang="it-IT" dirty="0" err="1" smtClean="0"/>
              <a:t>Hembus</a:t>
            </a:r>
            <a:r>
              <a:rPr lang="it-IT" dirty="0" smtClean="0"/>
              <a:t> , «</a:t>
            </a:r>
            <a:r>
              <a:rPr lang="it-IT" dirty="0" err="1" smtClean="0"/>
              <a:t>Der</a:t>
            </a:r>
            <a:r>
              <a:rPr lang="it-IT" dirty="0" smtClean="0"/>
              <a:t> </a:t>
            </a:r>
            <a:r>
              <a:rPr lang="it-IT" dirty="0" err="1" smtClean="0"/>
              <a:t>deutsche</a:t>
            </a:r>
            <a:r>
              <a:rPr lang="it-IT" dirty="0" smtClean="0"/>
              <a:t> Film </a:t>
            </a:r>
            <a:r>
              <a:rPr lang="it-IT" dirty="0" err="1" smtClean="0"/>
              <a:t>kann</a:t>
            </a:r>
            <a:r>
              <a:rPr lang="it-IT" dirty="0" smtClean="0"/>
              <a:t> </a:t>
            </a:r>
            <a:r>
              <a:rPr lang="it-IT" dirty="0" err="1" smtClean="0"/>
              <a:t>gar</a:t>
            </a:r>
            <a:r>
              <a:rPr lang="it-IT" dirty="0" smtClean="0"/>
              <a:t> </a:t>
            </a:r>
            <a:r>
              <a:rPr lang="it-IT" dirty="0" err="1" smtClean="0"/>
              <a:t>nicht</a:t>
            </a:r>
            <a:r>
              <a:rPr lang="it-IT" dirty="0" smtClean="0"/>
              <a:t> </a:t>
            </a:r>
            <a:r>
              <a:rPr lang="it-IT" dirty="0" err="1" smtClean="0"/>
              <a:t>besser</a:t>
            </a:r>
            <a:r>
              <a:rPr lang="it-IT" dirty="0" smtClean="0"/>
              <a:t> </a:t>
            </a:r>
            <a:r>
              <a:rPr lang="it-IT" dirty="0" err="1" smtClean="0"/>
              <a:t>sein</a:t>
            </a:r>
            <a:r>
              <a:rPr lang="it-IT" dirty="0" smtClean="0"/>
              <a:t> … « (alte </a:t>
            </a:r>
            <a:r>
              <a:rPr lang="it-IT" dirty="0" err="1" smtClean="0"/>
              <a:t>Streitschrift</a:t>
            </a:r>
            <a:r>
              <a:rPr lang="it-IT" dirty="0" smtClean="0"/>
              <a:t>, </a:t>
            </a:r>
          </a:p>
          <a:p>
            <a:r>
              <a:rPr lang="it-IT" dirty="0" smtClean="0"/>
              <a:t>die </a:t>
            </a:r>
            <a:r>
              <a:rPr lang="it-IT" dirty="0" err="1" smtClean="0"/>
              <a:t>unterstreicht</a:t>
            </a:r>
            <a:r>
              <a:rPr lang="it-IT" dirty="0" smtClean="0"/>
              <a:t>  </a:t>
            </a:r>
            <a:r>
              <a:rPr lang="it-IT" dirty="0" err="1" smtClean="0"/>
              <a:t>wie</a:t>
            </a:r>
            <a:r>
              <a:rPr lang="it-IT" dirty="0" smtClean="0"/>
              <a:t> </a:t>
            </a:r>
            <a:r>
              <a:rPr lang="it-IT" dirty="0" err="1" smtClean="0"/>
              <a:t>das</a:t>
            </a:r>
            <a:r>
              <a:rPr lang="it-IT" dirty="0" smtClean="0"/>
              <a:t> </a:t>
            </a:r>
            <a:r>
              <a:rPr lang="it-IT" dirty="0" err="1" smtClean="0"/>
              <a:t>deutsche</a:t>
            </a:r>
            <a:r>
              <a:rPr lang="it-IT" dirty="0" smtClean="0"/>
              <a:t> Kino </a:t>
            </a:r>
            <a:r>
              <a:rPr lang="it-IT" dirty="0" err="1" smtClean="0"/>
              <a:t>öfter</a:t>
            </a:r>
            <a:r>
              <a:rPr lang="it-IT" smtClean="0"/>
              <a:t> mal  </a:t>
            </a:r>
            <a:r>
              <a:rPr lang="it-IT" dirty="0" err="1" smtClean="0"/>
              <a:t>unterstätzt</a:t>
            </a:r>
            <a:r>
              <a:rPr lang="it-IT" dirty="0" smtClean="0"/>
              <a:t> und </a:t>
            </a:r>
            <a:r>
              <a:rPr lang="it-IT" dirty="0" err="1" smtClean="0"/>
              <a:t>nicht</a:t>
            </a:r>
            <a:r>
              <a:rPr lang="it-IT" dirty="0" smtClean="0"/>
              <a:t> </a:t>
            </a:r>
            <a:r>
              <a:rPr lang="it-IT" dirty="0" err="1" smtClean="0"/>
              <a:t>richtig</a:t>
            </a:r>
            <a:r>
              <a:rPr lang="it-IT" dirty="0" smtClean="0"/>
              <a:t> </a:t>
            </a:r>
            <a:r>
              <a:rPr lang="it-IT" dirty="0" err="1" smtClean="0"/>
              <a:t>gepriesen</a:t>
            </a:r>
            <a:r>
              <a:rPr lang="it-IT" dirty="0" smtClean="0"/>
              <a:t> </a:t>
            </a:r>
            <a:r>
              <a:rPr lang="it-IT" dirty="0" err="1" smtClean="0"/>
              <a:t>wird</a:t>
            </a:r>
            <a:r>
              <a:rPr lang="it-IT" dirty="0" smtClean="0"/>
              <a:t>)</a:t>
            </a:r>
          </a:p>
          <a:p>
            <a:endParaRPr lang="it-IT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it-IT" dirty="0"/>
              <a:t> </a:t>
            </a:r>
            <a:r>
              <a:rPr lang="it-IT" dirty="0" smtClean="0"/>
              <a:t>90 </a:t>
            </a:r>
            <a:r>
              <a:rPr lang="it-IT" dirty="0" err="1" smtClean="0"/>
              <a:t>er</a:t>
            </a:r>
            <a:r>
              <a:rPr lang="it-IT" dirty="0" smtClean="0"/>
              <a:t> </a:t>
            </a:r>
            <a:r>
              <a:rPr lang="it-IT" dirty="0" err="1" smtClean="0"/>
              <a:t>Jahren</a:t>
            </a:r>
            <a:r>
              <a:rPr lang="it-IT" dirty="0" smtClean="0"/>
              <a:t> = </a:t>
            </a:r>
            <a:r>
              <a:rPr lang="it-IT" dirty="0" err="1" smtClean="0"/>
              <a:t>Der</a:t>
            </a:r>
            <a:r>
              <a:rPr lang="it-IT" dirty="0" smtClean="0"/>
              <a:t> </a:t>
            </a:r>
            <a:r>
              <a:rPr lang="it-IT" dirty="0" err="1" smtClean="0"/>
              <a:t>Erfolg</a:t>
            </a:r>
            <a:r>
              <a:rPr lang="it-IT" dirty="0" smtClean="0"/>
              <a:t> </a:t>
            </a:r>
            <a:r>
              <a:rPr lang="it-IT" dirty="0" err="1" smtClean="0"/>
              <a:t>des</a:t>
            </a:r>
            <a:r>
              <a:rPr lang="it-IT" dirty="0" smtClean="0"/>
              <a:t> </a:t>
            </a:r>
            <a:r>
              <a:rPr lang="it-IT" dirty="0" err="1" smtClean="0"/>
              <a:t>deutschen</a:t>
            </a:r>
            <a:r>
              <a:rPr lang="it-IT" dirty="0" smtClean="0"/>
              <a:t> </a:t>
            </a:r>
            <a:r>
              <a:rPr lang="it-IT" dirty="0" err="1" smtClean="0"/>
              <a:t>Kinos</a:t>
            </a:r>
            <a:r>
              <a:rPr lang="it-IT" dirty="0" smtClean="0"/>
              <a:t> </a:t>
            </a:r>
            <a:r>
              <a:rPr lang="it-IT" dirty="0" err="1" smtClean="0"/>
              <a:t>beschränkt</a:t>
            </a:r>
            <a:r>
              <a:rPr lang="it-IT" dirty="0" smtClean="0"/>
              <a:t> </a:t>
            </a:r>
            <a:r>
              <a:rPr lang="it-IT" dirty="0" err="1" smtClean="0"/>
              <a:t>sich</a:t>
            </a:r>
            <a:r>
              <a:rPr lang="it-IT" dirty="0" smtClean="0"/>
              <a:t> </a:t>
            </a:r>
            <a:r>
              <a:rPr lang="it-IT" dirty="0" err="1" smtClean="0"/>
              <a:t>auf</a:t>
            </a:r>
            <a:r>
              <a:rPr lang="it-IT" dirty="0" smtClean="0"/>
              <a:t> die </a:t>
            </a:r>
            <a:r>
              <a:rPr lang="it-IT" dirty="0" err="1" smtClean="0"/>
              <a:t>Landesgrenze</a:t>
            </a:r>
            <a:endParaRPr lang="it-IT" dirty="0" smtClean="0"/>
          </a:p>
          <a:p>
            <a:endParaRPr lang="it-IT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it-IT" dirty="0"/>
              <a:t> </a:t>
            </a:r>
            <a:r>
              <a:rPr lang="it-IT" dirty="0" smtClean="0"/>
              <a:t>2003 = </a:t>
            </a:r>
            <a:r>
              <a:rPr lang="it-IT" i="1" dirty="0" smtClean="0"/>
              <a:t>«</a:t>
            </a:r>
            <a:r>
              <a:rPr lang="it-IT" i="1" dirty="0" err="1" smtClean="0"/>
              <a:t>Good</a:t>
            </a:r>
            <a:r>
              <a:rPr lang="it-IT" i="1" dirty="0" smtClean="0"/>
              <a:t> – Bye Lenin «</a:t>
            </a:r>
            <a:r>
              <a:rPr lang="it-IT" dirty="0" smtClean="0">
                <a:sym typeface="Wingdings" pitchFamily="2" charset="2"/>
              </a:rPr>
              <a:t> Wolfgang Becker </a:t>
            </a:r>
            <a:r>
              <a:rPr lang="it-IT" dirty="0" err="1" smtClean="0">
                <a:sym typeface="Wingdings" pitchFamily="2" charset="2"/>
              </a:rPr>
              <a:t>erhält</a:t>
            </a:r>
            <a:r>
              <a:rPr lang="it-IT" dirty="0" smtClean="0">
                <a:sym typeface="Wingdings" pitchFamily="2" charset="2"/>
              </a:rPr>
              <a:t> </a:t>
            </a:r>
            <a:r>
              <a:rPr lang="it-IT" dirty="0" err="1" smtClean="0">
                <a:sym typeface="Wingdings" pitchFamily="2" charset="2"/>
              </a:rPr>
              <a:t>einen</a:t>
            </a:r>
            <a:r>
              <a:rPr lang="it-IT" dirty="0" smtClean="0">
                <a:sym typeface="Wingdings" pitchFamily="2" charset="2"/>
              </a:rPr>
              <a:t> </a:t>
            </a:r>
            <a:r>
              <a:rPr lang="it-IT" dirty="0" err="1" smtClean="0">
                <a:sym typeface="Wingdings" pitchFamily="2" charset="2"/>
              </a:rPr>
              <a:t>europäischen</a:t>
            </a:r>
            <a:r>
              <a:rPr lang="it-IT" dirty="0" smtClean="0">
                <a:sym typeface="Wingdings" pitchFamily="2" charset="2"/>
              </a:rPr>
              <a:t> </a:t>
            </a:r>
            <a:r>
              <a:rPr lang="it-IT" dirty="0" err="1" smtClean="0">
                <a:sym typeface="Wingdings" pitchFamily="2" charset="2"/>
              </a:rPr>
              <a:t>Filmpreis</a:t>
            </a:r>
            <a:endParaRPr lang="it-IT" dirty="0" smtClean="0">
              <a:sym typeface="Wingdings" pitchFamily="2" charset="2"/>
            </a:endParaRPr>
          </a:p>
          <a:p>
            <a:endParaRPr lang="it-IT" dirty="0">
              <a:sym typeface="Wingdings" pitchFamily="2" charset="2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it-IT" dirty="0">
                <a:sym typeface="Wingdings" pitchFamily="2" charset="2"/>
              </a:rPr>
              <a:t> </a:t>
            </a:r>
            <a:r>
              <a:rPr lang="it-IT" dirty="0" err="1" smtClean="0">
                <a:sym typeface="Wingdings" pitchFamily="2" charset="2"/>
              </a:rPr>
              <a:t>Nach</a:t>
            </a:r>
            <a:r>
              <a:rPr lang="it-IT" dirty="0" smtClean="0">
                <a:sym typeface="Wingdings" pitchFamily="2" charset="2"/>
              </a:rPr>
              <a:t> 2003 = </a:t>
            </a:r>
            <a:r>
              <a:rPr lang="it-IT" dirty="0" err="1" smtClean="0">
                <a:sym typeface="Wingdings" pitchFamily="2" charset="2"/>
              </a:rPr>
              <a:t>Das</a:t>
            </a:r>
            <a:r>
              <a:rPr lang="it-IT" dirty="0" smtClean="0">
                <a:sym typeface="Wingdings" pitchFamily="2" charset="2"/>
              </a:rPr>
              <a:t> </a:t>
            </a:r>
            <a:r>
              <a:rPr lang="it-IT" dirty="0" err="1" smtClean="0">
                <a:sym typeface="Wingdings" pitchFamily="2" charset="2"/>
              </a:rPr>
              <a:t>deutsche</a:t>
            </a:r>
            <a:r>
              <a:rPr lang="it-IT" dirty="0" smtClean="0">
                <a:sym typeface="Wingdings" pitchFamily="2" charset="2"/>
              </a:rPr>
              <a:t> Kino </a:t>
            </a:r>
            <a:r>
              <a:rPr lang="it-IT" dirty="0" err="1" smtClean="0">
                <a:sym typeface="Wingdings" pitchFamily="2" charset="2"/>
              </a:rPr>
              <a:t>gewinnt</a:t>
            </a:r>
            <a:r>
              <a:rPr lang="it-IT" dirty="0" smtClean="0">
                <a:sym typeface="Wingdings" pitchFamily="2" charset="2"/>
              </a:rPr>
              <a:t> </a:t>
            </a:r>
            <a:r>
              <a:rPr lang="it-IT" dirty="0" err="1" smtClean="0">
                <a:sym typeface="Wingdings" pitchFamily="2" charset="2"/>
              </a:rPr>
              <a:t>Internationale</a:t>
            </a:r>
            <a:r>
              <a:rPr lang="it-IT" dirty="0" smtClean="0">
                <a:sym typeface="Wingdings" pitchFamily="2" charset="2"/>
              </a:rPr>
              <a:t> </a:t>
            </a:r>
            <a:r>
              <a:rPr lang="it-IT" dirty="0" err="1" smtClean="0">
                <a:sym typeface="Wingdings" pitchFamily="2" charset="2"/>
              </a:rPr>
              <a:t>Aufmerksamkeit</a:t>
            </a:r>
            <a:r>
              <a:rPr lang="it-IT" dirty="0" smtClean="0">
                <a:sym typeface="Wingdings" pitchFamily="2" charset="2"/>
              </a:rPr>
              <a:t> (</a:t>
            </a:r>
            <a:r>
              <a:rPr lang="it-IT" i="1" dirty="0" smtClean="0">
                <a:sym typeface="Wingdings" pitchFamily="2" charset="2"/>
              </a:rPr>
              <a:t>«</a:t>
            </a:r>
            <a:r>
              <a:rPr lang="it-IT" i="1" dirty="0" err="1" smtClean="0">
                <a:sym typeface="Wingdings" pitchFamily="2" charset="2"/>
              </a:rPr>
              <a:t>Nirgendwo</a:t>
            </a:r>
            <a:r>
              <a:rPr lang="it-IT" i="1" dirty="0" smtClean="0">
                <a:sym typeface="Wingdings" pitchFamily="2" charset="2"/>
              </a:rPr>
              <a:t> in </a:t>
            </a:r>
          </a:p>
          <a:p>
            <a:r>
              <a:rPr lang="it-IT" i="1" dirty="0" smtClean="0">
                <a:sym typeface="Wingdings" pitchFamily="2" charset="2"/>
              </a:rPr>
              <a:t>Afrika»  </a:t>
            </a:r>
            <a:r>
              <a:rPr lang="it-IT" dirty="0" smtClean="0">
                <a:sym typeface="Wingdings" pitchFamily="2" charset="2"/>
              </a:rPr>
              <a:t> Oscar </a:t>
            </a:r>
            <a:r>
              <a:rPr lang="it-IT" dirty="0" err="1" smtClean="0">
                <a:sym typeface="Wingdings" pitchFamily="2" charset="2"/>
              </a:rPr>
              <a:t>für</a:t>
            </a:r>
            <a:r>
              <a:rPr lang="it-IT" dirty="0" smtClean="0">
                <a:sym typeface="Wingdings" pitchFamily="2" charset="2"/>
              </a:rPr>
              <a:t> Caroline Link / </a:t>
            </a:r>
            <a:r>
              <a:rPr lang="it-IT" i="1" dirty="0" smtClean="0">
                <a:sym typeface="Wingdings" pitchFamily="2" charset="2"/>
              </a:rPr>
              <a:t>«Die </a:t>
            </a:r>
            <a:r>
              <a:rPr lang="it-IT" i="1" dirty="0" err="1" smtClean="0">
                <a:sym typeface="Wingdings" pitchFamily="2" charset="2"/>
              </a:rPr>
              <a:t>Blechtrommel</a:t>
            </a:r>
            <a:r>
              <a:rPr lang="it-IT" i="1" dirty="0" smtClean="0">
                <a:sym typeface="Wingdings" pitchFamily="2" charset="2"/>
              </a:rPr>
              <a:t>»  </a:t>
            </a:r>
            <a:r>
              <a:rPr lang="it-IT" dirty="0" err="1" smtClean="0">
                <a:sym typeface="Wingdings" pitchFamily="2" charset="2"/>
              </a:rPr>
              <a:t>Goldene</a:t>
            </a:r>
            <a:r>
              <a:rPr lang="it-IT" dirty="0" smtClean="0">
                <a:sym typeface="Wingdings" pitchFamily="2" charset="2"/>
              </a:rPr>
              <a:t> Palme in Cannes </a:t>
            </a:r>
            <a:r>
              <a:rPr lang="it-IT" dirty="0" err="1" smtClean="0">
                <a:sym typeface="Wingdings" pitchFamily="2" charset="2"/>
              </a:rPr>
              <a:t>für</a:t>
            </a:r>
            <a:r>
              <a:rPr lang="it-IT" dirty="0" smtClean="0">
                <a:sym typeface="Wingdings" pitchFamily="2" charset="2"/>
              </a:rPr>
              <a:t> </a:t>
            </a:r>
            <a:r>
              <a:rPr lang="it-IT" dirty="0" err="1" smtClean="0">
                <a:sym typeface="Wingdings" pitchFamily="2" charset="2"/>
              </a:rPr>
              <a:t>Volker</a:t>
            </a:r>
            <a:r>
              <a:rPr lang="it-IT" dirty="0" smtClean="0">
                <a:sym typeface="Wingdings" pitchFamily="2" charset="2"/>
              </a:rPr>
              <a:t> </a:t>
            </a:r>
          </a:p>
          <a:p>
            <a:r>
              <a:rPr lang="it-IT" dirty="0" err="1" smtClean="0">
                <a:sym typeface="Wingdings" pitchFamily="2" charset="2"/>
              </a:rPr>
              <a:t>Schlöndorff</a:t>
            </a:r>
            <a:r>
              <a:rPr lang="it-IT" dirty="0" smtClean="0">
                <a:sym typeface="Wingdings" pitchFamily="2" charset="2"/>
              </a:rPr>
              <a:t> / </a:t>
            </a:r>
            <a:r>
              <a:rPr lang="it-IT" i="1" dirty="0" smtClean="0">
                <a:sym typeface="Wingdings" pitchFamily="2" charset="2"/>
              </a:rPr>
              <a:t>«</a:t>
            </a:r>
            <a:r>
              <a:rPr lang="it-IT" i="1" dirty="0" err="1" smtClean="0">
                <a:sym typeface="Wingdings" pitchFamily="2" charset="2"/>
              </a:rPr>
              <a:t>Gegen</a:t>
            </a:r>
            <a:r>
              <a:rPr lang="it-IT" i="1" dirty="0" smtClean="0">
                <a:sym typeface="Wingdings" pitchFamily="2" charset="2"/>
              </a:rPr>
              <a:t> die </a:t>
            </a:r>
            <a:r>
              <a:rPr lang="it-IT" i="1" dirty="0" err="1" smtClean="0">
                <a:sym typeface="Wingdings" pitchFamily="2" charset="2"/>
              </a:rPr>
              <a:t>Wand</a:t>
            </a:r>
            <a:r>
              <a:rPr lang="it-IT" i="1" dirty="0" smtClean="0">
                <a:sym typeface="Wingdings" pitchFamily="2" charset="2"/>
              </a:rPr>
              <a:t>»  </a:t>
            </a:r>
            <a:r>
              <a:rPr lang="it-IT" dirty="0" err="1" smtClean="0">
                <a:sym typeface="Wingdings" pitchFamily="2" charset="2"/>
              </a:rPr>
              <a:t>Goldener</a:t>
            </a:r>
            <a:r>
              <a:rPr lang="it-IT" dirty="0" smtClean="0">
                <a:sym typeface="Wingdings" pitchFamily="2" charset="2"/>
              </a:rPr>
              <a:t> </a:t>
            </a:r>
            <a:r>
              <a:rPr lang="it-IT" dirty="0" err="1" smtClean="0">
                <a:sym typeface="Wingdings" pitchFamily="2" charset="2"/>
              </a:rPr>
              <a:t>Bär</a:t>
            </a:r>
            <a:r>
              <a:rPr lang="it-IT" dirty="0" smtClean="0">
                <a:sym typeface="Wingdings" pitchFamily="2" charset="2"/>
              </a:rPr>
              <a:t> an </a:t>
            </a:r>
            <a:r>
              <a:rPr lang="it-IT" dirty="0" err="1" smtClean="0">
                <a:sym typeface="Wingdings" pitchFamily="2" charset="2"/>
              </a:rPr>
              <a:t>der</a:t>
            </a:r>
            <a:r>
              <a:rPr lang="it-IT" dirty="0" smtClean="0">
                <a:sym typeface="Wingdings" pitchFamily="2" charset="2"/>
              </a:rPr>
              <a:t> </a:t>
            </a:r>
            <a:r>
              <a:rPr lang="it-IT" dirty="0" err="1" smtClean="0">
                <a:sym typeface="Wingdings" pitchFamily="2" charset="2"/>
              </a:rPr>
              <a:t>Berlinale</a:t>
            </a:r>
            <a:r>
              <a:rPr lang="it-IT" dirty="0" smtClean="0">
                <a:sym typeface="Wingdings" pitchFamily="2" charset="2"/>
              </a:rPr>
              <a:t> 2004 </a:t>
            </a:r>
            <a:r>
              <a:rPr lang="it-IT" dirty="0" err="1" smtClean="0">
                <a:sym typeface="Wingdings" pitchFamily="2" charset="2"/>
              </a:rPr>
              <a:t>für</a:t>
            </a:r>
            <a:r>
              <a:rPr lang="it-IT" dirty="0" smtClean="0">
                <a:sym typeface="Wingdings" pitchFamily="2" charset="2"/>
              </a:rPr>
              <a:t> </a:t>
            </a:r>
            <a:r>
              <a:rPr lang="it-IT" dirty="0" err="1" smtClean="0">
                <a:sym typeface="Wingdings" pitchFamily="2" charset="2"/>
              </a:rPr>
              <a:t>Fatih</a:t>
            </a:r>
            <a:r>
              <a:rPr lang="it-IT" dirty="0" smtClean="0">
                <a:sym typeface="Wingdings" pitchFamily="2" charset="2"/>
              </a:rPr>
              <a:t> </a:t>
            </a:r>
            <a:r>
              <a:rPr lang="it-IT" dirty="0" err="1" smtClean="0">
                <a:sym typeface="Wingdings" pitchFamily="2" charset="2"/>
              </a:rPr>
              <a:t>Akin</a:t>
            </a:r>
            <a:r>
              <a:rPr lang="it-IT" dirty="0" smtClean="0">
                <a:sym typeface="Wingdings" pitchFamily="2" charset="2"/>
              </a:rPr>
              <a:t>)</a:t>
            </a:r>
            <a:endParaRPr lang="it-IT" dirty="0"/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16566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 smtClean="0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Britannic Bold" pitchFamily="34" charset="0"/>
              </a:rPr>
              <a:t>Vielen</a:t>
            </a:r>
            <a:r>
              <a:rPr lang="it-IT" dirty="0" smtClean="0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Britannic Bold" pitchFamily="34" charset="0"/>
              </a:rPr>
              <a:t> </a:t>
            </a:r>
            <a:r>
              <a:rPr lang="it-IT" dirty="0" err="1" smtClean="0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Britannic Bold" pitchFamily="34" charset="0"/>
              </a:rPr>
              <a:t>Dank</a:t>
            </a:r>
            <a:r>
              <a:rPr lang="it-IT" dirty="0" smtClean="0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Britannic Bold" pitchFamily="34" charset="0"/>
              </a:rPr>
              <a:t> </a:t>
            </a:r>
            <a:r>
              <a:rPr lang="it-IT" dirty="0" err="1" smtClean="0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Britannic Bold" pitchFamily="34" charset="0"/>
              </a:rPr>
              <a:t>für</a:t>
            </a:r>
            <a:r>
              <a:rPr lang="it-IT" dirty="0" smtClean="0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Britannic Bold" pitchFamily="34" charset="0"/>
              </a:rPr>
              <a:t> die </a:t>
            </a:r>
            <a:r>
              <a:rPr lang="it-IT" dirty="0" err="1" smtClean="0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Britannic Bold" pitchFamily="34" charset="0"/>
              </a:rPr>
              <a:t>Aufmerksamkeit</a:t>
            </a:r>
            <a:r>
              <a:rPr lang="it-IT" dirty="0" smtClean="0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Britannic Bold" pitchFamily="34" charset="0"/>
              </a:rPr>
              <a:t> </a:t>
            </a:r>
            <a:endParaRPr lang="it-IT" dirty="0"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latin typeface="Britannic Bold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2204864"/>
            <a:ext cx="5400600" cy="36043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550939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737</Words>
  <Application>Microsoft Office PowerPoint</Application>
  <PresentationFormat>Presentazione su schermo (4:3)</PresentationFormat>
  <Paragraphs>92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Tema di Office</vt:lpstr>
      <vt:lpstr>Fickende Fische </vt:lpstr>
      <vt:lpstr>Regisseurin und Handlung </vt:lpstr>
      <vt:lpstr>Außagekräftige Sequenz (YouTube Part 6/7 –&gt;  7:44-10:30 min) </vt:lpstr>
      <vt:lpstr>Kennzeichen der mündlichen Sprache erläutern </vt:lpstr>
      <vt:lpstr>Kennzeichen der mündlichen Sprache erläutern </vt:lpstr>
      <vt:lpstr>Übersetzung der ausgewählten Sequenz </vt:lpstr>
      <vt:lpstr>Kino thematisieren </vt:lpstr>
      <vt:lpstr>Vielen Dank für die Aufmerksamkeit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Pina</dc:creator>
  <cp:lastModifiedBy>Pina</cp:lastModifiedBy>
  <cp:revision>24</cp:revision>
  <dcterms:created xsi:type="dcterms:W3CDTF">2014-05-19T10:17:42Z</dcterms:created>
  <dcterms:modified xsi:type="dcterms:W3CDTF">2014-05-22T20:27:51Z</dcterms:modified>
</cp:coreProperties>
</file>